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7772400" cy="9144000"/>
  <p:notesSz cx="6858000" cy="9144000"/>
  <p:embeddedFontLst>
    <p:embeddedFont>
      <p:font typeface="French Script MT" panose="03020402040607040605" pitchFamily="66" charset="0"/>
      <p:regular r:id="rId32"/>
    </p:embeddedFont>
    <p:embeddedFont>
      <p:font typeface="Cambria" panose="02040503050406030204" pitchFamily="18"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Pinyon Script" panose="020B0604020202020204" charset="0"/>
      <p:regular r:id="rId41"/>
    </p:embeddedFont>
    <p:embeddedFont>
      <p:font typeface="Teko" panose="020B060402020202020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505B8F3-DBF6-4893-8C18-56242D2A3DD6}">
  <a:tblStyle styleId="{C505B8F3-DBF6-4893-8C18-56242D2A3DD6}" styleName="Table_0">
    <a:wholeTbl>
      <a:tcTxStyle b="off" i="off">
        <a:font>
          <a:latin typeface="Cambria"/>
          <a:ea typeface="Cambria"/>
          <a:cs typeface="Cambria"/>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dk1">
              <a:alpha val="20000"/>
            </a:schemeClr>
          </a:solidFill>
        </a:fill>
      </a:tcStyle>
    </a:band1H>
    <a:band2H>
      <a:tcTxStyle b="off" i="off"/>
      <a:tcStyle>
        <a:tcBdr/>
      </a:tcStyle>
    </a:band2H>
    <a:band1V>
      <a:tcTxStyle b="off" i="off"/>
      <a:tcStyle>
        <a:tcBdr/>
        <a:fill>
          <a:solidFill>
            <a:schemeClr val="dk1">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25400" cap="flat" cmpd="sng">
              <a:solidFill>
                <a:schemeClr val="dk1"/>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 styleId="{5DB19385-5552-44DA-83EC-917C4974FA2E}" styleName="Table_1">
    <a:wholeTbl>
      <a:tcTxStyle b="off" i="off">
        <a:font>
          <a:latin typeface="Cambria"/>
          <a:ea typeface="Cambria"/>
          <a:cs typeface="Cambria"/>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4" autoAdjust="0"/>
    <p:restoredTop sz="94660"/>
  </p:normalViewPr>
  <p:slideViewPr>
    <p:cSldViewPr snapToGrid="0">
      <p:cViewPr varScale="1">
        <p:scale>
          <a:sx n="50" d="100"/>
          <a:sy n="50" d="100"/>
        </p:scale>
        <p:origin x="1995" y="42"/>
      </p:cViewPr>
      <p:guideLst>
        <p:guide orient="horz" pos="2880"/>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971675" y="685800"/>
            <a:ext cx="29146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68093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86" name="Google Shape;86;p1:notes"/>
          <p:cNvSpPr>
            <a:spLocks noGrp="1" noRot="1" noChangeAspect="1"/>
          </p:cNvSpPr>
          <p:nvPr>
            <p:ph type="sldImg" idx="2"/>
          </p:nvPr>
        </p:nvSpPr>
        <p:spPr>
          <a:xfrm>
            <a:off x="1971675" y="685800"/>
            <a:ext cx="29146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31140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28" name="Google Shape;228;p10:notes"/>
          <p:cNvSpPr>
            <a:spLocks noGrp="1" noRot="1" noChangeAspect="1"/>
          </p:cNvSpPr>
          <p:nvPr>
            <p:ph type="sldImg" idx="2"/>
          </p:nvPr>
        </p:nvSpPr>
        <p:spPr>
          <a:xfrm>
            <a:off x="1971675" y="685800"/>
            <a:ext cx="29146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8910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1:notes"/>
          <p:cNvSpPr>
            <a:spLocks noGrp="1" noRot="1" noChangeAspect="1"/>
          </p:cNvSpPr>
          <p:nvPr>
            <p:ph type="sldImg" idx="2"/>
          </p:nvPr>
        </p:nvSpPr>
        <p:spPr>
          <a:xfrm>
            <a:off x="1971675" y="685800"/>
            <a:ext cx="29146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44" name="Google Shape;244;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3547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2:notes"/>
          <p:cNvSpPr>
            <a:spLocks noGrp="1" noRot="1" noChangeAspect="1"/>
          </p:cNvSpPr>
          <p:nvPr>
            <p:ph type="sldImg" idx="2"/>
          </p:nvPr>
        </p:nvSpPr>
        <p:spPr>
          <a:xfrm>
            <a:off x="1971675" y="685800"/>
            <a:ext cx="2914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0266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3:notes"/>
          <p:cNvSpPr>
            <a:spLocks noGrp="1" noRot="1" noChangeAspect="1"/>
          </p:cNvSpPr>
          <p:nvPr>
            <p:ph type="sldImg" idx="2"/>
          </p:nvPr>
        </p:nvSpPr>
        <p:spPr>
          <a:xfrm>
            <a:off x="1971675" y="685800"/>
            <a:ext cx="29146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78" name="Google Shape;278;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99465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89" name="Google Shape;289;p14:notes"/>
          <p:cNvSpPr>
            <a:spLocks noGrp="1" noRot="1" noChangeAspect="1"/>
          </p:cNvSpPr>
          <p:nvPr>
            <p:ph type="sldImg" idx="2"/>
          </p:nvPr>
        </p:nvSpPr>
        <p:spPr>
          <a:xfrm>
            <a:off x="1971675" y="685800"/>
            <a:ext cx="29146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88875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09" name="Google Shape;309;p15:notes"/>
          <p:cNvSpPr>
            <a:spLocks noGrp="1" noRot="1" noChangeAspect="1"/>
          </p:cNvSpPr>
          <p:nvPr>
            <p:ph type="sldImg" idx="2"/>
          </p:nvPr>
        </p:nvSpPr>
        <p:spPr>
          <a:xfrm>
            <a:off x="1971675" y="685800"/>
            <a:ext cx="29146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2040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32" name="Google Shape;332;p16:notes"/>
          <p:cNvSpPr>
            <a:spLocks noGrp="1" noRot="1" noChangeAspect="1"/>
          </p:cNvSpPr>
          <p:nvPr>
            <p:ph type="sldImg" idx="2"/>
          </p:nvPr>
        </p:nvSpPr>
        <p:spPr>
          <a:xfrm>
            <a:off x="1971675" y="685800"/>
            <a:ext cx="29146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4724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50" name="Google Shape;350;p17:notes"/>
          <p:cNvSpPr>
            <a:spLocks noGrp="1" noRot="1" noChangeAspect="1"/>
          </p:cNvSpPr>
          <p:nvPr>
            <p:ph type="sldImg" idx="2"/>
          </p:nvPr>
        </p:nvSpPr>
        <p:spPr>
          <a:xfrm>
            <a:off x="1971675" y="685800"/>
            <a:ext cx="29146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12732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59" name="Google Shape;359;p18:notes"/>
          <p:cNvSpPr>
            <a:spLocks noGrp="1" noRot="1" noChangeAspect="1"/>
          </p:cNvSpPr>
          <p:nvPr>
            <p:ph type="sldImg" idx="2"/>
          </p:nvPr>
        </p:nvSpPr>
        <p:spPr>
          <a:xfrm>
            <a:off x="1971675" y="685800"/>
            <a:ext cx="29146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1082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76" name="Google Shape;376;p19:notes"/>
          <p:cNvSpPr>
            <a:spLocks noGrp="1" noRot="1" noChangeAspect="1"/>
          </p:cNvSpPr>
          <p:nvPr>
            <p:ph type="sldImg" idx="2"/>
          </p:nvPr>
        </p:nvSpPr>
        <p:spPr>
          <a:xfrm>
            <a:off x="1971675" y="685800"/>
            <a:ext cx="29146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4861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8" name="Google Shape;108;p2:notes"/>
          <p:cNvSpPr>
            <a:spLocks noGrp="1" noRot="1" noChangeAspect="1"/>
          </p:cNvSpPr>
          <p:nvPr>
            <p:ph type="sldImg" idx="2"/>
          </p:nvPr>
        </p:nvSpPr>
        <p:spPr>
          <a:xfrm>
            <a:off x="1971675" y="685800"/>
            <a:ext cx="29146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7927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96" name="Google Shape;396;p20:notes"/>
          <p:cNvSpPr>
            <a:spLocks noGrp="1" noRot="1" noChangeAspect="1"/>
          </p:cNvSpPr>
          <p:nvPr>
            <p:ph type="sldImg" idx="2"/>
          </p:nvPr>
        </p:nvSpPr>
        <p:spPr>
          <a:xfrm>
            <a:off x="1971675" y="685800"/>
            <a:ext cx="29146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975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05" name="Google Shape;405;p21:notes"/>
          <p:cNvSpPr>
            <a:spLocks noGrp="1" noRot="1" noChangeAspect="1"/>
          </p:cNvSpPr>
          <p:nvPr>
            <p:ph type="sldImg" idx="2"/>
          </p:nvPr>
        </p:nvSpPr>
        <p:spPr>
          <a:xfrm>
            <a:off x="1971675" y="685800"/>
            <a:ext cx="29146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4272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23" name="Google Shape;423;p22:notes"/>
          <p:cNvSpPr>
            <a:spLocks noGrp="1" noRot="1" noChangeAspect="1"/>
          </p:cNvSpPr>
          <p:nvPr>
            <p:ph type="sldImg" idx="2"/>
          </p:nvPr>
        </p:nvSpPr>
        <p:spPr>
          <a:xfrm>
            <a:off x="1971675" y="685800"/>
            <a:ext cx="29146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06210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23:notes"/>
          <p:cNvSpPr>
            <a:spLocks noGrp="1" noRot="1" noChangeAspect="1"/>
          </p:cNvSpPr>
          <p:nvPr>
            <p:ph type="sldImg" idx="2"/>
          </p:nvPr>
        </p:nvSpPr>
        <p:spPr>
          <a:xfrm>
            <a:off x="1971675" y="685800"/>
            <a:ext cx="2914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2274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4:notes"/>
          <p:cNvSpPr>
            <a:spLocks noGrp="1" noRot="1" noChangeAspect="1"/>
          </p:cNvSpPr>
          <p:nvPr>
            <p:ph type="sldImg" idx="2"/>
          </p:nvPr>
        </p:nvSpPr>
        <p:spPr>
          <a:xfrm>
            <a:off x="1971675" y="685800"/>
            <a:ext cx="29146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64" name="Google Shape;464;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33360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5:notes"/>
          <p:cNvSpPr>
            <a:spLocks noGrp="1" noRot="1" noChangeAspect="1"/>
          </p:cNvSpPr>
          <p:nvPr>
            <p:ph type="sldImg" idx="2"/>
          </p:nvPr>
        </p:nvSpPr>
        <p:spPr>
          <a:xfrm>
            <a:off x="1971675" y="685800"/>
            <a:ext cx="29146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73" name="Google Shape;473;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7122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6:notes"/>
          <p:cNvSpPr>
            <a:spLocks noGrp="1" noRot="1" noChangeAspect="1"/>
          </p:cNvSpPr>
          <p:nvPr>
            <p:ph type="sldImg" idx="2"/>
          </p:nvPr>
        </p:nvSpPr>
        <p:spPr>
          <a:xfrm>
            <a:off x="1971675" y="685800"/>
            <a:ext cx="29146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81" name="Google Shape;481;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03324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27:notes"/>
          <p:cNvSpPr>
            <a:spLocks noGrp="1" noRot="1" noChangeAspect="1"/>
          </p:cNvSpPr>
          <p:nvPr>
            <p:ph type="sldImg" idx="2"/>
          </p:nvPr>
        </p:nvSpPr>
        <p:spPr>
          <a:xfrm>
            <a:off x="1971675" y="685800"/>
            <a:ext cx="29146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94" name="Google Shape;494;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61052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28:notes"/>
          <p:cNvSpPr>
            <a:spLocks noGrp="1" noRot="1" noChangeAspect="1"/>
          </p:cNvSpPr>
          <p:nvPr>
            <p:ph type="sldImg" idx="2"/>
          </p:nvPr>
        </p:nvSpPr>
        <p:spPr>
          <a:xfrm>
            <a:off x="1971675" y="685800"/>
            <a:ext cx="29146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03" name="Google Shape;503;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25632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11" name="Google Shape;511;p29:notes"/>
          <p:cNvSpPr>
            <a:spLocks noGrp="1" noRot="1" noChangeAspect="1"/>
          </p:cNvSpPr>
          <p:nvPr>
            <p:ph type="sldImg" idx="2"/>
          </p:nvPr>
        </p:nvSpPr>
        <p:spPr>
          <a:xfrm>
            <a:off x="1971675" y="685800"/>
            <a:ext cx="29146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6434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19" name="Google Shape;119;p3:notes"/>
          <p:cNvSpPr>
            <a:spLocks noGrp="1" noRot="1" noChangeAspect="1"/>
          </p:cNvSpPr>
          <p:nvPr>
            <p:ph type="sldImg" idx="2"/>
          </p:nvPr>
        </p:nvSpPr>
        <p:spPr>
          <a:xfrm>
            <a:off x="1971675" y="685800"/>
            <a:ext cx="29146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5624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29" name="Google Shape;129;p4:notes"/>
          <p:cNvSpPr>
            <a:spLocks noGrp="1" noRot="1" noChangeAspect="1"/>
          </p:cNvSpPr>
          <p:nvPr>
            <p:ph type="sldImg" idx="2"/>
          </p:nvPr>
        </p:nvSpPr>
        <p:spPr>
          <a:xfrm>
            <a:off x="1971675" y="685800"/>
            <a:ext cx="29146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0877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42" name="Google Shape;142;p5:notes"/>
          <p:cNvSpPr>
            <a:spLocks noGrp="1" noRot="1" noChangeAspect="1"/>
          </p:cNvSpPr>
          <p:nvPr>
            <p:ph type="sldImg" idx="2"/>
          </p:nvPr>
        </p:nvSpPr>
        <p:spPr>
          <a:xfrm>
            <a:off x="1971675" y="685800"/>
            <a:ext cx="29146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5517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a:spLocks noGrp="1" noRot="1" noChangeAspect="1"/>
          </p:cNvSpPr>
          <p:nvPr>
            <p:ph type="sldImg" idx="2"/>
          </p:nvPr>
        </p:nvSpPr>
        <p:spPr>
          <a:xfrm>
            <a:off x="1971675" y="685800"/>
            <a:ext cx="29146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53" name="Google Shape;153;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29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61" name="Google Shape;161;p7:notes"/>
          <p:cNvSpPr>
            <a:spLocks noGrp="1" noRot="1" noChangeAspect="1"/>
          </p:cNvSpPr>
          <p:nvPr>
            <p:ph type="sldImg" idx="2"/>
          </p:nvPr>
        </p:nvSpPr>
        <p:spPr>
          <a:xfrm>
            <a:off x="1971675" y="685800"/>
            <a:ext cx="29146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2681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a:spLocks noGrp="1" noRot="1" noChangeAspect="1"/>
          </p:cNvSpPr>
          <p:nvPr>
            <p:ph type="sldImg" idx="2"/>
          </p:nvPr>
        </p:nvSpPr>
        <p:spPr>
          <a:xfrm>
            <a:off x="1971675" y="685800"/>
            <a:ext cx="29146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00" name="Google Shape;200;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0554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16" name="Google Shape;216;p9:notes"/>
          <p:cNvSpPr>
            <a:spLocks noGrp="1" noRot="1" noChangeAspect="1"/>
          </p:cNvSpPr>
          <p:nvPr>
            <p:ph type="sldImg" idx="2"/>
          </p:nvPr>
        </p:nvSpPr>
        <p:spPr>
          <a:xfrm>
            <a:off x="1971675" y="685800"/>
            <a:ext cx="29146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965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534353" y="486836"/>
            <a:ext cx="6703695" cy="1767417"/>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740"/>
              <a:buFont typeface="Cambria"/>
              <a:buNone/>
              <a:defRPr sz="3740" b="0" i="0" u="none" strike="noStrike" cap="none">
                <a:solidFill>
                  <a:schemeClr val="dk1"/>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2"/>
          <p:cNvSpPr txBox="1">
            <a:spLocks noGrp="1"/>
          </p:cNvSpPr>
          <p:nvPr>
            <p:ph type="body" idx="1"/>
          </p:nvPr>
        </p:nvSpPr>
        <p:spPr>
          <a:xfrm>
            <a:off x="534353" y="2434167"/>
            <a:ext cx="6703695" cy="5801784"/>
          </a:xfrm>
          <a:prstGeom prst="rect">
            <a:avLst/>
          </a:prstGeom>
          <a:noFill/>
          <a:ln>
            <a:noFill/>
          </a:ln>
        </p:spPr>
        <p:txBody>
          <a:bodyPr spcFirstLastPara="1" wrap="square" lIns="91425" tIns="45700" rIns="91425" bIns="45700" anchor="t" anchorCtr="0"/>
          <a:lstStyle>
            <a:lvl1pPr marL="457200" marR="0" lvl="0" indent="-379730" algn="l" rtl="0">
              <a:lnSpc>
                <a:spcPct val="90000"/>
              </a:lnSpc>
              <a:spcBef>
                <a:spcPts val="850"/>
              </a:spcBef>
              <a:spcAft>
                <a:spcPts val="0"/>
              </a:spcAft>
              <a:buClr>
                <a:schemeClr val="dk1"/>
              </a:buClr>
              <a:buSzPts val="2380"/>
              <a:buFont typeface="Arial"/>
              <a:buChar char="•"/>
              <a:defRPr sz="2380" b="0" i="0" u="none" strike="noStrike" cap="none">
                <a:solidFill>
                  <a:schemeClr val="dk1"/>
                </a:solidFill>
                <a:latin typeface="Cambria"/>
                <a:ea typeface="Cambria"/>
                <a:cs typeface="Cambria"/>
                <a:sym typeface="Cambria"/>
              </a:defRPr>
            </a:lvl1pPr>
            <a:lvl2pPr marL="914400" marR="0" lvl="1" indent="-358140" algn="l" rtl="0">
              <a:lnSpc>
                <a:spcPct val="90000"/>
              </a:lnSpc>
              <a:spcBef>
                <a:spcPts val="425"/>
              </a:spcBef>
              <a:spcAft>
                <a:spcPts val="0"/>
              </a:spcAft>
              <a:buClr>
                <a:schemeClr val="dk1"/>
              </a:buClr>
              <a:buSzPts val="2040"/>
              <a:buFont typeface="Arial"/>
              <a:buChar char="•"/>
              <a:defRPr sz="2040" b="0" i="0" u="none" strike="noStrike" cap="none">
                <a:solidFill>
                  <a:schemeClr val="dk1"/>
                </a:solidFill>
                <a:latin typeface="Cambria"/>
                <a:ea typeface="Cambria"/>
                <a:cs typeface="Cambria"/>
                <a:sym typeface="Cambria"/>
              </a:defRPr>
            </a:lvl2pPr>
            <a:lvl3pPr marL="1371600" marR="0" lvl="2" indent="-336550" algn="l" rtl="0">
              <a:lnSpc>
                <a:spcPct val="90000"/>
              </a:lnSpc>
              <a:spcBef>
                <a:spcPts val="425"/>
              </a:spcBef>
              <a:spcAft>
                <a:spcPts val="0"/>
              </a:spcAft>
              <a:buClr>
                <a:schemeClr val="dk1"/>
              </a:buClr>
              <a:buSzPts val="1700"/>
              <a:buFont typeface="Arial"/>
              <a:buChar char="•"/>
              <a:defRPr sz="1700" b="0" i="0" u="none" strike="noStrike" cap="none">
                <a:solidFill>
                  <a:schemeClr val="dk1"/>
                </a:solidFill>
                <a:latin typeface="Cambria"/>
                <a:ea typeface="Cambria"/>
                <a:cs typeface="Cambria"/>
                <a:sym typeface="Cambria"/>
              </a:defRPr>
            </a:lvl3pPr>
            <a:lvl4pPr marL="1828800" marR="0" lvl="3" indent="-325755"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4pPr>
            <a:lvl5pPr marL="2286000" marR="0" lvl="4"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5pPr>
            <a:lvl6pPr marL="2743200" marR="0" lvl="5"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6pPr>
            <a:lvl7pPr marL="3200400" marR="0" lvl="6"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7pPr>
            <a:lvl8pPr marL="3657600" marR="0" lvl="7"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8pPr>
            <a:lvl9pPr marL="4114800" marR="0" lvl="8"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9pPr>
          </a:lstStyle>
          <a:p>
            <a:endParaRPr/>
          </a:p>
        </p:txBody>
      </p:sp>
      <p:sp>
        <p:nvSpPr>
          <p:cNvPr id="18" name="Google Shape;18;p2"/>
          <p:cNvSpPr txBox="1">
            <a:spLocks noGrp="1"/>
          </p:cNvSpPr>
          <p:nvPr>
            <p:ph type="dt" idx="10"/>
          </p:nvPr>
        </p:nvSpPr>
        <p:spPr>
          <a:xfrm>
            <a:off x="534353" y="8475136"/>
            <a:ext cx="1748790" cy="48683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20" b="0" i="0" u="none" strike="noStrike" cap="none">
                <a:solidFill>
                  <a:srgbClr val="888888"/>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9pPr>
          </a:lstStyle>
          <a:p>
            <a:endParaRPr/>
          </a:p>
        </p:txBody>
      </p:sp>
      <p:sp>
        <p:nvSpPr>
          <p:cNvPr id="19" name="Google Shape;19;p2"/>
          <p:cNvSpPr txBox="1">
            <a:spLocks noGrp="1"/>
          </p:cNvSpPr>
          <p:nvPr>
            <p:ph type="ftr" idx="11"/>
          </p:nvPr>
        </p:nvSpPr>
        <p:spPr>
          <a:xfrm>
            <a:off x="2574608" y="8475136"/>
            <a:ext cx="2623185" cy="486833"/>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020" b="0" i="0" u="none" strike="noStrike" cap="none">
                <a:solidFill>
                  <a:srgbClr val="888888"/>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9pPr>
          </a:lstStyle>
          <a:p>
            <a:endParaRPr/>
          </a:p>
        </p:txBody>
      </p:sp>
      <p:sp>
        <p:nvSpPr>
          <p:cNvPr id="20" name="Google Shape;20;p2"/>
          <p:cNvSpPr txBox="1">
            <a:spLocks noGrp="1"/>
          </p:cNvSpPr>
          <p:nvPr>
            <p:ph type="sldNum" idx="12"/>
          </p:nvPr>
        </p:nvSpPr>
        <p:spPr>
          <a:xfrm>
            <a:off x="5489258" y="8475136"/>
            <a:ext cx="1748790" cy="4868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3" y="486836"/>
            <a:ext cx="6703695" cy="1767417"/>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740"/>
              <a:buFont typeface="Cambria"/>
              <a:buNone/>
              <a:defRPr sz="3740" b="0" i="0" u="none" strike="noStrike" cap="none">
                <a:solidFill>
                  <a:schemeClr val="dk1"/>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Google Shape;74;p11"/>
          <p:cNvSpPr txBox="1">
            <a:spLocks noGrp="1"/>
          </p:cNvSpPr>
          <p:nvPr>
            <p:ph type="body" idx="1"/>
          </p:nvPr>
        </p:nvSpPr>
        <p:spPr>
          <a:xfrm rot="5400000">
            <a:off x="985308" y="1983211"/>
            <a:ext cx="5801784" cy="6703695"/>
          </a:xfrm>
          <a:prstGeom prst="rect">
            <a:avLst/>
          </a:prstGeom>
          <a:noFill/>
          <a:ln>
            <a:noFill/>
          </a:ln>
        </p:spPr>
        <p:txBody>
          <a:bodyPr spcFirstLastPara="1" wrap="square" lIns="91425" tIns="45700" rIns="91425" bIns="45700" anchor="t" anchorCtr="0"/>
          <a:lstStyle>
            <a:lvl1pPr marL="457200" marR="0" lvl="0" indent="-379730" algn="l" rtl="0">
              <a:lnSpc>
                <a:spcPct val="90000"/>
              </a:lnSpc>
              <a:spcBef>
                <a:spcPts val="850"/>
              </a:spcBef>
              <a:spcAft>
                <a:spcPts val="0"/>
              </a:spcAft>
              <a:buClr>
                <a:schemeClr val="dk1"/>
              </a:buClr>
              <a:buSzPts val="2380"/>
              <a:buFont typeface="Arial"/>
              <a:buChar char="•"/>
              <a:defRPr sz="2380" b="0" i="0" u="none" strike="noStrike" cap="none">
                <a:solidFill>
                  <a:schemeClr val="dk1"/>
                </a:solidFill>
                <a:latin typeface="Cambria"/>
                <a:ea typeface="Cambria"/>
                <a:cs typeface="Cambria"/>
                <a:sym typeface="Cambria"/>
              </a:defRPr>
            </a:lvl1pPr>
            <a:lvl2pPr marL="914400" marR="0" lvl="1" indent="-358140" algn="l" rtl="0">
              <a:lnSpc>
                <a:spcPct val="90000"/>
              </a:lnSpc>
              <a:spcBef>
                <a:spcPts val="425"/>
              </a:spcBef>
              <a:spcAft>
                <a:spcPts val="0"/>
              </a:spcAft>
              <a:buClr>
                <a:schemeClr val="dk1"/>
              </a:buClr>
              <a:buSzPts val="2040"/>
              <a:buFont typeface="Arial"/>
              <a:buChar char="•"/>
              <a:defRPr sz="2040" b="0" i="0" u="none" strike="noStrike" cap="none">
                <a:solidFill>
                  <a:schemeClr val="dk1"/>
                </a:solidFill>
                <a:latin typeface="Cambria"/>
                <a:ea typeface="Cambria"/>
                <a:cs typeface="Cambria"/>
                <a:sym typeface="Cambria"/>
              </a:defRPr>
            </a:lvl2pPr>
            <a:lvl3pPr marL="1371600" marR="0" lvl="2" indent="-336550" algn="l" rtl="0">
              <a:lnSpc>
                <a:spcPct val="90000"/>
              </a:lnSpc>
              <a:spcBef>
                <a:spcPts val="425"/>
              </a:spcBef>
              <a:spcAft>
                <a:spcPts val="0"/>
              </a:spcAft>
              <a:buClr>
                <a:schemeClr val="dk1"/>
              </a:buClr>
              <a:buSzPts val="1700"/>
              <a:buFont typeface="Arial"/>
              <a:buChar char="•"/>
              <a:defRPr sz="1700" b="0" i="0" u="none" strike="noStrike" cap="none">
                <a:solidFill>
                  <a:schemeClr val="dk1"/>
                </a:solidFill>
                <a:latin typeface="Cambria"/>
                <a:ea typeface="Cambria"/>
                <a:cs typeface="Cambria"/>
                <a:sym typeface="Cambria"/>
              </a:defRPr>
            </a:lvl3pPr>
            <a:lvl4pPr marL="1828800" marR="0" lvl="3" indent="-325755"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4pPr>
            <a:lvl5pPr marL="2286000" marR="0" lvl="4"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5pPr>
            <a:lvl6pPr marL="2743200" marR="0" lvl="5"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6pPr>
            <a:lvl7pPr marL="3200400" marR="0" lvl="6"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7pPr>
            <a:lvl8pPr marL="3657600" marR="0" lvl="7"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8pPr>
            <a:lvl9pPr marL="4114800" marR="0" lvl="8"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9pPr>
          </a:lstStyle>
          <a:p>
            <a:endParaRPr/>
          </a:p>
        </p:txBody>
      </p:sp>
      <p:sp>
        <p:nvSpPr>
          <p:cNvPr id="75" name="Google Shape;75;p11"/>
          <p:cNvSpPr txBox="1">
            <a:spLocks noGrp="1"/>
          </p:cNvSpPr>
          <p:nvPr>
            <p:ph type="dt" idx="10"/>
          </p:nvPr>
        </p:nvSpPr>
        <p:spPr>
          <a:xfrm>
            <a:off x="534353" y="8475136"/>
            <a:ext cx="1748790" cy="48683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20" b="0" i="0" u="none" strike="noStrike" cap="none">
                <a:solidFill>
                  <a:srgbClr val="888888"/>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9pPr>
          </a:lstStyle>
          <a:p>
            <a:endParaRPr/>
          </a:p>
        </p:txBody>
      </p:sp>
      <p:sp>
        <p:nvSpPr>
          <p:cNvPr id="76" name="Google Shape;76;p11"/>
          <p:cNvSpPr txBox="1">
            <a:spLocks noGrp="1"/>
          </p:cNvSpPr>
          <p:nvPr>
            <p:ph type="ftr" idx="11"/>
          </p:nvPr>
        </p:nvSpPr>
        <p:spPr>
          <a:xfrm>
            <a:off x="2574608" y="8475136"/>
            <a:ext cx="2623185" cy="486833"/>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020" b="0" i="0" u="none" strike="noStrike" cap="none">
                <a:solidFill>
                  <a:srgbClr val="888888"/>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9pPr>
          </a:lstStyle>
          <a:p>
            <a:endParaRPr/>
          </a:p>
        </p:txBody>
      </p:sp>
      <p:sp>
        <p:nvSpPr>
          <p:cNvPr id="77" name="Google Shape;77;p11"/>
          <p:cNvSpPr txBox="1">
            <a:spLocks noGrp="1"/>
          </p:cNvSpPr>
          <p:nvPr>
            <p:ph type="sldNum" idx="12"/>
          </p:nvPr>
        </p:nvSpPr>
        <p:spPr>
          <a:xfrm>
            <a:off x="5489258" y="8475136"/>
            <a:ext cx="1748790" cy="4868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525527" y="3523431"/>
            <a:ext cx="7749117" cy="1675924"/>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740"/>
              <a:buFont typeface="Cambria"/>
              <a:buNone/>
              <a:defRPr sz="3740" b="0" i="0" u="none" strike="noStrike" cap="none">
                <a:solidFill>
                  <a:schemeClr val="dk1"/>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 name="Google Shape;80;p12"/>
          <p:cNvSpPr txBox="1">
            <a:spLocks noGrp="1"/>
          </p:cNvSpPr>
          <p:nvPr>
            <p:ph type="body" idx="1"/>
          </p:nvPr>
        </p:nvSpPr>
        <p:spPr>
          <a:xfrm rot="5400000">
            <a:off x="-874897" y="1896084"/>
            <a:ext cx="7749117" cy="4930616"/>
          </a:xfrm>
          <a:prstGeom prst="rect">
            <a:avLst/>
          </a:prstGeom>
          <a:noFill/>
          <a:ln>
            <a:noFill/>
          </a:ln>
        </p:spPr>
        <p:txBody>
          <a:bodyPr spcFirstLastPara="1" wrap="square" lIns="91425" tIns="45700" rIns="91425" bIns="45700" anchor="t" anchorCtr="0"/>
          <a:lstStyle>
            <a:lvl1pPr marL="457200" marR="0" lvl="0" indent="-379730" algn="l" rtl="0">
              <a:lnSpc>
                <a:spcPct val="90000"/>
              </a:lnSpc>
              <a:spcBef>
                <a:spcPts val="850"/>
              </a:spcBef>
              <a:spcAft>
                <a:spcPts val="0"/>
              </a:spcAft>
              <a:buClr>
                <a:schemeClr val="dk1"/>
              </a:buClr>
              <a:buSzPts val="2380"/>
              <a:buFont typeface="Arial"/>
              <a:buChar char="•"/>
              <a:defRPr sz="2380" b="0" i="0" u="none" strike="noStrike" cap="none">
                <a:solidFill>
                  <a:schemeClr val="dk1"/>
                </a:solidFill>
                <a:latin typeface="Cambria"/>
                <a:ea typeface="Cambria"/>
                <a:cs typeface="Cambria"/>
                <a:sym typeface="Cambria"/>
              </a:defRPr>
            </a:lvl1pPr>
            <a:lvl2pPr marL="914400" marR="0" lvl="1" indent="-358140" algn="l" rtl="0">
              <a:lnSpc>
                <a:spcPct val="90000"/>
              </a:lnSpc>
              <a:spcBef>
                <a:spcPts val="425"/>
              </a:spcBef>
              <a:spcAft>
                <a:spcPts val="0"/>
              </a:spcAft>
              <a:buClr>
                <a:schemeClr val="dk1"/>
              </a:buClr>
              <a:buSzPts val="2040"/>
              <a:buFont typeface="Arial"/>
              <a:buChar char="•"/>
              <a:defRPr sz="2040" b="0" i="0" u="none" strike="noStrike" cap="none">
                <a:solidFill>
                  <a:schemeClr val="dk1"/>
                </a:solidFill>
                <a:latin typeface="Cambria"/>
                <a:ea typeface="Cambria"/>
                <a:cs typeface="Cambria"/>
                <a:sym typeface="Cambria"/>
              </a:defRPr>
            </a:lvl2pPr>
            <a:lvl3pPr marL="1371600" marR="0" lvl="2" indent="-336550" algn="l" rtl="0">
              <a:lnSpc>
                <a:spcPct val="90000"/>
              </a:lnSpc>
              <a:spcBef>
                <a:spcPts val="425"/>
              </a:spcBef>
              <a:spcAft>
                <a:spcPts val="0"/>
              </a:spcAft>
              <a:buClr>
                <a:schemeClr val="dk1"/>
              </a:buClr>
              <a:buSzPts val="1700"/>
              <a:buFont typeface="Arial"/>
              <a:buChar char="•"/>
              <a:defRPr sz="1700" b="0" i="0" u="none" strike="noStrike" cap="none">
                <a:solidFill>
                  <a:schemeClr val="dk1"/>
                </a:solidFill>
                <a:latin typeface="Cambria"/>
                <a:ea typeface="Cambria"/>
                <a:cs typeface="Cambria"/>
                <a:sym typeface="Cambria"/>
              </a:defRPr>
            </a:lvl3pPr>
            <a:lvl4pPr marL="1828800" marR="0" lvl="3" indent="-325755"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4pPr>
            <a:lvl5pPr marL="2286000" marR="0" lvl="4"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5pPr>
            <a:lvl6pPr marL="2743200" marR="0" lvl="5"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6pPr>
            <a:lvl7pPr marL="3200400" marR="0" lvl="6"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7pPr>
            <a:lvl8pPr marL="3657600" marR="0" lvl="7"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8pPr>
            <a:lvl9pPr marL="4114800" marR="0" lvl="8"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9pPr>
          </a:lstStyle>
          <a:p>
            <a:endParaRPr/>
          </a:p>
        </p:txBody>
      </p:sp>
      <p:sp>
        <p:nvSpPr>
          <p:cNvPr id="81" name="Google Shape;81;p12"/>
          <p:cNvSpPr txBox="1">
            <a:spLocks noGrp="1"/>
          </p:cNvSpPr>
          <p:nvPr>
            <p:ph type="dt" idx="10"/>
          </p:nvPr>
        </p:nvSpPr>
        <p:spPr>
          <a:xfrm>
            <a:off x="534353" y="8475136"/>
            <a:ext cx="1748790" cy="48683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20" b="0" i="0" u="none" strike="noStrike" cap="none">
                <a:solidFill>
                  <a:srgbClr val="888888"/>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9pPr>
          </a:lstStyle>
          <a:p>
            <a:endParaRPr/>
          </a:p>
        </p:txBody>
      </p:sp>
      <p:sp>
        <p:nvSpPr>
          <p:cNvPr id="82" name="Google Shape;82;p12"/>
          <p:cNvSpPr txBox="1">
            <a:spLocks noGrp="1"/>
          </p:cNvSpPr>
          <p:nvPr>
            <p:ph type="ftr" idx="11"/>
          </p:nvPr>
        </p:nvSpPr>
        <p:spPr>
          <a:xfrm>
            <a:off x="2574608" y="8475136"/>
            <a:ext cx="2623185" cy="486833"/>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020" b="0" i="0" u="none" strike="noStrike" cap="none">
                <a:solidFill>
                  <a:srgbClr val="888888"/>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9pPr>
          </a:lstStyle>
          <a:p>
            <a:endParaRPr/>
          </a:p>
        </p:txBody>
      </p:sp>
      <p:sp>
        <p:nvSpPr>
          <p:cNvPr id="83" name="Google Shape;83;p12"/>
          <p:cNvSpPr txBox="1">
            <a:spLocks noGrp="1"/>
          </p:cNvSpPr>
          <p:nvPr>
            <p:ph type="sldNum" idx="12"/>
          </p:nvPr>
        </p:nvSpPr>
        <p:spPr>
          <a:xfrm>
            <a:off x="5489258" y="8475136"/>
            <a:ext cx="1748790" cy="4868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582930" y="1496484"/>
            <a:ext cx="6606540" cy="3183467"/>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5100"/>
              <a:buFont typeface="Cambria"/>
              <a:buNone/>
              <a:defRPr sz="5100" b="0" i="0" u="none" strike="noStrike" cap="none">
                <a:solidFill>
                  <a:schemeClr val="dk1"/>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3"/>
          <p:cNvSpPr txBox="1">
            <a:spLocks noGrp="1"/>
          </p:cNvSpPr>
          <p:nvPr>
            <p:ph type="subTitle" idx="1"/>
          </p:nvPr>
        </p:nvSpPr>
        <p:spPr>
          <a:xfrm>
            <a:off x="971550" y="4802717"/>
            <a:ext cx="5829300" cy="2207683"/>
          </a:xfrm>
          <a:prstGeom prst="rect">
            <a:avLst/>
          </a:prstGeom>
          <a:noFill/>
          <a:ln>
            <a:noFill/>
          </a:ln>
        </p:spPr>
        <p:txBody>
          <a:bodyPr spcFirstLastPara="1" wrap="square" lIns="91425" tIns="45700" rIns="91425" bIns="45700" anchor="t" anchorCtr="0"/>
          <a:lstStyle>
            <a:lvl1pPr marR="0" lvl="0" algn="ctr" rtl="0">
              <a:lnSpc>
                <a:spcPct val="90000"/>
              </a:lnSpc>
              <a:spcBef>
                <a:spcPts val="850"/>
              </a:spcBef>
              <a:spcAft>
                <a:spcPts val="0"/>
              </a:spcAft>
              <a:buClr>
                <a:schemeClr val="dk1"/>
              </a:buClr>
              <a:buSzPts val="2040"/>
              <a:buFont typeface="Arial"/>
              <a:buNone/>
              <a:defRPr sz="2040" b="0" i="0" u="none" strike="noStrike" cap="none">
                <a:solidFill>
                  <a:schemeClr val="dk1"/>
                </a:solidFill>
                <a:latin typeface="Cambria"/>
                <a:ea typeface="Cambria"/>
                <a:cs typeface="Cambria"/>
                <a:sym typeface="Cambria"/>
              </a:defRPr>
            </a:lvl1pPr>
            <a:lvl2pPr marR="0" lvl="1" algn="ctr"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mbria"/>
                <a:ea typeface="Cambria"/>
                <a:cs typeface="Cambria"/>
                <a:sym typeface="Cambria"/>
              </a:defRPr>
            </a:lvl2pPr>
            <a:lvl3pPr marR="0" lvl="2" algn="ctr" rtl="0">
              <a:lnSpc>
                <a:spcPct val="90000"/>
              </a:lnSpc>
              <a:spcBef>
                <a:spcPts val="425"/>
              </a:spcBef>
              <a:spcAft>
                <a:spcPts val="0"/>
              </a:spcAft>
              <a:buClr>
                <a:schemeClr val="dk1"/>
              </a:buClr>
              <a:buSzPts val="1530"/>
              <a:buFont typeface="Arial"/>
              <a:buNone/>
              <a:defRPr sz="1530" b="0" i="0" u="none" strike="noStrike" cap="none">
                <a:solidFill>
                  <a:schemeClr val="dk1"/>
                </a:solidFill>
                <a:latin typeface="Cambria"/>
                <a:ea typeface="Cambria"/>
                <a:cs typeface="Cambria"/>
                <a:sym typeface="Cambria"/>
              </a:defRPr>
            </a:lvl3pPr>
            <a:lvl4pPr marR="0" lvl="3" algn="ctr" rtl="0">
              <a:lnSpc>
                <a:spcPct val="90000"/>
              </a:lnSpc>
              <a:spcBef>
                <a:spcPts val="425"/>
              </a:spcBef>
              <a:spcAft>
                <a:spcPts val="0"/>
              </a:spcAft>
              <a:buClr>
                <a:schemeClr val="dk1"/>
              </a:buClr>
              <a:buSzPts val="1360"/>
              <a:buFont typeface="Arial"/>
              <a:buNone/>
              <a:defRPr sz="1360" b="0" i="0" u="none" strike="noStrike" cap="none">
                <a:solidFill>
                  <a:schemeClr val="dk1"/>
                </a:solidFill>
                <a:latin typeface="Cambria"/>
                <a:ea typeface="Cambria"/>
                <a:cs typeface="Cambria"/>
                <a:sym typeface="Cambria"/>
              </a:defRPr>
            </a:lvl4pPr>
            <a:lvl5pPr marR="0" lvl="4" algn="ctr" rtl="0">
              <a:lnSpc>
                <a:spcPct val="90000"/>
              </a:lnSpc>
              <a:spcBef>
                <a:spcPts val="425"/>
              </a:spcBef>
              <a:spcAft>
                <a:spcPts val="0"/>
              </a:spcAft>
              <a:buClr>
                <a:schemeClr val="dk1"/>
              </a:buClr>
              <a:buSzPts val="1360"/>
              <a:buFont typeface="Arial"/>
              <a:buNone/>
              <a:defRPr sz="1360" b="0" i="0" u="none" strike="noStrike" cap="none">
                <a:solidFill>
                  <a:schemeClr val="dk1"/>
                </a:solidFill>
                <a:latin typeface="Cambria"/>
                <a:ea typeface="Cambria"/>
                <a:cs typeface="Cambria"/>
                <a:sym typeface="Cambria"/>
              </a:defRPr>
            </a:lvl5pPr>
            <a:lvl6pPr marR="0" lvl="5" algn="ctr" rtl="0">
              <a:lnSpc>
                <a:spcPct val="90000"/>
              </a:lnSpc>
              <a:spcBef>
                <a:spcPts val="425"/>
              </a:spcBef>
              <a:spcAft>
                <a:spcPts val="0"/>
              </a:spcAft>
              <a:buClr>
                <a:schemeClr val="dk1"/>
              </a:buClr>
              <a:buSzPts val="1360"/>
              <a:buFont typeface="Arial"/>
              <a:buNone/>
              <a:defRPr sz="1360" b="0" i="0" u="none" strike="noStrike" cap="none">
                <a:solidFill>
                  <a:schemeClr val="dk1"/>
                </a:solidFill>
                <a:latin typeface="Cambria"/>
                <a:ea typeface="Cambria"/>
                <a:cs typeface="Cambria"/>
                <a:sym typeface="Cambria"/>
              </a:defRPr>
            </a:lvl6pPr>
            <a:lvl7pPr marR="0" lvl="6" algn="ctr" rtl="0">
              <a:lnSpc>
                <a:spcPct val="90000"/>
              </a:lnSpc>
              <a:spcBef>
                <a:spcPts val="425"/>
              </a:spcBef>
              <a:spcAft>
                <a:spcPts val="0"/>
              </a:spcAft>
              <a:buClr>
                <a:schemeClr val="dk1"/>
              </a:buClr>
              <a:buSzPts val="1360"/>
              <a:buFont typeface="Arial"/>
              <a:buNone/>
              <a:defRPr sz="1360" b="0" i="0" u="none" strike="noStrike" cap="none">
                <a:solidFill>
                  <a:schemeClr val="dk1"/>
                </a:solidFill>
                <a:latin typeface="Cambria"/>
                <a:ea typeface="Cambria"/>
                <a:cs typeface="Cambria"/>
                <a:sym typeface="Cambria"/>
              </a:defRPr>
            </a:lvl7pPr>
            <a:lvl8pPr marR="0" lvl="7" algn="ctr" rtl="0">
              <a:lnSpc>
                <a:spcPct val="90000"/>
              </a:lnSpc>
              <a:spcBef>
                <a:spcPts val="425"/>
              </a:spcBef>
              <a:spcAft>
                <a:spcPts val="0"/>
              </a:spcAft>
              <a:buClr>
                <a:schemeClr val="dk1"/>
              </a:buClr>
              <a:buSzPts val="1360"/>
              <a:buFont typeface="Arial"/>
              <a:buNone/>
              <a:defRPr sz="1360" b="0" i="0" u="none" strike="noStrike" cap="none">
                <a:solidFill>
                  <a:schemeClr val="dk1"/>
                </a:solidFill>
                <a:latin typeface="Cambria"/>
                <a:ea typeface="Cambria"/>
                <a:cs typeface="Cambria"/>
                <a:sym typeface="Cambria"/>
              </a:defRPr>
            </a:lvl8pPr>
            <a:lvl9pPr marR="0" lvl="8" algn="ctr" rtl="0">
              <a:lnSpc>
                <a:spcPct val="90000"/>
              </a:lnSpc>
              <a:spcBef>
                <a:spcPts val="425"/>
              </a:spcBef>
              <a:spcAft>
                <a:spcPts val="0"/>
              </a:spcAft>
              <a:buClr>
                <a:schemeClr val="dk1"/>
              </a:buClr>
              <a:buSzPts val="1360"/>
              <a:buFont typeface="Arial"/>
              <a:buNone/>
              <a:defRPr sz="1360" b="0" i="0" u="none" strike="noStrike" cap="none">
                <a:solidFill>
                  <a:schemeClr val="dk1"/>
                </a:solidFill>
                <a:latin typeface="Cambria"/>
                <a:ea typeface="Cambria"/>
                <a:cs typeface="Cambria"/>
                <a:sym typeface="Cambria"/>
              </a:defRPr>
            </a:lvl9pPr>
          </a:lstStyle>
          <a:p>
            <a:endParaRPr/>
          </a:p>
        </p:txBody>
      </p:sp>
      <p:sp>
        <p:nvSpPr>
          <p:cNvPr id="24" name="Google Shape;24;p3"/>
          <p:cNvSpPr txBox="1">
            <a:spLocks noGrp="1"/>
          </p:cNvSpPr>
          <p:nvPr>
            <p:ph type="dt" idx="10"/>
          </p:nvPr>
        </p:nvSpPr>
        <p:spPr>
          <a:xfrm>
            <a:off x="534353" y="8475136"/>
            <a:ext cx="1748790" cy="48683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20" b="0" i="0" u="none" strike="noStrike" cap="none">
                <a:solidFill>
                  <a:srgbClr val="888888"/>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9pPr>
          </a:lstStyle>
          <a:p>
            <a:endParaRPr/>
          </a:p>
        </p:txBody>
      </p:sp>
      <p:sp>
        <p:nvSpPr>
          <p:cNvPr id="25" name="Google Shape;25;p3"/>
          <p:cNvSpPr txBox="1">
            <a:spLocks noGrp="1"/>
          </p:cNvSpPr>
          <p:nvPr>
            <p:ph type="ftr" idx="11"/>
          </p:nvPr>
        </p:nvSpPr>
        <p:spPr>
          <a:xfrm>
            <a:off x="2574608" y="8475136"/>
            <a:ext cx="2623185" cy="486833"/>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020" b="0" i="0" u="none" strike="noStrike" cap="none">
                <a:solidFill>
                  <a:srgbClr val="888888"/>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9pPr>
          </a:lstStyle>
          <a:p>
            <a:endParaRPr/>
          </a:p>
        </p:txBody>
      </p:sp>
      <p:sp>
        <p:nvSpPr>
          <p:cNvPr id="26" name="Google Shape;26;p3"/>
          <p:cNvSpPr txBox="1">
            <a:spLocks noGrp="1"/>
          </p:cNvSpPr>
          <p:nvPr>
            <p:ph type="sldNum" idx="12"/>
          </p:nvPr>
        </p:nvSpPr>
        <p:spPr>
          <a:xfrm>
            <a:off x="5489258" y="8475136"/>
            <a:ext cx="1748790" cy="4868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20"/>
              <a:buFont typeface="Arial"/>
              <a:buNone/>
              <a:defRPr sz="1020" b="0" i="0" u="none" strike="noStrike" cap="none">
                <a:solidFill>
                  <a:srgbClr val="4E9757"/>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20"/>
              <a:buFont typeface="Arial"/>
              <a:buNone/>
              <a:defRPr sz="1020" b="0" i="0" u="none" strike="noStrike" cap="none">
                <a:solidFill>
                  <a:srgbClr val="4E9757"/>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20"/>
              <a:buFont typeface="Arial"/>
              <a:buNone/>
              <a:defRPr sz="1020" b="0" i="0" u="none" strike="noStrike" cap="none">
                <a:solidFill>
                  <a:srgbClr val="4E9757"/>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20"/>
              <a:buFont typeface="Arial"/>
              <a:buNone/>
              <a:defRPr sz="1020" b="0" i="0" u="none" strike="noStrike" cap="none">
                <a:solidFill>
                  <a:srgbClr val="4E9757"/>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20"/>
              <a:buFont typeface="Arial"/>
              <a:buNone/>
              <a:defRPr sz="1020" b="0" i="0" u="none" strike="noStrike" cap="none">
                <a:solidFill>
                  <a:srgbClr val="4E9757"/>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20"/>
              <a:buFont typeface="Arial"/>
              <a:buNone/>
              <a:defRPr sz="1020" b="0" i="0" u="none" strike="noStrike" cap="none">
                <a:solidFill>
                  <a:srgbClr val="4E9757"/>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20"/>
              <a:buFont typeface="Arial"/>
              <a:buNone/>
              <a:defRPr sz="1020" b="0" i="0" u="none" strike="noStrike" cap="none">
                <a:solidFill>
                  <a:srgbClr val="4E9757"/>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20"/>
              <a:buFont typeface="Arial"/>
              <a:buNone/>
              <a:defRPr sz="1020" b="0" i="0" u="none" strike="noStrike" cap="none">
                <a:solidFill>
                  <a:srgbClr val="4E9757"/>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20"/>
              <a:buFont typeface="Arial"/>
              <a:buNone/>
              <a:defRPr sz="1020" b="0" i="0" u="none" strike="noStrike" cap="none">
                <a:solidFill>
                  <a:srgbClr val="4E9757"/>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5" y="2279653"/>
            <a:ext cx="6703695" cy="3803649"/>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5100"/>
              <a:buFont typeface="Cambria"/>
              <a:buNone/>
              <a:defRPr sz="5100" b="0" i="0" u="none" strike="noStrike" cap="none">
                <a:solidFill>
                  <a:schemeClr val="dk1"/>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Google Shape;29;p4"/>
          <p:cNvSpPr txBox="1">
            <a:spLocks noGrp="1"/>
          </p:cNvSpPr>
          <p:nvPr>
            <p:ph type="body" idx="1"/>
          </p:nvPr>
        </p:nvSpPr>
        <p:spPr>
          <a:xfrm>
            <a:off x="530305" y="6119286"/>
            <a:ext cx="6703695" cy="2000249"/>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850"/>
              </a:spcBef>
              <a:spcAft>
                <a:spcPts val="0"/>
              </a:spcAft>
              <a:buClr>
                <a:schemeClr val="dk1"/>
              </a:buClr>
              <a:buSzPts val="2040"/>
              <a:buFont typeface="Arial"/>
              <a:buNone/>
              <a:defRPr sz="2040" b="0" i="0" u="none" strike="noStrike" cap="none">
                <a:solidFill>
                  <a:schemeClr val="dk1"/>
                </a:solidFill>
                <a:latin typeface="Cambria"/>
                <a:ea typeface="Cambria"/>
                <a:cs typeface="Cambria"/>
                <a:sym typeface="Cambria"/>
              </a:defRPr>
            </a:lvl1pPr>
            <a:lvl2pPr marL="914400" marR="0" lvl="1" indent="-228600" algn="l" rtl="0">
              <a:lnSpc>
                <a:spcPct val="90000"/>
              </a:lnSpc>
              <a:spcBef>
                <a:spcPts val="425"/>
              </a:spcBef>
              <a:spcAft>
                <a:spcPts val="0"/>
              </a:spcAft>
              <a:buClr>
                <a:srgbClr val="888888"/>
              </a:buClr>
              <a:buSzPts val="1700"/>
              <a:buFont typeface="Arial"/>
              <a:buNone/>
              <a:defRPr sz="1700" b="0" i="0" u="none" strike="noStrike" cap="none">
                <a:solidFill>
                  <a:srgbClr val="888888"/>
                </a:solidFill>
                <a:latin typeface="Cambria"/>
                <a:ea typeface="Cambria"/>
                <a:cs typeface="Cambria"/>
                <a:sym typeface="Cambria"/>
              </a:defRPr>
            </a:lvl2pPr>
            <a:lvl3pPr marL="1371600" marR="0" lvl="2" indent="-228600" algn="l" rtl="0">
              <a:lnSpc>
                <a:spcPct val="90000"/>
              </a:lnSpc>
              <a:spcBef>
                <a:spcPts val="425"/>
              </a:spcBef>
              <a:spcAft>
                <a:spcPts val="0"/>
              </a:spcAft>
              <a:buClr>
                <a:srgbClr val="888888"/>
              </a:buClr>
              <a:buSzPts val="1530"/>
              <a:buFont typeface="Arial"/>
              <a:buNone/>
              <a:defRPr sz="1530" b="0" i="0" u="none" strike="noStrike" cap="none">
                <a:solidFill>
                  <a:srgbClr val="888888"/>
                </a:solidFill>
                <a:latin typeface="Cambria"/>
                <a:ea typeface="Cambria"/>
                <a:cs typeface="Cambria"/>
                <a:sym typeface="Cambria"/>
              </a:defRPr>
            </a:lvl3pPr>
            <a:lvl4pPr marL="1828800" marR="0" lvl="3" indent="-228600" algn="l" rtl="0">
              <a:lnSpc>
                <a:spcPct val="90000"/>
              </a:lnSpc>
              <a:spcBef>
                <a:spcPts val="425"/>
              </a:spcBef>
              <a:spcAft>
                <a:spcPts val="0"/>
              </a:spcAft>
              <a:buClr>
                <a:srgbClr val="888888"/>
              </a:buClr>
              <a:buSzPts val="1360"/>
              <a:buFont typeface="Arial"/>
              <a:buNone/>
              <a:defRPr sz="1360" b="0" i="0" u="none" strike="noStrike" cap="none">
                <a:solidFill>
                  <a:srgbClr val="888888"/>
                </a:solidFill>
                <a:latin typeface="Cambria"/>
                <a:ea typeface="Cambria"/>
                <a:cs typeface="Cambria"/>
                <a:sym typeface="Cambria"/>
              </a:defRPr>
            </a:lvl4pPr>
            <a:lvl5pPr marL="2286000" marR="0" lvl="4" indent="-228600" algn="l" rtl="0">
              <a:lnSpc>
                <a:spcPct val="90000"/>
              </a:lnSpc>
              <a:spcBef>
                <a:spcPts val="425"/>
              </a:spcBef>
              <a:spcAft>
                <a:spcPts val="0"/>
              </a:spcAft>
              <a:buClr>
                <a:srgbClr val="888888"/>
              </a:buClr>
              <a:buSzPts val="1360"/>
              <a:buFont typeface="Arial"/>
              <a:buNone/>
              <a:defRPr sz="1360" b="0" i="0" u="none" strike="noStrike" cap="none">
                <a:solidFill>
                  <a:srgbClr val="888888"/>
                </a:solidFill>
                <a:latin typeface="Cambria"/>
                <a:ea typeface="Cambria"/>
                <a:cs typeface="Cambria"/>
                <a:sym typeface="Cambria"/>
              </a:defRPr>
            </a:lvl5pPr>
            <a:lvl6pPr marL="2743200" marR="0" lvl="5" indent="-228600" algn="l" rtl="0">
              <a:lnSpc>
                <a:spcPct val="90000"/>
              </a:lnSpc>
              <a:spcBef>
                <a:spcPts val="425"/>
              </a:spcBef>
              <a:spcAft>
                <a:spcPts val="0"/>
              </a:spcAft>
              <a:buClr>
                <a:srgbClr val="888888"/>
              </a:buClr>
              <a:buSzPts val="1360"/>
              <a:buFont typeface="Arial"/>
              <a:buNone/>
              <a:defRPr sz="1360" b="0" i="0" u="none" strike="noStrike" cap="none">
                <a:solidFill>
                  <a:srgbClr val="888888"/>
                </a:solidFill>
                <a:latin typeface="Cambria"/>
                <a:ea typeface="Cambria"/>
                <a:cs typeface="Cambria"/>
                <a:sym typeface="Cambria"/>
              </a:defRPr>
            </a:lvl6pPr>
            <a:lvl7pPr marL="3200400" marR="0" lvl="6" indent="-228600" algn="l" rtl="0">
              <a:lnSpc>
                <a:spcPct val="90000"/>
              </a:lnSpc>
              <a:spcBef>
                <a:spcPts val="425"/>
              </a:spcBef>
              <a:spcAft>
                <a:spcPts val="0"/>
              </a:spcAft>
              <a:buClr>
                <a:srgbClr val="888888"/>
              </a:buClr>
              <a:buSzPts val="1360"/>
              <a:buFont typeface="Arial"/>
              <a:buNone/>
              <a:defRPr sz="1360" b="0" i="0" u="none" strike="noStrike" cap="none">
                <a:solidFill>
                  <a:srgbClr val="888888"/>
                </a:solidFill>
                <a:latin typeface="Cambria"/>
                <a:ea typeface="Cambria"/>
                <a:cs typeface="Cambria"/>
                <a:sym typeface="Cambria"/>
              </a:defRPr>
            </a:lvl7pPr>
            <a:lvl8pPr marL="3657600" marR="0" lvl="7" indent="-228600" algn="l" rtl="0">
              <a:lnSpc>
                <a:spcPct val="90000"/>
              </a:lnSpc>
              <a:spcBef>
                <a:spcPts val="425"/>
              </a:spcBef>
              <a:spcAft>
                <a:spcPts val="0"/>
              </a:spcAft>
              <a:buClr>
                <a:srgbClr val="888888"/>
              </a:buClr>
              <a:buSzPts val="1360"/>
              <a:buFont typeface="Arial"/>
              <a:buNone/>
              <a:defRPr sz="1360" b="0" i="0" u="none" strike="noStrike" cap="none">
                <a:solidFill>
                  <a:srgbClr val="888888"/>
                </a:solidFill>
                <a:latin typeface="Cambria"/>
                <a:ea typeface="Cambria"/>
                <a:cs typeface="Cambria"/>
                <a:sym typeface="Cambria"/>
              </a:defRPr>
            </a:lvl8pPr>
            <a:lvl9pPr marL="4114800" marR="0" lvl="8" indent="-228600" algn="l" rtl="0">
              <a:lnSpc>
                <a:spcPct val="90000"/>
              </a:lnSpc>
              <a:spcBef>
                <a:spcPts val="425"/>
              </a:spcBef>
              <a:spcAft>
                <a:spcPts val="0"/>
              </a:spcAft>
              <a:buClr>
                <a:srgbClr val="888888"/>
              </a:buClr>
              <a:buSzPts val="1360"/>
              <a:buFont typeface="Arial"/>
              <a:buNone/>
              <a:defRPr sz="1360" b="0" i="0" u="none" strike="noStrike" cap="none">
                <a:solidFill>
                  <a:srgbClr val="888888"/>
                </a:solidFill>
                <a:latin typeface="Cambria"/>
                <a:ea typeface="Cambria"/>
                <a:cs typeface="Cambria"/>
                <a:sym typeface="Cambria"/>
              </a:defRPr>
            </a:lvl9pPr>
          </a:lstStyle>
          <a:p>
            <a:endParaRPr/>
          </a:p>
        </p:txBody>
      </p:sp>
      <p:sp>
        <p:nvSpPr>
          <p:cNvPr id="30" name="Google Shape;30;p4"/>
          <p:cNvSpPr txBox="1">
            <a:spLocks noGrp="1"/>
          </p:cNvSpPr>
          <p:nvPr>
            <p:ph type="dt" idx="10"/>
          </p:nvPr>
        </p:nvSpPr>
        <p:spPr>
          <a:xfrm>
            <a:off x="534353" y="8475136"/>
            <a:ext cx="1748790" cy="48683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20" b="0" i="0" u="none" strike="noStrike" cap="none">
                <a:solidFill>
                  <a:srgbClr val="888888"/>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9pPr>
          </a:lstStyle>
          <a:p>
            <a:endParaRPr/>
          </a:p>
        </p:txBody>
      </p:sp>
      <p:sp>
        <p:nvSpPr>
          <p:cNvPr id="31" name="Google Shape;31;p4"/>
          <p:cNvSpPr txBox="1">
            <a:spLocks noGrp="1"/>
          </p:cNvSpPr>
          <p:nvPr>
            <p:ph type="ftr" idx="11"/>
          </p:nvPr>
        </p:nvSpPr>
        <p:spPr>
          <a:xfrm>
            <a:off x="2574608" y="8475136"/>
            <a:ext cx="2623185" cy="486833"/>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020" b="0" i="0" u="none" strike="noStrike" cap="none">
                <a:solidFill>
                  <a:srgbClr val="888888"/>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9pPr>
          </a:lstStyle>
          <a:p>
            <a:endParaRPr/>
          </a:p>
        </p:txBody>
      </p:sp>
      <p:sp>
        <p:nvSpPr>
          <p:cNvPr id="32" name="Google Shape;32;p4"/>
          <p:cNvSpPr txBox="1">
            <a:spLocks noGrp="1"/>
          </p:cNvSpPr>
          <p:nvPr>
            <p:ph type="sldNum" idx="12"/>
          </p:nvPr>
        </p:nvSpPr>
        <p:spPr>
          <a:xfrm>
            <a:off x="5489258" y="8475136"/>
            <a:ext cx="1748790" cy="4868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20"/>
              <a:buFont typeface="Arial"/>
              <a:buNone/>
              <a:defRPr sz="1020" b="0" i="0" u="none" strike="noStrike" cap="none">
                <a:solidFill>
                  <a:srgbClr val="FFFFFF"/>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20"/>
              <a:buFont typeface="Arial"/>
              <a:buNone/>
              <a:defRPr sz="1020" b="0" i="0" u="none" strike="noStrike" cap="none">
                <a:solidFill>
                  <a:srgbClr val="FFFFFF"/>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20"/>
              <a:buFont typeface="Arial"/>
              <a:buNone/>
              <a:defRPr sz="1020" b="0" i="0" u="none" strike="noStrike" cap="none">
                <a:solidFill>
                  <a:srgbClr val="FFFFFF"/>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20"/>
              <a:buFont typeface="Arial"/>
              <a:buNone/>
              <a:defRPr sz="1020" b="0" i="0" u="none" strike="noStrike" cap="none">
                <a:solidFill>
                  <a:srgbClr val="FFFFFF"/>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20"/>
              <a:buFont typeface="Arial"/>
              <a:buNone/>
              <a:defRPr sz="1020" b="0" i="0" u="none" strike="noStrike" cap="none">
                <a:solidFill>
                  <a:srgbClr val="FFFFFF"/>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20"/>
              <a:buFont typeface="Arial"/>
              <a:buNone/>
              <a:defRPr sz="1020" b="0" i="0" u="none" strike="noStrike" cap="none">
                <a:solidFill>
                  <a:srgbClr val="FFFFFF"/>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20"/>
              <a:buFont typeface="Arial"/>
              <a:buNone/>
              <a:defRPr sz="1020" b="0" i="0" u="none" strike="noStrike" cap="none">
                <a:solidFill>
                  <a:srgbClr val="FFFFFF"/>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20"/>
              <a:buFont typeface="Arial"/>
              <a:buNone/>
              <a:defRPr sz="1020" b="0" i="0" u="none" strike="noStrike" cap="none">
                <a:solidFill>
                  <a:srgbClr val="FFFFFF"/>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20"/>
              <a:buFont typeface="Arial"/>
              <a:buNone/>
              <a:defRPr sz="1020" b="0" i="0" u="none" strike="noStrike" cap="none">
                <a:solidFill>
                  <a:srgbClr val="FFFFFF"/>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5"/>
          <p:cNvSpPr txBox="1">
            <a:spLocks noGrp="1"/>
          </p:cNvSpPr>
          <p:nvPr>
            <p:ph type="dt" idx="10"/>
          </p:nvPr>
        </p:nvSpPr>
        <p:spPr>
          <a:xfrm>
            <a:off x="534353" y="8475136"/>
            <a:ext cx="1748790" cy="48683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20" b="0" i="0" u="none" strike="noStrike" cap="none">
                <a:solidFill>
                  <a:srgbClr val="888888"/>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9pPr>
          </a:lstStyle>
          <a:p>
            <a:endParaRPr/>
          </a:p>
        </p:txBody>
      </p:sp>
      <p:sp>
        <p:nvSpPr>
          <p:cNvPr id="35" name="Google Shape;35;p5"/>
          <p:cNvSpPr txBox="1">
            <a:spLocks noGrp="1"/>
          </p:cNvSpPr>
          <p:nvPr>
            <p:ph type="ftr" idx="11"/>
          </p:nvPr>
        </p:nvSpPr>
        <p:spPr>
          <a:xfrm>
            <a:off x="2574608" y="8475136"/>
            <a:ext cx="2623185" cy="486833"/>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020" b="0" i="0" u="none" strike="noStrike" cap="none">
                <a:solidFill>
                  <a:srgbClr val="888888"/>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9pPr>
          </a:lstStyle>
          <a:p>
            <a:endParaRPr/>
          </a:p>
        </p:txBody>
      </p:sp>
      <p:sp>
        <p:nvSpPr>
          <p:cNvPr id="36" name="Google Shape;36;p5"/>
          <p:cNvSpPr txBox="1">
            <a:spLocks noGrp="1"/>
          </p:cNvSpPr>
          <p:nvPr>
            <p:ph type="sldNum" idx="12"/>
          </p:nvPr>
        </p:nvSpPr>
        <p:spPr>
          <a:xfrm>
            <a:off x="5489258" y="8475136"/>
            <a:ext cx="1748790" cy="4868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534353" y="486836"/>
            <a:ext cx="6703695" cy="1767417"/>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740"/>
              <a:buFont typeface="Cambria"/>
              <a:buNone/>
              <a:defRPr sz="3740" b="0" i="0" u="none" strike="noStrike" cap="none">
                <a:solidFill>
                  <a:schemeClr val="dk1"/>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 name="Google Shape;39;p6"/>
          <p:cNvSpPr txBox="1">
            <a:spLocks noGrp="1"/>
          </p:cNvSpPr>
          <p:nvPr>
            <p:ph type="body" idx="1"/>
          </p:nvPr>
        </p:nvSpPr>
        <p:spPr>
          <a:xfrm>
            <a:off x="534353" y="2434167"/>
            <a:ext cx="3303270" cy="5801784"/>
          </a:xfrm>
          <a:prstGeom prst="rect">
            <a:avLst/>
          </a:prstGeom>
          <a:noFill/>
          <a:ln>
            <a:noFill/>
          </a:ln>
        </p:spPr>
        <p:txBody>
          <a:bodyPr spcFirstLastPara="1" wrap="square" lIns="91425" tIns="45700" rIns="91425" bIns="45700" anchor="t" anchorCtr="0"/>
          <a:lstStyle>
            <a:lvl1pPr marL="457200" marR="0" lvl="0" indent="-379730" algn="l" rtl="0">
              <a:lnSpc>
                <a:spcPct val="90000"/>
              </a:lnSpc>
              <a:spcBef>
                <a:spcPts val="850"/>
              </a:spcBef>
              <a:spcAft>
                <a:spcPts val="0"/>
              </a:spcAft>
              <a:buClr>
                <a:schemeClr val="dk1"/>
              </a:buClr>
              <a:buSzPts val="2380"/>
              <a:buFont typeface="Arial"/>
              <a:buChar char="•"/>
              <a:defRPr sz="2380" b="0" i="0" u="none" strike="noStrike" cap="none">
                <a:solidFill>
                  <a:schemeClr val="dk1"/>
                </a:solidFill>
                <a:latin typeface="Cambria"/>
                <a:ea typeface="Cambria"/>
                <a:cs typeface="Cambria"/>
                <a:sym typeface="Cambria"/>
              </a:defRPr>
            </a:lvl1pPr>
            <a:lvl2pPr marL="914400" marR="0" lvl="1" indent="-358140" algn="l" rtl="0">
              <a:lnSpc>
                <a:spcPct val="90000"/>
              </a:lnSpc>
              <a:spcBef>
                <a:spcPts val="425"/>
              </a:spcBef>
              <a:spcAft>
                <a:spcPts val="0"/>
              </a:spcAft>
              <a:buClr>
                <a:schemeClr val="dk1"/>
              </a:buClr>
              <a:buSzPts val="2040"/>
              <a:buFont typeface="Arial"/>
              <a:buChar char="•"/>
              <a:defRPr sz="2040" b="0" i="0" u="none" strike="noStrike" cap="none">
                <a:solidFill>
                  <a:schemeClr val="dk1"/>
                </a:solidFill>
                <a:latin typeface="Cambria"/>
                <a:ea typeface="Cambria"/>
                <a:cs typeface="Cambria"/>
                <a:sym typeface="Cambria"/>
              </a:defRPr>
            </a:lvl2pPr>
            <a:lvl3pPr marL="1371600" marR="0" lvl="2" indent="-336550" algn="l" rtl="0">
              <a:lnSpc>
                <a:spcPct val="90000"/>
              </a:lnSpc>
              <a:spcBef>
                <a:spcPts val="425"/>
              </a:spcBef>
              <a:spcAft>
                <a:spcPts val="0"/>
              </a:spcAft>
              <a:buClr>
                <a:schemeClr val="dk1"/>
              </a:buClr>
              <a:buSzPts val="1700"/>
              <a:buFont typeface="Arial"/>
              <a:buChar char="•"/>
              <a:defRPr sz="1700" b="0" i="0" u="none" strike="noStrike" cap="none">
                <a:solidFill>
                  <a:schemeClr val="dk1"/>
                </a:solidFill>
                <a:latin typeface="Cambria"/>
                <a:ea typeface="Cambria"/>
                <a:cs typeface="Cambria"/>
                <a:sym typeface="Cambria"/>
              </a:defRPr>
            </a:lvl3pPr>
            <a:lvl4pPr marL="1828800" marR="0" lvl="3" indent="-325755"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4pPr>
            <a:lvl5pPr marL="2286000" marR="0" lvl="4"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5pPr>
            <a:lvl6pPr marL="2743200" marR="0" lvl="5"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6pPr>
            <a:lvl7pPr marL="3200400" marR="0" lvl="6"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7pPr>
            <a:lvl8pPr marL="3657600" marR="0" lvl="7"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8pPr>
            <a:lvl9pPr marL="4114800" marR="0" lvl="8"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9pPr>
          </a:lstStyle>
          <a:p>
            <a:endParaRPr/>
          </a:p>
        </p:txBody>
      </p:sp>
      <p:sp>
        <p:nvSpPr>
          <p:cNvPr id="40" name="Google Shape;40;p6"/>
          <p:cNvSpPr txBox="1">
            <a:spLocks noGrp="1"/>
          </p:cNvSpPr>
          <p:nvPr>
            <p:ph type="body" idx="2"/>
          </p:nvPr>
        </p:nvSpPr>
        <p:spPr>
          <a:xfrm>
            <a:off x="3934778" y="2434167"/>
            <a:ext cx="3303270" cy="5801784"/>
          </a:xfrm>
          <a:prstGeom prst="rect">
            <a:avLst/>
          </a:prstGeom>
          <a:noFill/>
          <a:ln>
            <a:noFill/>
          </a:ln>
        </p:spPr>
        <p:txBody>
          <a:bodyPr spcFirstLastPara="1" wrap="square" lIns="91425" tIns="45700" rIns="91425" bIns="45700" anchor="t" anchorCtr="0"/>
          <a:lstStyle>
            <a:lvl1pPr marL="457200" marR="0" lvl="0" indent="-379730" algn="l" rtl="0">
              <a:lnSpc>
                <a:spcPct val="90000"/>
              </a:lnSpc>
              <a:spcBef>
                <a:spcPts val="850"/>
              </a:spcBef>
              <a:spcAft>
                <a:spcPts val="0"/>
              </a:spcAft>
              <a:buClr>
                <a:schemeClr val="dk1"/>
              </a:buClr>
              <a:buSzPts val="2380"/>
              <a:buFont typeface="Arial"/>
              <a:buChar char="•"/>
              <a:defRPr sz="2380" b="0" i="0" u="none" strike="noStrike" cap="none">
                <a:solidFill>
                  <a:schemeClr val="dk1"/>
                </a:solidFill>
                <a:latin typeface="Cambria"/>
                <a:ea typeface="Cambria"/>
                <a:cs typeface="Cambria"/>
                <a:sym typeface="Cambria"/>
              </a:defRPr>
            </a:lvl1pPr>
            <a:lvl2pPr marL="914400" marR="0" lvl="1" indent="-358140" algn="l" rtl="0">
              <a:lnSpc>
                <a:spcPct val="90000"/>
              </a:lnSpc>
              <a:spcBef>
                <a:spcPts val="425"/>
              </a:spcBef>
              <a:spcAft>
                <a:spcPts val="0"/>
              </a:spcAft>
              <a:buClr>
                <a:schemeClr val="dk1"/>
              </a:buClr>
              <a:buSzPts val="2040"/>
              <a:buFont typeface="Arial"/>
              <a:buChar char="•"/>
              <a:defRPr sz="2040" b="0" i="0" u="none" strike="noStrike" cap="none">
                <a:solidFill>
                  <a:schemeClr val="dk1"/>
                </a:solidFill>
                <a:latin typeface="Cambria"/>
                <a:ea typeface="Cambria"/>
                <a:cs typeface="Cambria"/>
                <a:sym typeface="Cambria"/>
              </a:defRPr>
            </a:lvl2pPr>
            <a:lvl3pPr marL="1371600" marR="0" lvl="2" indent="-336550" algn="l" rtl="0">
              <a:lnSpc>
                <a:spcPct val="90000"/>
              </a:lnSpc>
              <a:spcBef>
                <a:spcPts val="425"/>
              </a:spcBef>
              <a:spcAft>
                <a:spcPts val="0"/>
              </a:spcAft>
              <a:buClr>
                <a:schemeClr val="dk1"/>
              </a:buClr>
              <a:buSzPts val="1700"/>
              <a:buFont typeface="Arial"/>
              <a:buChar char="•"/>
              <a:defRPr sz="1700" b="0" i="0" u="none" strike="noStrike" cap="none">
                <a:solidFill>
                  <a:schemeClr val="dk1"/>
                </a:solidFill>
                <a:latin typeface="Cambria"/>
                <a:ea typeface="Cambria"/>
                <a:cs typeface="Cambria"/>
                <a:sym typeface="Cambria"/>
              </a:defRPr>
            </a:lvl3pPr>
            <a:lvl4pPr marL="1828800" marR="0" lvl="3" indent="-325755"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4pPr>
            <a:lvl5pPr marL="2286000" marR="0" lvl="4"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5pPr>
            <a:lvl6pPr marL="2743200" marR="0" lvl="5"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6pPr>
            <a:lvl7pPr marL="3200400" marR="0" lvl="6"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7pPr>
            <a:lvl8pPr marL="3657600" marR="0" lvl="7"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8pPr>
            <a:lvl9pPr marL="4114800" marR="0" lvl="8"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9pPr>
          </a:lstStyle>
          <a:p>
            <a:endParaRPr/>
          </a:p>
        </p:txBody>
      </p:sp>
      <p:sp>
        <p:nvSpPr>
          <p:cNvPr id="41" name="Google Shape;41;p6"/>
          <p:cNvSpPr txBox="1">
            <a:spLocks noGrp="1"/>
          </p:cNvSpPr>
          <p:nvPr>
            <p:ph type="dt" idx="10"/>
          </p:nvPr>
        </p:nvSpPr>
        <p:spPr>
          <a:xfrm>
            <a:off x="534353" y="8475136"/>
            <a:ext cx="1748790" cy="48683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20" b="0" i="0" u="none" strike="noStrike" cap="none">
                <a:solidFill>
                  <a:srgbClr val="888888"/>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9pPr>
          </a:lstStyle>
          <a:p>
            <a:endParaRPr/>
          </a:p>
        </p:txBody>
      </p:sp>
      <p:sp>
        <p:nvSpPr>
          <p:cNvPr id="42" name="Google Shape;42;p6"/>
          <p:cNvSpPr txBox="1">
            <a:spLocks noGrp="1"/>
          </p:cNvSpPr>
          <p:nvPr>
            <p:ph type="ftr" idx="11"/>
          </p:nvPr>
        </p:nvSpPr>
        <p:spPr>
          <a:xfrm>
            <a:off x="2574608" y="8475136"/>
            <a:ext cx="2623185" cy="486833"/>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020" b="0" i="0" u="none" strike="noStrike" cap="none">
                <a:solidFill>
                  <a:srgbClr val="888888"/>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9pPr>
          </a:lstStyle>
          <a:p>
            <a:endParaRPr/>
          </a:p>
        </p:txBody>
      </p:sp>
      <p:sp>
        <p:nvSpPr>
          <p:cNvPr id="43" name="Google Shape;43;p6"/>
          <p:cNvSpPr txBox="1">
            <a:spLocks noGrp="1"/>
          </p:cNvSpPr>
          <p:nvPr>
            <p:ph type="sldNum" idx="12"/>
          </p:nvPr>
        </p:nvSpPr>
        <p:spPr>
          <a:xfrm>
            <a:off x="5489258" y="8475136"/>
            <a:ext cx="1748790" cy="4868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535365" y="486836"/>
            <a:ext cx="6703695" cy="1767417"/>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740"/>
              <a:buFont typeface="Cambria"/>
              <a:buNone/>
              <a:defRPr sz="3740" b="0" i="0" u="none" strike="noStrike" cap="none">
                <a:solidFill>
                  <a:schemeClr val="dk1"/>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6" name="Google Shape;46;p7"/>
          <p:cNvSpPr txBox="1">
            <a:spLocks noGrp="1"/>
          </p:cNvSpPr>
          <p:nvPr>
            <p:ph type="body" idx="1"/>
          </p:nvPr>
        </p:nvSpPr>
        <p:spPr>
          <a:xfrm>
            <a:off x="535366" y="2241551"/>
            <a:ext cx="3288089" cy="1098549"/>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850"/>
              </a:spcBef>
              <a:spcAft>
                <a:spcPts val="0"/>
              </a:spcAft>
              <a:buClr>
                <a:schemeClr val="dk1"/>
              </a:buClr>
              <a:buSzPts val="2040"/>
              <a:buFont typeface="Arial"/>
              <a:buNone/>
              <a:defRPr sz="2040" b="1" i="0" u="none" strike="noStrike" cap="none">
                <a:solidFill>
                  <a:schemeClr val="dk1"/>
                </a:solidFill>
                <a:latin typeface="Cambria"/>
                <a:ea typeface="Cambria"/>
                <a:cs typeface="Cambria"/>
                <a:sym typeface="Cambria"/>
              </a:defRPr>
            </a:lvl1pPr>
            <a:lvl2pPr marL="914400" marR="0" lvl="1" indent="-228600" algn="l" rtl="0">
              <a:lnSpc>
                <a:spcPct val="90000"/>
              </a:lnSpc>
              <a:spcBef>
                <a:spcPts val="425"/>
              </a:spcBef>
              <a:spcAft>
                <a:spcPts val="0"/>
              </a:spcAft>
              <a:buClr>
                <a:schemeClr val="dk1"/>
              </a:buClr>
              <a:buSzPts val="1700"/>
              <a:buFont typeface="Arial"/>
              <a:buNone/>
              <a:defRPr sz="1700" b="1" i="0" u="none" strike="noStrike" cap="none">
                <a:solidFill>
                  <a:schemeClr val="dk1"/>
                </a:solidFill>
                <a:latin typeface="Cambria"/>
                <a:ea typeface="Cambria"/>
                <a:cs typeface="Cambria"/>
                <a:sym typeface="Cambria"/>
              </a:defRPr>
            </a:lvl2pPr>
            <a:lvl3pPr marL="1371600" marR="0" lvl="2" indent="-228600" algn="l" rtl="0">
              <a:lnSpc>
                <a:spcPct val="90000"/>
              </a:lnSpc>
              <a:spcBef>
                <a:spcPts val="425"/>
              </a:spcBef>
              <a:spcAft>
                <a:spcPts val="0"/>
              </a:spcAft>
              <a:buClr>
                <a:schemeClr val="dk1"/>
              </a:buClr>
              <a:buSzPts val="1530"/>
              <a:buFont typeface="Arial"/>
              <a:buNone/>
              <a:defRPr sz="1530" b="1" i="0" u="none" strike="noStrike" cap="none">
                <a:solidFill>
                  <a:schemeClr val="dk1"/>
                </a:solidFill>
                <a:latin typeface="Cambria"/>
                <a:ea typeface="Cambria"/>
                <a:cs typeface="Cambria"/>
                <a:sym typeface="Cambria"/>
              </a:defRPr>
            </a:lvl3pPr>
            <a:lvl4pPr marL="1828800" marR="0" lvl="3" indent="-228600" algn="l" rtl="0">
              <a:lnSpc>
                <a:spcPct val="90000"/>
              </a:lnSpc>
              <a:spcBef>
                <a:spcPts val="425"/>
              </a:spcBef>
              <a:spcAft>
                <a:spcPts val="0"/>
              </a:spcAft>
              <a:buClr>
                <a:schemeClr val="dk1"/>
              </a:buClr>
              <a:buSzPts val="1360"/>
              <a:buFont typeface="Arial"/>
              <a:buNone/>
              <a:defRPr sz="1360" b="1" i="0" u="none" strike="noStrike" cap="none">
                <a:solidFill>
                  <a:schemeClr val="dk1"/>
                </a:solidFill>
                <a:latin typeface="Cambria"/>
                <a:ea typeface="Cambria"/>
                <a:cs typeface="Cambria"/>
                <a:sym typeface="Cambria"/>
              </a:defRPr>
            </a:lvl4pPr>
            <a:lvl5pPr marL="2286000" marR="0" lvl="4" indent="-228600" algn="l" rtl="0">
              <a:lnSpc>
                <a:spcPct val="90000"/>
              </a:lnSpc>
              <a:spcBef>
                <a:spcPts val="425"/>
              </a:spcBef>
              <a:spcAft>
                <a:spcPts val="0"/>
              </a:spcAft>
              <a:buClr>
                <a:schemeClr val="dk1"/>
              </a:buClr>
              <a:buSzPts val="1360"/>
              <a:buFont typeface="Arial"/>
              <a:buNone/>
              <a:defRPr sz="1360" b="1" i="0" u="none" strike="noStrike" cap="none">
                <a:solidFill>
                  <a:schemeClr val="dk1"/>
                </a:solidFill>
                <a:latin typeface="Cambria"/>
                <a:ea typeface="Cambria"/>
                <a:cs typeface="Cambria"/>
                <a:sym typeface="Cambria"/>
              </a:defRPr>
            </a:lvl5pPr>
            <a:lvl6pPr marL="2743200" marR="0" lvl="5" indent="-228600" algn="l" rtl="0">
              <a:lnSpc>
                <a:spcPct val="90000"/>
              </a:lnSpc>
              <a:spcBef>
                <a:spcPts val="425"/>
              </a:spcBef>
              <a:spcAft>
                <a:spcPts val="0"/>
              </a:spcAft>
              <a:buClr>
                <a:schemeClr val="dk1"/>
              </a:buClr>
              <a:buSzPts val="1360"/>
              <a:buFont typeface="Arial"/>
              <a:buNone/>
              <a:defRPr sz="1360" b="1" i="0" u="none" strike="noStrike" cap="none">
                <a:solidFill>
                  <a:schemeClr val="dk1"/>
                </a:solidFill>
                <a:latin typeface="Cambria"/>
                <a:ea typeface="Cambria"/>
                <a:cs typeface="Cambria"/>
                <a:sym typeface="Cambria"/>
              </a:defRPr>
            </a:lvl6pPr>
            <a:lvl7pPr marL="3200400" marR="0" lvl="6" indent="-228600" algn="l" rtl="0">
              <a:lnSpc>
                <a:spcPct val="90000"/>
              </a:lnSpc>
              <a:spcBef>
                <a:spcPts val="425"/>
              </a:spcBef>
              <a:spcAft>
                <a:spcPts val="0"/>
              </a:spcAft>
              <a:buClr>
                <a:schemeClr val="dk1"/>
              </a:buClr>
              <a:buSzPts val="1360"/>
              <a:buFont typeface="Arial"/>
              <a:buNone/>
              <a:defRPr sz="1360" b="1" i="0" u="none" strike="noStrike" cap="none">
                <a:solidFill>
                  <a:schemeClr val="dk1"/>
                </a:solidFill>
                <a:latin typeface="Cambria"/>
                <a:ea typeface="Cambria"/>
                <a:cs typeface="Cambria"/>
                <a:sym typeface="Cambria"/>
              </a:defRPr>
            </a:lvl7pPr>
            <a:lvl8pPr marL="3657600" marR="0" lvl="7" indent="-228600" algn="l" rtl="0">
              <a:lnSpc>
                <a:spcPct val="90000"/>
              </a:lnSpc>
              <a:spcBef>
                <a:spcPts val="425"/>
              </a:spcBef>
              <a:spcAft>
                <a:spcPts val="0"/>
              </a:spcAft>
              <a:buClr>
                <a:schemeClr val="dk1"/>
              </a:buClr>
              <a:buSzPts val="1360"/>
              <a:buFont typeface="Arial"/>
              <a:buNone/>
              <a:defRPr sz="1360" b="1" i="0" u="none" strike="noStrike" cap="none">
                <a:solidFill>
                  <a:schemeClr val="dk1"/>
                </a:solidFill>
                <a:latin typeface="Cambria"/>
                <a:ea typeface="Cambria"/>
                <a:cs typeface="Cambria"/>
                <a:sym typeface="Cambria"/>
              </a:defRPr>
            </a:lvl8pPr>
            <a:lvl9pPr marL="4114800" marR="0" lvl="8" indent="-228600" algn="l" rtl="0">
              <a:lnSpc>
                <a:spcPct val="90000"/>
              </a:lnSpc>
              <a:spcBef>
                <a:spcPts val="425"/>
              </a:spcBef>
              <a:spcAft>
                <a:spcPts val="0"/>
              </a:spcAft>
              <a:buClr>
                <a:schemeClr val="dk1"/>
              </a:buClr>
              <a:buSzPts val="1360"/>
              <a:buFont typeface="Arial"/>
              <a:buNone/>
              <a:defRPr sz="1360" b="1" i="0" u="none" strike="noStrike" cap="none">
                <a:solidFill>
                  <a:schemeClr val="dk1"/>
                </a:solidFill>
                <a:latin typeface="Cambria"/>
                <a:ea typeface="Cambria"/>
                <a:cs typeface="Cambria"/>
                <a:sym typeface="Cambria"/>
              </a:defRPr>
            </a:lvl9pPr>
          </a:lstStyle>
          <a:p>
            <a:endParaRPr/>
          </a:p>
        </p:txBody>
      </p:sp>
      <p:sp>
        <p:nvSpPr>
          <p:cNvPr id="47" name="Google Shape;47;p7"/>
          <p:cNvSpPr txBox="1">
            <a:spLocks noGrp="1"/>
          </p:cNvSpPr>
          <p:nvPr>
            <p:ph type="body" idx="2"/>
          </p:nvPr>
        </p:nvSpPr>
        <p:spPr>
          <a:xfrm>
            <a:off x="535366" y="3340100"/>
            <a:ext cx="3288089" cy="4912784"/>
          </a:xfrm>
          <a:prstGeom prst="rect">
            <a:avLst/>
          </a:prstGeom>
          <a:noFill/>
          <a:ln>
            <a:noFill/>
          </a:ln>
        </p:spPr>
        <p:txBody>
          <a:bodyPr spcFirstLastPara="1" wrap="square" lIns="91425" tIns="45700" rIns="91425" bIns="45700" anchor="t" anchorCtr="0"/>
          <a:lstStyle>
            <a:lvl1pPr marL="457200" marR="0" lvl="0" indent="-379730" algn="l" rtl="0">
              <a:lnSpc>
                <a:spcPct val="90000"/>
              </a:lnSpc>
              <a:spcBef>
                <a:spcPts val="850"/>
              </a:spcBef>
              <a:spcAft>
                <a:spcPts val="0"/>
              </a:spcAft>
              <a:buClr>
                <a:schemeClr val="dk1"/>
              </a:buClr>
              <a:buSzPts val="2380"/>
              <a:buFont typeface="Arial"/>
              <a:buChar char="•"/>
              <a:defRPr sz="2380" b="0" i="0" u="none" strike="noStrike" cap="none">
                <a:solidFill>
                  <a:schemeClr val="dk1"/>
                </a:solidFill>
                <a:latin typeface="Cambria"/>
                <a:ea typeface="Cambria"/>
                <a:cs typeface="Cambria"/>
                <a:sym typeface="Cambria"/>
              </a:defRPr>
            </a:lvl1pPr>
            <a:lvl2pPr marL="914400" marR="0" lvl="1" indent="-358140" algn="l" rtl="0">
              <a:lnSpc>
                <a:spcPct val="90000"/>
              </a:lnSpc>
              <a:spcBef>
                <a:spcPts val="425"/>
              </a:spcBef>
              <a:spcAft>
                <a:spcPts val="0"/>
              </a:spcAft>
              <a:buClr>
                <a:schemeClr val="dk1"/>
              </a:buClr>
              <a:buSzPts val="2040"/>
              <a:buFont typeface="Arial"/>
              <a:buChar char="•"/>
              <a:defRPr sz="2040" b="0" i="0" u="none" strike="noStrike" cap="none">
                <a:solidFill>
                  <a:schemeClr val="dk1"/>
                </a:solidFill>
                <a:latin typeface="Cambria"/>
                <a:ea typeface="Cambria"/>
                <a:cs typeface="Cambria"/>
                <a:sym typeface="Cambria"/>
              </a:defRPr>
            </a:lvl2pPr>
            <a:lvl3pPr marL="1371600" marR="0" lvl="2" indent="-336550" algn="l" rtl="0">
              <a:lnSpc>
                <a:spcPct val="90000"/>
              </a:lnSpc>
              <a:spcBef>
                <a:spcPts val="425"/>
              </a:spcBef>
              <a:spcAft>
                <a:spcPts val="0"/>
              </a:spcAft>
              <a:buClr>
                <a:schemeClr val="dk1"/>
              </a:buClr>
              <a:buSzPts val="1700"/>
              <a:buFont typeface="Arial"/>
              <a:buChar char="•"/>
              <a:defRPr sz="1700" b="0" i="0" u="none" strike="noStrike" cap="none">
                <a:solidFill>
                  <a:schemeClr val="dk1"/>
                </a:solidFill>
                <a:latin typeface="Cambria"/>
                <a:ea typeface="Cambria"/>
                <a:cs typeface="Cambria"/>
                <a:sym typeface="Cambria"/>
              </a:defRPr>
            </a:lvl3pPr>
            <a:lvl4pPr marL="1828800" marR="0" lvl="3" indent="-325755"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4pPr>
            <a:lvl5pPr marL="2286000" marR="0" lvl="4"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5pPr>
            <a:lvl6pPr marL="2743200" marR="0" lvl="5"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6pPr>
            <a:lvl7pPr marL="3200400" marR="0" lvl="6"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7pPr>
            <a:lvl8pPr marL="3657600" marR="0" lvl="7"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8pPr>
            <a:lvl9pPr marL="4114800" marR="0" lvl="8"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9pPr>
          </a:lstStyle>
          <a:p>
            <a:endParaRPr/>
          </a:p>
        </p:txBody>
      </p:sp>
      <p:sp>
        <p:nvSpPr>
          <p:cNvPr id="48" name="Google Shape;48;p7"/>
          <p:cNvSpPr txBox="1">
            <a:spLocks noGrp="1"/>
          </p:cNvSpPr>
          <p:nvPr>
            <p:ph type="body" idx="3"/>
          </p:nvPr>
        </p:nvSpPr>
        <p:spPr>
          <a:xfrm>
            <a:off x="3934778" y="2241551"/>
            <a:ext cx="3304282" cy="1098549"/>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850"/>
              </a:spcBef>
              <a:spcAft>
                <a:spcPts val="0"/>
              </a:spcAft>
              <a:buClr>
                <a:schemeClr val="dk1"/>
              </a:buClr>
              <a:buSzPts val="2040"/>
              <a:buFont typeface="Arial"/>
              <a:buNone/>
              <a:defRPr sz="2040" b="1" i="0" u="none" strike="noStrike" cap="none">
                <a:solidFill>
                  <a:schemeClr val="dk1"/>
                </a:solidFill>
                <a:latin typeface="Cambria"/>
                <a:ea typeface="Cambria"/>
                <a:cs typeface="Cambria"/>
                <a:sym typeface="Cambria"/>
              </a:defRPr>
            </a:lvl1pPr>
            <a:lvl2pPr marL="914400" marR="0" lvl="1" indent="-228600" algn="l" rtl="0">
              <a:lnSpc>
                <a:spcPct val="90000"/>
              </a:lnSpc>
              <a:spcBef>
                <a:spcPts val="425"/>
              </a:spcBef>
              <a:spcAft>
                <a:spcPts val="0"/>
              </a:spcAft>
              <a:buClr>
                <a:schemeClr val="dk1"/>
              </a:buClr>
              <a:buSzPts val="1700"/>
              <a:buFont typeface="Arial"/>
              <a:buNone/>
              <a:defRPr sz="1700" b="1" i="0" u="none" strike="noStrike" cap="none">
                <a:solidFill>
                  <a:schemeClr val="dk1"/>
                </a:solidFill>
                <a:latin typeface="Cambria"/>
                <a:ea typeface="Cambria"/>
                <a:cs typeface="Cambria"/>
                <a:sym typeface="Cambria"/>
              </a:defRPr>
            </a:lvl2pPr>
            <a:lvl3pPr marL="1371600" marR="0" lvl="2" indent="-228600" algn="l" rtl="0">
              <a:lnSpc>
                <a:spcPct val="90000"/>
              </a:lnSpc>
              <a:spcBef>
                <a:spcPts val="425"/>
              </a:spcBef>
              <a:spcAft>
                <a:spcPts val="0"/>
              </a:spcAft>
              <a:buClr>
                <a:schemeClr val="dk1"/>
              </a:buClr>
              <a:buSzPts val="1530"/>
              <a:buFont typeface="Arial"/>
              <a:buNone/>
              <a:defRPr sz="1530" b="1" i="0" u="none" strike="noStrike" cap="none">
                <a:solidFill>
                  <a:schemeClr val="dk1"/>
                </a:solidFill>
                <a:latin typeface="Cambria"/>
                <a:ea typeface="Cambria"/>
                <a:cs typeface="Cambria"/>
                <a:sym typeface="Cambria"/>
              </a:defRPr>
            </a:lvl3pPr>
            <a:lvl4pPr marL="1828800" marR="0" lvl="3" indent="-228600" algn="l" rtl="0">
              <a:lnSpc>
                <a:spcPct val="90000"/>
              </a:lnSpc>
              <a:spcBef>
                <a:spcPts val="425"/>
              </a:spcBef>
              <a:spcAft>
                <a:spcPts val="0"/>
              </a:spcAft>
              <a:buClr>
                <a:schemeClr val="dk1"/>
              </a:buClr>
              <a:buSzPts val="1360"/>
              <a:buFont typeface="Arial"/>
              <a:buNone/>
              <a:defRPr sz="1360" b="1" i="0" u="none" strike="noStrike" cap="none">
                <a:solidFill>
                  <a:schemeClr val="dk1"/>
                </a:solidFill>
                <a:latin typeface="Cambria"/>
                <a:ea typeface="Cambria"/>
                <a:cs typeface="Cambria"/>
                <a:sym typeface="Cambria"/>
              </a:defRPr>
            </a:lvl4pPr>
            <a:lvl5pPr marL="2286000" marR="0" lvl="4" indent="-228600" algn="l" rtl="0">
              <a:lnSpc>
                <a:spcPct val="90000"/>
              </a:lnSpc>
              <a:spcBef>
                <a:spcPts val="425"/>
              </a:spcBef>
              <a:spcAft>
                <a:spcPts val="0"/>
              </a:spcAft>
              <a:buClr>
                <a:schemeClr val="dk1"/>
              </a:buClr>
              <a:buSzPts val="1360"/>
              <a:buFont typeface="Arial"/>
              <a:buNone/>
              <a:defRPr sz="1360" b="1" i="0" u="none" strike="noStrike" cap="none">
                <a:solidFill>
                  <a:schemeClr val="dk1"/>
                </a:solidFill>
                <a:latin typeface="Cambria"/>
                <a:ea typeface="Cambria"/>
                <a:cs typeface="Cambria"/>
                <a:sym typeface="Cambria"/>
              </a:defRPr>
            </a:lvl5pPr>
            <a:lvl6pPr marL="2743200" marR="0" lvl="5" indent="-228600" algn="l" rtl="0">
              <a:lnSpc>
                <a:spcPct val="90000"/>
              </a:lnSpc>
              <a:spcBef>
                <a:spcPts val="425"/>
              </a:spcBef>
              <a:spcAft>
                <a:spcPts val="0"/>
              </a:spcAft>
              <a:buClr>
                <a:schemeClr val="dk1"/>
              </a:buClr>
              <a:buSzPts val="1360"/>
              <a:buFont typeface="Arial"/>
              <a:buNone/>
              <a:defRPr sz="1360" b="1" i="0" u="none" strike="noStrike" cap="none">
                <a:solidFill>
                  <a:schemeClr val="dk1"/>
                </a:solidFill>
                <a:latin typeface="Cambria"/>
                <a:ea typeface="Cambria"/>
                <a:cs typeface="Cambria"/>
                <a:sym typeface="Cambria"/>
              </a:defRPr>
            </a:lvl6pPr>
            <a:lvl7pPr marL="3200400" marR="0" lvl="6" indent="-228600" algn="l" rtl="0">
              <a:lnSpc>
                <a:spcPct val="90000"/>
              </a:lnSpc>
              <a:spcBef>
                <a:spcPts val="425"/>
              </a:spcBef>
              <a:spcAft>
                <a:spcPts val="0"/>
              </a:spcAft>
              <a:buClr>
                <a:schemeClr val="dk1"/>
              </a:buClr>
              <a:buSzPts val="1360"/>
              <a:buFont typeface="Arial"/>
              <a:buNone/>
              <a:defRPr sz="1360" b="1" i="0" u="none" strike="noStrike" cap="none">
                <a:solidFill>
                  <a:schemeClr val="dk1"/>
                </a:solidFill>
                <a:latin typeface="Cambria"/>
                <a:ea typeface="Cambria"/>
                <a:cs typeface="Cambria"/>
                <a:sym typeface="Cambria"/>
              </a:defRPr>
            </a:lvl7pPr>
            <a:lvl8pPr marL="3657600" marR="0" lvl="7" indent="-228600" algn="l" rtl="0">
              <a:lnSpc>
                <a:spcPct val="90000"/>
              </a:lnSpc>
              <a:spcBef>
                <a:spcPts val="425"/>
              </a:spcBef>
              <a:spcAft>
                <a:spcPts val="0"/>
              </a:spcAft>
              <a:buClr>
                <a:schemeClr val="dk1"/>
              </a:buClr>
              <a:buSzPts val="1360"/>
              <a:buFont typeface="Arial"/>
              <a:buNone/>
              <a:defRPr sz="1360" b="1" i="0" u="none" strike="noStrike" cap="none">
                <a:solidFill>
                  <a:schemeClr val="dk1"/>
                </a:solidFill>
                <a:latin typeface="Cambria"/>
                <a:ea typeface="Cambria"/>
                <a:cs typeface="Cambria"/>
                <a:sym typeface="Cambria"/>
              </a:defRPr>
            </a:lvl8pPr>
            <a:lvl9pPr marL="4114800" marR="0" lvl="8" indent="-228600" algn="l" rtl="0">
              <a:lnSpc>
                <a:spcPct val="90000"/>
              </a:lnSpc>
              <a:spcBef>
                <a:spcPts val="425"/>
              </a:spcBef>
              <a:spcAft>
                <a:spcPts val="0"/>
              </a:spcAft>
              <a:buClr>
                <a:schemeClr val="dk1"/>
              </a:buClr>
              <a:buSzPts val="1360"/>
              <a:buFont typeface="Arial"/>
              <a:buNone/>
              <a:defRPr sz="1360" b="1" i="0" u="none" strike="noStrike" cap="none">
                <a:solidFill>
                  <a:schemeClr val="dk1"/>
                </a:solidFill>
                <a:latin typeface="Cambria"/>
                <a:ea typeface="Cambria"/>
                <a:cs typeface="Cambria"/>
                <a:sym typeface="Cambria"/>
              </a:defRPr>
            </a:lvl9pPr>
          </a:lstStyle>
          <a:p>
            <a:endParaRPr/>
          </a:p>
        </p:txBody>
      </p:sp>
      <p:sp>
        <p:nvSpPr>
          <p:cNvPr id="49" name="Google Shape;49;p7"/>
          <p:cNvSpPr txBox="1">
            <a:spLocks noGrp="1"/>
          </p:cNvSpPr>
          <p:nvPr>
            <p:ph type="body" idx="4"/>
          </p:nvPr>
        </p:nvSpPr>
        <p:spPr>
          <a:xfrm>
            <a:off x="3934778" y="3340100"/>
            <a:ext cx="3304282" cy="4912784"/>
          </a:xfrm>
          <a:prstGeom prst="rect">
            <a:avLst/>
          </a:prstGeom>
          <a:noFill/>
          <a:ln>
            <a:noFill/>
          </a:ln>
        </p:spPr>
        <p:txBody>
          <a:bodyPr spcFirstLastPara="1" wrap="square" lIns="91425" tIns="45700" rIns="91425" bIns="45700" anchor="t" anchorCtr="0"/>
          <a:lstStyle>
            <a:lvl1pPr marL="457200" marR="0" lvl="0" indent="-379730" algn="l" rtl="0">
              <a:lnSpc>
                <a:spcPct val="90000"/>
              </a:lnSpc>
              <a:spcBef>
                <a:spcPts val="850"/>
              </a:spcBef>
              <a:spcAft>
                <a:spcPts val="0"/>
              </a:spcAft>
              <a:buClr>
                <a:schemeClr val="dk1"/>
              </a:buClr>
              <a:buSzPts val="2380"/>
              <a:buFont typeface="Arial"/>
              <a:buChar char="•"/>
              <a:defRPr sz="2380" b="0" i="0" u="none" strike="noStrike" cap="none">
                <a:solidFill>
                  <a:schemeClr val="dk1"/>
                </a:solidFill>
                <a:latin typeface="Cambria"/>
                <a:ea typeface="Cambria"/>
                <a:cs typeface="Cambria"/>
                <a:sym typeface="Cambria"/>
              </a:defRPr>
            </a:lvl1pPr>
            <a:lvl2pPr marL="914400" marR="0" lvl="1" indent="-358140" algn="l" rtl="0">
              <a:lnSpc>
                <a:spcPct val="90000"/>
              </a:lnSpc>
              <a:spcBef>
                <a:spcPts val="425"/>
              </a:spcBef>
              <a:spcAft>
                <a:spcPts val="0"/>
              </a:spcAft>
              <a:buClr>
                <a:schemeClr val="dk1"/>
              </a:buClr>
              <a:buSzPts val="2040"/>
              <a:buFont typeface="Arial"/>
              <a:buChar char="•"/>
              <a:defRPr sz="2040" b="0" i="0" u="none" strike="noStrike" cap="none">
                <a:solidFill>
                  <a:schemeClr val="dk1"/>
                </a:solidFill>
                <a:latin typeface="Cambria"/>
                <a:ea typeface="Cambria"/>
                <a:cs typeface="Cambria"/>
                <a:sym typeface="Cambria"/>
              </a:defRPr>
            </a:lvl2pPr>
            <a:lvl3pPr marL="1371600" marR="0" lvl="2" indent="-336550" algn="l" rtl="0">
              <a:lnSpc>
                <a:spcPct val="90000"/>
              </a:lnSpc>
              <a:spcBef>
                <a:spcPts val="425"/>
              </a:spcBef>
              <a:spcAft>
                <a:spcPts val="0"/>
              </a:spcAft>
              <a:buClr>
                <a:schemeClr val="dk1"/>
              </a:buClr>
              <a:buSzPts val="1700"/>
              <a:buFont typeface="Arial"/>
              <a:buChar char="•"/>
              <a:defRPr sz="1700" b="0" i="0" u="none" strike="noStrike" cap="none">
                <a:solidFill>
                  <a:schemeClr val="dk1"/>
                </a:solidFill>
                <a:latin typeface="Cambria"/>
                <a:ea typeface="Cambria"/>
                <a:cs typeface="Cambria"/>
                <a:sym typeface="Cambria"/>
              </a:defRPr>
            </a:lvl3pPr>
            <a:lvl4pPr marL="1828800" marR="0" lvl="3" indent="-325755"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4pPr>
            <a:lvl5pPr marL="2286000" marR="0" lvl="4"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5pPr>
            <a:lvl6pPr marL="2743200" marR="0" lvl="5"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6pPr>
            <a:lvl7pPr marL="3200400" marR="0" lvl="6"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7pPr>
            <a:lvl8pPr marL="3657600" marR="0" lvl="7"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8pPr>
            <a:lvl9pPr marL="4114800" marR="0" lvl="8"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9pPr>
          </a:lstStyle>
          <a:p>
            <a:endParaRPr/>
          </a:p>
        </p:txBody>
      </p:sp>
      <p:sp>
        <p:nvSpPr>
          <p:cNvPr id="50" name="Google Shape;50;p7"/>
          <p:cNvSpPr txBox="1">
            <a:spLocks noGrp="1"/>
          </p:cNvSpPr>
          <p:nvPr>
            <p:ph type="dt" idx="10"/>
          </p:nvPr>
        </p:nvSpPr>
        <p:spPr>
          <a:xfrm>
            <a:off x="534353" y="8475136"/>
            <a:ext cx="1748790" cy="48683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20" b="0" i="0" u="none" strike="noStrike" cap="none">
                <a:solidFill>
                  <a:srgbClr val="888888"/>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9pPr>
          </a:lstStyle>
          <a:p>
            <a:endParaRPr/>
          </a:p>
        </p:txBody>
      </p:sp>
      <p:sp>
        <p:nvSpPr>
          <p:cNvPr id="51" name="Google Shape;51;p7"/>
          <p:cNvSpPr txBox="1">
            <a:spLocks noGrp="1"/>
          </p:cNvSpPr>
          <p:nvPr>
            <p:ph type="ftr" idx="11"/>
          </p:nvPr>
        </p:nvSpPr>
        <p:spPr>
          <a:xfrm>
            <a:off x="2574608" y="8475136"/>
            <a:ext cx="2623185" cy="486833"/>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020" b="0" i="0" u="none" strike="noStrike" cap="none">
                <a:solidFill>
                  <a:srgbClr val="888888"/>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9pPr>
          </a:lstStyle>
          <a:p>
            <a:endParaRPr/>
          </a:p>
        </p:txBody>
      </p:sp>
      <p:sp>
        <p:nvSpPr>
          <p:cNvPr id="52" name="Google Shape;52;p7"/>
          <p:cNvSpPr txBox="1">
            <a:spLocks noGrp="1"/>
          </p:cNvSpPr>
          <p:nvPr>
            <p:ph type="sldNum" idx="12"/>
          </p:nvPr>
        </p:nvSpPr>
        <p:spPr>
          <a:xfrm>
            <a:off x="5489258" y="8475136"/>
            <a:ext cx="1748790" cy="4868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534353" y="486836"/>
            <a:ext cx="6703695" cy="1767417"/>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740"/>
              <a:buFont typeface="Cambria"/>
              <a:buNone/>
              <a:defRPr sz="3740" b="0" i="0" u="none" strike="noStrike" cap="none">
                <a:solidFill>
                  <a:schemeClr val="dk1"/>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5" name="Google Shape;55;p8"/>
          <p:cNvSpPr txBox="1">
            <a:spLocks noGrp="1"/>
          </p:cNvSpPr>
          <p:nvPr>
            <p:ph type="dt" idx="10"/>
          </p:nvPr>
        </p:nvSpPr>
        <p:spPr>
          <a:xfrm>
            <a:off x="534353" y="8475136"/>
            <a:ext cx="1748790" cy="48683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20" b="0" i="0" u="none" strike="noStrike" cap="none">
                <a:solidFill>
                  <a:srgbClr val="888888"/>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9pPr>
          </a:lstStyle>
          <a:p>
            <a:endParaRPr/>
          </a:p>
        </p:txBody>
      </p:sp>
      <p:sp>
        <p:nvSpPr>
          <p:cNvPr id="56" name="Google Shape;56;p8"/>
          <p:cNvSpPr txBox="1">
            <a:spLocks noGrp="1"/>
          </p:cNvSpPr>
          <p:nvPr>
            <p:ph type="ftr" idx="11"/>
          </p:nvPr>
        </p:nvSpPr>
        <p:spPr>
          <a:xfrm>
            <a:off x="2574608" y="8475136"/>
            <a:ext cx="2623185" cy="486833"/>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020" b="0" i="0" u="none" strike="noStrike" cap="none">
                <a:solidFill>
                  <a:srgbClr val="888888"/>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9pPr>
          </a:lstStyle>
          <a:p>
            <a:endParaRPr/>
          </a:p>
        </p:txBody>
      </p:sp>
      <p:sp>
        <p:nvSpPr>
          <p:cNvPr id="57" name="Google Shape;57;p8"/>
          <p:cNvSpPr txBox="1">
            <a:spLocks noGrp="1"/>
          </p:cNvSpPr>
          <p:nvPr>
            <p:ph type="sldNum" idx="12"/>
          </p:nvPr>
        </p:nvSpPr>
        <p:spPr>
          <a:xfrm>
            <a:off x="5489258" y="8475136"/>
            <a:ext cx="1748790" cy="4868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09600"/>
            <a:ext cx="2506801" cy="21336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2720"/>
              <a:buFont typeface="Cambria"/>
              <a:buNone/>
              <a:defRPr sz="2720" b="0" i="0" u="none" strike="noStrike" cap="none">
                <a:solidFill>
                  <a:schemeClr val="dk1"/>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9"/>
          <p:cNvSpPr txBox="1">
            <a:spLocks noGrp="1"/>
          </p:cNvSpPr>
          <p:nvPr>
            <p:ph type="body" idx="1"/>
          </p:nvPr>
        </p:nvSpPr>
        <p:spPr>
          <a:xfrm>
            <a:off x="3304282" y="1316569"/>
            <a:ext cx="3934778" cy="6498167"/>
          </a:xfrm>
          <a:prstGeom prst="rect">
            <a:avLst/>
          </a:prstGeom>
          <a:noFill/>
          <a:ln>
            <a:noFill/>
          </a:ln>
        </p:spPr>
        <p:txBody>
          <a:bodyPr spcFirstLastPara="1" wrap="square" lIns="91425" tIns="45700" rIns="91425" bIns="45700" anchor="t" anchorCtr="0"/>
          <a:lstStyle>
            <a:lvl1pPr marL="457200" marR="0" lvl="0" indent="-401320" algn="l" rtl="0">
              <a:lnSpc>
                <a:spcPct val="90000"/>
              </a:lnSpc>
              <a:spcBef>
                <a:spcPts val="850"/>
              </a:spcBef>
              <a:spcAft>
                <a:spcPts val="0"/>
              </a:spcAft>
              <a:buClr>
                <a:schemeClr val="dk1"/>
              </a:buClr>
              <a:buSzPts val="2720"/>
              <a:buFont typeface="Arial"/>
              <a:buChar char="•"/>
              <a:defRPr sz="2720" b="0" i="0" u="none" strike="noStrike" cap="none">
                <a:solidFill>
                  <a:schemeClr val="dk1"/>
                </a:solidFill>
                <a:latin typeface="Cambria"/>
                <a:ea typeface="Cambria"/>
                <a:cs typeface="Cambria"/>
                <a:sym typeface="Cambria"/>
              </a:defRPr>
            </a:lvl1pPr>
            <a:lvl2pPr marL="914400" marR="0" lvl="1" indent="-379730" algn="l" rtl="0">
              <a:lnSpc>
                <a:spcPct val="90000"/>
              </a:lnSpc>
              <a:spcBef>
                <a:spcPts val="425"/>
              </a:spcBef>
              <a:spcAft>
                <a:spcPts val="0"/>
              </a:spcAft>
              <a:buClr>
                <a:schemeClr val="dk1"/>
              </a:buClr>
              <a:buSzPts val="2380"/>
              <a:buFont typeface="Arial"/>
              <a:buChar char="•"/>
              <a:defRPr sz="2380" b="0" i="0" u="none" strike="noStrike" cap="none">
                <a:solidFill>
                  <a:schemeClr val="dk1"/>
                </a:solidFill>
                <a:latin typeface="Cambria"/>
                <a:ea typeface="Cambria"/>
                <a:cs typeface="Cambria"/>
                <a:sym typeface="Cambria"/>
              </a:defRPr>
            </a:lvl2pPr>
            <a:lvl3pPr marL="1371600" marR="0" lvl="2" indent="-358139" algn="l" rtl="0">
              <a:lnSpc>
                <a:spcPct val="90000"/>
              </a:lnSpc>
              <a:spcBef>
                <a:spcPts val="425"/>
              </a:spcBef>
              <a:spcAft>
                <a:spcPts val="0"/>
              </a:spcAft>
              <a:buClr>
                <a:schemeClr val="dk1"/>
              </a:buClr>
              <a:buSzPts val="2040"/>
              <a:buFont typeface="Arial"/>
              <a:buChar char="•"/>
              <a:defRPr sz="2040" b="0" i="0" u="none" strike="noStrike" cap="none">
                <a:solidFill>
                  <a:schemeClr val="dk1"/>
                </a:solidFill>
                <a:latin typeface="Cambria"/>
                <a:ea typeface="Cambria"/>
                <a:cs typeface="Cambria"/>
                <a:sym typeface="Cambria"/>
              </a:defRPr>
            </a:lvl3pPr>
            <a:lvl4pPr marL="1828800" marR="0" lvl="3" indent="-336550" algn="l" rtl="0">
              <a:lnSpc>
                <a:spcPct val="90000"/>
              </a:lnSpc>
              <a:spcBef>
                <a:spcPts val="425"/>
              </a:spcBef>
              <a:spcAft>
                <a:spcPts val="0"/>
              </a:spcAft>
              <a:buClr>
                <a:schemeClr val="dk1"/>
              </a:buClr>
              <a:buSzPts val="1700"/>
              <a:buFont typeface="Arial"/>
              <a:buChar char="•"/>
              <a:defRPr sz="1700" b="0" i="0" u="none" strike="noStrike" cap="none">
                <a:solidFill>
                  <a:schemeClr val="dk1"/>
                </a:solidFill>
                <a:latin typeface="Cambria"/>
                <a:ea typeface="Cambria"/>
                <a:cs typeface="Cambria"/>
                <a:sym typeface="Cambria"/>
              </a:defRPr>
            </a:lvl4pPr>
            <a:lvl5pPr marL="2286000" marR="0" lvl="4" indent="-336550" algn="l" rtl="0">
              <a:lnSpc>
                <a:spcPct val="90000"/>
              </a:lnSpc>
              <a:spcBef>
                <a:spcPts val="425"/>
              </a:spcBef>
              <a:spcAft>
                <a:spcPts val="0"/>
              </a:spcAft>
              <a:buClr>
                <a:schemeClr val="dk1"/>
              </a:buClr>
              <a:buSzPts val="1700"/>
              <a:buFont typeface="Arial"/>
              <a:buChar char="•"/>
              <a:defRPr sz="1700" b="0" i="0" u="none" strike="noStrike" cap="none">
                <a:solidFill>
                  <a:schemeClr val="dk1"/>
                </a:solidFill>
                <a:latin typeface="Cambria"/>
                <a:ea typeface="Cambria"/>
                <a:cs typeface="Cambria"/>
                <a:sym typeface="Cambria"/>
              </a:defRPr>
            </a:lvl5pPr>
            <a:lvl6pPr marL="2743200" marR="0" lvl="5" indent="-336550" algn="l" rtl="0">
              <a:lnSpc>
                <a:spcPct val="90000"/>
              </a:lnSpc>
              <a:spcBef>
                <a:spcPts val="425"/>
              </a:spcBef>
              <a:spcAft>
                <a:spcPts val="0"/>
              </a:spcAft>
              <a:buClr>
                <a:schemeClr val="dk1"/>
              </a:buClr>
              <a:buSzPts val="1700"/>
              <a:buFont typeface="Arial"/>
              <a:buChar char="•"/>
              <a:defRPr sz="1700" b="0" i="0" u="none" strike="noStrike" cap="none">
                <a:solidFill>
                  <a:schemeClr val="dk1"/>
                </a:solidFill>
                <a:latin typeface="Cambria"/>
                <a:ea typeface="Cambria"/>
                <a:cs typeface="Cambria"/>
                <a:sym typeface="Cambria"/>
              </a:defRPr>
            </a:lvl6pPr>
            <a:lvl7pPr marL="3200400" marR="0" lvl="6" indent="-336550" algn="l" rtl="0">
              <a:lnSpc>
                <a:spcPct val="90000"/>
              </a:lnSpc>
              <a:spcBef>
                <a:spcPts val="425"/>
              </a:spcBef>
              <a:spcAft>
                <a:spcPts val="0"/>
              </a:spcAft>
              <a:buClr>
                <a:schemeClr val="dk1"/>
              </a:buClr>
              <a:buSzPts val="1700"/>
              <a:buFont typeface="Arial"/>
              <a:buChar char="•"/>
              <a:defRPr sz="1700" b="0" i="0" u="none" strike="noStrike" cap="none">
                <a:solidFill>
                  <a:schemeClr val="dk1"/>
                </a:solidFill>
                <a:latin typeface="Cambria"/>
                <a:ea typeface="Cambria"/>
                <a:cs typeface="Cambria"/>
                <a:sym typeface="Cambria"/>
              </a:defRPr>
            </a:lvl7pPr>
            <a:lvl8pPr marL="3657600" marR="0" lvl="7" indent="-336550" algn="l" rtl="0">
              <a:lnSpc>
                <a:spcPct val="90000"/>
              </a:lnSpc>
              <a:spcBef>
                <a:spcPts val="425"/>
              </a:spcBef>
              <a:spcAft>
                <a:spcPts val="0"/>
              </a:spcAft>
              <a:buClr>
                <a:schemeClr val="dk1"/>
              </a:buClr>
              <a:buSzPts val="1700"/>
              <a:buFont typeface="Arial"/>
              <a:buChar char="•"/>
              <a:defRPr sz="1700" b="0" i="0" u="none" strike="noStrike" cap="none">
                <a:solidFill>
                  <a:schemeClr val="dk1"/>
                </a:solidFill>
                <a:latin typeface="Cambria"/>
                <a:ea typeface="Cambria"/>
                <a:cs typeface="Cambria"/>
                <a:sym typeface="Cambria"/>
              </a:defRPr>
            </a:lvl8pPr>
            <a:lvl9pPr marL="4114800" marR="0" lvl="8" indent="-336550" algn="l" rtl="0">
              <a:lnSpc>
                <a:spcPct val="90000"/>
              </a:lnSpc>
              <a:spcBef>
                <a:spcPts val="425"/>
              </a:spcBef>
              <a:spcAft>
                <a:spcPts val="0"/>
              </a:spcAft>
              <a:buClr>
                <a:schemeClr val="dk1"/>
              </a:buClr>
              <a:buSzPts val="1700"/>
              <a:buFont typeface="Arial"/>
              <a:buChar char="•"/>
              <a:defRPr sz="1700" b="0" i="0" u="none" strike="noStrike" cap="none">
                <a:solidFill>
                  <a:schemeClr val="dk1"/>
                </a:solidFill>
                <a:latin typeface="Cambria"/>
                <a:ea typeface="Cambria"/>
                <a:cs typeface="Cambria"/>
                <a:sym typeface="Cambria"/>
              </a:defRPr>
            </a:lvl9pPr>
          </a:lstStyle>
          <a:p>
            <a:endParaRPr/>
          </a:p>
        </p:txBody>
      </p:sp>
      <p:sp>
        <p:nvSpPr>
          <p:cNvPr id="61" name="Google Shape;61;p9"/>
          <p:cNvSpPr txBox="1">
            <a:spLocks noGrp="1"/>
          </p:cNvSpPr>
          <p:nvPr>
            <p:ph type="body" idx="2"/>
          </p:nvPr>
        </p:nvSpPr>
        <p:spPr>
          <a:xfrm>
            <a:off x="535365" y="2743200"/>
            <a:ext cx="2506801" cy="508211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850"/>
              </a:spcBef>
              <a:spcAft>
                <a:spcPts val="0"/>
              </a:spcAft>
              <a:buClr>
                <a:schemeClr val="dk1"/>
              </a:buClr>
              <a:buSzPts val="1360"/>
              <a:buFont typeface="Arial"/>
              <a:buNone/>
              <a:defRPr sz="1360" b="0" i="0" u="none" strike="noStrike" cap="none">
                <a:solidFill>
                  <a:schemeClr val="dk1"/>
                </a:solidFill>
                <a:latin typeface="Cambria"/>
                <a:ea typeface="Cambria"/>
                <a:cs typeface="Cambria"/>
                <a:sym typeface="Cambria"/>
              </a:defRPr>
            </a:lvl1pPr>
            <a:lvl2pPr marL="914400" marR="0" lvl="1" indent="-228600" algn="l" rtl="0">
              <a:lnSpc>
                <a:spcPct val="90000"/>
              </a:lnSpc>
              <a:spcBef>
                <a:spcPts val="425"/>
              </a:spcBef>
              <a:spcAft>
                <a:spcPts val="0"/>
              </a:spcAft>
              <a:buClr>
                <a:schemeClr val="dk1"/>
              </a:buClr>
              <a:buSzPts val="1190"/>
              <a:buFont typeface="Arial"/>
              <a:buNone/>
              <a:defRPr sz="1190" b="0" i="0" u="none" strike="noStrike" cap="none">
                <a:solidFill>
                  <a:schemeClr val="dk1"/>
                </a:solidFill>
                <a:latin typeface="Cambria"/>
                <a:ea typeface="Cambria"/>
                <a:cs typeface="Cambria"/>
                <a:sym typeface="Cambria"/>
              </a:defRPr>
            </a:lvl2pPr>
            <a:lvl3pPr marL="1371600" marR="0" lvl="2" indent="-228600" algn="l" rtl="0">
              <a:lnSpc>
                <a:spcPct val="90000"/>
              </a:lnSpc>
              <a:spcBef>
                <a:spcPts val="425"/>
              </a:spcBef>
              <a:spcAft>
                <a:spcPts val="0"/>
              </a:spcAft>
              <a:buClr>
                <a:schemeClr val="dk1"/>
              </a:buClr>
              <a:buSzPts val="1020"/>
              <a:buFont typeface="Arial"/>
              <a:buNone/>
              <a:defRPr sz="1020" b="0" i="0" u="none" strike="noStrike" cap="none">
                <a:solidFill>
                  <a:schemeClr val="dk1"/>
                </a:solidFill>
                <a:latin typeface="Cambria"/>
                <a:ea typeface="Cambria"/>
                <a:cs typeface="Cambria"/>
                <a:sym typeface="Cambria"/>
              </a:defRPr>
            </a:lvl3pPr>
            <a:lvl4pPr marL="1828800" marR="0" lvl="3" indent="-228600" algn="l" rtl="0">
              <a:lnSpc>
                <a:spcPct val="90000"/>
              </a:lnSpc>
              <a:spcBef>
                <a:spcPts val="425"/>
              </a:spcBef>
              <a:spcAft>
                <a:spcPts val="0"/>
              </a:spcAft>
              <a:buClr>
                <a:schemeClr val="dk1"/>
              </a:buClr>
              <a:buSzPts val="850"/>
              <a:buFont typeface="Arial"/>
              <a:buNone/>
              <a:defRPr sz="850" b="0" i="0" u="none" strike="noStrike" cap="none">
                <a:solidFill>
                  <a:schemeClr val="dk1"/>
                </a:solidFill>
                <a:latin typeface="Cambria"/>
                <a:ea typeface="Cambria"/>
                <a:cs typeface="Cambria"/>
                <a:sym typeface="Cambria"/>
              </a:defRPr>
            </a:lvl4pPr>
            <a:lvl5pPr marL="2286000" marR="0" lvl="4" indent="-228600" algn="l" rtl="0">
              <a:lnSpc>
                <a:spcPct val="90000"/>
              </a:lnSpc>
              <a:spcBef>
                <a:spcPts val="425"/>
              </a:spcBef>
              <a:spcAft>
                <a:spcPts val="0"/>
              </a:spcAft>
              <a:buClr>
                <a:schemeClr val="dk1"/>
              </a:buClr>
              <a:buSzPts val="850"/>
              <a:buFont typeface="Arial"/>
              <a:buNone/>
              <a:defRPr sz="850" b="0" i="0" u="none" strike="noStrike" cap="none">
                <a:solidFill>
                  <a:schemeClr val="dk1"/>
                </a:solidFill>
                <a:latin typeface="Cambria"/>
                <a:ea typeface="Cambria"/>
                <a:cs typeface="Cambria"/>
                <a:sym typeface="Cambria"/>
              </a:defRPr>
            </a:lvl5pPr>
            <a:lvl6pPr marL="2743200" marR="0" lvl="5" indent="-228600" algn="l" rtl="0">
              <a:lnSpc>
                <a:spcPct val="90000"/>
              </a:lnSpc>
              <a:spcBef>
                <a:spcPts val="425"/>
              </a:spcBef>
              <a:spcAft>
                <a:spcPts val="0"/>
              </a:spcAft>
              <a:buClr>
                <a:schemeClr val="dk1"/>
              </a:buClr>
              <a:buSzPts val="850"/>
              <a:buFont typeface="Arial"/>
              <a:buNone/>
              <a:defRPr sz="850" b="0" i="0" u="none" strike="noStrike" cap="none">
                <a:solidFill>
                  <a:schemeClr val="dk1"/>
                </a:solidFill>
                <a:latin typeface="Cambria"/>
                <a:ea typeface="Cambria"/>
                <a:cs typeface="Cambria"/>
                <a:sym typeface="Cambria"/>
              </a:defRPr>
            </a:lvl6pPr>
            <a:lvl7pPr marL="3200400" marR="0" lvl="6" indent="-228600" algn="l" rtl="0">
              <a:lnSpc>
                <a:spcPct val="90000"/>
              </a:lnSpc>
              <a:spcBef>
                <a:spcPts val="425"/>
              </a:spcBef>
              <a:spcAft>
                <a:spcPts val="0"/>
              </a:spcAft>
              <a:buClr>
                <a:schemeClr val="dk1"/>
              </a:buClr>
              <a:buSzPts val="850"/>
              <a:buFont typeface="Arial"/>
              <a:buNone/>
              <a:defRPr sz="850" b="0" i="0" u="none" strike="noStrike" cap="none">
                <a:solidFill>
                  <a:schemeClr val="dk1"/>
                </a:solidFill>
                <a:latin typeface="Cambria"/>
                <a:ea typeface="Cambria"/>
                <a:cs typeface="Cambria"/>
                <a:sym typeface="Cambria"/>
              </a:defRPr>
            </a:lvl7pPr>
            <a:lvl8pPr marL="3657600" marR="0" lvl="7" indent="-228600" algn="l" rtl="0">
              <a:lnSpc>
                <a:spcPct val="90000"/>
              </a:lnSpc>
              <a:spcBef>
                <a:spcPts val="425"/>
              </a:spcBef>
              <a:spcAft>
                <a:spcPts val="0"/>
              </a:spcAft>
              <a:buClr>
                <a:schemeClr val="dk1"/>
              </a:buClr>
              <a:buSzPts val="850"/>
              <a:buFont typeface="Arial"/>
              <a:buNone/>
              <a:defRPr sz="850" b="0" i="0" u="none" strike="noStrike" cap="none">
                <a:solidFill>
                  <a:schemeClr val="dk1"/>
                </a:solidFill>
                <a:latin typeface="Cambria"/>
                <a:ea typeface="Cambria"/>
                <a:cs typeface="Cambria"/>
                <a:sym typeface="Cambria"/>
              </a:defRPr>
            </a:lvl8pPr>
            <a:lvl9pPr marL="4114800" marR="0" lvl="8" indent="-228600" algn="l" rtl="0">
              <a:lnSpc>
                <a:spcPct val="90000"/>
              </a:lnSpc>
              <a:spcBef>
                <a:spcPts val="425"/>
              </a:spcBef>
              <a:spcAft>
                <a:spcPts val="0"/>
              </a:spcAft>
              <a:buClr>
                <a:schemeClr val="dk1"/>
              </a:buClr>
              <a:buSzPts val="850"/>
              <a:buFont typeface="Arial"/>
              <a:buNone/>
              <a:defRPr sz="850" b="0" i="0" u="none" strike="noStrike" cap="none">
                <a:solidFill>
                  <a:schemeClr val="dk1"/>
                </a:solidFill>
                <a:latin typeface="Cambria"/>
                <a:ea typeface="Cambria"/>
                <a:cs typeface="Cambria"/>
                <a:sym typeface="Cambria"/>
              </a:defRPr>
            </a:lvl9pPr>
          </a:lstStyle>
          <a:p>
            <a:endParaRPr/>
          </a:p>
        </p:txBody>
      </p:sp>
      <p:sp>
        <p:nvSpPr>
          <p:cNvPr id="62" name="Google Shape;62;p9"/>
          <p:cNvSpPr txBox="1">
            <a:spLocks noGrp="1"/>
          </p:cNvSpPr>
          <p:nvPr>
            <p:ph type="dt" idx="10"/>
          </p:nvPr>
        </p:nvSpPr>
        <p:spPr>
          <a:xfrm>
            <a:off x="534353" y="8475136"/>
            <a:ext cx="1748790" cy="48683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20" b="0" i="0" u="none" strike="noStrike" cap="none">
                <a:solidFill>
                  <a:srgbClr val="888888"/>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9pPr>
          </a:lstStyle>
          <a:p>
            <a:endParaRPr/>
          </a:p>
        </p:txBody>
      </p:sp>
      <p:sp>
        <p:nvSpPr>
          <p:cNvPr id="63" name="Google Shape;63;p9"/>
          <p:cNvSpPr txBox="1">
            <a:spLocks noGrp="1"/>
          </p:cNvSpPr>
          <p:nvPr>
            <p:ph type="ftr" idx="11"/>
          </p:nvPr>
        </p:nvSpPr>
        <p:spPr>
          <a:xfrm>
            <a:off x="2574608" y="8475136"/>
            <a:ext cx="2623185" cy="486833"/>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020" b="0" i="0" u="none" strike="noStrike" cap="none">
                <a:solidFill>
                  <a:srgbClr val="888888"/>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9pPr>
          </a:lstStyle>
          <a:p>
            <a:endParaRPr/>
          </a:p>
        </p:txBody>
      </p:sp>
      <p:sp>
        <p:nvSpPr>
          <p:cNvPr id="64" name="Google Shape;64;p9"/>
          <p:cNvSpPr txBox="1">
            <a:spLocks noGrp="1"/>
          </p:cNvSpPr>
          <p:nvPr>
            <p:ph type="sldNum" idx="12"/>
          </p:nvPr>
        </p:nvSpPr>
        <p:spPr>
          <a:xfrm>
            <a:off x="5489258" y="8475136"/>
            <a:ext cx="1748790" cy="4868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09600"/>
            <a:ext cx="2506801" cy="21336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2720"/>
              <a:buFont typeface="Cambria"/>
              <a:buNone/>
              <a:defRPr sz="2720" b="0" i="0" u="none" strike="noStrike" cap="none">
                <a:solidFill>
                  <a:schemeClr val="dk1"/>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Google Shape;67;p10"/>
          <p:cNvSpPr>
            <a:spLocks noGrp="1"/>
          </p:cNvSpPr>
          <p:nvPr>
            <p:ph type="pic" idx="2"/>
          </p:nvPr>
        </p:nvSpPr>
        <p:spPr>
          <a:xfrm>
            <a:off x="3304282" y="1316569"/>
            <a:ext cx="3934778" cy="6498167"/>
          </a:xfrm>
          <a:prstGeom prst="rect">
            <a:avLst/>
          </a:prstGeom>
          <a:noFill/>
          <a:ln>
            <a:noFill/>
          </a:ln>
        </p:spPr>
        <p:txBody>
          <a:bodyPr spcFirstLastPara="1" wrap="square" lIns="91425" tIns="45700" rIns="91425" bIns="45700" anchor="t" anchorCtr="0"/>
          <a:lstStyle>
            <a:lvl1pPr marR="0" lvl="0" algn="l" rtl="0">
              <a:lnSpc>
                <a:spcPct val="90000"/>
              </a:lnSpc>
              <a:spcBef>
                <a:spcPts val="850"/>
              </a:spcBef>
              <a:spcAft>
                <a:spcPts val="0"/>
              </a:spcAft>
              <a:buClr>
                <a:schemeClr val="dk1"/>
              </a:buClr>
              <a:buSzPts val="2720"/>
              <a:buFont typeface="Arial"/>
              <a:buNone/>
              <a:defRPr sz="2720" b="0" i="0" u="none" strike="noStrike" cap="none">
                <a:solidFill>
                  <a:schemeClr val="dk1"/>
                </a:solidFill>
                <a:latin typeface="Cambria"/>
                <a:ea typeface="Cambria"/>
                <a:cs typeface="Cambria"/>
                <a:sym typeface="Cambria"/>
              </a:defRPr>
            </a:lvl1pPr>
            <a:lvl2pPr marR="0" lvl="1" algn="l" rtl="0">
              <a:lnSpc>
                <a:spcPct val="90000"/>
              </a:lnSpc>
              <a:spcBef>
                <a:spcPts val="425"/>
              </a:spcBef>
              <a:spcAft>
                <a:spcPts val="0"/>
              </a:spcAft>
              <a:buClr>
                <a:schemeClr val="dk1"/>
              </a:buClr>
              <a:buSzPts val="2380"/>
              <a:buFont typeface="Arial"/>
              <a:buNone/>
              <a:defRPr sz="2380" b="0" i="0" u="none" strike="noStrike" cap="none">
                <a:solidFill>
                  <a:schemeClr val="dk1"/>
                </a:solidFill>
                <a:latin typeface="Cambria"/>
                <a:ea typeface="Cambria"/>
                <a:cs typeface="Cambria"/>
                <a:sym typeface="Cambria"/>
              </a:defRPr>
            </a:lvl2pPr>
            <a:lvl3pPr marR="0" lvl="2" algn="l" rtl="0">
              <a:lnSpc>
                <a:spcPct val="90000"/>
              </a:lnSpc>
              <a:spcBef>
                <a:spcPts val="425"/>
              </a:spcBef>
              <a:spcAft>
                <a:spcPts val="0"/>
              </a:spcAft>
              <a:buClr>
                <a:schemeClr val="dk1"/>
              </a:buClr>
              <a:buSzPts val="2040"/>
              <a:buFont typeface="Arial"/>
              <a:buNone/>
              <a:defRPr sz="2040" b="0" i="0" u="none" strike="noStrike" cap="none">
                <a:solidFill>
                  <a:schemeClr val="dk1"/>
                </a:solidFill>
                <a:latin typeface="Cambria"/>
                <a:ea typeface="Cambria"/>
                <a:cs typeface="Cambria"/>
                <a:sym typeface="Cambria"/>
              </a:defRPr>
            </a:lvl3pPr>
            <a:lvl4pPr marR="0" lvl="3" algn="l"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mbria"/>
                <a:ea typeface="Cambria"/>
                <a:cs typeface="Cambria"/>
                <a:sym typeface="Cambria"/>
              </a:defRPr>
            </a:lvl4pPr>
            <a:lvl5pPr marR="0" lvl="4" algn="l"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mbria"/>
                <a:ea typeface="Cambria"/>
                <a:cs typeface="Cambria"/>
                <a:sym typeface="Cambria"/>
              </a:defRPr>
            </a:lvl5pPr>
            <a:lvl6pPr marR="0" lvl="5" algn="l"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mbria"/>
                <a:ea typeface="Cambria"/>
                <a:cs typeface="Cambria"/>
                <a:sym typeface="Cambria"/>
              </a:defRPr>
            </a:lvl6pPr>
            <a:lvl7pPr marR="0" lvl="6" algn="l"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mbria"/>
                <a:ea typeface="Cambria"/>
                <a:cs typeface="Cambria"/>
                <a:sym typeface="Cambria"/>
              </a:defRPr>
            </a:lvl7pPr>
            <a:lvl8pPr marR="0" lvl="7" algn="l"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mbria"/>
                <a:ea typeface="Cambria"/>
                <a:cs typeface="Cambria"/>
                <a:sym typeface="Cambria"/>
              </a:defRPr>
            </a:lvl8pPr>
            <a:lvl9pPr marR="0" lvl="8" algn="l"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mbria"/>
                <a:ea typeface="Cambria"/>
                <a:cs typeface="Cambria"/>
                <a:sym typeface="Cambria"/>
              </a:defRPr>
            </a:lvl9pPr>
          </a:lstStyle>
          <a:p>
            <a:endParaRPr/>
          </a:p>
        </p:txBody>
      </p:sp>
      <p:sp>
        <p:nvSpPr>
          <p:cNvPr id="68" name="Google Shape;68;p10"/>
          <p:cNvSpPr txBox="1">
            <a:spLocks noGrp="1"/>
          </p:cNvSpPr>
          <p:nvPr>
            <p:ph type="body" idx="1"/>
          </p:nvPr>
        </p:nvSpPr>
        <p:spPr>
          <a:xfrm>
            <a:off x="535365" y="2743200"/>
            <a:ext cx="2506801" cy="508211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850"/>
              </a:spcBef>
              <a:spcAft>
                <a:spcPts val="0"/>
              </a:spcAft>
              <a:buClr>
                <a:schemeClr val="dk1"/>
              </a:buClr>
              <a:buSzPts val="1360"/>
              <a:buFont typeface="Arial"/>
              <a:buNone/>
              <a:defRPr sz="1360" b="0" i="0" u="none" strike="noStrike" cap="none">
                <a:solidFill>
                  <a:schemeClr val="dk1"/>
                </a:solidFill>
                <a:latin typeface="Cambria"/>
                <a:ea typeface="Cambria"/>
                <a:cs typeface="Cambria"/>
                <a:sym typeface="Cambria"/>
              </a:defRPr>
            </a:lvl1pPr>
            <a:lvl2pPr marL="914400" marR="0" lvl="1" indent="-228600" algn="l" rtl="0">
              <a:lnSpc>
                <a:spcPct val="90000"/>
              </a:lnSpc>
              <a:spcBef>
                <a:spcPts val="425"/>
              </a:spcBef>
              <a:spcAft>
                <a:spcPts val="0"/>
              </a:spcAft>
              <a:buClr>
                <a:schemeClr val="dk1"/>
              </a:buClr>
              <a:buSzPts val="1190"/>
              <a:buFont typeface="Arial"/>
              <a:buNone/>
              <a:defRPr sz="1190" b="0" i="0" u="none" strike="noStrike" cap="none">
                <a:solidFill>
                  <a:schemeClr val="dk1"/>
                </a:solidFill>
                <a:latin typeface="Cambria"/>
                <a:ea typeface="Cambria"/>
                <a:cs typeface="Cambria"/>
                <a:sym typeface="Cambria"/>
              </a:defRPr>
            </a:lvl2pPr>
            <a:lvl3pPr marL="1371600" marR="0" lvl="2" indent="-228600" algn="l" rtl="0">
              <a:lnSpc>
                <a:spcPct val="90000"/>
              </a:lnSpc>
              <a:spcBef>
                <a:spcPts val="425"/>
              </a:spcBef>
              <a:spcAft>
                <a:spcPts val="0"/>
              </a:spcAft>
              <a:buClr>
                <a:schemeClr val="dk1"/>
              </a:buClr>
              <a:buSzPts val="1020"/>
              <a:buFont typeface="Arial"/>
              <a:buNone/>
              <a:defRPr sz="1020" b="0" i="0" u="none" strike="noStrike" cap="none">
                <a:solidFill>
                  <a:schemeClr val="dk1"/>
                </a:solidFill>
                <a:latin typeface="Cambria"/>
                <a:ea typeface="Cambria"/>
                <a:cs typeface="Cambria"/>
                <a:sym typeface="Cambria"/>
              </a:defRPr>
            </a:lvl3pPr>
            <a:lvl4pPr marL="1828800" marR="0" lvl="3" indent="-228600" algn="l" rtl="0">
              <a:lnSpc>
                <a:spcPct val="90000"/>
              </a:lnSpc>
              <a:spcBef>
                <a:spcPts val="425"/>
              </a:spcBef>
              <a:spcAft>
                <a:spcPts val="0"/>
              </a:spcAft>
              <a:buClr>
                <a:schemeClr val="dk1"/>
              </a:buClr>
              <a:buSzPts val="850"/>
              <a:buFont typeface="Arial"/>
              <a:buNone/>
              <a:defRPr sz="850" b="0" i="0" u="none" strike="noStrike" cap="none">
                <a:solidFill>
                  <a:schemeClr val="dk1"/>
                </a:solidFill>
                <a:latin typeface="Cambria"/>
                <a:ea typeface="Cambria"/>
                <a:cs typeface="Cambria"/>
                <a:sym typeface="Cambria"/>
              </a:defRPr>
            </a:lvl4pPr>
            <a:lvl5pPr marL="2286000" marR="0" lvl="4" indent="-228600" algn="l" rtl="0">
              <a:lnSpc>
                <a:spcPct val="90000"/>
              </a:lnSpc>
              <a:spcBef>
                <a:spcPts val="425"/>
              </a:spcBef>
              <a:spcAft>
                <a:spcPts val="0"/>
              </a:spcAft>
              <a:buClr>
                <a:schemeClr val="dk1"/>
              </a:buClr>
              <a:buSzPts val="850"/>
              <a:buFont typeface="Arial"/>
              <a:buNone/>
              <a:defRPr sz="850" b="0" i="0" u="none" strike="noStrike" cap="none">
                <a:solidFill>
                  <a:schemeClr val="dk1"/>
                </a:solidFill>
                <a:latin typeface="Cambria"/>
                <a:ea typeface="Cambria"/>
                <a:cs typeface="Cambria"/>
                <a:sym typeface="Cambria"/>
              </a:defRPr>
            </a:lvl5pPr>
            <a:lvl6pPr marL="2743200" marR="0" lvl="5" indent="-228600" algn="l" rtl="0">
              <a:lnSpc>
                <a:spcPct val="90000"/>
              </a:lnSpc>
              <a:spcBef>
                <a:spcPts val="425"/>
              </a:spcBef>
              <a:spcAft>
                <a:spcPts val="0"/>
              </a:spcAft>
              <a:buClr>
                <a:schemeClr val="dk1"/>
              </a:buClr>
              <a:buSzPts val="850"/>
              <a:buFont typeface="Arial"/>
              <a:buNone/>
              <a:defRPr sz="850" b="0" i="0" u="none" strike="noStrike" cap="none">
                <a:solidFill>
                  <a:schemeClr val="dk1"/>
                </a:solidFill>
                <a:latin typeface="Cambria"/>
                <a:ea typeface="Cambria"/>
                <a:cs typeface="Cambria"/>
                <a:sym typeface="Cambria"/>
              </a:defRPr>
            </a:lvl6pPr>
            <a:lvl7pPr marL="3200400" marR="0" lvl="6" indent="-228600" algn="l" rtl="0">
              <a:lnSpc>
                <a:spcPct val="90000"/>
              </a:lnSpc>
              <a:spcBef>
                <a:spcPts val="425"/>
              </a:spcBef>
              <a:spcAft>
                <a:spcPts val="0"/>
              </a:spcAft>
              <a:buClr>
                <a:schemeClr val="dk1"/>
              </a:buClr>
              <a:buSzPts val="850"/>
              <a:buFont typeface="Arial"/>
              <a:buNone/>
              <a:defRPr sz="850" b="0" i="0" u="none" strike="noStrike" cap="none">
                <a:solidFill>
                  <a:schemeClr val="dk1"/>
                </a:solidFill>
                <a:latin typeface="Cambria"/>
                <a:ea typeface="Cambria"/>
                <a:cs typeface="Cambria"/>
                <a:sym typeface="Cambria"/>
              </a:defRPr>
            </a:lvl7pPr>
            <a:lvl8pPr marL="3657600" marR="0" lvl="7" indent="-228600" algn="l" rtl="0">
              <a:lnSpc>
                <a:spcPct val="90000"/>
              </a:lnSpc>
              <a:spcBef>
                <a:spcPts val="425"/>
              </a:spcBef>
              <a:spcAft>
                <a:spcPts val="0"/>
              </a:spcAft>
              <a:buClr>
                <a:schemeClr val="dk1"/>
              </a:buClr>
              <a:buSzPts val="850"/>
              <a:buFont typeface="Arial"/>
              <a:buNone/>
              <a:defRPr sz="850" b="0" i="0" u="none" strike="noStrike" cap="none">
                <a:solidFill>
                  <a:schemeClr val="dk1"/>
                </a:solidFill>
                <a:latin typeface="Cambria"/>
                <a:ea typeface="Cambria"/>
                <a:cs typeface="Cambria"/>
                <a:sym typeface="Cambria"/>
              </a:defRPr>
            </a:lvl8pPr>
            <a:lvl9pPr marL="4114800" marR="0" lvl="8" indent="-228600" algn="l" rtl="0">
              <a:lnSpc>
                <a:spcPct val="90000"/>
              </a:lnSpc>
              <a:spcBef>
                <a:spcPts val="425"/>
              </a:spcBef>
              <a:spcAft>
                <a:spcPts val="0"/>
              </a:spcAft>
              <a:buClr>
                <a:schemeClr val="dk1"/>
              </a:buClr>
              <a:buSzPts val="850"/>
              <a:buFont typeface="Arial"/>
              <a:buNone/>
              <a:defRPr sz="850" b="0" i="0" u="none" strike="noStrike" cap="none">
                <a:solidFill>
                  <a:schemeClr val="dk1"/>
                </a:solidFill>
                <a:latin typeface="Cambria"/>
                <a:ea typeface="Cambria"/>
                <a:cs typeface="Cambria"/>
                <a:sym typeface="Cambria"/>
              </a:defRPr>
            </a:lvl9pPr>
          </a:lstStyle>
          <a:p>
            <a:endParaRPr/>
          </a:p>
        </p:txBody>
      </p:sp>
      <p:sp>
        <p:nvSpPr>
          <p:cNvPr id="69" name="Google Shape;69;p10"/>
          <p:cNvSpPr txBox="1">
            <a:spLocks noGrp="1"/>
          </p:cNvSpPr>
          <p:nvPr>
            <p:ph type="dt" idx="10"/>
          </p:nvPr>
        </p:nvSpPr>
        <p:spPr>
          <a:xfrm>
            <a:off x="534353" y="8475136"/>
            <a:ext cx="1748790" cy="48683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20" b="0" i="0" u="none" strike="noStrike" cap="none">
                <a:solidFill>
                  <a:srgbClr val="888888"/>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9pPr>
          </a:lstStyle>
          <a:p>
            <a:endParaRPr/>
          </a:p>
        </p:txBody>
      </p:sp>
      <p:sp>
        <p:nvSpPr>
          <p:cNvPr id="70" name="Google Shape;70;p10"/>
          <p:cNvSpPr txBox="1">
            <a:spLocks noGrp="1"/>
          </p:cNvSpPr>
          <p:nvPr>
            <p:ph type="ftr" idx="11"/>
          </p:nvPr>
        </p:nvSpPr>
        <p:spPr>
          <a:xfrm>
            <a:off x="2574608" y="8475136"/>
            <a:ext cx="2623185" cy="486833"/>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020" b="0" i="0" u="none" strike="noStrike" cap="none">
                <a:solidFill>
                  <a:srgbClr val="888888"/>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9pPr>
          </a:lstStyle>
          <a:p>
            <a:endParaRPr/>
          </a:p>
        </p:txBody>
      </p:sp>
      <p:sp>
        <p:nvSpPr>
          <p:cNvPr id="71" name="Google Shape;71;p10"/>
          <p:cNvSpPr txBox="1">
            <a:spLocks noGrp="1"/>
          </p:cNvSpPr>
          <p:nvPr>
            <p:ph type="sldNum" idx="12"/>
          </p:nvPr>
        </p:nvSpPr>
        <p:spPr>
          <a:xfrm>
            <a:off x="5489258" y="8475136"/>
            <a:ext cx="1748790" cy="4868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3" y="486836"/>
            <a:ext cx="6703695" cy="1767417"/>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740"/>
              <a:buFont typeface="Cambria"/>
              <a:buNone/>
              <a:defRPr sz="3740" b="0" i="0" u="none" strike="noStrike" cap="none">
                <a:solidFill>
                  <a:schemeClr val="dk1"/>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534353" y="2434167"/>
            <a:ext cx="6703695" cy="5801784"/>
          </a:xfrm>
          <a:prstGeom prst="rect">
            <a:avLst/>
          </a:prstGeom>
          <a:noFill/>
          <a:ln>
            <a:noFill/>
          </a:ln>
        </p:spPr>
        <p:txBody>
          <a:bodyPr spcFirstLastPara="1" wrap="square" lIns="91425" tIns="45700" rIns="91425" bIns="45700" anchor="t" anchorCtr="0"/>
          <a:lstStyle>
            <a:lvl1pPr marL="457200" marR="0" lvl="0" indent="-379730" algn="l" rtl="0">
              <a:lnSpc>
                <a:spcPct val="90000"/>
              </a:lnSpc>
              <a:spcBef>
                <a:spcPts val="850"/>
              </a:spcBef>
              <a:spcAft>
                <a:spcPts val="0"/>
              </a:spcAft>
              <a:buClr>
                <a:schemeClr val="dk1"/>
              </a:buClr>
              <a:buSzPts val="2380"/>
              <a:buFont typeface="Arial"/>
              <a:buChar char="•"/>
              <a:defRPr sz="2380" b="0" i="0" u="none" strike="noStrike" cap="none">
                <a:solidFill>
                  <a:schemeClr val="dk1"/>
                </a:solidFill>
                <a:latin typeface="Cambria"/>
                <a:ea typeface="Cambria"/>
                <a:cs typeface="Cambria"/>
                <a:sym typeface="Cambria"/>
              </a:defRPr>
            </a:lvl1pPr>
            <a:lvl2pPr marL="914400" marR="0" lvl="1" indent="-358140" algn="l" rtl="0">
              <a:lnSpc>
                <a:spcPct val="90000"/>
              </a:lnSpc>
              <a:spcBef>
                <a:spcPts val="425"/>
              </a:spcBef>
              <a:spcAft>
                <a:spcPts val="0"/>
              </a:spcAft>
              <a:buClr>
                <a:schemeClr val="dk1"/>
              </a:buClr>
              <a:buSzPts val="2040"/>
              <a:buFont typeface="Arial"/>
              <a:buChar char="•"/>
              <a:defRPr sz="2040" b="0" i="0" u="none" strike="noStrike" cap="none">
                <a:solidFill>
                  <a:schemeClr val="dk1"/>
                </a:solidFill>
                <a:latin typeface="Cambria"/>
                <a:ea typeface="Cambria"/>
                <a:cs typeface="Cambria"/>
                <a:sym typeface="Cambria"/>
              </a:defRPr>
            </a:lvl2pPr>
            <a:lvl3pPr marL="1371600" marR="0" lvl="2" indent="-336550" algn="l" rtl="0">
              <a:lnSpc>
                <a:spcPct val="90000"/>
              </a:lnSpc>
              <a:spcBef>
                <a:spcPts val="425"/>
              </a:spcBef>
              <a:spcAft>
                <a:spcPts val="0"/>
              </a:spcAft>
              <a:buClr>
                <a:schemeClr val="dk1"/>
              </a:buClr>
              <a:buSzPts val="1700"/>
              <a:buFont typeface="Arial"/>
              <a:buChar char="•"/>
              <a:defRPr sz="1700" b="0" i="0" u="none" strike="noStrike" cap="none">
                <a:solidFill>
                  <a:schemeClr val="dk1"/>
                </a:solidFill>
                <a:latin typeface="Cambria"/>
                <a:ea typeface="Cambria"/>
                <a:cs typeface="Cambria"/>
                <a:sym typeface="Cambria"/>
              </a:defRPr>
            </a:lvl3pPr>
            <a:lvl4pPr marL="1828800" marR="0" lvl="3" indent="-325755"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4pPr>
            <a:lvl5pPr marL="2286000" marR="0" lvl="4"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5pPr>
            <a:lvl6pPr marL="2743200" marR="0" lvl="5"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6pPr>
            <a:lvl7pPr marL="3200400" marR="0" lvl="6"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7pPr>
            <a:lvl8pPr marL="3657600" marR="0" lvl="7"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8pPr>
            <a:lvl9pPr marL="4114800" marR="0" lvl="8"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mbria"/>
                <a:ea typeface="Cambria"/>
                <a:cs typeface="Cambria"/>
                <a:sym typeface="Cambria"/>
              </a:defRPr>
            </a:lvl9pPr>
          </a:lstStyle>
          <a:p>
            <a:endParaRPr/>
          </a:p>
        </p:txBody>
      </p:sp>
      <p:sp>
        <p:nvSpPr>
          <p:cNvPr id="12" name="Google Shape;12;p1"/>
          <p:cNvSpPr txBox="1">
            <a:spLocks noGrp="1"/>
          </p:cNvSpPr>
          <p:nvPr>
            <p:ph type="dt" idx="10"/>
          </p:nvPr>
        </p:nvSpPr>
        <p:spPr>
          <a:xfrm>
            <a:off x="534353" y="8475136"/>
            <a:ext cx="1748790" cy="48683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20" b="0" i="0" u="none" strike="noStrike" cap="none">
                <a:solidFill>
                  <a:srgbClr val="888888"/>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9pPr>
          </a:lstStyle>
          <a:p>
            <a:endParaRPr/>
          </a:p>
        </p:txBody>
      </p:sp>
      <p:sp>
        <p:nvSpPr>
          <p:cNvPr id="13" name="Google Shape;13;p1"/>
          <p:cNvSpPr txBox="1">
            <a:spLocks noGrp="1"/>
          </p:cNvSpPr>
          <p:nvPr>
            <p:ph type="ftr" idx="11"/>
          </p:nvPr>
        </p:nvSpPr>
        <p:spPr>
          <a:xfrm>
            <a:off x="2574608" y="8475136"/>
            <a:ext cx="2623185" cy="486833"/>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020" b="0" i="0" u="none" strike="noStrike" cap="none">
                <a:solidFill>
                  <a:srgbClr val="888888"/>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9pPr>
          </a:lstStyle>
          <a:p>
            <a:endParaRPr/>
          </a:p>
        </p:txBody>
      </p:sp>
      <p:sp>
        <p:nvSpPr>
          <p:cNvPr id="14" name="Google Shape;14;p1"/>
          <p:cNvSpPr txBox="1">
            <a:spLocks noGrp="1"/>
          </p:cNvSpPr>
          <p:nvPr>
            <p:ph type="sldNum" idx="12"/>
          </p:nvPr>
        </p:nvSpPr>
        <p:spPr>
          <a:xfrm>
            <a:off x="5489258" y="8475136"/>
            <a:ext cx="1748790" cy="4868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20"/>
              <a:buFont typeface="Arial"/>
              <a:buNone/>
              <a:defRPr sz="1020" b="0" i="0" u="none" strike="noStrike" cap="none">
                <a:solidFill>
                  <a:srgbClr val="595959"/>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www.youtube.com/watch?v=IpgFWK3qkhk" TargetMode="Externa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4.jp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5.jp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AFB"/>
        </a:solidFill>
        <a:effectLst/>
      </p:bgPr>
    </p:bg>
    <p:spTree>
      <p:nvGrpSpPr>
        <p:cNvPr id="1" name="Shape 87"/>
        <p:cNvGrpSpPr/>
        <p:nvPr/>
      </p:nvGrpSpPr>
      <p:grpSpPr>
        <a:xfrm>
          <a:off x="0" y="0"/>
          <a:ext cx="0" cy="0"/>
          <a:chOff x="0" y="0"/>
          <a:chExt cx="0" cy="0"/>
        </a:xfrm>
      </p:grpSpPr>
      <p:pic>
        <p:nvPicPr>
          <p:cNvPr id="88" name="Google Shape;88;p13"/>
          <p:cNvPicPr preferRelativeResize="0">
            <a:picLocks noGrp="1"/>
          </p:cNvPicPr>
          <p:nvPr>
            <p:ph type="body" idx="1"/>
          </p:nvPr>
        </p:nvPicPr>
        <p:blipFill rotWithShape="1">
          <a:blip r:embed="rId3">
            <a:alphaModFix/>
          </a:blip>
          <a:srcRect/>
          <a:stretch/>
        </p:blipFill>
        <p:spPr>
          <a:xfrm>
            <a:off x="934878" y="1518693"/>
            <a:ext cx="4842581" cy="4577754"/>
          </a:xfrm>
          <a:prstGeom prst="rect">
            <a:avLst/>
          </a:prstGeom>
          <a:noFill/>
          <a:ln>
            <a:noFill/>
          </a:ln>
        </p:spPr>
      </p:pic>
      <p:pic>
        <p:nvPicPr>
          <p:cNvPr id="89" name="Google Shape;89;p13"/>
          <p:cNvPicPr preferRelativeResize="0"/>
          <p:nvPr/>
        </p:nvPicPr>
        <p:blipFill rotWithShape="1">
          <a:blip r:embed="rId4">
            <a:alphaModFix/>
          </a:blip>
          <a:srcRect/>
          <a:stretch/>
        </p:blipFill>
        <p:spPr>
          <a:xfrm>
            <a:off x="3538540" y="5935301"/>
            <a:ext cx="1971689" cy="161926"/>
          </a:xfrm>
          <a:prstGeom prst="rect">
            <a:avLst/>
          </a:prstGeom>
          <a:noFill/>
          <a:ln>
            <a:noFill/>
          </a:ln>
        </p:spPr>
      </p:pic>
      <p:pic>
        <p:nvPicPr>
          <p:cNvPr id="90" name="Google Shape;90;p13"/>
          <p:cNvPicPr preferRelativeResize="0"/>
          <p:nvPr/>
        </p:nvPicPr>
        <p:blipFill rotWithShape="1">
          <a:blip r:embed="rId4">
            <a:alphaModFix/>
          </a:blip>
          <a:srcRect/>
          <a:stretch/>
        </p:blipFill>
        <p:spPr>
          <a:xfrm>
            <a:off x="5447888" y="5935301"/>
            <a:ext cx="1971689" cy="161926"/>
          </a:xfrm>
          <a:prstGeom prst="rect">
            <a:avLst/>
          </a:prstGeom>
          <a:noFill/>
          <a:ln>
            <a:noFill/>
          </a:ln>
        </p:spPr>
      </p:pic>
      <p:pic>
        <p:nvPicPr>
          <p:cNvPr id="91" name="Google Shape;91;p13"/>
          <p:cNvPicPr preferRelativeResize="0"/>
          <p:nvPr/>
        </p:nvPicPr>
        <p:blipFill rotWithShape="1">
          <a:blip r:embed="rId4">
            <a:alphaModFix/>
          </a:blip>
          <a:srcRect/>
          <a:stretch/>
        </p:blipFill>
        <p:spPr>
          <a:xfrm>
            <a:off x="1629193" y="5935301"/>
            <a:ext cx="1971689" cy="161926"/>
          </a:xfrm>
          <a:prstGeom prst="rect">
            <a:avLst/>
          </a:prstGeom>
          <a:noFill/>
          <a:ln>
            <a:noFill/>
          </a:ln>
        </p:spPr>
      </p:pic>
      <p:sp>
        <p:nvSpPr>
          <p:cNvPr id="92" name="Google Shape;92;p13"/>
          <p:cNvSpPr/>
          <p:nvPr/>
        </p:nvSpPr>
        <p:spPr>
          <a:xfrm>
            <a:off x="2036849" y="6081538"/>
            <a:ext cx="4224354" cy="12003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dirty="0" smtClean="0">
                <a:solidFill>
                  <a:srgbClr val="8ECADA"/>
                </a:solidFill>
                <a:effectLst>
                  <a:outerShdw blurRad="38100" dist="38100" dir="2700000" algn="tl">
                    <a:srgbClr val="000000">
                      <a:alpha val="43137"/>
                    </a:srgbClr>
                  </a:outerShdw>
                </a:effectLst>
                <a:latin typeface="French Script MT" panose="03020402040607040605" pitchFamily="66" charset="0"/>
                <a:ea typeface="Pinyon Script"/>
                <a:cs typeface="Pinyon Script"/>
                <a:sym typeface="Pinyon Script"/>
              </a:rPr>
              <a:t>Pathology</a:t>
            </a:r>
            <a:endParaRPr sz="1800" b="0" i="0" u="none" strike="noStrike" cap="none" dirty="0">
              <a:solidFill>
                <a:srgbClr val="000000"/>
              </a:solidFill>
              <a:effectLst>
                <a:outerShdw blurRad="38100" dist="38100" dir="2700000" algn="tl">
                  <a:srgbClr val="000000">
                    <a:alpha val="43137"/>
                  </a:srgbClr>
                </a:outerShdw>
              </a:effectLst>
              <a:latin typeface="French Script MT" panose="03020402040607040605" pitchFamily="66" charset="0"/>
              <a:ea typeface="Pinyon Script"/>
              <a:cs typeface="Pinyon Script"/>
              <a:sym typeface="Pinyon Script"/>
            </a:endParaRPr>
          </a:p>
        </p:txBody>
      </p:sp>
      <p:sp>
        <p:nvSpPr>
          <p:cNvPr id="93" name="Google Shape;93;p13"/>
          <p:cNvSpPr txBox="1"/>
          <p:nvPr/>
        </p:nvSpPr>
        <p:spPr>
          <a:xfrm>
            <a:off x="2514600" y="6899337"/>
            <a:ext cx="3361765" cy="336695"/>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88"/>
              <a:buFont typeface="Arial"/>
              <a:buNone/>
            </a:pPr>
            <a:r>
              <a:rPr lang="en-US" sz="1588" b="1" i="0" u="none" strike="noStrike" cap="none">
                <a:solidFill>
                  <a:srgbClr val="5AB5D0"/>
                </a:solidFill>
                <a:latin typeface="Teko"/>
                <a:ea typeface="Teko"/>
                <a:cs typeface="Teko"/>
                <a:sym typeface="Teko"/>
              </a:rPr>
              <a:t>437’s team work</a:t>
            </a:r>
            <a:endParaRPr sz="1400" b="0" i="0" u="none" strike="noStrike" cap="none">
              <a:solidFill>
                <a:srgbClr val="000000"/>
              </a:solidFill>
              <a:latin typeface="Arial"/>
              <a:ea typeface="Arial"/>
              <a:cs typeface="Arial"/>
              <a:sym typeface="Arial"/>
            </a:endParaRPr>
          </a:p>
        </p:txBody>
      </p:sp>
      <p:pic>
        <p:nvPicPr>
          <p:cNvPr id="94" name="Google Shape;94;p13"/>
          <p:cNvPicPr preferRelativeResize="0"/>
          <p:nvPr/>
        </p:nvPicPr>
        <p:blipFill rotWithShape="1">
          <a:blip r:embed="rId4">
            <a:alphaModFix/>
          </a:blip>
          <a:srcRect/>
          <a:stretch/>
        </p:blipFill>
        <p:spPr>
          <a:xfrm>
            <a:off x="3090909" y="7389599"/>
            <a:ext cx="1971689" cy="161926"/>
          </a:xfrm>
          <a:prstGeom prst="rect">
            <a:avLst/>
          </a:prstGeom>
          <a:noFill/>
          <a:ln>
            <a:noFill/>
          </a:ln>
        </p:spPr>
      </p:pic>
      <p:pic>
        <p:nvPicPr>
          <p:cNvPr id="95" name="Google Shape;95;p13"/>
          <p:cNvPicPr preferRelativeResize="0"/>
          <p:nvPr/>
        </p:nvPicPr>
        <p:blipFill rotWithShape="1">
          <a:blip r:embed="rId4">
            <a:alphaModFix/>
          </a:blip>
          <a:srcRect/>
          <a:stretch/>
        </p:blipFill>
        <p:spPr>
          <a:xfrm>
            <a:off x="1429100" y="7389599"/>
            <a:ext cx="1971689" cy="161926"/>
          </a:xfrm>
          <a:prstGeom prst="rect">
            <a:avLst/>
          </a:prstGeom>
          <a:noFill/>
          <a:ln>
            <a:noFill/>
          </a:ln>
        </p:spPr>
      </p:pic>
      <p:pic>
        <p:nvPicPr>
          <p:cNvPr id="96" name="Google Shape;96;p13"/>
          <p:cNvPicPr preferRelativeResize="0"/>
          <p:nvPr/>
        </p:nvPicPr>
        <p:blipFill rotWithShape="1">
          <a:blip r:embed="rId4">
            <a:alphaModFix/>
          </a:blip>
          <a:srcRect/>
          <a:stretch/>
        </p:blipFill>
        <p:spPr>
          <a:xfrm>
            <a:off x="4438232" y="7389599"/>
            <a:ext cx="1971689" cy="161926"/>
          </a:xfrm>
          <a:prstGeom prst="rect">
            <a:avLst/>
          </a:prstGeom>
          <a:noFill/>
          <a:ln>
            <a:noFill/>
          </a:ln>
        </p:spPr>
      </p:pic>
      <p:sp>
        <p:nvSpPr>
          <p:cNvPr id="97" name="Google Shape;97;p13"/>
          <p:cNvSpPr txBox="1"/>
          <p:nvPr/>
        </p:nvSpPr>
        <p:spPr>
          <a:xfrm>
            <a:off x="934878" y="7705092"/>
            <a:ext cx="5600427"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2CA2B1"/>
                </a:solidFill>
                <a:latin typeface="Teko"/>
                <a:ea typeface="Teko"/>
                <a:cs typeface="Teko"/>
                <a:sym typeface="Teko"/>
              </a:rPr>
              <a:t>Lecture (5+6): cerebrovascular accidents .</a:t>
            </a:r>
            <a:endParaRPr sz="1600" b="1" i="0" u="none" strike="noStrike" cap="none">
              <a:solidFill>
                <a:srgbClr val="2CA2B1"/>
              </a:solidFill>
              <a:latin typeface="Teko"/>
              <a:ea typeface="Teko"/>
              <a:cs typeface="Teko"/>
              <a:sym typeface="Teko"/>
            </a:endParaRPr>
          </a:p>
        </p:txBody>
      </p:sp>
      <p:pic>
        <p:nvPicPr>
          <p:cNvPr id="98" name="Google Shape;98;p13"/>
          <p:cNvPicPr preferRelativeResize="0"/>
          <p:nvPr/>
        </p:nvPicPr>
        <p:blipFill rotWithShape="1">
          <a:blip r:embed="rId4">
            <a:alphaModFix/>
          </a:blip>
          <a:srcRect/>
          <a:stretch/>
        </p:blipFill>
        <p:spPr>
          <a:xfrm>
            <a:off x="934878" y="5935301"/>
            <a:ext cx="1971689" cy="161926"/>
          </a:xfrm>
          <a:prstGeom prst="rect">
            <a:avLst/>
          </a:prstGeom>
          <a:noFill/>
          <a:ln>
            <a:noFill/>
          </a:ln>
        </p:spPr>
      </p:pic>
      <p:pic>
        <p:nvPicPr>
          <p:cNvPr id="99" name="Google Shape;99;p13"/>
          <p:cNvPicPr preferRelativeResize="0"/>
          <p:nvPr/>
        </p:nvPicPr>
        <p:blipFill rotWithShape="1">
          <a:blip r:embed="rId4">
            <a:alphaModFix/>
          </a:blip>
          <a:srcRect/>
          <a:stretch/>
        </p:blipFill>
        <p:spPr>
          <a:xfrm>
            <a:off x="354101" y="5935301"/>
            <a:ext cx="1971689" cy="161926"/>
          </a:xfrm>
          <a:prstGeom prst="rect">
            <a:avLst/>
          </a:prstGeom>
          <a:noFill/>
          <a:ln>
            <a:noFill/>
          </a:ln>
        </p:spPr>
      </p:pic>
      <p:sp>
        <p:nvSpPr>
          <p:cNvPr id="100" name="Google Shape;100;p13"/>
          <p:cNvSpPr txBox="1"/>
          <p:nvPr/>
        </p:nvSpPr>
        <p:spPr>
          <a:xfrm>
            <a:off x="2667000" y="8713092"/>
            <a:ext cx="4874360" cy="278507"/>
          </a:xfrm>
          <a:prstGeom prst="rect">
            <a:avLst/>
          </a:prstGeom>
          <a:noFill/>
          <a:ln w="9525" cap="flat" cmpd="sng">
            <a:solidFill>
              <a:srgbClr val="8ECADA"/>
            </a:solidFill>
            <a:prstDash val="lgDashDot"/>
            <a:round/>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100"/>
              <a:buFont typeface="Arial"/>
              <a:buNone/>
            </a:pPr>
            <a:r>
              <a:rPr lang="en-US" sz="1100" b="1" i="0" u="none" strike="noStrike" cap="none">
                <a:solidFill>
                  <a:srgbClr val="1592A3"/>
                </a:solidFill>
                <a:latin typeface="Cambria"/>
                <a:ea typeface="Cambria"/>
                <a:cs typeface="Cambria"/>
                <a:sym typeface="Cambria"/>
              </a:rPr>
              <a:t> *العاكفين على الكتب ،  الذين يرفعون الجهل عن أنفسهم وعن أمتهم ،  أخلصوا نواياكم .. فالمجدُ لكم !</a:t>
            </a:r>
            <a:endParaRPr sz="1100" b="1" i="0" u="none" strike="noStrike" cap="none">
              <a:solidFill>
                <a:srgbClr val="1592A3"/>
              </a:solidFill>
              <a:latin typeface="Cambria"/>
              <a:ea typeface="Cambria"/>
              <a:cs typeface="Cambria"/>
              <a:sym typeface="Cambria"/>
            </a:endParaRPr>
          </a:p>
        </p:txBody>
      </p:sp>
      <p:pic>
        <p:nvPicPr>
          <p:cNvPr id="101" name="Google Shape;101;p13"/>
          <p:cNvPicPr preferRelativeResize="0"/>
          <p:nvPr/>
        </p:nvPicPr>
        <p:blipFill rotWithShape="1">
          <a:blip r:embed="rId5">
            <a:alphaModFix/>
          </a:blip>
          <a:srcRect/>
          <a:stretch/>
        </p:blipFill>
        <p:spPr>
          <a:xfrm>
            <a:off x="6571715" y="-1"/>
            <a:ext cx="911960" cy="811204"/>
          </a:xfrm>
          <a:prstGeom prst="rect">
            <a:avLst/>
          </a:prstGeom>
          <a:noFill/>
          <a:ln>
            <a:noFill/>
          </a:ln>
        </p:spPr>
      </p:pic>
      <p:pic>
        <p:nvPicPr>
          <p:cNvPr id="102" name="Google Shape;102;p13"/>
          <p:cNvPicPr preferRelativeResize="0"/>
          <p:nvPr/>
        </p:nvPicPr>
        <p:blipFill rotWithShape="1">
          <a:blip r:embed="rId6">
            <a:alphaModFix/>
          </a:blip>
          <a:srcRect/>
          <a:stretch/>
        </p:blipFill>
        <p:spPr>
          <a:xfrm>
            <a:off x="152401" y="132030"/>
            <a:ext cx="655751" cy="588710"/>
          </a:xfrm>
          <a:prstGeom prst="rect">
            <a:avLst/>
          </a:prstGeom>
          <a:noFill/>
          <a:ln>
            <a:noFill/>
          </a:ln>
        </p:spPr>
      </p:pic>
      <p:pic>
        <p:nvPicPr>
          <p:cNvPr id="103" name="Google Shape;103;p13"/>
          <p:cNvPicPr preferRelativeResize="0"/>
          <p:nvPr/>
        </p:nvPicPr>
        <p:blipFill rotWithShape="1">
          <a:blip r:embed="rId7">
            <a:alphaModFix/>
          </a:blip>
          <a:srcRect/>
          <a:stretch/>
        </p:blipFill>
        <p:spPr>
          <a:xfrm>
            <a:off x="8329189" y="2088356"/>
            <a:ext cx="1347797" cy="395290"/>
          </a:xfrm>
          <a:prstGeom prst="rect">
            <a:avLst/>
          </a:prstGeom>
          <a:noFill/>
          <a:ln>
            <a:noFill/>
          </a:ln>
        </p:spPr>
      </p:pic>
      <p:pic>
        <p:nvPicPr>
          <p:cNvPr id="104" name="Google Shape;104;p13"/>
          <p:cNvPicPr preferRelativeResize="0"/>
          <p:nvPr/>
        </p:nvPicPr>
        <p:blipFill rotWithShape="1">
          <a:blip r:embed="rId8">
            <a:alphaModFix/>
          </a:blip>
          <a:srcRect/>
          <a:stretch/>
        </p:blipFill>
        <p:spPr>
          <a:xfrm>
            <a:off x="6226431" y="1862135"/>
            <a:ext cx="690568" cy="452441"/>
          </a:xfrm>
          <a:prstGeom prst="rect">
            <a:avLst/>
          </a:prstGeom>
          <a:noFill/>
          <a:ln>
            <a:noFill/>
          </a:ln>
        </p:spPr>
      </p:pic>
      <p:pic>
        <p:nvPicPr>
          <p:cNvPr id="105" name="Google Shape;105;p13"/>
          <p:cNvPicPr preferRelativeResize="0"/>
          <p:nvPr/>
        </p:nvPicPr>
        <p:blipFill>
          <a:blip r:embed="rId9">
            <a:alphaModFix/>
          </a:blip>
          <a:stretch>
            <a:fillRect/>
          </a:stretch>
        </p:blipFill>
        <p:spPr>
          <a:xfrm>
            <a:off x="808151" y="79364"/>
            <a:ext cx="690575" cy="6940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graphicFrame>
        <p:nvGraphicFramePr>
          <p:cNvPr id="230" name="Google Shape;230;p22"/>
          <p:cNvGraphicFramePr/>
          <p:nvPr/>
        </p:nvGraphicFramePr>
        <p:xfrm>
          <a:off x="327448" y="3143280"/>
          <a:ext cx="7039425" cy="5889405"/>
        </p:xfrm>
        <a:graphic>
          <a:graphicData uri="http://schemas.openxmlformats.org/drawingml/2006/table">
            <a:tbl>
              <a:tblPr firstRow="1" bandRow="1">
                <a:noFill/>
                <a:tableStyleId>{5DB19385-5552-44DA-83EC-917C4974FA2E}</a:tableStyleId>
              </a:tblPr>
              <a:tblGrid>
                <a:gridCol w="2346475"/>
                <a:gridCol w="2346475"/>
                <a:gridCol w="2346475"/>
              </a:tblGrid>
              <a:tr h="445800">
                <a:tc gridSpan="3">
                  <a:txBody>
                    <a:bodyPr/>
                    <a:lstStyle/>
                    <a:p>
                      <a:pPr marL="285750" marR="0" lvl="0" indent="-285750" algn="ctr" rtl="0">
                        <a:lnSpc>
                          <a:spcPct val="100000"/>
                        </a:lnSpc>
                        <a:spcBef>
                          <a:spcPts val="0"/>
                        </a:spcBef>
                        <a:spcAft>
                          <a:spcPts val="0"/>
                        </a:spcAft>
                        <a:buClr>
                          <a:schemeClr val="dk1"/>
                        </a:buClr>
                        <a:buSzPts val="1800"/>
                        <a:buFont typeface="Noto Sans Symbols"/>
                        <a:buChar char="▪"/>
                      </a:pPr>
                      <a:r>
                        <a:rPr lang="en-US" sz="1800" b="1" u="none" strike="noStrike" cap="none"/>
                        <a:t>Microscopically, infarction shows:</a:t>
                      </a:r>
                      <a:endParaRPr sz="1800" b="1" u="none" strike="noStrike" cap="none"/>
                    </a:p>
                  </a:txBody>
                  <a:tcPr marL="91450" marR="91450" marT="45725" marB="45725">
                    <a:solidFill>
                      <a:srgbClr val="A4CCD4"/>
                    </a:solidFill>
                  </a:tcPr>
                </a:tc>
                <a:tc hMerge="1">
                  <a:txBody>
                    <a:bodyPr/>
                    <a:lstStyle/>
                    <a:p>
                      <a:endParaRPr lang="en-US"/>
                    </a:p>
                  </a:txBody>
                  <a:tcPr/>
                </a:tc>
                <a:tc hMerge="1">
                  <a:txBody>
                    <a:bodyPr/>
                    <a:lstStyle/>
                    <a:p>
                      <a:endParaRPr lang="en-US"/>
                    </a:p>
                  </a:txBody>
                  <a:tcPr/>
                </a:tc>
              </a:tr>
              <a:tr h="28500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dk1"/>
                          </a:solidFill>
                          <a:latin typeface="Cambria"/>
                          <a:ea typeface="Cambria"/>
                          <a:cs typeface="Cambria"/>
                          <a:sym typeface="Cambria"/>
                        </a:rPr>
                        <a:t>Early changes</a:t>
                      </a:r>
                      <a:endParaRPr sz="1200" u="none" strike="noStrike" cap="none"/>
                    </a:p>
                  </a:txBody>
                  <a:tcPr marL="91450" marR="91450" marT="45725" marB="45725">
                    <a:solidFill>
                      <a:srgbClr val="F8EAD7"/>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dk1"/>
                          </a:solidFill>
                          <a:latin typeface="Cambria"/>
                          <a:ea typeface="Cambria"/>
                          <a:cs typeface="Cambria"/>
                          <a:sym typeface="Cambria"/>
                        </a:rPr>
                        <a:t>Subacute changes</a:t>
                      </a:r>
                      <a:endParaRPr sz="1200" b="1" u="none" strike="noStrike" cap="none"/>
                    </a:p>
                  </a:txBody>
                  <a:tcPr marL="91450" marR="91450" marT="45725" marB="45725">
                    <a:solidFill>
                      <a:srgbClr val="F3DAE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dk1"/>
                          </a:solidFill>
                          <a:latin typeface="Cambria"/>
                          <a:ea typeface="Cambria"/>
                          <a:cs typeface="Cambria"/>
                          <a:sym typeface="Cambria"/>
                        </a:rPr>
                        <a:t>Repair</a:t>
                      </a:r>
                      <a:endParaRPr sz="1200" u="none" strike="noStrike" cap="none"/>
                    </a:p>
                  </a:txBody>
                  <a:tcPr marL="91450" marR="91450" marT="45725" marB="45725">
                    <a:solidFill>
                      <a:srgbClr val="DAF2EC"/>
                    </a:solidFill>
                  </a:tcPr>
                </a:tc>
              </a:tr>
              <a:tr h="2763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C00000"/>
                          </a:solidFill>
                        </a:rPr>
                        <a:t>12 to 24 </a:t>
                      </a:r>
                      <a:r>
                        <a:rPr lang="en-US" sz="1200" u="none" strike="noStrike" cap="none"/>
                        <a:t>hours after the insult </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C00000"/>
                          </a:solidFill>
                          <a:latin typeface="Cambria"/>
                          <a:ea typeface="Cambria"/>
                          <a:cs typeface="Cambria"/>
                          <a:sym typeface="Cambria"/>
                        </a:rPr>
                        <a:t>24</a:t>
                      </a:r>
                      <a:r>
                        <a:rPr lang="en-US" sz="1200" b="1" u="none" strike="noStrike" cap="none">
                          <a:solidFill>
                            <a:schemeClr val="dk1"/>
                          </a:solidFill>
                          <a:latin typeface="Cambria"/>
                          <a:ea typeface="Cambria"/>
                          <a:cs typeface="Cambria"/>
                          <a:sym typeface="Cambria"/>
                        </a:rPr>
                        <a:t> </a:t>
                      </a:r>
                      <a:r>
                        <a:rPr lang="en-US" sz="1200" u="none" strike="noStrike" cap="none">
                          <a:solidFill>
                            <a:schemeClr val="dk1"/>
                          </a:solidFill>
                          <a:latin typeface="Cambria"/>
                          <a:ea typeface="Cambria"/>
                          <a:cs typeface="Cambria"/>
                          <a:sym typeface="Cambria"/>
                        </a:rPr>
                        <a:t>hours to </a:t>
                      </a:r>
                      <a:r>
                        <a:rPr lang="en-US" sz="1200" b="1" u="none" strike="noStrike" cap="none">
                          <a:solidFill>
                            <a:srgbClr val="C00000"/>
                          </a:solidFill>
                          <a:latin typeface="Cambria"/>
                          <a:ea typeface="Cambria"/>
                          <a:cs typeface="Cambria"/>
                          <a:sym typeface="Cambria"/>
                        </a:rPr>
                        <a:t>2</a:t>
                      </a:r>
                      <a:r>
                        <a:rPr lang="en-US" sz="1200" u="none" strike="noStrike" cap="none">
                          <a:solidFill>
                            <a:srgbClr val="C00000"/>
                          </a:solidFill>
                          <a:latin typeface="Cambria"/>
                          <a:ea typeface="Cambria"/>
                          <a:cs typeface="Cambria"/>
                          <a:sym typeface="Cambria"/>
                        </a:rPr>
                        <a:t> </a:t>
                      </a:r>
                      <a:r>
                        <a:rPr lang="en-US" sz="1200" u="none" strike="noStrike" cap="none">
                          <a:solidFill>
                            <a:schemeClr val="dk1"/>
                          </a:solidFill>
                          <a:latin typeface="Cambria"/>
                          <a:ea typeface="Cambria"/>
                          <a:cs typeface="Cambria"/>
                          <a:sym typeface="Cambria"/>
                        </a:rPr>
                        <a:t>weeks</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C00000"/>
                          </a:solidFill>
                          <a:latin typeface="Cambria"/>
                          <a:ea typeface="Cambria"/>
                          <a:cs typeface="Cambria"/>
                          <a:sym typeface="Cambria"/>
                        </a:rPr>
                        <a:t>After 2 </a:t>
                      </a:r>
                      <a:r>
                        <a:rPr lang="en-US" sz="1200" u="none" strike="noStrike" cap="none">
                          <a:solidFill>
                            <a:schemeClr val="dk1"/>
                          </a:solidFill>
                          <a:latin typeface="Cambria"/>
                          <a:ea typeface="Cambria"/>
                          <a:cs typeface="Cambria"/>
                          <a:sym typeface="Cambria"/>
                        </a:rPr>
                        <a:t>weeks</a:t>
                      </a:r>
                      <a:endParaRPr sz="1200" u="none" strike="noStrike" cap="none"/>
                    </a:p>
                  </a:txBody>
                  <a:tcPr marL="91450" marR="91450" marT="45725" marB="45725"/>
                </a:tc>
              </a:tr>
              <a:tr h="3085075">
                <a:tc>
                  <a:txBody>
                    <a:bodyPr/>
                    <a:lstStyle/>
                    <a:p>
                      <a:pPr marL="228600" marR="0" lvl="0" indent="-228600" algn="l" rtl="0">
                        <a:lnSpc>
                          <a:spcPct val="100000"/>
                        </a:lnSpc>
                        <a:spcBef>
                          <a:spcPts val="0"/>
                        </a:spcBef>
                        <a:spcAft>
                          <a:spcPts val="0"/>
                        </a:spcAft>
                        <a:buClr>
                          <a:srgbClr val="000000"/>
                        </a:buClr>
                        <a:buSzPts val="1200"/>
                        <a:buFont typeface="Arial"/>
                        <a:buAutoNum type="arabicPeriod"/>
                      </a:pPr>
                      <a:r>
                        <a:rPr lang="en-US" sz="1200" b="1" u="none" strike="noStrike" cap="none">
                          <a:solidFill>
                            <a:schemeClr val="dk1"/>
                          </a:solidFill>
                          <a:latin typeface="Cambria"/>
                          <a:ea typeface="Cambria"/>
                          <a:cs typeface="Cambria"/>
                          <a:sym typeface="Cambria"/>
                        </a:rPr>
                        <a:t>Red neurons</a:t>
                      </a:r>
                      <a:r>
                        <a:rPr lang="en-US" sz="1200" u="none" strike="noStrike" cap="none">
                          <a:solidFill>
                            <a:schemeClr val="dk1"/>
                          </a:solidFill>
                          <a:latin typeface="Cambria"/>
                          <a:ea typeface="Cambria"/>
                          <a:cs typeface="Cambria"/>
                          <a:sym typeface="Cambria"/>
                        </a:rPr>
                        <a:t>, characterized initially by microvacuolization </a:t>
                      </a:r>
                      <a:endParaRPr sz="1200" u="none" strike="noStrike" cap="none">
                        <a:solidFill>
                          <a:schemeClr val="dk1"/>
                        </a:solidFill>
                        <a:latin typeface="Cambria"/>
                        <a:ea typeface="Cambria"/>
                        <a:cs typeface="Cambria"/>
                        <a:sym typeface="Cambria"/>
                      </a:endParaRPr>
                    </a:p>
                    <a:p>
                      <a:pPr marL="228600" marR="0" lvl="0" indent="-152400" algn="l"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Cambria"/>
                        <a:ea typeface="Cambria"/>
                        <a:cs typeface="Cambria"/>
                        <a:sym typeface="Cambria"/>
                      </a:endParaRPr>
                    </a:p>
                    <a:p>
                      <a:pPr marL="228600" marR="0" lvl="0" indent="-228600" algn="l" rtl="0">
                        <a:lnSpc>
                          <a:spcPct val="100000"/>
                        </a:lnSpc>
                        <a:spcBef>
                          <a:spcPts val="0"/>
                        </a:spcBef>
                        <a:spcAft>
                          <a:spcPts val="0"/>
                        </a:spcAft>
                        <a:buClr>
                          <a:srgbClr val="000000"/>
                        </a:buClr>
                        <a:buSzPts val="1200"/>
                        <a:buFont typeface="Arial"/>
                        <a:buAutoNum type="arabicPeriod"/>
                      </a:pPr>
                      <a:r>
                        <a:rPr lang="en-US" sz="1200" u="none" strike="noStrike" cap="none">
                          <a:solidFill>
                            <a:schemeClr val="dk1"/>
                          </a:solidFill>
                          <a:latin typeface="Cambria"/>
                          <a:ea typeface="Cambria"/>
                          <a:cs typeface="Cambria"/>
                          <a:sym typeface="Cambria"/>
                        </a:rPr>
                        <a:t>→cytoplasmic </a:t>
                      </a:r>
                      <a:r>
                        <a:rPr lang="en-US" sz="1200" u="sng" strike="noStrike" cap="none">
                          <a:solidFill>
                            <a:schemeClr val="dk1"/>
                          </a:solidFill>
                          <a:latin typeface="Cambria"/>
                          <a:ea typeface="Cambria"/>
                          <a:cs typeface="Cambria"/>
                          <a:sym typeface="Cambria"/>
                        </a:rPr>
                        <a:t>eosinophilia</a:t>
                      </a:r>
                      <a:r>
                        <a:rPr lang="en-US" sz="1200" u="none" strike="noStrike" cap="none">
                          <a:solidFill>
                            <a:schemeClr val="dk1"/>
                          </a:solidFill>
                          <a:latin typeface="Cambria"/>
                          <a:ea typeface="Cambria"/>
                          <a:cs typeface="Cambria"/>
                          <a:sym typeface="Cambria"/>
                        </a:rPr>
                        <a:t>, and later nuclear pyknosis and karyorrhexis</a:t>
                      </a:r>
                      <a:r>
                        <a:rPr lang="en-US" sz="1200" u="none" strike="noStrike" cap="none">
                          <a:solidFill>
                            <a:srgbClr val="A5A5A5"/>
                          </a:solidFill>
                          <a:latin typeface="Cambria"/>
                          <a:ea typeface="Cambria"/>
                          <a:cs typeface="Cambria"/>
                          <a:sym typeface="Cambria"/>
                        </a:rPr>
                        <a:t>. </a:t>
                      </a:r>
                      <a:r>
                        <a:rPr lang="en-US" sz="1000" u="none" strike="noStrike" cap="none">
                          <a:solidFill>
                            <a:srgbClr val="A5A5A5"/>
                          </a:solidFill>
                          <a:latin typeface="Cambria"/>
                          <a:ea typeface="Cambria"/>
                          <a:cs typeface="Cambria"/>
                          <a:sym typeface="Cambria"/>
                        </a:rPr>
                        <a:t>“</a:t>
                      </a:r>
                      <a:r>
                        <a:rPr lang="en-US" sz="1000" u="none" strike="noStrike" cap="none">
                          <a:solidFill>
                            <a:srgbClr val="A5A5A5"/>
                          </a:solidFill>
                        </a:rPr>
                        <a:t>First feature of true ischemia” </a:t>
                      </a:r>
                      <a:endParaRPr sz="1000" u="none" strike="noStrike" cap="none">
                        <a:solidFill>
                          <a:srgbClr val="A5A5A5"/>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en-US" sz="1200" b="0" u="none" strike="noStrike" cap="none">
                          <a:solidFill>
                            <a:srgbClr val="999999"/>
                          </a:solidFill>
                        </a:rPr>
                        <a:t>*Pyknosis:</a:t>
                      </a:r>
                      <a:endParaRPr/>
                    </a:p>
                    <a:p>
                      <a:pPr marL="0" marR="0" lvl="0" indent="0" algn="l" rtl="0">
                        <a:lnSpc>
                          <a:spcPct val="100000"/>
                        </a:lnSpc>
                        <a:spcBef>
                          <a:spcPts val="0"/>
                        </a:spcBef>
                        <a:spcAft>
                          <a:spcPts val="0"/>
                        </a:spcAft>
                        <a:buClr>
                          <a:srgbClr val="000000"/>
                        </a:buClr>
                        <a:buSzPts val="1200"/>
                        <a:buFont typeface="Arial"/>
                        <a:buNone/>
                      </a:pPr>
                      <a:r>
                        <a:rPr lang="en-US" sz="1200" b="0" u="none" strike="noStrike" cap="none">
                          <a:solidFill>
                            <a:srgbClr val="999999"/>
                          </a:solidFill>
                        </a:rPr>
                        <a:t>  nuclear shrinking</a:t>
                      </a:r>
                      <a:endParaRPr/>
                    </a:p>
                    <a:p>
                      <a:pPr marL="0" marR="0" lvl="0" indent="0" algn="l" rtl="0">
                        <a:lnSpc>
                          <a:spcPct val="100000"/>
                        </a:lnSpc>
                        <a:spcBef>
                          <a:spcPts val="0"/>
                        </a:spcBef>
                        <a:spcAft>
                          <a:spcPts val="0"/>
                        </a:spcAft>
                        <a:buClr>
                          <a:srgbClr val="000000"/>
                        </a:buClr>
                        <a:buSzPts val="1200"/>
                        <a:buFont typeface="Arial"/>
                        <a:buNone/>
                      </a:pPr>
                      <a:endParaRPr sz="1200" b="0" u="none" strike="noStrike" cap="none">
                        <a:solidFill>
                          <a:srgbClr val="999999"/>
                        </a:solidFill>
                      </a:endParaRPr>
                    </a:p>
                    <a:p>
                      <a:pPr marL="0" marR="0" lvl="0" indent="0" algn="l" rtl="0">
                        <a:lnSpc>
                          <a:spcPct val="100000"/>
                        </a:lnSpc>
                        <a:spcBef>
                          <a:spcPts val="0"/>
                        </a:spcBef>
                        <a:spcAft>
                          <a:spcPts val="0"/>
                        </a:spcAft>
                        <a:buClr>
                          <a:srgbClr val="000000"/>
                        </a:buClr>
                        <a:buSzPts val="1200"/>
                        <a:buFont typeface="Arial"/>
                        <a:buNone/>
                      </a:pPr>
                      <a:r>
                        <a:rPr lang="en-US" sz="1200" b="0" u="none" strike="noStrike" cap="none">
                          <a:solidFill>
                            <a:srgbClr val="999999"/>
                          </a:solidFill>
                        </a:rPr>
                        <a:t>*Karyorrhexis:</a:t>
                      </a:r>
                      <a:endParaRPr/>
                    </a:p>
                    <a:p>
                      <a:pPr marL="0" marR="0" lvl="0" indent="0" algn="l" rtl="0">
                        <a:lnSpc>
                          <a:spcPct val="100000"/>
                        </a:lnSpc>
                        <a:spcBef>
                          <a:spcPts val="0"/>
                        </a:spcBef>
                        <a:spcAft>
                          <a:spcPts val="0"/>
                        </a:spcAft>
                        <a:buClr>
                          <a:srgbClr val="000000"/>
                        </a:buClr>
                        <a:buSzPts val="1200"/>
                        <a:buFont typeface="Arial"/>
                        <a:buNone/>
                      </a:pPr>
                      <a:r>
                        <a:rPr lang="en-US" sz="1200" b="0" u="none" strike="noStrike" cap="none">
                          <a:solidFill>
                            <a:srgbClr val="999999"/>
                          </a:solidFill>
                        </a:rPr>
                        <a:t> nuclear fragmentation </a:t>
                      </a:r>
                      <a:endParaRPr sz="1200" b="0" u="none" strike="noStrike" cap="none">
                        <a:solidFill>
                          <a:srgbClr val="999999"/>
                        </a:solidFill>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999999"/>
                        </a:solidFill>
                      </a:endParaRPr>
                    </a:p>
                  </a:txBody>
                  <a:tcPr marL="91450" marR="91450" marT="45725" marB="45725"/>
                </a:tc>
                <a:tc>
                  <a:txBody>
                    <a:bodyPr/>
                    <a:lstStyle/>
                    <a:p>
                      <a:pPr marL="228600" marR="0" lvl="0" indent="-228600" algn="l" rtl="0">
                        <a:lnSpc>
                          <a:spcPct val="115000"/>
                        </a:lnSpc>
                        <a:spcBef>
                          <a:spcPts val="0"/>
                        </a:spcBef>
                        <a:spcAft>
                          <a:spcPts val="0"/>
                        </a:spcAft>
                        <a:buClr>
                          <a:srgbClr val="000000"/>
                        </a:buClr>
                        <a:buSzPts val="1200"/>
                        <a:buFont typeface="Arial"/>
                        <a:buAutoNum type="arabicPeriod"/>
                      </a:pPr>
                      <a:r>
                        <a:rPr lang="en-US" sz="1200" u="none" strike="noStrike" cap="none">
                          <a:latin typeface="Cambria"/>
                          <a:ea typeface="Cambria"/>
                          <a:cs typeface="Cambria"/>
                          <a:sym typeface="Cambria"/>
                        </a:rPr>
                        <a:t>The reaction to tissue damage begins with </a:t>
                      </a:r>
                      <a:r>
                        <a:rPr lang="en-US" sz="1200" u="none" strike="noStrike" cap="none">
                          <a:solidFill>
                            <a:srgbClr val="C00000"/>
                          </a:solidFill>
                          <a:latin typeface="Cambria"/>
                          <a:ea typeface="Cambria"/>
                          <a:cs typeface="Cambria"/>
                          <a:sym typeface="Cambria"/>
                        </a:rPr>
                        <a:t>infiltration by </a:t>
                      </a:r>
                      <a:r>
                        <a:rPr lang="en-US" sz="1200" b="1" u="none" strike="noStrike" cap="none">
                          <a:solidFill>
                            <a:srgbClr val="C00000"/>
                          </a:solidFill>
                          <a:latin typeface="Cambria"/>
                          <a:ea typeface="Cambria"/>
                          <a:cs typeface="Cambria"/>
                          <a:sym typeface="Cambria"/>
                        </a:rPr>
                        <a:t>neutrophils.</a:t>
                      </a:r>
                      <a:r>
                        <a:rPr lang="en-US" sz="1200" b="1" u="none" strike="noStrike" cap="none">
                          <a:solidFill>
                            <a:srgbClr val="999999"/>
                          </a:solidFill>
                          <a:latin typeface="Cambria"/>
                          <a:ea typeface="Cambria"/>
                          <a:cs typeface="Cambria"/>
                          <a:sym typeface="Cambria"/>
                        </a:rPr>
                        <a:t>(always)</a:t>
                      </a:r>
                      <a:endParaRPr/>
                    </a:p>
                    <a:p>
                      <a:pPr marL="228600" marR="0" lvl="0" indent="-152400" algn="l" rtl="0">
                        <a:lnSpc>
                          <a:spcPct val="115000"/>
                        </a:lnSpc>
                        <a:spcBef>
                          <a:spcPts val="0"/>
                        </a:spcBef>
                        <a:spcAft>
                          <a:spcPts val="0"/>
                        </a:spcAft>
                        <a:buClr>
                          <a:srgbClr val="000000"/>
                        </a:buClr>
                        <a:buSzPts val="1200"/>
                        <a:buFont typeface="Arial"/>
                        <a:buNone/>
                      </a:pPr>
                      <a:endParaRPr sz="1200" b="1" u="none" strike="noStrike" cap="none">
                        <a:solidFill>
                          <a:srgbClr val="999999"/>
                        </a:solidFill>
                      </a:endParaRPr>
                    </a:p>
                    <a:p>
                      <a:pPr marL="228600" marR="0" lvl="0" indent="-228600" algn="l" rtl="0">
                        <a:lnSpc>
                          <a:spcPct val="115000"/>
                        </a:lnSpc>
                        <a:spcBef>
                          <a:spcPts val="0"/>
                        </a:spcBef>
                        <a:spcAft>
                          <a:spcPts val="0"/>
                        </a:spcAft>
                        <a:buClr>
                          <a:srgbClr val="000000"/>
                        </a:buClr>
                        <a:buSzPts val="1200"/>
                        <a:buFont typeface="Arial"/>
                        <a:buAutoNum type="arabicPeriod"/>
                      </a:pPr>
                      <a:r>
                        <a:rPr lang="en-US" sz="1200" b="1" u="none" strike="noStrike" cap="none">
                          <a:solidFill>
                            <a:srgbClr val="000000"/>
                          </a:solidFill>
                        </a:rPr>
                        <a:t>Liquefactive</a:t>
                      </a:r>
                      <a:r>
                        <a:rPr lang="en-US" sz="1200" u="none" strike="noStrike" cap="none">
                          <a:solidFill>
                            <a:schemeClr val="dk1"/>
                          </a:solidFill>
                          <a:latin typeface="Cambria"/>
                          <a:ea typeface="Cambria"/>
                          <a:cs typeface="Cambria"/>
                          <a:sym typeface="Cambria"/>
                        </a:rPr>
                        <a:t> </a:t>
                      </a:r>
                      <a:r>
                        <a:rPr lang="en-US" sz="1200" b="1" u="none" strike="noStrike" cap="none">
                          <a:solidFill>
                            <a:schemeClr val="dk1"/>
                          </a:solidFill>
                          <a:latin typeface="Cambria"/>
                          <a:ea typeface="Cambria"/>
                          <a:cs typeface="Cambria"/>
                          <a:sym typeface="Cambria"/>
                        </a:rPr>
                        <a:t>necrosis of tissue</a:t>
                      </a:r>
                      <a:r>
                        <a:rPr lang="en-US" sz="1200" u="none" strike="noStrike" cap="none">
                          <a:solidFill>
                            <a:schemeClr val="dk1"/>
                          </a:solidFill>
                          <a:latin typeface="Cambria"/>
                          <a:ea typeface="Cambria"/>
                          <a:cs typeface="Cambria"/>
                          <a:sym typeface="Cambria"/>
                        </a:rPr>
                        <a:t>, influx of macrophages, vascular proliferation </a:t>
                      </a:r>
                      <a:endParaRPr sz="1200" u="none" strike="noStrike" cap="none">
                        <a:solidFill>
                          <a:schemeClr val="dk1"/>
                        </a:solidFill>
                        <a:latin typeface="Cambria"/>
                        <a:ea typeface="Cambria"/>
                        <a:cs typeface="Cambria"/>
                        <a:sym typeface="Cambria"/>
                      </a:endParaRPr>
                    </a:p>
                    <a:p>
                      <a:pPr marL="228600" marR="0" lvl="0" indent="-152400" algn="l" rtl="0">
                        <a:lnSpc>
                          <a:spcPct val="115000"/>
                        </a:lnSpc>
                        <a:spcBef>
                          <a:spcPts val="0"/>
                        </a:spcBef>
                        <a:spcAft>
                          <a:spcPts val="0"/>
                        </a:spcAft>
                        <a:buClr>
                          <a:srgbClr val="000000"/>
                        </a:buClr>
                        <a:buSzPts val="1200"/>
                        <a:buFont typeface="Arial"/>
                        <a:buNone/>
                      </a:pPr>
                      <a:endParaRPr sz="1200" u="none" strike="noStrike" cap="none">
                        <a:solidFill>
                          <a:schemeClr val="dk1"/>
                        </a:solidFill>
                        <a:latin typeface="Cambria"/>
                        <a:ea typeface="Cambria"/>
                        <a:cs typeface="Cambria"/>
                        <a:sym typeface="Cambria"/>
                      </a:endParaRPr>
                    </a:p>
                    <a:p>
                      <a:pPr marL="228600" marR="0" lvl="0" indent="-228600" algn="l" rtl="0">
                        <a:lnSpc>
                          <a:spcPct val="115000"/>
                        </a:lnSpc>
                        <a:spcBef>
                          <a:spcPts val="0"/>
                        </a:spcBef>
                        <a:spcAft>
                          <a:spcPts val="0"/>
                        </a:spcAft>
                        <a:buClr>
                          <a:srgbClr val="000000"/>
                        </a:buClr>
                        <a:buSzPts val="1200"/>
                        <a:buFont typeface="Arial"/>
                        <a:buAutoNum type="arabicPeriod"/>
                      </a:pPr>
                      <a:r>
                        <a:rPr lang="en-US" sz="1200" u="none" strike="noStrike" cap="none">
                          <a:solidFill>
                            <a:schemeClr val="dk1"/>
                          </a:solidFill>
                          <a:latin typeface="Cambria"/>
                          <a:ea typeface="Cambria"/>
                          <a:cs typeface="Cambria"/>
                          <a:sym typeface="Cambria"/>
                        </a:rPr>
                        <a:t>reactive gliosis. </a:t>
                      </a:r>
                      <a:r>
                        <a:rPr lang="en-US" sz="1200" u="none" strike="noStrike" cap="none">
                          <a:solidFill>
                            <a:srgbClr val="B7B7B7"/>
                          </a:solidFill>
                          <a:latin typeface="Cambria"/>
                          <a:ea typeface="Cambria"/>
                          <a:cs typeface="Cambria"/>
                          <a:sym typeface="Cambria"/>
                        </a:rPr>
                        <a:t>*</a:t>
                      </a:r>
                      <a:r>
                        <a:rPr lang="en-US" sz="1200" u="none" strike="noStrike" cap="none">
                          <a:solidFill>
                            <a:srgbClr val="B7B7B7"/>
                          </a:solidFill>
                        </a:rPr>
                        <a:t>Proliferation of astrocytes. Gliosis start by this stage.  Remmber no fibrosis or granular tissue in CNS  </a:t>
                      </a:r>
                      <a:endParaRPr sz="1200" u="none" strike="noStrike" cap="none">
                        <a:solidFill>
                          <a:srgbClr val="B7B7B7"/>
                        </a:solidFill>
                      </a:endParaRPr>
                    </a:p>
                  </a:txBody>
                  <a:tcPr marL="114300" marR="114300" marT="0" marB="0"/>
                </a:tc>
                <a:tc>
                  <a:txBody>
                    <a:bodyPr/>
                    <a:lstStyle/>
                    <a:p>
                      <a:pPr marL="228600" marR="0" lvl="0" indent="-228600" algn="l" rtl="0">
                        <a:lnSpc>
                          <a:spcPct val="100000"/>
                        </a:lnSpc>
                        <a:spcBef>
                          <a:spcPts val="0"/>
                        </a:spcBef>
                        <a:spcAft>
                          <a:spcPts val="0"/>
                        </a:spcAft>
                        <a:buClr>
                          <a:srgbClr val="000000"/>
                        </a:buClr>
                        <a:buSzPts val="1200"/>
                        <a:buFont typeface="Arial"/>
                        <a:buAutoNum type="arabicPeriod"/>
                      </a:pPr>
                      <a:r>
                        <a:rPr lang="en-US" sz="1200" u="none" strike="noStrike" cap="none">
                          <a:solidFill>
                            <a:schemeClr val="dk1"/>
                          </a:solidFill>
                          <a:latin typeface="Cambria"/>
                          <a:ea typeface="Cambria"/>
                          <a:cs typeface="Cambria"/>
                          <a:sym typeface="Cambria"/>
                        </a:rPr>
                        <a:t>Removal of all necrotic tissue</a:t>
                      </a:r>
                      <a:endParaRPr/>
                    </a:p>
                    <a:p>
                      <a:pPr marL="228600" marR="0" lvl="0" indent="-152400" algn="l"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Cambria"/>
                        <a:ea typeface="Cambria"/>
                        <a:cs typeface="Cambria"/>
                        <a:sym typeface="Cambria"/>
                      </a:endParaRPr>
                    </a:p>
                    <a:p>
                      <a:pPr marL="228600" marR="0" lvl="0" indent="-228600" algn="l" rtl="0">
                        <a:lnSpc>
                          <a:spcPct val="100000"/>
                        </a:lnSpc>
                        <a:spcBef>
                          <a:spcPts val="0"/>
                        </a:spcBef>
                        <a:spcAft>
                          <a:spcPts val="0"/>
                        </a:spcAft>
                        <a:buClr>
                          <a:srgbClr val="000000"/>
                        </a:buClr>
                        <a:buSzPts val="1200"/>
                        <a:buFont typeface="Arial"/>
                        <a:buAutoNum type="arabicPeriod"/>
                      </a:pPr>
                      <a:r>
                        <a:rPr lang="en-US" sz="1200" u="none" strike="noStrike" cap="none">
                          <a:solidFill>
                            <a:schemeClr val="dk1"/>
                          </a:solidFill>
                          <a:latin typeface="Cambria"/>
                          <a:ea typeface="Cambria"/>
                          <a:cs typeface="Cambria"/>
                          <a:sym typeface="Cambria"/>
                        </a:rPr>
                        <a:t> loss of organized CNS structure and </a:t>
                      </a:r>
                      <a:r>
                        <a:rPr lang="en-US" sz="1200" b="1" u="none" strike="noStrike" cap="none">
                          <a:solidFill>
                            <a:schemeClr val="dk1"/>
                          </a:solidFill>
                          <a:latin typeface="Cambria"/>
                          <a:ea typeface="Cambria"/>
                          <a:cs typeface="Cambria"/>
                          <a:sym typeface="Cambria"/>
                        </a:rPr>
                        <a:t>gliosis. </a:t>
                      </a:r>
                      <a:r>
                        <a:rPr lang="en-US" sz="1200" b="1" u="none" strike="noStrike" cap="none">
                          <a:solidFill>
                            <a:srgbClr val="A5A5A5"/>
                          </a:solidFill>
                          <a:latin typeface="Cambria"/>
                          <a:ea typeface="Cambria"/>
                          <a:cs typeface="Cambria"/>
                          <a:sym typeface="Cambria"/>
                        </a:rPr>
                        <a:t>*</a:t>
                      </a:r>
                      <a:r>
                        <a:rPr lang="en-US" sz="1200" u="none" strike="noStrike" cap="none">
                          <a:solidFill>
                            <a:srgbClr val="A5A5A5"/>
                          </a:solidFill>
                          <a:latin typeface="Cambria"/>
                          <a:ea typeface="Cambria"/>
                          <a:cs typeface="Cambria"/>
                          <a:sym typeface="Cambria"/>
                        </a:rPr>
                        <a:t>residual gliosis. قديم </a:t>
                      </a:r>
                      <a:r>
                        <a:rPr lang="en-US" sz="1200" u="none" strike="noStrike" cap="none">
                          <a:latin typeface="Cambria"/>
                          <a:ea typeface="Cambria"/>
                          <a:cs typeface="Cambria"/>
                          <a:sym typeface="Cambria"/>
                        </a:rPr>
                        <a:t/>
                      </a:r>
                      <a:br>
                        <a:rPr lang="en-US" sz="1200" u="none" strike="noStrike" cap="none">
                          <a:latin typeface="Cambria"/>
                          <a:ea typeface="Cambria"/>
                          <a:cs typeface="Cambria"/>
                          <a:sym typeface="Cambria"/>
                        </a:rPr>
                      </a:b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US" sz="1200"/>
                        <a:t>*</a:t>
                      </a:r>
                      <a:r>
                        <a:rPr lang="en-US" sz="1200">
                          <a:solidFill>
                            <a:srgbClr val="CCCCCC"/>
                          </a:solidFill>
                        </a:rPr>
                        <a:t>No fibrosis, no granular tissue. Repair just ends in space (cavity</a:t>
                      </a:r>
                      <a:r>
                        <a:rPr lang="en-US" sz="1200"/>
                        <a:t>)</a:t>
                      </a:r>
                      <a:endParaRPr sz="1200"/>
                    </a:p>
                  </a:txBody>
                  <a:tcPr marL="91450" marR="91450" marT="45725" marB="45725"/>
                </a:tc>
              </a:tr>
              <a:tr h="17275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p>
                    <a:p>
                      <a:pPr marL="0" marR="0" lvl="0" indent="0" algn="l" rtl="0">
                        <a:lnSpc>
                          <a:spcPct val="100000"/>
                        </a:lnSpc>
                        <a:spcBef>
                          <a:spcPts val="0"/>
                        </a:spcBef>
                        <a:spcAft>
                          <a:spcPts val="0"/>
                        </a:spcAft>
                        <a:buClr>
                          <a:srgbClr val="000000"/>
                        </a:buClr>
                        <a:buSzPts val="1530"/>
                        <a:buFont typeface="Arial"/>
                        <a:buNone/>
                      </a:pPr>
                      <a:endParaRPr sz="1530" u="none" strike="noStrike" cap="none"/>
                    </a:p>
                    <a:p>
                      <a:pPr marL="0" marR="0" lvl="0" indent="0" algn="l" rtl="0">
                        <a:lnSpc>
                          <a:spcPct val="100000"/>
                        </a:lnSpc>
                        <a:spcBef>
                          <a:spcPts val="0"/>
                        </a:spcBef>
                        <a:spcAft>
                          <a:spcPts val="0"/>
                        </a:spcAft>
                        <a:buClr>
                          <a:srgbClr val="000000"/>
                        </a:buClr>
                        <a:buSzPts val="1530"/>
                        <a:buFont typeface="Arial"/>
                        <a:buNone/>
                      </a:pPr>
                      <a:endParaRPr sz="1530" u="none" strike="noStrike" cap="none"/>
                    </a:p>
                    <a:p>
                      <a:pPr marL="0" marR="0" lvl="0" indent="0" algn="l" rtl="0">
                        <a:lnSpc>
                          <a:spcPct val="100000"/>
                        </a:lnSpc>
                        <a:spcBef>
                          <a:spcPts val="0"/>
                        </a:spcBef>
                        <a:spcAft>
                          <a:spcPts val="0"/>
                        </a:spcAft>
                        <a:buClr>
                          <a:srgbClr val="000000"/>
                        </a:buClr>
                        <a:buSzPts val="1530"/>
                        <a:buFont typeface="Arial"/>
                        <a:buNone/>
                      </a:pPr>
                      <a:endParaRPr sz="1530" u="none" strike="noStrike" cap="none"/>
                    </a:p>
                    <a:p>
                      <a:pPr marL="0" marR="0" lvl="0" indent="0" algn="l" rtl="0">
                        <a:lnSpc>
                          <a:spcPct val="100000"/>
                        </a:lnSpc>
                        <a:spcBef>
                          <a:spcPts val="0"/>
                        </a:spcBef>
                        <a:spcAft>
                          <a:spcPts val="0"/>
                        </a:spcAft>
                        <a:buClr>
                          <a:srgbClr val="000000"/>
                        </a:buClr>
                        <a:buSzPts val="1530"/>
                        <a:buFont typeface="Arial"/>
                        <a:buNone/>
                      </a:pPr>
                      <a:endParaRPr sz="1530" u="none" strike="noStrike" cap="none"/>
                    </a:p>
                    <a:p>
                      <a:pPr marL="0" marR="0" lvl="0" indent="0" algn="l"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tc>
              </a:tr>
            </a:tbl>
          </a:graphicData>
        </a:graphic>
      </p:graphicFrame>
      <p:pic>
        <p:nvPicPr>
          <p:cNvPr id="231" name="Google Shape;231;p22"/>
          <p:cNvPicPr preferRelativeResize="0"/>
          <p:nvPr/>
        </p:nvPicPr>
        <p:blipFill rotWithShape="1">
          <a:blip r:embed="rId3">
            <a:alphaModFix/>
          </a:blip>
          <a:srcRect/>
          <a:stretch/>
        </p:blipFill>
        <p:spPr>
          <a:xfrm>
            <a:off x="671580" y="7419133"/>
            <a:ext cx="1574935" cy="1057124"/>
          </a:xfrm>
          <a:prstGeom prst="rect">
            <a:avLst/>
          </a:prstGeom>
          <a:noFill/>
          <a:ln w="9525" cap="flat" cmpd="sng">
            <a:solidFill>
              <a:schemeClr val="dk1"/>
            </a:solidFill>
            <a:prstDash val="solid"/>
            <a:round/>
            <a:headEnd type="none" w="sm" len="sm"/>
            <a:tailEnd type="none" w="sm" len="sm"/>
          </a:ln>
        </p:spPr>
      </p:pic>
      <p:pic>
        <p:nvPicPr>
          <p:cNvPr id="232" name="Google Shape;232;p22"/>
          <p:cNvPicPr preferRelativeResize="0"/>
          <p:nvPr/>
        </p:nvPicPr>
        <p:blipFill rotWithShape="1">
          <a:blip r:embed="rId4">
            <a:alphaModFix/>
          </a:blip>
          <a:srcRect/>
          <a:stretch/>
        </p:blipFill>
        <p:spPr>
          <a:xfrm>
            <a:off x="3098467" y="7419132"/>
            <a:ext cx="1469697" cy="1075031"/>
          </a:xfrm>
          <a:prstGeom prst="rect">
            <a:avLst/>
          </a:prstGeom>
          <a:noFill/>
          <a:ln w="9525" cap="flat" cmpd="sng">
            <a:solidFill>
              <a:schemeClr val="dk1"/>
            </a:solidFill>
            <a:prstDash val="solid"/>
            <a:round/>
            <a:headEnd type="none" w="sm" len="sm"/>
            <a:tailEnd type="none" w="sm" len="sm"/>
          </a:ln>
        </p:spPr>
      </p:pic>
      <p:pic>
        <p:nvPicPr>
          <p:cNvPr id="233" name="Google Shape;233;p22"/>
          <p:cNvPicPr preferRelativeResize="0"/>
          <p:nvPr/>
        </p:nvPicPr>
        <p:blipFill rotWithShape="1">
          <a:blip r:embed="rId5">
            <a:alphaModFix/>
          </a:blip>
          <a:srcRect/>
          <a:stretch/>
        </p:blipFill>
        <p:spPr>
          <a:xfrm>
            <a:off x="5208672" y="7419131"/>
            <a:ext cx="1782677" cy="1057125"/>
          </a:xfrm>
          <a:prstGeom prst="rect">
            <a:avLst/>
          </a:prstGeom>
          <a:noFill/>
          <a:ln w="9525" cap="flat" cmpd="sng">
            <a:solidFill>
              <a:schemeClr val="dk1"/>
            </a:solidFill>
            <a:prstDash val="solid"/>
            <a:round/>
            <a:headEnd type="none" w="sm" len="sm"/>
            <a:tailEnd type="none" w="sm" len="sm"/>
          </a:ln>
        </p:spPr>
      </p:pic>
      <p:sp>
        <p:nvSpPr>
          <p:cNvPr id="234" name="Google Shape;234;p22"/>
          <p:cNvSpPr/>
          <p:nvPr/>
        </p:nvSpPr>
        <p:spPr>
          <a:xfrm>
            <a:off x="222072" y="314173"/>
            <a:ext cx="7550327" cy="1508100"/>
          </a:xfrm>
          <a:prstGeom prst="rect">
            <a:avLst/>
          </a:prstGeom>
          <a:noFill/>
          <a:ln>
            <a:noFill/>
          </a:ln>
        </p:spPr>
        <p:txBody>
          <a:bodyPr spcFirstLastPara="1" wrap="square" lIns="91425" tIns="45700" rIns="91425" bIns="45700" anchor="t" anchorCtr="0">
            <a:noAutofit/>
          </a:bodyPr>
          <a:lstStyle/>
          <a:p>
            <a:pPr marL="457073" marR="0" lvl="1"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Cambria"/>
                <a:ea typeface="Cambria"/>
                <a:cs typeface="Cambria"/>
                <a:sym typeface="Cambria"/>
              </a:rPr>
              <a:t> </a:t>
            </a:r>
            <a:endParaRPr sz="800" b="0" i="0" u="none" strike="noStrike" cap="none">
              <a:solidFill>
                <a:schemeClr val="dk1"/>
              </a:solidFill>
              <a:latin typeface="Cambria"/>
              <a:ea typeface="Cambria"/>
              <a:cs typeface="Cambria"/>
              <a:sym typeface="Cambria"/>
            </a:endParaRPr>
          </a:p>
          <a:p>
            <a:pPr marL="285750" marR="0" lvl="0" indent="-285750" algn="l" rtl="0">
              <a:lnSpc>
                <a:spcPct val="100000"/>
              </a:lnSpc>
              <a:spcBef>
                <a:spcPts val="0"/>
              </a:spcBef>
              <a:spcAft>
                <a:spcPts val="0"/>
              </a:spcAft>
              <a:buClr>
                <a:srgbClr val="72BCD1"/>
              </a:buClr>
              <a:buSzPts val="1800"/>
              <a:buFont typeface="Noto Sans Symbols"/>
              <a:buChar char="▪"/>
            </a:pPr>
            <a:r>
              <a:rPr lang="en-US" sz="1800" b="1" i="0" u="none" strike="noStrike" cap="none">
                <a:solidFill>
                  <a:srgbClr val="72BCD1"/>
                </a:solidFill>
                <a:latin typeface="Cambria"/>
                <a:ea typeface="Cambria"/>
                <a:cs typeface="Cambria"/>
                <a:sym typeface="Cambria"/>
              </a:rPr>
              <a:t>Gross pathology:</a:t>
            </a:r>
            <a:r>
              <a:rPr lang="en-US" sz="900" b="1" i="0" u="none" strike="noStrike" cap="none">
                <a:solidFill>
                  <a:srgbClr val="B7B7B7"/>
                </a:solidFill>
                <a:latin typeface="Cambria"/>
                <a:ea typeface="Cambria"/>
                <a:cs typeface="Cambria"/>
                <a:sym typeface="Cambria"/>
              </a:rPr>
              <a:t> “seen post Mortem in autopsies “</a:t>
            </a:r>
            <a:endParaRPr sz="900" b="1" i="0" u="none" strike="noStrike" cap="none">
              <a:solidFill>
                <a:srgbClr val="B7B7B7"/>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mbria"/>
                <a:ea typeface="Cambria"/>
                <a:cs typeface="Cambria"/>
                <a:sym typeface="Cambria"/>
              </a:rPr>
              <a:t>● The brain is swollen, with wide gyri and narrowed sulci</a:t>
            </a:r>
            <a:r>
              <a:rPr lang="en-US" sz="1100" b="0" i="0" u="none" strike="noStrike" cap="none">
                <a:solidFill>
                  <a:srgbClr val="A5A5A5"/>
                </a:solidFill>
                <a:latin typeface="Cambria"/>
                <a:ea typeface="Cambria"/>
                <a:cs typeface="Cambria"/>
                <a:sym typeface="Cambria"/>
              </a:rPr>
              <a:t>.  *dr.Amani’s : the brain is swollen because of the edema caused by the inflammation .</a:t>
            </a:r>
            <a:endParaRPr sz="1100" b="0" i="0" u="none" strike="noStrike" cap="none">
              <a:solidFill>
                <a:srgbClr val="A5A5A5"/>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mbria"/>
                <a:ea typeface="Cambria"/>
                <a:cs typeface="Cambria"/>
                <a:sym typeface="Cambria"/>
              </a:rPr>
              <a:t>● The cut surface shows poor demarcation between gray and white matter.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mbria"/>
                <a:ea typeface="Cambria"/>
                <a:cs typeface="Cambria"/>
                <a:sym typeface="Cambri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925BC6"/>
              </a:solidFill>
              <a:latin typeface="Cambria"/>
              <a:ea typeface="Cambria"/>
              <a:cs typeface="Cambria"/>
              <a:sym typeface="Cambria"/>
            </a:endParaRPr>
          </a:p>
        </p:txBody>
      </p:sp>
      <p:pic>
        <p:nvPicPr>
          <p:cNvPr id="235" name="Google Shape;235;p22"/>
          <p:cNvPicPr preferRelativeResize="0"/>
          <p:nvPr/>
        </p:nvPicPr>
        <p:blipFill rotWithShape="1">
          <a:blip r:embed="rId6">
            <a:alphaModFix/>
          </a:blip>
          <a:srcRect/>
          <a:stretch/>
        </p:blipFill>
        <p:spPr>
          <a:xfrm>
            <a:off x="904874" y="1619250"/>
            <a:ext cx="1685773" cy="1334076"/>
          </a:xfrm>
          <a:prstGeom prst="rect">
            <a:avLst/>
          </a:prstGeom>
          <a:noFill/>
          <a:ln>
            <a:noFill/>
          </a:ln>
        </p:spPr>
      </p:pic>
      <p:pic>
        <p:nvPicPr>
          <p:cNvPr id="236" name="Google Shape;236;p22"/>
          <p:cNvPicPr preferRelativeResize="0"/>
          <p:nvPr/>
        </p:nvPicPr>
        <p:blipFill rotWithShape="1">
          <a:blip r:embed="rId7">
            <a:alphaModFix/>
          </a:blip>
          <a:srcRect/>
          <a:stretch/>
        </p:blipFill>
        <p:spPr>
          <a:xfrm>
            <a:off x="4272889" y="1619250"/>
            <a:ext cx="2094762" cy="1334077"/>
          </a:xfrm>
          <a:prstGeom prst="rect">
            <a:avLst/>
          </a:prstGeom>
          <a:noFill/>
          <a:ln>
            <a:noFill/>
          </a:ln>
        </p:spPr>
      </p:pic>
      <p:pic>
        <p:nvPicPr>
          <p:cNvPr id="237" name="Google Shape;237;p22"/>
          <p:cNvPicPr preferRelativeResize="0"/>
          <p:nvPr/>
        </p:nvPicPr>
        <p:blipFill rotWithShape="1">
          <a:blip r:embed="rId8">
            <a:alphaModFix/>
          </a:blip>
          <a:srcRect/>
          <a:stretch/>
        </p:blipFill>
        <p:spPr>
          <a:xfrm>
            <a:off x="0" y="0"/>
            <a:ext cx="7772400" cy="623887"/>
          </a:xfrm>
          <a:prstGeom prst="rect">
            <a:avLst/>
          </a:prstGeom>
          <a:noFill/>
          <a:ln>
            <a:noFill/>
          </a:ln>
        </p:spPr>
      </p:pic>
      <p:sp>
        <p:nvSpPr>
          <p:cNvPr id="238" name="Google Shape;238;p22"/>
          <p:cNvSpPr txBox="1"/>
          <p:nvPr/>
        </p:nvSpPr>
        <p:spPr>
          <a:xfrm>
            <a:off x="327448" y="8494164"/>
            <a:ext cx="2263200" cy="538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Cambria"/>
                <a:ea typeface="Cambria"/>
                <a:cs typeface="Cambria"/>
                <a:sym typeface="Cambria"/>
              </a:rPr>
              <a:t>Infiltration of a cerebral infarction by neutrophils begins at the edges of the</a:t>
            </a:r>
            <a:br>
              <a:rPr lang="en-US" sz="900" b="0" i="0" u="none" strike="noStrike" cap="none">
                <a:solidFill>
                  <a:srgbClr val="000000"/>
                </a:solidFill>
                <a:latin typeface="Cambria"/>
                <a:ea typeface="Cambria"/>
                <a:cs typeface="Cambria"/>
                <a:sym typeface="Cambria"/>
              </a:rPr>
            </a:br>
            <a:r>
              <a:rPr lang="en-US" sz="900" b="0" i="0" u="none" strike="noStrike" cap="none">
                <a:solidFill>
                  <a:srgbClr val="000000"/>
                </a:solidFill>
                <a:latin typeface="Cambria"/>
                <a:ea typeface="Cambria"/>
                <a:cs typeface="Cambria"/>
                <a:sym typeface="Cambria"/>
              </a:rPr>
              <a:t>lesion where the vascular supply is intact.</a:t>
            </a:r>
            <a:br>
              <a:rPr lang="en-US" sz="900" b="0" i="0" u="none" strike="noStrike" cap="none">
                <a:solidFill>
                  <a:srgbClr val="000000"/>
                </a:solidFill>
                <a:latin typeface="Cambria"/>
                <a:ea typeface="Cambria"/>
                <a:cs typeface="Cambria"/>
                <a:sym typeface="Cambria"/>
              </a:rPr>
            </a:br>
            <a:endParaRPr sz="900" b="0" i="0" u="none" strike="noStrike" cap="none">
              <a:solidFill>
                <a:srgbClr val="000000"/>
              </a:solidFill>
              <a:latin typeface="Cambria"/>
              <a:ea typeface="Cambria"/>
              <a:cs typeface="Cambria"/>
              <a:sym typeface="Cambria"/>
            </a:endParaRPr>
          </a:p>
        </p:txBody>
      </p:sp>
      <p:sp>
        <p:nvSpPr>
          <p:cNvPr id="239" name="Google Shape;239;p22"/>
          <p:cNvSpPr txBox="1"/>
          <p:nvPr/>
        </p:nvSpPr>
        <p:spPr>
          <a:xfrm>
            <a:off x="2649097" y="8445974"/>
            <a:ext cx="2133600" cy="538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Cambria"/>
                <a:ea typeface="Cambria"/>
                <a:cs typeface="Cambria"/>
                <a:sym typeface="Cambria"/>
              </a:rPr>
              <a:t>By day 10, an area of infarction shows the presence of macrophages and surrounding reactive gliosis.</a:t>
            </a:r>
            <a:br>
              <a:rPr lang="en-US" sz="900" b="0" i="0" u="none" strike="noStrike" cap="none">
                <a:solidFill>
                  <a:srgbClr val="000000"/>
                </a:solidFill>
                <a:latin typeface="Cambria"/>
                <a:ea typeface="Cambria"/>
                <a:cs typeface="Cambria"/>
                <a:sym typeface="Cambria"/>
              </a:rPr>
            </a:br>
            <a:endParaRPr sz="900" b="0" i="0" u="none" strike="noStrike" cap="none">
              <a:solidFill>
                <a:srgbClr val="000000"/>
              </a:solidFill>
              <a:latin typeface="Cambria"/>
              <a:ea typeface="Cambria"/>
              <a:cs typeface="Cambria"/>
              <a:sym typeface="Cambria"/>
            </a:endParaRPr>
          </a:p>
        </p:txBody>
      </p:sp>
      <p:sp>
        <p:nvSpPr>
          <p:cNvPr id="240" name="Google Shape;240;p22"/>
          <p:cNvSpPr txBox="1"/>
          <p:nvPr/>
        </p:nvSpPr>
        <p:spPr>
          <a:xfrm>
            <a:off x="5017534" y="8445974"/>
            <a:ext cx="2263200" cy="538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Cambria"/>
                <a:ea typeface="Cambria"/>
                <a:cs typeface="Cambria"/>
                <a:sym typeface="Cambria"/>
              </a:rPr>
              <a:t>Old intracortical infarcts are seen as areas of tissue loss with a modest amount of residual gliosis.</a:t>
            </a:r>
            <a:br>
              <a:rPr lang="en-US" sz="900" b="0" i="0" u="none" strike="noStrike" cap="none">
                <a:solidFill>
                  <a:srgbClr val="000000"/>
                </a:solidFill>
                <a:latin typeface="Cambria"/>
                <a:ea typeface="Cambria"/>
                <a:cs typeface="Cambria"/>
                <a:sym typeface="Cambria"/>
              </a:rPr>
            </a:br>
            <a:endParaRPr sz="900" b="0" i="0" u="none" strike="noStrike" cap="none">
              <a:solidFill>
                <a:srgbClr val="000000"/>
              </a:solidFill>
              <a:latin typeface="Cambria"/>
              <a:ea typeface="Cambria"/>
              <a:cs typeface="Cambria"/>
              <a:sym typeface="Cambr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3"/>
          <p:cNvSpPr txBox="1">
            <a:spLocks noGrp="1"/>
          </p:cNvSpPr>
          <p:nvPr>
            <p:ph type="body" idx="1"/>
          </p:nvPr>
        </p:nvSpPr>
        <p:spPr>
          <a:xfrm>
            <a:off x="162375" y="919963"/>
            <a:ext cx="7239000" cy="3219600"/>
          </a:xfrm>
          <a:prstGeom prst="rect">
            <a:avLst/>
          </a:prstGeom>
          <a:noFill/>
          <a:ln>
            <a:noFill/>
          </a:ln>
        </p:spPr>
        <p:txBody>
          <a:bodyPr spcFirstLastPara="1" wrap="square" lIns="91425" tIns="45700" rIns="91425" bIns="45700" anchor="t" anchorCtr="0">
            <a:noAutofit/>
          </a:bodyPr>
          <a:lstStyle/>
          <a:p>
            <a:pPr marL="194310" marR="0" lvl="0" indent="-194310"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mbria"/>
                <a:ea typeface="Cambria"/>
                <a:cs typeface="Cambria"/>
                <a:sym typeface="Cambria"/>
              </a:rPr>
              <a:t>Cerebral arterial occlusion​ ​ → ​ </a:t>
            </a:r>
            <a:r>
              <a:rPr lang="en-US" sz="1200" b="1" i="0" u="none" strike="noStrike" cap="none">
                <a:solidFill>
                  <a:schemeClr val="dk1"/>
                </a:solidFill>
                <a:latin typeface="Cambria"/>
                <a:ea typeface="Cambria"/>
                <a:cs typeface="Cambria"/>
                <a:sym typeface="Cambria"/>
              </a:rPr>
              <a:t>focal ischemia</a:t>
            </a:r>
            <a:r>
              <a:rPr lang="en-US" sz="1200" b="0" i="0" u="none" strike="noStrike" cap="none">
                <a:solidFill>
                  <a:schemeClr val="dk1"/>
                </a:solidFill>
                <a:latin typeface="Cambria"/>
                <a:ea typeface="Cambria"/>
                <a:cs typeface="Cambria"/>
                <a:sym typeface="Cambria"/>
              </a:rPr>
              <a:t>​ → ​ </a:t>
            </a:r>
            <a:r>
              <a:rPr lang="en-US" sz="1200" b="1" i="0" u="none" strike="noStrike" cap="none">
                <a:solidFill>
                  <a:srgbClr val="A5A5A5"/>
                </a:solidFill>
                <a:latin typeface="Cambria"/>
                <a:ea typeface="Cambria"/>
                <a:cs typeface="Cambria"/>
                <a:sym typeface="Cambria"/>
              </a:rPr>
              <a:t>infarction</a:t>
            </a:r>
            <a:r>
              <a:rPr lang="en-US" sz="1200" b="0" i="0" u="none" strike="noStrike" cap="none">
                <a:solidFill>
                  <a:srgbClr val="A5A5A5"/>
                </a:solidFill>
                <a:latin typeface="Cambria"/>
                <a:ea typeface="Cambria"/>
                <a:cs typeface="Cambria"/>
                <a:sym typeface="Cambria"/>
              </a:rPr>
              <a:t>​ of distribution of the ​ compromised vessel</a:t>
            </a:r>
            <a:r>
              <a:rPr lang="en-US" sz="1200" b="0" i="0" u="none" strike="noStrike" cap="none">
                <a:solidFill>
                  <a:schemeClr val="dk1"/>
                </a:solidFill>
                <a:latin typeface="Cambria"/>
                <a:ea typeface="Cambria"/>
                <a:cs typeface="Cambria"/>
                <a:sym typeface="Cambria"/>
              </a:rPr>
              <a:t>​</a:t>
            </a:r>
            <a:endParaRPr sz="2380" b="0" i="0" u="none" strike="noStrike" cap="none">
              <a:solidFill>
                <a:schemeClr val="dk1"/>
              </a:solidFill>
              <a:latin typeface="Cambria"/>
              <a:ea typeface="Cambria"/>
              <a:cs typeface="Cambria"/>
              <a:sym typeface="Cambria"/>
            </a:endParaRPr>
          </a:p>
          <a:p>
            <a:pPr marL="194310" marR="0" lvl="0" indent="-118110" algn="l" rtl="0">
              <a:lnSpc>
                <a:spcPct val="90000"/>
              </a:lnSpc>
              <a:spcBef>
                <a:spcPts val="850"/>
              </a:spcBef>
              <a:spcAft>
                <a:spcPts val="0"/>
              </a:spcAft>
              <a:buClr>
                <a:schemeClr val="dk1"/>
              </a:buClr>
              <a:buSzPts val="1200"/>
              <a:buFont typeface="Arial"/>
              <a:buNone/>
            </a:pPr>
            <a:endParaRPr sz="1200" b="0" i="0" u="none" strike="noStrike" cap="none">
              <a:solidFill>
                <a:schemeClr val="dk1"/>
              </a:solidFill>
              <a:latin typeface="Cambria"/>
              <a:ea typeface="Cambria"/>
              <a:cs typeface="Cambria"/>
              <a:sym typeface="Cambria"/>
            </a:endParaRPr>
          </a:p>
          <a:p>
            <a:pPr marL="194310" marR="0" lvl="0" indent="-118110" algn="l" rtl="0">
              <a:lnSpc>
                <a:spcPct val="90000"/>
              </a:lnSpc>
              <a:spcBef>
                <a:spcPts val="850"/>
              </a:spcBef>
              <a:spcAft>
                <a:spcPts val="0"/>
              </a:spcAft>
              <a:buClr>
                <a:schemeClr val="dk1"/>
              </a:buClr>
              <a:buSzPts val="1200"/>
              <a:buFont typeface="Arial"/>
              <a:buNone/>
            </a:pPr>
            <a:endParaRPr sz="1200" b="0" i="0" u="none" strike="noStrike" cap="none">
              <a:solidFill>
                <a:schemeClr val="dk1"/>
              </a:solidFill>
              <a:latin typeface="Cambria"/>
              <a:ea typeface="Cambria"/>
              <a:cs typeface="Cambria"/>
              <a:sym typeface="Cambria"/>
            </a:endParaRPr>
          </a:p>
          <a:p>
            <a:pPr marL="194310" marR="0" lvl="0" indent="-118110" algn="l" rtl="0">
              <a:lnSpc>
                <a:spcPct val="90000"/>
              </a:lnSpc>
              <a:spcBef>
                <a:spcPts val="850"/>
              </a:spcBef>
              <a:spcAft>
                <a:spcPts val="0"/>
              </a:spcAft>
              <a:buClr>
                <a:schemeClr val="dk1"/>
              </a:buClr>
              <a:buSzPts val="1200"/>
              <a:buFont typeface="Arial"/>
              <a:buNone/>
            </a:pPr>
            <a:endParaRPr sz="1200" b="0" i="0" u="none" strike="noStrike" cap="none">
              <a:solidFill>
                <a:schemeClr val="dk1"/>
              </a:solidFill>
              <a:latin typeface="Cambria"/>
              <a:ea typeface="Cambria"/>
              <a:cs typeface="Cambria"/>
              <a:sym typeface="Cambria"/>
            </a:endParaRPr>
          </a:p>
          <a:p>
            <a:pPr marL="194310" marR="0" lvl="0" indent="-118110" algn="l" rtl="0">
              <a:lnSpc>
                <a:spcPct val="90000"/>
              </a:lnSpc>
              <a:spcBef>
                <a:spcPts val="850"/>
              </a:spcBef>
              <a:spcAft>
                <a:spcPts val="0"/>
              </a:spcAft>
              <a:buClr>
                <a:schemeClr val="dk1"/>
              </a:buClr>
              <a:buSzPts val="1200"/>
              <a:buFont typeface="Arial"/>
              <a:buNone/>
            </a:pPr>
            <a:endParaRPr sz="1200" b="0" i="0" u="none" strike="noStrike" cap="none">
              <a:solidFill>
                <a:schemeClr val="dk1"/>
              </a:solidFill>
              <a:latin typeface="Cambria"/>
              <a:ea typeface="Cambria"/>
              <a:cs typeface="Cambria"/>
              <a:sym typeface="Cambria"/>
            </a:endParaRPr>
          </a:p>
          <a:p>
            <a:pPr marL="228600" marR="0" lvl="0" indent="-228600" algn="l" rtl="0">
              <a:lnSpc>
                <a:spcPct val="90000"/>
              </a:lnSpc>
              <a:spcBef>
                <a:spcPts val="850"/>
              </a:spcBef>
              <a:spcAft>
                <a:spcPts val="0"/>
              </a:spcAft>
              <a:buClr>
                <a:schemeClr val="dk1"/>
              </a:buClr>
              <a:buSzPts val="1200"/>
              <a:buFont typeface="Cambria"/>
              <a:buAutoNum type="arabicParenR"/>
            </a:pPr>
            <a:r>
              <a:rPr lang="en-US" sz="1200" b="0" i="0" u="none" strike="noStrike" cap="none">
                <a:solidFill>
                  <a:schemeClr val="dk1"/>
                </a:solidFill>
                <a:latin typeface="Cambria"/>
                <a:ea typeface="Cambria"/>
                <a:cs typeface="Cambria"/>
                <a:sym typeface="Cambria"/>
              </a:rPr>
              <a:t>= The major source of collateral flow is </a:t>
            </a:r>
            <a:r>
              <a:rPr lang="en-US" sz="1200" b="1" i="1" u="none" strike="noStrike" cap="none">
                <a:solidFill>
                  <a:srgbClr val="C00000"/>
                </a:solidFill>
                <a:latin typeface="Cambria"/>
                <a:ea typeface="Cambria"/>
                <a:cs typeface="Cambria"/>
                <a:sym typeface="Cambria"/>
              </a:rPr>
              <a:t>the circle of Willis.</a:t>
            </a:r>
            <a:endParaRPr sz="2380" b="0" i="0" u="none" strike="noStrike" cap="none">
              <a:solidFill>
                <a:schemeClr val="dk1"/>
              </a:solidFill>
              <a:latin typeface="Cambria"/>
              <a:ea typeface="Cambria"/>
              <a:cs typeface="Cambria"/>
              <a:sym typeface="Cambria"/>
            </a:endParaRPr>
          </a:p>
          <a:p>
            <a:pPr marL="228600" marR="0" lvl="0" indent="-228600" algn="l" rtl="0">
              <a:lnSpc>
                <a:spcPct val="90000"/>
              </a:lnSpc>
              <a:spcBef>
                <a:spcPts val="850"/>
              </a:spcBef>
              <a:spcAft>
                <a:spcPts val="0"/>
              </a:spcAft>
              <a:buClr>
                <a:schemeClr val="dk1"/>
              </a:buClr>
              <a:buSzPts val="1200"/>
              <a:buFont typeface="Cambria"/>
              <a:buAutoNum type="arabicParenR"/>
            </a:pPr>
            <a:r>
              <a:rPr lang="en-US" sz="1200" b="0" i="0" u="none" strike="noStrike" cap="none">
                <a:solidFill>
                  <a:schemeClr val="dk1"/>
                </a:solidFill>
                <a:latin typeface="Cambria"/>
                <a:ea typeface="Cambria"/>
                <a:cs typeface="Cambria"/>
                <a:sym typeface="Cambria"/>
              </a:rPr>
              <a:t>Partial collateralization is also provided over the surface of the brain through </a:t>
            </a:r>
            <a:r>
              <a:rPr lang="en-US" sz="1200" b="1" i="1" u="none" strike="noStrike" cap="none">
                <a:solidFill>
                  <a:srgbClr val="C00000"/>
                </a:solidFill>
                <a:latin typeface="Cambria"/>
                <a:ea typeface="Cambria"/>
                <a:cs typeface="Cambria"/>
                <a:sym typeface="Cambria"/>
              </a:rPr>
              <a:t>cortical-leptomeningeal anastomoses</a:t>
            </a:r>
            <a:endParaRPr sz="2380" b="0" i="0" u="none" strike="noStrike" cap="none">
              <a:solidFill>
                <a:schemeClr val="dk1"/>
              </a:solidFill>
              <a:latin typeface="Cambria"/>
              <a:ea typeface="Cambria"/>
              <a:cs typeface="Cambria"/>
              <a:sym typeface="Cambria"/>
            </a:endParaRPr>
          </a:p>
          <a:p>
            <a:pPr marL="228600" marR="0" lvl="0" indent="-228600" algn="l" rtl="0">
              <a:lnSpc>
                <a:spcPct val="90000"/>
              </a:lnSpc>
              <a:spcBef>
                <a:spcPts val="850"/>
              </a:spcBef>
              <a:spcAft>
                <a:spcPts val="0"/>
              </a:spcAft>
              <a:buClr>
                <a:schemeClr val="dk1"/>
              </a:buClr>
              <a:buSzPts val="1200"/>
              <a:buFont typeface="Cambria"/>
              <a:buAutoNum type="arabicParenR"/>
            </a:pPr>
            <a:r>
              <a:rPr lang="en-US" sz="1200" b="0" i="0" u="none" strike="noStrike" cap="none">
                <a:solidFill>
                  <a:schemeClr val="dk1"/>
                </a:solidFill>
                <a:latin typeface="Cambria"/>
                <a:ea typeface="Cambria"/>
                <a:cs typeface="Cambria"/>
                <a:sym typeface="Cambria"/>
              </a:rPr>
              <a:t>In contrast, there is </a:t>
            </a:r>
            <a:r>
              <a:rPr lang="en-US" sz="1200" b="0" i="0" u="sng" strike="noStrike" cap="none">
                <a:solidFill>
                  <a:schemeClr val="dk1"/>
                </a:solidFill>
                <a:latin typeface="Cambria"/>
                <a:ea typeface="Cambria"/>
                <a:cs typeface="Cambria"/>
                <a:sym typeface="Cambria"/>
              </a:rPr>
              <a:t>little if any collateral flow</a:t>
            </a:r>
            <a:r>
              <a:rPr lang="en-US" sz="1200" b="0" i="0" u="none" strike="noStrike" cap="none">
                <a:solidFill>
                  <a:schemeClr val="dk1"/>
                </a:solidFill>
                <a:latin typeface="Cambria"/>
                <a:ea typeface="Cambria"/>
                <a:cs typeface="Cambria"/>
                <a:sym typeface="Cambria"/>
              </a:rPr>
              <a:t> for the deep penetrating vessels supplying structures such as: </a:t>
            </a:r>
            <a:r>
              <a:rPr lang="en-US" sz="1200" b="0" i="0" u="none" strike="noStrike" cap="none">
                <a:solidFill>
                  <a:srgbClr val="B7B7B7"/>
                </a:solidFill>
                <a:latin typeface="Cambria"/>
                <a:ea typeface="Cambria"/>
                <a:cs typeface="Cambria"/>
                <a:sym typeface="Cambria"/>
              </a:rPr>
              <a:t>“so they are affected first -even in case of hypertension - and the damage will be more”</a:t>
            </a:r>
            <a:endParaRPr sz="1200" b="0" i="0" u="none" strike="noStrike" cap="none">
              <a:solidFill>
                <a:srgbClr val="B7B7B7"/>
              </a:solidFill>
              <a:latin typeface="Cambria"/>
              <a:ea typeface="Cambria"/>
              <a:cs typeface="Cambria"/>
              <a:sym typeface="Cambria"/>
            </a:endParaRPr>
          </a:p>
          <a:p>
            <a:pPr marL="617220" marR="0" lvl="1" indent="-228600" algn="l" rtl="0">
              <a:lnSpc>
                <a:spcPct val="90000"/>
              </a:lnSpc>
              <a:spcBef>
                <a:spcPts val="425"/>
              </a:spcBef>
              <a:spcAft>
                <a:spcPts val="0"/>
              </a:spcAft>
              <a:buClr>
                <a:schemeClr val="dk1"/>
              </a:buClr>
              <a:buSzPts val="1200"/>
              <a:buFont typeface="Cambria"/>
              <a:buAutoNum type="alphaLcParenR"/>
            </a:pPr>
            <a:r>
              <a:rPr lang="en-US" sz="1200" b="1" i="0" u="none" strike="noStrike" cap="none">
                <a:solidFill>
                  <a:schemeClr val="dk1"/>
                </a:solidFill>
                <a:latin typeface="Cambria"/>
                <a:ea typeface="Cambria"/>
                <a:cs typeface="Cambria"/>
                <a:sym typeface="Cambria"/>
              </a:rPr>
              <a:t>Thalamus</a:t>
            </a:r>
            <a:endParaRPr sz="1200" b="1" i="0" u="none" strike="noStrike" cap="none">
              <a:solidFill>
                <a:schemeClr val="dk1"/>
              </a:solidFill>
              <a:latin typeface="Cambria"/>
              <a:ea typeface="Cambria"/>
              <a:cs typeface="Cambria"/>
              <a:sym typeface="Cambria"/>
            </a:endParaRPr>
          </a:p>
          <a:p>
            <a:pPr marL="617220" marR="0" lvl="1" indent="-228600" algn="l" rtl="0">
              <a:lnSpc>
                <a:spcPct val="90000"/>
              </a:lnSpc>
              <a:spcBef>
                <a:spcPts val="425"/>
              </a:spcBef>
              <a:spcAft>
                <a:spcPts val="0"/>
              </a:spcAft>
              <a:buClr>
                <a:schemeClr val="dk1"/>
              </a:buClr>
              <a:buSzPts val="1200"/>
              <a:buFont typeface="Cambria"/>
              <a:buAutoNum type="alphaLcParenR"/>
            </a:pPr>
            <a:r>
              <a:rPr lang="en-US" sz="1200" b="1" i="0" u="none" strike="noStrike" cap="none">
                <a:solidFill>
                  <a:schemeClr val="dk1"/>
                </a:solidFill>
                <a:latin typeface="Cambria"/>
                <a:ea typeface="Cambria"/>
                <a:cs typeface="Cambria"/>
                <a:sym typeface="Cambria"/>
              </a:rPr>
              <a:t>Basal ganglia</a:t>
            </a:r>
            <a:endParaRPr sz="1200" b="1" i="0" u="none" strike="noStrike" cap="none">
              <a:solidFill>
                <a:schemeClr val="dk1"/>
              </a:solidFill>
              <a:latin typeface="Cambria"/>
              <a:ea typeface="Cambria"/>
              <a:cs typeface="Cambria"/>
              <a:sym typeface="Cambria"/>
            </a:endParaRPr>
          </a:p>
          <a:p>
            <a:pPr marL="617220" marR="0" lvl="1" indent="-228600" algn="l" rtl="0">
              <a:lnSpc>
                <a:spcPct val="90000"/>
              </a:lnSpc>
              <a:spcBef>
                <a:spcPts val="425"/>
              </a:spcBef>
              <a:spcAft>
                <a:spcPts val="0"/>
              </a:spcAft>
              <a:buClr>
                <a:schemeClr val="dk1"/>
              </a:buClr>
              <a:buSzPts val="1200"/>
              <a:buFont typeface="Cambria"/>
              <a:buAutoNum type="alphaLcParenR"/>
            </a:pPr>
            <a:r>
              <a:rPr lang="en-US" sz="1200" b="1" i="0" u="none" strike="noStrike" cap="none">
                <a:solidFill>
                  <a:schemeClr val="dk1"/>
                </a:solidFill>
                <a:latin typeface="Cambria"/>
                <a:ea typeface="Cambria"/>
                <a:cs typeface="Cambria"/>
                <a:sym typeface="Cambria"/>
              </a:rPr>
              <a:t>Deep white matter.</a:t>
            </a:r>
            <a:endParaRPr/>
          </a:p>
          <a:p>
            <a:pPr marL="388620" marR="0" lvl="1" indent="0" algn="l" rtl="0">
              <a:lnSpc>
                <a:spcPct val="90000"/>
              </a:lnSpc>
              <a:spcBef>
                <a:spcPts val="425"/>
              </a:spcBef>
              <a:spcAft>
                <a:spcPts val="0"/>
              </a:spcAft>
              <a:buClr>
                <a:schemeClr val="dk1"/>
              </a:buClr>
              <a:buSzPts val="1200"/>
              <a:buFont typeface="Arial"/>
              <a:buNone/>
            </a:pPr>
            <a:endParaRPr sz="1200" b="1" i="0" u="none" strike="noStrike" cap="none">
              <a:solidFill>
                <a:schemeClr val="dk1"/>
              </a:solidFill>
              <a:latin typeface="Cambria"/>
              <a:ea typeface="Cambria"/>
              <a:cs typeface="Cambria"/>
              <a:sym typeface="Cambria"/>
            </a:endParaRPr>
          </a:p>
          <a:p>
            <a:pPr marL="388620" marR="0" lvl="1" indent="0" algn="l" rtl="0">
              <a:lnSpc>
                <a:spcPct val="90000"/>
              </a:lnSpc>
              <a:spcBef>
                <a:spcPts val="425"/>
              </a:spcBef>
              <a:spcAft>
                <a:spcPts val="0"/>
              </a:spcAft>
              <a:buClr>
                <a:schemeClr val="dk1"/>
              </a:buClr>
              <a:buSzPts val="1200"/>
              <a:buFont typeface="Arial"/>
              <a:buNone/>
            </a:pPr>
            <a:endParaRPr sz="1200" b="1" i="0" u="none" strike="noStrike" cap="none">
              <a:solidFill>
                <a:schemeClr val="dk1"/>
              </a:solidFill>
              <a:latin typeface="Cambria"/>
              <a:ea typeface="Cambria"/>
              <a:cs typeface="Cambria"/>
              <a:sym typeface="Cambria"/>
            </a:endParaRPr>
          </a:p>
          <a:p>
            <a:pPr marL="388620" marR="0" lvl="1" indent="0" algn="l" rtl="0">
              <a:lnSpc>
                <a:spcPct val="90000"/>
              </a:lnSpc>
              <a:spcBef>
                <a:spcPts val="425"/>
              </a:spcBef>
              <a:spcAft>
                <a:spcPts val="0"/>
              </a:spcAft>
              <a:buClr>
                <a:schemeClr val="dk1"/>
              </a:buClr>
              <a:buSzPts val="1200"/>
              <a:buFont typeface="Arial"/>
              <a:buNone/>
            </a:pPr>
            <a:endParaRPr sz="1200" b="0" i="0" u="none" strike="noStrike" cap="none">
              <a:solidFill>
                <a:schemeClr val="dk1"/>
              </a:solidFill>
              <a:latin typeface="Cambria"/>
              <a:ea typeface="Cambria"/>
              <a:cs typeface="Cambria"/>
              <a:sym typeface="Cambria"/>
            </a:endParaRPr>
          </a:p>
          <a:p>
            <a:pPr marL="617220" marR="0" lvl="1" indent="-152400" algn="l" rtl="0">
              <a:lnSpc>
                <a:spcPct val="90000"/>
              </a:lnSpc>
              <a:spcBef>
                <a:spcPts val="425"/>
              </a:spcBef>
              <a:spcAft>
                <a:spcPts val="0"/>
              </a:spcAft>
              <a:buClr>
                <a:schemeClr val="dk1"/>
              </a:buClr>
              <a:buSzPts val="1200"/>
              <a:buFont typeface="Cambria"/>
              <a:buNone/>
            </a:pPr>
            <a:endParaRPr sz="1200" b="1" i="0" u="none" strike="noStrike" cap="none">
              <a:solidFill>
                <a:schemeClr val="dk1"/>
              </a:solidFill>
              <a:latin typeface="Cambria"/>
              <a:ea typeface="Cambria"/>
              <a:cs typeface="Cambria"/>
              <a:sym typeface="Cambria"/>
            </a:endParaRPr>
          </a:p>
          <a:p>
            <a:pPr marL="388620" marR="0" lvl="1" indent="0" algn="l" rtl="0">
              <a:lnSpc>
                <a:spcPct val="90000"/>
              </a:lnSpc>
              <a:spcBef>
                <a:spcPts val="425"/>
              </a:spcBef>
              <a:spcAft>
                <a:spcPts val="0"/>
              </a:spcAft>
              <a:buClr>
                <a:schemeClr val="dk1"/>
              </a:buClr>
              <a:buSzPts val="1200"/>
              <a:buFont typeface="Arial"/>
              <a:buNone/>
            </a:pPr>
            <a:endParaRPr sz="1200" b="1" i="0" u="none" strike="noStrike" cap="none">
              <a:solidFill>
                <a:schemeClr val="dk1"/>
              </a:solidFill>
              <a:latin typeface="Cambria"/>
              <a:ea typeface="Cambria"/>
              <a:cs typeface="Cambria"/>
              <a:sym typeface="Cambria"/>
            </a:endParaRPr>
          </a:p>
        </p:txBody>
      </p:sp>
      <p:sp>
        <p:nvSpPr>
          <p:cNvPr id="247" name="Google Shape;247;p23"/>
          <p:cNvSpPr/>
          <p:nvPr/>
        </p:nvSpPr>
        <p:spPr>
          <a:xfrm>
            <a:off x="2732144" y="1550344"/>
            <a:ext cx="697356" cy="533400"/>
          </a:xfrm>
          <a:prstGeom prst="ellipse">
            <a:avLst/>
          </a:prstGeom>
          <a:solidFill>
            <a:srgbClr val="A4CCD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mbria"/>
              <a:ea typeface="Cambria"/>
              <a:cs typeface="Cambria"/>
              <a:sym typeface="Cambria"/>
            </a:endParaRPr>
          </a:p>
        </p:txBody>
      </p:sp>
      <p:sp>
        <p:nvSpPr>
          <p:cNvPr id="248" name="Google Shape;248;p23"/>
          <p:cNvSpPr/>
          <p:nvPr/>
        </p:nvSpPr>
        <p:spPr>
          <a:xfrm>
            <a:off x="4063931" y="1512561"/>
            <a:ext cx="609600" cy="533400"/>
          </a:xfrm>
          <a:prstGeom prst="ellipse">
            <a:avLst/>
          </a:prstGeom>
          <a:solidFill>
            <a:srgbClr val="D5E7E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mbria"/>
              <a:ea typeface="Cambria"/>
              <a:cs typeface="Cambria"/>
              <a:sym typeface="Cambria"/>
            </a:endParaRPr>
          </a:p>
        </p:txBody>
      </p:sp>
      <p:sp>
        <p:nvSpPr>
          <p:cNvPr id="249" name="Google Shape;249;p23"/>
          <p:cNvSpPr/>
          <p:nvPr/>
        </p:nvSpPr>
        <p:spPr>
          <a:xfrm>
            <a:off x="5296260" y="1520778"/>
            <a:ext cx="609600" cy="533400"/>
          </a:xfrm>
          <a:prstGeom prst="ellipse">
            <a:avLst/>
          </a:prstGeom>
          <a:solidFill>
            <a:srgbClr val="A4CCD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mbria"/>
              <a:ea typeface="Cambria"/>
              <a:cs typeface="Cambria"/>
              <a:sym typeface="Cambria"/>
            </a:endParaRPr>
          </a:p>
        </p:txBody>
      </p:sp>
      <p:sp>
        <p:nvSpPr>
          <p:cNvPr id="250" name="Google Shape;250;p23"/>
          <p:cNvSpPr/>
          <p:nvPr/>
        </p:nvSpPr>
        <p:spPr>
          <a:xfrm>
            <a:off x="6516940" y="1493128"/>
            <a:ext cx="609600" cy="533400"/>
          </a:xfrm>
          <a:prstGeom prst="ellipse">
            <a:avLst/>
          </a:prstGeom>
          <a:solidFill>
            <a:srgbClr val="D5E7E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mbria"/>
              <a:ea typeface="Cambria"/>
              <a:cs typeface="Cambria"/>
              <a:sym typeface="Cambria"/>
            </a:endParaRPr>
          </a:p>
        </p:txBody>
      </p:sp>
      <p:sp>
        <p:nvSpPr>
          <p:cNvPr id="251" name="Google Shape;251;p23"/>
          <p:cNvSpPr txBox="1"/>
          <p:nvPr/>
        </p:nvSpPr>
        <p:spPr>
          <a:xfrm>
            <a:off x="2602940" y="1644531"/>
            <a:ext cx="9609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mbria"/>
                <a:ea typeface="Cambria"/>
                <a:cs typeface="Cambria"/>
                <a:sym typeface="Cambria"/>
              </a:rPr>
              <a:t>The size</a:t>
            </a:r>
            <a:endParaRPr sz="1400" b="0" i="0" u="none" strike="noStrike" cap="none">
              <a:solidFill>
                <a:srgbClr val="000000"/>
              </a:solidFill>
              <a:latin typeface="Arial"/>
              <a:ea typeface="Arial"/>
              <a:cs typeface="Arial"/>
              <a:sym typeface="Arial"/>
            </a:endParaRPr>
          </a:p>
        </p:txBody>
      </p:sp>
      <p:sp>
        <p:nvSpPr>
          <p:cNvPr id="252" name="Google Shape;252;p23"/>
          <p:cNvSpPr txBox="1"/>
          <p:nvPr/>
        </p:nvSpPr>
        <p:spPr>
          <a:xfrm>
            <a:off x="4046218" y="1644531"/>
            <a:ext cx="731400" cy="261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mbria"/>
                <a:ea typeface="Cambria"/>
                <a:cs typeface="Cambria"/>
                <a:sym typeface="Cambria"/>
              </a:rPr>
              <a:t>location</a:t>
            </a:r>
            <a:endParaRPr sz="1400" b="0" i="0" u="none" strike="noStrike" cap="none">
              <a:solidFill>
                <a:srgbClr val="000000"/>
              </a:solidFill>
              <a:latin typeface="Arial"/>
              <a:ea typeface="Arial"/>
              <a:cs typeface="Arial"/>
              <a:sym typeface="Arial"/>
            </a:endParaRPr>
          </a:p>
        </p:txBody>
      </p:sp>
      <p:sp>
        <p:nvSpPr>
          <p:cNvPr id="253" name="Google Shape;253;p23"/>
          <p:cNvSpPr/>
          <p:nvPr/>
        </p:nvSpPr>
        <p:spPr>
          <a:xfrm>
            <a:off x="5350106" y="1508631"/>
            <a:ext cx="574196" cy="5539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mbria"/>
                <a:ea typeface="Cambria"/>
                <a:cs typeface="Cambria"/>
                <a:sym typeface="Cambria"/>
              </a:rPr>
              <a:t>Shape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mbria"/>
                <a:ea typeface="Cambria"/>
                <a:cs typeface="Cambria"/>
                <a:sym typeface="Cambria"/>
              </a:rPr>
              <a:t> of the </a:t>
            </a:r>
            <a:endParaRPr sz="1000" b="0"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mbria"/>
                <a:ea typeface="Cambria"/>
                <a:cs typeface="Cambria"/>
                <a:sym typeface="Cambria"/>
              </a:rPr>
              <a:t>infarct </a:t>
            </a:r>
            <a:endParaRPr sz="1000" b="0" i="0" u="none" strike="noStrike" cap="none">
              <a:solidFill>
                <a:schemeClr val="dk1"/>
              </a:solidFill>
              <a:latin typeface="Cambria"/>
              <a:ea typeface="Cambria"/>
              <a:cs typeface="Cambria"/>
              <a:sym typeface="Cambria"/>
            </a:endParaRPr>
          </a:p>
        </p:txBody>
      </p:sp>
      <p:sp>
        <p:nvSpPr>
          <p:cNvPr id="254" name="Google Shape;254;p23"/>
          <p:cNvSpPr/>
          <p:nvPr/>
        </p:nvSpPr>
        <p:spPr>
          <a:xfrm>
            <a:off x="6520796" y="1508631"/>
            <a:ext cx="652743" cy="5078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Cambria"/>
                <a:ea typeface="Cambria"/>
                <a:cs typeface="Cambria"/>
                <a:sym typeface="Cambria"/>
              </a:rPr>
              <a:t>Extent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Cambria"/>
                <a:ea typeface="Cambria"/>
                <a:cs typeface="Cambria"/>
                <a:sym typeface="Cambria"/>
              </a:rPr>
              <a:t> of Tissue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Cambria"/>
                <a:ea typeface="Cambria"/>
                <a:cs typeface="Cambria"/>
                <a:sym typeface="Cambria"/>
              </a:rPr>
              <a:t> damage </a:t>
            </a:r>
            <a:endParaRPr sz="1400" b="0" i="0" u="none" strike="noStrike" cap="none">
              <a:solidFill>
                <a:srgbClr val="000000"/>
              </a:solidFill>
              <a:latin typeface="Arial"/>
              <a:ea typeface="Arial"/>
              <a:cs typeface="Arial"/>
              <a:sym typeface="Arial"/>
            </a:endParaRPr>
          </a:p>
        </p:txBody>
      </p:sp>
      <p:sp>
        <p:nvSpPr>
          <p:cNvPr id="255" name="Google Shape;255;p23"/>
          <p:cNvSpPr/>
          <p:nvPr/>
        </p:nvSpPr>
        <p:spPr>
          <a:xfrm>
            <a:off x="3498433" y="1585278"/>
            <a:ext cx="457200" cy="381000"/>
          </a:xfrm>
          <a:prstGeom prst="mathPlus">
            <a:avLst>
              <a:gd name="adj1" fmla="val 23520"/>
            </a:avLst>
          </a:prstGeom>
          <a:solidFill>
            <a:srgbClr val="72BCD1"/>
          </a:solidFill>
          <a:ln w="12700" cap="flat" cmpd="sng">
            <a:solidFill>
              <a:srgbClr val="72BCD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mbria"/>
              <a:ea typeface="Cambria"/>
              <a:cs typeface="Cambria"/>
              <a:sym typeface="Cambria"/>
            </a:endParaRPr>
          </a:p>
        </p:txBody>
      </p:sp>
      <p:sp>
        <p:nvSpPr>
          <p:cNvPr id="256" name="Google Shape;256;p23"/>
          <p:cNvSpPr/>
          <p:nvPr/>
        </p:nvSpPr>
        <p:spPr>
          <a:xfrm>
            <a:off x="4751265" y="1593906"/>
            <a:ext cx="457200" cy="381000"/>
          </a:xfrm>
          <a:prstGeom prst="mathPlus">
            <a:avLst>
              <a:gd name="adj1" fmla="val 23520"/>
            </a:avLst>
          </a:prstGeom>
          <a:solidFill>
            <a:srgbClr val="72BCD1"/>
          </a:solidFill>
          <a:ln w="12700" cap="flat" cmpd="sng">
            <a:solidFill>
              <a:srgbClr val="72BCD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mbria"/>
              <a:ea typeface="Cambria"/>
              <a:cs typeface="Cambria"/>
              <a:sym typeface="Cambria"/>
            </a:endParaRPr>
          </a:p>
        </p:txBody>
      </p:sp>
      <p:sp>
        <p:nvSpPr>
          <p:cNvPr id="257" name="Google Shape;257;p23"/>
          <p:cNvSpPr/>
          <p:nvPr/>
        </p:nvSpPr>
        <p:spPr>
          <a:xfrm>
            <a:off x="6005227" y="1584831"/>
            <a:ext cx="457200" cy="381000"/>
          </a:xfrm>
          <a:prstGeom prst="mathPlus">
            <a:avLst>
              <a:gd name="adj1" fmla="val 23520"/>
            </a:avLst>
          </a:prstGeom>
          <a:solidFill>
            <a:srgbClr val="72BCD1"/>
          </a:solidFill>
          <a:ln w="12700" cap="flat" cmpd="sng">
            <a:solidFill>
              <a:srgbClr val="72BCD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mbria"/>
              <a:ea typeface="Cambria"/>
              <a:cs typeface="Cambria"/>
              <a:sym typeface="Cambria"/>
            </a:endParaRPr>
          </a:p>
        </p:txBody>
      </p:sp>
      <p:sp>
        <p:nvSpPr>
          <p:cNvPr id="258" name="Google Shape;258;p23"/>
          <p:cNvSpPr/>
          <p:nvPr/>
        </p:nvSpPr>
        <p:spPr>
          <a:xfrm>
            <a:off x="95215" y="1468146"/>
            <a:ext cx="1219233" cy="732249"/>
          </a:xfrm>
          <a:prstGeom prst="rect">
            <a:avLst/>
          </a:prstGeom>
          <a:solidFill>
            <a:srgbClr val="D5E7EB"/>
          </a:solidFill>
          <a:ln w="9525" cap="flat" cmpd="sng">
            <a:solidFill>
              <a:srgbClr val="72BCD1"/>
            </a:solidFill>
            <a:prstDash val="lgDashDot"/>
            <a:round/>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chemeClr val="dk1"/>
                </a:solidFill>
                <a:latin typeface="Cambria"/>
                <a:ea typeface="Cambria"/>
                <a:cs typeface="Cambria"/>
                <a:sym typeface="Cambria"/>
              </a:rPr>
              <a:t>It’s determined by modifying variables : </a:t>
            </a:r>
            <a:endParaRPr sz="1050" b="0" i="0" u="none" strike="noStrike" cap="none">
              <a:solidFill>
                <a:schemeClr val="dk1"/>
              </a:solidFill>
              <a:latin typeface="Calibri"/>
              <a:ea typeface="Calibri"/>
              <a:cs typeface="Calibri"/>
              <a:sym typeface="Calibri"/>
            </a:endParaRPr>
          </a:p>
        </p:txBody>
      </p:sp>
      <p:sp>
        <p:nvSpPr>
          <p:cNvPr id="259" name="Google Shape;259;p23"/>
          <p:cNvSpPr txBox="1"/>
          <p:nvPr/>
        </p:nvSpPr>
        <p:spPr>
          <a:xfrm>
            <a:off x="6242050" y="10866438"/>
            <a:ext cx="1554163" cy="279400"/>
          </a:xfrm>
          <a:prstGeom prst="rect">
            <a:avLst/>
          </a:prstGeom>
          <a:solidFill>
            <a:srgbClr val="B5D6EA"/>
          </a:solid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100" b="0" i="0" u="none" strike="noStrike" cap="none">
                <a:solidFill>
                  <a:srgbClr val="4F6228"/>
                </a:solidFill>
                <a:latin typeface="Cambria"/>
                <a:ea typeface="Cambria"/>
                <a:cs typeface="Cambria"/>
                <a:sym typeface="Cambria"/>
              </a:rPr>
              <a:t>If fibrosis → Epilepsy.</a:t>
            </a:r>
            <a:endParaRPr sz="1100" b="0" i="0" u="none" strike="noStrike" cap="none">
              <a:solidFill>
                <a:schemeClr val="dk1"/>
              </a:solidFill>
              <a:latin typeface="Cambria"/>
              <a:ea typeface="Cambria"/>
              <a:cs typeface="Cambria"/>
              <a:sym typeface="Cambria"/>
            </a:endParaRPr>
          </a:p>
        </p:txBody>
      </p:sp>
      <p:pic>
        <p:nvPicPr>
          <p:cNvPr id="260" name="Google Shape;260;p23"/>
          <p:cNvPicPr preferRelativeResize="0"/>
          <p:nvPr/>
        </p:nvPicPr>
        <p:blipFill rotWithShape="1">
          <a:blip r:embed="rId3">
            <a:alphaModFix/>
          </a:blip>
          <a:srcRect/>
          <a:stretch/>
        </p:blipFill>
        <p:spPr>
          <a:xfrm>
            <a:off x="0" y="0"/>
            <a:ext cx="7772400" cy="623887"/>
          </a:xfrm>
          <a:prstGeom prst="rect">
            <a:avLst/>
          </a:prstGeom>
          <a:noFill/>
          <a:ln>
            <a:noFill/>
          </a:ln>
        </p:spPr>
      </p:pic>
      <p:sp>
        <p:nvSpPr>
          <p:cNvPr id="261" name="Google Shape;261;p23"/>
          <p:cNvSpPr txBox="1">
            <a:spLocks noGrp="1"/>
          </p:cNvSpPr>
          <p:nvPr>
            <p:ph type="title"/>
          </p:nvPr>
        </p:nvSpPr>
        <p:spPr>
          <a:xfrm>
            <a:off x="686275" y="156423"/>
            <a:ext cx="6323648" cy="38530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72BCD1"/>
              </a:buClr>
              <a:buSzPts val="1800"/>
              <a:buFont typeface="Cambria"/>
              <a:buNone/>
            </a:pPr>
            <a:r>
              <a:rPr lang="en-US" sz="1800" b="1" i="0" u="none" strike="noStrike" cap="none">
                <a:solidFill>
                  <a:srgbClr val="A4CCD4"/>
                </a:solidFill>
                <a:latin typeface="Cambria"/>
                <a:ea typeface="Cambria"/>
                <a:cs typeface="Cambria"/>
                <a:sym typeface="Cambria"/>
              </a:rPr>
              <a:t> #Focal Cerebral Ischemia: </a:t>
            </a:r>
            <a:br>
              <a:rPr lang="en-US" sz="1800" b="1" i="0" u="none" strike="noStrike" cap="none">
                <a:solidFill>
                  <a:srgbClr val="A4CCD4"/>
                </a:solidFill>
                <a:latin typeface="Cambria"/>
                <a:ea typeface="Cambria"/>
                <a:cs typeface="Cambria"/>
                <a:sym typeface="Cambria"/>
              </a:rPr>
            </a:br>
            <a:endParaRPr sz="1800" b="1" i="0" u="none" strike="noStrike" cap="none">
              <a:solidFill>
                <a:srgbClr val="A4CCD4"/>
              </a:solidFill>
              <a:latin typeface="Cambria"/>
              <a:ea typeface="Cambria"/>
              <a:cs typeface="Cambria"/>
              <a:sym typeface="Cambria"/>
            </a:endParaRPr>
          </a:p>
        </p:txBody>
      </p:sp>
      <p:sp>
        <p:nvSpPr>
          <p:cNvPr id="262" name="Google Shape;262;p23"/>
          <p:cNvSpPr txBox="1"/>
          <p:nvPr/>
        </p:nvSpPr>
        <p:spPr>
          <a:xfrm>
            <a:off x="55050" y="5152112"/>
            <a:ext cx="7662300" cy="19806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rgbClr val="000000"/>
                </a:solidFill>
                <a:latin typeface="Cambria"/>
                <a:ea typeface="Cambria"/>
                <a:cs typeface="Cambria"/>
                <a:sym typeface="Cambria"/>
              </a:rPr>
              <a:t>Infarcts can be divided into two broad groups based on their macroscopic </a:t>
            </a:r>
            <a:r>
              <a:rPr lang="en-US" sz="1200" b="0" i="0" u="none" strike="noStrike" cap="none">
                <a:solidFill>
                  <a:srgbClr val="B7B7B7"/>
                </a:solidFill>
                <a:latin typeface="Cambria"/>
                <a:ea typeface="Cambria"/>
                <a:cs typeface="Cambria"/>
                <a:sym typeface="Cambria"/>
              </a:rPr>
              <a:t>“gross”</a:t>
            </a:r>
            <a:r>
              <a:rPr lang="en-US" sz="1200" b="0" i="0" u="none" strike="noStrike" cap="none">
                <a:solidFill>
                  <a:srgbClr val="000000"/>
                </a:solidFill>
                <a:latin typeface="Cambria"/>
                <a:ea typeface="Cambria"/>
                <a:cs typeface="Cambria"/>
                <a:sym typeface="Cambria"/>
              </a:rPr>
              <a:t> and corresponding radiologic appearance: </a:t>
            </a:r>
            <a:endParaRPr sz="1200" b="0" i="0" u="none" strike="noStrike" cap="none">
              <a:solidFill>
                <a:srgbClr val="A5A5A5"/>
              </a:solidFill>
              <a:latin typeface="Cambria"/>
              <a:ea typeface="Cambria"/>
              <a:cs typeface="Cambria"/>
              <a:sym typeface="Cambria"/>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Cambria"/>
              <a:ea typeface="Cambria"/>
              <a:cs typeface="Cambria"/>
              <a:sym typeface="Cambria"/>
            </a:endParaRPr>
          </a:p>
          <a:p>
            <a:pPr marL="457200" marR="0" lvl="0" indent="-304800" algn="l" rtl="0">
              <a:lnSpc>
                <a:spcPct val="150000"/>
              </a:lnSpc>
              <a:spcBef>
                <a:spcPts val="0"/>
              </a:spcBef>
              <a:spcAft>
                <a:spcPts val="0"/>
              </a:spcAft>
              <a:buClr>
                <a:srgbClr val="000000"/>
              </a:buClr>
              <a:buSzPts val="1200"/>
              <a:buFont typeface="Cambria"/>
              <a:buAutoNum type="arabicParenR"/>
            </a:pPr>
            <a:r>
              <a:rPr lang="en-US" sz="1200" b="1" i="0" u="none" strike="noStrike" cap="none">
                <a:solidFill>
                  <a:srgbClr val="C00000"/>
                </a:solidFill>
                <a:latin typeface="Cambria"/>
                <a:ea typeface="Cambria"/>
                <a:cs typeface="Cambria"/>
                <a:sym typeface="Cambria"/>
              </a:rPr>
              <a:t>Non hemorrhagic infarcts</a:t>
            </a:r>
            <a:r>
              <a:rPr lang="en-US" sz="1200" b="0" i="0" u="none" strike="noStrike" cap="none">
                <a:solidFill>
                  <a:srgbClr val="000000"/>
                </a:solidFill>
                <a:latin typeface="Cambria"/>
                <a:ea typeface="Cambria"/>
                <a:cs typeface="Cambria"/>
                <a:sym typeface="Cambria"/>
              </a:rPr>
              <a:t> =&gt; result from acute vascular occlusions </a:t>
            </a:r>
            <a:r>
              <a:rPr lang="en-US" sz="1200" b="0" i="0" u="none" strike="noStrike" cap="none" baseline="30000">
                <a:solidFill>
                  <a:srgbClr val="000000"/>
                </a:solidFill>
                <a:latin typeface="Cambria"/>
                <a:ea typeface="Cambria"/>
                <a:cs typeface="Cambria"/>
                <a:sym typeface="Cambria"/>
              </a:rPr>
              <a:t>1</a:t>
            </a:r>
            <a:endParaRPr sz="1200" b="0" i="0" u="none" strike="noStrike" cap="none" baseline="30000">
              <a:solidFill>
                <a:srgbClr val="000000"/>
              </a:solidFill>
              <a:latin typeface="Cambria"/>
              <a:ea typeface="Cambria"/>
              <a:cs typeface="Cambria"/>
              <a:sym typeface="Cambria"/>
            </a:endParaRPr>
          </a:p>
          <a:p>
            <a:pPr marL="457200" marR="0" lvl="0" indent="-304800" algn="l" rtl="0">
              <a:lnSpc>
                <a:spcPct val="115000"/>
              </a:lnSpc>
              <a:spcBef>
                <a:spcPts val="0"/>
              </a:spcBef>
              <a:spcAft>
                <a:spcPts val="0"/>
              </a:spcAft>
              <a:buClr>
                <a:srgbClr val="000000"/>
              </a:buClr>
              <a:buSzPts val="1200"/>
              <a:buFont typeface="Cambria"/>
              <a:buAutoNum type="arabicParenR"/>
            </a:pPr>
            <a:r>
              <a:rPr lang="en-US" sz="1200" b="1" i="0" u="none" strike="noStrike" cap="none">
                <a:solidFill>
                  <a:srgbClr val="C00000"/>
                </a:solidFill>
                <a:latin typeface="Cambria"/>
                <a:ea typeface="Cambria"/>
                <a:cs typeface="Cambria"/>
                <a:sym typeface="Cambria"/>
              </a:rPr>
              <a:t>Hemorrhagic infarcts</a:t>
            </a:r>
            <a:r>
              <a:rPr lang="en-US" sz="1200" b="0" i="0" u="none" strike="noStrike" cap="none">
                <a:solidFill>
                  <a:srgbClr val="000000"/>
                </a:solidFill>
                <a:latin typeface="Cambria"/>
                <a:ea typeface="Cambria"/>
                <a:cs typeface="Cambria"/>
                <a:sym typeface="Cambria"/>
              </a:rPr>
              <a:t> =&gt; which result from </a:t>
            </a:r>
            <a:r>
              <a:rPr lang="en-US" sz="1200" b="1" i="0" u="none" strike="noStrike" cap="none">
                <a:solidFill>
                  <a:srgbClr val="000000"/>
                </a:solidFill>
                <a:latin typeface="Cambria"/>
                <a:ea typeface="Cambria"/>
                <a:cs typeface="Cambria"/>
                <a:sym typeface="Cambria"/>
              </a:rPr>
              <a:t>reperfusion</a:t>
            </a:r>
            <a:r>
              <a:rPr lang="en-US" sz="1200" b="0" i="0" u="none" strike="noStrike" cap="none">
                <a:solidFill>
                  <a:srgbClr val="000000"/>
                </a:solidFill>
                <a:latin typeface="Cambria"/>
                <a:ea typeface="Cambria"/>
                <a:cs typeface="Cambria"/>
                <a:sym typeface="Cambria"/>
              </a:rPr>
              <a:t> of ischemic tissue</a:t>
            </a:r>
            <a:r>
              <a:rPr lang="en-US" sz="1200" b="0" i="0" u="none" strike="noStrike" cap="none" baseline="30000">
                <a:solidFill>
                  <a:srgbClr val="000000"/>
                </a:solidFill>
                <a:latin typeface="Cambria"/>
                <a:ea typeface="Cambria"/>
                <a:cs typeface="Cambria"/>
                <a:sym typeface="Cambria"/>
              </a:rPr>
              <a:t>2</a:t>
            </a:r>
            <a:endParaRPr/>
          </a:p>
          <a:p>
            <a:pPr marL="457200" marR="0" lvl="0" indent="-304800" algn="l" rtl="0">
              <a:lnSpc>
                <a:spcPct val="115000"/>
              </a:lnSpc>
              <a:spcBef>
                <a:spcPts val="0"/>
              </a:spcBef>
              <a:spcAft>
                <a:spcPts val="0"/>
              </a:spcAft>
              <a:buClr>
                <a:srgbClr val="000000"/>
              </a:buClr>
              <a:buSzPts val="1200"/>
              <a:buFont typeface="Cambria"/>
              <a:buAutoNum type="arabicParenR"/>
            </a:pPr>
            <a:r>
              <a:rPr lang="en-US" sz="1200" b="0" i="0" u="none" strike="noStrike" cap="none">
                <a:solidFill>
                  <a:srgbClr val="000000"/>
                </a:solidFill>
                <a:latin typeface="Cambria"/>
                <a:ea typeface="Cambria"/>
                <a:cs typeface="Cambria"/>
                <a:sym typeface="Cambria"/>
              </a:rPr>
              <a:t>either through </a:t>
            </a:r>
            <a:r>
              <a:rPr lang="en-US" sz="1200" b="1" i="0" u="none" strike="noStrike" cap="none">
                <a:solidFill>
                  <a:srgbClr val="000000"/>
                </a:solidFill>
                <a:latin typeface="Cambria"/>
                <a:ea typeface="Cambria"/>
                <a:cs typeface="Cambria"/>
                <a:sym typeface="Cambria"/>
              </a:rPr>
              <a:t>collaterals</a:t>
            </a:r>
            <a:r>
              <a:rPr lang="en-US" sz="1200" b="0" i="0" u="none" strike="noStrike" cap="none">
                <a:solidFill>
                  <a:srgbClr val="000000"/>
                </a:solidFill>
                <a:latin typeface="Cambria"/>
                <a:ea typeface="Cambria"/>
                <a:cs typeface="Cambria"/>
                <a:sym typeface="Cambria"/>
              </a:rPr>
              <a:t> or </a:t>
            </a:r>
            <a:r>
              <a:rPr lang="en-US" sz="1200" b="1" i="0" u="none" strike="noStrike" cap="none">
                <a:solidFill>
                  <a:srgbClr val="000000"/>
                </a:solidFill>
                <a:latin typeface="Cambria"/>
                <a:ea typeface="Cambria"/>
                <a:cs typeface="Cambria"/>
                <a:sym typeface="Cambria"/>
              </a:rPr>
              <a:t>after dissolution of emboli</a:t>
            </a:r>
            <a:r>
              <a:rPr lang="en-US" sz="1200" b="0" i="0" u="none" strike="noStrike" cap="none">
                <a:solidFill>
                  <a:srgbClr val="000000"/>
                </a:solidFill>
                <a:latin typeface="Cambria"/>
                <a:ea typeface="Cambria"/>
                <a:cs typeface="Cambria"/>
                <a:sym typeface="Cambria"/>
              </a:rPr>
              <a:t>, </a:t>
            </a:r>
            <a:endParaRPr sz="1200" b="0" i="0" u="none" strike="noStrike" cap="none">
              <a:solidFill>
                <a:srgbClr val="000000"/>
              </a:solidFill>
              <a:latin typeface="Cambria"/>
              <a:ea typeface="Cambria"/>
              <a:cs typeface="Cambria"/>
              <a:sym typeface="Cambria"/>
            </a:endParaRPr>
          </a:p>
          <a:p>
            <a:pPr marL="914400" marR="0" lvl="1" indent="-304800" algn="l" rtl="0">
              <a:lnSpc>
                <a:spcPct val="150000"/>
              </a:lnSpc>
              <a:spcBef>
                <a:spcPts val="0"/>
              </a:spcBef>
              <a:spcAft>
                <a:spcPts val="0"/>
              </a:spcAft>
              <a:buClr>
                <a:srgbClr val="000000"/>
              </a:buClr>
              <a:buSzPts val="1200"/>
              <a:buFont typeface="Cambria"/>
              <a:buAutoNum type="alphaLcParenR"/>
            </a:pPr>
            <a:r>
              <a:rPr lang="en-US" sz="1200" b="0" i="0" u="none" strike="noStrike" cap="none">
                <a:solidFill>
                  <a:srgbClr val="000000"/>
                </a:solidFill>
                <a:latin typeface="Cambria"/>
                <a:ea typeface="Cambria"/>
                <a:cs typeface="Cambria"/>
                <a:sym typeface="Cambria"/>
              </a:rPr>
              <a:t>often produce multiple, sometimes confluent petechial hemorrhages</a:t>
            </a:r>
            <a:br>
              <a:rPr lang="en-US" sz="1200" b="0" i="0" u="none" strike="noStrike" cap="none">
                <a:solidFill>
                  <a:srgbClr val="000000"/>
                </a:solidFill>
                <a:latin typeface="Cambria"/>
                <a:ea typeface="Cambria"/>
                <a:cs typeface="Cambria"/>
                <a:sym typeface="Cambria"/>
              </a:rPr>
            </a:br>
            <a:endParaRPr sz="1200" b="0" i="0" u="none" strike="noStrike" cap="none">
              <a:solidFill>
                <a:srgbClr val="000000"/>
              </a:solidFill>
              <a:latin typeface="Cambria"/>
              <a:ea typeface="Cambria"/>
              <a:cs typeface="Cambria"/>
              <a:sym typeface="Cambria"/>
            </a:endParaRPr>
          </a:p>
        </p:txBody>
      </p:sp>
      <p:pic>
        <p:nvPicPr>
          <p:cNvPr id="263" name="Google Shape;263;p23"/>
          <p:cNvPicPr preferRelativeResize="0"/>
          <p:nvPr/>
        </p:nvPicPr>
        <p:blipFill rotWithShape="1">
          <a:blip r:embed="rId4">
            <a:alphaModFix/>
          </a:blip>
          <a:srcRect t="18381" b="13284"/>
          <a:stretch/>
        </p:blipFill>
        <p:spPr>
          <a:xfrm>
            <a:off x="2577767" y="3845299"/>
            <a:ext cx="1972145" cy="1234333"/>
          </a:xfrm>
          <a:prstGeom prst="rect">
            <a:avLst/>
          </a:prstGeom>
          <a:noFill/>
          <a:ln>
            <a:noFill/>
          </a:ln>
        </p:spPr>
      </p:pic>
      <p:sp>
        <p:nvSpPr>
          <p:cNvPr id="264" name="Google Shape;264;p23"/>
          <p:cNvSpPr/>
          <p:nvPr/>
        </p:nvSpPr>
        <p:spPr>
          <a:xfrm>
            <a:off x="1503384" y="1557638"/>
            <a:ext cx="716137" cy="533400"/>
          </a:xfrm>
          <a:prstGeom prst="ellipse">
            <a:avLst/>
          </a:prstGeom>
          <a:solidFill>
            <a:srgbClr val="D5E7E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mbria"/>
              <a:ea typeface="Cambria"/>
              <a:cs typeface="Cambria"/>
              <a:sym typeface="Cambria"/>
            </a:endParaRPr>
          </a:p>
        </p:txBody>
      </p:sp>
      <p:sp>
        <p:nvSpPr>
          <p:cNvPr id="265" name="Google Shape;265;p23"/>
          <p:cNvSpPr/>
          <p:nvPr/>
        </p:nvSpPr>
        <p:spPr>
          <a:xfrm>
            <a:off x="1518657" y="1611133"/>
            <a:ext cx="802215" cy="446276"/>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000" b="1" i="0" u="none" strike="noStrike" cap="none">
                <a:solidFill>
                  <a:srgbClr val="C00000"/>
                </a:solidFill>
                <a:latin typeface="Cambria"/>
                <a:ea typeface="Cambria"/>
                <a:cs typeface="Cambria"/>
                <a:sym typeface="Cambria"/>
              </a:rPr>
              <a:t>collateral flow</a:t>
            </a:r>
            <a:endParaRPr sz="800" b="0" i="0" u="none" strike="noStrike" cap="none">
              <a:solidFill>
                <a:schemeClr val="dk1"/>
              </a:solidFill>
              <a:latin typeface="Calibri"/>
              <a:ea typeface="Calibri"/>
              <a:cs typeface="Calibri"/>
              <a:sym typeface="Calibri"/>
            </a:endParaRPr>
          </a:p>
        </p:txBody>
      </p:sp>
      <p:sp>
        <p:nvSpPr>
          <p:cNvPr id="266" name="Google Shape;266;p23"/>
          <p:cNvSpPr/>
          <p:nvPr/>
        </p:nvSpPr>
        <p:spPr>
          <a:xfrm>
            <a:off x="2241280" y="1605429"/>
            <a:ext cx="457200" cy="381000"/>
          </a:xfrm>
          <a:prstGeom prst="mathPlus">
            <a:avLst>
              <a:gd name="adj1" fmla="val 23520"/>
            </a:avLst>
          </a:prstGeom>
          <a:solidFill>
            <a:srgbClr val="72BCD1"/>
          </a:solidFill>
          <a:ln w="12700" cap="flat" cmpd="sng">
            <a:solidFill>
              <a:srgbClr val="72BCD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mbria"/>
              <a:ea typeface="Cambria"/>
              <a:cs typeface="Cambria"/>
              <a:sym typeface="Cambria"/>
            </a:endParaRPr>
          </a:p>
        </p:txBody>
      </p:sp>
      <p:pic>
        <p:nvPicPr>
          <p:cNvPr id="267" name="Google Shape;267;p23"/>
          <p:cNvPicPr preferRelativeResize="0"/>
          <p:nvPr/>
        </p:nvPicPr>
        <p:blipFill rotWithShape="1">
          <a:blip r:embed="rId5">
            <a:alphaModFix/>
          </a:blip>
          <a:srcRect t="1" b="5660"/>
          <a:stretch/>
        </p:blipFill>
        <p:spPr>
          <a:xfrm>
            <a:off x="1804162" y="7091280"/>
            <a:ext cx="3845741" cy="1878848"/>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4"/>
          <p:cNvSpPr txBox="1"/>
          <p:nvPr/>
        </p:nvSpPr>
        <p:spPr>
          <a:xfrm>
            <a:off x="464261" y="1227961"/>
            <a:ext cx="6698538" cy="6149151"/>
          </a:xfrm>
          <a:prstGeom prst="rect">
            <a:avLst/>
          </a:prstGeom>
          <a:solidFill>
            <a:srgbClr val="F7FAFB"/>
          </a:solidFill>
          <a:ln w="9525" cap="flat" cmpd="sng">
            <a:solidFill>
              <a:srgbClr val="72BCD1"/>
            </a:solidFill>
            <a:prstDash val="dashDot"/>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200" b="1" i="0" u="none" strike="noStrike" cap="none" dirty="0">
                <a:solidFill>
                  <a:srgbClr val="A5A5A5"/>
                </a:solidFill>
                <a:latin typeface="Cambria"/>
                <a:ea typeface="Cambria"/>
                <a:cs typeface="Cambria"/>
                <a:sym typeface="Cambria"/>
              </a:rPr>
              <a:t>Both of  hemorrhage and non- hemorrhage cause ischemia!! </a:t>
            </a:r>
            <a:r>
              <a:rPr lang="en-US" sz="1200" b="0" i="0" u="none" strike="noStrike" cap="none" dirty="0">
                <a:solidFill>
                  <a:srgbClr val="A5A5A5"/>
                </a:solidFill>
                <a:latin typeface="Cambria"/>
                <a:ea typeface="Cambria"/>
                <a:cs typeface="Cambria"/>
                <a:sym typeface="Cambria"/>
              </a:rPr>
              <a:t>but the difference is in the </a:t>
            </a:r>
            <a:r>
              <a:rPr lang="en-US" sz="1200" b="1" i="0" u="none" strike="noStrike" cap="none" dirty="0">
                <a:solidFill>
                  <a:srgbClr val="A5A5A5"/>
                </a:solidFill>
                <a:latin typeface="Cambria"/>
                <a:ea typeface="Cambria"/>
                <a:cs typeface="Cambria"/>
                <a:sym typeface="Cambria"/>
              </a:rPr>
              <a:t>non hemorrhagic</a:t>
            </a:r>
            <a:r>
              <a:rPr lang="en-US" sz="1200" b="0" i="0" u="none" strike="noStrike" cap="none" dirty="0">
                <a:solidFill>
                  <a:srgbClr val="A5A5A5"/>
                </a:solidFill>
                <a:latin typeface="Cambria"/>
                <a:ea typeface="Cambria"/>
                <a:cs typeface="Cambria"/>
                <a:sym typeface="Cambria"/>
              </a:rPr>
              <a:t> infarcts the lesion will be </a:t>
            </a:r>
            <a:r>
              <a:rPr lang="en-US" sz="1200" b="1" i="0" u="sng" strike="noStrike" cap="none" dirty="0">
                <a:solidFill>
                  <a:srgbClr val="A5A5A5"/>
                </a:solidFill>
                <a:latin typeface="Cambria"/>
                <a:ea typeface="Cambria"/>
                <a:cs typeface="Cambria"/>
                <a:sym typeface="Cambria"/>
              </a:rPr>
              <a:t>pale</a:t>
            </a:r>
            <a:r>
              <a:rPr lang="en-US" sz="1200" b="0" i="0" u="none" strike="noStrike" cap="none" dirty="0">
                <a:solidFill>
                  <a:srgbClr val="A5A5A5"/>
                </a:solidFill>
                <a:latin typeface="Cambria"/>
                <a:ea typeface="Cambria"/>
                <a:cs typeface="Cambria"/>
                <a:sym typeface="Cambria"/>
              </a:rPr>
              <a:t> because there is </a:t>
            </a:r>
            <a:r>
              <a:rPr lang="en-US" sz="1200" b="1" i="0" u="none" strike="noStrike" cap="none" dirty="0">
                <a:solidFill>
                  <a:srgbClr val="A5A5A5"/>
                </a:solidFill>
                <a:latin typeface="Cambria"/>
                <a:ea typeface="Cambria"/>
                <a:cs typeface="Cambria"/>
                <a:sym typeface="Cambria"/>
              </a:rPr>
              <a:t>no blood </a:t>
            </a:r>
            <a:r>
              <a:rPr lang="en-US" sz="1200" b="0" i="0" u="none" strike="noStrike" cap="none" dirty="0">
                <a:solidFill>
                  <a:srgbClr val="A5A5A5"/>
                </a:solidFill>
                <a:latin typeface="Cambria"/>
                <a:ea typeface="Cambria"/>
                <a:cs typeface="Cambria"/>
                <a:sym typeface="Cambria"/>
              </a:rPr>
              <a:t>on the other hand the </a:t>
            </a:r>
            <a:r>
              <a:rPr lang="en-US" sz="1200" b="1" i="0" u="none" strike="noStrike" cap="none" dirty="0">
                <a:solidFill>
                  <a:srgbClr val="A5A5A5"/>
                </a:solidFill>
                <a:latin typeface="Cambria"/>
                <a:ea typeface="Cambria"/>
                <a:cs typeface="Cambria"/>
                <a:sym typeface="Cambria"/>
              </a:rPr>
              <a:t>hemorrhagic infarct</a:t>
            </a:r>
            <a:r>
              <a:rPr lang="en-US" sz="1200" b="0" i="0" u="none" strike="noStrike" cap="none" dirty="0">
                <a:solidFill>
                  <a:srgbClr val="A5A5A5"/>
                </a:solidFill>
                <a:latin typeface="Cambria"/>
                <a:ea typeface="Cambria"/>
                <a:cs typeface="Cambria"/>
                <a:sym typeface="Cambria"/>
              </a:rPr>
              <a:t> will have </a:t>
            </a:r>
            <a:r>
              <a:rPr lang="en-US" sz="1200" b="1" i="0" u="sng" strike="noStrike" cap="none" dirty="0">
                <a:solidFill>
                  <a:srgbClr val="A5A5A5"/>
                </a:solidFill>
                <a:latin typeface="Cambria"/>
                <a:ea typeface="Cambria"/>
                <a:cs typeface="Cambria"/>
                <a:sym typeface="Cambria"/>
              </a:rPr>
              <a:t>ischemic lesion</a:t>
            </a:r>
            <a:r>
              <a:rPr lang="en-US" sz="1200" b="1" i="0" u="none" strike="noStrike" cap="none" dirty="0">
                <a:solidFill>
                  <a:srgbClr val="A5A5A5"/>
                </a:solidFill>
                <a:latin typeface="Cambria"/>
                <a:ea typeface="Cambria"/>
                <a:cs typeface="Cambria"/>
                <a:sym typeface="Cambria"/>
              </a:rPr>
              <a:t> </a:t>
            </a:r>
            <a:r>
              <a:rPr lang="en-US" sz="1200" b="0" i="0" u="none" strike="noStrike" cap="none" dirty="0">
                <a:solidFill>
                  <a:srgbClr val="A5A5A5"/>
                </a:solidFill>
                <a:latin typeface="Cambria"/>
                <a:ea typeface="Cambria"/>
                <a:cs typeface="Cambria"/>
                <a:sym typeface="Cambria"/>
              </a:rPr>
              <a:t>+ </a:t>
            </a:r>
            <a:r>
              <a:rPr lang="en-US" sz="1200" b="1" i="0" u="none" strike="noStrike" cap="none" dirty="0">
                <a:solidFill>
                  <a:srgbClr val="A5A5A5"/>
                </a:solidFill>
                <a:latin typeface="Cambria"/>
                <a:ea typeface="Cambria"/>
                <a:cs typeface="Cambria"/>
                <a:sym typeface="Cambria"/>
              </a:rPr>
              <a:t>there is a blood </a:t>
            </a:r>
            <a:r>
              <a:rPr lang="en-US" sz="1200" b="1" i="0" u="sng" strike="noStrike" cap="none" dirty="0">
                <a:solidFill>
                  <a:srgbClr val="A5A5A5"/>
                </a:solidFill>
                <a:latin typeface="Cambria"/>
                <a:ea typeface="Cambria"/>
                <a:cs typeface="Cambria"/>
                <a:sym typeface="Cambria"/>
              </a:rPr>
              <a:t>on top </a:t>
            </a:r>
            <a:r>
              <a:rPr lang="en-US" sz="1200" b="1" i="0" u="none" strike="noStrike" cap="none" dirty="0">
                <a:solidFill>
                  <a:srgbClr val="A5A5A5"/>
                </a:solidFill>
                <a:latin typeface="Cambria"/>
                <a:ea typeface="Cambria"/>
                <a:cs typeface="Cambria"/>
                <a:sym typeface="Cambria"/>
              </a:rPr>
              <a:t>of it. </a:t>
            </a:r>
            <a:endParaRPr sz="1200" b="1" i="0" u="none" strike="noStrike" cap="none" dirty="0">
              <a:solidFill>
                <a:srgbClr val="A5A5A5"/>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A5A5A5"/>
              </a:solidFill>
              <a:latin typeface="Cambria"/>
              <a:ea typeface="Cambria"/>
              <a:cs typeface="Cambria"/>
              <a:sym typeface="Cambria"/>
            </a:endParaRPr>
          </a:p>
          <a:p>
            <a:pPr marL="0" marR="0" lvl="0" indent="0" algn="l" rtl="0">
              <a:lnSpc>
                <a:spcPct val="100000"/>
              </a:lnSpc>
              <a:spcBef>
                <a:spcPts val="0"/>
              </a:spcBef>
              <a:spcAft>
                <a:spcPts val="0"/>
              </a:spcAft>
              <a:buNone/>
            </a:pPr>
            <a:r>
              <a:rPr lang="en-US" sz="1200" b="1" i="0" u="none" strike="noStrike" cap="none" dirty="0">
                <a:solidFill>
                  <a:srgbClr val="A5A5A5"/>
                </a:solidFill>
                <a:latin typeface="Cambria"/>
                <a:ea typeface="Cambria"/>
                <a:cs typeface="Cambria"/>
                <a:sym typeface="Cambria"/>
              </a:rPr>
              <a:t>*</a:t>
            </a:r>
            <a:r>
              <a:rPr lang="en-US" sz="1200" b="1" i="0" u="sng" strike="noStrike" cap="none" dirty="0">
                <a:solidFill>
                  <a:srgbClr val="A5A5A5"/>
                </a:solidFill>
                <a:latin typeface="Cambria"/>
                <a:ea typeface="Cambria"/>
                <a:cs typeface="Cambria"/>
                <a:sym typeface="Cambria"/>
              </a:rPr>
              <a:t>Non-hemorrhage  : </a:t>
            </a:r>
            <a:r>
              <a:rPr lang="en-US" sz="1200" b="0" i="0" u="none" strike="noStrike" cap="none" dirty="0">
                <a:solidFill>
                  <a:srgbClr val="A5A5A5"/>
                </a:solidFill>
                <a:latin typeface="Cambria"/>
                <a:ea typeface="Cambria"/>
                <a:cs typeface="Cambria"/>
                <a:sym typeface="Cambria"/>
              </a:rPr>
              <a:t>It's usually </a:t>
            </a:r>
            <a:r>
              <a:rPr lang="en-US" sz="1200" b="1" i="0" u="none" strike="noStrike" cap="none" dirty="0">
                <a:solidFill>
                  <a:srgbClr val="A5A5A5"/>
                </a:solidFill>
                <a:latin typeface="Cambria"/>
                <a:ea typeface="Cambria"/>
                <a:cs typeface="Cambria"/>
                <a:sym typeface="Cambria"/>
              </a:rPr>
              <a:t>due to lack of collateral flow </a:t>
            </a:r>
            <a:r>
              <a:rPr lang="en-US" sz="1200" b="0" i="0" u="none" strike="noStrike" cap="none" dirty="0">
                <a:solidFill>
                  <a:srgbClr val="A5A5A5"/>
                </a:solidFill>
                <a:latin typeface="Cambria"/>
                <a:ea typeface="Cambria"/>
                <a:cs typeface="Cambria"/>
                <a:sym typeface="Cambria"/>
              </a:rPr>
              <a:t>or </a:t>
            </a:r>
            <a:r>
              <a:rPr lang="en-US" sz="1200" b="1" i="0" u="none" strike="noStrike" cap="none" dirty="0">
                <a:solidFill>
                  <a:srgbClr val="A5A5A5"/>
                </a:solidFill>
                <a:latin typeface="Cambria"/>
                <a:ea typeface="Cambria"/>
                <a:cs typeface="Cambria"/>
                <a:sym typeface="Cambria"/>
              </a:rPr>
              <a:t>due to </a:t>
            </a:r>
            <a:r>
              <a:rPr lang="en-US" sz="1200" b="1" i="0" u="sng" strike="noStrike" cap="none" dirty="0">
                <a:solidFill>
                  <a:srgbClr val="A5A5A5"/>
                </a:solidFill>
                <a:latin typeface="Cambria"/>
                <a:ea typeface="Cambria"/>
                <a:cs typeface="Cambria"/>
                <a:sym typeface="Cambria"/>
              </a:rPr>
              <a:t>thrombosis</a:t>
            </a:r>
            <a:r>
              <a:rPr lang="en-US" sz="1200" b="1" i="0" u="none" strike="noStrike" cap="none" dirty="0">
                <a:solidFill>
                  <a:srgbClr val="A5A5A5"/>
                </a:solidFill>
                <a:latin typeface="Cambria"/>
                <a:ea typeface="Cambria"/>
                <a:cs typeface="Cambria"/>
                <a:sym typeface="Cambria"/>
              </a:rPr>
              <a:t>  </a:t>
            </a:r>
            <a:r>
              <a:rPr lang="en-US" sz="1200" b="0" i="0" u="none" strike="noStrike" cap="none" dirty="0">
                <a:solidFill>
                  <a:srgbClr val="A5A5A5"/>
                </a:solidFill>
                <a:latin typeface="Cambria"/>
                <a:ea typeface="Cambria"/>
                <a:cs typeface="Cambria"/>
                <a:sym typeface="Cambria"/>
              </a:rPr>
              <a:t>because it mostly happens due to rupture of atherosclerotic plaque and because the plaque is there each time thrombus lysis the plaque  will make new one. </a:t>
            </a:r>
            <a:endParaRPr sz="1200" b="0" i="0" u="none" strike="noStrike" cap="none" dirty="0">
              <a:solidFill>
                <a:srgbClr val="A5A5A5"/>
              </a:solidFill>
              <a:latin typeface="Cambria"/>
              <a:ea typeface="Cambria"/>
              <a:cs typeface="Cambria"/>
              <a:sym typeface="Cambria"/>
            </a:endParaRPr>
          </a:p>
          <a:p>
            <a:pPr marL="0" marR="0" lvl="0" indent="0" algn="l" rtl="0">
              <a:lnSpc>
                <a:spcPct val="100000"/>
              </a:lnSpc>
              <a:spcBef>
                <a:spcPts val="0"/>
              </a:spcBef>
              <a:spcAft>
                <a:spcPts val="0"/>
              </a:spcAft>
              <a:buNone/>
            </a:pPr>
            <a:endParaRPr sz="1200" b="0" i="0" u="none" strike="noStrike" cap="none" dirty="0">
              <a:solidFill>
                <a:srgbClr val="A5A5A5"/>
              </a:solidFill>
              <a:latin typeface="Cambria"/>
              <a:ea typeface="Cambria"/>
              <a:cs typeface="Cambria"/>
              <a:sym typeface="Cambria"/>
            </a:endParaRPr>
          </a:p>
          <a:p>
            <a:pPr marL="0" marR="0" lvl="0" indent="0" algn="r" rtl="1">
              <a:lnSpc>
                <a:spcPct val="100000"/>
              </a:lnSpc>
              <a:spcBef>
                <a:spcPts val="0"/>
              </a:spcBef>
              <a:spcAft>
                <a:spcPts val="0"/>
              </a:spcAft>
              <a:buNone/>
            </a:pP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يعني</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لو</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كان</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عندنا</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اثيروسكلروسس</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وصار</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له</a:t>
            </a:r>
            <a:r>
              <a:rPr lang="en-US" sz="1200" b="0" i="0" u="none" strike="noStrike" cap="none" dirty="0">
                <a:solidFill>
                  <a:srgbClr val="A5A5A5"/>
                </a:solidFill>
                <a:latin typeface="Cambria"/>
                <a:ea typeface="Cambria"/>
                <a:cs typeface="Cambria"/>
                <a:sym typeface="Cambria"/>
              </a:rPr>
              <a:t> rupture  </a:t>
            </a:r>
            <a:r>
              <a:rPr lang="en-US" sz="1200" b="0" i="0" u="none" strike="noStrike" cap="none" dirty="0" err="1">
                <a:solidFill>
                  <a:srgbClr val="A5A5A5"/>
                </a:solidFill>
                <a:latin typeface="Cambria"/>
                <a:ea typeface="Cambria"/>
                <a:cs typeface="Cambria"/>
                <a:sym typeface="Cambria"/>
              </a:rPr>
              <a:t>بتنتقل</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الثرومبس</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حقته</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لما</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توصل</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للsmall</a:t>
            </a:r>
            <a:r>
              <a:rPr lang="en-US" sz="1200" b="0" i="0" u="none" strike="noStrike" cap="none" dirty="0">
                <a:solidFill>
                  <a:srgbClr val="A5A5A5"/>
                </a:solidFill>
                <a:latin typeface="Cambria"/>
                <a:ea typeface="Cambria"/>
                <a:cs typeface="Cambria"/>
                <a:sym typeface="Cambria"/>
              </a:rPr>
              <a:t> blood vessels in the brain  </a:t>
            </a:r>
            <a:r>
              <a:rPr lang="en-US" sz="1200" b="0" i="0" u="none" strike="noStrike" cap="none" dirty="0" err="1">
                <a:solidFill>
                  <a:srgbClr val="A5A5A5"/>
                </a:solidFill>
                <a:latin typeface="Cambria"/>
                <a:ea typeface="Cambria"/>
                <a:cs typeface="Cambria"/>
                <a:sym typeface="Cambria"/>
              </a:rPr>
              <a:t>وتسوي</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لنا</a:t>
            </a:r>
            <a:r>
              <a:rPr lang="en-US" sz="1200" b="0" i="0" u="none" strike="noStrike" cap="none" dirty="0">
                <a:solidFill>
                  <a:srgbClr val="A5A5A5"/>
                </a:solidFill>
                <a:latin typeface="Cambria"/>
                <a:ea typeface="Cambria"/>
                <a:cs typeface="Cambria"/>
                <a:sym typeface="Cambria"/>
              </a:rPr>
              <a:t> non-hemorrhage thrombus </a:t>
            </a:r>
            <a:r>
              <a:rPr lang="en-US" sz="1200" b="0" i="0" u="none" strike="noStrike" cap="none" dirty="0" err="1">
                <a:solidFill>
                  <a:srgbClr val="A5A5A5"/>
                </a:solidFill>
                <a:latin typeface="Cambria"/>
                <a:ea typeface="Cambria"/>
                <a:cs typeface="Cambria"/>
                <a:sym typeface="Cambria"/>
              </a:rPr>
              <a:t>الجسم</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بيحاول</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يحلل</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الثرومبس</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هذه</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لكن</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طالما</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أن</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الاثيروسلكروسس</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موجود</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بيتطلع</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لنا</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ثرومبس</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smtClean="0">
                <a:solidFill>
                  <a:srgbClr val="A5A5A5"/>
                </a:solidFill>
                <a:latin typeface="Cambria"/>
                <a:ea typeface="Cambria"/>
                <a:cs typeface="Cambria"/>
                <a:sym typeface="Cambria"/>
              </a:rPr>
              <a:t>جديدة</a:t>
            </a:r>
            <a:r>
              <a:rPr lang="en-US" sz="1200" b="0" i="0" u="none" strike="noStrike" cap="none" dirty="0" smtClean="0">
                <a:solidFill>
                  <a:srgbClr val="A5A5A5"/>
                </a:solidFill>
                <a:latin typeface="Cambria"/>
                <a:ea typeface="Cambria"/>
                <a:cs typeface="Cambria"/>
                <a:sym typeface="Cambria"/>
              </a:rPr>
              <a:t> </a:t>
            </a:r>
            <a:r>
              <a:rPr lang="ar-SA" sz="1200" b="0" i="0" u="none" strike="noStrike" cap="none" dirty="0" smtClean="0">
                <a:solidFill>
                  <a:srgbClr val="A5A5A5"/>
                </a:solidFill>
                <a:latin typeface="Cambria"/>
                <a:ea typeface="Cambria"/>
                <a:cs typeface="Cambria"/>
                <a:sym typeface="Cambria"/>
              </a:rPr>
              <a:t> كل شوي مهما حاول الجسم يحللها</a:t>
            </a:r>
            <a:r>
              <a:rPr lang="en-US" sz="1200" b="0" i="0" u="none" strike="noStrike" cap="none" dirty="0" smtClean="0">
                <a:solidFill>
                  <a:srgbClr val="A5A5A5"/>
                </a:solidFill>
                <a:latin typeface="Cambria"/>
                <a:ea typeface="Cambria"/>
                <a:cs typeface="Cambria"/>
                <a:sym typeface="Cambria"/>
              </a:rPr>
              <a:t> </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غالبا</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تكون</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بالاماكن</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اللي</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مافيها</a:t>
            </a:r>
            <a:r>
              <a:rPr lang="en-US" sz="1200" b="0" i="0" u="none" strike="noStrike" cap="none" dirty="0">
                <a:solidFill>
                  <a:srgbClr val="A5A5A5"/>
                </a:solidFill>
                <a:latin typeface="Cambria"/>
                <a:ea typeface="Cambria"/>
                <a:cs typeface="Cambria"/>
                <a:sym typeface="Cambria"/>
              </a:rPr>
              <a:t> collateral flow  </a:t>
            </a:r>
            <a:r>
              <a:rPr lang="en-US" sz="1200" b="0" i="0" u="none" strike="noStrike" cap="none" dirty="0" err="1">
                <a:solidFill>
                  <a:srgbClr val="A5A5A5"/>
                </a:solidFill>
                <a:latin typeface="Cambria"/>
                <a:ea typeface="Cambria"/>
                <a:cs typeface="Cambria"/>
                <a:sym typeface="Cambria"/>
              </a:rPr>
              <a:t>عشان</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كذا</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تكون</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ناشفه</a:t>
            </a:r>
            <a:r>
              <a:rPr lang="en-US" sz="1200" b="0" i="0" u="none" strike="noStrike" cap="none" dirty="0">
                <a:solidFill>
                  <a:srgbClr val="A5A5A5"/>
                </a:solidFill>
                <a:latin typeface="Cambria"/>
                <a:ea typeface="Cambria"/>
                <a:cs typeface="Cambria"/>
                <a:sym typeface="Cambria"/>
              </a:rPr>
              <a:t> ☺ </a:t>
            </a:r>
            <a:endParaRPr sz="1200" b="0" i="0" u="none" strike="noStrike" cap="none" dirty="0">
              <a:solidFill>
                <a:srgbClr val="A5A5A5"/>
              </a:solidFill>
              <a:latin typeface="Cambria"/>
              <a:ea typeface="Cambria"/>
              <a:cs typeface="Cambria"/>
              <a:sym typeface="Cambria"/>
            </a:endParaRPr>
          </a:p>
          <a:p>
            <a:pPr marL="0" marR="0" lvl="0" indent="0" algn="r" rtl="1">
              <a:lnSpc>
                <a:spcPct val="100000"/>
              </a:lnSpc>
              <a:spcBef>
                <a:spcPts val="0"/>
              </a:spcBef>
              <a:spcAft>
                <a:spcPts val="0"/>
              </a:spcAft>
              <a:buNone/>
            </a:pPr>
            <a:endParaRPr sz="1200" b="0" i="0" u="none" strike="noStrike" cap="none" dirty="0">
              <a:solidFill>
                <a:srgbClr val="A5A5A5"/>
              </a:solidFill>
              <a:latin typeface="Cambria"/>
              <a:ea typeface="Cambria"/>
              <a:cs typeface="Cambria"/>
              <a:sym typeface="Cambria"/>
            </a:endParaRPr>
          </a:p>
          <a:p>
            <a:pPr marL="0" marR="0" lvl="0" indent="0" algn="l" rtl="0">
              <a:lnSpc>
                <a:spcPct val="100000"/>
              </a:lnSpc>
              <a:spcBef>
                <a:spcPts val="0"/>
              </a:spcBef>
              <a:spcAft>
                <a:spcPts val="0"/>
              </a:spcAft>
              <a:buNone/>
            </a:pPr>
            <a:r>
              <a:rPr lang="en-US" sz="1200" b="0" i="0" u="none" strike="noStrike" cap="none" dirty="0">
                <a:solidFill>
                  <a:srgbClr val="A5A5A5"/>
                </a:solidFill>
                <a:latin typeface="Cambria"/>
                <a:ea typeface="Cambria"/>
                <a:cs typeface="Cambria"/>
                <a:sym typeface="Cambria"/>
              </a:rPr>
              <a:t>*</a:t>
            </a:r>
            <a:r>
              <a:rPr lang="en-US" sz="1200" b="1" i="0" u="none" strike="noStrike" cap="none" dirty="0">
                <a:solidFill>
                  <a:srgbClr val="A5A5A5"/>
                </a:solidFill>
                <a:latin typeface="Cambria"/>
                <a:ea typeface="Cambria"/>
                <a:cs typeface="Cambria"/>
                <a:sym typeface="Cambria"/>
              </a:rPr>
              <a:t>h</a:t>
            </a:r>
            <a:r>
              <a:rPr lang="en-US" sz="1200" b="1" i="0" u="sng" strike="noStrike" cap="none" dirty="0">
                <a:solidFill>
                  <a:srgbClr val="A5A5A5"/>
                </a:solidFill>
                <a:latin typeface="Cambria"/>
                <a:ea typeface="Cambria"/>
                <a:cs typeface="Cambria"/>
                <a:sym typeface="Cambria"/>
              </a:rPr>
              <a:t>emorrhage : </a:t>
            </a:r>
            <a:r>
              <a:rPr lang="en-US" sz="1200" b="0" i="0" u="none" strike="noStrike" cap="none" dirty="0">
                <a:solidFill>
                  <a:srgbClr val="A5A5A5"/>
                </a:solidFill>
                <a:latin typeface="Cambria"/>
                <a:ea typeface="Cambria"/>
                <a:cs typeface="Cambria"/>
                <a:sym typeface="Cambria"/>
              </a:rPr>
              <a:t>It happens when the tissue </a:t>
            </a:r>
            <a:r>
              <a:rPr lang="en-US" sz="1200" b="1" i="0" u="none" strike="noStrike" cap="none" dirty="0">
                <a:solidFill>
                  <a:srgbClr val="A5A5A5"/>
                </a:solidFill>
                <a:latin typeface="Cambria"/>
                <a:ea typeface="Cambria"/>
                <a:cs typeface="Cambria"/>
                <a:sym typeface="Cambria"/>
              </a:rPr>
              <a:t>regains the blood supply after the ischemia!! How ? </a:t>
            </a:r>
            <a:r>
              <a:rPr lang="en-US" sz="1200" b="0" i="0" u="none" strike="noStrike" cap="none" dirty="0">
                <a:solidFill>
                  <a:srgbClr val="A5A5A5"/>
                </a:solidFill>
                <a:latin typeface="Cambria"/>
                <a:ea typeface="Cambria"/>
                <a:cs typeface="Cambria"/>
                <a:sym typeface="Cambria"/>
              </a:rPr>
              <a:t>Either by </a:t>
            </a:r>
            <a:r>
              <a:rPr lang="en-US" sz="1200" b="1" i="0" u="none" strike="noStrike" cap="none" dirty="0">
                <a:solidFill>
                  <a:srgbClr val="A5A5A5"/>
                </a:solidFill>
                <a:latin typeface="Cambria"/>
                <a:ea typeface="Cambria"/>
                <a:cs typeface="Cambria"/>
                <a:sym typeface="Cambria"/>
              </a:rPr>
              <a:t>the breakage of the thrombus</a:t>
            </a:r>
            <a:r>
              <a:rPr lang="en-US" sz="1200" b="0" i="0" u="none" strike="noStrike" cap="none" dirty="0">
                <a:solidFill>
                  <a:srgbClr val="A5A5A5"/>
                </a:solidFill>
                <a:latin typeface="Cambria"/>
                <a:ea typeface="Cambria"/>
                <a:cs typeface="Cambria"/>
                <a:sym typeface="Cambria"/>
              </a:rPr>
              <a:t>, Or it can happen if </a:t>
            </a:r>
            <a:r>
              <a:rPr lang="en-US" sz="1200" b="1" i="0" u="none" strike="noStrike" cap="none" dirty="0">
                <a:solidFill>
                  <a:srgbClr val="A5A5A5"/>
                </a:solidFill>
                <a:latin typeface="Cambria"/>
                <a:ea typeface="Cambria"/>
                <a:cs typeface="Cambria"/>
                <a:sym typeface="Cambria"/>
              </a:rPr>
              <a:t>some collaterals were able to supply the area</a:t>
            </a:r>
            <a:r>
              <a:rPr lang="en-US" sz="1200" b="0" i="0" u="none" strike="noStrike" cap="none" dirty="0">
                <a:solidFill>
                  <a:srgbClr val="A5A5A5"/>
                </a:solidFill>
                <a:latin typeface="Cambria"/>
                <a:ea typeface="Cambria"/>
                <a:cs typeface="Cambria"/>
                <a:sym typeface="Cambria"/>
              </a:rPr>
              <a:t>, so we will find an hemorrhage on top of infarction. </a:t>
            </a:r>
            <a:endParaRPr dirty="0"/>
          </a:p>
          <a:p>
            <a:pPr marL="0" marR="0" lvl="0" indent="0" algn="l" rtl="0">
              <a:lnSpc>
                <a:spcPct val="100000"/>
              </a:lnSpc>
              <a:spcBef>
                <a:spcPts val="0"/>
              </a:spcBef>
              <a:spcAft>
                <a:spcPts val="0"/>
              </a:spcAft>
              <a:buNone/>
            </a:pPr>
            <a:endParaRPr sz="1200" b="0" i="0" u="none" strike="noStrike" cap="none" dirty="0">
              <a:solidFill>
                <a:srgbClr val="A5A5A5"/>
              </a:solidFill>
              <a:latin typeface="Cambria"/>
              <a:ea typeface="Cambria"/>
              <a:cs typeface="Cambria"/>
              <a:sym typeface="Cambria"/>
            </a:endParaRPr>
          </a:p>
          <a:p>
            <a:pPr marL="0" marR="0" lvl="0" indent="0" algn="r" rtl="1">
              <a:lnSpc>
                <a:spcPct val="100000"/>
              </a:lnSpc>
              <a:spcBef>
                <a:spcPts val="0"/>
              </a:spcBef>
              <a:spcAft>
                <a:spcPts val="0"/>
              </a:spcAft>
              <a:buNone/>
            </a:pP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يعني</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بشكل</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عام</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ممكن</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يصير</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نزيف</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بحالتين</a:t>
            </a:r>
            <a:r>
              <a:rPr lang="en-US" sz="1200" b="0" i="0" u="none" strike="noStrike" cap="none" dirty="0">
                <a:solidFill>
                  <a:srgbClr val="A5A5A5"/>
                </a:solidFill>
                <a:latin typeface="Cambria"/>
                <a:ea typeface="Cambria"/>
                <a:cs typeface="Cambria"/>
                <a:sym typeface="Cambria"/>
              </a:rPr>
              <a:t> : </a:t>
            </a:r>
            <a:r>
              <a:rPr lang="en-US" sz="1200" b="0" i="0" u="none" strike="noStrike" cap="none" dirty="0" err="1">
                <a:solidFill>
                  <a:srgbClr val="A5A5A5"/>
                </a:solidFill>
                <a:latin typeface="Cambria"/>
                <a:ea typeface="Cambria"/>
                <a:cs typeface="Cambria"/>
                <a:sym typeface="Cambria"/>
              </a:rPr>
              <a:t>إما</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نفس</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الثرومبس</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اللي</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بالمخ</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تكسرت</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وطلع</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منها</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الدم</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أو</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الدم</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جاء</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من</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الcollateral</a:t>
            </a:r>
            <a:r>
              <a:rPr lang="en-US" sz="1200" b="0" i="0" u="none" strike="noStrike" cap="none" dirty="0">
                <a:solidFill>
                  <a:srgbClr val="A5A5A5"/>
                </a:solidFill>
                <a:latin typeface="Cambria"/>
                <a:ea typeface="Cambria"/>
                <a:cs typeface="Cambria"/>
                <a:sym typeface="Cambria"/>
              </a:rPr>
              <a:t> flow  </a:t>
            </a:r>
            <a:r>
              <a:rPr lang="en-US" sz="1200" b="0" i="0" u="none" strike="noStrike" cap="none" dirty="0" err="1">
                <a:solidFill>
                  <a:srgbClr val="A5A5A5"/>
                </a:solidFill>
                <a:latin typeface="Cambria"/>
                <a:ea typeface="Cambria"/>
                <a:cs typeface="Cambria"/>
                <a:sym typeface="Cambria"/>
              </a:rPr>
              <a:t>فراح</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تشوف</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ثرومبس</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فوقها</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دم</a:t>
            </a:r>
            <a:r>
              <a:rPr lang="en-US" sz="1200" b="0" i="0" u="none" strike="noStrike" cap="none" dirty="0">
                <a:solidFill>
                  <a:srgbClr val="A5A5A5"/>
                </a:solidFill>
                <a:latin typeface="Cambria"/>
                <a:ea typeface="Cambria"/>
                <a:cs typeface="Cambria"/>
                <a:sym typeface="Cambria"/>
              </a:rPr>
              <a:t> . + </a:t>
            </a:r>
            <a:r>
              <a:rPr lang="en-US" sz="1200" b="0" i="0" u="none" strike="noStrike" cap="none" dirty="0" err="1">
                <a:solidFill>
                  <a:srgbClr val="A5A5A5"/>
                </a:solidFill>
                <a:latin typeface="Cambria"/>
                <a:ea typeface="Cambria"/>
                <a:cs typeface="Cambria"/>
                <a:sym typeface="Cambria"/>
              </a:rPr>
              <a:t>عشان</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كذا</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غالبا</a:t>
            </a:r>
            <a:r>
              <a:rPr lang="en-US" sz="1200" b="0" i="0" u="none" strike="noStrike" cap="none" dirty="0">
                <a:solidFill>
                  <a:srgbClr val="A5A5A5"/>
                </a:solidFill>
                <a:latin typeface="Cambria"/>
                <a:ea typeface="Cambria"/>
                <a:cs typeface="Cambria"/>
                <a:sym typeface="Cambria"/>
              </a:rPr>
              <a:t> ً </a:t>
            </a:r>
            <a:r>
              <a:rPr lang="en-US" sz="1200" b="0" i="0" u="none" strike="noStrike" cap="none" dirty="0" err="1">
                <a:solidFill>
                  <a:srgbClr val="A5A5A5"/>
                </a:solidFill>
                <a:latin typeface="Cambria"/>
                <a:ea typeface="Cambria"/>
                <a:cs typeface="Cambria"/>
                <a:sym typeface="Cambria"/>
              </a:rPr>
              <a:t>تكون</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بالاماكن</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اللي</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فيها</a:t>
            </a:r>
            <a:r>
              <a:rPr lang="en-US" sz="1200" b="0" i="0" u="none" strike="noStrike" cap="none" dirty="0">
                <a:solidFill>
                  <a:srgbClr val="A5A5A5"/>
                </a:solidFill>
                <a:latin typeface="Cambria"/>
                <a:ea typeface="Cambria"/>
                <a:cs typeface="Cambria"/>
                <a:sym typeface="Cambria"/>
              </a:rPr>
              <a:t> collateral flow </a:t>
            </a:r>
            <a:endParaRPr sz="1200" b="0" i="0" u="none" strike="noStrike" cap="none" dirty="0">
              <a:solidFill>
                <a:srgbClr val="A5A5A5"/>
              </a:solidFill>
              <a:latin typeface="Cambria"/>
              <a:ea typeface="Cambria"/>
              <a:cs typeface="Cambria"/>
              <a:sym typeface="Cambria"/>
            </a:endParaRPr>
          </a:p>
          <a:p>
            <a:pPr marL="0" marR="0" lvl="0" indent="0" algn="l" rtl="0">
              <a:lnSpc>
                <a:spcPct val="100000"/>
              </a:lnSpc>
              <a:spcBef>
                <a:spcPts val="0"/>
              </a:spcBef>
              <a:spcAft>
                <a:spcPts val="0"/>
              </a:spcAft>
              <a:buNone/>
            </a:pPr>
            <a:r>
              <a:rPr lang="en-US" sz="1200" b="0" i="0" u="none" strike="noStrike" cap="none" dirty="0">
                <a:solidFill>
                  <a:srgbClr val="A5A5A5"/>
                </a:solidFill>
                <a:latin typeface="Cambria"/>
                <a:ea typeface="Cambria"/>
                <a:cs typeface="Cambria"/>
                <a:sym typeface="Cambria"/>
              </a:rPr>
              <a:t>_____________________________________________________</a:t>
            </a:r>
            <a:endParaRPr dirty="0"/>
          </a:p>
          <a:p>
            <a:pPr marL="0" marR="0" lvl="0" indent="0" algn="l" rtl="0">
              <a:lnSpc>
                <a:spcPct val="100000"/>
              </a:lnSpc>
              <a:spcBef>
                <a:spcPts val="0"/>
              </a:spcBef>
              <a:spcAft>
                <a:spcPts val="0"/>
              </a:spcAft>
              <a:buNone/>
            </a:pPr>
            <a:endParaRPr sz="1200" b="0" i="0" u="none" strike="noStrike" cap="none" dirty="0">
              <a:solidFill>
                <a:srgbClr val="A5A5A5"/>
              </a:solidFill>
              <a:latin typeface="Cambria"/>
              <a:ea typeface="Cambria"/>
              <a:cs typeface="Cambria"/>
              <a:sym typeface="Cambria"/>
            </a:endParaRPr>
          </a:p>
          <a:p>
            <a:pPr marL="158750" marR="0" lvl="0" indent="0" algn="l" rtl="0">
              <a:lnSpc>
                <a:spcPct val="100000"/>
              </a:lnSpc>
              <a:spcBef>
                <a:spcPts val="0"/>
              </a:spcBef>
              <a:spcAft>
                <a:spcPts val="0"/>
              </a:spcAft>
              <a:buNone/>
            </a:pPr>
            <a:r>
              <a:rPr lang="en-US" sz="1200" b="0" i="0" u="none" strike="noStrike" cap="none" dirty="0">
                <a:solidFill>
                  <a:srgbClr val="A5A5A5"/>
                </a:solidFill>
                <a:latin typeface="Cambria"/>
                <a:ea typeface="Cambria"/>
                <a:cs typeface="Cambria"/>
                <a:sym typeface="Cambria"/>
              </a:rPr>
              <a:t>*The absence of oxygen and nutrients from blood during the ischemic period creates a condition in which the restoration of circulation results in inflammation and oxidative damage through the induction of oxidative stress rather than (or along with) restoration of normal function. </a:t>
            </a:r>
            <a:r>
              <a:rPr lang="en-US" sz="1200" b="1" i="0" u="none" strike="noStrike" cap="none" dirty="0">
                <a:solidFill>
                  <a:srgbClr val="A5A5A5"/>
                </a:solidFill>
                <a:latin typeface="Cambria"/>
                <a:ea typeface="Cambria"/>
                <a:cs typeface="Cambria"/>
                <a:sym typeface="Cambria"/>
              </a:rPr>
              <a:t>“Important” </a:t>
            </a:r>
            <a:endParaRPr sz="1200" b="1" i="0" u="none" strike="noStrike" cap="none" dirty="0">
              <a:solidFill>
                <a:srgbClr val="A5A5A5"/>
              </a:solidFill>
              <a:latin typeface="Cambria"/>
              <a:ea typeface="Cambria"/>
              <a:cs typeface="Cambria"/>
              <a:sym typeface="Cambria"/>
            </a:endParaRPr>
          </a:p>
          <a:p>
            <a:pPr marL="158750" marR="0" lvl="0" indent="0" algn="l" rtl="0">
              <a:lnSpc>
                <a:spcPct val="100000"/>
              </a:lnSpc>
              <a:spcBef>
                <a:spcPts val="0"/>
              </a:spcBef>
              <a:spcAft>
                <a:spcPts val="0"/>
              </a:spcAft>
              <a:buNone/>
            </a:pPr>
            <a:endParaRPr sz="1200" b="0" i="0" u="none" strike="noStrike" cap="none" dirty="0">
              <a:solidFill>
                <a:srgbClr val="A5A5A5"/>
              </a:solidFill>
              <a:latin typeface="Cambria"/>
              <a:ea typeface="Cambria"/>
              <a:cs typeface="Cambria"/>
              <a:sym typeface="Cambria"/>
            </a:endParaRPr>
          </a:p>
          <a:p>
            <a:pPr marL="158750" marR="0" lvl="0" indent="0" algn="l" rtl="0">
              <a:lnSpc>
                <a:spcPct val="100000"/>
              </a:lnSpc>
              <a:spcBef>
                <a:spcPts val="0"/>
              </a:spcBef>
              <a:spcAft>
                <a:spcPts val="0"/>
              </a:spcAft>
              <a:buNone/>
            </a:pPr>
            <a:r>
              <a:rPr lang="en-US" sz="1200" b="1" i="0" u="none" strike="noStrike" cap="none" dirty="0">
                <a:solidFill>
                  <a:srgbClr val="A5A5A5"/>
                </a:solidFill>
                <a:latin typeface="Cambria"/>
                <a:ea typeface="Cambria"/>
                <a:cs typeface="Cambria"/>
                <a:sym typeface="Cambria"/>
              </a:rPr>
              <a:t>*It is important to know what is the type of infarct:  </a:t>
            </a:r>
            <a:r>
              <a:rPr lang="en-US" sz="1200" b="0" i="0" u="none" strike="noStrike" cap="none" dirty="0">
                <a:solidFill>
                  <a:srgbClr val="A5A5A5"/>
                </a:solidFill>
                <a:latin typeface="Cambria"/>
                <a:ea typeface="Cambria"/>
                <a:cs typeface="Cambria"/>
                <a:sym typeface="Cambria"/>
              </a:rPr>
              <a:t>because the treatment depends on the type : </a:t>
            </a:r>
            <a:endParaRPr dirty="0"/>
          </a:p>
          <a:p>
            <a:pPr marL="387350" marR="0" lvl="0" indent="-158750" algn="l" rtl="0">
              <a:lnSpc>
                <a:spcPct val="100000"/>
              </a:lnSpc>
              <a:spcBef>
                <a:spcPts val="0"/>
              </a:spcBef>
              <a:spcAft>
                <a:spcPts val="0"/>
              </a:spcAft>
              <a:buClr>
                <a:srgbClr val="A5A5A5"/>
              </a:buClr>
              <a:buSzPts val="1100"/>
              <a:buFont typeface="Arial"/>
              <a:buNone/>
            </a:pPr>
            <a:endParaRPr sz="1200" b="0" i="0" u="none" strike="noStrike" cap="none" dirty="0">
              <a:solidFill>
                <a:srgbClr val="A5A5A5"/>
              </a:solidFill>
              <a:latin typeface="Cambria"/>
              <a:ea typeface="Cambria"/>
              <a:cs typeface="Cambria"/>
              <a:sym typeface="Cambria"/>
            </a:endParaRPr>
          </a:p>
          <a:p>
            <a:pPr marL="387350" marR="0" lvl="0" indent="-228600" algn="l" rtl="0">
              <a:lnSpc>
                <a:spcPct val="100000"/>
              </a:lnSpc>
              <a:spcBef>
                <a:spcPts val="0"/>
              </a:spcBef>
              <a:spcAft>
                <a:spcPts val="0"/>
              </a:spcAft>
              <a:buClr>
                <a:srgbClr val="A5A5A5"/>
              </a:buClr>
              <a:buSzPts val="1100"/>
              <a:buFont typeface="Arial"/>
              <a:buAutoNum type="arabicPeriod"/>
            </a:pPr>
            <a:r>
              <a:rPr lang="en-US" sz="1200" b="0" i="0" u="none" strike="noStrike" cap="none" dirty="0">
                <a:solidFill>
                  <a:srgbClr val="A5A5A5"/>
                </a:solidFill>
                <a:latin typeface="Cambria"/>
                <a:ea typeface="Cambria"/>
                <a:cs typeface="Cambria"/>
                <a:sym typeface="Cambria"/>
              </a:rPr>
              <a:t>In Case of non hemorrhagic infarction we give the patient thrombolytic treatment </a:t>
            </a:r>
            <a:r>
              <a:rPr lang="en-US" sz="1200" b="0" i="0" u="none" strike="noStrike" cap="none" dirty="0" err="1">
                <a:solidFill>
                  <a:srgbClr val="A5A5A5"/>
                </a:solidFill>
                <a:latin typeface="Cambria"/>
                <a:ea typeface="Cambria"/>
                <a:cs typeface="Cambria"/>
                <a:sym typeface="Cambria"/>
              </a:rPr>
              <a:t>شيء</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يكسرها</a:t>
            </a:r>
            <a:r>
              <a:rPr lang="en-US" sz="1200" b="0" i="0" u="none" strike="noStrike" cap="none" dirty="0">
                <a:solidFill>
                  <a:srgbClr val="A5A5A5"/>
                </a:solidFill>
                <a:latin typeface="Cambria"/>
                <a:ea typeface="Cambria"/>
                <a:cs typeface="Cambria"/>
                <a:sym typeface="Cambria"/>
              </a:rPr>
              <a:t> </a:t>
            </a:r>
            <a:endParaRPr dirty="0"/>
          </a:p>
          <a:p>
            <a:pPr marL="158750" marR="0" lvl="0" indent="0" algn="l" rtl="0">
              <a:lnSpc>
                <a:spcPct val="100000"/>
              </a:lnSpc>
              <a:spcBef>
                <a:spcPts val="0"/>
              </a:spcBef>
              <a:spcAft>
                <a:spcPts val="0"/>
              </a:spcAft>
              <a:buNone/>
            </a:pPr>
            <a:endParaRPr sz="1200" b="0" i="0" u="none" strike="noStrike" cap="none" dirty="0">
              <a:solidFill>
                <a:srgbClr val="A5A5A5"/>
              </a:solidFill>
              <a:latin typeface="Cambria"/>
              <a:ea typeface="Cambria"/>
              <a:cs typeface="Cambria"/>
              <a:sym typeface="Cambria"/>
            </a:endParaRPr>
          </a:p>
          <a:p>
            <a:pPr marL="387350" marR="0" lvl="0" indent="-228600" algn="l" rtl="0">
              <a:lnSpc>
                <a:spcPct val="100000"/>
              </a:lnSpc>
              <a:spcBef>
                <a:spcPts val="0"/>
              </a:spcBef>
              <a:spcAft>
                <a:spcPts val="0"/>
              </a:spcAft>
              <a:buClr>
                <a:srgbClr val="A5A5A5"/>
              </a:buClr>
              <a:buSzPts val="1100"/>
              <a:buFont typeface="Arial"/>
              <a:buAutoNum type="arabicPeriod"/>
            </a:pPr>
            <a:r>
              <a:rPr lang="en-US" sz="1200" b="0" i="0" u="none" strike="noStrike" cap="none" dirty="0">
                <a:solidFill>
                  <a:srgbClr val="A5A5A5"/>
                </a:solidFill>
                <a:latin typeface="Cambria"/>
                <a:ea typeface="Cambria"/>
                <a:cs typeface="Cambria"/>
                <a:sym typeface="Cambria"/>
              </a:rPr>
              <a:t> while if there was hemorrhage, </a:t>
            </a:r>
            <a:r>
              <a:rPr lang="en-US" sz="1200" b="0" i="0" u="none" strike="noStrike" cap="none" dirty="0" err="1">
                <a:solidFill>
                  <a:srgbClr val="A5A5A5"/>
                </a:solidFill>
                <a:latin typeface="Cambria"/>
                <a:ea typeface="Cambria"/>
                <a:cs typeface="Cambria"/>
                <a:sym typeface="Cambria"/>
              </a:rPr>
              <a:t>thrombolytics</a:t>
            </a:r>
            <a:r>
              <a:rPr lang="en-US" sz="1200" b="0" i="0" u="none" strike="noStrike" cap="none" dirty="0">
                <a:solidFill>
                  <a:srgbClr val="A5A5A5"/>
                </a:solidFill>
                <a:latin typeface="Cambria"/>
                <a:ea typeface="Cambria"/>
                <a:cs typeface="Cambria"/>
                <a:sym typeface="Cambria"/>
              </a:rPr>
              <a:t> could kill them. </a:t>
            </a:r>
            <a:r>
              <a:rPr lang="en-US" sz="1200" b="0" i="0" u="none" strike="noStrike" cap="none" dirty="0" err="1">
                <a:solidFill>
                  <a:srgbClr val="A5A5A5"/>
                </a:solidFill>
                <a:latin typeface="Cambria"/>
                <a:ea typeface="Cambria"/>
                <a:cs typeface="Cambria"/>
                <a:sym typeface="Cambria"/>
              </a:rPr>
              <a:t>لان</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من</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الاساس</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فيه</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نزيف</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تخيل</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تزود</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القابليه</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للنزيف</a:t>
            </a:r>
            <a:r>
              <a:rPr lang="en-US" sz="1200" b="0" i="0" u="none" strike="noStrike" cap="none" dirty="0">
                <a:solidFill>
                  <a:srgbClr val="A5A5A5"/>
                </a:solidFill>
                <a:latin typeface="Cambria"/>
                <a:ea typeface="Cambria"/>
                <a:cs typeface="Cambria"/>
                <a:sym typeface="Cambria"/>
              </a:rPr>
              <a:t>!</a:t>
            </a:r>
            <a:endParaRPr sz="1200" b="0" i="0" u="none" strike="noStrike" cap="none" dirty="0">
              <a:solidFill>
                <a:srgbClr val="A5A5A5"/>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A5A5A5"/>
              </a:solidFill>
              <a:latin typeface="Cambria"/>
              <a:ea typeface="Cambria"/>
              <a:cs typeface="Cambria"/>
              <a:sym typeface="Cambria"/>
            </a:endParaRPr>
          </a:p>
        </p:txBody>
      </p:sp>
      <p:pic>
        <p:nvPicPr>
          <p:cNvPr id="273" name="Google Shape;273;p24"/>
          <p:cNvPicPr preferRelativeResize="0"/>
          <p:nvPr/>
        </p:nvPicPr>
        <p:blipFill rotWithShape="1">
          <a:blip r:embed="rId3">
            <a:alphaModFix/>
          </a:blip>
          <a:srcRect/>
          <a:stretch/>
        </p:blipFill>
        <p:spPr>
          <a:xfrm>
            <a:off x="0" y="0"/>
            <a:ext cx="7772400" cy="623887"/>
          </a:xfrm>
          <a:prstGeom prst="rect">
            <a:avLst/>
          </a:prstGeom>
          <a:noFill/>
          <a:ln>
            <a:noFill/>
          </a:ln>
        </p:spPr>
      </p:pic>
      <p:sp>
        <p:nvSpPr>
          <p:cNvPr id="274" name="Google Shape;274;p24"/>
          <p:cNvSpPr txBox="1"/>
          <p:nvPr/>
        </p:nvSpPr>
        <p:spPr>
          <a:xfrm>
            <a:off x="2486025" y="0"/>
            <a:ext cx="5734050"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b="1" i="0" u="none" strike="noStrike" cap="none">
                <a:solidFill>
                  <a:srgbClr val="A4CCD4"/>
                </a:solidFill>
                <a:latin typeface="Cambria"/>
                <a:ea typeface="Cambria"/>
                <a:cs typeface="Cambria"/>
                <a:sym typeface="Cambria"/>
              </a:rPr>
              <a:t># Extra explanation :</a:t>
            </a:r>
            <a:endParaRPr sz="2000" b="1" i="0" u="none" strike="noStrike" cap="none">
              <a:solidFill>
                <a:srgbClr val="A4CCD4"/>
              </a:solidFill>
              <a:latin typeface="Cambria"/>
              <a:ea typeface="Cambria"/>
              <a:cs typeface="Cambria"/>
              <a:sym typeface="Cambri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25"/>
          <p:cNvPicPr preferRelativeResize="0"/>
          <p:nvPr/>
        </p:nvPicPr>
        <p:blipFill rotWithShape="1">
          <a:blip r:embed="rId3">
            <a:alphaModFix/>
          </a:blip>
          <a:srcRect/>
          <a:stretch/>
        </p:blipFill>
        <p:spPr>
          <a:xfrm>
            <a:off x="0" y="0"/>
            <a:ext cx="7772400" cy="623887"/>
          </a:xfrm>
          <a:prstGeom prst="rect">
            <a:avLst/>
          </a:prstGeom>
          <a:noFill/>
          <a:ln>
            <a:noFill/>
          </a:ln>
        </p:spPr>
      </p:pic>
      <p:sp>
        <p:nvSpPr>
          <p:cNvPr id="281" name="Google Shape;281;p25"/>
          <p:cNvSpPr/>
          <p:nvPr/>
        </p:nvSpPr>
        <p:spPr>
          <a:xfrm>
            <a:off x="886576" y="127298"/>
            <a:ext cx="5524500" cy="3693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72BCD1"/>
              </a:buClr>
              <a:buSzPts val="1800"/>
              <a:buFont typeface="Noto Sans Symbols"/>
              <a:buChar char="▪"/>
            </a:pPr>
            <a:r>
              <a:rPr lang="en-US" sz="1800" b="1" i="0" u="none" strike="noStrike" cap="none">
                <a:solidFill>
                  <a:srgbClr val="72BCD1"/>
                </a:solidFill>
                <a:latin typeface="Cambria"/>
                <a:ea typeface="Cambria"/>
                <a:cs typeface="Cambria"/>
                <a:sym typeface="Cambria"/>
              </a:rPr>
              <a:t>Gross pathology​ ​ (Non-hemorrhagic infarct): </a:t>
            </a:r>
            <a:endParaRPr sz="1800" b="1" i="0" u="none" strike="noStrike" cap="none">
              <a:solidFill>
                <a:srgbClr val="72BCD1"/>
              </a:solidFill>
              <a:latin typeface="Cambria"/>
              <a:ea typeface="Cambria"/>
              <a:cs typeface="Cambria"/>
              <a:sym typeface="Cambria"/>
            </a:endParaRPr>
          </a:p>
        </p:txBody>
      </p:sp>
      <p:graphicFrame>
        <p:nvGraphicFramePr>
          <p:cNvPr id="282" name="Google Shape;282;p25"/>
          <p:cNvGraphicFramePr/>
          <p:nvPr/>
        </p:nvGraphicFramePr>
        <p:xfrm>
          <a:off x="171909" y="1390763"/>
          <a:ext cx="7428550" cy="3191131"/>
        </p:xfrm>
        <a:graphic>
          <a:graphicData uri="http://schemas.openxmlformats.org/drawingml/2006/table">
            <a:tbl>
              <a:tblPr firstRow="1" firstCol="1" bandRow="1">
                <a:noFill/>
                <a:tableStyleId>{5DB19385-5552-44DA-83EC-917C4974FA2E}</a:tableStyleId>
              </a:tblPr>
              <a:tblGrid>
                <a:gridCol w="1604750"/>
                <a:gridCol w="1828950"/>
                <a:gridCol w="1946950"/>
                <a:gridCol w="2047900"/>
              </a:tblGrid>
              <a:tr h="457075">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t>The first 6 hours:</a:t>
                      </a:r>
                      <a:endParaRPr sz="1200" b="1" u="none" strike="noStrike" cap="none">
                        <a:latin typeface="Calibri"/>
                        <a:ea typeface="Calibri"/>
                        <a:cs typeface="Calibri"/>
                        <a:sym typeface="Calibri"/>
                      </a:endParaRPr>
                    </a:p>
                  </a:txBody>
                  <a:tcPr marL="63875" marR="63875" marT="0" marB="0" anchor="ctr">
                    <a:solidFill>
                      <a:srgbClr val="D5E7EB"/>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t>By 48 hours:</a:t>
                      </a:r>
                      <a:endParaRPr sz="1200" b="1" u="none" strike="noStrike" cap="none">
                        <a:latin typeface="Calibri"/>
                        <a:ea typeface="Calibri"/>
                        <a:cs typeface="Calibri"/>
                        <a:sym typeface="Calibri"/>
                      </a:endParaRPr>
                    </a:p>
                  </a:txBody>
                  <a:tcPr marL="63875" marR="63875" marT="0" marB="0" anchor="ctr">
                    <a:solidFill>
                      <a:srgbClr val="DAF2EC"/>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t>From 2 to 10 days:</a:t>
                      </a:r>
                      <a:endParaRPr sz="1200" b="1" u="none" strike="noStrike" cap="none">
                        <a:latin typeface="Calibri"/>
                        <a:ea typeface="Calibri"/>
                        <a:cs typeface="Calibri"/>
                        <a:sym typeface="Calibri"/>
                      </a:endParaRPr>
                    </a:p>
                  </a:txBody>
                  <a:tcPr marL="63875" marR="63875" marT="0" marB="0" anchor="ctr">
                    <a:solidFill>
                      <a:srgbClr val="F3DAE1"/>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t>From 10 days to 3 weeks:</a:t>
                      </a:r>
                      <a:endParaRPr sz="1200" b="1" u="none" strike="noStrike" cap="none">
                        <a:latin typeface="Calibri"/>
                        <a:ea typeface="Calibri"/>
                        <a:cs typeface="Calibri"/>
                        <a:sym typeface="Calibri"/>
                      </a:endParaRPr>
                    </a:p>
                  </a:txBody>
                  <a:tcPr marL="63875" marR="63875" marT="0" marB="0" anchor="ctr">
                    <a:solidFill>
                      <a:srgbClr val="F8EAD7"/>
                    </a:solidFill>
                  </a:tcPr>
                </a:tc>
              </a:tr>
              <a:tr h="1774975">
                <a:tc>
                  <a:txBody>
                    <a:bodyPr/>
                    <a:lstStyle/>
                    <a:p>
                      <a:pPr marL="0" marR="0" lvl="0" indent="0" algn="l" rtl="0">
                        <a:lnSpc>
                          <a:spcPct val="115000"/>
                        </a:lnSpc>
                        <a:spcBef>
                          <a:spcPts val="0"/>
                        </a:spcBef>
                        <a:spcAft>
                          <a:spcPts val="0"/>
                        </a:spcAft>
                        <a:buClr>
                          <a:srgbClr val="000000"/>
                        </a:buClr>
                        <a:buSzPts val="1200"/>
                        <a:buFont typeface="Arial"/>
                        <a:buNone/>
                      </a:pPr>
                      <a:endParaRPr sz="1200" u="none" strike="noStrike" cap="none"/>
                    </a:p>
                    <a:p>
                      <a:pPr marL="171450" marR="0" lvl="0" indent="-171450" algn="l" rtl="0">
                        <a:lnSpc>
                          <a:spcPct val="100000"/>
                        </a:lnSpc>
                        <a:spcBef>
                          <a:spcPts val="0"/>
                        </a:spcBef>
                        <a:spcAft>
                          <a:spcPts val="0"/>
                        </a:spcAft>
                        <a:buClr>
                          <a:schemeClr val="dk1"/>
                        </a:buClr>
                        <a:buSzPts val="1200"/>
                        <a:buFont typeface="Arial"/>
                        <a:buChar char="•"/>
                      </a:pPr>
                      <a:r>
                        <a:rPr lang="en-US" sz="1200" u="none" strike="noStrike" cap="none"/>
                        <a:t>Irreversible injury little can be observed.</a:t>
                      </a:r>
                      <a:endParaRPr sz="1400" u="none" strike="noStrike" cap="none"/>
                    </a:p>
                    <a:p>
                      <a:pPr marL="0" marR="0" lvl="0" indent="0" algn="l" rtl="0">
                        <a:lnSpc>
                          <a:spcPct val="100000"/>
                        </a:lnSpc>
                        <a:spcBef>
                          <a:spcPts val="0"/>
                        </a:spcBef>
                        <a:spcAft>
                          <a:spcPts val="0"/>
                        </a:spcAft>
                        <a:buClr>
                          <a:srgbClr val="000000"/>
                        </a:buClr>
                        <a:buSzPts val="1200"/>
                        <a:buFont typeface="Arial"/>
                        <a:buNone/>
                      </a:pPr>
                      <a:endParaRPr sz="1200" u="none" strike="noStrike" cap="none" baseline="30000"/>
                    </a:p>
                    <a:p>
                      <a:pPr marL="0" marR="0" lvl="0" indent="0" algn="l" rtl="0">
                        <a:lnSpc>
                          <a:spcPct val="100000"/>
                        </a:lnSpc>
                        <a:spcBef>
                          <a:spcPts val="0"/>
                        </a:spcBef>
                        <a:spcAft>
                          <a:spcPts val="0"/>
                        </a:spcAft>
                        <a:buClr>
                          <a:schemeClr val="dk1"/>
                        </a:buClr>
                        <a:buSzPts val="1200"/>
                        <a:buFont typeface="Cambria"/>
                        <a:buNone/>
                      </a:pPr>
                      <a:r>
                        <a:rPr lang="en-US" sz="1200" u="none" strike="noStrike" cap="none" baseline="30000"/>
                        <a:t> </a:t>
                      </a:r>
                      <a:r>
                        <a:rPr lang="en-US" sz="1100" b="1" u="none" strike="noStrike" cap="none">
                          <a:solidFill>
                            <a:srgbClr val="A5A5A5"/>
                          </a:solidFill>
                        </a:rPr>
                        <a:t>example: </a:t>
                      </a:r>
                      <a:r>
                        <a:rPr lang="en-US" sz="1100" u="none" strike="noStrike" cap="none">
                          <a:solidFill>
                            <a:srgbClr val="A5A5A5"/>
                          </a:solidFill>
                        </a:rPr>
                        <a:t>if the patient die and we take biopsy in the first 6h </a:t>
                      </a:r>
                      <a:r>
                        <a:rPr lang="en-US" sz="1100" u="sng" strike="noStrike" cap="none">
                          <a:solidFill>
                            <a:srgbClr val="A5A5A5"/>
                          </a:solidFill>
                        </a:rPr>
                        <a:t>we see nothing.</a:t>
                      </a:r>
                      <a:endParaRPr sz="1100" u="none" strike="noStrike" cap="none">
                        <a:solidFill>
                          <a:srgbClr val="A5A5A5"/>
                        </a:solidFill>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63875" marR="63875" marT="0" marB="0"/>
                </a:tc>
                <a:tc>
                  <a:txBody>
                    <a:bodyPr/>
                    <a:lstStyle/>
                    <a:p>
                      <a:pPr marL="0" marR="0" lvl="0" indent="0" algn="l" rtl="0">
                        <a:lnSpc>
                          <a:spcPct val="115000"/>
                        </a:lnSpc>
                        <a:spcBef>
                          <a:spcPts val="0"/>
                        </a:spcBef>
                        <a:spcAft>
                          <a:spcPts val="0"/>
                        </a:spcAft>
                        <a:buClr>
                          <a:srgbClr val="000000"/>
                        </a:buClr>
                        <a:buSzPts val="1200"/>
                        <a:buFont typeface="Arial"/>
                        <a:buNone/>
                      </a:pPr>
                      <a:endParaRPr sz="1200" u="none" strike="noStrike" cap="none"/>
                    </a:p>
                    <a:p>
                      <a:pPr marL="171450" marR="0" lvl="0" indent="-171450" algn="l" rtl="0">
                        <a:lnSpc>
                          <a:spcPct val="115000"/>
                        </a:lnSpc>
                        <a:spcBef>
                          <a:spcPts val="0"/>
                        </a:spcBef>
                        <a:spcAft>
                          <a:spcPts val="0"/>
                        </a:spcAft>
                        <a:buClr>
                          <a:schemeClr val="dk1"/>
                        </a:buClr>
                        <a:buSzPts val="1200"/>
                        <a:buFont typeface="Arial"/>
                        <a:buChar char="•"/>
                      </a:pPr>
                      <a:r>
                        <a:rPr lang="en-US" sz="1200" u="none" strike="noStrike" cap="none"/>
                        <a:t>The tissue becomes </a:t>
                      </a:r>
                      <a:r>
                        <a:rPr lang="en-US" sz="1200" b="1" u="none" strike="noStrike" cap="none"/>
                        <a:t>pale</a:t>
                      </a:r>
                      <a:r>
                        <a:rPr lang="en-US" sz="1200" b="0" u="none" strike="noStrike" cap="none"/>
                        <a:t>, </a:t>
                      </a:r>
                      <a:r>
                        <a:rPr lang="en-US" sz="1200" b="1" u="none" strike="noStrike" cap="none"/>
                        <a:t>soft</a:t>
                      </a:r>
                      <a:r>
                        <a:rPr lang="en-US" sz="1200" b="0" u="none" strike="noStrike" cap="none"/>
                        <a:t>, and </a:t>
                      </a:r>
                      <a:r>
                        <a:rPr lang="en-US" sz="1200" b="1" u="sng" strike="noStrike" cap="none"/>
                        <a:t>swollen</a:t>
                      </a:r>
                      <a:endParaRPr sz="1400" u="sng" strike="noStrike" cap="none"/>
                    </a:p>
                    <a:p>
                      <a:pPr marL="0" marR="0" lvl="0" indent="0" algn="l" rtl="0">
                        <a:lnSpc>
                          <a:spcPct val="115000"/>
                        </a:lnSpc>
                        <a:spcBef>
                          <a:spcPts val="0"/>
                        </a:spcBef>
                        <a:spcAft>
                          <a:spcPts val="0"/>
                        </a:spcAft>
                        <a:buClr>
                          <a:srgbClr val="000000"/>
                        </a:buClr>
                        <a:buSzPts val="1200"/>
                        <a:buFont typeface="Arial"/>
                        <a:buNone/>
                      </a:pPr>
                      <a:endParaRPr sz="1200" u="none" strike="noStrike" cap="none"/>
                    </a:p>
                    <a:p>
                      <a:pPr marL="171450" marR="0" lvl="0" indent="-171450" algn="l" rtl="0">
                        <a:lnSpc>
                          <a:spcPct val="115000"/>
                        </a:lnSpc>
                        <a:spcBef>
                          <a:spcPts val="0"/>
                        </a:spcBef>
                        <a:spcAft>
                          <a:spcPts val="0"/>
                        </a:spcAft>
                        <a:buClr>
                          <a:schemeClr val="dk1"/>
                        </a:buClr>
                        <a:buSzPts val="1200"/>
                        <a:buFont typeface="Arial"/>
                        <a:buChar char="•"/>
                      </a:pPr>
                      <a:r>
                        <a:rPr lang="en-US" sz="1200" u="none" strike="noStrike" cap="none"/>
                        <a:t>the </a:t>
                      </a:r>
                      <a:r>
                        <a:rPr lang="en-US" sz="1200" b="1" i="0" u="none" strike="noStrike" cap="none">
                          <a:solidFill>
                            <a:srgbClr val="0779CC"/>
                          </a:solidFill>
                        </a:rPr>
                        <a:t>corticomedullary junction </a:t>
                      </a:r>
                      <a:r>
                        <a:rPr lang="en-US" sz="1200" u="none" strike="noStrike" cap="none"/>
                        <a:t>becomes </a:t>
                      </a:r>
                      <a:r>
                        <a:rPr lang="en-US" sz="1200" b="1" u="none" strike="noStrike" cap="none"/>
                        <a:t>indistinct</a:t>
                      </a:r>
                      <a:r>
                        <a:rPr lang="en-US" sz="1200" u="none" strike="noStrike" cap="none"/>
                        <a:t>. </a:t>
                      </a:r>
                      <a:r>
                        <a:rPr lang="en-US" sz="1100" u="none" strike="noStrike" cap="none">
                          <a:solidFill>
                            <a:srgbClr val="B7B7B7"/>
                          </a:solidFill>
                        </a:rPr>
                        <a:t>“Not defined boundaries of the lesion because of the edema and swelling” </a:t>
                      </a:r>
                      <a:endParaRPr sz="1100" u="none" strike="noStrike" cap="none">
                        <a:solidFill>
                          <a:srgbClr val="B7B7B7"/>
                        </a:solidFill>
                        <a:latin typeface="Calibri"/>
                        <a:ea typeface="Calibri"/>
                        <a:cs typeface="Calibri"/>
                        <a:sym typeface="Calibri"/>
                      </a:endParaRPr>
                    </a:p>
                  </a:txBody>
                  <a:tcPr marL="63875" marR="63875" marT="0" marB="0"/>
                </a:tc>
                <a:tc>
                  <a:txBody>
                    <a:bodyPr/>
                    <a:lstStyle/>
                    <a:p>
                      <a:pPr marL="171450" marR="0" lvl="0" indent="-95250" algn="l" rtl="0">
                        <a:lnSpc>
                          <a:spcPct val="115000"/>
                        </a:lnSpc>
                        <a:spcBef>
                          <a:spcPts val="0"/>
                        </a:spcBef>
                        <a:spcAft>
                          <a:spcPts val="0"/>
                        </a:spcAft>
                        <a:buClr>
                          <a:schemeClr val="dk1"/>
                        </a:buClr>
                        <a:buSzPts val="1200"/>
                        <a:buFont typeface="Arial"/>
                        <a:buNone/>
                      </a:pPr>
                      <a:endParaRPr sz="1200" u="none" strike="noStrike" cap="none"/>
                    </a:p>
                    <a:p>
                      <a:pPr marL="171450" marR="0" lvl="0" indent="-171450" algn="l" rtl="0">
                        <a:lnSpc>
                          <a:spcPct val="115000"/>
                        </a:lnSpc>
                        <a:spcBef>
                          <a:spcPts val="0"/>
                        </a:spcBef>
                        <a:spcAft>
                          <a:spcPts val="0"/>
                        </a:spcAft>
                        <a:buClr>
                          <a:schemeClr val="dk1"/>
                        </a:buClr>
                        <a:buSzPts val="1200"/>
                        <a:buFont typeface="Arial"/>
                        <a:buChar char="•"/>
                      </a:pPr>
                      <a:r>
                        <a:rPr lang="en-US" sz="1200" u="none" strike="noStrike" cap="none"/>
                        <a:t>The brain becomes </a:t>
                      </a:r>
                      <a:r>
                        <a:rPr lang="en-US" sz="1200" b="1" u="none" strike="noStrike" cap="none">
                          <a:solidFill>
                            <a:srgbClr val="C00000"/>
                          </a:solidFill>
                        </a:rPr>
                        <a:t>gelatinous</a:t>
                      </a:r>
                      <a:r>
                        <a:rPr lang="en-US" sz="1200" u="none" strike="noStrike" cap="none">
                          <a:solidFill>
                            <a:srgbClr val="C00000"/>
                          </a:solidFill>
                        </a:rPr>
                        <a:t> </a:t>
                      </a:r>
                      <a:r>
                        <a:rPr lang="en-US" sz="1200" u="none" strike="noStrike" cap="none"/>
                        <a:t>and </a:t>
                      </a:r>
                      <a:r>
                        <a:rPr lang="en-US" sz="1200" b="1" u="none" strike="noStrike" cap="none"/>
                        <a:t>friable</a:t>
                      </a:r>
                      <a:endParaRPr sz="1400" u="none" strike="noStrike" cap="none"/>
                    </a:p>
                    <a:p>
                      <a:pPr marL="0" marR="0" lvl="0" indent="0" algn="l" rtl="0">
                        <a:lnSpc>
                          <a:spcPct val="115000"/>
                        </a:lnSpc>
                        <a:spcBef>
                          <a:spcPts val="0"/>
                        </a:spcBef>
                        <a:spcAft>
                          <a:spcPts val="0"/>
                        </a:spcAft>
                        <a:buClr>
                          <a:srgbClr val="000000"/>
                        </a:buClr>
                        <a:buSzPts val="1200"/>
                        <a:buFont typeface="Arial"/>
                        <a:buNone/>
                      </a:pPr>
                      <a:endParaRPr sz="1200" u="none" strike="noStrike" cap="none"/>
                    </a:p>
                    <a:p>
                      <a:pPr marL="171450" marR="0" lvl="0" indent="-171450" algn="l" rtl="0">
                        <a:lnSpc>
                          <a:spcPct val="115000"/>
                        </a:lnSpc>
                        <a:spcBef>
                          <a:spcPts val="0"/>
                        </a:spcBef>
                        <a:spcAft>
                          <a:spcPts val="0"/>
                        </a:spcAft>
                        <a:buClr>
                          <a:schemeClr val="dk1"/>
                        </a:buClr>
                        <a:buSzPts val="1200"/>
                        <a:buFont typeface="Arial"/>
                        <a:buChar char="•"/>
                      </a:pPr>
                      <a:r>
                        <a:rPr lang="en-US" sz="1200" u="none" strike="noStrike" cap="none"/>
                        <a:t>the previously ill-defined boundary between </a:t>
                      </a:r>
                      <a:r>
                        <a:rPr lang="en-US" sz="1200" b="1" u="none" strike="noStrike" cap="none">
                          <a:solidFill>
                            <a:srgbClr val="C00000"/>
                          </a:solidFill>
                        </a:rPr>
                        <a:t>normal and abnormal tissue </a:t>
                      </a:r>
                      <a:r>
                        <a:rPr lang="en-US" sz="1200" u="none" strike="noStrike" cap="none"/>
                        <a:t>becomes </a:t>
                      </a:r>
                      <a:r>
                        <a:rPr lang="en-US" sz="1200" b="1" u="none" strike="noStrike" cap="none"/>
                        <a:t>more distinc</a:t>
                      </a:r>
                      <a:r>
                        <a:rPr lang="en-US" sz="1200" u="none" strike="noStrike" cap="none"/>
                        <a:t>t </a:t>
                      </a:r>
                      <a:r>
                        <a:rPr lang="en-US" sz="1200" u="none" strike="noStrike" cap="none">
                          <a:solidFill>
                            <a:srgbClr val="B7B7B7"/>
                          </a:solidFill>
                        </a:rPr>
                        <a:t>”well demarcated”</a:t>
                      </a:r>
                      <a:r>
                        <a:rPr lang="en-US" sz="1200" u="none" strike="noStrike" cap="none"/>
                        <a:t>  as </a:t>
                      </a:r>
                      <a:r>
                        <a:rPr lang="en-US" sz="1200" b="1" u="none" strike="noStrike" cap="none"/>
                        <a:t>edema</a:t>
                      </a:r>
                      <a:r>
                        <a:rPr lang="en-US" sz="1200" u="none" strike="noStrike" cap="none"/>
                        <a:t> resolves in the adjacent tissue that has survived. </a:t>
                      </a:r>
                      <a:endParaRPr sz="1100" u="none" strike="noStrike" cap="none">
                        <a:solidFill>
                          <a:srgbClr val="999999"/>
                        </a:solidFill>
                      </a:endParaRPr>
                    </a:p>
                    <a:p>
                      <a:pPr marL="0" marR="0" lvl="0" indent="0" algn="l" rtl="0">
                        <a:lnSpc>
                          <a:spcPct val="115000"/>
                        </a:lnSpc>
                        <a:spcBef>
                          <a:spcPts val="0"/>
                        </a:spcBef>
                        <a:spcAft>
                          <a:spcPts val="0"/>
                        </a:spcAft>
                        <a:buClr>
                          <a:schemeClr val="dk1"/>
                        </a:buClr>
                        <a:buSzPts val="1200"/>
                        <a:buFont typeface="Arial"/>
                        <a:buNone/>
                      </a:pPr>
                      <a:endParaRPr sz="1200" u="none" strike="noStrike" cap="none">
                        <a:latin typeface="Calibri"/>
                        <a:ea typeface="Calibri"/>
                        <a:cs typeface="Calibri"/>
                        <a:sym typeface="Calibri"/>
                      </a:endParaRPr>
                    </a:p>
                  </a:txBody>
                  <a:tcPr marL="63875" marR="63875" marT="0" marB="0"/>
                </a:tc>
                <a:tc>
                  <a:txBody>
                    <a:bodyPr/>
                    <a:lstStyle/>
                    <a:p>
                      <a:pPr marL="0" marR="0" lvl="0" indent="0" algn="l" rtl="0">
                        <a:lnSpc>
                          <a:spcPct val="115000"/>
                        </a:lnSpc>
                        <a:spcBef>
                          <a:spcPts val="0"/>
                        </a:spcBef>
                        <a:spcAft>
                          <a:spcPts val="0"/>
                        </a:spcAft>
                        <a:buClr>
                          <a:srgbClr val="000000"/>
                        </a:buClr>
                        <a:buSzPts val="1200"/>
                        <a:buFont typeface="Arial"/>
                        <a:buNone/>
                      </a:pPr>
                      <a:endParaRPr sz="1200" u="none" strike="noStrike" cap="none"/>
                    </a:p>
                    <a:p>
                      <a:pPr marL="171450" marR="0" lvl="0" indent="-171450" algn="l" rtl="0">
                        <a:lnSpc>
                          <a:spcPct val="100000"/>
                        </a:lnSpc>
                        <a:spcBef>
                          <a:spcPts val="0"/>
                        </a:spcBef>
                        <a:spcAft>
                          <a:spcPts val="0"/>
                        </a:spcAft>
                        <a:buClr>
                          <a:schemeClr val="dk1"/>
                        </a:buClr>
                        <a:buSzPts val="1200"/>
                        <a:buFont typeface="Arial"/>
                        <a:buChar char="•"/>
                      </a:pPr>
                      <a:r>
                        <a:rPr lang="en-US" sz="1200" u="none" strike="noStrike" cap="none"/>
                        <a:t>The tissue liquefies, eventually leaving </a:t>
                      </a:r>
                      <a:r>
                        <a:rPr lang="en-US" sz="1200" b="1" u="none" strike="noStrike" cap="none"/>
                        <a:t>a fluid-filled cavity</a:t>
                      </a:r>
                      <a:r>
                        <a:rPr lang="en-US" sz="1200" u="none" strike="noStrike" cap="none"/>
                        <a:t> and </a:t>
                      </a:r>
                      <a:r>
                        <a:rPr lang="en-US" sz="1200" b="1" u="none" strike="noStrike" cap="none"/>
                        <a:t>cyst</a:t>
                      </a:r>
                      <a:r>
                        <a:rPr lang="en-US" sz="1200" u="none" strike="noStrike" cap="none"/>
                        <a:t> lined by </a:t>
                      </a:r>
                      <a:r>
                        <a:rPr lang="en-US" sz="1200" b="1" u="none" strike="noStrike" cap="none"/>
                        <a:t>dark gray tissue </a:t>
                      </a:r>
                      <a:r>
                        <a:rPr lang="en-US" sz="1100" u="none" strike="noStrike" cap="none">
                          <a:solidFill>
                            <a:srgbClr val="BFBFBF"/>
                          </a:solidFill>
                        </a:rPr>
                        <a:t>Usually it's gliosis under the microscope</a:t>
                      </a:r>
                      <a:r>
                        <a:rPr lang="en-US" sz="900" u="none" strike="noStrike" cap="none">
                          <a:solidFill>
                            <a:srgbClr val="BFBFBF"/>
                          </a:solidFill>
                        </a:rPr>
                        <a:t> </a:t>
                      </a:r>
                      <a:r>
                        <a:rPr lang="en-US" sz="1200" u="none" strike="noStrike" cap="none"/>
                        <a:t>, which gradually expands as dead tissue is removed </a:t>
                      </a:r>
                      <a:r>
                        <a:rPr lang="en-US" sz="1200" u="none" strike="noStrike" cap="none">
                          <a:solidFill>
                            <a:srgbClr val="999999"/>
                          </a:solidFill>
                        </a:rPr>
                        <a:t>by macrophages. </a:t>
                      </a:r>
                      <a:endParaRPr sz="1200" u="none" strike="noStrike" cap="none">
                        <a:solidFill>
                          <a:srgbClr val="999999"/>
                        </a:solidFill>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A5A5A5"/>
                        </a:buClr>
                        <a:buSzPts val="1200"/>
                        <a:buFont typeface="Calibri"/>
                        <a:buNone/>
                      </a:pPr>
                      <a:r>
                        <a:rPr lang="en-US" sz="1200" u="none" strike="noStrike" cap="none">
                          <a:solidFill>
                            <a:srgbClr val="A5A5A5"/>
                          </a:solidFill>
                          <a:latin typeface="Calibri"/>
                          <a:ea typeface="Calibri"/>
                          <a:cs typeface="Calibri"/>
                          <a:sym typeface="Calibri"/>
                        </a:rPr>
                        <a:t>*</a:t>
                      </a:r>
                      <a:r>
                        <a:rPr lang="en-US" sz="1200" u="none" strike="noStrike" cap="none">
                          <a:solidFill>
                            <a:srgbClr val="A5A5A5"/>
                          </a:solidFill>
                        </a:rPr>
                        <a:t>If fibrosis → Epilepsy.</a:t>
                      </a:r>
                      <a:endParaRPr sz="1400" u="none" strike="noStrike" cap="none"/>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63875" marR="63875" marT="0" marB="0"/>
                </a:tc>
              </a:tr>
            </a:tbl>
          </a:graphicData>
        </a:graphic>
      </p:graphicFrame>
      <p:pic>
        <p:nvPicPr>
          <p:cNvPr id="283" name="Google Shape;283;p25"/>
          <p:cNvPicPr preferRelativeResize="0"/>
          <p:nvPr/>
        </p:nvPicPr>
        <p:blipFill rotWithShape="1">
          <a:blip r:embed="rId4">
            <a:alphaModFix/>
          </a:blip>
          <a:srcRect/>
          <a:stretch/>
        </p:blipFill>
        <p:spPr>
          <a:xfrm>
            <a:off x="443887" y="5005675"/>
            <a:ext cx="6884625" cy="2063250"/>
          </a:xfrm>
          <a:prstGeom prst="rect">
            <a:avLst/>
          </a:prstGeom>
          <a:noFill/>
          <a:ln w="9525" cap="flat" cmpd="sng">
            <a:solidFill>
              <a:schemeClr val="dk1"/>
            </a:solidFill>
            <a:prstDash val="solid"/>
            <a:round/>
            <a:headEnd type="none" w="sm" len="sm"/>
            <a:tailEnd type="none" w="sm" len="sm"/>
          </a:ln>
        </p:spPr>
      </p:pic>
      <p:sp>
        <p:nvSpPr>
          <p:cNvPr id="284" name="Google Shape;284;p25"/>
          <p:cNvSpPr txBox="1"/>
          <p:nvPr/>
        </p:nvSpPr>
        <p:spPr>
          <a:xfrm>
            <a:off x="512384" y="7092000"/>
            <a:ext cx="2265300" cy="624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mbria"/>
                <a:ea typeface="Cambria"/>
                <a:cs typeface="Cambria"/>
                <a:sym typeface="Cambria"/>
              </a:rPr>
              <a:t>Large, discolored focally hemorrhagic lesion </a:t>
            </a:r>
            <a:endParaRPr sz="1200" b="0" i="0" u="none" strike="noStrike" cap="none">
              <a:solidFill>
                <a:srgbClr val="000000"/>
              </a:solidFill>
              <a:latin typeface="Cambria"/>
              <a:ea typeface="Cambria"/>
              <a:cs typeface="Cambria"/>
              <a:sym typeface="Cambria"/>
            </a:endParaRPr>
          </a:p>
        </p:txBody>
      </p:sp>
      <p:sp>
        <p:nvSpPr>
          <p:cNvPr id="285" name="Google Shape;285;p25"/>
          <p:cNvSpPr txBox="1"/>
          <p:nvPr/>
        </p:nvSpPr>
        <p:spPr>
          <a:xfrm>
            <a:off x="2777684" y="7020575"/>
            <a:ext cx="2217000" cy="73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mbria"/>
                <a:ea typeface="Cambria"/>
                <a:cs typeface="Cambria"/>
                <a:sym typeface="Cambria"/>
              </a:rPr>
              <a:t>Infarct with punctate hemorrhage , consistent with reperfusion injury </a:t>
            </a:r>
            <a:endParaRPr sz="1200" b="0" i="0" u="none" strike="noStrike" cap="none">
              <a:solidFill>
                <a:srgbClr val="000000"/>
              </a:solidFill>
              <a:latin typeface="Cambria"/>
              <a:ea typeface="Cambria"/>
              <a:cs typeface="Cambria"/>
              <a:sym typeface="Cambria"/>
            </a:endParaRPr>
          </a:p>
        </p:txBody>
      </p:sp>
      <p:sp>
        <p:nvSpPr>
          <p:cNvPr id="286" name="Google Shape;286;p25"/>
          <p:cNvSpPr txBox="1"/>
          <p:nvPr/>
        </p:nvSpPr>
        <p:spPr>
          <a:xfrm>
            <a:off x="5284892" y="7131425"/>
            <a:ext cx="2043600" cy="515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mbria"/>
                <a:ea typeface="Cambria"/>
                <a:cs typeface="Cambria"/>
                <a:sym typeface="Cambria"/>
              </a:rPr>
              <a:t>Old cystic infarct with surrounding gliosis</a:t>
            </a:r>
            <a:endParaRPr sz="1200" b="0" i="0" u="none" strike="noStrike" cap="none">
              <a:solidFill>
                <a:srgbClr val="000000"/>
              </a:solidFill>
              <a:latin typeface="Cambria"/>
              <a:ea typeface="Cambria"/>
              <a:cs typeface="Cambria"/>
              <a:sym typeface="Cambri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graphicFrame>
        <p:nvGraphicFramePr>
          <p:cNvPr id="291" name="Google Shape;291;p26"/>
          <p:cNvGraphicFramePr/>
          <p:nvPr/>
        </p:nvGraphicFramePr>
        <p:xfrm>
          <a:off x="228600" y="1115650"/>
          <a:ext cx="7315200" cy="4050812"/>
        </p:xfrm>
        <a:graphic>
          <a:graphicData uri="http://schemas.openxmlformats.org/drawingml/2006/table">
            <a:tbl>
              <a:tblPr firstRow="1" bandRow="1">
                <a:noFill/>
                <a:tableStyleId>{5DB19385-5552-44DA-83EC-917C4974FA2E}</a:tableStyleId>
              </a:tblPr>
              <a:tblGrid>
                <a:gridCol w="1828800"/>
                <a:gridCol w="1904300"/>
                <a:gridCol w="1913600"/>
                <a:gridCol w="1668500"/>
              </a:tblGrid>
              <a:tr h="3708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dk1"/>
                          </a:solidFill>
                          <a:latin typeface="Cambria"/>
                          <a:ea typeface="Cambria"/>
                          <a:cs typeface="Cambria"/>
                          <a:sym typeface="Cambria"/>
                        </a:rPr>
                        <a:t>After the first 12 hours</a:t>
                      </a:r>
                      <a:r>
                        <a:rPr lang="en-US" sz="1200" b="1" u="none" strike="noStrike" cap="none"/>
                        <a:t>:</a:t>
                      </a:r>
                      <a:endParaRPr sz="1200" u="none" strike="noStrike" cap="none"/>
                    </a:p>
                  </a:txBody>
                  <a:tcPr marL="91450" marR="91450" marT="45725" marB="45725">
                    <a:solidFill>
                      <a:srgbClr val="F8EAD7"/>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dk1"/>
                          </a:solidFill>
                          <a:latin typeface="Cambria"/>
                          <a:ea typeface="Cambria"/>
                          <a:cs typeface="Cambria"/>
                          <a:sym typeface="Cambria"/>
                        </a:rPr>
                        <a:t>Until 48 hours</a:t>
                      </a:r>
                      <a:r>
                        <a:rPr lang="en-US" sz="1200" b="1" u="none" strike="noStrike" cap="none"/>
                        <a:t>:</a:t>
                      </a:r>
                      <a:endParaRPr sz="1200" u="none" strike="noStrike" cap="none"/>
                    </a:p>
                  </a:txBody>
                  <a:tcPr marL="91450" marR="91450" marT="45725" marB="45725">
                    <a:solidFill>
                      <a:srgbClr val="F3DAE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t>Then:</a:t>
                      </a:r>
                      <a:endParaRPr sz="1200" b="1" u="none" strike="noStrike" cap="none"/>
                    </a:p>
                  </a:txBody>
                  <a:tcPr marL="91450" marR="91450" marT="45725" marB="45725">
                    <a:solidFill>
                      <a:srgbClr val="DAEAF4"/>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dk1"/>
                          </a:solidFill>
                          <a:latin typeface="Cambria"/>
                          <a:ea typeface="Cambria"/>
                          <a:cs typeface="Cambria"/>
                          <a:sym typeface="Cambria"/>
                        </a:rPr>
                        <a:t>After several months:</a:t>
                      </a:r>
                      <a:endParaRPr sz="1200" u="none" strike="noStrike" cap="none"/>
                    </a:p>
                  </a:txBody>
                  <a:tcPr marL="91450" marR="91450" marT="45725" marB="45725">
                    <a:solidFill>
                      <a:srgbClr val="DAF2EC"/>
                    </a:solidFill>
                  </a:tcPr>
                </a:tc>
              </a:tr>
              <a:tr h="370850">
                <a:tc>
                  <a:txBody>
                    <a:bodyPr/>
                    <a:lstStyle/>
                    <a:p>
                      <a:pPr marL="285750" marR="0" lvl="0" indent="-285750" algn="l" rtl="0">
                        <a:lnSpc>
                          <a:spcPct val="100000"/>
                        </a:lnSpc>
                        <a:spcBef>
                          <a:spcPts val="0"/>
                        </a:spcBef>
                        <a:spcAft>
                          <a:spcPts val="0"/>
                        </a:spcAft>
                        <a:buClr>
                          <a:srgbClr val="C00000"/>
                        </a:buClr>
                        <a:buSzPts val="1200"/>
                        <a:buFont typeface="Arial"/>
                        <a:buChar char="•"/>
                      </a:pPr>
                      <a:r>
                        <a:rPr lang="en-US" sz="1200" b="1" u="none" strike="noStrike" cap="none">
                          <a:solidFill>
                            <a:srgbClr val="C00000"/>
                          </a:solidFill>
                          <a:latin typeface="Cambria"/>
                          <a:ea typeface="Cambria"/>
                          <a:cs typeface="Cambria"/>
                          <a:sym typeface="Cambria"/>
                        </a:rPr>
                        <a:t>Red neurons </a:t>
                      </a:r>
                      <a:r>
                        <a:rPr lang="en-US" sz="1200" u="none" strike="noStrike" cap="none">
                          <a:solidFill>
                            <a:schemeClr val="dk1"/>
                          </a:solidFill>
                          <a:latin typeface="Cambria"/>
                          <a:ea typeface="Cambria"/>
                          <a:cs typeface="Cambria"/>
                          <a:sym typeface="Cambria"/>
                        </a:rPr>
                        <a:t>and both </a:t>
                      </a:r>
                      <a:r>
                        <a:rPr lang="en-US" sz="1200" b="1" u="none" strike="noStrike" cap="none">
                          <a:solidFill>
                            <a:schemeClr val="dk1"/>
                          </a:solidFill>
                          <a:latin typeface="Cambria"/>
                          <a:ea typeface="Cambria"/>
                          <a:cs typeface="Cambria"/>
                          <a:sym typeface="Cambria"/>
                        </a:rPr>
                        <a:t>cytotoxic</a:t>
                      </a:r>
                      <a:r>
                        <a:rPr lang="en-US" sz="1200" u="none" strike="noStrike" cap="none">
                          <a:solidFill>
                            <a:schemeClr val="dk1"/>
                          </a:solidFill>
                          <a:latin typeface="Cambria"/>
                          <a:ea typeface="Cambria"/>
                          <a:cs typeface="Cambria"/>
                          <a:sym typeface="Cambria"/>
                        </a:rPr>
                        <a:t> and </a:t>
                      </a:r>
                      <a:r>
                        <a:rPr lang="en-US" sz="1200" b="1" u="none" strike="noStrike" cap="none">
                          <a:solidFill>
                            <a:schemeClr val="dk1"/>
                          </a:solidFill>
                          <a:latin typeface="Cambria"/>
                          <a:ea typeface="Cambria"/>
                          <a:cs typeface="Cambria"/>
                          <a:sym typeface="Cambria"/>
                        </a:rPr>
                        <a:t>vasogenic edema </a:t>
                      </a:r>
                      <a:r>
                        <a:rPr lang="en-US" sz="1200" u="none" strike="noStrike" cap="none">
                          <a:solidFill>
                            <a:schemeClr val="dk1"/>
                          </a:solidFill>
                          <a:latin typeface="Cambria"/>
                          <a:ea typeface="Cambria"/>
                          <a:cs typeface="Cambria"/>
                          <a:sym typeface="Cambria"/>
                        </a:rPr>
                        <a:t>predominate.</a:t>
                      </a:r>
                      <a:endParaRPr sz="1400" u="none" strike="noStrike" cap="none"/>
                    </a:p>
                    <a:p>
                      <a:pPr marL="285750" marR="0" lvl="0" indent="-209550" algn="l" rtl="0">
                        <a:lnSpc>
                          <a:spcPct val="100000"/>
                        </a:lnSpc>
                        <a:spcBef>
                          <a:spcPts val="0"/>
                        </a:spcBef>
                        <a:spcAft>
                          <a:spcPts val="0"/>
                        </a:spcAft>
                        <a:buClr>
                          <a:schemeClr val="dk1"/>
                        </a:buClr>
                        <a:buSzPts val="1200"/>
                        <a:buFont typeface="Arial"/>
                        <a:buNone/>
                      </a:pPr>
                      <a:endParaRPr sz="1200" u="none" strike="noStrike" cap="none">
                        <a:solidFill>
                          <a:schemeClr val="dk1"/>
                        </a:solidFill>
                        <a:latin typeface="Cambria"/>
                        <a:ea typeface="Cambria"/>
                        <a:cs typeface="Cambria"/>
                        <a:sym typeface="Cambria"/>
                      </a:endParaRPr>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solidFill>
                            <a:schemeClr val="dk1"/>
                          </a:solidFill>
                          <a:latin typeface="Cambria"/>
                          <a:ea typeface="Cambria"/>
                          <a:cs typeface="Cambria"/>
                          <a:sym typeface="Cambria"/>
                        </a:rPr>
                        <a:t>There is </a:t>
                      </a:r>
                      <a:r>
                        <a:rPr lang="en-US" sz="1200" b="1" u="none" strike="noStrike" cap="none">
                          <a:solidFill>
                            <a:schemeClr val="dk1"/>
                          </a:solidFill>
                          <a:latin typeface="Cambria"/>
                          <a:ea typeface="Cambria"/>
                          <a:cs typeface="Cambria"/>
                          <a:sym typeface="Cambria"/>
                        </a:rPr>
                        <a:t>loss</a:t>
                      </a:r>
                      <a:r>
                        <a:rPr lang="en-US" sz="1200" u="none" strike="noStrike" cap="none">
                          <a:solidFill>
                            <a:schemeClr val="dk1"/>
                          </a:solidFill>
                          <a:latin typeface="Cambria"/>
                          <a:ea typeface="Cambria"/>
                          <a:cs typeface="Cambria"/>
                          <a:sym typeface="Cambria"/>
                        </a:rPr>
                        <a:t> of the usual characteristics of </a:t>
                      </a:r>
                      <a:r>
                        <a:rPr lang="en-US" sz="1200" b="1" u="none" strike="noStrike" cap="none">
                          <a:solidFill>
                            <a:srgbClr val="C00000"/>
                          </a:solidFill>
                          <a:latin typeface="Cambria"/>
                          <a:ea typeface="Cambria"/>
                          <a:cs typeface="Cambria"/>
                          <a:sym typeface="Cambria"/>
                        </a:rPr>
                        <a:t>white</a:t>
                      </a:r>
                      <a:r>
                        <a:rPr lang="en-US" sz="1200" u="none" strike="noStrike" cap="none">
                          <a:solidFill>
                            <a:srgbClr val="C00000"/>
                          </a:solidFill>
                          <a:latin typeface="Cambria"/>
                          <a:ea typeface="Cambria"/>
                          <a:cs typeface="Cambria"/>
                          <a:sym typeface="Cambria"/>
                        </a:rPr>
                        <a:t> </a:t>
                      </a:r>
                      <a:r>
                        <a:rPr lang="en-US" sz="1200" b="1" u="none" strike="noStrike" cap="none">
                          <a:solidFill>
                            <a:srgbClr val="C00000"/>
                          </a:solidFill>
                          <a:latin typeface="Cambria"/>
                          <a:ea typeface="Cambria"/>
                          <a:cs typeface="Cambria"/>
                          <a:sym typeface="Cambria"/>
                        </a:rPr>
                        <a:t>and</a:t>
                      </a:r>
                      <a:r>
                        <a:rPr lang="en-US" sz="1200" u="none" strike="noStrike" cap="none">
                          <a:solidFill>
                            <a:srgbClr val="C00000"/>
                          </a:solidFill>
                          <a:latin typeface="Cambria"/>
                          <a:ea typeface="Cambria"/>
                          <a:cs typeface="Cambria"/>
                          <a:sym typeface="Cambria"/>
                        </a:rPr>
                        <a:t> </a:t>
                      </a:r>
                      <a:r>
                        <a:rPr lang="en-US" sz="1200" b="1" u="none" strike="noStrike" cap="none">
                          <a:solidFill>
                            <a:srgbClr val="C00000"/>
                          </a:solidFill>
                          <a:latin typeface="Cambria"/>
                          <a:ea typeface="Cambria"/>
                          <a:cs typeface="Cambria"/>
                          <a:sym typeface="Cambria"/>
                        </a:rPr>
                        <a:t>gray</a:t>
                      </a:r>
                      <a:r>
                        <a:rPr lang="en-US" sz="1200" u="none" strike="noStrike" cap="none">
                          <a:solidFill>
                            <a:srgbClr val="C00000"/>
                          </a:solidFill>
                          <a:latin typeface="Cambria"/>
                          <a:ea typeface="Cambria"/>
                          <a:cs typeface="Cambria"/>
                          <a:sym typeface="Cambria"/>
                        </a:rPr>
                        <a:t> </a:t>
                      </a:r>
                      <a:r>
                        <a:rPr lang="en-US" sz="1200" b="1" u="none" strike="noStrike" cap="none">
                          <a:solidFill>
                            <a:srgbClr val="C00000"/>
                          </a:solidFill>
                          <a:latin typeface="Cambria"/>
                          <a:ea typeface="Cambria"/>
                          <a:cs typeface="Cambria"/>
                          <a:sym typeface="Cambria"/>
                        </a:rPr>
                        <a:t>matter</a:t>
                      </a:r>
                      <a:r>
                        <a:rPr lang="en-US" sz="1200" u="none" strike="noStrike" cap="none">
                          <a:solidFill>
                            <a:srgbClr val="C00000"/>
                          </a:solidFill>
                          <a:latin typeface="Cambria"/>
                          <a:ea typeface="Cambria"/>
                          <a:cs typeface="Cambria"/>
                          <a:sym typeface="Cambria"/>
                        </a:rPr>
                        <a:t> </a:t>
                      </a:r>
                      <a:r>
                        <a:rPr lang="en-US" sz="1200" b="1" u="none" strike="noStrike" cap="none">
                          <a:solidFill>
                            <a:srgbClr val="C00000"/>
                          </a:solidFill>
                          <a:latin typeface="Cambria"/>
                          <a:ea typeface="Cambria"/>
                          <a:cs typeface="Cambria"/>
                          <a:sym typeface="Cambria"/>
                        </a:rPr>
                        <a:t>structures</a:t>
                      </a:r>
                      <a:r>
                        <a:rPr lang="en-US" sz="1200" u="none" strike="noStrike" cap="none">
                          <a:solidFill>
                            <a:schemeClr val="dk1"/>
                          </a:solidFill>
                          <a:latin typeface="Cambria"/>
                          <a:ea typeface="Cambria"/>
                          <a:cs typeface="Cambria"/>
                          <a:sym typeface="Cambria"/>
                        </a:rPr>
                        <a:t>.</a:t>
                      </a:r>
                      <a:endParaRPr sz="1400" u="none" strike="noStrike" cap="none"/>
                    </a:p>
                    <a:p>
                      <a:pPr marL="285750" marR="0" lvl="0" indent="-209550" algn="l" rtl="0">
                        <a:lnSpc>
                          <a:spcPct val="100000"/>
                        </a:lnSpc>
                        <a:spcBef>
                          <a:spcPts val="0"/>
                        </a:spcBef>
                        <a:spcAft>
                          <a:spcPts val="0"/>
                        </a:spcAft>
                        <a:buClr>
                          <a:schemeClr val="dk1"/>
                        </a:buClr>
                        <a:buSzPts val="1200"/>
                        <a:buFont typeface="Arial"/>
                        <a:buNone/>
                      </a:pPr>
                      <a:endParaRPr sz="1200" u="none" strike="noStrike" cap="none">
                        <a:solidFill>
                          <a:schemeClr val="dk1"/>
                        </a:solidFill>
                        <a:latin typeface="Cambria"/>
                        <a:ea typeface="Cambria"/>
                        <a:cs typeface="Cambria"/>
                        <a:sym typeface="Cambria"/>
                      </a:endParaRPr>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solidFill>
                            <a:schemeClr val="dk1"/>
                          </a:solidFill>
                          <a:latin typeface="Cambria"/>
                          <a:ea typeface="Cambria"/>
                          <a:cs typeface="Cambria"/>
                          <a:sym typeface="Cambria"/>
                        </a:rPr>
                        <a:t>Endothelial and glial cells, </a:t>
                      </a:r>
                      <a:r>
                        <a:rPr lang="en-US" sz="1200" b="1" u="none" strike="noStrike" cap="none">
                          <a:solidFill>
                            <a:schemeClr val="dk1"/>
                          </a:solidFill>
                          <a:latin typeface="Cambria"/>
                          <a:ea typeface="Cambria"/>
                          <a:cs typeface="Cambria"/>
                          <a:sym typeface="Cambria"/>
                        </a:rPr>
                        <a:t>mainly astrocytes</a:t>
                      </a:r>
                      <a:r>
                        <a:rPr lang="en-US" sz="1200" u="none" strike="noStrike" cap="none">
                          <a:solidFill>
                            <a:schemeClr val="dk1"/>
                          </a:solidFill>
                          <a:latin typeface="Cambria"/>
                          <a:ea typeface="Cambria"/>
                          <a:cs typeface="Cambria"/>
                          <a:sym typeface="Cambria"/>
                        </a:rPr>
                        <a:t>, swell, and myelinated fibers begin to disintegrate. </a:t>
                      </a:r>
                      <a:r>
                        <a:rPr lang="en-US" sz="1200" u="none" strike="noStrike" cap="none">
                          <a:solidFill>
                            <a:srgbClr val="B7B7B7"/>
                          </a:solidFill>
                          <a:latin typeface="Cambria"/>
                          <a:ea typeface="Cambria"/>
                          <a:cs typeface="Cambria"/>
                          <a:sym typeface="Cambria"/>
                        </a:rPr>
                        <a:t>“Giosis”</a:t>
                      </a:r>
                      <a:r>
                        <a:rPr lang="en-US" sz="1200" u="none" strike="noStrike" cap="none">
                          <a:solidFill>
                            <a:schemeClr val="dk1"/>
                          </a:solidFill>
                          <a:latin typeface="Cambria"/>
                          <a:ea typeface="Cambria"/>
                          <a:cs typeface="Cambria"/>
                          <a:sym typeface="Cambria"/>
                        </a:rPr>
                        <a:t>.</a:t>
                      </a:r>
                      <a:endParaRPr sz="1400" u="none" strike="noStrike" cap="none"/>
                    </a:p>
                    <a:p>
                      <a:pPr marL="285750" marR="0" lvl="0" indent="-188595" algn="l" rtl="0">
                        <a:lnSpc>
                          <a:spcPct val="100000"/>
                        </a:lnSpc>
                        <a:spcBef>
                          <a:spcPts val="0"/>
                        </a:spcBef>
                        <a:spcAft>
                          <a:spcPts val="0"/>
                        </a:spcAft>
                        <a:buClr>
                          <a:schemeClr val="dk1"/>
                        </a:buClr>
                        <a:buSzPts val="1530"/>
                        <a:buFont typeface="Arial"/>
                        <a:buNone/>
                      </a:pPr>
                      <a:endParaRPr sz="1530" u="none" strike="noStrike" cap="none">
                        <a:solidFill>
                          <a:schemeClr val="dk1"/>
                        </a:solidFill>
                        <a:latin typeface="Cambria"/>
                        <a:ea typeface="Cambria"/>
                        <a:cs typeface="Cambria"/>
                        <a:sym typeface="Cambria"/>
                      </a:endParaRPr>
                    </a:p>
                    <a:p>
                      <a:pPr marL="285750" marR="0" lvl="0" indent="-219075" algn="l" rtl="0">
                        <a:lnSpc>
                          <a:spcPct val="100000"/>
                        </a:lnSpc>
                        <a:spcBef>
                          <a:spcPts val="0"/>
                        </a:spcBef>
                        <a:spcAft>
                          <a:spcPts val="0"/>
                        </a:spcAft>
                        <a:buClr>
                          <a:schemeClr val="dk1"/>
                        </a:buClr>
                        <a:buSzPts val="1050"/>
                        <a:buFont typeface="Arial"/>
                        <a:buNone/>
                      </a:pPr>
                      <a:endParaRPr sz="1050" u="none" strike="noStrike" cap="none"/>
                    </a:p>
                  </a:txBody>
                  <a:tcPr marL="91450" marR="91450" marT="45725" marB="45725"/>
                </a:tc>
                <a:tc>
                  <a:txBody>
                    <a:bodyPr/>
                    <a:lstStyle/>
                    <a:p>
                      <a:pPr marL="171450" marR="0" lvl="0" indent="-171450" algn="l" rtl="0">
                        <a:lnSpc>
                          <a:spcPct val="100000"/>
                        </a:lnSpc>
                        <a:spcBef>
                          <a:spcPts val="0"/>
                        </a:spcBef>
                        <a:spcAft>
                          <a:spcPts val="0"/>
                        </a:spcAft>
                        <a:buClr>
                          <a:schemeClr val="dk1"/>
                        </a:buClr>
                        <a:buSzPts val="1200"/>
                        <a:buFont typeface="Arial"/>
                        <a:buChar char="•"/>
                      </a:pPr>
                      <a:r>
                        <a:rPr lang="en-US" sz="1200" u="none" strike="noStrike" cap="none">
                          <a:solidFill>
                            <a:schemeClr val="dk1"/>
                          </a:solidFill>
                          <a:latin typeface="Cambria"/>
                          <a:ea typeface="Cambria"/>
                          <a:cs typeface="Cambria"/>
                          <a:sym typeface="Cambria"/>
                        </a:rPr>
                        <a:t>There is some </a:t>
                      </a:r>
                      <a:r>
                        <a:rPr lang="en-US" sz="1200" b="1" u="none" strike="noStrike" cap="none">
                          <a:solidFill>
                            <a:srgbClr val="C00000"/>
                          </a:solidFill>
                          <a:latin typeface="Cambria"/>
                          <a:ea typeface="Cambria"/>
                          <a:cs typeface="Cambria"/>
                          <a:sym typeface="Cambria"/>
                        </a:rPr>
                        <a:t>neutrophilic</a:t>
                      </a:r>
                      <a:r>
                        <a:rPr lang="en-US" sz="1200" u="none" strike="noStrike" cap="none">
                          <a:solidFill>
                            <a:srgbClr val="C00000"/>
                          </a:solidFill>
                          <a:latin typeface="Cambria"/>
                          <a:ea typeface="Cambria"/>
                          <a:cs typeface="Cambria"/>
                          <a:sym typeface="Cambria"/>
                        </a:rPr>
                        <a:t> </a:t>
                      </a:r>
                      <a:r>
                        <a:rPr lang="en-US" sz="1200" u="none" strike="noStrike" cap="none">
                          <a:solidFill>
                            <a:schemeClr val="dk1"/>
                          </a:solidFill>
                          <a:latin typeface="Cambria"/>
                          <a:ea typeface="Cambria"/>
                          <a:cs typeface="Cambria"/>
                          <a:sym typeface="Cambria"/>
                        </a:rPr>
                        <a:t>emigration followed by </a:t>
                      </a:r>
                      <a:r>
                        <a:rPr lang="en-US" sz="1200" b="1" u="none" strike="noStrike" cap="none">
                          <a:solidFill>
                            <a:schemeClr val="dk1"/>
                          </a:solidFill>
                          <a:latin typeface="Cambria"/>
                          <a:ea typeface="Cambria"/>
                          <a:cs typeface="Cambria"/>
                          <a:sym typeface="Cambria"/>
                        </a:rPr>
                        <a:t>mononuclear </a:t>
                      </a:r>
                      <a:r>
                        <a:rPr lang="en-US" sz="1200" b="1" u="none" strike="noStrike" cap="none">
                          <a:solidFill>
                            <a:srgbClr val="A5A5A5"/>
                          </a:solidFill>
                          <a:latin typeface="Cambria"/>
                          <a:ea typeface="Cambria"/>
                          <a:cs typeface="Cambria"/>
                          <a:sym typeface="Cambria"/>
                        </a:rPr>
                        <a:t>phagocytic  = macrophages </a:t>
                      </a:r>
                      <a:r>
                        <a:rPr lang="en-US" sz="1200" u="none" strike="noStrike" cap="none">
                          <a:solidFill>
                            <a:schemeClr val="dk1"/>
                          </a:solidFill>
                          <a:latin typeface="Cambria"/>
                          <a:ea typeface="Cambria"/>
                          <a:cs typeface="Cambria"/>
                          <a:sym typeface="Cambria"/>
                        </a:rPr>
                        <a:t>cells during the ensuing </a:t>
                      </a:r>
                      <a:r>
                        <a:rPr lang="en-US" sz="1200" b="1" u="none" strike="noStrike" cap="none">
                          <a:solidFill>
                            <a:srgbClr val="C00000"/>
                          </a:solidFill>
                          <a:latin typeface="Cambria"/>
                          <a:ea typeface="Cambria"/>
                          <a:cs typeface="Cambria"/>
                          <a:sym typeface="Cambria"/>
                        </a:rPr>
                        <a:t>2 to 3 weeks</a:t>
                      </a:r>
                      <a:r>
                        <a:rPr lang="en-US" sz="1530" b="1" u="none" strike="noStrike" cap="none">
                          <a:solidFill>
                            <a:srgbClr val="C00000"/>
                          </a:solidFill>
                          <a:latin typeface="Cambria"/>
                          <a:ea typeface="Cambria"/>
                          <a:cs typeface="Cambria"/>
                          <a:sym typeface="Cambria"/>
                        </a:rPr>
                        <a:t>.*</a:t>
                      </a:r>
                      <a:endParaRPr sz="1400" u="none" strike="noStrike" cap="none"/>
                    </a:p>
                    <a:p>
                      <a:pPr marL="171450" marR="0" lvl="0" indent="-74295" algn="l" rtl="0">
                        <a:lnSpc>
                          <a:spcPct val="100000"/>
                        </a:lnSpc>
                        <a:spcBef>
                          <a:spcPts val="0"/>
                        </a:spcBef>
                        <a:spcAft>
                          <a:spcPts val="0"/>
                        </a:spcAft>
                        <a:buClr>
                          <a:schemeClr val="dk1"/>
                        </a:buClr>
                        <a:buSzPts val="1530"/>
                        <a:buFont typeface="Arial"/>
                        <a:buNone/>
                      </a:pPr>
                      <a:endParaRPr sz="1530" b="1" u="none" strike="noStrike" cap="none">
                        <a:solidFill>
                          <a:schemeClr val="dk1"/>
                        </a:solidFill>
                        <a:latin typeface="Cambria"/>
                        <a:ea typeface="Cambria"/>
                        <a:cs typeface="Cambria"/>
                        <a:sym typeface="Cambria"/>
                      </a:endParaRPr>
                    </a:p>
                    <a:p>
                      <a:pPr marL="171450" marR="0" lvl="0" indent="-171450" algn="l" rtl="0">
                        <a:lnSpc>
                          <a:spcPct val="100000"/>
                        </a:lnSpc>
                        <a:spcBef>
                          <a:spcPts val="0"/>
                        </a:spcBef>
                        <a:spcAft>
                          <a:spcPts val="0"/>
                        </a:spcAft>
                        <a:buClr>
                          <a:schemeClr val="dk1"/>
                        </a:buClr>
                        <a:buSzPts val="1200"/>
                        <a:buFont typeface="Arial"/>
                        <a:buChar char="•"/>
                      </a:pPr>
                      <a:r>
                        <a:rPr lang="en-US" sz="1200" b="1" u="none" strike="noStrike" cap="none">
                          <a:solidFill>
                            <a:schemeClr val="dk1"/>
                          </a:solidFill>
                          <a:latin typeface="Cambria"/>
                          <a:ea typeface="Cambria"/>
                          <a:cs typeface="Cambria"/>
                          <a:sym typeface="Cambria"/>
                        </a:rPr>
                        <a:t>Macrophages </a:t>
                      </a:r>
                      <a:r>
                        <a:rPr lang="en-US" sz="1200" u="none" strike="noStrike" cap="none">
                          <a:solidFill>
                            <a:schemeClr val="dk1"/>
                          </a:solidFill>
                          <a:latin typeface="Cambria"/>
                          <a:ea typeface="Cambria"/>
                          <a:cs typeface="Cambria"/>
                          <a:sym typeface="Cambria"/>
                        </a:rPr>
                        <a:t>containing myelin </a:t>
                      </a:r>
                      <a:r>
                        <a:rPr lang="en-US" sz="1200" b="1" u="none" strike="noStrike" cap="none">
                          <a:solidFill>
                            <a:schemeClr val="dk1"/>
                          </a:solidFill>
                          <a:latin typeface="Cambria"/>
                          <a:ea typeface="Cambria"/>
                          <a:cs typeface="Cambria"/>
                          <a:sym typeface="Cambria"/>
                        </a:rPr>
                        <a:t>breakdown products </a:t>
                      </a:r>
                      <a:r>
                        <a:rPr lang="en-US" sz="1100" u="none" strike="noStrike" cap="none">
                          <a:solidFill>
                            <a:srgbClr val="B7B7B7"/>
                          </a:solidFill>
                        </a:rPr>
                        <a:t>“from the breakdown of neurons “</a:t>
                      </a:r>
                      <a:r>
                        <a:rPr lang="en-US" sz="1100" u="none" strike="noStrike" cap="none"/>
                        <a:t> </a:t>
                      </a:r>
                      <a:r>
                        <a:rPr lang="en-US" sz="1200" b="1" u="none" strike="noStrike" cap="none">
                          <a:solidFill>
                            <a:schemeClr val="dk1"/>
                          </a:solidFill>
                          <a:latin typeface="Cambria"/>
                          <a:ea typeface="Cambria"/>
                          <a:cs typeface="Cambria"/>
                          <a:sym typeface="Cambria"/>
                        </a:rPr>
                        <a:t> or blood may persist </a:t>
                      </a:r>
                      <a:r>
                        <a:rPr lang="en-US" sz="1200" u="none" strike="noStrike" cap="none">
                          <a:solidFill>
                            <a:schemeClr val="dk1"/>
                          </a:solidFill>
                          <a:latin typeface="Cambria"/>
                          <a:ea typeface="Cambria"/>
                          <a:cs typeface="Cambria"/>
                          <a:sym typeface="Cambria"/>
                        </a:rPr>
                        <a:t>in the lesion for months to years.</a:t>
                      </a:r>
                      <a:endParaRPr sz="1400" u="none" strike="noStrike" cap="none"/>
                    </a:p>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171450" marR="0" lvl="0" indent="-171450" algn="l" rtl="0">
                        <a:lnSpc>
                          <a:spcPct val="100000"/>
                        </a:lnSpc>
                        <a:spcBef>
                          <a:spcPts val="0"/>
                        </a:spcBef>
                        <a:spcAft>
                          <a:spcPts val="0"/>
                        </a:spcAft>
                        <a:buClr>
                          <a:schemeClr val="dk1"/>
                        </a:buClr>
                        <a:buSzPts val="1200"/>
                        <a:buFont typeface="Arial"/>
                        <a:buChar char="•"/>
                      </a:pPr>
                      <a:r>
                        <a:rPr lang="en-US" sz="1200" u="none" strike="noStrike" cap="none">
                          <a:solidFill>
                            <a:schemeClr val="dk1"/>
                          </a:solidFill>
                          <a:latin typeface="Cambria"/>
                          <a:ea typeface="Cambria"/>
                          <a:cs typeface="Cambria"/>
                          <a:sym typeface="Cambria"/>
                        </a:rPr>
                        <a:t>As the process of </a:t>
                      </a:r>
                      <a:r>
                        <a:rPr lang="en-US" sz="1200" b="1" u="none" strike="noStrike" cap="none">
                          <a:solidFill>
                            <a:schemeClr val="dk1"/>
                          </a:solidFill>
                          <a:latin typeface="Cambria"/>
                          <a:ea typeface="Cambria"/>
                          <a:cs typeface="Cambria"/>
                          <a:sym typeface="Cambria"/>
                        </a:rPr>
                        <a:t>phagocytosis</a:t>
                      </a:r>
                      <a:r>
                        <a:rPr lang="en-US" sz="1200" u="none" strike="noStrike" cap="none">
                          <a:solidFill>
                            <a:schemeClr val="dk1"/>
                          </a:solidFill>
                          <a:latin typeface="Cambria"/>
                          <a:ea typeface="Cambria"/>
                          <a:cs typeface="Cambria"/>
                          <a:sym typeface="Cambria"/>
                        </a:rPr>
                        <a:t> and </a:t>
                      </a:r>
                      <a:r>
                        <a:rPr lang="en-US" sz="1200" b="1" u="none" strike="noStrike" cap="none">
                          <a:solidFill>
                            <a:schemeClr val="dk1"/>
                          </a:solidFill>
                          <a:latin typeface="Cambria"/>
                          <a:ea typeface="Cambria"/>
                          <a:cs typeface="Cambria"/>
                          <a:sym typeface="Cambria"/>
                        </a:rPr>
                        <a:t>liquefaction</a:t>
                      </a:r>
                      <a:r>
                        <a:rPr lang="en-US" sz="1200" u="none" strike="noStrike" cap="none">
                          <a:solidFill>
                            <a:schemeClr val="dk1"/>
                          </a:solidFill>
                          <a:latin typeface="Cambria"/>
                          <a:ea typeface="Cambria"/>
                          <a:cs typeface="Cambria"/>
                          <a:sym typeface="Cambria"/>
                        </a:rPr>
                        <a:t> proceeds, astrocytes at the edges of the lesion progressively enlarge, divide, and develop a </a:t>
                      </a:r>
                      <a:r>
                        <a:rPr lang="en-US" sz="1200" b="0" u="none" strike="noStrike" cap="none">
                          <a:solidFill>
                            <a:schemeClr val="dk1"/>
                          </a:solidFill>
                          <a:latin typeface="Cambria"/>
                          <a:ea typeface="Cambria"/>
                          <a:cs typeface="Cambria"/>
                          <a:sym typeface="Cambria"/>
                        </a:rPr>
                        <a:t>prominent</a:t>
                      </a:r>
                      <a:r>
                        <a:rPr lang="en-US" sz="1200" u="none" strike="noStrike" cap="none">
                          <a:solidFill>
                            <a:schemeClr val="dk1"/>
                          </a:solidFill>
                          <a:latin typeface="Cambria"/>
                          <a:ea typeface="Cambria"/>
                          <a:cs typeface="Cambria"/>
                          <a:sym typeface="Cambria"/>
                        </a:rPr>
                        <a:t> </a:t>
                      </a:r>
                      <a:r>
                        <a:rPr lang="en-US" sz="1200" b="1" u="none" strike="noStrike" cap="none">
                          <a:solidFill>
                            <a:srgbClr val="C00000"/>
                          </a:solidFill>
                          <a:latin typeface="Cambria"/>
                          <a:ea typeface="Cambria"/>
                          <a:cs typeface="Cambria"/>
                          <a:sym typeface="Cambria"/>
                        </a:rPr>
                        <a:t>network</a:t>
                      </a:r>
                      <a:r>
                        <a:rPr lang="en-US" sz="1200" u="none" strike="noStrike" cap="none">
                          <a:solidFill>
                            <a:srgbClr val="C00000"/>
                          </a:solidFill>
                          <a:latin typeface="Cambria"/>
                          <a:ea typeface="Cambria"/>
                          <a:cs typeface="Cambria"/>
                          <a:sym typeface="Cambria"/>
                        </a:rPr>
                        <a:t> </a:t>
                      </a:r>
                      <a:r>
                        <a:rPr lang="en-US" sz="1200" b="1" u="none" strike="noStrike" cap="none">
                          <a:solidFill>
                            <a:srgbClr val="C00000"/>
                          </a:solidFill>
                          <a:latin typeface="Cambria"/>
                          <a:ea typeface="Cambria"/>
                          <a:cs typeface="Cambria"/>
                          <a:sym typeface="Cambria"/>
                        </a:rPr>
                        <a:t>of</a:t>
                      </a:r>
                      <a:r>
                        <a:rPr lang="en-US" sz="1200" u="none" strike="noStrike" cap="none">
                          <a:solidFill>
                            <a:srgbClr val="C00000"/>
                          </a:solidFill>
                          <a:latin typeface="Cambria"/>
                          <a:ea typeface="Cambria"/>
                          <a:cs typeface="Cambria"/>
                          <a:sym typeface="Cambria"/>
                        </a:rPr>
                        <a:t> </a:t>
                      </a:r>
                      <a:r>
                        <a:rPr lang="en-US" sz="1200" b="1" u="none" strike="noStrike" cap="none">
                          <a:solidFill>
                            <a:srgbClr val="C00000"/>
                          </a:solidFill>
                          <a:latin typeface="Cambria"/>
                          <a:ea typeface="Cambria"/>
                          <a:cs typeface="Cambria"/>
                          <a:sym typeface="Cambria"/>
                        </a:rPr>
                        <a:t>protoplasmic</a:t>
                      </a:r>
                      <a:r>
                        <a:rPr lang="en-US" sz="1200" u="none" strike="noStrike" cap="none">
                          <a:solidFill>
                            <a:srgbClr val="C00000"/>
                          </a:solidFill>
                          <a:latin typeface="Cambria"/>
                          <a:ea typeface="Cambria"/>
                          <a:cs typeface="Cambria"/>
                          <a:sym typeface="Cambria"/>
                        </a:rPr>
                        <a:t> </a:t>
                      </a:r>
                      <a:r>
                        <a:rPr lang="en-US" sz="1200" b="1" u="none" strike="noStrike" cap="none">
                          <a:solidFill>
                            <a:srgbClr val="C00000"/>
                          </a:solidFill>
                          <a:latin typeface="Cambria"/>
                          <a:ea typeface="Cambria"/>
                          <a:cs typeface="Cambria"/>
                          <a:sym typeface="Cambria"/>
                        </a:rPr>
                        <a:t>extensions</a:t>
                      </a:r>
                      <a:r>
                        <a:rPr lang="en-US" sz="1200" u="none" strike="noStrike" cap="none">
                          <a:solidFill>
                            <a:schemeClr val="dk1"/>
                          </a:solidFill>
                          <a:latin typeface="Cambria"/>
                          <a:ea typeface="Cambria"/>
                          <a:cs typeface="Cambria"/>
                          <a:sym typeface="Cambria"/>
                        </a:rPr>
                        <a:t>.</a:t>
                      </a:r>
                      <a:r>
                        <a:rPr lang="en-US" sz="1200" u="none" strike="noStrike" cap="none">
                          <a:solidFill>
                            <a:schemeClr val="dk1"/>
                          </a:solidFill>
                        </a:rPr>
                        <a:t> </a:t>
                      </a:r>
                      <a:endParaRPr sz="1200" u="none" strike="noStrike" cap="none">
                        <a:solidFill>
                          <a:schemeClr val="dk1"/>
                        </a:solidFill>
                      </a:endParaRPr>
                    </a:p>
                    <a:p>
                      <a:pPr marL="171450" marR="0" lvl="0" indent="-95250" algn="l" rtl="0">
                        <a:lnSpc>
                          <a:spcPct val="100000"/>
                        </a:lnSpc>
                        <a:spcBef>
                          <a:spcPts val="0"/>
                        </a:spcBef>
                        <a:spcAft>
                          <a:spcPts val="0"/>
                        </a:spcAft>
                        <a:buClr>
                          <a:schemeClr val="dk1"/>
                        </a:buClr>
                        <a:buSzPts val="1200"/>
                        <a:buFont typeface="Arial"/>
                        <a:buNone/>
                      </a:pPr>
                      <a:endParaRPr sz="1200" u="none" strike="noStrike" cap="none">
                        <a:solidFill>
                          <a:schemeClr val="dk1"/>
                        </a:solidFill>
                      </a:endParaRPr>
                    </a:p>
                    <a:p>
                      <a:pPr marL="0" marR="0" lvl="0" indent="0" algn="l" rtl="0">
                        <a:lnSpc>
                          <a:spcPct val="100000"/>
                        </a:lnSpc>
                        <a:spcBef>
                          <a:spcPts val="0"/>
                        </a:spcBef>
                        <a:spcAft>
                          <a:spcPts val="0"/>
                        </a:spcAft>
                        <a:buClr>
                          <a:schemeClr val="dk1"/>
                        </a:buClr>
                        <a:buSzPts val="1200"/>
                        <a:buFont typeface="Arial"/>
                        <a:buNone/>
                      </a:pPr>
                      <a:r>
                        <a:rPr lang="en-US" sz="1200" u="none" strike="noStrike" cap="none">
                          <a:solidFill>
                            <a:srgbClr val="B7B7B7"/>
                          </a:solidFill>
                        </a:rPr>
                        <a:t>“Reactive gliosis” </a:t>
                      </a:r>
                      <a:endParaRPr sz="1050" u="none" strike="noStrike" cap="none">
                        <a:solidFill>
                          <a:srgbClr val="B7B7B7"/>
                        </a:solidFill>
                      </a:endParaRPr>
                    </a:p>
                  </a:txBody>
                  <a:tcPr marL="91450" marR="91450" marT="45725" marB="45725"/>
                </a:tc>
                <a:tc>
                  <a:txBody>
                    <a:bodyPr/>
                    <a:lstStyle/>
                    <a:p>
                      <a:pPr marL="171450" marR="0" lvl="0" indent="-171450" algn="l" rtl="0">
                        <a:lnSpc>
                          <a:spcPct val="100000"/>
                        </a:lnSpc>
                        <a:spcBef>
                          <a:spcPts val="0"/>
                        </a:spcBef>
                        <a:spcAft>
                          <a:spcPts val="0"/>
                        </a:spcAft>
                        <a:buClr>
                          <a:schemeClr val="dk1"/>
                        </a:buClr>
                        <a:buSzPts val="1200"/>
                        <a:buFont typeface="Arial"/>
                        <a:buChar char="•"/>
                      </a:pPr>
                      <a:r>
                        <a:rPr lang="en-US" sz="1200" u="none" strike="noStrike" cap="none">
                          <a:solidFill>
                            <a:schemeClr val="dk1"/>
                          </a:solidFill>
                          <a:latin typeface="Cambria"/>
                          <a:ea typeface="Cambria"/>
                          <a:cs typeface="Cambria"/>
                          <a:sym typeface="Cambria"/>
                        </a:rPr>
                        <a:t>The striking astrocytic nuclear and cytoplasmic enlargement recedes</a:t>
                      </a:r>
                      <a:endParaRPr/>
                    </a:p>
                    <a:p>
                      <a:pPr marL="171450" marR="0" lvl="0" indent="-95250" algn="l" rtl="0">
                        <a:lnSpc>
                          <a:spcPct val="100000"/>
                        </a:lnSpc>
                        <a:spcBef>
                          <a:spcPts val="0"/>
                        </a:spcBef>
                        <a:spcAft>
                          <a:spcPts val="0"/>
                        </a:spcAft>
                        <a:buClr>
                          <a:schemeClr val="dk1"/>
                        </a:buClr>
                        <a:buSzPts val="1200"/>
                        <a:buFont typeface="Arial"/>
                        <a:buNone/>
                      </a:pPr>
                      <a:endParaRPr sz="120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chemeClr val="dk1"/>
                        </a:buClr>
                        <a:buSzPts val="1200"/>
                        <a:buFont typeface="Arial"/>
                        <a:buNone/>
                      </a:pPr>
                      <a:endParaRPr sz="1200" u="none" strike="noStrike" cap="none">
                        <a:solidFill>
                          <a:schemeClr val="dk1"/>
                        </a:solidFill>
                        <a:latin typeface="Cambria"/>
                        <a:ea typeface="Cambria"/>
                        <a:cs typeface="Cambria"/>
                        <a:sym typeface="Cambria"/>
                      </a:endParaRPr>
                    </a:p>
                    <a:p>
                      <a:pPr marL="171450" marR="0" lvl="0" indent="-171450" algn="l" rtl="0">
                        <a:lnSpc>
                          <a:spcPct val="100000"/>
                        </a:lnSpc>
                        <a:spcBef>
                          <a:spcPts val="0"/>
                        </a:spcBef>
                        <a:spcAft>
                          <a:spcPts val="0"/>
                        </a:spcAft>
                        <a:buClr>
                          <a:srgbClr val="B7B7B7"/>
                        </a:buClr>
                        <a:buSzPts val="1200"/>
                        <a:buFont typeface="Arial"/>
                        <a:buChar char="•"/>
                      </a:pPr>
                      <a:r>
                        <a:rPr lang="en-US" sz="1200" u="none" strike="noStrike" cap="none">
                          <a:solidFill>
                            <a:srgbClr val="B7B7B7"/>
                          </a:solidFill>
                        </a:rPr>
                        <a:t>A few glial cells will stay forever</a:t>
                      </a:r>
                      <a:endParaRPr sz="1200" u="none" strike="noStrike" cap="none">
                        <a:solidFill>
                          <a:srgbClr val="B7B7B7"/>
                        </a:solidFill>
                      </a:endParaRPr>
                    </a:p>
                  </a:txBody>
                  <a:tcPr marL="91450" marR="91450" marT="45725" marB="45725"/>
                </a:tc>
              </a:tr>
            </a:tbl>
          </a:graphicData>
        </a:graphic>
      </p:graphicFrame>
      <p:sp>
        <p:nvSpPr>
          <p:cNvPr id="292" name="Google Shape;292;p26"/>
          <p:cNvSpPr/>
          <p:nvPr/>
        </p:nvSpPr>
        <p:spPr>
          <a:xfrm>
            <a:off x="358900" y="5876700"/>
            <a:ext cx="5516400" cy="390300"/>
          </a:xfrm>
          <a:prstGeom prst="rect">
            <a:avLst/>
          </a:prstGeom>
          <a:noFill/>
          <a:ln>
            <a:noFill/>
          </a:ln>
        </p:spPr>
        <p:txBody>
          <a:bodyPr spcFirstLastPara="1" wrap="square" lIns="91425" tIns="45700" rIns="91425" bIns="45700" anchor="t" anchorCtr="0">
            <a:noAutofit/>
          </a:bodyPr>
          <a:lstStyle/>
          <a:p>
            <a:pPr marL="571500" marR="0" lvl="0" indent="-342900" algn="l" rtl="0">
              <a:lnSpc>
                <a:spcPct val="115000"/>
              </a:lnSpc>
              <a:spcBef>
                <a:spcPts val="0"/>
              </a:spcBef>
              <a:spcAft>
                <a:spcPts val="0"/>
              </a:spcAft>
              <a:buClr>
                <a:srgbClr val="72BCD1"/>
              </a:buClr>
              <a:buSzPts val="1800"/>
              <a:buFont typeface="Noto Sans Symbols"/>
              <a:buChar char="▪"/>
            </a:pPr>
            <a:r>
              <a:rPr lang="en-US" sz="1800" b="1" i="0" u="none" strike="noStrike" cap="none">
                <a:solidFill>
                  <a:srgbClr val="72BCD1"/>
                </a:solidFill>
                <a:latin typeface="Cambria"/>
                <a:ea typeface="Cambria"/>
                <a:cs typeface="Cambria"/>
                <a:sym typeface="Cambria"/>
              </a:rPr>
              <a:t>Healing process – after several months cont. :</a:t>
            </a:r>
            <a:endParaRPr sz="1200" b="1" i="0" u="none" strike="noStrike" cap="none">
              <a:solidFill>
                <a:srgbClr val="72BCD1"/>
              </a:solidFill>
              <a:latin typeface="Calibri"/>
              <a:ea typeface="Calibri"/>
              <a:cs typeface="Calibri"/>
              <a:sym typeface="Calibri"/>
            </a:endParaRPr>
          </a:p>
        </p:txBody>
      </p:sp>
      <p:grpSp>
        <p:nvGrpSpPr>
          <p:cNvPr id="293" name="Google Shape;293;p26"/>
          <p:cNvGrpSpPr/>
          <p:nvPr/>
        </p:nvGrpSpPr>
        <p:grpSpPr>
          <a:xfrm>
            <a:off x="-2147568" y="5876690"/>
            <a:ext cx="9778212" cy="2707670"/>
            <a:chOff x="-2266630" y="-350535"/>
            <a:chExt cx="9778212" cy="2707670"/>
          </a:xfrm>
        </p:grpSpPr>
        <p:sp>
          <p:nvSpPr>
            <p:cNvPr id="294" name="Google Shape;294;p26"/>
            <p:cNvSpPr/>
            <p:nvPr/>
          </p:nvSpPr>
          <p:spPr>
            <a:xfrm>
              <a:off x="-2266630" y="-350535"/>
              <a:ext cx="2707670" cy="2707670"/>
            </a:xfrm>
            <a:prstGeom prst="blockArc">
              <a:avLst>
                <a:gd name="adj1" fmla="val 18900000"/>
                <a:gd name="adj2" fmla="val 2700000"/>
                <a:gd name="adj3" fmla="val 798"/>
              </a:avLst>
            </a:prstGeom>
            <a:noFill/>
            <a:ln w="12700" cap="flat" cmpd="sng">
              <a:solidFill>
                <a:srgbClr val="72BCD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26"/>
            <p:cNvSpPr/>
            <p:nvPr/>
          </p:nvSpPr>
          <p:spPr>
            <a:xfrm>
              <a:off x="283515" y="200660"/>
              <a:ext cx="7228067" cy="401320"/>
            </a:xfrm>
            <a:prstGeom prst="rect">
              <a:avLst/>
            </a:prstGeom>
            <a:solidFill>
              <a:srgbClr val="D5E7EB"/>
            </a:solidFill>
            <a:ln w="12700" cap="flat" cmpd="sng">
              <a:solidFill>
                <a:srgbClr val="72BCD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26"/>
            <p:cNvSpPr txBox="1"/>
            <p:nvPr/>
          </p:nvSpPr>
          <p:spPr>
            <a:xfrm>
              <a:off x="283515" y="200660"/>
              <a:ext cx="7228067" cy="401320"/>
            </a:xfrm>
            <a:prstGeom prst="rect">
              <a:avLst/>
            </a:prstGeom>
            <a:noFill/>
            <a:ln>
              <a:noFill/>
            </a:ln>
          </p:spPr>
          <p:txBody>
            <a:bodyPr spcFirstLastPara="1" wrap="square" lIns="318525" tIns="30475" rIns="30475" bIns="30475"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1" i="0" u="none" strike="noStrike" cap="none">
                  <a:solidFill>
                    <a:schemeClr val="dk1"/>
                  </a:solidFill>
                  <a:latin typeface="Cambria"/>
                  <a:ea typeface="Cambria"/>
                  <a:cs typeface="Cambria"/>
                  <a:sym typeface="Cambria"/>
                </a:rPr>
                <a:t>In the wall of the cavity:</a:t>
              </a:r>
              <a:r>
                <a:rPr lang="en-US" sz="1200" b="0" i="0" u="none" strike="noStrike" cap="none">
                  <a:solidFill>
                    <a:schemeClr val="dk1"/>
                  </a:solidFill>
                  <a:latin typeface="Cambria"/>
                  <a:ea typeface="Cambria"/>
                  <a:cs typeface="Cambria"/>
                  <a:sym typeface="Cambria"/>
                </a:rPr>
                <a:t> astrocyte processes form a dense feltwork of glial fibers admixed with new capillaries and a few perivascular connective tissue fibers.</a:t>
              </a:r>
              <a:endParaRPr sz="1200" b="0" i="0" u="none" strike="noStrike" cap="none">
                <a:solidFill>
                  <a:schemeClr val="dk1"/>
                </a:solidFill>
                <a:latin typeface="Cambria"/>
                <a:ea typeface="Cambria"/>
                <a:cs typeface="Cambria"/>
                <a:sym typeface="Cambria"/>
              </a:endParaRPr>
            </a:p>
          </p:txBody>
        </p:sp>
        <p:sp>
          <p:nvSpPr>
            <p:cNvPr id="297" name="Google Shape;297;p26"/>
            <p:cNvSpPr/>
            <p:nvPr/>
          </p:nvSpPr>
          <p:spPr>
            <a:xfrm>
              <a:off x="32690" y="150495"/>
              <a:ext cx="501650" cy="501650"/>
            </a:xfrm>
            <a:prstGeom prst="ellipse">
              <a:avLst/>
            </a:prstGeom>
            <a:solidFill>
              <a:schemeClr val="lt1"/>
            </a:solidFill>
            <a:ln w="12700" cap="flat" cmpd="sng">
              <a:solidFill>
                <a:srgbClr val="72BCD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26"/>
            <p:cNvSpPr/>
            <p:nvPr/>
          </p:nvSpPr>
          <p:spPr>
            <a:xfrm>
              <a:off x="429394" y="802640"/>
              <a:ext cx="7082188" cy="401320"/>
            </a:xfrm>
            <a:prstGeom prst="rect">
              <a:avLst/>
            </a:prstGeom>
            <a:solidFill>
              <a:srgbClr val="D5E7EB"/>
            </a:solidFill>
            <a:ln w="12700" cap="flat" cmpd="sng">
              <a:solidFill>
                <a:srgbClr val="72BCD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26"/>
            <p:cNvSpPr txBox="1"/>
            <p:nvPr/>
          </p:nvSpPr>
          <p:spPr>
            <a:xfrm>
              <a:off x="429394" y="802640"/>
              <a:ext cx="7082188" cy="401320"/>
            </a:xfrm>
            <a:prstGeom prst="rect">
              <a:avLst/>
            </a:prstGeom>
            <a:noFill/>
            <a:ln>
              <a:noFill/>
            </a:ln>
          </p:spPr>
          <p:txBody>
            <a:bodyPr spcFirstLastPara="1" wrap="square" lIns="318525" tIns="30475" rIns="30475" bIns="30475"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1" i="0" u="none" strike="noStrike" cap="none">
                  <a:solidFill>
                    <a:schemeClr val="dk1"/>
                  </a:solidFill>
                  <a:latin typeface="Cambria"/>
                  <a:ea typeface="Cambria"/>
                  <a:cs typeface="Cambria"/>
                  <a:sym typeface="Cambria"/>
                </a:rPr>
                <a:t>In the cerebral cortex: </a:t>
              </a:r>
              <a:r>
                <a:rPr lang="en-US" sz="1200" b="0" i="0" u="none" strike="noStrike" cap="none">
                  <a:solidFill>
                    <a:schemeClr val="dk1"/>
                  </a:solidFill>
                  <a:latin typeface="Cambria"/>
                  <a:ea typeface="Cambria"/>
                  <a:cs typeface="Cambria"/>
                  <a:sym typeface="Cambria"/>
                </a:rPr>
                <a:t>the cavity is delimited from the meninges and subarachnoid space by a gliotic layer of tissue, derived from the molecular layer of cortex.</a:t>
              </a:r>
              <a:endParaRPr sz="1200" b="0" i="0" u="none" strike="noStrike" cap="none">
                <a:solidFill>
                  <a:schemeClr val="dk1"/>
                </a:solidFill>
                <a:latin typeface="Cambria"/>
                <a:ea typeface="Cambria"/>
                <a:cs typeface="Cambria"/>
                <a:sym typeface="Cambria"/>
              </a:endParaRPr>
            </a:p>
          </p:txBody>
        </p:sp>
        <p:sp>
          <p:nvSpPr>
            <p:cNvPr id="300" name="Google Shape;300;p26"/>
            <p:cNvSpPr/>
            <p:nvPr/>
          </p:nvSpPr>
          <p:spPr>
            <a:xfrm>
              <a:off x="178569" y="752475"/>
              <a:ext cx="501650" cy="501650"/>
            </a:xfrm>
            <a:prstGeom prst="ellipse">
              <a:avLst/>
            </a:prstGeom>
            <a:solidFill>
              <a:schemeClr val="lt1"/>
            </a:solidFill>
            <a:ln w="12700" cap="flat" cmpd="sng">
              <a:solidFill>
                <a:srgbClr val="72BCD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26"/>
            <p:cNvSpPr/>
            <p:nvPr/>
          </p:nvSpPr>
          <p:spPr>
            <a:xfrm>
              <a:off x="283515" y="1404620"/>
              <a:ext cx="7228067" cy="401320"/>
            </a:xfrm>
            <a:prstGeom prst="rect">
              <a:avLst/>
            </a:prstGeom>
            <a:solidFill>
              <a:srgbClr val="D5E7EB"/>
            </a:solidFill>
            <a:ln w="12700" cap="flat" cmpd="sng">
              <a:solidFill>
                <a:srgbClr val="72BCD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26"/>
            <p:cNvSpPr txBox="1"/>
            <p:nvPr/>
          </p:nvSpPr>
          <p:spPr>
            <a:xfrm>
              <a:off x="283515" y="1404620"/>
              <a:ext cx="7228067" cy="401320"/>
            </a:xfrm>
            <a:prstGeom prst="rect">
              <a:avLst/>
            </a:prstGeom>
            <a:noFill/>
            <a:ln>
              <a:noFill/>
            </a:ln>
          </p:spPr>
          <p:txBody>
            <a:bodyPr spcFirstLastPara="1" wrap="square" lIns="318525" tIns="30475" rIns="30475" bIns="30475"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1" i="0" u="none" strike="noStrike" cap="none">
                  <a:solidFill>
                    <a:srgbClr val="980000"/>
                  </a:solidFill>
                  <a:latin typeface="Cambria"/>
                  <a:ea typeface="Cambria"/>
                  <a:cs typeface="Cambria"/>
                  <a:sym typeface="Cambria"/>
                </a:rPr>
                <a:t>The pia and arachnoid:</a:t>
              </a:r>
              <a:r>
                <a:rPr lang="en-US" sz="1200" b="0" i="0" u="none" strike="noStrike" cap="none">
                  <a:solidFill>
                    <a:srgbClr val="980000"/>
                  </a:solidFill>
                  <a:latin typeface="Cambria"/>
                  <a:ea typeface="Cambria"/>
                  <a:cs typeface="Cambria"/>
                  <a:sym typeface="Cambria"/>
                </a:rPr>
                <a:t> are not affected and do not contribute to the healing process.</a:t>
              </a:r>
              <a:endParaRPr sz="1200" b="0" i="0" u="none" strike="noStrike" cap="none">
                <a:solidFill>
                  <a:srgbClr val="980000"/>
                </a:solidFill>
                <a:latin typeface="Cambria"/>
                <a:ea typeface="Cambria"/>
                <a:cs typeface="Cambria"/>
                <a:sym typeface="Cambria"/>
              </a:endParaRPr>
            </a:p>
          </p:txBody>
        </p:sp>
        <p:sp>
          <p:nvSpPr>
            <p:cNvPr id="303" name="Google Shape;303;p26"/>
            <p:cNvSpPr/>
            <p:nvPr/>
          </p:nvSpPr>
          <p:spPr>
            <a:xfrm>
              <a:off x="32690" y="1354455"/>
              <a:ext cx="501650" cy="501650"/>
            </a:xfrm>
            <a:prstGeom prst="ellipse">
              <a:avLst/>
            </a:prstGeom>
            <a:solidFill>
              <a:schemeClr val="lt1"/>
            </a:solidFill>
            <a:ln w="12700" cap="flat" cmpd="sng">
              <a:solidFill>
                <a:srgbClr val="72BCD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04" name="Google Shape;304;p26"/>
          <p:cNvPicPr preferRelativeResize="0"/>
          <p:nvPr/>
        </p:nvPicPr>
        <p:blipFill rotWithShape="1">
          <a:blip r:embed="rId3">
            <a:alphaModFix/>
          </a:blip>
          <a:srcRect/>
          <a:stretch/>
        </p:blipFill>
        <p:spPr>
          <a:xfrm>
            <a:off x="0" y="0"/>
            <a:ext cx="7772400" cy="623887"/>
          </a:xfrm>
          <a:prstGeom prst="rect">
            <a:avLst/>
          </a:prstGeom>
          <a:noFill/>
          <a:ln>
            <a:noFill/>
          </a:ln>
        </p:spPr>
      </p:pic>
      <p:sp>
        <p:nvSpPr>
          <p:cNvPr id="305" name="Google Shape;305;p26"/>
          <p:cNvSpPr txBox="1">
            <a:spLocks noGrp="1"/>
          </p:cNvSpPr>
          <p:nvPr>
            <p:ph type="title"/>
          </p:nvPr>
        </p:nvSpPr>
        <p:spPr>
          <a:xfrm>
            <a:off x="840000" y="76876"/>
            <a:ext cx="6703800" cy="497100"/>
          </a:xfrm>
          <a:prstGeom prst="rect">
            <a:avLst/>
          </a:prstGeom>
          <a:noFill/>
          <a:ln>
            <a:noFill/>
          </a:ln>
        </p:spPr>
        <p:txBody>
          <a:bodyPr spcFirstLastPara="1" wrap="square" lIns="91425" tIns="45700" rIns="91425" bIns="45700" anchor="ctr" anchorCtr="0">
            <a:noAutofit/>
          </a:bodyPr>
          <a:lstStyle/>
          <a:p>
            <a:pPr marL="285750" marR="0" lvl="0" indent="-285750" algn="l" rtl="0">
              <a:lnSpc>
                <a:spcPct val="90000"/>
              </a:lnSpc>
              <a:spcBef>
                <a:spcPts val="0"/>
              </a:spcBef>
              <a:spcAft>
                <a:spcPts val="0"/>
              </a:spcAft>
              <a:buClr>
                <a:srgbClr val="72BCD1"/>
              </a:buClr>
              <a:buSzPts val="1800"/>
              <a:buFont typeface="Noto Sans Symbols"/>
              <a:buChar char="▪"/>
            </a:pPr>
            <a:r>
              <a:rPr lang="en-US" sz="1800" b="1" i="0" u="none" strike="noStrike" cap="none">
                <a:solidFill>
                  <a:srgbClr val="72BCD1"/>
                </a:solidFill>
                <a:latin typeface="Cambria"/>
                <a:ea typeface="Cambria"/>
                <a:cs typeface="Cambria"/>
                <a:sym typeface="Cambria"/>
              </a:rPr>
              <a:t>Microscopic appearance ​ (Non-hemorrhagic infarct) :</a:t>
            </a:r>
            <a:endParaRPr sz="1800" b="1" i="0" u="none" strike="noStrike" cap="none">
              <a:solidFill>
                <a:srgbClr val="72BCD1"/>
              </a:solidFill>
              <a:latin typeface="Cambria"/>
              <a:ea typeface="Cambria"/>
              <a:cs typeface="Cambria"/>
              <a:sym typeface="Cambria"/>
            </a:endParaRPr>
          </a:p>
        </p:txBody>
      </p:sp>
      <p:sp>
        <p:nvSpPr>
          <p:cNvPr id="306" name="Google Shape;306;p26"/>
          <p:cNvSpPr txBox="1"/>
          <p:nvPr/>
        </p:nvSpPr>
        <p:spPr>
          <a:xfrm>
            <a:off x="228599" y="5127600"/>
            <a:ext cx="6933600" cy="72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rgbClr val="999999"/>
                </a:solidFill>
                <a:latin typeface="Cambria"/>
                <a:ea typeface="Cambria"/>
                <a:cs typeface="Cambria"/>
                <a:sym typeface="Cambria"/>
              </a:rPr>
              <a:t>*During  the  first  several days neutrophils infiltrate the area of injury, but these are replaced over the next 2–3 weeks by macrophages. </a:t>
            </a:r>
            <a:endParaRPr sz="1200">
              <a:solidFill>
                <a:srgbClr val="999999"/>
              </a:solidFill>
              <a:latin typeface="Cambria"/>
              <a:ea typeface="Cambria"/>
              <a:cs typeface="Cambria"/>
              <a:sym typeface="Cambr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7"/>
          <p:cNvSpPr/>
          <p:nvPr/>
        </p:nvSpPr>
        <p:spPr>
          <a:xfrm>
            <a:off x="238125" y="791700"/>
            <a:ext cx="7201800" cy="939000"/>
          </a:xfrm>
          <a:prstGeom prst="rect">
            <a:avLst/>
          </a:prstGeom>
          <a:solidFill>
            <a:srgbClr val="F7FAFB"/>
          </a:solidFill>
          <a:ln w="9525" cap="flat" cmpd="sng">
            <a:solidFill>
              <a:srgbClr val="72BCD1"/>
            </a:solidFill>
            <a:prstDash val="lgDashDot"/>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A5A5A5"/>
                </a:solidFill>
                <a:latin typeface="Cambria"/>
                <a:ea typeface="Cambria"/>
                <a:cs typeface="Cambria"/>
                <a:sym typeface="Cambria"/>
              </a:rPr>
              <a:t>Notes :</a:t>
            </a:r>
            <a:endParaRPr sz="1200" b="0" i="0" u="none" strike="noStrike" cap="none">
              <a:solidFill>
                <a:srgbClr val="A5A5A5"/>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A5A5A5"/>
                </a:solidFill>
                <a:latin typeface="Cambria"/>
                <a:ea typeface="Cambria"/>
                <a:cs typeface="Cambria"/>
                <a:sym typeface="Cambria"/>
              </a:rPr>
              <a:t>*Robbins’s note : how it Results ? from reperfusion of ischemic tissue either through collaterals or after dissolution. The microscopic  picture  and  evolution  of  hemorrhagic  infarction  parallel those of ischemic infarction, with the addition of blood extravasation and resorption</a:t>
            </a:r>
            <a:r>
              <a:rPr lang="en-US" sz="1200">
                <a:solidFill>
                  <a:srgbClr val="A5A5A5"/>
                </a:solidFill>
                <a:latin typeface="Cambria"/>
                <a:ea typeface="Cambria"/>
                <a:cs typeface="Cambria"/>
                <a:sym typeface="Cambria"/>
              </a:rPr>
              <a:t>. </a:t>
            </a:r>
            <a:endParaRPr sz="1200" b="0" i="0" u="none" strike="noStrike" cap="none">
              <a:solidFill>
                <a:srgbClr val="A5A5A5"/>
              </a:solidFill>
              <a:latin typeface="Cambria"/>
              <a:ea typeface="Cambria"/>
              <a:cs typeface="Cambria"/>
              <a:sym typeface="Cambria"/>
            </a:endParaRPr>
          </a:p>
        </p:txBody>
      </p:sp>
      <p:grpSp>
        <p:nvGrpSpPr>
          <p:cNvPr id="312" name="Google Shape;312;p27"/>
          <p:cNvGrpSpPr/>
          <p:nvPr/>
        </p:nvGrpSpPr>
        <p:grpSpPr>
          <a:xfrm>
            <a:off x="194782" y="1913808"/>
            <a:ext cx="7382828" cy="2221561"/>
            <a:chOff x="0" y="19519"/>
            <a:chExt cx="7382828" cy="2221561"/>
          </a:xfrm>
        </p:grpSpPr>
        <p:sp>
          <p:nvSpPr>
            <p:cNvPr id="313" name="Google Shape;313;p27"/>
            <p:cNvSpPr/>
            <p:nvPr/>
          </p:nvSpPr>
          <p:spPr>
            <a:xfrm>
              <a:off x="0" y="270440"/>
              <a:ext cx="7382828" cy="428400"/>
            </a:xfrm>
            <a:prstGeom prst="rect">
              <a:avLst/>
            </a:prstGeom>
            <a:solidFill>
              <a:schemeClr val="lt1">
                <a:alpha val="89411"/>
              </a:schemeClr>
            </a:solidFill>
            <a:ln w="12700" cap="flat" cmpd="sng">
              <a:solidFill>
                <a:srgbClr val="72BCD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27"/>
            <p:cNvSpPr/>
            <p:nvPr/>
          </p:nvSpPr>
          <p:spPr>
            <a:xfrm>
              <a:off x="369141" y="19519"/>
              <a:ext cx="5167979" cy="501840"/>
            </a:xfrm>
            <a:prstGeom prst="roundRect">
              <a:avLst>
                <a:gd name="adj" fmla="val 16667"/>
              </a:avLst>
            </a:prstGeom>
            <a:solidFill>
              <a:srgbClr val="CDE8E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27"/>
            <p:cNvSpPr txBox="1"/>
            <p:nvPr/>
          </p:nvSpPr>
          <p:spPr>
            <a:xfrm>
              <a:off x="393639" y="44017"/>
              <a:ext cx="5118983" cy="452844"/>
            </a:xfrm>
            <a:prstGeom prst="rect">
              <a:avLst/>
            </a:prstGeom>
            <a:noFill/>
            <a:ln>
              <a:noFill/>
            </a:ln>
          </p:spPr>
          <p:txBody>
            <a:bodyPr spcFirstLastPara="1" wrap="square" lIns="195325" tIns="0" rIns="195325" bIns="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mbria"/>
                  <a:ea typeface="Cambria"/>
                  <a:cs typeface="Cambria"/>
                  <a:sym typeface="Cambria"/>
                </a:rPr>
                <a:t>Parallel ischemic infarction.</a:t>
              </a:r>
              <a:endParaRPr sz="1200" b="0" i="0" u="none" strike="noStrike" cap="none">
                <a:solidFill>
                  <a:schemeClr val="dk1"/>
                </a:solidFill>
                <a:latin typeface="Cambria"/>
                <a:ea typeface="Cambria"/>
                <a:cs typeface="Cambria"/>
                <a:sym typeface="Cambria"/>
              </a:endParaRPr>
            </a:p>
          </p:txBody>
        </p:sp>
        <p:sp>
          <p:nvSpPr>
            <p:cNvPr id="316" name="Google Shape;316;p27"/>
            <p:cNvSpPr/>
            <p:nvPr/>
          </p:nvSpPr>
          <p:spPr>
            <a:xfrm>
              <a:off x="0" y="1041560"/>
              <a:ext cx="7382828" cy="428400"/>
            </a:xfrm>
            <a:prstGeom prst="rect">
              <a:avLst/>
            </a:prstGeom>
            <a:solidFill>
              <a:schemeClr val="lt1">
                <a:alpha val="89411"/>
              </a:schemeClr>
            </a:solidFill>
            <a:ln w="12700" cap="flat" cmpd="sng">
              <a:solidFill>
                <a:srgbClr val="72BCD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27"/>
            <p:cNvSpPr/>
            <p:nvPr/>
          </p:nvSpPr>
          <p:spPr>
            <a:xfrm>
              <a:off x="369141" y="790640"/>
              <a:ext cx="5167979" cy="501840"/>
            </a:xfrm>
            <a:prstGeom prst="roundRect">
              <a:avLst>
                <a:gd name="adj" fmla="val 16667"/>
              </a:avLst>
            </a:prstGeom>
            <a:solidFill>
              <a:srgbClr val="CDE8E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27"/>
            <p:cNvSpPr txBox="1"/>
            <p:nvPr/>
          </p:nvSpPr>
          <p:spPr>
            <a:xfrm>
              <a:off x="393639" y="815138"/>
              <a:ext cx="5118983" cy="452844"/>
            </a:xfrm>
            <a:prstGeom prst="rect">
              <a:avLst/>
            </a:prstGeom>
            <a:solidFill>
              <a:srgbClr val="E0EDF0"/>
            </a:solidFill>
            <a:ln>
              <a:noFill/>
            </a:ln>
          </p:spPr>
          <p:txBody>
            <a:bodyPr spcFirstLastPara="1" wrap="square" lIns="195325" tIns="0" rIns="195325" bIns="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mbria"/>
                  <a:ea typeface="Cambria"/>
                  <a:cs typeface="Cambria"/>
                  <a:sym typeface="Cambria"/>
                </a:rPr>
                <a:t>Blood extravasation and resorption.</a:t>
              </a:r>
              <a:endParaRPr sz="1200" b="0" i="0" u="none" strike="noStrike" cap="none">
                <a:solidFill>
                  <a:schemeClr val="dk1"/>
                </a:solidFill>
                <a:latin typeface="Cambria"/>
                <a:ea typeface="Cambria"/>
                <a:cs typeface="Cambria"/>
                <a:sym typeface="Cambria"/>
              </a:endParaRPr>
            </a:p>
          </p:txBody>
        </p:sp>
        <p:sp>
          <p:nvSpPr>
            <p:cNvPr id="319" name="Google Shape;319;p27"/>
            <p:cNvSpPr/>
            <p:nvPr/>
          </p:nvSpPr>
          <p:spPr>
            <a:xfrm>
              <a:off x="0" y="1812680"/>
              <a:ext cx="7382828" cy="428400"/>
            </a:xfrm>
            <a:prstGeom prst="rect">
              <a:avLst/>
            </a:prstGeom>
            <a:solidFill>
              <a:schemeClr val="lt1">
                <a:alpha val="89411"/>
              </a:schemeClr>
            </a:solidFill>
            <a:ln w="12700" cap="flat" cmpd="sng">
              <a:solidFill>
                <a:srgbClr val="72BCD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27"/>
            <p:cNvSpPr/>
            <p:nvPr/>
          </p:nvSpPr>
          <p:spPr>
            <a:xfrm>
              <a:off x="369141" y="1561759"/>
              <a:ext cx="5167979" cy="501840"/>
            </a:xfrm>
            <a:prstGeom prst="roundRect">
              <a:avLst>
                <a:gd name="adj" fmla="val 16667"/>
              </a:avLst>
            </a:prstGeom>
            <a:solidFill>
              <a:srgbClr val="CDE8E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27"/>
            <p:cNvSpPr txBox="1"/>
            <p:nvPr/>
          </p:nvSpPr>
          <p:spPr>
            <a:xfrm>
              <a:off x="393639" y="1586257"/>
              <a:ext cx="5118983" cy="452844"/>
            </a:xfrm>
            <a:prstGeom prst="rect">
              <a:avLst/>
            </a:prstGeom>
            <a:noFill/>
            <a:ln>
              <a:noFill/>
            </a:ln>
          </p:spPr>
          <p:txBody>
            <a:bodyPr spcFirstLastPara="1" wrap="square" lIns="195325" tIns="0" rIns="195325" bIns="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0" i="0" u="sng" strike="noStrike" cap="none">
                  <a:solidFill>
                    <a:schemeClr val="dk1"/>
                  </a:solidFill>
                  <a:latin typeface="Cambria"/>
                  <a:ea typeface="Cambria"/>
                  <a:cs typeface="Cambria"/>
                  <a:sym typeface="Cambria"/>
                </a:rPr>
                <a:t>In persons receiving anticoagulant treatment</a:t>
              </a:r>
              <a:r>
                <a:rPr lang="en-US" sz="1200" b="0" i="0" u="none" strike="noStrike" cap="none">
                  <a:solidFill>
                    <a:schemeClr val="dk1"/>
                  </a:solidFill>
                  <a:latin typeface="Cambria"/>
                  <a:ea typeface="Cambria"/>
                  <a:cs typeface="Cambria"/>
                  <a:sym typeface="Cambria"/>
                </a:rPr>
                <a:t>, hemorrhagic infarcts may be associated with extensive intracerebral hematomas</a:t>
              </a:r>
              <a:r>
                <a:rPr lang="en-US" sz="1200" b="0" i="0" u="none" strike="noStrike" cap="none">
                  <a:solidFill>
                    <a:srgbClr val="999999"/>
                  </a:solidFill>
                  <a:latin typeface="Cambria"/>
                  <a:ea typeface="Cambria"/>
                  <a:cs typeface="Cambria"/>
                  <a:sym typeface="Cambria"/>
                </a:rPr>
                <a:t> </a:t>
              </a:r>
              <a:r>
                <a:rPr lang="en-US" sz="900" b="0" i="0" u="none" strike="noStrike" cap="none">
                  <a:solidFill>
                    <a:srgbClr val="999999"/>
                  </a:solidFill>
                  <a:latin typeface="Cambria"/>
                  <a:ea typeface="Cambria"/>
                  <a:cs typeface="Cambria"/>
                  <a:sym typeface="Cambria"/>
                </a:rPr>
                <a:t>is a localized collection of blood outside the blood vessels</a:t>
              </a:r>
              <a:endParaRPr sz="900" b="0" i="0" u="none" strike="noStrike" cap="none">
                <a:solidFill>
                  <a:srgbClr val="999999"/>
                </a:solidFill>
                <a:latin typeface="Cambria"/>
                <a:ea typeface="Cambria"/>
                <a:cs typeface="Cambria"/>
                <a:sym typeface="Cambria"/>
              </a:endParaRPr>
            </a:p>
          </p:txBody>
        </p:sp>
      </p:grpSp>
      <p:sp>
        <p:nvSpPr>
          <p:cNvPr id="322" name="Google Shape;322;p27"/>
          <p:cNvSpPr/>
          <p:nvPr/>
        </p:nvSpPr>
        <p:spPr>
          <a:xfrm>
            <a:off x="171450" y="4611158"/>
            <a:ext cx="77724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mbria"/>
              <a:ea typeface="Cambria"/>
              <a:cs typeface="Cambria"/>
              <a:sym typeface="Cambria"/>
            </a:endParaRPr>
          </a:p>
        </p:txBody>
      </p:sp>
      <p:sp>
        <p:nvSpPr>
          <p:cNvPr id="323" name="Google Shape;323;p27"/>
          <p:cNvSpPr/>
          <p:nvPr/>
        </p:nvSpPr>
        <p:spPr>
          <a:xfrm>
            <a:off x="366305" y="4611143"/>
            <a:ext cx="4367100" cy="369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72BCD1"/>
              </a:buClr>
              <a:buSzPts val="1800"/>
              <a:buFont typeface="Noto Sans Symbols"/>
              <a:buChar char="▪"/>
            </a:pPr>
            <a:r>
              <a:rPr lang="en-US" sz="1800" b="1" i="0" u="none" strike="noStrike" cap="none">
                <a:solidFill>
                  <a:srgbClr val="72BCD1"/>
                </a:solidFill>
                <a:latin typeface="Cambria"/>
                <a:ea typeface="Cambria"/>
                <a:cs typeface="Cambria"/>
                <a:sym typeface="Cambria"/>
              </a:rPr>
              <a:t>Border zone ("watershed") infarcts: </a:t>
            </a:r>
            <a:endParaRPr sz="1800" b="1" i="0" u="none" strike="noStrike" cap="none">
              <a:solidFill>
                <a:srgbClr val="72BCD1"/>
              </a:solidFill>
              <a:latin typeface="Cambria"/>
              <a:ea typeface="Cambria"/>
              <a:cs typeface="Cambria"/>
              <a:sym typeface="Cambria"/>
            </a:endParaRPr>
          </a:p>
        </p:txBody>
      </p:sp>
      <p:sp>
        <p:nvSpPr>
          <p:cNvPr id="324" name="Google Shape;324;p27"/>
          <p:cNvSpPr txBox="1"/>
          <p:nvPr/>
        </p:nvSpPr>
        <p:spPr>
          <a:xfrm>
            <a:off x="238113" y="5117225"/>
            <a:ext cx="7296000" cy="21237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sz="1200" b="1" i="0" u="none" strike="noStrike" cap="none">
                <a:solidFill>
                  <a:schemeClr val="dk1"/>
                </a:solidFill>
                <a:latin typeface="Cambria"/>
                <a:ea typeface="Cambria"/>
                <a:cs typeface="Cambria"/>
                <a:sym typeface="Cambria"/>
              </a:rPr>
              <a:t>What is it ? </a:t>
            </a:r>
            <a:r>
              <a:rPr lang="en-US" sz="1200" b="1" i="0" u="none" strike="noStrike" cap="none">
                <a:solidFill>
                  <a:srgbClr val="0779CC"/>
                </a:solidFill>
                <a:latin typeface="Cambria"/>
                <a:ea typeface="Cambria"/>
                <a:cs typeface="Cambria"/>
                <a:sym typeface="Cambria"/>
              </a:rPr>
              <a:t>Wedge-shaped areas of infarction </a:t>
            </a:r>
            <a:r>
              <a:rPr lang="en-US" sz="1200" b="0" i="0" u="none" strike="noStrike" cap="none">
                <a:solidFill>
                  <a:schemeClr val="dk1"/>
                </a:solidFill>
                <a:latin typeface="Cambria"/>
                <a:ea typeface="Cambria"/>
                <a:cs typeface="Cambria"/>
                <a:sym typeface="Cambria"/>
              </a:rPr>
              <a:t>that occur in those regions of the brain and spinal cord that lie at the most distal fields of arterial perfusion.</a:t>
            </a:r>
            <a:endParaRPr sz="1400" b="0" i="0" u="none" strike="noStrike" cap="none">
              <a:solidFill>
                <a:srgbClr val="000000"/>
              </a:solidFill>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mbria"/>
              <a:ea typeface="Cambria"/>
              <a:cs typeface="Cambria"/>
              <a:sym typeface="Cambria"/>
            </a:endParaRPr>
          </a:p>
          <a:p>
            <a:pPr marL="628523" marR="0" lvl="1"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mbria"/>
                <a:ea typeface="Cambria"/>
                <a:cs typeface="Cambria"/>
                <a:sym typeface="Cambria"/>
              </a:rPr>
              <a:t>In the cerebral hemispheres, the border zone between the </a:t>
            </a:r>
            <a:r>
              <a:rPr lang="en-US" sz="1200" b="1" i="0" u="none" strike="noStrike" cap="none">
                <a:solidFill>
                  <a:srgbClr val="C00000"/>
                </a:solidFill>
                <a:latin typeface="Cambria"/>
                <a:ea typeface="Cambria"/>
                <a:cs typeface="Cambria"/>
                <a:sym typeface="Cambria"/>
              </a:rPr>
              <a:t>anterior and the middle cerebral artery </a:t>
            </a:r>
            <a:r>
              <a:rPr lang="en-US" sz="1200" b="0" i="0" u="none" strike="noStrike" cap="none">
                <a:solidFill>
                  <a:schemeClr val="dk1"/>
                </a:solidFill>
                <a:latin typeface="Cambria"/>
                <a:ea typeface="Cambria"/>
                <a:cs typeface="Cambria"/>
                <a:sym typeface="Cambria"/>
              </a:rPr>
              <a:t>distributions is at greatest risk.</a:t>
            </a:r>
            <a:endParaRPr sz="1400" b="0" i="0" u="none" strike="noStrike" cap="none">
              <a:solidFill>
                <a:srgbClr val="000000"/>
              </a:solidFill>
              <a:latin typeface="Arial"/>
              <a:ea typeface="Arial"/>
              <a:cs typeface="Arial"/>
              <a:sym typeface="Arial"/>
            </a:endParaRPr>
          </a:p>
          <a:p>
            <a:pPr marL="628523" marR="0" lvl="1"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mbria"/>
              <a:ea typeface="Cambria"/>
              <a:cs typeface="Cambria"/>
              <a:sym typeface="Cambria"/>
            </a:endParaRPr>
          </a:p>
          <a:p>
            <a:pPr marL="628523" marR="0" lvl="1"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mbria"/>
                <a:ea typeface="Cambria"/>
                <a:cs typeface="Cambria"/>
                <a:sym typeface="Cambria"/>
              </a:rPr>
              <a:t>Damage to this region produces a band of necrosis over the cerebral convexity a few centimeters lateral to the </a:t>
            </a:r>
            <a:r>
              <a:rPr lang="en-US" sz="1200" b="1" i="0" u="none" strike="noStrike" cap="none">
                <a:solidFill>
                  <a:srgbClr val="C00000"/>
                </a:solidFill>
                <a:latin typeface="Cambria"/>
                <a:ea typeface="Cambria"/>
                <a:cs typeface="Cambria"/>
                <a:sym typeface="Cambria"/>
              </a:rPr>
              <a:t>interhemispheric fissure.</a:t>
            </a:r>
            <a:endParaRPr sz="1400" b="0" i="0" u="none" strike="noStrike" cap="none">
              <a:solidFill>
                <a:srgbClr val="000000"/>
              </a:solidFill>
              <a:latin typeface="Arial"/>
              <a:ea typeface="Arial"/>
              <a:cs typeface="Arial"/>
              <a:sym typeface="Arial"/>
            </a:endParaRPr>
          </a:p>
          <a:p>
            <a:pPr marL="628523" marR="0" lvl="1"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mbria"/>
              <a:ea typeface="Cambria"/>
              <a:cs typeface="Cambria"/>
              <a:sym typeface="Cambria"/>
            </a:endParaRPr>
          </a:p>
          <a:p>
            <a:pPr marL="628523" marR="0" lvl="1"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mbria"/>
                <a:ea typeface="Cambria"/>
                <a:cs typeface="Cambria"/>
                <a:sym typeface="Cambria"/>
              </a:rPr>
              <a:t>Border zone infarcts are usually seen </a:t>
            </a:r>
            <a:r>
              <a:rPr lang="en-US" sz="1200" b="1" i="0" u="none" strike="noStrike" cap="none">
                <a:solidFill>
                  <a:schemeClr val="dk1"/>
                </a:solidFill>
                <a:latin typeface="Cambria"/>
                <a:ea typeface="Cambria"/>
                <a:cs typeface="Cambria"/>
                <a:sym typeface="Cambria"/>
              </a:rPr>
              <a:t>after</a:t>
            </a:r>
            <a:r>
              <a:rPr lang="en-US" sz="1200" b="0" i="0" u="none" strike="noStrike" cap="none">
                <a:solidFill>
                  <a:schemeClr val="dk1"/>
                </a:solidFill>
                <a:latin typeface="Cambria"/>
                <a:ea typeface="Cambria"/>
                <a:cs typeface="Cambria"/>
                <a:sym typeface="Cambria"/>
              </a:rPr>
              <a:t> </a:t>
            </a:r>
            <a:r>
              <a:rPr lang="en-US" sz="1200" b="1" i="0" u="none" strike="noStrike" cap="none">
                <a:solidFill>
                  <a:srgbClr val="C00000"/>
                </a:solidFill>
                <a:latin typeface="Cambria"/>
                <a:ea typeface="Cambria"/>
                <a:cs typeface="Cambria"/>
                <a:sym typeface="Cambria"/>
              </a:rPr>
              <a:t>hypotensive episodes</a:t>
            </a:r>
            <a:r>
              <a:rPr lang="en-US" sz="1200" b="1" i="0" u="none" strike="noStrike" cap="none">
                <a:solidFill>
                  <a:schemeClr val="dk1"/>
                </a:solidFill>
                <a:latin typeface="Cambria"/>
                <a:ea typeface="Cambria"/>
                <a:cs typeface="Cambria"/>
                <a:sym typeface="Cambria"/>
              </a:rPr>
              <a:t>.</a:t>
            </a:r>
            <a:endParaRPr sz="1400" b="0" i="0" u="none" strike="noStrike" cap="none">
              <a:solidFill>
                <a:srgbClr val="000000"/>
              </a:solidFill>
              <a:latin typeface="Arial"/>
              <a:ea typeface="Arial"/>
              <a:cs typeface="Arial"/>
              <a:sym typeface="Arial"/>
            </a:endParaRPr>
          </a:p>
          <a:p>
            <a:pPr marL="628523" marR="0" lvl="1"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mbria"/>
              <a:ea typeface="Cambria"/>
              <a:cs typeface="Cambria"/>
              <a:sym typeface="Cambria"/>
            </a:endParaRPr>
          </a:p>
        </p:txBody>
      </p:sp>
      <p:pic>
        <p:nvPicPr>
          <p:cNvPr id="325" name="Google Shape;325;p27" descr="http://www.pharmacology2000.com/Cardio/antihyper/watershed1.jpg"/>
          <p:cNvPicPr preferRelativeResize="0"/>
          <p:nvPr/>
        </p:nvPicPr>
        <p:blipFill rotWithShape="1">
          <a:blip r:embed="rId3">
            <a:alphaModFix/>
          </a:blip>
          <a:srcRect/>
          <a:stretch/>
        </p:blipFill>
        <p:spPr>
          <a:xfrm>
            <a:off x="5731902" y="7791782"/>
            <a:ext cx="1513078" cy="1046657"/>
          </a:xfrm>
          <a:prstGeom prst="rect">
            <a:avLst/>
          </a:prstGeom>
          <a:noFill/>
          <a:ln w="9525" cap="flat" cmpd="sng">
            <a:solidFill>
              <a:schemeClr val="dk1"/>
            </a:solidFill>
            <a:prstDash val="solid"/>
            <a:round/>
            <a:headEnd type="none" w="sm" len="sm"/>
            <a:tailEnd type="none" w="sm" len="sm"/>
          </a:ln>
        </p:spPr>
      </p:pic>
      <p:pic>
        <p:nvPicPr>
          <p:cNvPr id="326" name="Google Shape;326;p27"/>
          <p:cNvPicPr preferRelativeResize="0"/>
          <p:nvPr/>
        </p:nvPicPr>
        <p:blipFill rotWithShape="1">
          <a:blip r:embed="rId4">
            <a:alphaModFix/>
          </a:blip>
          <a:srcRect r="15438"/>
          <a:stretch/>
        </p:blipFill>
        <p:spPr>
          <a:xfrm>
            <a:off x="5731902" y="6580400"/>
            <a:ext cx="1508738" cy="1223339"/>
          </a:xfrm>
          <a:prstGeom prst="rect">
            <a:avLst/>
          </a:prstGeom>
          <a:noFill/>
          <a:ln w="9525" cap="flat" cmpd="sng">
            <a:solidFill>
              <a:schemeClr val="dk1"/>
            </a:solidFill>
            <a:prstDash val="solid"/>
            <a:round/>
            <a:headEnd type="none" w="sm" len="sm"/>
            <a:tailEnd type="none" w="sm" len="sm"/>
          </a:ln>
        </p:spPr>
      </p:pic>
      <p:pic>
        <p:nvPicPr>
          <p:cNvPr id="327" name="Google Shape;327;p27"/>
          <p:cNvPicPr preferRelativeResize="0"/>
          <p:nvPr/>
        </p:nvPicPr>
        <p:blipFill rotWithShape="1">
          <a:blip r:embed="rId5">
            <a:alphaModFix/>
          </a:blip>
          <a:srcRect/>
          <a:stretch/>
        </p:blipFill>
        <p:spPr>
          <a:xfrm>
            <a:off x="0" y="0"/>
            <a:ext cx="7772400" cy="623887"/>
          </a:xfrm>
          <a:prstGeom prst="rect">
            <a:avLst/>
          </a:prstGeom>
          <a:noFill/>
          <a:ln>
            <a:noFill/>
          </a:ln>
        </p:spPr>
      </p:pic>
      <p:sp>
        <p:nvSpPr>
          <p:cNvPr id="328" name="Google Shape;328;p27"/>
          <p:cNvSpPr txBox="1">
            <a:spLocks noGrp="1"/>
          </p:cNvSpPr>
          <p:nvPr>
            <p:ph type="title"/>
          </p:nvPr>
        </p:nvSpPr>
        <p:spPr>
          <a:xfrm>
            <a:off x="582929" y="61116"/>
            <a:ext cx="6933249" cy="501653"/>
          </a:xfrm>
          <a:prstGeom prst="rect">
            <a:avLst/>
          </a:prstGeom>
          <a:noFill/>
          <a:ln>
            <a:noFill/>
          </a:ln>
        </p:spPr>
        <p:txBody>
          <a:bodyPr spcFirstLastPara="1" wrap="square" lIns="91425" tIns="45700" rIns="91425" bIns="45700" anchor="ctr" anchorCtr="0">
            <a:noAutofit/>
          </a:bodyPr>
          <a:lstStyle/>
          <a:p>
            <a:pPr marL="285750" marR="0" lvl="0" indent="-285750" algn="l" rtl="0">
              <a:lnSpc>
                <a:spcPct val="90000"/>
              </a:lnSpc>
              <a:spcBef>
                <a:spcPts val="0"/>
              </a:spcBef>
              <a:spcAft>
                <a:spcPts val="0"/>
              </a:spcAft>
              <a:buClr>
                <a:srgbClr val="72BCD1"/>
              </a:buClr>
              <a:buSzPts val="1800"/>
              <a:buFont typeface="Noto Sans Symbols"/>
              <a:buChar char="▪"/>
            </a:pPr>
            <a:r>
              <a:rPr lang="en-US" sz="1800" b="1" i="0" u="none" strike="noStrike" cap="none">
                <a:solidFill>
                  <a:srgbClr val="72BCD1"/>
                </a:solidFill>
                <a:latin typeface="Cambria"/>
                <a:ea typeface="Cambria"/>
                <a:cs typeface="Cambria"/>
                <a:sym typeface="Cambria"/>
              </a:rPr>
              <a:t>Microscopic appearance ​ (hemorrhagic infarct):</a:t>
            </a:r>
            <a:endParaRPr sz="1800" b="1" i="0" u="none" strike="noStrike" cap="none">
              <a:solidFill>
                <a:srgbClr val="72BCD1"/>
              </a:solidFill>
              <a:latin typeface="Cambria"/>
              <a:ea typeface="Cambria"/>
              <a:cs typeface="Cambria"/>
              <a:sym typeface="Cambria"/>
            </a:endParaRPr>
          </a:p>
        </p:txBody>
      </p:sp>
      <p:sp>
        <p:nvSpPr>
          <p:cNvPr id="329" name="Google Shape;329;p27"/>
          <p:cNvSpPr txBox="1"/>
          <p:nvPr/>
        </p:nvSpPr>
        <p:spPr>
          <a:xfrm>
            <a:off x="617958" y="7351520"/>
            <a:ext cx="4512946" cy="1200329"/>
          </a:xfrm>
          <a:prstGeom prst="rect">
            <a:avLst/>
          </a:prstGeom>
          <a:solidFill>
            <a:srgbClr val="F4F9FA"/>
          </a:solidFill>
          <a:ln w="9525" cap="flat" cmpd="sng">
            <a:solidFill>
              <a:srgbClr val="5BA3B1"/>
            </a:solidFill>
            <a:prstDash val="lgDashDot"/>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0" i="0" u="none" strike="noStrike" cap="none">
                <a:solidFill>
                  <a:srgbClr val="A5A5A5"/>
                </a:solidFill>
                <a:latin typeface="Cambria"/>
                <a:ea typeface="Cambria"/>
                <a:cs typeface="Cambria"/>
                <a:sym typeface="Cambria"/>
              </a:rPr>
              <a:t>*dr.Amani’s explanation :</a:t>
            </a:r>
            <a:endParaRPr/>
          </a:p>
          <a:p>
            <a:pPr marL="0" marR="0" lvl="0" indent="0" algn="l" rtl="0">
              <a:lnSpc>
                <a:spcPct val="100000"/>
              </a:lnSpc>
              <a:spcBef>
                <a:spcPts val="0"/>
              </a:spcBef>
              <a:spcAft>
                <a:spcPts val="0"/>
              </a:spcAft>
              <a:buNone/>
            </a:pPr>
            <a:endParaRPr sz="1200" b="0" i="0" u="none" strike="noStrike" cap="none">
              <a:solidFill>
                <a:srgbClr val="A5A5A5"/>
              </a:solidFill>
              <a:latin typeface="Cambria"/>
              <a:ea typeface="Cambria"/>
              <a:cs typeface="Cambria"/>
              <a:sym typeface="Cambria"/>
            </a:endParaRPr>
          </a:p>
          <a:p>
            <a:pPr marL="0" marR="0" lvl="0" indent="0" algn="r" rtl="1">
              <a:lnSpc>
                <a:spcPct val="100000"/>
              </a:lnSpc>
              <a:spcBef>
                <a:spcPts val="0"/>
              </a:spcBef>
              <a:spcAft>
                <a:spcPts val="0"/>
              </a:spcAft>
              <a:buNone/>
            </a:pPr>
            <a:r>
              <a:rPr lang="en-US" sz="1200" b="0" i="0" u="none" strike="noStrike" cap="none">
                <a:solidFill>
                  <a:srgbClr val="A5A5A5"/>
                </a:solidFill>
                <a:latin typeface="Cambria"/>
                <a:ea typeface="Cambria"/>
                <a:cs typeface="Cambria"/>
                <a:sym typeface="Cambria"/>
              </a:rPr>
              <a:t>ببساطه هي ابعد منطقه من المخ عن الblood vessles  يعني بتكون اكثر منطقه احتماليه تصير infraction   </a:t>
            </a:r>
            <a:endParaRPr/>
          </a:p>
          <a:p>
            <a:pPr marL="0" marR="0" lvl="0" indent="0" algn="r" rtl="1">
              <a:lnSpc>
                <a:spcPct val="100000"/>
              </a:lnSpc>
              <a:spcBef>
                <a:spcPts val="0"/>
              </a:spcBef>
              <a:spcAft>
                <a:spcPts val="0"/>
              </a:spcAft>
              <a:buNone/>
            </a:pPr>
            <a:endParaRPr sz="1200" b="0" i="0" u="none" strike="noStrike" cap="none">
              <a:solidFill>
                <a:srgbClr val="000000"/>
              </a:solidFill>
              <a:latin typeface="Cambria"/>
              <a:ea typeface="Cambria"/>
              <a:cs typeface="Cambria"/>
              <a:sym typeface="Cambria"/>
            </a:endParaRPr>
          </a:p>
          <a:p>
            <a:pPr marL="0" marR="0" lvl="0" indent="0" algn="r" rtl="1">
              <a:lnSpc>
                <a:spcPct val="100000"/>
              </a:lnSpc>
              <a:spcBef>
                <a:spcPts val="0"/>
              </a:spcBef>
              <a:spcAft>
                <a:spcPts val="0"/>
              </a:spcAft>
              <a:buNone/>
            </a:pPr>
            <a:endParaRPr sz="1200" b="0" i="0" u="none" strike="noStrike" cap="none">
              <a:solidFill>
                <a:srgbClr val="000000"/>
              </a:solidFill>
              <a:latin typeface="Cambria"/>
              <a:ea typeface="Cambria"/>
              <a:cs typeface="Cambria"/>
              <a:sym typeface="Cambr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8"/>
          <p:cNvSpPr txBox="1">
            <a:spLocks noGrp="1"/>
          </p:cNvSpPr>
          <p:nvPr>
            <p:ph type="body" idx="1"/>
          </p:nvPr>
        </p:nvSpPr>
        <p:spPr>
          <a:xfrm>
            <a:off x="152400" y="990600"/>
            <a:ext cx="7162800" cy="6597300"/>
          </a:xfrm>
          <a:prstGeom prst="rect">
            <a:avLst/>
          </a:prstGeom>
          <a:noFill/>
          <a:ln>
            <a:noFill/>
          </a:ln>
        </p:spPr>
        <p:txBody>
          <a:bodyPr spcFirstLastPara="1" wrap="square" lIns="91425" tIns="45700" rIns="91425" bIns="45700" anchor="t" anchorCtr="0">
            <a:noAutofit/>
          </a:bodyPr>
          <a:lstStyle/>
          <a:p>
            <a:pPr marL="194310" marR="0" lvl="0" indent="-194310" algn="l" rtl="0">
              <a:lnSpc>
                <a:spcPct val="90000"/>
              </a:lnSpc>
              <a:spcBef>
                <a:spcPts val="0"/>
              </a:spcBef>
              <a:spcAft>
                <a:spcPts val="0"/>
              </a:spcAft>
              <a:buClr>
                <a:srgbClr val="72BCD1"/>
              </a:buClr>
              <a:buSzPts val="1200"/>
              <a:buFont typeface="Arial"/>
              <a:buChar char="•"/>
            </a:pPr>
            <a:r>
              <a:rPr lang="en-US" sz="1200" b="0" i="0" u="none" strike="noStrike" cap="none">
                <a:solidFill>
                  <a:schemeClr val="dk1"/>
                </a:solidFill>
                <a:latin typeface="Cambria"/>
                <a:ea typeface="Cambria"/>
                <a:cs typeface="Cambria"/>
                <a:sym typeface="Cambria"/>
              </a:rPr>
              <a:t>Hemorrhages within the brain (intracerebral </a:t>
            </a:r>
            <a:r>
              <a:rPr lang="en-US" sz="1200" b="0" i="0" u="none" strike="noStrike" cap="none">
                <a:solidFill>
                  <a:srgbClr val="A5A5A5"/>
                </a:solidFill>
                <a:latin typeface="Cambria"/>
                <a:ea typeface="Cambria"/>
                <a:cs typeface="Cambria"/>
                <a:sym typeface="Cambria"/>
              </a:rPr>
              <a:t>= dr.amani’s : we also call it intraparenchymal) </a:t>
            </a:r>
            <a:r>
              <a:rPr lang="en-US" sz="1200" b="0" i="0" u="none" strike="noStrike" cap="none">
                <a:solidFill>
                  <a:schemeClr val="dk1"/>
                </a:solidFill>
                <a:latin typeface="Cambria"/>
                <a:ea typeface="Cambria"/>
                <a:cs typeface="Cambria"/>
                <a:sym typeface="Cambria"/>
              </a:rPr>
              <a:t>can occur secondary to:</a:t>
            </a:r>
            <a:endParaRPr sz="2380" b="0" i="0" u="none" strike="noStrike" cap="none">
              <a:solidFill>
                <a:schemeClr val="dk1"/>
              </a:solidFill>
              <a:latin typeface="Cambria"/>
              <a:ea typeface="Cambria"/>
              <a:cs typeface="Cambria"/>
              <a:sym typeface="Cambria"/>
            </a:endParaRPr>
          </a:p>
          <a:p>
            <a:pPr marL="194310" marR="0" lvl="0" indent="-43180" algn="l" rtl="0">
              <a:lnSpc>
                <a:spcPct val="90000"/>
              </a:lnSpc>
              <a:spcBef>
                <a:spcPts val="850"/>
              </a:spcBef>
              <a:spcAft>
                <a:spcPts val="0"/>
              </a:spcAft>
              <a:buClr>
                <a:schemeClr val="dk1"/>
              </a:buClr>
              <a:buSzPts val="2380"/>
              <a:buFont typeface="Arial"/>
              <a:buNone/>
            </a:pPr>
            <a:endParaRPr sz="2380" b="0" i="0" u="none" strike="noStrike" cap="none">
              <a:solidFill>
                <a:schemeClr val="dk1"/>
              </a:solidFill>
              <a:latin typeface="Cambria"/>
              <a:ea typeface="Cambria"/>
              <a:cs typeface="Cambria"/>
              <a:sym typeface="Cambria"/>
            </a:endParaRPr>
          </a:p>
          <a:p>
            <a:pPr marL="194310" marR="0" lvl="0" indent="-43180" algn="l" rtl="0">
              <a:lnSpc>
                <a:spcPct val="90000"/>
              </a:lnSpc>
              <a:spcBef>
                <a:spcPts val="850"/>
              </a:spcBef>
              <a:spcAft>
                <a:spcPts val="0"/>
              </a:spcAft>
              <a:buClr>
                <a:schemeClr val="dk1"/>
              </a:buClr>
              <a:buSzPts val="2380"/>
              <a:buFont typeface="Arial"/>
              <a:buNone/>
            </a:pPr>
            <a:endParaRPr sz="2380" b="0" i="0" u="none" strike="noStrike" cap="none">
              <a:solidFill>
                <a:schemeClr val="dk1"/>
              </a:solidFill>
              <a:latin typeface="Cambria"/>
              <a:ea typeface="Cambria"/>
              <a:cs typeface="Cambria"/>
              <a:sym typeface="Cambria"/>
            </a:endParaRPr>
          </a:p>
          <a:p>
            <a:pPr marL="388620" marR="0" lvl="1" indent="0" algn="l" rtl="0">
              <a:lnSpc>
                <a:spcPct val="90000"/>
              </a:lnSpc>
              <a:spcBef>
                <a:spcPts val="425"/>
              </a:spcBef>
              <a:spcAft>
                <a:spcPts val="0"/>
              </a:spcAft>
              <a:buClr>
                <a:schemeClr val="dk1"/>
              </a:buClr>
              <a:buSzPts val="1200"/>
              <a:buFont typeface="Arial"/>
              <a:buNone/>
            </a:pPr>
            <a:r>
              <a:rPr lang="en-US" sz="1200" b="0" i="0" u="none" strike="noStrike" cap="none">
                <a:solidFill>
                  <a:schemeClr val="dk1"/>
                </a:solidFill>
                <a:latin typeface="Cambria"/>
                <a:ea typeface="Cambria"/>
                <a:cs typeface="Cambria"/>
                <a:sym typeface="Cambria"/>
              </a:rPr>
              <a:t>*Hemorrhages associated with the dura (in either </a:t>
            </a:r>
            <a:r>
              <a:rPr lang="en-US" sz="1200" b="1" i="0" u="none" strike="noStrike" cap="none">
                <a:solidFill>
                  <a:schemeClr val="dk1"/>
                </a:solidFill>
                <a:latin typeface="Cambria"/>
                <a:ea typeface="Cambria"/>
                <a:cs typeface="Cambria"/>
                <a:sym typeface="Cambria"/>
              </a:rPr>
              <a:t>subdural</a:t>
            </a:r>
            <a:r>
              <a:rPr lang="en-US" sz="1200" b="0" i="0" u="none" strike="noStrike" cap="none">
                <a:solidFill>
                  <a:schemeClr val="dk1"/>
                </a:solidFill>
                <a:latin typeface="Cambria"/>
                <a:ea typeface="Cambria"/>
                <a:cs typeface="Cambria"/>
                <a:sym typeface="Cambria"/>
              </a:rPr>
              <a:t> or </a:t>
            </a:r>
            <a:r>
              <a:rPr lang="en-US" sz="1200" b="1" i="0" u="none" strike="noStrike" cap="none">
                <a:solidFill>
                  <a:schemeClr val="dk1"/>
                </a:solidFill>
                <a:latin typeface="Cambria"/>
                <a:ea typeface="Cambria"/>
                <a:cs typeface="Cambria"/>
                <a:sym typeface="Cambria"/>
              </a:rPr>
              <a:t>epidural spaces</a:t>
            </a:r>
            <a:r>
              <a:rPr lang="en-US" sz="1200" b="0" i="0" u="none" strike="noStrike" cap="none">
                <a:solidFill>
                  <a:schemeClr val="dk1"/>
                </a:solidFill>
                <a:latin typeface="Cambria"/>
                <a:ea typeface="Cambria"/>
                <a:cs typeface="Cambria"/>
                <a:sym typeface="Cambria"/>
              </a:rPr>
              <a:t>) make up a pattern associated with trauma </a:t>
            </a:r>
            <a:r>
              <a:rPr lang="en-US" sz="1200" b="0" i="0" u="none" strike="noStrike" cap="none">
                <a:solidFill>
                  <a:srgbClr val="A5A5A5"/>
                </a:solidFill>
                <a:latin typeface="Cambria"/>
                <a:ea typeface="Cambria"/>
                <a:cs typeface="Cambria"/>
                <a:sym typeface="Cambria"/>
              </a:rPr>
              <a:t>* will be discussed in on another lecture.</a:t>
            </a:r>
            <a:endParaRPr sz="2040" b="0" i="0" u="none" strike="noStrike" cap="none">
              <a:solidFill>
                <a:schemeClr val="dk1"/>
              </a:solidFill>
              <a:latin typeface="Cambria"/>
              <a:ea typeface="Cambria"/>
              <a:cs typeface="Cambria"/>
              <a:sym typeface="Cambria"/>
            </a:endParaRPr>
          </a:p>
          <a:p>
            <a:pPr marL="0" marR="0" lvl="0" indent="0" algn="l" rtl="0">
              <a:lnSpc>
                <a:spcPct val="90000"/>
              </a:lnSpc>
              <a:spcBef>
                <a:spcPts val="850"/>
              </a:spcBef>
              <a:spcAft>
                <a:spcPts val="0"/>
              </a:spcAft>
              <a:buNone/>
            </a:pPr>
            <a:endParaRPr>
              <a:solidFill>
                <a:srgbClr val="A5A5A5"/>
              </a:solidFill>
            </a:endParaRPr>
          </a:p>
          <a:p>
            <a:pPr marL="0" marR="0" lvl="0" indent="0" algn="l" rtl="0">
              <a:lnSpc>
                <a:spcPct val="90000"/>
              </a:lnSpc>
              <a:spcBef>
                <a:spcPts val="850"/>
              </a:spcBef>
              <a:spcAft>
                <a:spcPts val="0"/>
              </a:spcAft>
              <a:buNone/>
            </a:pPr>
            <a:endParaRPr>
              <a:solidFill>
                <a:srgbClr val="A5A5A5"/>
              </a:solidFill>
            </a:endParaRPr>
          </a:p>
          <a:p>
            <a:pPr marL="0" marR="0" lvl="0" indent="0" algn="l" rtl="0">
              <a:lnSpc>
                <a:spcPct val="90000"/>
              </a:lnSpc>
              <a:spcBef>
                <a:spcPts val="850"/>
              </a:spcBef>
              <a:spcAft>
                <a:spcPts val="0"/>
              </a:spcAft>
              <a:buNone/>
            </a:pPr>
            <a:endParaRPr>
              <a:solidFill>
                <a:srgbClr val="A5A5A5"/>
              </a:solidFill>
            </a:endParaRPr>
          </a:p>
          <a:p>
            <a:pPr marL="0" marR="0" lvl="0" indent="0" algn="l" rtl="0">
              <a:lnSpc>
                <a:spcPct val="90000"/>
              </a:lnSpc>
              <a:spcBef>
                <a:spcPts val="850"/>
              </a:spcBef>
              <a:spcAft>
                <a:spcPts val="0"/>
              </a:spcAft>
              <a:buNone/>
            </a:pPr>
            <a:endParaRPr>
              <a:solidFill>
                <a:srgbClr val="A5A5A5"/>
              </a:solidFill>
            </a:endParaRPr>
          </a:p>
          <a:p>
            <a:pPr marL="0" marR="0" lvl="0" indent="0" algn="l" rtl="0">
              <a:lnSpc>
                <a:spcPct val="90000"/>
              </a:lnSpc>
              <a:spcBef>
                <a:spcPts val="850"/>
              </a:spcBef>
              <a:spcAft>
                <a:spcPts val="0"/>
              </a:spcAft>
              <a:buNone/>
            </a:pPr>
            <a:endParaRPr>
              <a:solidFill>
                <a:srgbClr val="A5A5A5"/>
              </a:solidFill>
            </a:endParaRPr>
          </a:p>
          <a:p>
            <a:pPr marL="0" marR="0" lvl="0" indent="-114300" algn="l" rtl="0">
              <a:lnSpc>
                <a:spcPct val="90000"/>
              </a:lnSpc>
              <a:spcBef>
                <a:spcPts val="850"/>
              </a:spcBef>
              <a:spcAft>
                <a:spcPts val="0"/>
              </a:spcAft>
              <a:buClr>
                <a:srgbClr val="72BCD1"/>
              </a:buClr>
              <a:buSzPts val="1800"/>
              <a:buFont typeface="Noto Sans Symbols"/>
              <a:buChar char="▪"/>
            </a:pPr>
            <a:r>
              <a:rPr lang="en-US" sz="1800" b="1" i="0" u="none" strike="noStrike" cap="none">
                <a:solidFill>
                  <a:srgbClr val="72BCD1"/>
                </a:solidFill>
                <a:latin typeface="Cambria"/>
                <a:ea typeface="Cambria"/>
                <a:cs typeface="Cambria"/>
                <a:sym typeface="Cambria"/>
              </a:rPr>
              <a:t>Subarachnoid Hemorrhage :</a:t>
            </a:r>
            <a:endParaRPr sz="1800" b="1" i="0" u="none" strike="noStrike" cap="none">
              <a:solidFill>
                <a:srgbClr val="72BCD1"/>
              </a:solidFill>
              <a:latin typeface="Cambria"/>
              <a:ea typeface="Cambria"/>
              <a:cs typeface="Cambria"/>
              <a:sym typeface="Cambria"/>
            </a:endParaRPr>
          </a:p>
        </p:txBody>
      </p:sp>
      <p:grpSp>
        <p:nvGrpSpPr>
          <p:cNvPr id="335" name="Google Shape;335;p28"/>
          <p:cNvGrpSpPr/>
          <p:nvPr/>
        </p:nvGrpSpPr>
        <p:grpSpPr>
          <a:xfrm>
            <a:off x="193638" y="1524350"/>
            <a:ext cx="5596045" cy="762000"/>
            <a:chOff x="0" y="0"/>
            <a:chExt cx="7007319" cy="762000"/>
          </a:xfrm>
        </p:grpSpPr>
        <p:sp>
          <p:nvSpPr>
            <p:cNvPr id="336" name="Google Shape;336;p28"/>
            <p:cNvSpPr/>
            <p:nvPr/>
          </p:nvSpPr>
          <p:spPr>
            <a:xfrm>
              <a:off x="0" y="0"/>
              <a:ext cx="2693938" cy="762000"/>
            </a:xfrm>
            <a:prstGeom prst="homePlate">
              <a:avLst>
                <a:gd name="adj" fmla="val 50000"/>
              </a:avLst>
            </a:prstGeom>
            <a:solidFill>
              <a:srgbClr val="CDE8E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28"/>
            <p:cNvSpPr txBox="1"/>
            <p:nvPr/>
          </p:nvSpPr>
          <p:spPr>
            <a:xfrm>
              <a:off x="0" y="0"/>
              <a:ext cx="2158200" cy="762000"/>
            </a:xfrm>
            <a:prstGeom prst="rect">
              <a:avLst/>
            </a:prstGeom>
            <a:noFill/>
            <a:ln>
              <a:noFill/>
            </a:ln>
          </p:spPr>
          <p:txBody>
            <a:bodyPr spcFirstLastPara="1" wrap="square" lIns="64000" tIns="32000" rIns="16000" bIns="32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chemeClr val="dk1"/>
                  </a:solidFill>
                  <a:latin typeface="Cambria"/>
                  <a:ea typeface="Cambria"/>
                  <a:cs typeface="Cambria"/>
                  <a:sym typeface="Cambria"/>
                </a:rPr>
                <a:t>Hypertension</a:t>
              </a:r>
              <a:r>
                <a:rPr lang="en-US" sz="1200" b="0" i="0" u="none" strike="noStrike" cap="none">
                  <a:solidFill>
                    <a:schemeClr val="dk1"/>
                  </a:solidFill>
                  <a:latin typeface="Cambria"/>
                  <a:ea typeface="Cambria"/>
                  <a:cs typeface="Cambria"/>
                  <a:sym typeface="Cambria"/>
                </a:rPr>
                <a:t> and other  forms of  </a:t>
              </a:r>
              <a:r>
                <a:rPr lang="en-US" sz="1200" b="1" i="0" u="none" strike="noStrike" cap="none">
                  <a:solidFill>
                    <a:schemeClr val="dk1"/>
                  </a:solidFill>
                  <a:latin typeface="Cambria"/>
                  <a:ea typeface="Cambria"/>
                  <a:cs typeface="Cambria"/>
                  <a:sym typeface="Cambria"/>
                </a:rPr>
                <a:t>vascular wall injury</a:t>
              </a:r>
              <a:r>
                <a:rPr lang="en-US" sz="1200" b="0" i="0" u="none" strike="noStrike" cap="none">
                  <a:solidFill>
                    <a:schemeClr val="dk1"/>
                  </a:solidFill>
                  <a:latin typeface="Cambria"/>
                  <a:ea typeface="Cambria"/>
                  <a:cs typeface="Cambria"/>
                  <a:sym typeface="Cambria"/>
                </a:rPr>
                <a:t>​ </a:t>
              </a:r>
              <a:r>
                <a:rPr lang="en-US" sz="1200" b="0" i="0" u="none" strike="noStrike" cap="none">
                  <a:solidFill>
                    <a:srgbClr val="669900"/>
                  </a:solidFill>
                  <a:latin typeface="Cambria"/>
                  <a:ea typeface="Cambria"/>
                  <a:cs typeface="Cambria"/>
                  <a:sym typeface="Cambria"/>
                </a:rPr>
                <a:t>(e.g. vasculitis). </a:t>
              </a:r>
              <a:endParaRPr sz="1200" b="0" i="0" u="none" strike="noStrike" cap="none">
                <a:solidFill>
                  <a:srgbClr val="669900"/>
                </a:solidFill>
                <a:latin typeface="Cambria"/>
                <a:ea typeface="Cambria"/>
                <a:cs typeface="Cambria"/>
                <a:sym typeface="Cambria"/>
              </a:endParaRPr>
            </a:p>
          </p:txBody>
        </p:sp>
        <p:sp>
          <p:nvSpPr>
            <p:cNvPr id="338" name="Google Shape;338;p28"/>
            <p:cNvSpPr/>
            <p:nvPr/>
          </p:nvSpPr>
          <p:spPr>
            <a:xfrm>
              <a:off x="2158231" y="0"/>
              <a:ext cx="2693938" cy="762000"/>
            </a:xfrm>
            <a:prstGeom prst="chevron">
              <a:avLst>
                <a:gd name="adj" fmla="val 50000"/>
              </a:avLst>
            </a:prstGeom>
            <a:solidFill>
              <a:srgbClr val="CDE8E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28"/>
            <p:cNvSpPr txBox="1"/>
            <p:nvPr/>
          </p:nvSpPr>
          <p:spPr>
            <a:xfrm>
              <a:off x="2299587" y="0"/>
              <a:ext cx="2324400" cy="762000"/>
            </a:xfrm>
            <a:prstGeom prst="rect">
              <a:avLst/>
            </a:prstGeom>
            <a:solidFill>
              <a:srgbClr val="E0EDF0"/>
            </a:solidFill>
            <a:ln>
              <a:noFill/>
            </a:ln>
          </p:spPr>
          <p:txBody>
            <a:bodyPr spcFirstLastPara="1" wrap="square" lIns="48000" tIns="32000" rIns="16000" bIns="32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mbria"/>
                  <a:ea typeface="Cambria"/>
                  <a:cs typeface="Cambria"/>
                  <a:sym typeface="Cambria"/>
                </a:rPr>
                <a:t>St</a:t>
              </a:r>
              <a:r>
                <a:rPr lang="en-US" sz="1200">
                  <a:solidFill>
                    <a:schemeClr val="dk1"/>
                  </a:solidFill>
                  <a:latin typeface="Cambria"/>
                  <a:ea typeface="Cambria"/>
                  <a:cs typeface="Cambria"/>
                  <a:sym typeface="Cambria"/>
                </a:rPr>
                <a:t>ructural </a:t>
              </a:r>
              <a:r>
                <a:rPr lang="en-US" sz="1200" b="0" i="0" u="none" strike="noStrike" cap="none">
                  <a:solidFill>
                    <a:schemeClr val="dk1"/>
                  </a:solidFill>
                  <a:latin typeface="Cambria"/>
                  <a:ea typeface="Cambria"/>
                  <a:cs typeface="Cambria"/>
                  <a:sym typeface="Cambria"/>
                </a:rPr>
                <a:t> lesion such as ​ </a:t>
              </a:r>
              <a:r>
                <a:rPr lang="en-US" sz="1200" b="1" i="0" u="none" strike="noStrike" cap="none">
                  <a:solidFill>
                    <a:schemeClr val="dk1"/>
                  </a:solidFill>
                  <a:latin typeface="Cambria"/>
                  <a:ea typeface="Cambria"/>
                  <a:cs typeface="Cambria"/>
                  <a:sym typeface="Cambria"/>
                </a:rPr>
                <a:t>Arteriovenous malformation</a:t>
              </a:r>
              <a:r>
                <a:rPr lang="en-US" sz="1200" b="0" i="0" u="none" strike="noStrike" cap="none">
                  <a:solidFill>
                    <a:schemeClr val="dk1"/>
                  </a:solidFill>
                  <a:latin typeface="Cambria"/>
                  <a:ea typeface="Cambria"/>
                  <a:cs typeface="Cambria"/>
                  <a:sym typeface="Cambria"/>
                </a:rPr>
                <a:t>​ ​ and</a:t>
              </a:r>
              <a:r>
                <a:rPr lang="en-US" sz="1200" b="0" i="0" u="none" strike="noStrike" cap="none">
                  <a:solidFill>
                    <a:srgbClr val="A5A5A5"/>
                  </a:solidFill>
                  <a:latin typeface="Cambria"/>
                  <a:ea typeface="Cambria"/>
                  <a:cs typeface="Cambria"/>
                  <a:sym typeface="Cambria"/>
                </a:rPr>
                <a:t> </a:t>
              </a:r>
              <a:r>
                <a:rPr lang="en-US" sz="1100" b="0" i="0" u="none" strike="noStrike" cap="none">
                  <a:solidFill>
                    <a:srgbClr val="A5A5A5"/>
                  </a:solidFill>
                  <a:latin typeface="Cambria"/>
                  <a:ea typeface="Cambria"/>
                  <a:cs typeface="Cambria"/>
                  <a:sym typeface="Cambria"/>
                </a:rPr>
                <a:t>cavernous malformation</a:t>
              </a:r>
              <a:r>
                <a:rPr lang="en-US" sz="1100" b="0" i="0" u="none" strike="noStrike" cap="none">
                  <a:solidFill>
                    <a:schemeClr val="lt1"/>
                  </a:solidFill>
                  <a:latin typeface="Cambria"/>
                  <a:ea typeface="Cambria"/>
                  <a:cs typeface="Cambria"/>
                  <a:sym typeface="Cambria"/>
                </a:rPr>
                <a:t>. </a:t>
              </a:r>
              <a:endParaRPr sz="1100" b="0" i="0" u="none" strike="noStrike" cap="none">
                <a:solidFill>
                  <a:schemeClr val="lt1"/>
                </a:solidFill>
                <a:latin typeface="Cambria"/>
                <a:ea typeface="Cambria"/>
                <a:cs typeface="Cambria"/>
                <a:sym typeface="Cambria"/>
              </a:endParaRPr>
            </a:p>
          </p:txBody>
        </p:sp>
        <p:sp>
          <p:nvSpPr>
            <p:cNvPr id="340" name="Google Shape;340;p28"/>
            <p:cNvSpPr/>
            <p:nvPr/>
          </p:nvSpPr>
          <p:spPr>
            <a:xfrm>
              <a:off x="4313381" y="0"/>
              <a:ext cx="2693938" cy="762000"/>
            </a:xfrm>
            <a:prstGeom prst="chevron">
              <a:avLst>
                <a:gd name="adj" fmla="val 50000"/>
              </a:avLst>
            </a:prstGeom>
            <a:solidFill>
              <a:srgbClr val="CDE8E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28"/>
            <p:cNvSpPr txBox="1"/>
            <p:nvPr/>
          </p:nvSpPr>
          <p:spPr>
            <a:xfrm>
              <a:off x="4694381" y="0"/>
              <a:ext cx="1931938" cy="762000"/>
            </a:xfrm>
            <a:prstGeom prst="rect">
              <a:avLst/>
            </a:prstGeom>
            <a:noFill/>
            <a:ln>
              <a:noFill/>
            </a:ln>
          </p:spPr>
          <p:txBody>
            <a:bodyPr spcFirstLastPara="1" wrap="square" lIns="48000" tIns="32000" rIns="16000" bIns="32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chemeClr val="dk1"/>
                  </a:solidFill>
                  <a:latin typeface="Cambria"/>
                  <a:ea typeface="Cambria"/>
                  <a:cs typeface="Cambria"/>
                  <a:sym typeface="Cambria"/>
                </a:rPr>
                <a:t>Intraparenchymal tumor. </a:t>
              </a:r>
              <a:endParaRPr sz="1200" b="1" i="0" u="none" strike="noStrike" cap="none">
                <a:solidFill>
                  <a:schemeClr val="dk1"/>
                </a:solidFill>
                <a:latin typeface="Cambria"/>
                <a:ea typeface="Cambria"/>
                <a:cs typeface="Cambria"/>
                <a:sym typeface="Cambria"/>
              </a:endParaRPr>
            </a:p>
          </p:txBody>
        </p:sp>
      </p:grpSp>
      <p:sp>
        <p:nvSpPr>
          <p:cNvPr id="342" name="Google Shape;342;p28"/>
          <p:cNvSpPr txBox="1"/>
          <p:nvPr/>
        </p:nvSpPr>
        <p:spPr>
          <a:xfrm>
            <a:off x="274697" y="5246247"/>
            <a:ext cx="7162800" cy="2862300"/>
          </a:xfrm>
          <a:prstGeom prst="rect">
            <a:avLst/>
          </a:prstGeom>
          <a:solidFill>
            <a:schemeClr val="lt1"/>
          </a:solidFill>
          <a:ln w="9525" cap="flat" cmpd="sng">
            <a:solidFill>
              <a:schemeClr val="lt1"/>
            </a:solidFill>
            <a:prstDash val="lgDashDot"/>
            <a:round/>
            <a:headEnd type="none" w="sm" len="sm"/>
            <a:tailEnd type="none" w="sm" len="sm"/>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72BCD1"/>
              </a:buClr>
              <a:buSzPts val="1200"/>
              <a:buFont typeface="Arial"/>
              <a:buChar char="•"/>
            </a:pPr>
            <a:r>
              <a:rPr lang="en-US" sz="1200" b="1" i="0" u="none" strike="noStrike" cap="none" dirty="0">
                <a:solidFill>
                  <a:srgbClr val="5BA3B1"/>
                </a:solidFill>
                <a:latin typeface="Cambria"/>
                <a:ea typeface="Cambria"/>
                <a:cs typeface="Cambria"/>
                <a:sym typeface="Cambria"/>
              </a:rPr>
              <a:t>What is it ? </a:t>
            </a:r>
            <a:r>
              <a:rPr lang="en-US" sz="1200" b="0" i="0" u="none" strike="noStrike" cap="none" dirty="0">
                <a:solidFill>
                  <a:srgbClr val="A5A5A5"/>
                </a:solidFill>
                <a:latin typeface="Cambria"/>
                <a:ea typeface="Cambria"/>
                <a:cs typeface="Cambria"/>
                <a:sym typeface="Cambria"/>
              </a:rPr>
              <a:t>is a life-threatening type of stroke caused by </a:t>
            </a:r>
            <a:r>
              <a:rPr lang="en-US" sz="1200" b="1" i="0" u="none" strike="noStrike" cap="none" dirty="0">
                <a:solidFill>
                  <a:srgbClr val="A5A5A5"/>
                </a:solidFill>
                <a:latin typeface="Cambria"/>
                <a:ea typeface="Cambria"/>
                <a:cs typeface="Cambria"/>
                <a:sym typeface="Cambria"/>
              </a:rPr>
              <a:t>bleeding</a:t>
            </a:r>
            <a:r>
              <a:rPr lang="en-US" sz="1200" b="0" i="0" u="none" strike="noStrike" cap="none" dirty="0">
                <a:solidFill>
                  <a:srgbClr val="A5A5A5"/>
                </a:solidFill>
                <a:latin typeface="Cambria"/>
                <a:ea typeface="Cambria"/>
                <a:cs typeface="Cambria"/>
                <a:sym typeface="Cambria"/>
              </a:rPr>
              <a:t> into the </a:t>
            </a:r>
            <a:r>
              <a:rPr lang="en-US" sz="1200" b="1" i="0" u="none" strike="noStrike" cap="none" dirty="0">
                <a:solidFill>
                  <a:srgbClr val="A5A5A5"/>
                </a:solidFill>
                <a:latin typeface="Cambria"/>
                <a:ea typeface="Cambria"/>
                <a:cs typeface="Cambria"/>
                <a:sym typeface="Cambria"/>
              </a:rPr>
              <a:t>subarachnoid</a:t>
            </a:r>
            <a:r>
              <a:rPr lang="en-US" sz="1200" b="0" i="0" u="none" strike="noStrike" cap="none" dirty="0">
                <a:solidFill>
                  <a:srgbClr val="A5A5A5"/>
                </a:solidFill>
                <a:latin typeface="Cambria"/>
                <a:ea typeface="Cambria"/>
                <a:cs typeface="Cambria"/>
                <a:sym typeface="Cambria"/>
              </a:rPr>
              <a:t> space.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mbria"/>
              <a:ea typeface="Cambria"/>
              <a:cs typeface="Cambria"/>
              <a:sym typeface="Cambria"/>
            </a:endParaRPr>
          </a:p>
          <a:p>
            <a:pPr marL="171450" marR="0" lvl="0" indent="-171450" algn="l" rtl="0">
              <a:lnSpc>
                <a:spcPct val="100000"/>
              </a:lnSpc>
              <a:spcBef>
                <a:spcPts val="0"/>
              </a:spcBef>
              <a:spcAft>
                <a:spcPts val="0"/>
              </a:spcAft>
              <a:buClr>
                <a:srgbClr val="72BCD1"/>
              </a:buClr>
              <a:buSzPts val="1200"/>
              <a:buFont typeface="Arial"/>
              <a:buChar char="•"/>
            </a:pPr>
            <a:r>
              <a:rPr lang="en-US" sz="1200" b="1" i="0" u="none" strike="noStrike" cap="none" dirty="0">
                <a:solidFill>
                  <a:srgbClr val="5BA3B1"/>
                </a:solidFill>
                <a:latin typeface="Cambria"/>
                <a:ea typeface="Cambria"/>
                <a:cs typeface="Cambria"/>
                <a:sym typeface="Cambria"/>
              </a:rPr>
              <a:t>What are the causes ?</a:t>
            </a:r>
            <a:endParaRPr sz="1800" b="0" i="0" u="none" strike="noStrike" cap="none" dirty="0">
              <a:solidFill>
                <a:srgbClr val="5BA3B1"/>
              </a:solidFill>
              <a:latin typeface="Cambria"/>
              <a:ea typeface="Cambria"/>
              <a:cs typeface="Cambria"/>
              <a:sym typeface="Cambria"/>
            </a:endParaRPr>
          </a:p>
          <a:p>
            <a:pPr marL="685673" marR="0" lvl="1" indent="-228600" algn="l" rtl="0">
              <a:lnSpc>
                <a:spcPct val="100000"/>
              </a:lnSpc>
              <a:spcBef>
                <a:spcPts val="0"/>
              </a:spcBef>
              <a:spcAft>
                <a:spcPts val="0"/>
              </a:spcAft>
              <a:buClr>
                <a:schemeClr val="dk1"/>
              </a:buClr>
              <a:buSzPts val="1200"/>
              <a:buFont typeface="Cambria"/>
              <a:buAutoNum type="arabicPeriod"/>
            </a:pPr>
            <a:r>
              <a:rPr lang="en-US" sz="1200" b="1" i="0" u="none" strike="noStrike" cap="none" dirty="0">
                <a:solidFill>
                  <a:schemeClr val="dk1"/>
                </a:solidFill>
                <a:latin typeface="Cambria"/>
                <a:ea typeface="Cambria"/>
                <a:cs typeface="Cambria"/>
                <a:sym typeface="Cambria"/>
              </a:rPr>
              <a:t>Rupture of a saccular (berry) aneurysm </a:t>
            </a:r>
            <a:r>
              <a:rPr lang="en-US" sz="1200" b="1" i="0" u="none" strike="noStrike" cap="none" baseline="30000" dirty="0">
                <a:solidFill>
                  <a:schemeClr val="dk1"/>
                </a:solidFill>
                <a:latin typeface="Cambria"/>
                <a:ea typeface="Cambria"/>
                <a:cs typeface="Cambria"/>
                <a:sym typeface="Cambria"/>
              </a:rPr>
              <a:t>1</a:t>
            </a:r>
            <a:r>
              <a:rPr lang="en-US" sz="1200" b="1" i="0" u="none" strike="noStrike" cap="none" dirty="0">
                <a:solidFill>
                  <a:schemeClr val="dk1"/>
                </a:solidFill>
                <a:latin typeface="Cambria"/>
                <a:ea typeface="Cambria"/>
                <a:cs typeface="Cambria"/>
                <a:sym typeface="Cambria"/>
              </a:rPr>
              <a:t> </a:t>
            </a:r>
            <a:r>
              <a:rPr lang="en-US" sz="1200" b="0" i="0" u="none" strike="noStrike" cap="none" dirty="0">
                <a:solidFill>
                  <a:schemeClr val="dk1"/>
                </a:solidFill>
                <a:latin typeface="Cambria"/>
                <a:ea typeface="Cambria"/>
                <a:cs typeface="Cambria"/>
                <a:sym typeface="Cambria"/>
              </a:rPr>
              <a:t>-The most frequent cause of clinically significant.</a:t>
            </a:r>
            <a:endParaRPr sz="1200" b="0" i="0" u="none" strike="noStrike" cap="none" dirty="0">
              <a:solidFill>
                <a:schemeClr val="dk1"/>
              </a:solidFill>
              <a:latin typeface="Cambria"/>
              <a:ea typeface="Cambria"/>
              <a:cs typeface="Cambria"/>
              <a:sym typeface="Cambria"/>
            </a:endParaRPr>
          </a:p>
          <a:p>
            <a:pPr marL="685673" marR="0" lvl="1" indent="-228600" algn="l" rtl="0">
              <a:lnSpc>
                <a:spcPct val="100000"/>
              </a:lnSpc>
              <a:spcBef>
                <a:spcPts val="0"/>
              </a:spcBef>
              <a:spcAft>
                <a:spcPts val="0"/>
              </a:spcAft>
              <a:buClr>
                <a:schemeClr val="dk1"/>
              </a:buClr>
              <a:buSzPts val="1200"/>
              <a:buFont typeface="Cambria"/>
              <a:buAutoNum type="arabicPeriod"/>
            </a:pPr>
            <a:r>
              <a:rPr lang="en-US" sz="1200" b="1" i="0" u="none" strike="noStrike" cap="none" dirty="0">
                <a:solidFill>
                  <a:schemeClr val="dk1"/>
                </a:solidFill>
                <a:latin typeface="Cambria"/>
                <a:ea typeface="Cambria"/>
                <a:cs typeface="Cambria"/>
                <a:sym typeface="Cambria"/>
              </a:rPr>
              <a:t>Vascular malformation. </a:t>
            </a:r>
            <a:endParaRPr sz="1400" b="0" i="0" u="none" strike="noStrike" cap="none" baseline="30000" dirty="0">
              <a:solidFill>
                <a:srgbClr val="000000"/>
              </a:solidFill>
              <a:latin typeface="Arial"/>
              <a:ea typeface="Arial"/>
              <a:cs typeface="Arial"/>
              <a:sym typeface="Arial"/>
            </a:endParaRPr>
          </a:p>
          <a:p>
            <a:pPr marL="685673" marR="0" lvl="1" indent="-228600" algn="l" rtl="0">
              <a:lnSpc>
                <a:spcPct val="100000"/>
              </a:lnSpc>
              <a:spcBef>
                <a:spcPts val="0"/>
              </a:spcBef>
              <a:spcAft>
                <a:spcPts val="0"/>
              </a:spcAft>
              <a:buClr>
                <a:schemeClr val="dk1"/>
              </a:buClr>
              <a:buSzPts val="1200"/>
              <a:buFont typeface="Cambria"/>
              <a:buAutoNum type="arabicPeriod"/>
            </a:pPr>
            <a:r>
              <a:rPr lang="en-US" sz="1200" b="1" i="0" u="none" strike="noStrike" cap="none" dirty="0">
                <a:solidFill>
                  <a:schemeClr val="dk1"/>
                </a:solidFill>
                <a:latin typeface="Cambria"/>
                <a:ea typeface="Cambria"/>
                <a:cs typeface="Cambria"/>
                <a:sym typeface="Cambria"/>
              </a:rPr>
              <a:t>Trauma </a:t>
            </a:r>
            <a:r>
              <a:rPr lang="en-US" sz="1200" b="1" i="0" u="none" strike="noStrike" cap="none" baseline="30000" dirty="0">
                <a:solidFill>
                  <a:schemeClr val="dk1"/>
                </a:solidFill>
                <a:latin typeface="Cambria"/>
                <a:ea typeface="Cambria"/>
                <a:cs typeface="Cambria"/>
                <a:sym typeface="Cambria"/>
              </a:rPr>
              <a:t>2</a:t>
            </a:r>
            <a:r>
              <a:rPr lang="en-US" sz="1200" b="0" i="0" u="none" strike="noStrike" cap="none" dirty="0">
                <a:solidFill>
                  <a:schemeClr val="dk1"/>
                </a:solidFill>
                <a:latin typeface="Cambria"/>
                <a:ea typeface="Cambria"/>
                <a:cs typeface="Cambria"/>
                <a:sym typeface="Cambria"/>
              </a:rPr>
              <a:t> - in which case it is usually associated with other signs of the injury.</a:t>
            </a:r>
            <a:endParaRPr sz="1200" b="0" i="0" u="none" strike="noStrike" cap="none" dirty="0">
              <a:solidFill>
                <a:schemeClr val="dk1"/>
              </a:solidFill>
              <a:latin typeface="Cambria"/>
              <a:ea typeface="Cambria"/>
              <a:cs typeface="Cambria"/>
              <a:sym typeface="Cambria"/>
            </a:endParaRPr>
          </a:p>
          <a:p>
            <a:pPr marL="685673" marR="0" lvl="1" indent="-228600" algn="l" rtl="0">
              <a:lnSpc>
                <a:spcPct val="100000"/>
              </a:lnSpc>
              <a:spcBef>
                <a:spcPts val="0"/>
              </a:spcBef>
              <a:spcAft>
                <a:spcPts val="0"/>
              </a:spcAft>
              <a:buClr>
                <a:schemeClr val="dk1"/>
              </a:buClr>
              <a:buSzPts val="1200"/>
              <a:buFont typeface="Cambria"/>
              <a:buAutoNum type="arabicPeriod"/>
            </a:pPr>
            <a:r>
              <a:rPr lang="en-US" sz="1200" b="1" i="0" u="none" strike="noStrike" cap="none" dirty="0">
                <a:solidFill>
                  <a:schemeClr val="dk1"/>
                </a:solidFill>
                <a:latin typeface="Cambria"/>
                <a:ea typeface="Cambria"/>
                <a:cs typeface="Cambria"/>
                <a:sym typeface="Cambria"/>
              </a:rPr>
              <a:t>Rupture of an intracerebral hemorrhage into the ventricular system. </a:t>
            </a:r>
            <a:r>
              <a:rPr lang="en-US" sz="1200" b="1" i="0" u="none" strike="noStrike" cap="none" baseline="30000" dirty="0">
                <a:solidFill>
                  <a:schemeClr val="dk1"/>
                </a:solidFill>
                <a:latin typeface="Cambria"/>
                <a:ea typeface="Cambria"/>
                <a:cs typeface="Cambria"/>
                <a:sym typeface="Cambria"/>
              </a:rPr>
              <a:t>3</a:t>
            </a:r>
            <a:endParaRPr sz="1200" b="1" i="0" u="none" strike="noStrike" cap="none" baseline="30000" dirty="0">
              <a:solidFill>
                <a:schemeClr val="dk1"/>
              </a:solidFill>
              <a:latin typeface="Cambria"/>
              <a:ea typeface="Cambria"/>
              <a:cs typeface="Cambria"/>
              <a:sym typeface="Cambria"/>
            </a:endParaRPr>
          </a:p>
          <a:p>
            <a:pPr marL="685673" marR="0" lvl="1" indent="-228600" algn="l" rtl="0">
              <a:lnSpc>
                <a:spcPct val="100000"/>
              </a:lnSpc>
              <a:spcBef>
                <a:spcPts val="0"/>
              </a:spcBef>
              <a:spcAft>
                <a:spcPts val="0"/>
              </a:spcAft>
              <a:buClr>
                <a:schemeClr val="dk1"/>
              </a:buClr>
              <a:buSzPts val="1200"/>
              <a:buFont typeface="Cambria"/>
              <a:buAutoNum type="arabicPeriod"/>
            </a:pPr>
            <a:r>
              <a:rPr lang="en-US" sz="1200" b="1" i="0" u="none" strike="noStrike" cap="none" dirty="0">
                <a:solidFill>
                  <a:schemeClr val="dk1"/>
                </a:solidFill>
                <a:latin typeface="Cambria"/>
                <a:ea typeface="Cambria"/>
                <a:cs typeface="Cambria"/>
                <a:sym typeface="Cambria"/>
              </a:rPr>
              <a:t>Hematologic disturbances. </a:t>
            </a:r>
            <a:endParaRPr sz="1200" b="1" i="0" u="none" strike="noStrike" cap="none" dirty="0">
              <a:solidFill>
                <a:schemeClr val="dk1"/>
              </a:solidFill>
              <a:latin typeface="Cambria"/>
              <a:ea typeface="Cambria"/>
              <a:cs typeface="Cambria"/>
              <a:sym typeface="Cambria"/>
            </a:endParaRPr>
          </a:p>
          <a:p>
            <a:pPr marL="685673" marR="0" lvl="1" indent="-228600" algn="l" rtl="0">
              <a:lnSpc>
                <a:spcPct val="100000"/>
              </a:lnSpc>
              <a:spcBef>
                <a:spcPts val="0"/>
              </a:spcBef>
              <a:spcAft>
                <a:spcPts val="0"/>
              </a:spcAft>
              <a:buClr>
                <a:schemeClr val="dk1"/>
              </a:buClr>
              <a:buSzPts val="1200"/>
              <a:buFont typeface="Cambria"/>
              <a:buAutoNum type="arabicPeriod"/>
            </a:pPr>
            <a:r>
              <a:rPr lang="en-US" sz="1200" b="1" i="0" u="none" strike="noStrike" cap="none" dirty="0">
                <a:solidFill>
                  <a:schemeClr val="dk1"/>
                </a:solidFill>
                <a:latin typeface="Cambria"/>
                <a:ea typeface="Cambria"/>
                <a:cs typeface="Cambria"/>
                <a:sym typeface="Cambria"/>
              </a:rPr>
              <a:t>Tumors </a:t>
            </a:r>
            <a:r>
              <a:rPr lang="en-US" sz="1200" b="1" i="0" u="none" strike="noStrike" cap="none" baseline="30000" dirty="0">
                <a:solidFill>
                  <a:schemeClr val="dk1"/>
                </a:solidFill>
                <a:latin typeface="Cambria"/>
                <a:ea typeface="Cambria"/>
                <a:cs typeface="Cambria"/>
                <a:sym typeface="Cambria"/>
              </a:rPr>
              <a:t>4</a:t>
            </a:r>
            <a:endParaRPr sz="1200" b="1" i="0" u="none" strike="noStrike" cap="none" baseline="30000" dirty="0">
              <a:solidFill>
                <a:srgbClr val="925BC6"/>
              </a:solidFill>
              <a:latin typeface="Cambria"/>
              <a:ea typeface="Cambria"/>
              <a:cs typeface="Cambria"/>
              <a:sym typeface="Cambria"/>
            </a:endParaRPr>
          </a:p>
        </p:txBody>
      </p:sp>
      <p:sp>
        <p:nvSpPr>
          <p:cNvPr id="343" name="Google Shape;343;p28"/>
          <p:cNvSpPr txBox="1"/>
          <p:nvPr/>
        </p:nvSpPr>
        <p:spPr>
          <a:xfrm>
            <a:off x="343350" y="7077874"/>
            <a:ext cx="6780900" cy="1951825"/>
          </a:xfrm>
          <a:prstGeom prst="rect">
            <a:avLst/>
          </a:prstGeom>
          <a:solidFill>
            <a:srgbClr val="F7FAFB"/>
          </a:solidFill>
          <a:ln w="9525" cap="flat" cmpd="sng">
            <a:solidFill>
              <a:srgbClr val="72BCD1"/>
            </a:solidFill>
            <a:prstDash val="lgDashDot"/>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A5A5A5"/>
                </a:solidFill>
                <a:latin typeface="Cambria"/>
                <a:ea typeface="Cambria"/>
                <a:cs typeface="Cambria"/>
                <a:sym typeface="Cambria"/>
              </a:rPr>
              <a:t>*</a:t>
            </a:r>
            <a:r>
              <a:rPr lang="en-US" sz="1200" b="1" i="0" u="none" strike="noStrike" cap="none" dirty="0" err="1">
                <a:solidFill>
                  <a:srgbClr val="A5A5A5"/>
                </a:solidFill>
                <a:latin typeface="Cambria"/>
                <a:ea typeface="Cambria"/>
                <a:cs typeface="Cambria"/>
                <a:sym typeface="Cambria"/>
              </a:rPr>
              <a:t>Dr.Amani</a:t>
            </a:r>
            <a:r>
              <a:rPr lang="en-US" sz="1200" b="1" i="0" u="none" strike="noStrike" cap="none" dirty="0">
                <a:solidFill>
                  <a:srgbClr val="A5A5A5"/>
                </a:solidFill>
                <a:latin typeface="Cambria"/>
                <a:ea typeface="Cambria"/>
                <a:cs typeface="Cambria"/>
                <a:sym typeface="Cambria"/>
              </a:rPr>
              <a:t> explanation :</a:t>
            </a:r>
            <a:endParaRPr dirty="0"/>
          </a:p>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A5A5A5"/>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A5A5A5"/>
                </a:solidFill>
                <a:latin typeface="Cambria"/>
                <a:ea typeface="Cambria"/>
                <a:cs typeface="Cambria"/>
                <a:sym typeface="Cambria"/>
              </a:rPr>
              <a:t>1* : will be explained on the next slides.</a:t>
            </a:r>
            <a:endParaRPr dirty="0"/>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A5A5A5"/>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A5A5A5"/>
                </a:solidFill>
                <a:latin typeface="Cambria"/>
                <a:ea typeface="Cambria"/>
                <a:cs typeface="Cambria"/>
                <a:sym typeface="Cambria"/>
              </a:rPr>
              <a:t>2*: trauma usually causes epidural and subdural hemorrhage. </a:t>
            </a:r>
            <a:r>
              <a:rPr lang="en-US" sz="1200" b="0" i="0" u="none" strike="noStrike" cap="none" dirty="0" err="1">
                <a:solidFill>
                  <a:srgbClr val="A5A5A5"/>
                </a:solidFill>
                <a:latin typeface="Cambria"/>
                <a:ea typeface="Cambria"/>
                <a:cs typeface="Cambria"/>
                <a:sym typeface="Cambria"/>
              </a:rPr>
              <a:t>لانها</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اقرب</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لخارج</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الرأس</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فالاصابه</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فيها</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غالبا</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اكثر</a:t>
            </a:r>
            <a:r>
              <a:rPr lang="en-US" sz="1200" b="0" i="0" u="none" strike="noStrike" cap="none" dirty="0">
                <a:solidFill>
                  <a:srgbClr val="A5A5A5"/>
                </a:solidFill>
                <a:latin typeface="Cambria"/>
                <a:ea typeface="Cambria"/>
                <a:cs typeface="Cambria"/>
                <a:sym typeface="Cambria"/>
              </a:rPr>
              <a:t>.</a:t>
            </a:r>
            <a:endParaRPr dirty="0"/>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A5A5A5"/>
                </a:solidFill>
                <a:latin typeface="Cambria"/>
                <a:ea typeface="Cambria"/>
                <a:cs typeface="Cambria"/>
                <a:sym typeface="Cambria"/>
              </a:rPr>
              <a:t> </a:t>
            </a:r>
            <a:endParaRPr dirty="0"/>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A5A5A5"/>
                </a:solidFill>
                <a:latin typeface="Cambria"/>
                <a:ea typeface="Cambria"/>
                <a:cs typeface="Cambria"/>
                <a:sym typeface="Cambria"/>
              </a:rPr>
              <a:t>3* : </a:t>
            </a:r>
            <a:r>
              <a:rPr lang="en-US" sz="1200" b="0" i="0" u="none" strike="noStrike" cap="none" dirty="0" err="1">
                <a:solidFill>
                  <a:srgbClr val="A5A5A5"/>
                </a:solidFill>
                <a:latin typeface="Cambria"/>
                <a:ea typeface="Cambria"/>
                <a:cs typeface="Cambria"/>
                <a:sym typeface="Cambria"/>
              </a:rPr>
              <a:t>ببساطه</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نفسه</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النزيف</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اللي</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بالانتراكرنيال</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بينشتر</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ويدخل</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بالسباركنويد</a:t>
            </a:r>
            <a:r>
              <a:rPr lang="en-US" sz="1200" b="0" i="0" u="none" strike="noStrike" cap="none" dirty="0">
                <a:solidFill>
                  <a:srgbClr val="A5A5A5"/>
                </a:solidFill>
                <a:latin typeface="Cambria"/>
                <a:ea typeface="Cambria"/>
                <a:cs typeface="Cambria"/>
                <a:sym typeface="Cambria"/>
              </a:rPr>
              <a:t> </a:t>
            </a:r>
            <a:r>
              <a:rPr lang="en-US" sz="1200" b="0" i="0" u="none" strike="noStrike" cap="none" dirty="0" err="1">
                <a:solidFill>
                  <a:srgbClr val="A5A5A5"/>
                </a:solidFill>
                <a:latin typeface="Cambria"/>
                <a:ea typeface="Cambria"/>
                <a:cs typeface="Cambria"/>
                <a:sym typeface="Cambria"/>
              </a:rPr>
              <a:t>سبيس</a:t>
            </a:r>
            <a:endParaRPr sz="1200" b="0" i="0" u="none" strike="noStrike" cap="none" dirty="0">
              <a:solidFill>
                <a:srgbClr val="A5A5A5"/>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A5A5A5"/>
              </a:solidFill>
              <a:latin typeface="Cambria"/>
              <a:ea typeface="Cambria"/>
              <a:cs typeface="Cambria"/>
              <a:sym typeface="Cambria"/>
            </a:endParaRPr>
          </a:p>
          <a:p>
            <a:pPr lvl="0">
              <a:buSzPts val="1200"/>
            </a:pPr>
            <a:r>
              <a:rPr lang="en-US" sz="1200" b="0" i="0" u="none" strike="noStrike" cap="none" dirty="0">
                <a:solidFill>
                  <a:srgbClr val="A5A5A5"/>
                </a:solidFill>
                <a:latin typeface="Cambria"/>
                <a:ea typeface="Cambria"/>
                <a:cs typeface="Cambria"/>
                <a:sym typeface="Cambria"/>
              </a:rPr>
              <a:t>4*: because usually </a:t>
            </a:r>
            <a:r>
              <a:rPr lang="en-US" sz="1200" b="0" i="0" u="none" strike="noStrike" cap="none" dirty="0" smtClean="0">
                <a:solidFill>
                  <a:srgbClr val="A5A5A5"/>
                </a:solidFill>
                <a:latin typeface="Cambria"/>
                <a:ea typeface="Cambria"/>
                <a:cs typeface="Cambria"/>
                <a:sym typeface="Cambria"/>
              </a:rPr>
              <a:t>tumors result in the formation of a new </a:t>
            </a:r>
            <a:r>
              <a:rPr lang="en-US" sz="1200" dirty="0">
                <a:solidFill>
                  <a:srgbClr val="A5A5A5"/>
                </a:solidFill>
                <a:latin typeface="Cambria"/>
                <a:ea typeface="Cambria"/>
                <a:cs typeface="Cambria"/>
                <a:sym typeface="Cambria"/>
              </a:rPr>
              <a:t>blood vessels (</a:t>
            </a:r>
            <a:r>
              <a:rPr lang="en-US" sz="1200" dirty="0" smtClean="0">
                <a:solidFill>
                  <a:srgbClr val="A5A5A5"/>
                </a:solidFill>
                <a:latin typeface="Cambria"/>
                <a:ea typeface="Cambria"/>
                <a:cs typeface="Cambria"/>
                <a:sym typeface="Cambria"/>
              </a:rPr>
              <a:t>angiogenesis) which are weak blood vessels and tend to rupture.</a:t>
            </a:r>
            <a:endParaRPr sz="1200" b="0" i="0" u="none" strike="noStrike" cap="none" dirty="0">
              <a:solidFill>
                <a:srgbClr val="A5A5A5"/>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mbria"/>
              <a:ea typeface="Cambria"/>
              <a:cs typeface="Cambria"/>
              <a:sym typeface="Cambria"/>
            </a:endParaRPr>
          </a:p>
        </p:txBody>
      </p:sp>
      <p:pic>
        <p:nvPicPr>
          <p:cNvPr id="344" name="Google Shape;344;p28"/>
          <p:cNvPicPr preferRelativeResize="0"/>
          <p:nvPr/>
        </p:nvPicPr>
        <p:blipFill rotWithShape="1">
          <a:blip r:embed="rId3">
            <a:alphaModFix/>
          </a:blip>
          <a:srcRect/>
          <a:stretch/>
        </p:blipFill>
        <p:spPr>
          <a:xfrm>
            <a:off x="0" y="0"/>
            <a:ext cx="7772400" cy="623887"/>
          </a:xfrm>
          <a:prstGeom prst="rect">
            <a:avLst/>
          </a:prstGeom>
          <a:noFill/>
          <a:ln>
            <a:noFill/>
          </a:ln>
        </p:spPr>
      </p:pic>
      <p:sp>
        <p:nvSpPr>
          <p:cNvPr id="345" name="Google Shape;345;p28"/>
          <p:cNvSpPr txBox="1">
            <a:spLocks noGrp="1"/>
          </p:cNvSpPr>
          <p:nvPr>
            <p:ph type="title"/>
          </p:nvPr>
        </p:nvSpPr>
        <p:spPr>
          <a:xfrm>
            <a:off x="990600" y="21961"/>
            <a:ext cx="7009448" cy="57996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72BCD1"/>
              </a:buClr>
              <a:buSzPts val="1800"/>
              <a:buFont typeface="Cambria"/>
              <a:buNone/>
            </a:pPr>
            <a:r>
              <a:rPr lang="en-US" sz="1800" b="1" i="0" u="none" strike="noStrike" cap="none">
                <a:solidFill>
                  <a:srgbClr val="72BCD1"/>
                </a:solidFill>
                <a:latin typeface="Cambria"/>
                <a:ea typeface="Cambria"/>
                <a:cs typeface="Cambria"/>
                <a:sym typeface="Cambria"/>
              </a:rPr>
              <a:t>#Intracerebral (Intracranial) hemorrhage :</a:t>
            </a:r>
            <a:endParaRPr sz="1800" b="1" i="0" u="none" strike="noStrike" cap="none">
              <a:solidFill>
                <a:srgbClr val="72BCD1"/>
              </a:solidFill>
              <a:latin typeface="Cambria"/>
              <a:ea typeface="Cambria"/>
              <a:cs typeface="Cambria"/>
              <a:sym typeface="Cambria"/>
            </a:endParaRPr>
          </a:p>
        </p:txBody>
      </p:sp>
      <p:sp>
        <p:nvSpPr>
          <p:cNvPr id="346" name="Google Shape;346;p28"/>
          <p:cNvSpPr/>
          <p:nvPr/>
        </p:nvSpPr>
        <p:spPr>
          <a:xfrm>
            <a:off x="5408193" y="1524350"/>
            <a:ext cx="2151600" cy="762000"/>
          </a:xfrm>
          <a:prstGeom prst="chevron">
            <a:avLst>
              <a:gd name="adj" fmla="val 50000"/>
            </a:avLst>
          </a:prstGeom>
          <a:solidFill>
            <a:srgbClr val="E0EDF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mbria"/>
                <a:ea typeface="Cambria"/>
                <a:cs typeface="Cambria"/>
                <a:sym typeface="Cambria"/>
              </a:rPr>
              <a:t>Cerebral amyloid angiopathy</a:t>
            </a:r>
            <a:endParaRPr sz="1200" b="1" i="0" u="none" strike="noStrike" cap="none">
              <a:solidFill>
                <a:srgbClr val="000000"/>
              </a:solidFill>
              <a:latin typeface="Cambria"/>
              <a:ea typeface="Cambria"/>
              <a:cs typeface="Cambria"/>
              <a:sym typeface="Cambria"/>
            </a:endParaRPr>
          </a:p>
        </p:txBody>
      </p:sp>
      <p:sp>
        <p:nvSpPr>
          <p:cNvPr id="347" name="Google Shape;347;p28"/>
          <p:cNvSpPr txBox="1"/>
          <p:nvPr/>
        </p:nvSpPr>
        <p:spPr>
          <a:xfrm>
            <a:off x="304800" y="3096300"/>
            <a:ext cx="6780900" cy="1629300"/>
          </a:xfrm>
          <a:prstGeom prst="rect">
            <a:avLst/>
          </a:prstGeom>
          <a:solidFill>
            <a:srgbClr val="F7FAFB"/>
          </a:solidFill>
          <a:ln w="9525" cap="flat" cmpd="sng">
            <a:solidFill>
              <a:srgbClr val="72BCD1"/>
            </a:solidFill>
            <a:prstDash val="lgDashDot"/>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200" b="1">
                <a:solidFill>
                  <a:srgbClr val="A5A5A5"/>
                </a:solidFill>
                <a:latin typeface="Cambria"/>
                <a:ea typeface="Cambria"/>
                <a:cs typeface="Cambria"/>
                <a:sym typeface="Cambria"/>
              </a:rPr>
              <a:t>From Robbins:</a:t>
            </a:r>
            <a:endParaRPr sz="1200" b="1">
              <a:solidFill>
                <a:srgbClr val="A5A5A5"/>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800"/>
              <a:buFont typeface="Arial"/>
              <a:buNone/>
            </a:pPr>
            <a:r>
              <a:rPr lang="en-US" sz="1200" b="1">
                <a:solidFill>
                  <a:srgbClr val="A5A5A5"/>
                </a:solidFill>
                <a:latin typeface="Cambria"/>
                <a:ea typeface="Cambria"/>
                <a:cs typeface="Cambria"/>
                <a:sym typeface="Cambria"/>
              </a:rPr>
              <a:t>Cerebral amyloid angiopathy (CAA) </a:t>
            </a:r>
            <a:r>
              <a:rPr lang="en-US" sz="1200">
                <a:solidFill>
                  <a:srgbClr val="A5A5A5"/>
                </a:solidFill>
                <a:latin typeface="Cambria"/>
                <a:ea typeface="Cambria"/>
                <a:cs typeface="Cambria"/>
                <a:sym typeface="Cambria"/>
              </a:rPr>
              <a:t>is a disease in which the  same  amyloidogenic  peptides  as  those  found  in Alzheimer  disease deposit  in  the  walls of  medium-  and  small-caliber  meningeal  and  cortical vessels. The amyloid confers a rigid, pipe-like appearance and  stains  with  Congo  red.  Amyloid  deposition  weakens vessel walls and increases the risk for hemorrhages, which differ in distribution from those associated with hypertension. CAA-associated hemorrhages often occur in the lobes of  the  cerebral  cortex  (lobar  hemorrhages).  In  addition  to these symptomatic hemorrhages, CAA also results in small (&lt;1 mm) cortical hemorrhages (microhemorrhages).</a:t>
            </a:r>
            <a:br>
              <a:rPr lang="en-US" sz="1200">
                <a:solidFill>
                  <a:srgbClr val="A5A5A5"/>
                </a:solidFill>
                <a:latin typeface="Cambria"/>
                <a:ea typeface="Cambria"/>
                <a:cs typeface="Cambria"/>
                <a:sym typeface="Cambria"/>
              </a:rPr>
            </a:br>
            <a:endParaRPr sz="1200">
              <a:solidFill>
                <a:srgbClr val="A5A5A5"/>
              </a:solidFill>
              <a:latin typeface="Cambria"/>
              <a:ea typeface="Cambria"/>
              <a:cs typeface="Cambria"/>
              <a:sym typeface="Cambr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9"/>
          <p:cNvSpPr txBox="1">
            <a:spLocks noGrp="1"/>
          </p:cNvSpPr>
          <p:nvPr>
            <p:ph type="body" idx="1"/>
          </p:nvPr>
        </p:nvSpPr>
        <p:spPr>
          <a:xfrm>
            <a:off x="71437" y="1137433"/>
            <a:ext cx="7467600" cy="7239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300"/>
              <a:buFont typeface="Arial"/>
              <a:buNone/>
            </a:pPr>
            <a:endParaRPr sz="1200" b="1" i="0" u="none" strike="noStrike" cap="none">
              <a:solidFill>
                <a:schemeClr val="dk1"/>
              </a:solidFill>
              <a:latin typeface="Cambria"/>
              <a:ea typeface="Cambria"/>
              <a:cs typeface="Cambria"/>
              <a:sym typeface="Cambria"/>
            </a:endParaRPr>
          </a:p>
          <a:p>
            <a:pPr marL="194310" marR="0" lvl="0" indent="-194310" algn="l" rtl="0">
              <a:lnSpc>
                <a:spcPct val="90000"/>
              </a:lnSpc>
              <a:spcBef>
                <a:spcPts val="850"/>
              </a:spcBef>
              <a:spcAft>
                <a:spcPts val="0"/>
              </a:spcAft>
              <a:buClr>
                <a:srgbClr val="72BCD1"/>
              </a:buClr>
              <a:buSzPts val="1300"/>
              <a:buFont typeface="Arial"/>
              <a:buChar char="•"/>
            </a:pPr>
            <a:r>
              <a:rPr lang="en-US" sz="1200" b="1" i="0" u="none" strike="noStrike" cap="none">
                <a:solidFill>
                  <a:srgbClr val="5BA3B1"/>
                </a:solidFill>
                <a:latin typeface="Cambria"/>
                <a:ea typeface="Cambria"/>
                <a:cs typeface="Cambria"/>
                <a:sym typeface="Cambria"/>
              </a:rPr>
              <a:t>Is it considered as congenital disease? </a:t>
            </a:r>
            <a:r>
              <a:rPr lang="en-US" sz="1200"/>
              <a:t>multiple aneurysms exist in 20% to 30% of cases. Although </a:t>
            </a:r>
            <a:r>
              <a:rPr lang="en-US" sz="1200" b="0" i="0" u="none" strike="noStrike" cap="none">
                <a:solidFill>
                  <a:schemeClr val="dk1"/>
                </a:solidFill>
                <a:latin typeface="Cambria"/>
                <a:ea typeface="Cambria"/>
                <a:cs typeface="Cambria"/>
                <a:sym typeface="Cambria"/>
              </a:rPr>
              <a:t> they are sometimes referred to as </a:t>
            </a:r>
            <a:r>
              <a:rPr lang="en-US" sz="1200" b="0" i="1" u="none" strike="noStrike" cap="none">
                <a:solidFill>
                  <a:schemeClr val="dk1"/>
                </a:solidFill>
                <a:latin typeface="Cambria"/>
                <a:ea typeface="Cambria"/>
                <a:cs typeface="Cambria"/>
                <a:sym typeface="Cambria"/>
              </a:rPr>
              <a:t>congenital,</a:t>
            </a:r>
            <a:r>
              <a:rPr lang="en-US" sz="1200" b="0" i="0" u="none" strike="noStrike" cap="none">
                <a:solidFill>
                  <a:schemeClr val="dk1"/>
                </a:solidFill>
                <a:latin typeface="Cambria"/>
                <a:ea typeface="Cambria"/>
                <a:cs typeface="Cambria"/>
                <a:sym typeface="Cambria"/>
              </a:rPr>
              <a:t> they are </a:t>
            </a:r>
            <a:r>
              <a:rPr lang="en-US" sz="1200" b="1" i="0" u="none" strike="noStrike" cap="none">
                <a:solidFill>
                  <a:schemeClr val="dk1"/>
                </a:solidFill>
                <a:latin typeface="Cambria"/>
                <a:ea typeface="Cambria"/>
                <a:cs typeface="Cambria"/>
                <a:sym typeface="Cambria"/>
              </a:rPr>
              <a:t>not present at birth but develop over tim</a:t>
            </a:r>
            <a:r>
              <a:rPr lang="en-US" sz="1200" b="0" i="0" u="none" strike="noStrike" cap="none">
                <a:solidFill>
                  <a:schemeClr val="dk1"/>
                </a:solidFill>
                <a:latin typeface="Cambria"/>
                <a:ea typeface="Cambria"/>
                <a:cs typeface="Cambria"/>
                <a:sym typeface="Cambria"/>
              </a:rPr>
              <a:t>e because of underlying </a:t>
            </a:r>
            <a:r>
              <a:rPr lang="en-US" sz="1200" b="1" i="0" u="none" strike="noStrike" cap="none">
                <a:solidFill>
                  <a:schemeClr val="dk1"/>
                </a:solidFill>
                <a:latin typeface="Cambria"/>
                <a:ea typeface="Cambria"/>
                <a:cs typeface="Cambria"/>
                <a:sym typeface="Cambria"/>
              </a:rPr>
              <a:t>defects in the vessel media.</a:t>
            </a:r>
            <a:endParaRPr sz="1200" b="0" i="0" u="none" strike="noStrike" cap="none">
              <a:solidFill>
                <a:schemeClr val="dk1"/>
              </a:solidFill>
              <a:latin typeface="Cambria"/>
              <a:ea typeface="Cambria"/>
              <a:cs typeface="Cambria"/>
              <a:sym typeface="Cambria"/>
            </a:endParaRPr>
          </a:p>
          <a:p>
            <a:pPr marL="194310" marR="0" lvl="0" indent="-118110" algn="l" rtl="0">
              <a:lnSpc>
                <a:spcPct val="90000"/>
              </a:lnSpc>
              <a:spcBef>
                <a:spcPts val="850"/>
              </a:spcBef>
              <a:spcAft>
                <a:spcPts val="0"/>
              </a:spcAft>
              <a:buClr>
                <a:schemeClr val="dk1"/>
              </a:buClr>
              <a:buSzPts val="1200"/>
              <a:buFont typeface="Arial"/>
              <a:buNone/>
            </a:pPr>
            <a:endParaRPr sz="1200" b="1" i="0" u="none" strike="noStrike" cap="none">
              <a:solidFill>
                <a:srgbClr val="925BC6"/>
              </a:solidFill>
              <a:latin typeface="Cambria"/>
              <a:ea typeface="Cambria"/>
              <a:cs typeface="Cambria"/>
              <a:sym typeface="Cambria"/>
            </a:endParaRPr>
          </a:p>
          <a:p>
            <a:pPr marL="194310" marR="0" lvl="0" indent="-118110" algn="l" rtl="0">
              <a:lnSpc>
                <a:spcPct val="90000"/>
              </a:lnSpc>
              <a:spcBef>
                <a:spcPts val="850"/>
              </a:spcBef>
              <a:spcAft>
                <a:spcPts val="0"/>
              </a:spcAft>
              <a:buClr>
                <a:schemeClr val="dk1"/>
              </a:buClr>
              <a:buSzPts val="1200"/>
              <a:buFont typeface="Arial"/>
              <a:buNone/>
            </a:pPr>
            <a:endParaRPr sz="1200" b="1" i="0" u="none" strike="noStrike" cap="none">
              <a:solidFill>
                <a:srgbClr val="925BC6"/>
              </a:solidFill>
              <a:latin typeface="Cambria"/>
              <a:ea typeface="Cambria"/>
              <a:cs typeface="Cambria"/>
              <a:sym typeface="Cambria"/>
            </a:endParaRPr>
          </a:p>
          <a:p>
            <a:pPr marL="194310" marR="0" lvl="0" indent="-118110" algn="l" rtl="0">
              <a:lnSpc>
                <a:spcPct val="90000"/>
              </a:lnSpc>
              <a:spcBef>
                <a:spcPts val="850"/>
              </a:spcBef>
              <a:spcAft>
                <a:spcPts val="0"/>
              </a:spcAft>
              <a:buClr>
                <a:schemeClr val="dk1"/>
              </a:buClr>
              <a:buSzPts val="1200"/>
              <a:buFont typeface="Arial"/>
              <a:buNone/>
            </a:pPr>
            <a:endParaRPr sz="1200" b="1" i="0" u="none" strike="noStrike" cap="none">
              <a:solidFill>
                <a:srgbClr val="925BC6"/>
              </a:solidFill>
              <a:latin typeface="Cambria"/>
              <a:ea typeface="Cambria"/>
              <a:cs typeface="Cambria"/>
              <a:sym typeface="Cambria"/>
            </a:endParaRPr>
          </a:p>
          <a:p>
            <a:pPr marL="194310" marR="0" lvl="0" indent="-118110" algn="l" rtl="0">
              <a:lnSpc>
                <a:spcPct val="90000"/>
              </a:lnSpc>
              <a:spcBef>
                <a:spcPts val="850"/>
              </a:spcBef>
              <a:spcAft>
                <a:spcPts val="0"/>
              </a:spcAft>
              <a:buClr>
                <a:schemeClr val="dk1"/>
              </a:buClr>
              <a:buSzPts val="1200"/>
              <a:buFont typeface="Arial"/>
              <a:buNone/>
            </a:pPr>
            <a:endParaRPr sz="1200" b="1" i="0" u="none" strike="noStrike" cap="none">
              <a:solidFill>
                <a:srgbClr val="925BC6"/>
              </a:solidFill>
              <a:latin typeface="Cambria"/>
              <a:ea typeface="Cambria"/>
              <a:cs typeface="Cambria"/>
              <a:sym typeface="Cambria"/>
            </a:endParaRPr>
          </a:p>
          <a:p>
            <a:pPr marL="194310" marR="0" lvl="0" indent="-118110" algn="l" rtl="0">
              <a:lnSpc>
                <a:spcPct val="90000"/>
              </a:lnSpc>
              <a:spcBef>
                <a:spcPts val="850"/>
              </a:spcBef>
              <a:spcAft>
                <a:spcPts val="0"/>
              </a:spcAft>
              <a:buClr>
                <a:schemeClr val="dk1"/>
              </a:buClr>
              <a:buSzPts val="1200"/>
              <a:buFont typeface="Arial"/>
              <a:buNone/>
            </a:pPr>
            <a:endParaRPr sz="1200" b="1" i="0" u="none" strike="noStrike" cap="none">
              <a:solidFill>
                <a:srgbClr val="925BC6"/>
              </a:solidFill>
              <a:latin typeface="Cambria"/>
              <a:ea typeface="Cambria"/>
              <a:cs typeface="Cambria"/>
              <a:sym typeface="Cambria"/>
            </a:endParaRPr>
          </a:p>
          <a:p>
            <a:pPr marL="194310" marR="0" lvl="0" indent="-118110" algn="l" rtl="0">
              <a:lnSpc>
                <a:spcPct val="90000"/>
              </a:lnSpc>
              <a:spcBef>
                <a:spcPts val="850"/>
              </a:spcBef>
              <a:spcAft>
                <a:spcPts val="0"/>
              </a:spcAft>
              <a:buClr>
                <a:schemeClr val="dk1"/>
              </a:buClr>
              <a:buSzPts val="1200"/>
              <a:buFont typeface="Arial"/>
              <a:buNone/>
            </a:pPr>
            <a:endParaRPr sz="1200" b="1" i="0" u="none" strike="noStrike" cap="none">
              <a:solidFill>
                <a:srgbClr val="925BC6"/>
              </a:solidFill>
              <a:latin typeface="Cambria"/>
              <a:ea typeface="Cambria"/>
              <a:cs typeface="Cambria"/>
              <a:sym typeface="Cambria"/>
            </a:endParaRPr>
          </a:p>
          <a:p>
            <a:pPr marL="194310" marR="0" lvl="0" indent="-118110" algn="l" rtl="0">
              <a:lnSpc>
                <a:spcPct val="90000"/>
              </a:lnSpc>
              <a:spcBef>
                <a:spcPts val="850"/>
              </a:spcBef>
              <a:spcAft>
                <a:spcPts val="0"/>
              </a:spcAft>
              <a:buClr>
                <a:schemeClr val="dk1"/>
              </a:buClr>
              <a:buSzPts val="1200"/>
              <a:buFont typeface="Arial"/>
              <a:buNone/>
            </a:pPr>
            <a:endParaRPr sz="1200" b="1" i="0" u="none" strike="noStrike" cap="none">
              <a:solidFill>
                <a:srgbClr val="925BC6"/>
              </a:solidFill>
              <a:latin typeface="Cambria"/>
              <a:ea typeface="Cambria"/>
              <a:cs typeface="Cambria"/>
              <a:sym typeface="Cambria"/>
            </a:endParaRPr>
          </a:p>
          <a:p>
            <a:pPr marL="194310" marR="0" lvl="0" indent="-118110" algn="l" rtl="0">
              <a:lnSpc>
                <a:spcPct val="90000"/>
              </a:lnSpc>
              <a:spcBef>
                <a:spcPts val="850"/>
              </a:spcBef>
              <a:spcAft>
                <a:spcPts val="0"/>
              </a:spcAft>
              <a:buClr>
                <a:schemeClr val="dk1"/>
              </a:buClr>
              <a:buSzPts val="1200"/>
              <a:buFont typeface="Arial"/>
              <a:buNone/>
            </a:pPr>
            <a:endParaRPr sz="1200" b="1" i="0" u="none" strike="noStrike" cap="none">
              <a:solidFill>
                <a:srgbClr val="925BC6"/>
              </a:solidFill>
              <a:latin typeface="Cambria"/>
              <a:ea typeface="Cambria"/>
              <a:cs typeface="Cambria"/>
              <a:sym typeface="Cambria"/>
            </a:endParaRPr>
          </a:p>
          <a:p>
            <a:pPr marL="194310" marR="0" lvl="0" indent="-194310" algn="l" rtl="0">
              <a:lnSpc>
                <a:spcPct val="90000"/>
              </a:lnSpc>
              <a:spcBef>
                <a:spcPts val="850"/>
              </a:spcBef>
              <a:spcAft>
                <a:spcPts val="0"/>
              </a:spcAft>
              <a:buClr>
                <a:srgbClr val="72BCD1"/>
              </a:buClr>
              <a:buSzPts val="1200"/>
              <a:buFont typeface="Arial"/>
              <a:buChar char="•"/>
            </a:pPr>
            <a:r>
              <a:rPr lang="en-US" sz="1200" b="1" i="0" u="none" strike="noStrike" cap="none">
                <a:solidFill>
                  <a:srgbClr val="5BA3B1"/>
                </a:solidFill>
                <a:latin typeface="Cambria"/>
                <a:ea typeface="Cambria"/>
                <a:cs typeface="Cambria"/>
                <a:sym typeface="Cambria"/>
              </a:rPr>
              <a:t>Symptoms : </a:t>
            </a:r>
            <a:endParaRPr sz="1200" b="0" i="0" u="none" strike="noStrike" cap="none">
              <a:solidFill>
                <a:srgbClr val="5BA3B1"/>
              </a:solidFill>
              <a:latin typeface="Cambria"/>
              <a:ea typeface="Cambria"/>
              <a:cs typeface="Cambria"/>
              <a:sym typeface="Cambria"/>
            </a:endParaRPr>
          </a:p>
          <a:p>
            <a:pPr marL="685673" marR="0" lvl="1" indent="-228600" algn="l" rtl="0">
              <a:lnSpc>
                <a:spcPct val="90000"/>
              </a:lnSpc>
              <a:spcBef>
                <a:spcPts val="425"/>
              </a:spcBef>
              <a:spcAft>
                <a:spcPts val="0"/>
              </a:spcAft>
              <a:buClr>
                <a:schemeClr val="dk1"/>
              </a:buClr>
              <a:buSzPts val="1200"/>
              <a:buFont typeface="Cambria"/>
              <a:buAutoNum type="arabicPeriod"/>
            </a:pPr>
            <a:r>
              <a:rPr lang="en-US" sz="1200" b="0" i="0" u="none" strike="noStrike" cap="none">
                <a:solidFill>
                  <a:schemeClr val="dk1"/>
                </a:solidFill>
                <a:latin typeface="Cambria"/>
                <a:ea typeface="Cambria"/>
                <a:cs typeface="Cambria"/>
                <a:sym typeface="Cambria"/>
              </a:rPr>
              <a:t>Blood under arterial pressure - &lt;is forced into the subarachnoid space. - &lt; individuals are stricken with sudden, </a:t>
            </a:r>
            <a:r>
              <a:rPr lang="en-US" sz="1200" b="1" i="0" u="none" strike="noStrike" cap="none">
                <a:solidFill>
                  <a:srgbClr val="C00000"/>
                </a:solidFill>
                <a:latin typeface="Cambria"/>
                <a:ea typeface="Cambria"/>
                <a:cs typeface="Cambria"/>
                <a:sym typeface="Cambria"/>
              </a:rPr>
              <a:t>excruciating headache</a:t>
            </a:r>
            <a:r>
              <a:rPr lang="en-US" sz="1200" b="0" i="0" u="none" strike="noStrike" cap="none">
                <a:solidFill>
                  <a:srgbClr val="C00000"/>
                </a:solidFill>
                <a:latin typeface="Cambria"/>
                <a:ea typeface="Cambria"/>
                <a:cs typeface="Cambria"/>
                <a:sym typeface="Cambria"/>
              </a:rPr>
              <a:t> </a:t>
            </a:r>
            <a:r>
              <a:rPr lang="en-US" sz="1200" b="0" i="0" u="none" strike="noStrike" cap="none">
                <a:solidFill>
                  <a:schemeClr val="dk1"/>
                </a:solidFill>
                <a:latin typeface="Cambria"/>
                <a:ea typeface="Cambria"/>
                <a:cs typeface="Cambria"/>
                <a:sym typeface="Cambria"/>
              </a:rPr>
              <a:t>(classically described as "the worst headache I've ever had") (known  as  a  </a:t>
            </a:r>
            <a:r>
              <a:rPr lang="en-US" sz="1200" b="0" i="1" strike="noStrike" cap="none">
                <a:solidFill>
                  <a:schemeClr val="dk1"/>
                </a:solidFill>
                <a:latin typeface="Cambria"/>
                <a:ea typeface="Cambria"/>
                <a:cs typeface="Cambria"/>
                <a:sym typeface="Cambria"/>
              </a:rPr>
              <a:t>thunderclap  headache</a:t>
            </a:r>
            <a:r>
              <a:rPr lang="en-US" sz="1200" b="0" i="0" u="none" strike="noStrike" cap="none">
                <a:solidFill>
                  <a:schemeClr val="dk1"/>
                </a:solidFill>
                <a:latin typeface="Cambria"/>
                <a:ea typeface="Cambria"/>
                <a:cs typeface="Cambria"/>
                <a:sym typeface="Cambria"/>
              </a:rPr>
              <a:t>)</a:t>
            </a:r>
            <a:endParaRPr sz="1200" b="0" i="0" u="none" strike="noStrike" cap="none">
              <a:solidFill>
                <a:schemeClr val="dk1"/>
              </a:solidFill>
              <a:latin typeface="Cambria"/>
              <a:ea typeface="Cambria"/>
              <a:cs typeface="Cambria"/>
              <a:sym typeface="Cambria"/>
            </a:endParaRPr>
          </a:p>
          <a:p>
            <a:pPr marL="685673" marR="0" lvl="1" indent="-152400" algn="l" rtl="0">
              <a:lnSpc>
                <a:spcPct val="90000"/>
              </a:lnSpc>
              <a:spcBef>
                <a:spcPts val="425"/>
              </a:spcBef>
              <a:spcAft>
                <a:spcPts val="0"/>
              </a:spcAft>
              <a:buClr>
                <a:schemeClr val="dk1"/>
              </a:buClr>
              <a:buSzPts val="1200"/>
              <a:buFont typeface="Cambria"/>
              <a:buNone/>
            </a:pPr>
            <a:endParaRPr sz="1200" b="0" i="0" u="none" strike="noStrike" cap="none">
              <a:solidFill>
                <a:schemeClr val="dk1"/>
              </a:solidFill>
              <a:latin typeface="Cambria"/>
              <a:ea typeface="Cambria"/>
              <a:cs typeface="Cambria"/>
              <a:sym typeface="Cambria"/>
            </a:endParaRPr>
          </a:p>
          <a:p>
            <a:pPr marL="685673" marR="0" lvl="1" indent="-228600" algn="l" rtl="0">
              <a:lnSpc>
                <a:spcPct val="90000"/>
              </a:lnSpc>
              <a:spcBef>
                <a:spcPts val="425"/>
              </a:spcBef>
              <a:spcAft>
                <a:spcPts val="0"/>
              </a:spcAft>
              <a:buClr>
                <a:schemeClr val="dk1"/>
              </a:buClr>
              <a:buSzPts val="1200"/>
              <a:buFont typeface="Cambria"/>
              <a:buAutoNum type="arabicPeriod"/>
            </a:pPr>
            <a:r>
              <a:rPr lang="en-US" sz="1200" b="0" i="0" u="none" strike="noStrike" cap="none">
                <a:solidFill>
                  <a:schemeClr val="dk1"/>
                </a:solidFill>
                <a:latin typeface="Cambria"/>
                <a:ea typeface="Cambria"/>
                <a:cs typeface="Cambria"/>
                <a:sym typeface="Cambria"/>
              </a:rPr>
              <a:t>Rapidly lose consciousness</a:t>
            </a:r>
            <a:endParaRPr sz="1200" b="1" i="0" u="none" strike="noStrike" cap="none">
              <a:solidFill>
                <a:srgbClr val="669900"/>
              </a:solidFill>
              <a:latin typeface="Cambria"/>
              <a:ea typeface="Cambria"/>
              <a:cs typeface="Cambria"/>
              <a:sym typeface="Cambria"/>
            </a:endParaRPr>
          </a:p>
          <a:p>
            <a:pPr marL="0" marR="0" lvl="0" indent="0" algn="l" rtl="0">
              <a:lnSpc>
                <a:spcPct val="90000"/>
              </a:lnSpc>
              <a:spcBef>
                <a:spcPts val="850"/>
              </a:spcBef>
              <a:spcAft>
                <a:spcPts val="0"/>
              </a:spcAft>
              <a:buClr>
                <a:schemeClr val="dk1"/>
              </a:buClr>
              <a:buSzPts val="1200"/>
              <a:buFont typeface="Arial"/>
              <a:buNone/>
            </a:pPr>
            <a:endParaRPr sz="1200" b="0" i="0" u="none" strike="noStrike" cap="none">
              <a:solidFill>
                <a:schemeClr val="dk1"/>
              </a:solidFill>
              <a:latin typeface="Cambria"/>
              <a:ea typeface="Cambria"/>
              <a:cs typeface="Cambria"/>
              <a:sym typeface="Cambria"/>
            </a:endParaRPr>
          </a:p>
          <a:p>
            <a:pPr marL="194310" marR="0" lvl="0" indent="-194310" algn="l" rtl="0">
              <a:lnSpc>
                <a:spcPct val="90000"/>
              </a:lnSpc>
              <a:spcBef>
                <a:spcPts val="850"/>
              </a:spcBef>
              <a:spcAft>
                <a:spcPts val="0"/>
              </a:spcAft>
              <a:buClr>
                <a:srgbClr val="72BCD1"/>
              </a:buClr>
              <a:buSzPts val="1200"/>
              <a:buFont typeface="Arial"/>
              <a:buChar char="•"/>
            </a:pPr>
            <a:r>
              <a:rPr lang="en-US" sz="1200" b="1" i="0" u="none" strike="noStrike" cap="none">
                <a:solidFill>
                  <a:srgbClr val="5BA3B1"/>
                </a:solidFill>
                <a:latin typeface="Cambria"/>
                <a:ea typeface="Cambria"/>
                <a:cs typeface="Cambria"/>
                <a:sym typeface="Cambria"/>
              </a:rPr>
              <a:t>Prognosis : </a:t>
            </a:r>
            <a:r>
              <a:rPr lang="en-US" sz="1200" b="0" i="0" u="none" strike="noStrike" cap="none">
                <a:solidFill>
                  <a:schemeClr val="dk1"/>
                </a:solidFill>
                <a:latin typeface="Cambria"/>
                <a:ea typeface="Cambria"/>
                <a:cs typeface="Cambria"/>
                <a:sym typeface="Cambria"/>
              </a:rPr>
              <a:t>Between </a:t>
            </a:r>
            <a:r>
              <a:rPr lang="en-US" sz="1200" b="1" i="0" u="none" strike="noStrike" cap="none">
                <a:solidFill>
                  <a:srgbClr val="C00000"/>
                </a:solidFill>
                <a:latin typeface="Cambria"/>
                <a:ea typeface="Cambria"/>
                <a:cs typeface="Cambria"/>
                <a:sym typeface="Cambria"/>
              </a:rPr>
              <a:t>25% and 50% of individuals die with the first rupture</a:t>
            </a:r>
            <a:r>
              <a:rPr lang="en-US" sz="1200" b="0" i="0" u="none" strike="noStrike" cap="none">
                <a:solidFill>
                  <a:schemeClr val="dk1"/>
                </a:solidFill>
                <a:latin typeface="Cambria"/>
                <a:ea typeface="Cambria"/>
                <a:cs typeface="Cambria"/>
                <a:sym typeface="Cambria"/>
              </a:rPr>
              <a:t>, although those who survive typically improve and recover consciousness in minutes, prognosis</a:t>
            </a:r>
            <a:r>
              <a:rPr lang="en-US" sz="1200" b="1" i="0" u="none" strike="noStrike" cap="none">
                <a:solidFill>
                  <a:schemeClr val="dk1"/>
                </a:solidFill>
                <a:latin typeface="Cambria"/>
                <a:ea typeface="Cambria"/>
                <a:cs typeface="Cambria"/>
                <a:sym typeface="Cambria"/>
              </a:rPr>
              <a:t> </a:t>
            </a:r>
            <a:r>
              <a:rPr lang="en-US" sz="1200" b="0" i="0" u="none" strike="noStrike" cap="none">
                <a:solidFill>
                  <a:schemeClr val="dk1"/>
                </a:solidFill>
                <a:latin typeface="Cambria"/>
                <a:ea typeface="Cambria"/>
                <a:cs typeface="Cambria"/>
                <a:sym typeface="Cambria"/>
              </a:rPr>
              <a:t>worsens </a:t>
            </a:r>
            <a:r>
              <a:rPr lang="en-US" sz="1200" b="1" i="0" u="none" strike="noStrike" cap="none">
                <a:solidFill>
                  <a:schemeClr val="dk1"/>
                </a:solidFill>
                <a:latin typeface="Cambria"/>
                <a:ea typeface="Cambria"/>
                <a:cs typeface="Cambria"/>
                <a:sym typeface="Cambria"/>
              </a:rPr>
              <a:t>with each episode </a:t>
            </a:r>
            <a:r>
              <a:rPr lang="en-US" sz="1200" b="0" i="0" u="none" strike="noStrike" cap="none">
                <a:solidFill>
                  <a:schemeClr val="dk1"/>
                </a:solidFill>
                <a:latin typeface="Cambria"/>
                <a:ea typeface="Cambria"/>
                <a:cs typeface="Cambria"/>
                <a:sym typeface="Cambria"/>
              </a:rPr>
              <a:t>of bleeding.</a:t>
            </a:r>
            <a:endParaRPr sz="1200" b="0" i="0" u="none" strike="noStrike" cap="none">
              <a:solidFill>
                <a:schemeClr val="dk1"/>
              </a:solidFill>
              <a:latin typeface="Cambria"/>
              <a:ea typeface="Cambria"/>
              <a:cs typeface="Cambria"/>
              <a:sym typeface="Cambria"/>
            </a:endParaRPr>
          </a:p>
          <a:p>
            <a:pPr marL="194310" marR="0" lvl="0" indent="-118110" algn="l" rtl="0">
              <a:lnSpc>
                <a:spcPct val="90000"/>
              </a:lnSpc>
              <a:spcBef>
                <a:spcPts val="850"/>
              </a:spcBef>
              <a:spcAft>
                <a:spcPts val="0"/>
              </a:spcAft>
              <a:buClr>
                <a:schemeClr val="dk1"/>
              </a:buClr>
              <a:buSzPts val="1200"/>
              <a:buFont typeface="Arial"/>
              <a:buNone/>
            </a:pPr>
            <a:endParaRPr sz="1200" b="1" i="0" u="none" strike="noStrike" cap="none">
              <a:solidFill>
                <a:srgbClr val="925BC6"/>
              </a:solidFill>
              <a:latin typeface="Cambria"/>
              <a:ea typeface="Cambria"/>
              <a:cs typeface="Cambria"/>
              <a:sym typeface="Cambria"/>
            </a:endParaRPr>
          </a:p>
          <a:p>
            <a:pPr marL="194310" marR="0" lvl="0" indent="-194310" algn="l" rtl="0">
              <a:lnSpc>
                <a:spcPct val="90000"/>
              </a:lnSpc>
              <a:spcBef>
                <a:spcPts val="850"/>
              </a:spcBef>
              <a:spcAft>
                <a:spcPts val="0"/>
              </a:spcAft>
              <a:buClr>
                <a:srgbClr val="72BCD1"/>
              </a:buClr>
              <a:buSzPts val="1200"/>
              <a:buFont typeface="Arial"/>
              <a:buChar char="•"/>
            </a:pPr>
            <a:r>
              <a:rPr lang="en-US" sz="1200" b="1" i="0" u="none" strike="noStrike" cap="none">
                <a:solidFill>
                  <a:srgbClr val="5BA3B1"/>
                </a:solidFill>
                <a:latin typeface="Cambria"/>
                <a:ea typeface="Cambria"/>
                <a:cs typeface="Cambria"/>
                <a:sym typeface="Cambria"/>
              </a:rPr>
              <a:t>Where ? </a:t>
            </a:r>
            <a:r>
              <a:rPr lang="en-US" sz="1200" b="0" i="0" u="none" strike="noStrike" cap="none">
                <a:solidFill>
                  <a:schemeClr val="dk1"/>
                </a:solidFill>
                <a:latin typeface="Cambria"/>
                <a:ea typeface="Cambria"/>
                <a:cs typeface="Cambria"/>
                <a:sym typeface="Cambria"/>
              </a:rPr>
              <a:t>About 90% of saccular aneurysms occur in the </a:t>
            </a:r>
            <a:r>
              <a:rPr lang="en-US" sz="1200" b="1" i="0" u="none" strike="noStrike" cap="none">
                <a:solidFill>
                  <a:schemeClr val="dk1"/>
                </a:solidFill>
                <a:latin typeface="Cambria"/>
                <a:ea typeface="Cambria"/>
                <a:cs typeface="Cambria"/>
                <a:sym typeface="Cambria"/>
              </a:rPr>
              <a:t>anterior circulation near major arterial branch points</a:t>
            </a:r>
            <a:r>
              <a:rPr lang="en-US" sz="1200" b="0" i="0" u="none" strike="noStrike" cap="none">
                <a:solidFill>
                  <a:schemeClr val="dk1"/>
                </a:solidFill>
                <a:latin typeface="Cambria"/>
                <a:ea typeface="Cambria"/>
                <a:cs typeface="Cambria"/>
                <a:sym typeface="Cambria"/>
              </a:rPr>
              <a:t>. Multiple aneurysms exist in 20% to 30% of cases.</a:t>
            </a:r>
            <a:endParaRPr sz="1200" b="0" i="0" u="none" strike="noStrike" cap="none">
              <a:solidFill>
                <a:schemeClr val="dk1"/>
              </a:solidFill>
              <a:latin typeface="Cambria"/>
              <a:ea typeface="Cambria"/>
              <a:cs typeface="Cambria"/>
              <a:sym typeface="Cambria"/>
            </a:endParaRPr>
          </a:p>
          <a:p>
            <a:pPr marL="194310" marR="0" lvl="0" indent="-118110" algn="l" rtl="0">
              <a:lnSpc>
                <a:spcPct val="90000"/>
              </a:lnSpc>
              <a:spcBef>
                <a:spcPts val="850"/>
              </a:spcBef>
              <a:spcAft>
                <a:spcPts val="0"/>
              </a:spcAft>
              <a:buClr>
                <a:schemeClr val="dk1"/>
              </a:buClr>
              <a:buSzPts val="1200"/>
              <a:buFont typeface="Arial"/>
              <a:buNone/>
            </a:pPr>
            <a:endParaRPr sz="1200" b="0" i="0" u="none" strike="noStrike" cap="none">
              <a:solidFill>
                <a:schemeClr val="dk1"/>
              </a:solidFill>
              <a:latin typeface="Cambria"/>
              <a:ea typeface="Cambria"/>
              <a:cs typeface="Cambria"/>
              <a:sym typeface="Cambria"/>
            </a:endParaRPr>
          </a:p>
        </p:txBody>
      </p:sp>
      <p:pic>
        <p:nvPicPr>
          <p:cNvPr id="353" name="Google Shape;353;p29"/>
          <p:cNvPicPr preferRelativeResize="0"/>
          <p:nvPr/>
        </p:nvPicPr>
        <p:blipFill rotWithShape="1">
          <a:blip r:embed="rId3">
            <a:alphaModFix/>
          </a:blip>
          <a:srcRect/>
          <a:stretch/>
        </p:blipFill>
        <p:spPr>
          <a:xfrm>
            <a:off x="2214126" y="7427076"/>
            <a:ext cx="2924950" cy="1580150"/>
          </a:xfrm>
          <a:prstGeom prst="rect">
            <a:avLst/>
          </a:prstGeom>
          <a:noFill/>
          <a:ln w="9525" cap="flat" cmpd="sng">
            <a:solidFill>
              <a:schemeClr val="dk1"/>
            </a:solidFill>
            <a:prstDash val="solid"/>
            <a:round/>
            <a:headEnd type="none" w="sm" len="sm"/>
            <a:tailEnd type="none" w="sm" len="sm"/>
          </a:ln>
        </p:spPr>
      </p:pic>
      <p:pic>
        <p:nvPicPr>
          <p:cNvPr id="354" name="Google Shape;354;p29"/>
          <p:cNvPicPr preferRelativeResize="0"/>
          <p:nvPr/>
        </p:nvPicPr>
        <p:blipFill rotWithShape="1">
          <a:blip r:embed="rId4">
            <a:alphaModFix/>
          </a:blip>
          <a:srcRect/>
          <a:stretch/>
        </p:blipFill>
        <p:spPr>
          <a:xfrm>
            <a:off x="0" y="0"/>
            <a:ext cx="7772400" cy="623887"/>
          </a:xfrm>
          <a:prstGeom prst="rect">
            <a:avLst/>
          </a:prstGeom>
          <a:noFill/>
          <a:ln>
            <a:noFill/>
          </a:ln>
        </p:spPr>
      </p:pic>
      <p:sp>
        <p:nvSpPr>
          <p:cNvPr id="355" name="Google Shape;355;p29"/>
          <p:cNvSpPr/>
          <p:nvPr/>
        </p:nvSpPr>
        <p:spPr>
          <a:xfrm>
            <a:off x="71437" y="513546"/>
            <a:ext cx="7629525"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200" b="1" i="0" u="none" strike="noStrike" cap="none">
              <a:solidFill>
                <a:srgbClr val="5BA3B1"/>
              </a:solidFill>
              <a:latin typeface="Cambria"/>
              <a:ea typeface="Cambria"/>
              <a:cs typeface="Cambria"/>
              <a:sym typeface="Cambria"/>
            </a:endParaRPr>
          </a:p>
          <a:p>
            <a:pPr marL="171450" marR="0" lvl="0" indent="-171450" algn="l" rtl="0">
              <a:lnSpc>
                <a:spcPct val="100000"/>
              </a:lnSpc>
              <a:spcBef>
                <a:spcPts val="0"/>
              </a:spcBef>
              <a:spcAft>
                <a:spcPts val="0"/>
              </a:spcAft>
              <a:buClr>
                <a:srgbClr val="72BCD1"/>
              </a:buClr>
              <a:buSzPts val="1200"/>
              <a:buFont typeface="Arial"/>
              <a:buChar char="•"/>
            </a:pPr>
            <a:r>
              <a:rPr lang="en-US" sz="1200" b="1" i="0" u="none" strike="noStrike" cap="none">
                <a:solidFill>
                  <a:srgbClr val="5BA3B1"/>
                </a:solidFill>
                <a:latin typeface="Cambria"/>
                <a:ea typeface="Cambria"/>
                <a:cs typeface="Cambria"/>
                <a:sym typeface="Cambria"/>
              </a:rPr>
              <a:t>How can aneurysm happen ? </a:t>
            </a:r>
            <a:r>
              <a:rPr lang="en-US" sz="1200" b="0" i="0" u="none" strike="noStrike" cap="none">
                <a:solidFill>
                  <a:schemeClr val="dk1"/>
                </a:solidFill>
                <a:latin typeface="Cambria"/>
                <a:ea typeface="Cambria"/>
                <a:cs typeface="Cambria"/>
                <a:sym typeface="Cambria"/>
              </a:rPr>
              <a:t>Rupture can occur at any time, but in about one-third of cases it is associated with </a:t>
            </a:r>
            <a:r>
              <a:rPr lang="en-US" sz="1200" b="1" i="0" u="none" strike="noStrike" cap="none">
                <a:solidFill>
                  <a:srgbClr val="C00000"/>
                </a:solidFill>
                <a:latin typeface="Cambria"/>
                <a:ea typeface="Cambria"/>
                <a:cs typeface="Cambria"/>
                <a:sym typeface="Cambria"/>
              </a:rPr>
              <a:t>acute increases in intracranial pressure</a:t>
            </a:r>
            <a:r>
              <a:rPr lang="en-US" sz="1200" b="0" i="0" u="none" strike="noStrike" cap="none">
                <a:solidFill>
                  <a:schemeClr val="dk1"/>
                </a:solidFill>
                <a:latin typeface="Cambria"/>
                <a:ea typeface="Cambria"/>
                <a:cs typeface="Cambria"/>
                <a:sym typeface="Cambria"/>
              </a:rPr>
              <a:t>, such as </a:t>
            </a:r>
            <a:r>
              <a:rPr lang="en-US" sz="1200" b="1" i="0" u="none" strike="noStrike" cap="none">
                <a:solidFill>
                  <a:srgbClr val="669900"/>
                </a:solidFill>
                <a:latin typeface="Cambria"/>
                <a:ea typeface="Cambria"/>
                <a:cs typeface="Cambria"/>
                <a:sym typeface="Cambria"/>
              </a:rPr>
              <a:t>with straining at stool </a:t>
            </a:r>
            <a:r>
              <a:rPr lang="en-US" sz="1200" b="0" i="0" u="none" strike="noStrike" cap="none">
                <a:solidFill>
                  <a:schemeClr val="dk1"/>
                </a:solidFill>
                <a:latin typeface="Cambria"/>
                <a:ea typeface="Cambria"/>
                <a:cs typeface="Cambria"/>
                <a:sym typeface="Cambria"/>
              </a:rPr>
              <a:t>or </a:t>
            </a:r>
            <a:r>
              <a:rPr lang="en-US" sz="1200" b="1" i="0" u="none" strike="noStrike" cap="none">
                <a:solidFill>
                  <a:srgbClr val="669900"/>
                </a:solidFill>
                <a:latin typeface="Cambria"/>
                <a:ea typeface="Cambria"/>
                <a:cs typeface="Cambria"/>
                <a:sym typeface="Cambria"/>
              </a:rPr>
              <a:t>sexual orgasm.</a:t>
            </a:r>
            <a:endParaRPr sz="1200" b="1" i="0" u="none" strike="noStrike" cap="none">
              <a:solidFill>
                <a:srgbClr val="000000"/>
              </a:solidFill>
              <a:latin typeface="Cambria"/>
              <a:ea typeface="Cambria"/>
              <a:cs typeface="Cambria"/>
              <a:sym typeface="Cambria"/>
            </a:endParaRPr>
          </a:p>
        </p:txBody>
      </p:sp>
      <p:sp>
        <p:nvSpPr>
          <p:cNvPr id="356" name="Google Shape;356;p29"/>
          <p:cNvSpPr txBox="1"/>
          <p:nvPr/>
        </p:nvSpPr>
        <p:spPr>
          <a:xfrm>
            <a:off x="404812" y="2260805"/>
            <a:ext cx="6543600" cy="2000400"/>
          </a:xfrm>
          <a:prstGeom prst="rect">
            <a:avLst/>
          </a:prstGeom>
          <a:solidFill>
            <a:srgbClr val="F4F9FA"/>
          </a:solidFill>
          <a:ln w="9525" cap="flat" cmpd="sng">
            <a:solidFill>
              <a:srgbClr val="5BA3B1"/>
            </a:solidFill>
            <a:prstDash val="lgDashDot"/>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i="0" u="sng" strike="noStrike" cap="none">
                <a:solidFill>
                  <a:srgbClr val="A5A5A5"/>
                </a:solidFill>
                <a:latin typeface="Cambria"/>
                <a:ea typeface="Cambria"/>
                <a:cs typeface="Cambria"/>
                <a:sym typeface="Cambria"/>
              </a:rPr>
              <a:t>Dr. amani’s notes : </a:t>
            </a:r>
            <a:endParaRPr/>
          </a:p>
          <a:p>
            <a:pPr marL="0" marR="0" lvl="0" indent="0" algn="l" rtl="0">
              <a:lnSpc>
                <a:spcPct val="100000"/>
              </a:lnSpc>
              <a:spcBef>
                <a:spcPts val="0"/>
              </a:spcBef>
              <a:spcAft>
                <a:spcPts val="0"/>
              </a:spcAft>
              <a:buNone/>
            </a:pPr>
            <a:endParaRPr sz="1200" b="0" i="0" u="none" strike="noStrike" cap="none">
              <a:solidFill>
                <a:srgbClr val="A5A5A5"/>
              </a:solidFill>
              <a:latin typeface="Cambria"/>
              <a:ea typeface="Cambria"/>
              <a:cs typeface="Cambria"/>
              <a:sym typeface="Cambria"/>
            </a:endParaRPr>
          </a:p>
          <a:p>
            <a:pPr marL="0" marR="0" lvl="0" indent="0" algn="l" rtl="0">
              <a:lnSpc>
                <a:spcPct val="100000"/>
              </a:lnSpc>
              <a:spcBef>
                <a:spcPts val="0"/>
              </a:spcBef>
              <a:spcAft>
                <a:spcPts val="0"/>
              </a:spcAft>
              <a:buNone/>
            </a:pPr>
            <a:r>
              <a:rPr lang="en-US" sz="1200" b="0" i="0" u="none" strike="noStrike" cap="none">
                <a:solidFill>
                  <a:srgbClr val="A5A5A5"/>
                </a:solidFill>
                <a:latin typeface="Cambria"/>
                <a:ea typeface="Cambria"/>
                <a:cs typeface="Cambria"/>
                <a:sym typeface="Cambria"/>
              </a:rPr>
              <a:t>-What is aneurysm ? It‘s a weak spot on a blood vessel wall that causes an outward bulging, likened to a bubble or balloon.</a:t>
            </a:r>
            <a:endParaRPr/>
          </a:p>
          <a:p>
            <a:pPr marL="0" marR="0" lvl="0" indent="0" algn="l" rtl="0">
              <a:lnSpc>
                <a:spcPct val="100000"/>
              </a:lnSpc>
              <a:spcBef>
                <a:spcPts val="0"/>
              </a:spcBef>
              <a:spcAft>
                <a:spcPts val="0"/>
              </a:spcAft>
              <a:buNone/>
            </a:pPr>
            <a:endParaRPr sz="1200" b="0" i="0" u="none" strike="noStrike" cap="none">
              <a:solidFill>
                <a:srgbClr val="A5A5A5"/>
              </a:solidFill>
              <a:latin typeface="Cambria"/>
              <a:ea typeface="Cambria"/>
              <a:cs typeface="Cambria"/>
              <a:sym typeface="Cambria"/>
            </a:endParaRPr>
          </a:p>
          <a:p>
            <a:pPr marL="0" marR="0" lvl="0" indent="0" algn="r" rtl="1">
              <a:lnSpc>
                <a:spcPct val="100000"/>
              </a:lnSpc>
              <a:spcBef>
                <a:spcPts val="0"/>
              </a:spcBef>
              <a:spcAft>
                <a:spcPts val="0"/>
              </a:spcAft>
              <a:buNone/>
            </a:pPr>
            <a:r>
              <a:rPr lang="en-US" sz="1200" b="0" i="0" u="none" strike="noStrike" cap="none">
                <a:solidFill>
                  <a:srgbClr val="A5A5A5"/>
                </a:solidFill>
                <a:latin typeface="Cambria"/>
                <a:ea typeface="Cambria"/>
                <a:cs typeface="Cambria"/>
                <a:sym typeface="Cambria"/>
              </a:rPr>
              <a:t>-  الانيورزم يكون غالباً باسباب جينيه فيولد الشخص عنده ( فقط ضعف بالblood vessels   بدون الانتفاخ) فيكون عنده اكثر احتماليه للاصابات .. فمثلاً لو صار للشخص عنده زياده بالintracranial pressure  علطول الblood vessels  الضعيفه تتأثر وتطلع على برا كأنها بالون ( بدأ يظهر عرض الانيروزم ) وهذا الانيورزم عنده قابليه انه ينقطع ويطلع نزيف خصوصا بمنطقه subarachnoid </a:t>
            </a:r>
            <a:endParaRPr sz="1200" b="0" i="0" u="none" strike="noStrike" cap="none">
              <a:solidFill>
                <a:srgbClr val="A5A5A5"/>
              </a:solidFill>
              <a:latin typeface="Cambria"/>
              <a:ea typeface="Cambria"/>
              <a:cs typeface="Cambria"/>
              <a:sym typeface="Cambria"/>
            </a:endParaRPr>
          </a:p>
          <a:p>
            <a:pPr marL="0" marR="0" lvl="0" indent="0" algn="l" rtl="0">
              <a:lnSpc>
                <a:spcPct val="100000"/>
              </a:lnSpc>
              <a:spcBef>
                <a:spcPts val="0"/>
              </a:spcBef>
              <a:spcAft>
                <a:spcPts val="0"/>
              </a:spcAft>
              <a:buNone/>
            </a:pPr>
            <a:endParaRPr sz="1600" b="0" i="0" u="none" strike="noStrike" cap="none">
              <a:solidFill>
                <a:srgbClr val="A5A5A5"/>
              </a:solidFill>
              <a:latin typeface="Cambria"/>
              <a:ea typeface="Cambria"/>
              <a:cs typeface="Cambria"/>
              <a:sym typeface="Cambr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0"/>
          <p:cNvSpPr/>
          <p:nvPr/>
        </p:nvSpPr>
        <p:spPr>
          <a:xfrm>
            <a:off x="418675" y="941413"/>
            <a:ext cx="6781800" cy="4472100"/>
          </a:xfrm>
          <a:prstGeom prst="rect">
            <a:avLst/>
          </a:prstGeom>
          <a:noFill/>
          <a:ln>
            <a:noFill/>
          </a:ln>
        </p:spPr>
        <p:txBody>
          <a:bodyPr spcFirstLastPara="1" wrap="square" lIns="91425" tIns="45700" rIns="91425" bIns="45700" anchor="t" anchorCtr="0">
            <a:noAutofit/>
          </a:bodyPr>
          <a:lstStyle/>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mbria"/>
              <a:ea typeface="Cambria"/>
              <a:cs typeface="Cambria"/>
              <a:sym typeface="Cambria"/>
            </a:endParaRPr>
          </a:p>
          <a:p>
            <a:pPr marL="171450" marR="0" lvl="0" indent="-171450" algn="l" rtl="0">
              <a:lnSpc>
                <a:spcPct val="100000"/>
              </a:lnSpc>
              <a:spcBef>
                <a:spcPts val="0"/>
              </a:spcBef>
              <a:spcAft>
                <a:spcPts val="0"/>
              </a:spcAft>
              <a:buClr>
                <a:srgbClr val="72BCD1"/>
              </a:buClr>
              <a:buSzPts val="1200"/>
              <a:buFont typeface="Arial"/>
              <a:buChar char="•"/>
            </a:pPr>
            <a:r>
              <a:rPr lang="en-US" sz="1200" b="1" i="0" u="none" strike="noStrike" cap="none">
                <a:solidFill>
                  <a:srgbClr val="5BA3B1"/>
                </a:solidFill>
                <a:latin typeface="Cambria"/>
                <a:ea typeface="Cambria"/>
                <a:cs typeface="Cambria"/>
                <a:sym typeface="Cambria"/>
              </a:rPr>
              <a:t>Recurrent ? </a:t>
            </a:r>
            <a:r>
              <a:rPr lang="en-US" sz="1200" b="1" i="0" u="none" strike="noStrike" cap="none">
                <a:solidFill>
                  <a:srgbClr val="C00000"/>
                </a:solidFill>
                <a:latin typeface="Cambria"/>
                <a:ea typeface="Cambria"/>
                <a:cs typeface="Cambria"/>
                <a:sym typeface="Cambria"/>
              </a:rPr>
              <a:t>Recurrent bleeding is common</a:t>
            </a:r>
            <a:r>
              <a:rPr lang="en-US" sz="1200" b="0" i="0" u="none" strike="noStrike" cap="none">
                <a:solidFill>
                  <a:srgbClr val="C00000"/>
                </a:solidFill>
                <a:latin typeface="Cambria"/>
                <a:ea typeface="Cambria"/>
                <a:cs typeface="Cambria"/>
                <a:sym typeface="Cambria"/>
              </a:rPr>
              <a:t> </a:t>
            </a:r>
            <a:r>
              <a:rPr lang="en-US" sz="1200" b="0" i="0" u="none" strike="noStrike" cap="none">
                <a:solidFill>
                  <a:schemeClr val="dk1"/>
                </a:solidFill>
                <a:latin typeface="Cambria"/>
                <a:ea typeface="Cambria"/>
                <a:cs typeface="Cambria"/>
                <a:sym typeface="Cambria"/>
              </a:rPr>
              <a:t>in survivors; ​ (it is currently not possible to predict which individuals will have recurrences of bleeding)​ . </a:t>
            </a:r>
            <a:endParaRPr sz="1400" b="0" i="0" u="none" strike="noStrike" cap="none">
              <a:solidFill>
                <a:srgbClr val="000000"/>
              </a:solidFill>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sz="1200" b="1" i="0" u="none" strike="noStrike" cap="none">
              <a:solidFill>
                <a:srgbClr val="5BA3B1"/>
              </a:solidFill>
              <a:latin typeface="Cambria"/>
              <a:ea typeface="Cambria"/>
              <a:cs typeface="Cambria"/>
              <a:sym typeface="Cambria"/>
            </a:endParaRPr>
          </a:p>
          <a:p>
            <a:pPr marL="171450" marR="0" lvl="0" indent="-171450" algn="l" rtl="0">
              <a:lnSpc>
                <a:spcPct val="100000"/>
              </a:lnSpc>
              <a:spcBef>
                <a:spcPts val="0"/>
              </a:spcBef>
              <a:spcAft>
                <a:spcPts val="0"/>
              </a:spcAft>
              <a:buClr>
                <a:srgbClr val="72BCD1"/>
              </a:buClr>
              <a:buSzPts val="1200"/>
              <a:buFont typeface="Arial"/>
              <a:buChar char="•"/>
            </a:pPr>
            <a:r>
              <a:rPr lang="en-US" sz="1200" b="1" i="0" u="none" strike="noStrike" cap="none">
                <a:solidFill>
                  <a:srgbClr val="5BA3B1"/>
                </a:solidFill>
                <a:latin typeface="Cambria"/>
                <a:ea typeface="Cambria"/>
                <a:cs typeface="Cambria"/>
                <a:sym typeface="Cambria"/>
              </a:rPr>
              <a:t>Is there any risk factors of aneurysm rupture ? </a:t>
            </a:r>
            <a:r>
              <a:rPr lang="en-US" sz="1200" b="0" i="0" u="none" strike="noStrike" cap="none">
                <a:solidFill>
                  <a:schemeClr val="dk1"/>
                </a:solidFill>
                <a:latin typeface="Cambria"/>
                <a:ea typeface="Cambria"/>
                <a:cs typeface="Cambria"/>
                <a:sym typeface="Cambria"/>
              </a:rPr>
              <a:t>Yes, The probability of aneurysm rupture </a:t>
            </a:r>
            <a:r>
              <a:rPr lang="en-US" sz="1200" b="1" i="0" u="none" strike="noStrike" cap="none">
                <a:solidFill>
                  <a:schemeClr val="dk1"/>
                </a:solidFill>
                <a:latin typeface="Cambria"/>
                <a:ea typeface="Cambria"/>
                <a:cs typeface="Cambria"/>
                <a:sym typeface="Cambria"/>
              </a:rPr>
              <a:t>increases</a:t>
            </a:r>
            <a:r>
              <a:rPr lang="en-US" sz="1200" b="0" i="0" u="none" strike="noStrike" cap="none">
                <a:solidFill>
                  <a:schemeClr val="dk1"/>
                </a:solidFill>
                <a:latin typeface="Cambria"/>
                <a:ea typeface="Cambria"/>
                <a:cs typeface="Cambria"/>
                <a:sym typeface="Cambria"/>
              </a:rPr>
              <a:t> with the </a:t>
            </a:r>
            <a:r>
              <a:rPr lang="en-US" sz="1200" b="1" i="0" u="sng" strike="noStrike" cap="none">
                <a:solidFill>
                  <a:schemeClr val="dk1"/>
                </a:solidFill>
                <a:latin typeface="Cambria"/>
                <a:ea typeface="Cambria"/>
                <a:cs typeface="Cambria"/>
                <a:sym typeface="Cambria"/>
              </a:rPr>
              <a:t>size</a:t>
            </a:r>
            <a:r>
              <a:rPr lang="en-US" sz="1200" b="0" i="0" u="none" strike="noStrike" cap="none">
                <a:solidFill>
                  <a:schemeClr val="dk1"/>
                </a:solidFill>
                <a:latin typeface="Cambria"/>
                <a:ea typeface="Cambria"/>
                <a:cs typeface="Cambria"/>
                <a:sym typeface="Cambria"/>
              </a:rPr>
              <a:t> of the lesion, such that aneurysms greater than 10 m</a:t>
            </a:r>
            <a:r>
              <a:rPr lang="en-US" sz="1200">
                <a:solidFill>
                  <a:schemeClr val="dk1"/>
                </a:solidFill>
                <a:latin typeface="Cambria"/>
                <a:ea typeface="Cambria"/>
                <a:cs typeface="Cambria"/>
                <a:sym typeface="Cambria"/>
              </a:rPr>
              <a:t>m (1cm) </a:t>
            </a:r>
            <a:r>
              <a:rPr lang="en-US" sz="1200" b="0" i="0" u="none" strike="noStrike" cap="none">
                <a:solidFill>
                  <a:schemeClr val="dk1"/>
                </a:solidFill>
                <a:latin typeface="Cambria"/>
                <a:ea typeface="Cambria"/>
                <a:cs typeface="Cambria"/>
                <a:sym typeface="Cambria"/>
              </a:rPr>
              <a:t> have a roughly 50% risk of bleeding per year,</a:t>
            </a:r>
            <a:r>
              <a:rPr lang="en-US" sz="1200" b="1" i="0" u="none" strike="noStrike" cap="none">
                <a:solidFill>
                  <a:schemeClr val="dk1"/>
                </a:solidFill>
                <a:latin typeface="Cambria"/>
                <a:ea typeface="Cambria"/>
                <a:cs typeface="Cambria"/>
                <a:sym typeface="Cambria"/>
              </a:rPr>
              <a:t> ​ </a:t>
            </a:r>
            <a:endParaRPr sz="1400" b="0" i="0" u="none" strike="noStrike" cap="none">
              <a:solidFill>
                <a:srgbClr val="000000"/>
              </a:solidFill>
              <a:latin typeface="Arial"/>
              <a:ea typeface="Arial"/>
              <a:cs typeface="Arial"/>
              <a:sym typeface="Arial"/>
            </a:endParaRPr>
          </a:p>
          <a:p>
            <a:pPr marL="560070" marR="0" lvl="1" indent="-171450" algn="l" rtl="0">
              <a:lnSpc>
                <a:spcPct val="100000"/>
              </a:lnSpc>
              <a:spcBef>
                <a:spcPts val="0"/>
              </a:spcBef>
              <a:spcAft>
                <a:spcPts val="0"/>
              </a:spcAft>
              <a:buClr>
                <a:srgbClr val="BFBFBF"/>
              </a:buClr>
              <a:buSzPts val="1200"/>
              <a:buFont typeface="Arial"/>
              <a:buChar char="•"/>
            </a:pPr>
            <a:r>
              <a:rPr lang="en-US" sz="1200" b="0" i="0" u="none" strike="noStrike" cap="none">
                <a:solidFill>
                  <a:srgbClr val="BFBFBF"/>
                </a:solidFill>
                <a:latin typeface="Cambria"/>
                <a:ea typeface="Cambria"/>
                <a:cs typeface="Cambria"/>
                <a:sym typeface="Cambria"/>
              </a:rPr>
              <a:t>*There is an increased risk of aneurysms in patients with autosomal dominant polycystic kidney disease, as well as those with genetic disorders of extracellular matrix proteins (e.g.,  Ehler-Danlos  syndrome)</a:t>
            </a:r>
            <a:endParaRPr sz="1400" b="0" i="0" u="none" strike="noStrike" cap="none">
              <a:solidFill>
                <a:srgbClr val="000000"/>
              </a:solidFill>
              <a:latin typeface="Arial"/>
              <a:ea typeface="Arial"/>
              <a:cs typeface="Arial"/>
              <a:sym typeface="Arial"/>
            </a:endParaRPr>
          </a:p>
          <a:p>
            <a:pPr marL="560070" marR="0" lvl="1" indent="-116838" algn="l" rtl="0">
              <a:lnSpc>
                <a:spcPct val="100000"/>
              </a:lnSpc>
              <a:spcBef>
                <a:spcPts val="0"/>
              </a:spcBef>
              <a:spcAft>
                <a:spcPts val="0"/>
              </a:spcAft>
              <a:buClr>
                <a:schemeClr val="dk1"/>
              </a:buClr>
              <a:buSzPts val="860"/>
              <a:buFont typeface="Arial"/>
              <a:buNone/>
            </a:pPr>
            <a:endParaRPr sz="860" b="0" i="0" u="none" strike="noStrike" cap="none">
              <a:solidFill>
                <a:schemeClr val="dk1"/>
              </a:solidFill>
              <a:latin typeface="Cambria"/>
              <a:ea typeface="Cambria"/>
              <a:cs typeface="Cambria"/>
              <a:sym typeface="Cambria"/>
            </a:endParaRPr>
          </a:p>
          <a:p>
            <a:pPr marL="171450" marR="0" lvl="0" indent="-171450" algn="l" rtl="0">
              <a:lnSpc>
                <a:spcPct val="100000"/>
              </a:lnSpc>
              <a:spcBef>
                <a:spcPts val="0"/>
              </a:spcBef>
              <a:spcAft>
                <a:spcPts val="0"/>
              </a:spcAft>
              <a:buClr>
                <a:srgbClr val="72BCD1"/>
              </a:buClr>
              <a:buSzPts val="1200"/>
              <a:buFont typeface="Arial"/>
              <a:buChar char="•"/>
            </a:pPr>
            <a:r>
              <a:rPr lang="en-US" sz="1200" b="1" i="0" u="none" strike="noStrike" cap="none">
                <a:solidFill>
                  <a:srgbClr val="5BA3B1"/>
                </a:solidFill>
                <a:latin typeface="Cambria"/>
                <a:ea typeface="Cambria"/>
                <a:cs typeface="Cambria"/>
                <a:sym typeface="Cambria"/>
              </a:rPr>
              <a:t>Sequelae : </a:t>
            </a:r>
            <a:r>
              <a:rPr lang="en-US" sz="1200" b="0" i="0" u="none" strike="noStrike" cap="none">
                <a:solidFill>
                  <a:schemeClr val="dk1"/>
                </a:solidFill>
                <a:latin typeface="Cambria"/>
                <a:ea typeface="Cambria"/>
                <a:cs typeface="Cambria"/>
                <a:sym typeface="Cambria"/>
              </a:rPr>
              <a:t>Early period after a​ subarachnoid hemorrhage ​ have risk → ​of additional ischemic injury from </a:t>
            </a:r>
            <a:r>
              <a:rPr lang="en-US" sz="1200" b="1" i="0" u="none" strike="noStrike" cap="none">
                <a:solidFill>
                  <a:schemeClr val="dk1"/>
                </a:solidFill>
                <a:latin typeface="Cambria"/>
                <a:ea typeface="Cambria"/>
                <a:cs typeface="Cambria"/>
                <a:sym typeface="Cambria"/>
              </a:rPr>
              <a:t>vasospasm</a:t>
            </a:r>
            <a:r>
              <a:rPr lang="en-US" sz="1200" b="0" i="0" u="none" strike="noStrike" cap="none">
                <a:solidFill>
                  <a:schemeClr val="dk1"/>
                </a:solidFill>
                <a:latin typeface="Cambria"/>
                <a:ea typeface="Cambria"/>
                <a:cs typeface="Cambria"/>
                <a:sym typeface="Cambria"/>
              </a:rPr>
              <a:t> involving other vessels.</a:t>
            </a:r>
            <a:endParaRPr sz="1400" b="0" i="0" u="none" strike="noStrike" cap="none">
              <a:solidFill>
                <a:srgbClr val="000000"/>
              </a:solidFill>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mbria"/>
              <a:ea typeface="Cambria"/>
              <a:cs typeface="Cambria"/>
              <a:sym typeface="Cambria"/>
            </a:endParaRPr>
          </a:p>
          <a:p>
            <a:pPr marL="171450" marR="0" lvl="0" indent="-171450" algn="l" rtl="0">
              <a:lnSpc>
                <a:spcPct val="100000"/>
              </a:lnSpc>
              <a:spcBef>
                <a:spcPts val="0"/>
              </a:spcBef>
              <a:spcAft>
                <a:spcPts val="0"/>
              </a:spcAft>
              <a:buClr>
                <a:srgbClr val="72BCD1"/>
              </a:buClr>
              <a:buSzPts val="1200"/>
              <a:buFont typeface="Arial"/>
              <a:buChar char="•"/>
            </a:pPr>
            <a:r>
              <a:rPr lang="en-US" sz="1200" b="1" i="0" u="none" strike="noStrike" cap="none">
                <a:solidFill>
                  <a:srgbClr val="5BA3B1"/>
                </a:solidFill>
                <a:latin typeface="Cambria"/>
                <a:ea typeface="Cambria"/>
                <a:cs typeface="Cambria"/>
                <a:sym typeface="Cambria"/>
              </a:rPr>
              <a:t>In the healing phase of subarachnoid hemorrhage, occur:</a:t>
            </a:r>
            <a:endParaRPr sz="1400" b="0" i="0" u="none" strike="noStrike" cap="none">
              <a:solidFill>
                <a:srgbClr val="5BA3B1"/>
              </a:solidFill>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sz="1200" b="1" i="0" u="none" strike="noStrike" cap="none">
              <a:solidFill>
                <a:srgbClr val="925BC6"/>
              </a:solidFill>
              <a:latin typeface="Cambria"/>
              <a:ea typeface="Cambria"/>
              <a:cs typeface="Cambria"/>
              <a:sym typeface="Cambria"/>
            </a:endParaRPr>
          </a:p>
          <a:p>
            <a:pPr marL="171450" marR="0" lvl="0" indent="-95250" algn="l" rtl="0">
              <a:lnSpc>
                <a:spcPct val="100000"/>
              </a:lnSpc>
              <a:spcBef>
                <a:spcPts val="0"/>
              </a:spcBef>
              <a:spcAft>
                <a:spcPts val="0"/>
              </a:spcAft>
              <a:buClr>
                <a:schemeClr val="dk1"/>
              </a:buClr>
              <a:buSzPts val="1200"/>
              <a:buFont typeface="Arial"/>
              <a:buNone/>
            </a:pPr>
            <a:endParaRPr sz="1200" b="1" i="0" u="none" strike="noStrike" cap="none">
              <a:solidFill>
                <a:srgbClr val="925BC6"/>
              </a:solidFill>
              <a:latin typeface="Cambria"/>
              <a:ea typeface="Cambria"/>
              <a:cs typeface="Cambria"/>
              <a:sym typeface="Cambria"/>
            </a:endParaRPr>
          </a:p>
          <a:p>
            <a:pPr marL="171450" marR="0" lvl="0" indent="-95250" algn="l" rtl="0">
              <a:lnSpc>
                <a:spcPct val="100000"/>
              </a:lnSpc>
              <a:spcBef>
                <a:spcPts val="0"/>
              </a:spcBef>
              <a:spcAft>
                <a:spcPts val="0"/>
              </a:spcAft>
              <a:buClr>
                <a:schemeClr val="dk1"/>
              </a:buClr>
              <a:buSzPts val="1200"/>
              <a:buFont typeface="Arial"/>
              <a:buNone/>
            </a:pPr>
            <a:endParaRPr sz="1200" b="1" i="0" u="none" strike="noStrike" cap="none">
              <a:solidFill>
                <a:srgbClr val="925BC6"/>
              </a:solidFill>
              <a:latin typeface="Cambria"/>
              <a:ea typeface="Cambria"/>
              <a:cs typeface="Cambria"/>
              <a:sym typeface="Cambria"/>
            </a:endParaRPr>
          </a:p>
          <a:p>
            <a:pPr marL="171450" marR="0" lvl="0" indent="-95250" algn="l" rtl="0">
              <a:lnSpc>
                <a:spcPct val="100000"/>
              </a:lnSpc>
              <a:spcBef>
                <a:spcPts val="0"/>
              </a:spcBef>
              <a:spcAft>
                <a:spcPts val="0"/>
              </a:spcAft>
              <a:buClr>
                <a:schemeClr val="dk1"/>
              </a:buClr>
              <a:buSzPts val="1200"/>
              <a:buFont typeface="Arial"/>
              <a:buNone/>
            </a:pPr>
            <a:endParaRPr sz="1200" b="1" i="0" u="none" strike="noStrike" cap="none">
              <a:solidFill>
                <a:srgbClr val="925BC6"/>
              </a:solidFill>
              <a:latin typeface="Cambria"/>
              <a:ea typeface="Cambria"/>
              <a:cs typeface="Cambria"/>
              <a:sym typeface="Cambria"/>
            </a:endParaRPr>
          </a:p>
          <a:p>
            <a:pPr marL="171450" marR="0" lvl="0" indent="-95250" algn="l" rtl="0">
              <a:lnSpc>
                <a:spcPct val="100000"/>
              </a:lnSpc>
              <a:spcBef>
                <a:spcPts val="0"/>
              </a:spcBef>
              <a:spcAft>
                <a:spcPts val="0"/>
              </a:spcAft>
              <a:buClr>
                <a:schemeClr val="dk1"/>
              </a:buClr>
              <a:buSzPts val="1200"/>
              <a:buFont typeface="Arial"/>
              <a:buNone/>
            </a:pPr>
            <a:endParaRPr sz="1200" b="1" i="0" u="none" strike="noStrike" cap="none">
              <a:solidFill>
                <a:srgbClr val="925BC6"/>
              </a:solidFill>
              <a:latin typeface="Cambria"/>
              <a:ea typeface="Cambria"/>
              <a:cs typeface="Cambria"/>
              <a:sym typeface="Cambria"/>
            </a:endParaRPr>
          </a:p>
          <a:p>
            <a:pPr marL="171450" marR="0" lvl="0" indent="-95250" algn="l" rtl="0">
              <a:lnSpc>
                <a:spcPct val="100000"/>
              </a:lnSpc>
              <a:spcBef>
                <a:spcPts val="0"/>
              </a:spcBef>
              <a:spcAft>
                <a:spcPts val="0"/>
              </a:spcAft>
              <a:buClr>
                <a:schemeClr val="dk1"/>
              </a:buClr>
              <a:buSzPts val="1200"/>
              <a:buFont typeface="Arial"/>
              <a:buNone/>
            </a:pPr>
            <a:endParaRPr sz="1200" b="1" i="0" u="none" strike="noStrike" cap="none">
              <a:solidFill>
                <a:srgbClr val="925BC6"/>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mbria"/>
                <a:ea typeface="Cambria"/>
                <a:cs typeface="Cambria"/>
                <a:sym typeface="Cambria"/>
              </a:rPr>
              <a:t>*</a:t>
            </a:r>
            <a:r>
              <a:rPr lang="en-US" sz="1200" b="0" i="0" u="none" strike="noStrike" cap="none">
                <a:solidFill>
                  <a:schemeClr val="dk1"/>
                </a:solidFill>
                <a:latin typeface="Cambria"/>
                <a:ea typeface="Cambria"/>
                <a:cs typeface="Cambria"/>
                <a:sym typeface="Cambria"/>
              </a:rPr>
              <a:t>These sometimes leading to obstruction of CSF flow as well as interruption of the normal pathways of CSF resorption lead to </a:t>
            </a:r>
            <a:r>
              <a:rPr lang="en-US" sz="1200" b="1" i="1" u="none" strike="noStrike" cap="none">
                <a:solidFill>
                  <a:srgbClr val="0779CC"/>
                </a:solidFill>
                <a:latin typeface="Cambria"/>
                <a:ea typeface="Cambria"/>
                <a:cs typeface="Cambria"/>
                <a:sym typeface="Cambria"/>
              </a:rPr>
              <a:t>hydrocephalus</a:t>
            </a:r>
            <a:r>
              <a:rPr lang="en-US" sz="1200" b="0" i="0" u="none" strike="noStrike" cap="none">
                <a:solidFill>
                  <a:schemeClr val="dk1"/>
                </a:solidFill>
                <a:latin typeface="Cambria"/>
                <a:ea typeface="Cambria"/>
                <a:cs typeface="Cambria"/>
                <a:sym typeface="Cambria"/>
              </a:rPr>
              <a:t>.</a:t>
            </a:r>
            <a:endParaRPr sz="1400" b="0" i="0" u="none" strike="noStrike" cap="none">
              <a:solidFill>
                <a:srgbClr val="000000"/>
              </a:solidFill>
              <a:latin typeface="Arial"/>
              <a:ea typeface="Arial"/>
              <a:cs typeface="Arial"/>
              <a:sym typeface="Arial"/>
            </a:endParaRPr>
          </a:p>
          <a:p>
            <a:pPr marL="457073" marR="0" lvl="1" indent="0" algn="l" rtl="0">
              <a:lnSpc>
                <a:spcPct val="100000"/>
              </a:lnSpc>
              <a:spcBef>
                <a:spcPts val="0"/>
              </a:spcBef>
              <a:spcAft>
                <a:spcPts val="0"/>
              </a:spcAft>
              <a:buClr>
                <a:srgbClr val="000000"/>
              </a:buClr>
              <a:buSzPts val="1200"/>
              <a:buFont typeface="Arial"/>
              <a:buNone/>
            </a:pPr>
            <a:endParaRPr sz="1200" b="1" i="0" u="none" strike="noStrike" cap="none">
              <a:solidFill>
                <a:srgbClr val="925BC6"/>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mbria"/>
              <a:ea typeface="Cambria"/>
              <a:cs typeface="Cambria"/>
              <a:sym typeface="Cambria"/>
            </a:endParaRPr>
          </a:p>
        </p:txBody>
      </p:sp>
      <p:grpSp>
        <p:nvGrpSpPr>
          <p:cNvPr id="362" name="Google Shape;362;p30"/>
          <p:cNvGrpSpPr/>
          <p:nvPr/>
        </p:nvGrpSpPr>
        <p:grpSpPr>
          <a:xfrm>
            <a:off x="2108522" y="3793155"/>
            <a:ext cx="2640954" cy="660238"/>
            <a:chOff x="1346522" y="80"/>
            <a:chExt cx="2640954" cy="660238"/>
          </a:xfrm>
        </p:grpSpPr>
        <p:sp>
          <p:nvSpPr>
            <p:cNvPr id="363" name="Google Shape;363;p30"/>
            <p:cNvSpPr/>
            <p:nvPr/>
          </p:nvSpPr>
          <p:spPr>
            <a:xfrm>
              <a:off x="1346522" y="80"/>
              <a:ext cx="1100397" cy="660238"/>
            </a:xfrm>
            <a:prstGeom prst="roundRect">
              <a:avLst>
                <a:gd name="adj" fmla="val 10000"/>
              </a:avLst>
            </a:prstGeom>
            <a:solidFill>
              <a:srgbClr val="F7FAFB"/>
            </a:solidFill>
            <a:ln w="12700" cap="flat" cmpd="sng">
              <a:solidFill>
                <a:srgbClr val="72BCD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30"/>
            <p:cNvSpPr txBox="1"/>
            <p:nvPr/>
          </p:nvSpPr>
          <p:spPr>
            <a:xfrm>
              <a:off x="1365860" y="19418"/>
              <a:ext cx="1061721" cy="621562"/>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chemeClr val="dk1"/>
                  </a:solidFill>
                  <a:latin typeface="Cambria"/>
                  <a:ea typeface="Cambria"/>
                  <a:cs typeface="Cambria"/>
                  <a:sym typeface="Cambria"/>
                </a:rPr>
                <a:t>Meningeal fibrosis.</a:t>
              </a:r>
              <a:endParaRPr sz="1200" b="1" i="0" u="none" strike="noStrike" cap="none">
                <a:solidFill>
                  <a:schemeClr val="dk1"/>
                </a:solidFill>
                <a:latin typeface="Cambria"/>
                <a:ea typeface="Cambria"/>
                <a:cs typeface="Cambria"/>
                <a:sym typeface="Cambria"/>
              </a:endParaRPr>
            </a:p>
          </p:txBody>
        </p:sp>
        <p:sp>
          <p:nvSpPr>
            <p:cNvPr id="365" name="Google Shape;365;p30"/>
            <p:cNvSpPr/>
            <p:nvPr/>
          </p:nvSpPr>
          <p:spPr>
            <a:xfrm>
              <a:off x="2543755" y="193750"/>
              <a:ext cx="233284" cy="272898"/>
            </a:xfrm>
            <a:prstGeom prst="rightArrow">
              <a:avLst>
                <a:gd name="adj1" fmla="val 60000"/>
                <a:gd name="adj2" fmla="val 50000"/>
              </a:avLst>
            </a:prstGeom>
            <a:solidFill>
              <a:srgbClr val="F7FAFB"/>
            </a:solidFill>
            <a:ln w="12700" cap="flat" cmpd="sng">
              <a:solidFill>
                <a:srgbClr val="72BCD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30"/>
            <p:cNvSpPr txBox="1"/>
            <p:nvPr/>
          </p:nvSpPr>
          <p:spPr>
            <a:xfrm>
              <a:off x="2543755" y="248330"/>
              <a:ext cx="163299" cy="16373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1" i="0" u="none" strike="noStrike" cap="none">
                <a:solidFill>
                  <a:schemeClr val="dk1"/>
                </a:solidFill>
                <a:latin typeface="Cambria"/>
                <a:ea typeface="Cambria"/>
                <a:cs typeface="Cambria"/>
                <a:sym typeface="Cambria"/>
              </a:endParaRPr>
            </a:p>
          </p:txBody>
        </p:sp>
        <p:sp>
          <p:nvSpPr>
            <p:cNvPr id="367" name="Google Shape;367;p30"/>
            <p:cNvSpPr/>
            <p:nvPr/>
          </p:nvSpPr>
          <p:spPr>
            <a:xfrm>
              <a:off x="2887079" y="80"/>
              <a:ext cx="1100397" cy="660238"/>
            </a:xfrm>
            <a:prstGeom prst="roundRect">
              <a:avLst>
                <a:gd name="adj" fmla="val 10000"/>
              </a:avLst>
            </a:prstGeom>
            <a:solidFill>
              <a:srgbClr val="F7FAFB"/>
            </a:solidFill>
            <a:ln w="12700" cap="flat" cmpd="sng">
              <a:solidFill>
                <a:srgbClr val="72BCD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30"/>
            <p:cNvSpPr txBox="1"/>
            <p:nvPr/>
          </p:nvSpPr>
          <p:spPr>
            <a:xfrm>
              <a:off x="2906417" y="19418"/>
              <a:ext cx="1061721" cy="621562"/>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chemeClr val="dk1"/>
                  </a:solidFill>
                  <a:latin typeface="Cambria"/>
                  <a:ea typeface="Cambria"/>
                  <a:cs typeface="Cambria"/>
                  <a:sym typeface="Cambria"/>
                </a:rPr>
                <a:t>Scarring</a:t>
              </a:r>
              <a:endParaRPr sz="1200" b="1" i="0" u="none" strike="noStrike" cap="none">
                <a:solidFill>
                  <a:schemeClr val="dk1"/>
                </a:solidFill>
                <a:latin typeface="Cambria"/>
                <a:ea typeface="Cambria"/>
                <a:cs typeface="Cambria"/>
                <a:sym typeface="Cambria"/>
              </a:endParaRPr>
            </a:p>
          </p:txBody>
        </p:sp>
      </p:grpSp>
      <p:pic>
        <p:nvPicPr>
          <p:cNvPr id="369" name="Google Shape;369;p30"/>
          <p:cNvPicPr preferRelativeResize="0"/>
          <p:nvPr/>
        </p:nvPicPr>
        <p:blipFill rotWithShape="1">
          <a:blip r:embed="rId3">
            <a:alphaModFix/>
          </a:blip>
          <a:srcRect/>
          <a:stretch/>
        </p:blipFill>
        <p:spPr>
          <a:xfrm>
            <a:off x="0" y="0"/>
            <a:ext cx="7772400" cy="623887"/>
          </a:xfrm>
          <a:prstGeom prst="rect">
            <a:avLst/>
          </a:prstGeom>
          <a:noFill/>
          <a:ln>
            <a:noFill/>
          </a:ln>
        </p:spPr>
      </p:pic>
      <p:pic>
        <p:nvPicPr>
          <p:cNvPr id="370" name="Google Shape;370;p30"/>
          <p:cNvPicPr preferRelativeResize="0"/>
          <p:nvPr/>
        </p:nvPicPr>
        <p:blipFill rotWithShape="1">
          <a:blip r:embed="rId4">
            <a:alphaModFix/>
          </a:blip>
          <a:srcRect/>
          <a:stretch/>
        </p:blipFill>
        <p:spPr>
          <a:xfrm>
            <a:off x="0" y="5730949"/>
            <a:ext cx="2471530" cy="2248847"/>
          </a:xfrm>
          <a:prstGeom prst="rect">
            <a:avLst/>
          </a:prstGeom>
          <a:noFill/>
          <a:ln>
            <a:noFill/>
          </a:ln>
        </p:spPr>
      </p:pic>
      <p:pic>
        <p:nvPicPr>
          <p:cNvPr id="371" name="Google Shape;371;p30"/>
          <p:cNvPicPr preferRelativeResize="0"/>
          <p:nvPr/>
        </p:nvPicPr>
        <p:blipFill rotWithShape="1">
          <a:blip r:embed="rId5">
            <a:alphaModFix/>
          </a:blip>
          <a:srcRect/>
          <a:stretch/>
        </p:blipFill>
        <p:spPr>
          <a:xfrm>
            <a:off x="2599772" y="5767393"/>
            <a:ext cx="2419594" cy="2175960"/>
          </a:xfrm>
          <a:prstGeom prst="rect">
            <a:avLst/>
          </a:prstGeom>
          <a:noFill/>
          <a:ln>
            <a:noFill/>
          </a:ln>
        </p:spPr>
      </p:pic>
      <p:pic>
        <p:nvPicPr>
          <p:cNvPr id="372" name="Google Shape;372;p30"/>
          <p:cNvPicPr preferRelativeResize="0"/>
          <p:nvPr/>
        </p:nvPicPr>
        <p:blipFill rotWithShape="1">
          <a:blip r:embed="rId6">
            <a:alphaModFix/>
          </a:blip>
          <a:srcRect/>
          <a:stretch/>
        </p:blipFill>
        <p:spPr>
          <a:xfrm>
            <a:off x="5019366" y="5767393"/>
            <a:ext cx="2319688" cy="2175960"/>
          </a:xfrm>
          <a:prstGeom prst="rect">
            <a:avLst/>
          </a:prstGeom>
          <a:noFill/>
          <a:ln>
            <a:noFill/>
          </a:ln>
        </p:spPr>
      </p:pic>
      <p:sp>
        <p:nvSpPr>
          <p:cNvPr id="373" name="Google Shape;373;p30"/>
          <p:cNvSpPr txBox="1"/>
          <p:nvPr/>
        </p:nvSpPr>
        <p:spPr>
          <a:xfrm>
            <a:off x="285750" y="8095750"/>
            <a:ext cx="7053300" cy="992400"/>
          </a:xfrm>
          <a:prstGeom prst="rect">
            <a:avLst/>
          </a:prstGeom>
          <a:solidFill>
            <a:srgbClr val="F4F9FA"/>
          </a:solidFill>
          <a:ln w="9525" cap="flat" cmpd="sng">
            <a:solidFill>
              <a:srgbClr val="5BA3B1"/>
            </a:solidFill>
            <a:prstDash val="lgDashDot"/>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a:solidFill>
                  <a:srgbClr val="A5A5A5"/>
                </a:solidFill>
                <a:latin typeface="Cambria"/>
                <a:ea typeface="Cambria"/>
                <a:cs typeface="Cambria"/>
                <a:sym typeface="Cambria"/>
              </a:rPr>
              <a:t>Robbins</a:t>
            </a:r>
            <a:r>
              <a:rPr lang="en-US" sz="1200">
                <a:solidFill>
                  <a:srgbClr val="A5A5A5"/>
                </a:solidFill>
                <a:latin typeface="Cambria"/>
                <a:ea typeface="Cambria"/>
                <a:cs typeface="Cambria"/>
                <a:sym typeface="Cambria"/>
              </a:rPr>
              <a:t>: A  saccular  aneurysm  is  a  thin-walled  outpouching  of  an  artery. Beyond the neck of the aneurysm, the muscular wall and intimal elastic lamina are absent, such that the aneurysm sac is lined only by thickened hyalinized intima. The adventitia covering the sac is continuous with that of the parent artery. Rupture usually  occurs  at  the  apex  of  the  sac,  releasing  blood  into  the subarachnoid space, the substance of the brain, or both.</a:t>
            </a:r>
            <a:br>
              <a:rPr lang="en-US" sz="1200">
                <a:solidFill>
                  <a:srgbClr val="A5A5A5"/>
                </a:solidFill>
                <a:latin typeface="Cambria"/>
                <a:ea typeface="Cambria"/>
                <a:cs typeface="Cambria"/>
                <a:sym typeface="Cambria"/>
              </a:rPr>
            </a:br>
            <a:endParaRPr sz="1200" b="0" i="0" u="none" strike="noStrike" cap="none">
              <a:solidFill>
                <a:srgbClr val="000000"/>
              </a:solidFill>
              <a:latin typeface="Cambria"/>
              <a:ea typeface="Cambria"/>
              <a:cs typeface="Cambria"/>
              <a:sym typeface="Cambr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1"/>
          <p:cNvSpPr txBox="1">
            <a:spLocks noGrp="1"/>
          </p:cNvSpPr>
          <p:nvPr>
            <p:ph type="body" idx="1"/>
          </p:nvPr>
        </p:nvSpPr>
        <p:spPr>
          <a:xfrm>
            <a:off x="119113" y="1014430"/>
            <a:ext cx="7163278" cy="6591298"/>
          </a:xfrm>
          <a:prstGeom prst="rect">
            <a:avLst/>
          </a:prstGeom>
          <a:noFill/>
          <a:ln>
            <a:noFill/>
          </a:ln>
        </p:spPr>
        <p:txBody>
          <a:bodyPr spcFirstLastPara="1" wrap="square" lIns="91425" tIns="45700" rIns="91425" bIns="45700" anchor="t" anchorCtr="0">
            <a:noAutofit/>
          </a:bodyPr>
          <a:lstStyle/>
          <a:p>
            <a:pPr marL="194310" marR="0" lvl="0" indent="-194310" algn="l" rtl="0">
              <a:lnSpc>
                <a:spcPct val="90000"/>
              </a:lnSpc>
              <a:spcBef>
                <a:spcPts val="0"/>
              </a:spcBef>
              <a:spcAft>
                <a:spcPts val="0"/>
              </a:spcAft>
              <a:buClr>
                <a:srgbClr val="72BCD1"/>
              </a:buClr>
              <a:buSzPts val="1200"/>
              <a:buFont typeface="Arial"/>
              <a:buChar char="•"/>
            </a:pPr>
            <a:r>
              <a:rPr lang="en-US" sz="1200" b="1" i="0" u="none" strike="noStrike" cap="none">
                <a:solidFill>
                  <a:srgbClr val="5BA3B1"/>
                </a:solidFill>
                <a:latin typeface="Cambria"/>
                <a:ea typeface="Cambria"/>
                <a:cs typeface="Cambria"/>
                <a:sym typeface="Cambria"/>
              </a:rPr>
              <a:t>Overview </a:t>
            </a:r>
            <a:r>
              <a:rPr lang="en-US" sz="1200" b="1" i="0" u="none" strike="noStrike" cap="none">
                <a:solidFill>
                  <a:srgbClr val="72BCD1"/>
                </a:solidFill>
                <a:latin typeface="Cambria"/>
                <a:ea typeface="Cambria"/>
                <a:cs typeface="Cambria"/>
                <a:sym typeface="Cambria"/>
              </a:rPr>
              <a:t>: </a:t>
            </a:r>
            <a:r>
              <a:rPr lang="en-US" sz="1200" b="0" i="0" u="none" strike="noStrike" cap="none">
                <a:solidFill>
                  <a:srgbClr val="A5A5A5"/>
                </a:solidFill>
                <a:latin typeface="Cambria"/>
                <a:ea typeface="Cambria"/>
                <a:cs typeface="Cambria"/>
                <a:sym typeface="Cambria"/>
              </a:rPr>
              <a:t>is the most important contributing risk factor for stroke and </a:t>
            </a:r>
            <a:r>
              <a:rPr lang="en-US" sz="1200" b="1" i="0" u="none" strike="noStrike" cap="none">
                <a:solidFill>
                  <a:srgbClr val="A5A5A5"/>
                </a:solidFill>
                <a:latin typeface="Cambria"/>
                <a:ea typeface="Cambria"/>
                <a:cs typeface="Cambria"/>
                <a:sym typeface="Cambria"/>
              </a:rPr>
              <a:t>cerebrovascular diseases</a:t>
            </a:r>
            <a:r>
              <a:rPr lang="en-US" sz="1200" b="0" i="0" u="none" strike="noStrike" cap="none">
                <a:solidFill>
                  <a:srgbClr val="A5A5A5"/>
                </a:solidFill>
                <a:latin typeface="Cambria"/>
                <a:ea typeface="Cambria"/>
                <a:cs typeface="Cambria"/>
                <a:sym typeface="Cambria"/>
              </a:rPr>
              <a:t> as it can change the structure of blood vessels and result in atherosclerosis.</a:t>
            </a:r>
            <a:endParaRPr sz="2380" b="0" i="0" u="none" strike="noStrike" cap="none">
              <a:solidFill>
                <a:schemeClr val="dk1"/>
              </a:solidFill>
              <a:latin typeface="Cambria"/>
              <a:ea typeface="Cambria"/>
              <a:cs typeface="Cambria"/>
              <a:sym typeface="Cambria"/>
            </a:endParaRPr>
          </a:p>
          <a:p>
            <a:pPr marL="194310" marR="0" lvl="0" indent="-118110" algn="l" rtl="0">
              <a:lnSpc>
                <a:spcPct val="90000"/>
              </a:lnSpc>
              <a:spcBef>
                <a:spcPts val="850"/>
              </a:spcBef>
              <a:spcAft>
                <a:spcPts val="0"/>
              </a:spcAft>
              <a:buClr>
                <a:schemeClr val="dk1"/>
              </a:buClr>
              <a:buSzPts val="1200"/>
              <a:buFont typeface="Arial"/>
              <a:buNone/>
            </a:pPr>
            <a:endParaRPr sz="1200" b="1" i="0" u="none" strike="noStrike" cap="none">
              <a:solidFill>
                <a:srgbClr val="925BC6"/>
              </a:solidFill>
              <a:latin typeface="Cambria"/>
              <a:ea typeface="Cambria"/>
              <a:cs typeface="Cambria"/>
              <a:sym typeface="Cambria"/>
            </a:endParaRPr>
          </a:p>
          <a:p>
            <a:pPr marL="194310" marR="0" lvl="0" indent="-118110" algn="l" rtl="0">
              <a:lnSpc>
                <a:spcPct val="90000"/>
              </a:lnSpc>
              <a:spcBef>
                <a:spcPts val="850"/>
              </a:spcBef>
              <a:spcAft>
                <a:spcPts val="0"/>
              </a:spcAft>
              <a:buClr>
                <a:schemeClr val="dk1"/>
              </a:buClr>
              <a:buSzPts val="1200"/>
              <a:buFont typeface="Arial"/>
              <a:buNone/>
            </a:pPr>
            <a:endParaRPr sz="1200" b="1" i="0" u="none" strike="noStrike" cap="none">
              <a:solidFill>
                <a:srgbClr val="925BC6"/>
              </a:solidFill>
              <a:latin typeface="Cambria"/>
              <a:ea typeface="Cambria"/>
              <a:cs typeface="Cambria"/>
              <a:sym typeface="Cambria"/>
            </a:endParaRPr>
          </a:p>
          <a:p>
            <a:pPr marL="194310" marR="0" lvl="0" indent="-118110" algn="l" rtl="0">
              <a:lnSpc>
                <a:spcPct val="90000"/>
              </a:lnSpc>
              <a:spcBef>
                <a:spcPts val="850"/>
              </a:spcBef>
              <a:spcAft>
                <a:spcPts val="0"/>
              </a:spcAft>
              <a:buClr>
                <a:schemeClr val="dk1"/>
              </a:buClr>
              <a:buSzPts val="1200"/>
              <a:buFont typeface="Arial"/>
              <a:buNone/>
            </a:pPr>
            <a:endParaRPr sz="1200" b="1" i="0" u="none" strike="noStrike" cap="none">
              <a:solidFill>
                <a:srgbClr val="925BC6"/>
              </a:solidFill>
              <a:latin typeface="Cambria"/>
              <a:ea typeface="Cambria"/>
              <a:cs typeface="Cambria"/>
              <a:sym typeface="Cambria"/>
            </a:endParaRPr>
          </a:p>
          <a:p>
            <a:pPr marL="194310" marR="0" lvl="0" indent="-118110" algn="l" rtl="0">
              <a:lnSpc>
                <a:spcPct val="90000"/>
              </a:lnSpc>
              <a:spcBef>
                <a:spcPts val="850"/>
              </a:spcBef>
              <a:spcAft>
                <a:spcPts val="0"/>
              </a:spcAft>
              <a:buClr>
                <a:schemeClr val="dk1"/>
              </a:buClr>
              <a:buSzPts val="1200"/>
              <a:buFont typeface="Arial"/>
              <a:buNone/>
            </a:pPr>
            <a:endParaRPr sz="1200" b="1" i="0" u="none" strike="noStrike" cap="none">
              <a:solidFill>
                <a:srgbClr val="925BC6"/>
              </a:solidFill>
              <a:latin typeface="Cambria"/>
              <a:ea typeface="Cambria"/>
              <a:cs typeface="Cambria"/>
              <a:sym typeface="Cambria"/>
            </a:endParaRPr>
          </a:p>
          <a:p>
            <a:pPr marL="194310" marR="0" lvl="0" indent="-118110" algn="l" rtl="0">
              <a:lnSpc>
                <a:spcPct val="90000"/>
              </a:lnSpc>
              <a:spcBef>
                <a:spcPts val="850"/>
              </a:spcBef>
              <a:spcAft>
                <a:spcPts val="0"/>
              </a:spcAft>
              <a:buClr>
                <a:schemeClr val="dk1"/>
              </a:buClr>
              <a:buSzPts val="1200"/>
              <a:buFont typeface="Arial"/>
              <a:buNone/>
            </a:pPr>
            <a:endParaRPr sz="1200" b="1" i="0" u="none" strike="noStrike" cap="none">
              <a:solidFill>
                <a:srgbClr val="925BC6"/>
              </a:solidFill>
              <a:latin typeface="Cambria"/>
              <a:ea typeface="Cambria"/>
              <a:cs typeface="Cambria"/>
              <a:sym typeface="Cambria"/>
            </a:endParaRPr>
          </a:p>
          <a:p>
            <a:pPr marL="194310" marR="0" lvl="0" indent="-118110" algn="l" rtl="0">
              <a:lnSpc>
                <a:spcPct val="90000"/>
              </a:lnSpc>
              <a:spcBef>
                <a:spcPts val="850"/>
              </a:spcBef>
              <a:spcAft>
                <a:spcPts val="0"/>
              </a:spcAft>
              <a:buClr>
                <a:schemeClr val="dk1"/>
              </a:buClr>
              <a:buSzPts val="1200"/>
              <a:buFont typeface="Arial"/>
              <a:buNone/>
            </a:pPr>
            <a:endParaRPr sz="1200" b="1" i="0" u="none" strike="noStrike" cap="none">
              <a:solidFill>
                <a:srgbClr val="925BC6"/>
              </a:solidFill>
              <a:latin typeface="Cambria"/>
              <a:ea typeface="Cambria"/>
              <a:cs typeface="Cambria"/>
              <a:sym typeface="Cambria"/>
            </a:endParaRPr>
          </a:p>
          <a:p>
            <a:pPr marL="194310" marR="0" lvl="0" indent="-118110" algn="l" rtl="0">
              <a:lnSpc>
                <a:spcPct val="90000"/>
              </a:lnSpc>
              <a:spcBef>
                <a:spcPts val="850"/>
              </a:spcBef>
              <a:spcAft>
                <a:spcPts val="0"/>
              </a:spcAft>
              <a:buClr>
                <a:schemeClr val="dk1"/>
              </a:buClr>
              <a:buSzPts val="1200"/>
              <a:buFont typeface="Arial"/>
              <a:buNone/>
            </a:pPr>
            <a:endParaRPr sz="1200" b="1" i="0" u="none" strike="noStrike" cap="none">
              <a:solidFill>
                <a:srgbClr val="925BC6"/>
              </a:solidFill>
              <a:latin typeface="Cambria"/>
              <a:ea typeface="Cambria"/>
              <a:cs typeface="Cambria"/>
              <a:sym typeface="Cambria"/>
            </a:endParaRPr>
          </a:p>
          <a:p>
            <a:pPr marL="194310" marR="0" lvl="0" indent="-194310" algn="l" rtl="0">
              <a:lnSpc>
                <a:spcPct val="90000"/>
              </a:lnSpc>
              <a:spcBef>
                <a:spcPts val="850"/>
              </a:spcBef>
              <a:spcAft>
                <a:spcPts val="0"/>
              </a:spcAft>
              <a:buClr>
                <a:srgbClr val="72BCD1"/>
              </a:buClr>
              <a:buSzPts val="1200"/>
              <a:buFont typeface="Arial"/>
              <a:buChar char="•"/>
            </a:pPr>
            <a:r>
              <a:rPr lang="en-US" sz="1200" b="1" i="0" u="none" strike="noStrike" cap="none">
                <a:solidFill>
                  <a:srgbClr val="5BA3B1"/>
                </a:solidFill>
                <a:latin typeface="Cambria"/>
                <a:ea typeface="Cambria"/>
                <a:cs typeface="Cambria"/>
                <a:sym typeface="Cambria"/>
              </a:rPr>
              <a:t>Hypertension causes several changes, including: </a:t>
            </a:r>
            <a:endParaRPr sz="1200" b="1" i="0" u="none" strike="noStrike" cap="none">
              <a:solidFill>
                <a:srgbClr val="5BA3B1"/>
              </a:solidFill>
              <a:latin typeface="Cambria"/>
              <a:ea typeface="Cambria"/>
              <a:cs typeface="Cambria"/>
              <a:sym typeface="Cambria"/>
            </a:endParaRPr>
          </a:p>
          <a:p>
            <a:pPr marL="0" marR="0" lvl="0" indent="0" algn="l" rtl="0">
              <a:lnSpc>
                <a:spcPct val="90000"/>
              </a:lnSpc>
              <a:spcBef>
                <a:spcPts val="850"/>
              </a:spcBef>
              <a:spcAft>
                <a:spcPts val="0"/>
              </a:spcAft>
              <a:buClr>
                <a:schemeClr val="dk1"/>
              </a:buClr>
              <a:buSzPts val="1200"/>
              <a:buFont typeface="Arial"/>
              <a:buNone/>
            </a:pPr>
            <a:endParaRPr sz="1200" b="0" i="0" u="none" strike="noStrike" cap="none">
              <a:solidFill>
                <a:srgbClr val="A5A5A5"/>
              </a:solidFill>
              <a:latin typeface="Cambria"/>
              <a:ea typeface="Cambria"/>
              <a:cs typeface="Cambria"/>
              <a:sym typeface="Cambria"/>
            </a:endParaRPr>
          </a:p>
          <a:p>
            <a:pPr marL="0" marR="0" lvl="0" indent="0" algn="l" rtl="0">
              <a:lnSpc>
                <a:spcPct val="90000"/>
              </a:lnSpc>
              <a:spcBef>
                <a:spcPts val="850"/>
              </a:spcBef>
              <a:spcAft>
                <a:spcPts val="0"/>
              </a:spcAft>
              <a:buClr>
                <a:schemeClr val="dk1"/>
              </a:buClr>
              <a:buSzPts val="1200"/>
              <a:buFont typeface="Arial"/>
              <a:buNone/>
            </a:pPr>
            <a:endParaRPr sz="1200" b="0" i="0" u="none" strike="noStrike" cap="none">
              <a:solidFill>
                <a:srgbClr val="A5A5A5"/>
              </a:solidFill>
              <a:latin typeface="Cambria"/>
              <a:ea typeface="Cambria"/>
              <a:cs typeface="Cambria"/>
              <a:sym typeface="Cambria"/>
            </a:endParaRPr>
          </a:p>
        </p:txBody>
      </p:sp>
      <p:grpSp>
        <p:nvGrpSpPr>
          <p:cNvPr id="379" name="Google Shape;379;p31"/>
          <p:cNvGrpSpPr/>
          <p:nvPr/>
        </p:nvGrpSpPr>
        <p:grpSpPr>
          <a:xfrm>
            <a:off x="-3498161" y="3108793"/>
            <a:ext cx="10815506" cy="4312137"/>
            <a:chOff x="-3617274" y="-555868"/>
            <a:chExt cx="10815506" cy="4312137"/>
          </a:xfrm>
        </p:grpSpPr>
        <p:sp>
          <p:nvSpPr>
            <p:cNvPr id="380" name="Google Shape;380;p31"/>
            <p:cNvSpPr/>
            <p:nvPr/>
          </p:nvSpPr>
          <p:spPr>
            <a:xfrm>
              <a:off x="-3617274" y="-555868"/>
              <a:ext cx="4312137" cy="4312137"/>
            </a:xfrm>
            <a:prstGeom prst="blockArc">
              <a:avLst>
                <a:gd name="adj1" fmla="val 18900000"/>
                <a:gd name="adj2" fmla="val 2700000"/>
                <a:gd name="adj3" fmla="val 501"/>
              </a:avLst>
            </a:prstGeom>
            <a:noFill/>
            <a:ln w="12700" cap="flat" cmpd="sng">
              <a:solidFill>
                <a:srgbClr val="72BCD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31"/>
            <p:cNvSpPr/>
            <p:nvPr/>
          </p:nvSpPr>
          <p:spPr>
            <a:xfrm>
              <a:off x="446834" y="320040"/>
              <a:ext cx="6746136" cy="640080"/>
            </a:xfrm>
            <a:prstGeom prst="rect">
              <a:avLst/>
            </a:prstGeom>
            <a:solidFill>
              <a:srgbClr val="F7FAFB"/>
            </a:solidFill>
            <a:ln w="12700" cap="flat" cmpd="sng">
              <a:solidFill>
                <a:srgbClr val="72BCD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31"/>
            <p:cNvSpPr txBox="1"/>
            <p:nvPr/>
          </p:nvSpPr>
          <p:spPr>
            <a:xfrm>
              <a:off x="446834" y="320040"/>
              <a:ext cx="6746136" cy="640080"/>
            </a:xfrm>
            <a:prstGeom prst="rect">
              <a:avLst/>
            </a:prstGeom>
            <a:noFill/>
            <a:ln>
              <a:noFill/>
            </a:ln>
          </p:spPr>
          <p:txBody>
            <a:bodyPr spcFirstLastPara="1" wrap="square" lIns="508050" tIns="30475" rIns="30475" bIns="30475"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1" i="0" u="none" strike="noStrike" cap="none">
                  <a:solidFill>
                    <a:srgbClr val="C00000"/>
                  </a:solidFill>
                  <a:latin typeface="Cambria"/>
                  <a:ea typeface="Cambria"/>
                  <a:cs typeface="Cambria"/>
                  <a:sym typeface="Cambria"/>
                </a:rPr>
                <a:t>hyaline arteriolar sclerosis in arterioles​ </a:t>
              </a:r>
              <a:r>
                <a:rPr lang="en-US" sz="1200" b="0" i="0" u="none" strike="noStrike" cap="none">
                  <a:solidFill>
                    <a:schemeClr val="dk1"/>
                  </a:solidFill>
                  <a:latin typeface="Cambria"/>
                  <a:ea typeface="Cambria"/>
                  <a:cs typeface="Cambria"/>
                  <a:sym typeface="Cambria"/>
                </a:rPr>
                <a:t>(​ ​ weaker than normal vessels and become more vulnerable to rupture. )  </a:t>
              </a:r>
              <a:endParaRPr sz="1200" b="0" i="0" u="none" strike="noStrike" cap="none">
                <a:solidFill>
                  <a:schemeClr val="dk1"/>
                </a:solidFill>
                <a:latin typeface="Cambria"/>
                <a:ea typeface="Cambria"/>
                <a:cs typeface="Cambria"/>
                <a:sym typeface="Cambria"/>
              </a:endParaRPr>
            </a:p>
          </p:txBody>
        </p:sp>
        <p:sp>
          <p:nvSpPr>
            <p:cNvPr id="383" name="Google Shape;383;p31"/>
            <p:cNvSpPr/>
            <p:nvPr/>
          </p:nvSpPr>
          <p:spPr>
            <a:xfrm>
              <a:off x="46784" y="240030"/>
              <a:ext cx="800100" cy="800100"/>
            </a:xfrm>
            <a:prstGeom prst="ellipse">
              <a:avLst/>
            </a:prstGeom>
            <a:solidFill>
              <a:schemeClr val="lt1"/>
            </a:solidFill>
            <a:ln w="12700" cap="flat" cmpd="sng">
              <a:solidFill>
                <a:srgbClr val="72BCD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31"/>
            <p:cNvSpPr/>
            <p:nvPr/>
          </p:nvSpPr>
          <p:spPr>
            <a:xfrm>
              <a:off x="679503" y="1129552"/>
              <a:ext cx="6513467" cy="941295"/>
            </a:xfrm>
            <a:prstGeom prst="rect">
              <a:avLst/>
            </a:prstGeom>
            <a:solidFill>
              <a:srgbClr val="F7FAFB"/>
            </a:solidFill>
            <a:ln w="12700" cap="flat" cmpd="sng">
              <a:solidFill>
                <a:srgbClr val="72BCD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31"/>
            <p:cNvSpPr txBox="1"/>
            <p:nvPr/>
          </p:nvSpPr>
          <p:spPr>
            <a:xfrm>
              <a:off x="679503" y="1129552"/>
              <a:ext cx="6513467" cy="941295"/>
            </a:xfrm>
            <a:prstGeom prst="rect">
              <a:avLst/>
            </a:prstGeom>
            <a:noFill/>
            <a:ln>
              <a:noFill/>
            </a:ln>
          </p:spPr>
          <p:txBody>
            <a:bodyPr spcFirstLastPara="1" wrap="square" lIns="508050" tIns="30475" rIns="30475" bIns="30475"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mbria"/>
                  <a:ea typeface="Cambria"/>
                  <a:cs typeface="Cambria"/>
                  <a:sym typeface="Cambria"/>
                </a:rPr>
                <a:t>chronic hypertension is associated with the development of ​ </a:t>
              </a:r>
              <a:r>
                <a:rPr lang="en-US" sz="1200" b="1" i="0" u="none" strike="noStrike" cap="none">
                  <a:solidFill>
                    <a:srgbClr val="C00000"/>
                  </a:solidFill>
                  <a:latin typeface="Cambria"/>
                  <a:ea typeface="Cambria"/>
                  <a:cs typeface="Cambria"/>
                  <a:sym typeface="Cambria"/>
                </a:rPr>
                <a:t>minute aneurysms​ </a:t>
              </a:r>
              <a:r>
                <a:rPr lang="en-US" sz="1200" b="0" i="0" u="none" strike="noStrike" cap="none">
                  <a:solidFill>
                    <a:schemeClr val="dk1"/>
                  </a:solidFill>
                  <a:latin typeface="Cambria"/>
                  <a:ea typeface="Cambria"/>
                  <a:cs typeface="Cambria"/>
                  <a:sym typeface="Cambria"/>
                </a:rPr>
                <a:t>(</a:t>
              </a:r>
              <a:r>
                <a:rPr lang="en-US" sz="1200" b="1" i="1" u="none" strike="noStrike" cap="none">
                  <a:solidFill>
                    <a:schemeClr val="dk1"/>
                  </a:solidFill>
                  <a:latin typeface="Cambria"/>
                  <a:ea typeface="Cambria"/>
                  <a:cs typeface="Cambria"/>
                  <a:sym typeface="Cambria"/>
                </a:rPr>
                <a:t>​ Charcot-Bouchard microaneurysms​ )  </a:t>
              </a:r>
              <a:r>
                <a:rPr lang="en-US" sz="1200" b="0" i="0" u="none" strike="noStrike" cap="none">
                  <a:solidFill>
                    <a:schemeClr val="dk1"/>
                  </a:solidFill>
                  <a:latin typeface="Cambria"/>
                  <a:ea typeface="Cambria"/>
                  <a:cs typeface="Cambria"/>
                  <a:sym typeface="Cambria"/>
                </a:rPr>
                <a:t>in vessels that are less than 300 µm in diameter , which may rupture</a:t>
              </a:r>
              <a:endParaRPr sz="1200" b="0" i="0" u="none" strike="noStrike" cap="none">
                <a:solidFill>
                  <a:schemeClr val="dk1"/>
                </a:solidFill>
                <a:latin typeface="Cambria"/>
                <a:ea typeface="Cambria"/>
                <a:cs typeface="Cambria"/>
                <a:sym typeface="Cambria"/>
              </a:endParaRPr>
            </a:p>
          </p:txBody>
        </p:sp>
        <p:sp>
          <p:nvSpPr>
            <p:cNvPr id="386" name="Google Shape;386;p31"/>
            <p:cNvSpPr/>
            <p:nvPr/>
          </p:nvSpPr>
          <p:spPr>
            <a:xfrm>
              <a:off x="279453" y="1200150"/>
              <a:ext cx="800100" cy="800100"/>
            </a:xfrm>
            <a:prstGeom prst="ellipse">
              <a:avLst/>
            </a:prstGeom>
            <a:solidFill>
              <a:schemeClr val="lt1"/>
            </a:solidFill>
            <a:ln w="12700" cap="flat" cmpd="sng">
              <a:solidFill>
                <a:srgbClr val="72BCD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31"/>
            <p:cNvSpPr/>
            <p:nvPr/>
          </p:nvSpPr>
          <p:spPr>
            <a:xfrm>
              <a:off x="605773" y="2323512"/>
              <a:ext cx="6592459" cy="724487"/>
            </a:xfrm>
            <a:prstGeom prst="rect">
              <a:avLst/>
            </a:prstGeom>
            <a:solidFill>
              <a:srgbClr val="F7FAFB"/>
            </a:solidFill>
            <a:ln w="12700" cap="flat" cmpd="sng">
              <a:solidFill>
                <a:srgbClr val="72BCD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31"/>
            <p:cNvSpPr txBox="1"/>
            <p:nvPr/>
          </p:nvSpPr>
          <p:spPr>
            <a:xfrm>
              <a:off x="605773" y="2323512"/>
              <a:ext cx="6592459" cy="724487"/>
            </a:xfrm>
            <a:prstGeom prst="rect">
              <a:avLst/>
            </a:prstGeom>
            <a:noFill/>
            <a:ln>
              <a:noFill/>
            </a:ln>
          </p:spPr>
          <p:txBody>
            <a:bodyPr spcFirstLastPara="1" wrap="square" lIns="508050" tIns="30475" rIns="30475" bIns="30475"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mbria"/>
                  <a:ea typeface="Cambria"/>
                  <a:cs typeface="Cambria"/>
                  <a:sym typeface="Cambria"/>
                </a:rPr>
                <a:t>Hypertension affects the ​ </a:t>
              </a:r>
              <a:r>
                <a:rPr lang="en-US" sz="1200" b="1" i="0" u="none" strike="noStrike" cap="none">
                  <a:solidFill>
                    <a:schemeClr val="dk1"/>
                  </a:solidFill>
                  <a:latin typeface="Cambria"/>
                  <a:ea typeface="Cambria"/>
                  <a:cs typeface="Cambria"/>
                  <a:sym typeface="Cambria"/>
                </a:rPr>
                <a:t>deep penetrating arteries </a:t>
              </a:r>
              <a:r>
                <a:rPr lang="en-US" sz="1200" b="0" i="0" u="none" strike="noStrike" cap="none">
                  <a:solidFill>
                    <a:schemeClr val="dk1"/>
                  </a:solidFill>
                  <a:latin typeface="Cambria"/>
                  <a:ea typeface="Cambria"/>
                  <a:cs typeface="Cambria"/>
                  <a:sym typeface="Cambria"/>
                </a:rPr>
                <a:t>​ and ​ </a:t>
              </a:r>
              <a:r>
                <a:rPr lang="en-US" sz="1200" b="1" i="0" u="none" strike="noStrike" cap="none">
                  <a:solidFill>
                    <a:schemeClr val="dk1"/>
                  </a:solidFill>
                  <a:latin typeface="Cambria"/>
                  <a:ea typeface="Cambria"/>
                  <a:cs typeface="Cambria"/>
                  <a:sym typeface="Cambria"/>
                </a:rPr>
                <a:t>arterioles</a:t>
              </a:r>
              <a:r>
                <a:rPr lang="en-US" sz="1200" b="0" i="0" u="none" strike="noStrike" cap="none">
                  <a:solidFill>
                    <a:schemeClr val="dk1"/>
                  </a:solidFill>
                  <a:latin typeface="Cambria"/>
                  <a:ea typeface="Cambria"/>
                  <a:cs typeface="Cambria"/>
                  <a:sym typeface="Cambria"/>
                </a:rPr>
                <a:t> that supply the ​ </a:t>
              </a:r>
              <a:r>
                <a:rPr lang="en-US" sz="1200" b="1" i="0" u="none" strike="noStrike" cap="none">
                  <a:solidFill>
                    <a:srgbClr val="C00000"/>
                  </a:solidFill>
                  <a:latin typeface="Cambria"/>
                  <a:ea typeface="Cambria"/>
                  <a:cs typeface="Cambria"/>
                  <a:sym typeface="Cambria"/>
                </a:rPr>
                <a:t>basal ganglia and hemispheric white matter and the brain stem</a:t>
              </a:r>
              <a:r>
                <a:rPr lang="en-US" sz="1200" b="0" i="0" u="none" strike="noStrike" cap="none">
                  <a:solidFill>
                    <a:schemeClr val="dk1"/>
                  </a:solidFill>
                  <a:latin typeface="Cambria"/>
                  <a:ea typeface="Cambria"/>
                  <a:cs typeface="Cambria"/>
                  <a:sym typeface="Cambria"/>
                </a:rPr>
                <a:t> </a:t>
              </a:r>
              <a:endParaRPr sz="1200" b="0" i="0" u="none" strike="noStrike" cap="none">
                <a:solidFill>
                  <a:schemeClr val="dk1"/>
                </a:solidFill>
                <a:latin typeface="Cambria"/>
                <a:ea typeface="Cambria"/>
                <a:cs typeface="Cambria"/>
                <a:sym typeface="Cambria"/>
              </a:endParaRPr>
            </a:p>
          </p:txBody>
        </p:sp>
        <p:sp>
          <p:nvSpPr>
            <p:cNvPr id="389" name="Google Shape;389;p31"/>
            <p:cNvSpPr/>
            <p:nvPr/>
          </p:nvSpPr>
          <p:spPr>
            <a:xfrm>
              <a:off x="46784" y="2160270"/>
              <a:ext cx="800100" cy="800100"/>
            </a:xfrm>
            <a:prstGeom prst="ellipse">
              <a:avLst/>
            </a:prstGeom>
            <a:solidFill>
              <a:schemeClr val="lt1"/>
            </a:solidFill>
            <a:ln w="12700" cap="flat" cmpd="sng">
              <a:solidFill>
                <a:srgbClr val="72BCD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90" name="Google Shape;390;p31"/>
          <p:cNvPicPr preferRelativeResize="0"/>
          <p:nvPr/>
        </p:nvPicPr>
        <p:blipFill rotWithShape="1">
          <a:blip r:embed="rId3">
            <a:alphaModFix/>
          </a:blip>
          <a:srcRect/>
          <a:stretch/>
        </p:blipFill>
        <p:spPr>
          <a:xfrm>
            <a:off x="2325383" y="1524701"/>
            <a:ext cx="1676400" cy="1737360"/>
          </a:xfrm>
          <a:prstGeom prst="rect">
            <a:avLst/>
          </a:prstGeom>
          <a:noFill/>
          <a:ln w="9525" cap="flat" cmpd="sng">
            <a:solidFill>
              <a:schemeClr val="dk1"/>
            </a:solidFill>
            <a:prstDash val="solid"/>
            <a:round/>
            <a:headEnd type="none" w="sm" len="sm"/>
            <a:tailEnd type="none" w="sm" len="sm"/>
          </a:ln>
        </p:spPr>
      </p:pic>
      <p:pic>
        <p:nvPicPr>
          <p:cNvPr id="391" name="Google Shape;391;p31"/>
          <p:cNvPicPr preferRelativeResize="0"/>
          <p:nvPr/>
        </p:nvPicPr>
        <p:blipFill rotWithShape="1">
          <a:blip r:embed="rId4">
            <a:alphaModFix/>
          </a:blip>
          <a:srcRect/>
          <a:stretch/>
        </p:blipFill>
        <p:spPr>
          <a:xfrm>
            <a:off x="0" y="0"/>
            <a:ext cx="7772400" cy="623887"/>
          </a:xfrm>
          <a:prstGeom prst="rect">
            <a:avLst/>
          </a:prstGeom>
          <a:noFill/>
          <a:ln>
            <a:noFill/>
          </a:ln>
        </p:spPr>
      </p:pic>
      <p:sp>
        <p:nvSpPr>
          <p:cNvPr id="392" name="Google Shape;392;p31"/>
          <p:cNvSpPr txBox="1">
            <a:spLocks noGrp="1"/>
          </p:cNvSpPr>
          <p:nvPr>
            <p:ph type="title"/>
          </p:nvPr>
        </p:nvSpPr>
        <p:spPr>
          <a:xfrm>
            <a:off x="649936" y="-52707"/>
            <a:ext cx="6703695" cy="8064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72BCD1"/>
              </a:buClr>
              <a:buSzPts val="1800"/>
              <a:buFont typeface="Cambria"/>
              <a:buNone/>
            </a:pPr>
            <a:r>
              <a:rPr lang="en-US" sz="1800" b="1" i="0" u="none" strike="noStrike" cap="none">
                <a:solidFill>
                  <a:srgbClr val="5BA3B1"/>
                </a:solidFill>
                <a:latin typeface="Cambria"/>
                <a:ea typeface="Cambria"/>
                <a:cs typeface="Cambria"/>
                <a:sym typeface="Cambria"/>
              </a:rPr>
              <a:t> # Hypertensive Cerebrovascular Disease: </a:t>
            </a:r>
            <a:r>
              <a:rPr lang="en-US" sz="1200" b="0" i="0" u="none" strike="noStrike" cap="none">
                <a:solidFill>
                  <a:srgbClr val="A5A5A5"/>
                </a:solidFill>
                <a:latin typeface="Cambria"/>
                <a:ea typeface="Cambria"/>
                <a:cs typeface="Cambria"/>
                <a:sym typeface="Cambria"/>
              </a:rPr>
              <a:t>Very common. Silent killer!</a:t>
            </a:r>
            <a:br>
              <a:rPr lang="en-US" sz="1200" b="0" i="0" u="none" strike="noStrike" cap="none">
                <a:solidFill>
                  <a:srgbClr val="A5A5A5"/>
                </a:solidFill>
                <a:latin typeface="Cambria"/>
                <a:ea typeface="Cambria"/>
                <a:cs typeface="Cambria"/>
                <a:sym typeface="Cambria"/>
              </a:rPr>
            </a:br>
            <a:endParaRPr sz="1200" b="1" i="0" u="none" strike="noStrike" cap="none">
              <a:solidFill>
                <a:srgbClr val="A5A5A5"/>
              </a:solidFill>
              <a:latin typeface="Cambria"/>
              <a:ea typeface="Cambria"/>
              <a:cs typeface="Cambria"/>
              <a:sym typeface="Cambria"/>
            </a:endParaRPr>
          </a:p>
        </p:txBody>
      </p:sp>
      <p:sp>
        <p:nvSpPr>
          <p:cNvPr id="393" name="Google Shape;393;p31"/>
          <p:cNvSpPr txBox="1"/>
          <p:nvPr/>
        </p:nvSpPr>
        <p:spPr>
          <a:xfrm>
            <a:off x="4021850" y="1524725"/>
            <a:ext cx="1656300" cy="1737300"/>
          </a:xfrm>
          <a:prstGeom prst="rect">
            <a:avLst/>
          </a:prstGeom>
          <a:noFill/>
          <a:ln w="9525" cap="flat" cmpd="sng">
            <a:solidFill>
              <a:srgbClr val="72BCD1"/>
            </a:solidFill>
            <a:prstDash val="lgDash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mbria"/>
                <a:ea typeface="Cambria"/>
                <a:cs typeface="Cambria"/>
                <a:sym typeface="Cambria"/>
              </a:rPr>
              <a:t>Cerebral hemorrhage. Massive hypertensive hemorrhage rupturing into a lateral ventricle.</a:t>
            </a:r>
            <a:endParaRPr sz="1200" b="0" i="0" u="none" strike="noStrike" cap="none">
              <a:solidFill>
                <a:srgbClr val="000000"/>
              </a:solidFill>
              <a:latin typeface="Cambria"/>
              <a:ea typeface="Cambria"/>
              <a:cs typeface="Cambria"/>
              <a:sym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4"/>
          <p:cNvPicPr preferRelativeResize="0"/>
          <p:nvPr/>
        </p:nvPicPr>
        <p:blipFill rotWithShape="1">
          <a:blip r:embed="rId3">
            <a:alphaModFix/>
          </a:blip>
          <a:srcRect/>
          <a:stretch/>
        </p:blipFill>
        <p:spPr>
          <a:xfrm>
            <a:off x="-1" y="0"/>
            <a:ext cx="7772400" cy="623887"/>
          </a:xfrm>
          <a:prstGeom prst="rect">
            <a:avLst/>
          </a:prstGeom>
          <a:noFill/>
          <a:ln>
            <a:noFill/>
          </a:ln>
        </p:spPr>
      </p:pic>
      <p:sp>
        <p:nvSpPr>
          <p:cNvPr id="111" name="Google Shape;111;p14"/>
          <p:cNvSpPr txBox="1"/>
          <p:nvPr/>
        </p:nvSpPr>
        <p:spPr>
          <a:xfrm>
            <a:off x="308439" y="773145"/>
            <a:ext cx="18288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35A0B3"/>
                </a:solidFill>
                <a:latin typeface="Cambria"/>
                <a:ea typeface="Cambria"/>
                <a:cs typeface="Cambria"/>
                <a:sym typeface="Cambria"/>
              </a:rPr>
              <a:t>Objectives:</a:t>
            </a:r>
            <a:r>
              <a:rPr lang="en-US" sz="1200" b="0" i="0" u="none" strike="noStrike" cap="none">
                <a:solidFill>
                  <a:srgbClr val="BFBFBF"/>
                </a:solidFill>
                <a:latin typeface="Cambria"/>
                <a:ea typeface="Cambria"/>
                <a:cs typeface="Cambria"/>
                <a:sym typeface="Cambria"/>
              </a:rPr>
              <a:t>.</a:t>
            </a:r>
            <a:endParaRPr sz="1200" b="0" i="0" u="none" strike="noStrike" cap="none">
              <a:solidFill>
                <a:srgbClr val="BFBFBF"/>
              </a:solidFill>
              <a:latin typeface="Cambria"/>
              <a:ea typeface="Cambria"/>
              <a:cs typeface="Cambria"/>
              <a:sym typeface="Cambria"/>
            </a:endParaRPr>
          </a:p>
        </p:txBody>
      </p:sp>
      <p:sp>
        <p:nvSpPr>
          <p:cNvPr id="112" name="Google Shape;112;p14"/>
          <p:cNvSpPr txBox="1"/>
          <p:nvPr/>
        </p:nvSpPr>
        <p:spPr>
          <a:xfrm>
            <a:off x="-1" y="1147354"/>
            <a:ext cx="6658500" cy="24489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00000"/>
              </a:lnSpc>
              <a:spcBef>
                <a:spcPts val="0"/>
              </a:spcBef>
              <a:spcAft>
                <a:spcPts val="0"/>
              </a:spcAft>
              <a:buClr>
                <a:srgbClr val="000000"/>
              </a:buClr>
              <a:buSzPts val="1300"/>
              <a:buFont typeface="Cambria"/>
              <a:buChar char="●"/>
            </a:pPr>
            <a:r>
              <a:rPr lang="en-US" sz="1300" b="0" i="0" u="none" strike="noStrike" cap="none">
                <a:solidFill>
                  <a:srgbClr val="000000"/>
                </a:solidFill>
                <a:latin typeface="Cambria"/>
                <a:ea typeface="Cambria"/>
                <a:cs typeface="Cambria"/>
                <a:sym typeface="Cambria"/>
              </a:rPr>
              <a:t>Explain the concepts of brain “Hypoxia”, “Ischemia” and “Infarction”.</a:t>
            </a:r>
            <a:endParaRPr sz="1300" b="0" i="0" u="none" strike="noStrike" cap="none">
              <a:solidFill>
                <a:srgbClr val="000000"/>
              </a:solidFill>
              <a:latin typeface="Cambria"/>
              <a:ea typeface="Cambria"/>
              <a:cs typeface="Cambria"/>
              <a:sym typeface="Cambria"/>
            </a:endParaRPr>
          </a:p>
          <a:p>
            <a:pPr marL="457200" marR="0" lvl="0" indent="-311150" algn="l" rtl="0">
              <a:lnSpc>
                <a:spcPct val="100000"/>
              </a:lnSpc>
              <a:spcBef>
                <a:spcPts val="0"/>
              </a:spcBef>
              <a:spcAft>
                <a:spcPts val="0"/>
              </a:spcAft>
              <a:buClr>
                <a:srgbClr val="000000"/>
              </a:buClr>
              <a:buSzPts val="1300"/>
              <a:buFont typeface="Cambria"/>
              <a:buChar char="●"/>
            </a:pPr>
            <a:r>
              <a:rPr lang="en-US" sz="1300" b="0" i="0" u="none" strike="noStrike" cap="none">
                <a:solidFill>
                  <a:srgbClr val="000000"/>
                </a:solidFill>
                <a:latin typeface="Cambria"/>
                <a:ea typeface="Cambria"/>
                <a:cs typeface="Cambria"/>
                <a:sym typeface="Cambria"/>
              </a:rPr>
              <a:t>Understand the pathogenesis of thrombotic and embolic stroke and be able to identify clinical risk factors.</a:t>
            </a:r>
            <a:endParaRPr sz="1300" b="0" i="0" u="none" strike="noStrike" cap="none">
              <a:solidFill>
                <a:srgbClr val="000000"/>
              </a:solidFill>
              <a:latin typeface="Cambria"/>
              <a:ea typeface="Cambria"/>
              <a:cs typeface="Cambria"/>
              <a:sym typeface="Cambria"/>
            </a:endParaRPr>
          </a:p>
          <a:p>
            <a:pPr marL="457200" marR="0" lvl="0" indent="-311150" algn="l" rtl="0">
              <a:lnSpc>
                <a:spcPct val="100000"/>
              </a:lnSpc>
              <a:spcBef>
                <a:spcPts val="0"/>
              </a:spcBef>
              <a:spcAft>
                <a:spcPts val="0"/>
              </a:spcAft>
              <a:buClr>
                <a:srgbClr val="000000"/>
              </a:buClr>
              <a:buSzPts val="1300"/>
              <a:buFont typeface="Cambria"/>
              <a:buChar char="●"/>
            </a:pPr>
            <a:r>
              <a:rPr lang="en-US" sz="1300" b="0" i="0" u="none" strike="noStrike" cap="none">
                <a:solidFill>
                  <a:srgbClr val="000000"/>
                </a:solidFill>
                <a:latin typeface="Cambria"/>
                <a:ea typeface="Cambria"/>
                <a:cs typeface="Cambria"/>
                <a:sym typeface="Cambria"/>
              </a:rPr>
              <a:t>Identify the causes and consequences of subarachnoid and intracerebral hemorrhage.</a:t>
            </a:r>
            <a:endParaRPr sz="1300" b="0" i="0" u="none" strike="noStrike" cap="none">
              <a:solidFill>
                <a:srgbClr val="000000"/>
              </a:solidFill>
              <a:latin typeface="Cambria"/>
              <a:ea typeface="Cambria"/>
              <a:cs typeface="Cambria"/>
              <a:sym typeface="Cambria"/>
            </a:endParaRPr>
          </a:p>
          <a:p>
            <a:pPr marL="457200" marR="0" lvl="0" indent="-311150" algn="l" rtl="0">
              <a:lnSpc>
                <a:spcPct val="100000"/>
              </a:lnSpc>
              <a:spcBef>
                <a:spcPts val="0"/>
              </a:spcBef>
              <a:spcAft>
                <a:spcPts val="0"/>
              </a:spcAft>
              <a:buClr>
                <a:srgbClr val="000000"/>
              </a:buClr>
              <a:buSzPts val="1300"/>
              <a:buFont typeface="Cambria"/>
              <a:buChar char="●"/>
            </a:pPr>
            <a:r>
              <a:rPr lang="en-US" sz="1300" b="0" i="0" u="none" strike="noStrike" cap="none">
                <a:solidFill>
                  <a:srgbClr val="000000"/>
                </a:solidFill>
                <a:latin typeface="Cambria"/>
                <a:ea typeface="Cambria"/>
                <a:cs typeface="Cambria"/>
                <a:sym typeface="Cambria"/>
              </a:rPr>
              <a:t>Build a list of the different causes that can lead to cerebrovascular accident.</a:t>
            </a:r>
            <a:endParaRPr sz="1300" b="0" i="0" u="none" strike="noStrike" cap="none">
              <a:solidFill>
                <a:srgbClr val="000000"/>
              </a:solidFill>
              <a:latin typeface="Cambria"/>
              <a:ea typeface="Cambria"/>
              <a:cs typeface="Cambria"/>
              <a:sym typeface="Cambria"/>
            </a:endParaRPr>
          </a:p>
        </p:txBody>
      </p:sp>
      <p:pic>
        <p:nvPicPr>
          <p:cNvPr id="113" name="Google Shape;113;p14"/>
          <p:cNvPicPr preferRelativeResize="0"/>
          <p:nvPr/>
        </p:nvPicPr>
        <p:blipFill rotWithShape="1">
          <a:blip r:embed="rId4">
            <a:alphaModFix/>
          </a:blip>
          <a:srcRect l="47316" t="8442" r="14486" b="8953"/>
          <a:stretch/>
        </p:blipFill>
        <p:spPr>
          <a:xfrm>
            <a:off x="2132225" y="4119722"/>
            <a:ext cx="3507950" cy="4087101"/>
          </a:xfrm>
          <a:prstGeom prst="rect">
            <a:avLst/>
          </a:prstGeom>
          <a:noFill/>
          <a:ln>
            <a:noFill/>
          </a:ln>
        </p:spPr>
      </p:pic>
      <p:sp>
        <p:nvSpPr>
          <p:cNvPr id="114" name="Google Shape;114;p14"/>
          <p:cNvSpPr txBox="1"/>
          <p:nvPr/>
        </p:nvSpPr>
        <p:spPr>
          <a:xfrm>
            <a:off x="335049" y="2894400"/>
            <a:ext cx="4130196" cy="43667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35A0B3"/>
                </a:solidFill>
                <a:latin typeface="Cambria"/>
                <a:ea typeface="Cambria"/>
                <a:cs typeface="Cambria"/>
                <a:sym typeface="Cambria"/>
              </a:rPr>
              <a:t>Lecture outline: </a:t>
            </a:r>
            <a:endParaRPr sz="1400" b="0" i="0" u="none" strike="noStrike" cap="none">
              <a:solidFill>
                <a:srgbClr val="000000"/>
              </a:solidFill>
              <a:latin typeface="Arial"/>
              <a:ea typeface="Arial"/>
              <a:cs typeface="Arial"/>
              <a:sym typeface="Arial"/>
            </a:endParaRPr>
          </a:p>
        </p:txBody>
      </p:sp>
      <p:pic>
        <p:nvPicPr>
          <p:cNvPr id="115" name="Google Shape;115;p14">
            <a:hlinkClick r:id="rId5"/>
          </p:cNvPr>
          <p:cNvPicPr preferRelativeResize="0"/>
          <p:nvPr/>
        </p:nvPicPr>
        <p:blipFill rotWithShape="1">
          <a:blip r:embed="rId6">
            <a:alphaModFix/>
          </a:blip>
          <a:srcRect/>
          <a:stretch/>
        </p:blipFill>
        <p:spPr>
          <a:xfrm>
            <a:off x="2400147" y="2971651"/>
            <a:ext cx="250324" cy="250324"/>
          </a:xfrm>
          <a:prstGeom prst="rect">
            <a:avLst/>
          </a:prstGeom>
          <a:noFill/>
          <a:ln>
            <a:noFill/>
          </a:ln>
        </p:spPr>
      </p:pic>
      <p:sp>
        <p:nvSpPr>
          <p:cNvPr id="116" name="Google Shape;116;p14"/>
          <p:cNvSpPr txBox="1"/>
          <p:nvPr/>
        </p:nvSpPr>
        <p:spPr>
          <a:xfrm>
            <a:off x="2650471" y="2909579"/>
            <a:ext cx="4140854" cy="31239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A5A5A5"/>
                </a:solidFill>
                <a:latin typeface="Cambria"/>
                <a:ea typeface="Cambria"/>
                <a:cs typeface="Cambria"/>
                <a:sym typeface="Cambria"/>
              </a:rPr>
              <a:t>Helpful overview video about stroke from osmosis. 5:51 </a:t>
            </a:r>
            <a:endParaRPr sz="1100" b="0" i="0" u="none" strike="noStrike" cap="none">
              <a:solidFill>
                <a:srgbClr val="A5A5A5"/>
              </a:solidFill>
              <a:latin typeface="Cambria"/>
              <a:ea typeface="Cambria"/>
              <a:cs typeface="Cambria"/>
              <a:sym typeface="Cambr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2"/>
          <p:cNvSpPr txBox="1">
            <a:spLocks noGrp="1"/>
          </p:cNvSpPr>
          <p:nvPr>
            <p:ph type="title"/>
          </p:nvPr>
        </p:nvSpPr>
        <p:spPr>
          <a:xfrm>
            <a:off x="148113" y="-152400"/>
            <a:ext cx="7009447" cy="1767417"/>
          </a:xfrm>
          <a:prstGeom prst="rect">
            <a:avLst/>
          </a:prstGeom>
          <a:noFill/>
          <a:ln>
            <a:noFill/>
          </a:ln>
        </p:spPr>
        <p:txBody>
          <a:bodyPr spcFirstLastPara="1" wrap="square" lIns="91425" tIns="45700" rIns="91425" bIns="45700" anchor="ctr" anchorCtr="0">
            <a:noAutofit/>
          </a:bodyPr>
          <a:lstStyle/>
          <a:p>
            <a:pPr marL="285750" marR="0" lvl="0" indent="-285750" algn="l" rtl="0">
              <a:lnSpc>
                <a:spcPct val="90000"/>
              </a:lnSpc>
              <a:spcBef>
                <a:spcPts val="0"/>
              </a:spcBef>
              <a:spcAft>
                <a:spcPts val="0"/>
              </a:spcAft>
              <a:buClr>
                <a:srgbClr val="72BCD1"/>
              </a:buClr>
              <a:buSzPts val="1800"/>
              <a:buFont typeface="Noto Sans Symbols"/>
              <a:buChar char="▪"/>
            </a:pPr>
            <a:r>
              <a:rPr lang="en-US" sz="1800" b="1" i="0" u="none" strike="noStrike" cap="none">
                <a:solidFill>
                  <a:srgbClr val="72BCD1"/>
                </a:solidFill>
                <a:latin typeface="Cambria"/>
                <a:ea typeface="Cambria"/>
                <a:cs typeface="Cambria"/>
                <a:sym typeface="Cambria"/>
              </a:rPr>
              <a:t>The most important effects of hypertension on the brain include: </a:t>
            </a:r>
            <a:br>
              <a:rPr lang="en-US" sz="1800" b="1" i="0" u="none" strike="noStrike" cap="none">
                <a:solidFill>
                  <a:srgbClr val="72BCD1"/>
                </a:solidFill>
                <a:latin typeface="Cambria"/>
                <a:ea typeface="Cambria"/>
                <a:cs typeface="Cambria"/>
                <a:sym typeface="Cambria"/>
              </a:rPr>
            </a:br>
            <a:endParaRPr sz="1800" b="1" i="0" u="none" strike="noStrike" cap="none">
              <a:solidFill>
                <a:srgbClr val="72BCD1"/>
              </a:solidFill>
              <a:latin typeface="Cambria"/>
              <a:ea typeface="Cambria"/>
              <a:cs typeface="Cambria"/>
              <a:sym typeface="Cambria"/>
            </a:endParaRPr>
          </a:p>
        </p:txBody>
      </p:sp>
      <p:graphicFrame>
        <p:nvGraphicFramePr>
          <p:cNvPr id="399" name="Google Shape;399;p32"/>
          <p:cNvGraphicFramePr/>
          <p:nvPr/>
        </p:nvGraphicFramePr>
        <p:xfrm>
          <a:off x="345043" y="1028700"/>
          <a:ext cx="6929425" cy="7817770"/>
        </p:xfrm>
        <a:graphic>
          <a:graphicData uri="http://schemas.openxmlformats.org/drawingml/2006/table">
            <a:tbl>
              <a:tblPr firstRow="1" bandRow="1">
                <a:noFill/>
                <a:tableStyleId>{5DB19385-5552-44DA-83EC-917C4974FA2E}</a:tableStyleId>
              </a:tblPr>
              <a:tblGrid>
                <a:gridCol w="1447800"/>
                <a:gridCol w="5481625"/>
              </a:tblGrid>
              <a:tr h="8763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Massive hypertensive intracerebral hemorrhage :</a:t>
                      </a:r>
                      <a:endParaRPr sz="1200" b="1" u="none" strike="noStrike" cap="none"/>
                    </a:p>
                  </a:txBody>
                  <a:tcPr marL="91450" marR="91450" marT="45725" marB="45725">
                    <a:solidFill>
                      <a:srgbClr val="CDE8EF"/>
                    </a:solidFill>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p>
                    <a:p>
                      <a:pPr marL="0" marR="0" lvl="0" indent="0" algn="l" rtl="0">
                        <a:lnSpc>
                          <a:spcPct val="100000"/>
                        </a:lnSpc>
                        <a:spcBef>
                          <a:spcPts val="0"/>
                        </a:spcBef>
                        <a:spcAft>
                          <a:spcPts val="0"/>
                        </a:spcAft>
                        <a:buClr>
                          <a:srgbClr val="000000"/>
                        </a:buClr>
                        <a:buSzPts val="1530"/>
                        <a:buFont typeface="Arial"/>
                        <a:buNone/>
                      </a:pPr>
                      <a:endParaRPr sz="1530" u="none" strike="noStrike" cap="none"/>
                    </a:p>
                    <a:p>
                      <a:pPr marL="0" marR="0" lvl="0" indent="0" algn="l" rtl="0">
                        <a:lnSpc>
                          <a:spcPct val="100000"/>
                        </a:lnSpc>
                        <a:spcBef>
                          <a:spcPts val="0"/>
                        </a:spcBef>
                        <a:spcAft>
                          <a:spcPts val="0"/>
                        </a:spcAft>
                        <a:buClr>
                          <a:srgbClr val="000000"/>
                        </a:buClr>
                        <a:buSzPts val="1200"/>
                        <a:buFont typeface="Arial"/>
                        <a:buNone/>
                      </a:pPr>
                      <a:r>
                        <a:rPr lang="en-US" sz="1200" u="none" strike="noStrike" cap="none"/>
                        <a:t>(discussed earlier, </a:t>
                      </a:r>
                      <a:r>
                        <a:rPr lang="en-US" sz="1200" b="1" u="none" strike="noStrike" cap="none"/>
                        <a:t>most important</a:t>
                      </a:r>
                      <a:r>
                        <a:rPr lang="en-US" sz="1200" u="none" strike="noStrike" cap="none"/>
                        <a:t>) </a:t>
                      </a:r>
                      <a:endParaRPr sz="1200" u="none" strike="noStrike" cap="none"/>
                    </a:p>
                  </a:txBody>
                  <a:tcPr marL="91450" marR="91450" marT="45725" marB="45725">
                    <a:solidFill>
                      <a:schemeClr val="lt1"/>
                    </a:solidFill>
                  </a:tcPr>
                </a:tc>
              </a:tr>
              <a:tr h="145505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p>
                      <a:pPr marL="0" marR="0" lvl="0" indent="0" algn="l" rtl="0">
                        <a:lnSpc>
                          <a:spcPct val="100000"/>
                        </a:lnSpc>
                        <a:spcBef>
                          <a:spcPts val="0"/>
                        </a:spcBef>
                        <a:spcAft>
                          <a:spcPts val="0"/>
                        </a:spcAft>
                        <a:buClr>
                          <a:srgbClr val="000000"/>
                        </a:buClr>
                        <a:buSzPts val="1200"/>
                        <a:buFont typeface="Arial"/>
                        <a:buNone/>
                      </a:pPr>
                      <a:endParaRPr sz="1200" u="none" strike="noStrike" cap="none"/>
                    </a:p>
                    <a:p>
                      <a:pPr marL="0" marR="0" lvl="0" indent="0" algn="l" rtl="0">
                        <a:lnSpc>
                          <a:spcPct val="100000"/>
                        </a:lnSpc>
                        <a:spcBef>
                          <a:spcPts val="0"/>
                        </a:spcBef>
                        <a:spcAft>
                          <a:spcPts val="0"/>
                        </a:spcAft>
                        <a:buClr>
                          <a:srgbClr val="000000"/>
                        </a:buClr>
                        <a:buSzPts val="1200"/>
                        <a:buFont typeface="Arial"/>
                        <a:buNone/>
                      </a:pPr>
                      <a:endParaRPr sz="1200" u="none" strike="noStrike" cap="none"/>
                    </a:p>
                    <a:p>
                      <a:pPr marL="0" marR="0" lvl="0" indent="0" algn="l" rtl="0">
                        <a:lnSpc>
                          <a:spcPct val="100000"/>
                        </a:lnSpc>
                        <a:spcBef>
                          <a:spcPts val="0"/>
                        </a:spcBef>
                        <a:spcAft>
                          <a:spcPts val="0"/>
                        </a:spcAft>
                        <a:buClr>
                          <a:srgbClr val="000000"/>
                        </a:buClr>
                        <a:buSzPts val="1200"/>
                        <a:buFont typeface="Arial"/>
                        <a:buNone/>
                      </a:pPr>
                      <a:endParaRPr sz="1200" u="none" strike="noStrike" cap="none"/>
                    </a:p>
                    <a:p>
                      <a:pPr marL="0" marR="0" lvl="0" indent="0" algn="l" rtl="0">
                        <a:lnSpc>
                          <a:spcPct val="100000"/>
                        </a:lnSpc>
                        <a:spcBef>
                          <a:spcPts val="0"/>
                        </a:spcBef>
                        <a:spcAft>
                          <a:spcPts val="0"/>
                        </a:spcAft>
                        <a:buClr>
                          <a:srgbClr val="000000"/>
                        </a:buClr>
                        <a:buSzPts val="1200"/>
                        <a:buFont typeface="Arial"/>
                        <a:buNone/>
                      </a:pPr>
                      <a:endParaRPr sz="1200" u="none" strike="noStrike" cap="none"/>
                    </a:p>
                    <a:p>
                      <a:pPr marL="0" marR="0" lvl="0" indent="0" algn="l" rtl="0">
                        <a:lnSpc>
                          <a:spcPct val="100000"/>
                        </a:lnSpc>
                        <a:spcBef>
                          <a:spcPts val="0"/>
                        </a:spcBef>
                        <a:spcAft>
                          <a:spcPts val="0"/>
                        </a:spcAft>
                        <a:buClr>
                          <a:srgbClr val="000000"/>
                        </a:buClr>
                        <a:buSzPts val="1200"/>
                        <a:buFont typeface="Arial"/>
                        <a:buNone/>
                      </a:pPr>
                      <a:endParaRPr sz="1200" u="none" strike="noStrike" cap="none"/>
                    </a:p>
                    <a:p>
                      <a:pPr marL="0" marR="0" lvl="0" indent="0" algn="l" rtl="0">
                        <a:lnSpc>
                          <a:spcPct val="100000"/>
                        </a:lnSpc>
                        <a:spcBef>
                          <a:spcPts val="0"/>
                        </a:spcBef>
                        <a:spcAft>
                          <a:spcPts val="0"/>
                        </a:spcAft>
                        <a:buClr>
                          <a:srgbClr val="000000"/>
                        </a:buClr>
                        <a:buSzPts val="1200"/>
                        <a:buFont typeface="Arial"/>
                        <a:buNone/>
                      </a:pP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en-US" sz="1200" b="1" u="none" strike="noStrike" cap="none"/>
                        <a:t>Lacunar infarcts :</a:t>
                      </a:r>
                      <a:endParaRPr sz="1400" u="none" strike="noStrike" cap="none"/>
                    </a:p>
                  </a:txBody>
                  <a:tcPr marL="91450" marR="91450" marT="45725" marB="45725">
                    <a:solidFill>
                      <a:srgbClr val="CDE8EF"/>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Lacunes or Lacunar infarcts are: </a:t>
                      </a:r>
                      <a:endParaRPr sz="1400" u="none" strike="noStrike" cap="none"/>
                    </a:p>
                    <a:p>
                      <a:pPr marL="0" marR="0" lvl="0" indent="0" algn="l" rtl="0">
                        <a:lnSpc>
                          <a:spcPct val="100000"/>
                        </a:lnSpc>
                        <a:spcBef>
                          <a:spcPts val="0"/>
                        </a:spcBef>
                        <a:spcAft>
                          <a:spcPts val="0"/>
                        </a:spcAft>
                        <a:buClr>
                          <a:srgbClr val="000000"/>
                        </a:buClr>
                        <a:buSzPts val="1200"/>
                        <a:buFont typeface="Arial"/>
                        <a:buNone/>
                      </a:pPr>
                      <a:endParaRPr sz="1200" b="1" u="none" strike="noStrike" cap="none"/>
                    </a:p>
                    <a:p>
                      <a:pPr marL="0" marR="0" lvl="0" indent="0" algn="l" rtl="0">
                        <a:lnSpc>
                          <a:spcPct val="100000"/>
                        </a:lnSpc>
                        <a:spcBef>
                          <a:spcPts val="0"/>
                        </a:spcBef>
                        <a:spcAft>
                          <a:spcPts val="0"/>
                        </a:spcAft>
                        <a:buClr>
                          <a:srgbClr val="000000"/>
                        </a:buClr>
                        <a:buSzPts val="1200"/>
                        <a:buFont typeface="Arial"/>
                        <a:buNone/>
                      </a:pPr>
                      <a:r>
                        <a:rPr lang="en-US" sz="1200" b="1" u="none" strike="noStrike" cap="none"/>
                        <a:t> </a:t>
                      </a:r>
                      <a:r>
                        <a:rPr lang="en-US" sz="1200" b="0" u="none" strike="noStrike" cap="none"/>
                        <a:t>●Small </a:t>
                      </a:r>
                      <a:r>
                        <a:rPr lang="en-US" sz="1200" b="1" u="none" strike="noStrike" cap="none"/>
                        <a:t>cavitary</a:t>
                      </a:r>
                      <a:r>
                        <a:rPr lang="en-US" sz="1200" b="0" u="none" strike="noStrike" cap="none"/>
                        <a:t> infarcts </a:t>
                      </a:r>
                      <a:endParaRPr sz="1400" u="none" strike="noStrike" cap="none"/>
                    </a:p>
                    <a:p>
                      <a:pPr marL="0" marR="0" lvl="0" indent="0" algn="l" rtl="0">
                        <a:lnSpc>
                          <a:spcPct val="100000"/>
                        </a:lnSpc>
                        <a:spcBef>
                          <a:spcPts val="0"/>
                        </a:spcBef>
                        <a:spcAft>
                          <a:spcPts val="0"/>
                        </a:spcAft>
                        <a:buClr>
                          <a:srgbClr val="000000"/>
                        </a:buClr>
                        <a:buSzPts val="1200"/>
                        <a:buFont typeface="Arial"/>
                        <a:buNone/>
                      </a:pPr>
                      <a:endParaRPr sz="1200" b="0" u="none" strike="noStrike" cap="none"/>
                    </a:p>
                    <a:p>
                      <a:pPr marL="0" marR="0" lvl="0" indent="0" algn="l" rtl="0">
                        <a:lnSpc>
                          <a:spcPct val="100000"/>
                        </a:lnSpc>
                        <a:spcBef>
                          <a:spcPts val="0"/>
                        </a:spcBef>
                        <a:spcAft>
                          <a:spcPts val="0"/>
                        </a:spcAft>
                        <a:buClr>
                          <a:srgbClr val="000000"/>
                        </a:buClr>
                        <a:buSzPts val="1200"/>
                        <a:buFont typeface="Arial"/>
                        <a:buNone/>
                      </a:pPr>
                      <a:r>
                        <a:rPr lang="en-US" sz="1200" b="0" u="none" strike="noStrike" cap="none"/>
                        <a:t>● Most commonly in </a:t>
                      </a:r>
                      <a:r>
                        <a:rPr lang="en-US" sz="1200" b="1" u="none" strike="noStrike" cap="none">
                          <a:solidFill>
                            <a:srgbClr val="C00000"/>
                          </a:solidFill>
                        </a:rPr>
                        <a:t>deep gray matter </a:t>
                      </a:r>
                      <a:r>
                        <a:rPr lang="en-US" sz="1200" b="0" u="none" strike="noStrike" cap="none"/>
                        <a:t>(</a:t>
                      </a:r>
                      <a:r>
                        <a:rPr lang="en-US" sz="1200" b="0" i="1" u="none" strike="noStrike" cap="none"/>
                        <a:t>basal ganglia and thalamus</a:t>
                      </a:r>
                      <a:r>
                        <a:rPr lang="en-US" sz="1200" b="0" u="none" strike="noStrike" cap="none"/>
                        <a:t>), internal capsule, deep white matter, and pons.</a:t>
                      </a:r>
                      <a:endParaRPr sz="1400" u="none" strike="noStrike" cap="none"/>
                    </a:p>
                    <a:p>
                      <a:pPr marL="0" marR="0" lvl="0" indent="0" algn="l" rtl="0">
                        <a:lnSpc>
                          <a:spcPct val="100000"/>
                        </a:lnSpc>
                        <a:spcBef>
                          <a:spcPts val="0"/>
                        </a:spcBef>
                        <a:spcAft>
                          <a:spcPts val="0"/>
                        </a:spcAft>
                        <a:buClr>
                          <a:srgbClr val="000000"/>
                        </a:buClr>
                        <a:buSzPts val="1200"/>
                        <a:buFont typeface="Arial"/>
                        <a:buNone/>
                      </a:pPr>
                      <a:endParaRPr sz="1200" b="0" u="none" strike="noStrike" cap="none"/>
                    </a:p>
                    <a:p>
                      <a:pPr marL="0" marR="0" lvl="0" indent="0" algn="l" rtl="0">
                        <a:lnSpc>
                          <a:spcPct val="100000"/>
                        </a:lnSpc>
                        <a:spcBef>
                          <a:spcPts val="0"/>
                        </a:spcBef>
                        <a:spcAft>
                          <a:spcPts val="0"/>
                        </a:spcAft>
                        <a:buClr>
                          <a:srgbClr val="000000"/>
                        </a:buClr>
                        <a:buSzPts val="1200"/>
                        <a:buFont typeface="Arial"/>
                        <a:buNone/>
                      </a:pPr>
                      <a:r>
                        <a:rPr lang="en-US" sz="1200" b="0" u="none" strike="noStrike" cap="none"/>
                        <a:t> ● Consist of cavities</a:t>
                      </a:r>
                      <a:r>
                        <a:rPr lang="en-US" sz="1200" u="none" strike="noStrike" cap="none"/>
                        <a:t> of tissue loss </a:t>
                      </a:r>
                      <a:r>
                        <a:rPr lang="en-US" sz="1200" b="0" u="none" strike="noStrike" cap="none"/>
                        <a:t>with scattered lipid-laden </a:t>
                      </a:r>
                      <a:r>
                        <a:rPr lang="en-US" sz="1200" b="1" u="none" strike="noStrike" cap="none">
                          <a:solidFill>
                            <a:srgbClr val="C00000"/>
                          </a:solidFill>
                        </a:rPr>
                        <a:t>macrophages</a:t>
                      </a:r>
                      <a:r>
                        <a:rPr lang="en-US" sz="1200" b="0" u="none" strike="noStrike" cap="none">
                          <a:solidFill>
                            <a:srgbClr val="C00000"/>
                          </a:solidFill>
                        </a:rPr>
                        <a:t> </a:t>
                      </a:r>
                      <a:r>
                        <a:rPr lang="en-US" sz="1200" b="0" u="none" strike="noStrike" cap="none"/>
                        <a:t>surrounding </a:t>
                      </a:r>
                      <a:r>
                        <a:rPr lang="en-US" sz="1200" b="1" u="none" strike="noStrike" cap="none">
                          <a:solidFill>
                            <a:srgbClr val="C00000"/>
                          </a:solidFill>
                        </a:rPr>
                        <a:t>gliosis</a:t>
                      </a:r>
                      <a:r>
                        <a:rPr lang="en-US" sz="1200" b="0" u="none" strike="noStrike" cap="none"/>
                        <a:t>.</a:t>
                      </a:r>
                      <a:endParaRPr sz="1400" u="none" strike="noStrike" cap="none"/>
                    </a:p>
                    <a:p>
                      <a:pPr marL="0" marR="0" lvl="0" indent="0" algn="l" rtl="0">
                        <a:lnSpc>
                          <a:spcPct val="100000"/>
                        </a:lnSpc>
                        <a:spcBef>
                          <a:spcPts val="0"/>
                        </a:spcBef>
                        <a:spcAft>
                          <a:spcPts val="0"/>
                        </a:spcAft>
                        <a:buClr>
                          <a:srgbClr val="000000"/>
                        </a:buClr>
                        <a:buSzPts val="1200"/>
                        <a:buFont typeface="Arial"/>
                        <a:buNone/>
                      </a:pPr>
                      <a:endParaRPr sz="1200" b="0" u="none" strike="noStrike" cap="none"/>
                    </a:p>
                    <a:p>
                      <a:pPr marL="0" marR="0" lvl="0" indent="0" algn="l" rtl="0">
                        <a:lnSpc>
                          <a:spcPct val="100000"/>
                        </a:lnSpc>
                        <a:spcBef>
                          <a:spcPts val="0"/>
                        </a:spcBef>
                        <a:spcAft>
                          <a:spcPts val="0"/>
                        </a:spcAft>
                        <a:buClr>
                          <a:srgbClr val="000000"/>
                        </a:buClr>
                        <a:buSzPts val="1200"/>
                        <a:buFont typeface="Arial"/>
                        <a:buNone/>
                      </a:pPr>
                      <a:r>
                        <a:rPr lang="en-US" sz="1200" b="0" u="none" strike="noStrike" cap="none"/>
                        <a:t> ● Depending on their location in the CNS, lacunes can either be silent or cause significant neurologic impairment </a:t>
                      </a:r>
                      <a:endParaRPr sz="1400" u="none" strike="noStrike" cap="none"/>
                    </a:p>
                    <a:p>
                      <a:pPr marL="0" marR="0" lvl="0" indent="0" algn="l" rtl="0">
                        <a:lnSpc>
                          <a:spcPct val="100000"/>
                        </a:lnSpc>
                        <a:spcBef>
                          <a:spcPts val="0"/>
                        </a:spcBef>
                        <a:spcAft>
                          <a:spcPts val="0"/>
                        </a:spcAft>
                        <a:buClr>
                          <a:srgbClr val="000000"/>
                        </a:buClr>
                        <a:buSzPts val="1200"/>
                        <a:buFont typeface="Arial"/>
                        <a:buNone/>
                      </a:pPr>
                      <a:endParaRPr sz="1200" b="0" u="none" strike="noStrike" cap="none"/>
                    </a:p>
                    <a:p>
                      <a:pPr marL="0" marR="0" lvl="0" indent="0" algn="l" rtl="0">
                        <a:lnSpc>
                          <a:spcPct val="100000"/>
                        </a:lnSpc>
                        <a:spcBef>
                          <a:spcPts val="0"/>
                        </a:spcBef>
                        <a:spcAft>
                          <a:spcPts val="0"/>
                        </a:spcAft>
                        <a:buClr>
                          <a:srgbClr val="000000"/>
                        </a:buClr>
                        <a:buSzPts val="1200"/>
                        <a:buFont typeface="Arial"/>
                        <a:buNone/>
                      </a:pPr>
                      <a:endParaRPr sz="1200" b="0" u="none" strike="noStrike" cap="none"/>
                    </a:p>
                    <a:p>
                      <a:pPr marL="0" marR="0" lvl="0" indent="0" algn="l" rtl="0">
                        <a:lnSpc>
                          <a:spcPct val="100000"/>
                        </a:lnSpc>
                        <a:spcBef>
                          <a:spcPts val="0"/>
                        </a:spcBef>
                        <a:spcAft>
                          <a:spcPts val="0"/>
                        </a:spcAft>
                        <a:buClr>
                          <a:srgbClr val="000000"/>
                        </a:buClr>
                        <a:buSzPts val="1200"/>
                        <a:buFont typeface="Arial"/>
                        <a:buNone/>
                      </a:pPr>
                      <a:endParaRPr sz="1200" b="0" u="none" strike="noStrike" cap="none"/>
                    </a:p>
                    <a:p>
                      <a:pPr marL="0" marR="0" lvl="0" indent="0" algn="l" rtl="0">
                        <a:lnSpc>
                          <a:spcPct val="100000"/>
                        </a:lnSpc>
                        <a:spcBef>
                          <a:spcPts val="0"/>
                        </a:spcBef>
                        <a:spcAft>
                          <a:spcPts val="0"/>
                        </a:spcAft>
                        <a:buClr>
                          <a:srgbClr val="000000"/>
                        </a:buClr>
                        <a:buSzPts val="1200"/>
                        <a:buFont typeface="Arial"/>
                        <a:buNone/>
                      </a:pPr>
                      <a:endParaRPr sz="1200" b="0" u="none" strike="noStrike" cap="none"/>
                    </a:p>
                    <a:p>
                      <a:pPr marL="0" marR="0" lvl="0" indent="0" algn="l" rtl="0">
                        <a:lnSpc>
                          <a:spcPct val="100000"/>
                        </a:lnSpc>
                        <a:spcBef>
                          <a:spcPts val="0"/>
                        </a:spcBef>
                        <a:spcAft>
                          <a:spcPts val="0"/>
                        </a:spcAft>
                        <a:buClr>
                          <a:srgbClr val="000000"/>
                        </a:buClr>
                        <a:buSzPts val="1200"/>
                        <a:buFont typeface="Arial"/>
                        <a:buNone/>
                      </a:pPr>
                      <a:endParaRPr sz="1200" b="0" u="none" strike="noStrike" cap="none"/>
                    </a:p>
                    <a:p>
                      <a:pPr marL="0" marR="0" lvl="0" indent="0" algn="l" rtl="0">
                        <a:lnSpc>
                          <a:spcPct val="100000"/>
                        </a:lnSpc>
                        <a:spcBef>
                          <a:spcPts val="0"/>
                        </a:spcBef>
                        <a:spcAft>
                          <a:spcPts val="0"/>
                        </a:spcAft>
                        <a:buClr>
                          <a:srgbClr val="000000"/>
                        </a:buClr>
                        <a:buSzPts val="1200"/>
                        <a:buFont typeface="Arial"/>
                        <a:buNone/>
                      </a:pPr>
                      <a:endParaRPr sz="1200" b="0" u="none" strike="noStrike" cap="none"/>
                    </a:p>
                  </a:txBody>
                  <a:tcPr marL="91450" marR="91450" marT="45725" marB="45725">
                    <a:solidFill>
                      <a:schemeClr val="lt1"/>
                    </a:solidFill>
                  </a:tcPr>
                </a:tc>
              </a:tr>
              <a:tr h="14550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p>
                    <a:p>
                      <a:pPr marL="0" marR="0" lvl="0" indent="0" algn="l" rtl="0">
                        <a:lnSpc>
                          <a:spcPct val="100000"/>
                        </a:lnSpc>
                        <a:spcBef>
                          <a:spcPts val="0"/>
                        </a:spcBef>
                        <a:spcAft>
                          <a:spcPts val="0"/>
                        </a:spcAft>
                        <a:buClr>
                          <a:srgbClr val="000000"/>
                        </a:buClr>
                        <a:buSzPts val="1530"/>
                        <a:buFont typeface="Arial"/>
                        <a:buNone/>
                      </a:pPr>
                      <a:endParaRPr sz="1530" u="none" strike="noStrike" cap="none"/>
                    </a:p>
                    <a:p>
                      <a:pPr marL="0" marR="0" lvl="0" indent="0" algn="l" rtl="0">
                        <a:lnSpc>
                          <a:spcPct val="100000"/>
                        </a:lnSpc>
                        <a:spcBef>
                          <a:spcPts val="0"/>
                        </a:spcBef>
                        <a:spcAft>
                          <a:spcPts val="0"/>
                        </a:spcAft>
                        <a:buClr>
                          <a:srgbClr val="000000"/>
                        </a:buClr>
                        <a:buSzPts val="1200"/>
                        <a:buFont typeface="Arial"/>
                        <a:buNone/>
                      </a:pPr>
                      <a:r>
                        <a:rPr lang="en-US" sz="1200" b="1" u="none" strike="noStrike" cap="none"/>
                        <a:t>Slit hemorrhage :</a:t>
                      </a:r>
                      <a:endParaRPr sz="1400" u="none" strike="noStrike" cap="none"/>
                    </a:p>
                  </a:txBody>
                  <a:tcPr marL="91450" marR="91450" marT="45725" marB="45725">
                    <a:solidFill>
                      <a:srgbClr val="CDE8EF"/>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Rupture of the small-caliber penetrating vessels lead to development of small hemorrhages. </a:t>
                      </a:r>
                      <a:endParaRPr sz="1400" u="none" strike="noStrike" cap="none"/>
                    </a:p>
                    <a:p>
                      <a:pPr marL="0" marR="0" lvl="0" indent="0" algn="l" rtl="0">
                        <a:lnSpc>
                          <a:spcPct val="100000"/>
                        </a:lnSpc>
                        <a:spcBef>
                          <a:spcPts val="0"/>
                        </a:spcBef>
                        <a:spcAft>
                          <a:spcPts val="0"/>
                        </a:spcAft>
                        <a:buClr>
                          <a:srgbClr val="000000"/>
                        </a:buClr>
                        <a:buSzPts val="1200"/>
                        <a:buFont typeface="Arial"/>
                        <a:buNone/>
                      </a:pP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en-US" sz="1200" u="none" strike="noStrike" cap="none"/>
                        <a:t>● In time, these hemorrhages resorb, leaving behind a slit like cavity surrounded by </a:t>
                      </a:r>
                      <a:r>
                        <a:rPr lang="en-US" sz="1200" b="1" u="none" strike="noStrike" cap="none">
                          <a:solidFill>
                            <a:srgbClr val="C00000"/>
                          </a:solidFill>
                        </a:rPr>
                        <a:t>brownish discoloration </a:t>
                      </a:r>
                      <a:r>
                        <a:rPr lang="en-US" sz="1200" u="none" strike="noStrike" cap="none">
                          <a:solidFill>
                            <a:srgbClr val="A5A5A5"/>
                          </a:solidFill>
                        </a:rPr>
                        <a:t>(iron from blood) </a:t>
                      </a:r>
                      <a:endParaRPr sz="1200" u="none" strike="noStrike" cap="none">
                        <a:solidFill>
                          <a:srgbClr val="A5A5A5"/>
                        </a:solidFill>
                      </a:endParaRPr>
                    </a:p>
                  </a:txBody>
                  <a:tcPr marL="91450" marR="91450" marT="45725" marB="45725">
                    <a:solidFill>
                      <a:schemeClr val="lt1"/>
                    </a:solidFill>
                  </a:tcPr>
                </a:tc>
              </a:tr>
              <a:tr h="14550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p>
                    <a:p>
                      <a:pPr marL="0" marR="0" lvl="0" indent="0" algn="l" rtl="0">
                        <a:lnSpc>
                          <a:spcPct val="100000"/>
                        </a:lnSpc>
                        <a:spcBef>
                          <a:spcPts val="0"/>
                        </a:spcBef>
                        <a:spcAft>
                          <a:spcPts val="0"/>
                        </a:spcAft>
                        <a:buClr>
                          <a:srgbClr val="000000"/>
                        </a:buClr>
                        <a:buSzPts val="1200"/>
                        <a:buFont typeface="Arial"/>
                        <a:buNone/>
                      </a:pPr>
                      <a:endParaRPr sz="1200" b="1" u="none" strike="noStrike" cap="none"/>
                    </a:p>
                    <a:p>
                      <a:pPr marL="0" marR="0" lvl="0" indent="0" algn="l" rtl="0">
                        <a:lnSpc>
                          <a:spcPct val="100000"/>
                        </a:lnSpc>
                        <a:spcBef>
                          <a:spcPts val="0"/>
                        </a:spcBef>
                        <a:spcAft>
                          <a:spcPts val="0"/>
                        </a:spcAft>
                        <a:buClr>
                          <a:srgbClr val="000000"/>
                        </a:buClr>
                        <a:buSzPts val="1200"/>
                        <a:buFont typeface="Arial"/>
                        <a:buNone/>
                      </a:pPr>
                      <a:r>
                        <a:rPr lang="en-US" sz="1200" b="1" u="none" strike="noStrike" cap="none"/>
                        <a:t>Acute hypertensive encephalopathy :</a:t>
                      </a:r>
                      <a:endParaRPr sz="1200" b="1" u="none" strike="noStrike" cap="none"/>
                    </a:p>
                  </a:txBody>
                  <a:tcPr marL="91450" marR="91450" marT="45725" marB="45725">
                    <a:solidFill>
                      <a:srgbClr val="CDE8EF"/>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a:t>
                      </a:r>
                      <a:r>
                        <a:rPr lang="en-US" sz="1200" b="1" u="none" strike="noStrike" cap="none"/>
                        <a:t> A clinicopathologic syndrome</a:t>
                      </a:r>
                      <a:r>
                        <a:rPr lang="en-US" sz="1200" u="none" strike="noStrike" cap="none"/>
                        <a:t>: defined as diffuse cerebral dysfunction including headaches, confusion, vomiting, and convulsions, sometimes leading to coma </a:t>
                      </a:r>
                      <a:endParaRPr sz="1400" u="none" strike="noStrike" cap="none"/>
                    </a:p>
                    <a:p>
                      <a:pPr marL="0" marR="0" lvl="0" indent="0" algn="l" rtl="0">
                        <a:lnSpc>
                          <a:spcPct val="100000"/>
                        </a:lnSpc>
                        <a:spcBef>
                          <a:spcPts val="0"/>
                        </a:spcBef>
                        <a:spcAft>
                          <a:spcPts val="0"/>
                        </a:spcAft>
                        <a:buClr>
                          <a:srgbClr val="000000"/>
                        </a:buClr>
                        <a:buSzPts val="1200"/>
                        <a:buFont typeface="Arial"/>
                        <a:buNone/>
                      </a:pP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en-US" sz="1200" u="none" strike="noStrike" cap="none"/>
                        <a:t>● </a:t>
                      </a:r>
                      <a:r>
                        <a:rPr lang="en-US" sz="1200" u="none" strike="noStrike" cap="none">
                          <a:solidFill>
                            <a:schemeClr val="dk1"/>
                          </a:solidFill>
                          <a:latin typeface="Cambria"/>
                          <a:ea typeface="Cambria"/>
                          <a:cs typeface="Cambria"/>
                          <a:sym typeface="Cambria"/>
                        </a:rPr>
                        <a:t>Does not usually remit spontaneously</a:t>
                      </a:r>
                      <a:endParaRPr sz="1200" u="none" strike="noStrike" cap="none"/>
                    </a:p>
                    <a:p>
                      <a:pPr marL="0" marR="0" lvl="0" indent="0" algn="l" rtl="0">
                        <a:lnSpc>
                          <a:spcPct val="100000"/>
                        </a:lnSpc>
                        <a:spcBef>
                          <a:spcPts val="0"/>
                        </a:spcBef>
                        <a:spcAft>
                          <a:spcPts val="0"/>
                        </a:spcAft>
                        <a:buClr>
                          <a:srgbClr val="000000"/>
                        </a:buClr>
                        <a:buSzPts val="1200"/>
                        <a:buFont typeface="Arial"/>
                        <a:buNone/>
                      </a:pP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en-US" sz="1200" u="none" strike="noStrike" cap="none"/>
                        <a:t>● May be associated with an edematous brain, with or without transtentorial or tonsillar herniation.​ </a:t>
                      </a:r>
                      <a:endParaRPr sz="1400" u="none" strike="noStrike" cap="none"/>
                    </a:p>
                    <a:p>
                      <a:pPr marL="0" marR="0" lvl="0" indent="0" algn="l" rtl="0">
                        <a:lnSpc>
                          <a:spcPct val="100000"/>
                        </a:lnSpc>
                        <a:spcBef>
                          <a:spcPts val="0"/>
                        </a:spcBef>
                        <a:spcAft>
                          <a:spcPts val="0"/>
                        </a:spcAft>
                        <a:buClr>
                          <a:srgbClr val="000000"/>
                        </a:buClr>
                        <a:buSzPts val="1200"/>
                        <a:buFont typeface="Arial"/>
                        <a:buNone/>
                      </a:pPr>
                      <a:endParaRPr sz="1200" b="1" u="none" strike="noStrike" cap="none"/>
                    </a:p>
                    <a:p>
                      <a:pPr marL="0" marR="0" lvl="0" indent="0" algn="l" rtl="0">
                        <a:lnSpc>
                          <a:spcPct val="100000"/>
                        </a:lnSpc>
                        <a:spcBef>
                          <a:spcPts val="0"/>
                        </a:spcBef>
                        <a:spcAft>
                          <a:spcPts val="0"/>
                        </a:spcAft>
                        <a:buClr>
                          <a:srgbClr val="000000"/>
                        </a:buClr>
                        <a:buSzPts val="1200"/>
                        <a:buFont typeface="Arial"/>
                        <a:buNone/>
                      </a:pPr>
                      <a:r>
                        <a:rPr lang="en-US" sz="1200" b="1" u="none" strike="noStrike" cap="none"/>
                        <a:t>● Microscopically</a:t>
                      </a:r>
                      <a:r>
                        <a:rPr lang="en-US" sz="1200" u="none" strike="noStrike" cap="none"/>
                        <a:t>​ : ​ </a:t>
                      </a:r>
                      <a:r>
                        <a:rPr lang="en-US" sz="1200" b="1" u="none" strike="noStrike" cap="none"/>
                        <a:t>Petechiae</a:t>
                      </a:r>
                      <a:r>
                        <a:rPr lang="en-US" sz="1200" u="none" strike="noStrike" cap="none"/>
                        <a:t> and </a:t>
                      </a:r>
                      <a:r>
                        <a:rPr lang="en-US" sz="1200" b="1" u="none" strike="noStrike" cap="none"/>
                        <a:t>fibrinoid</a:t>
                      </a:r>
                      <a:r>
                        <a:rPr lang="en-US" sz="1200" u="none" strike="noStrike" cap="none"/>
                        <a:t> necrosis of arterioles in the gray and white matter</a:t>
                      </a:r>
                      <a:endParaRPr sz="1200" u="none" strike="noStrike" cap="none"/>
                    </a:p>
                  </a:txBody>
                  <a:tcPr marL="91450" marR="91450" marT="45725" marB="45725">
                    <a:solidFill>
                      <a:schemeClr val="lt1"/>
                    </a:solidFill>
                  </a:tcPr>
                </a:tc>
              </a:tr>
            </a:tbl>
          </a:graphicData>
        </a:graphic>
      </p:graphicFrame>
      <p:pic>
        <p:nvPicPr>
          <p:cNvPr id="400" name="Google Shape;400;p32" descr="C:\Users\User\Desktop\2-10l.jpg"/>
          <p:cNvPicPr preferRelativeResize="0"/>
          <p:nvPr/>
        </p:nvPicPr>
        <p:blipFill rotWithShape="1">
          <a:blip r:embed="rId3">
            <a:alphaModFix/>
          </a:blip>
          <a:srcRect/>
          <a:stretch/>
        </p:blipFill>
        <p:spPr>
          <a:xfrm>
            <a:off x="5227263" y="4003995"/>
            <a:ext cx="1565275" cy="1136015"/>
          </a:xfrm>
          <a:prstGeom prst="rect">
            <a:avLst/>
          </a:prstGeom>
          <a:noFill/>
          <a:ln w="9525" cap="flat" cmpd="sng">
            <a:solidFill>
              <a:schemeClr val="dk1"/>
            </a:solidFill>
            <a:prstDash val="solid"/>
            <a:round/>
            <a:headEnd type="none" w="sm" len="sm"/>
            <a:tailEnd type="none" w="sm" len="sm"/>
          </a:ln>
        </p:spPr>
      </p:pic>
      <p:cxnSp>
        <p:nvCxnSpPr>
          <p:cNvPr id="401" name="Google Shape;401;p32"/>
          <p:cNvCxnSpPr/>
          <p:nvPr/>
        </p:nvCxnSpPr>
        <p:spPr>
          <a:xfrm rot="10800000" flipH="1">
            <a:off x="5257800" y="4727811"/>
            <a:ext cx="340280" cy="228600"/>
          </a:xfrm>
          <a:prstGeom prst="straightConnector1">
            <a:avLst/>
          </a:prstGeom>
          <a:noFill/>
          <a:ln w="28575" cap="flat" cmpd="sng">
            <a:solidFill>
              <a:srgbClr val="000000"/>
            </a:solidFill>
            <a:prstDash val="solid"/>
            <a:round/>
            <a:headEnd type="none" w="sm" len="sm"/>
            <a:tailEnd type="stealth" w="med" len="med"/>
          </a:ln>
        </p:spPr>
      </p:cxnSp>
      <p:cxnSp>
        <p:nvCxnSpPr>
          <p:cNvPr id="402" name="Google Shape;402;p32"/>
          <p:cNvCxnSpPr/>
          <p:nvPr/>
        </p:nvCxnSpPr>
        <p:spPr>
          <a:xfrm rot="10800000" flipH="1">
            <a:off x="5847317" y="4861161"/>
            <a:ext cx="325160" cy="228600"/>
          </a:xfrm>
          <a:prstGeom prst="straightConnector1">
            <a:avLst/>
          </a:prstGeom>
          <a:noFill/>
          <a:ln w="28575" cap="flat" cmpd="sng">
            <a:solidFill>
              <a:srgbClr val="000000"/>
            </a:solidFill>
            <a:prstDash val="solid"/>
            <a:round/>
            <a:headEnd type="none" w="sm" len="sm"/>
            <a:tailEnd type="stealth"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3"/>
          <p:cNvSpPr txBox="1">
            <a:spLocks noGrp="1"/>
          </p:cNvSpPr>
          <p:nvPr>
            <p:ph type="body" idx="1"/>
          </p:nvPr>
        </p:nvSpPr>
        <p:spPr>
          <a:xfrm>
            <a:off x="152400" y="829475"/>
            <a:ext cx="7086600" cy="2150400"/>
          </a:xfrm>
          <a:prstGeom prst="rect">
            <a:avLst/>
          </a:prstGeom>
          <a:noFill/>
          <a:ln>
            <a:noFill/>
          </a:ln>
        </p:spPr>
        <p:txBody>
          <a:bodyPr spcFirstLastPara="1" wrap="square" lIns="91425" tIns="45700" rIns="91425" bIns="45700" anchor="t" anchorCtr="0">
            <a:noAutofit/>
          </a:bodyPr>
          <a:lstStyle/>
          <a:p>
            <a:pPr marL="194310" marR="0" lvl="0" indent="-194310" algn="l" rtl="0">
              <a:lnSpc>
                <a:spcPct val="90000"/>
              </a:lnSpc>
              <a:spcBef>
                <a:spcPts val="0"/>
              </a:spcBef>
              <a:spcAft>
                <a:spcPts val="0"/>
              </a:spcAft>
              <a:buClr>
                <a:srgbClr val="72BCD1"/>
              </a:buClr>
              <a:buSzPts val="1200"/>
              <a:buFont typeface="Arial"/>
              <a:buChar char="•"/>
            </a:pPr>
            <a:r>
              <a:rPr lang="en-US" sz="1200" b="1" i="0" u="none" strike="noStrike" cap="none">
                <a:solidFill>
                  <a:srgbClr val="5BA3B1"/>
                </a:solidFill>
                <a:latin typeface="Cambria"/>
                <a:ea typeface="Cambria"/>
                <a:cs typeface="Cambria"/>
                <a:sym typeface="Cambria"/>
              </a:rPr>
              <a:t>What is it ? </a:t>
            </a:r>
            <a:r>
              <a:rPr lang="en-US" sz="1200" b="0" i="0" u="none" strike="noStrike" cap="none">
                <a:solidFill>
                  <a:srgbClr val="5BA3B1"/>
                </a:solidFill>
                <a:latin typeface="Cambria"/>
                <a:ea typeface="Cambria"/>
                <a:cs typeface="Cambria"/>
                <a:sym typeface="Cambria"/>
              </a:rPr>
              <a:t>It </a:t>
            </a:r>
            <a:r>
              <a:rPr lang="en-US" sz="1200" b="0" i="0" u="none" strike="noStrike" cap="none">
                <a:solidFill>
                  <a:schemeClr val="dk1"/>
                </a:solidFill>
                <a:latin typeface="Cambria"/>
                <a:ea typeface="Cambria"/>
                <a:cs typeface="Cambria"/>
                <a:sym typeface="Cambria"/>
              </a:rPr>
              <a:t>is infectious arteritis of small and large vessels,</a:t>
            </a:r>
            <a:r>
              <a:rPr lang="en-US" sz="1200" b="0" i="0" u="none" strike="noStrike" cap="none">
                <a:solidFill>
                  <a:srgbClr val="7F7F7F"/>
                </a:solidFill>
                <a:latin typeface="Cambria"/>
                <a:ea typeface="Cambria"/>
                <a:cs typeface="Cambria"/>
                <a:sym typeface="Cambria"/>
              </a:rPr>
              <a:t> which leads to a variety of inflammatory processes involving blood vessels and may compromise blood flow and cause cerebral infarction</a:t>
            </a:r>
            <a:endParaRPr sz="1200" b="0" i="0" u="none" strike="noStrike" cap="none">
              <a:solidFill>
                <a:srgbClr val="7F7F7F"/>
              </a:solidFill>
              <a:latin typeface="Cambria"/>
              <a:ea typeface="Cambria"/>
              <a:cs typeface="Cambria"/>
              <a:sym typeface="Cambria"/>
            </a:endParaRPr>
          </a:p>
          <a:p>
            <a:pPr marL="582930" marR="0" lvl="1" indent="-194310" algn="l" rtl="0">
              <a:lnSpc>
                <a:spcPct val="90000"/>
              </a:lnSpc>
              <a:spcBef>
                <a:spcPts val="1000"/>
              </a:spcBef>
              <a:spcAft>
                <a:spcPts val="0"/>
              </a:spcAft>
              <a:buClr>
                <a:schemeClr val="dk1"/>
              </a:buClr>
              <a:buSzPts val="1200"/>
              <a:buFont typeface="Arial"/>
              <a:buChar char="-"/>
            </a:pPr>
            <a:r>
              <a:rPr lang="en-US" sz="1200" b="0" i="0" u="none" strike="noStrike" cap="none">
                <a:solidFill>
                  <a:schemeClr val="dk1"/>
                </a:solidFill>
                <a:latin typeface="Cambria"/>
                <a:ea typeface="Cambria"/>
                <a:cs typeface="Cambria"/>
                <a:sym typeface="Cambria"/>
              </a:rPr>
              <a:t>Previously in association with </a:t>
            </a:r>
            <a:r>
              <a:rPr lang="en-US" sz="1200" b="1" i="1" u="none" strike="noStrike" cap="none">
                <a:solidFill>
                  <a:srgbClr val="36937C"/>
                </a:solidFill>
                <a:latin typeface="Cambria"/>
                <a:ea typeface="Cambria"/>
                <a:cs typeface="Cambria"/>
                <a:sym typeface="Cambria"/>
              </a:rPr>
              <a:t>syphilis</a:t>
            </a:r>
            <a:r>
              <a:rPr lang="en-US" sz="1200" b="0" i="0" u="none" strike="noStrike" cap="none">
                <a:solidFill>
                  <a:srgbClr val="36937C"/>
                </a:solidFill>
                <a:latin typeface="Cambria"/>
                <a:ea typeface="Cambria"/>
                <a:cs typeface="Cambria"/>
                <a:sym typeface="Cambria"/>
              </a:rPr>
              <a:t> </a:t>
            </a:r>
            <a:r>
              <a:rPr lang="en-US" sz="1200" b="0" i="0" u="none" strike="noStrike" cap="none">
                <a:solidFill>
                  <a:schemeClr val="dk1"/>
                </a:solidFill>
                <a:latin typeface="Cambria"/>
                <a:ea typeface="Cambria"/>
                <a:cs typeface="Cambria"/>
                <a:sym typeface="Cambria"/>
              </a:rPr>
              <a:t>and </a:t>
            </a:r>
            <a:r>
              <a:rPr lang="en-US" sz="1200" b="1" i="1" u="none" strike="noStrike" cap="none">
                <a:solidFill>
                  <a:srgbClr val="36937C"/>
                </a:solidFill>
                <a:latin typeface="Cambria"/>
                <a:ea typeface="Cambria"/>
                <a:cs typeface="Cambria"/>
                <a:sym typeface="Cambria"/>
              </a:rPr>
              <a:t>tuberculosis </a:t>
            </a:r>
            <a:endParaRPr sz="1200" b="1" i="1" u="none" strike="noStrike" cap="none">
              <a:solidFill>
                <a:srgbClr val="669900"/>
              </a:solidFill>
              <a:latin typeface="Cambria"/>
              <a:ea typeface="Cambria"/>
              <a:cs typeface="Cambria"/>
              <a:sym typeface="Cambria"/>
            </a:endParaRPr>
          </a:p>
          <a:p>
            <a:pPr marL="582930" marR="0" lvl="1" indent="-194310" algn="l" rtl="0">
              <a:lnSpc>
                <a:spcPct val="90000"/>
              </a:lnSpc>
              <a:spcBef>
                <a:spcPts val="1000"/>
              </a:spcBef>
              <a:spcAft>
                <a:spcPts val="0"/>
              </a:spcAft>
              <a:buClr>
                <a:schemeClr val="dk1"/>
              </a:buClr>
              <a:buSzPts val="1200"/>
              <a:buFont typeface="Arial"/>
              <a:buChar char="-"/>
            </a:pPr>
            <a:r>
              <a:rPr lang="en-US" sz="1200" b="0" i="0" u="none" strike="noStrike" cap="none">
                <a:solidFill>
                  <a:schemeClr val="dk1"/>
                </a:solidFill>
                <a:latin typeface="Cambria"/>
                <a:ea typeface="Cambria"/>
                <a:cs typeface="Cambria"/>
                <a:sym typeface="Cambria"/>
              </a:rPr>
              <a:t>Now more commonly occurs in the setting of </a:t>
            </a:r>
            <a:r>
              <a:rPr lang="en-US" sz="1200" b="1" i="0" u="none" strike="noStrike" cap="none">
                <a:solidFill>
                  <a:schemeClr val="dk1"/>
                </a:solidFill>
                <a:latin typeface="Cambria"/>
                <a:ea typeface="Cambria"/>
                <a:cs typeface="Cambria"/>
                <a:sym typeface="Cambria"/>
              </a:rPr>
              <a:t>immunosuppression</a:t>
            </a:r>
            <a:r>
              <a:rPr lang="en-US" sz="1200" b="0" i="0" u="none" strike="noStrike" cap="none">
                <a:solidFill>
                  <a:schemeClr val="dk1"/>
                </a:solidFill>
                <a:latin typeface="Cambria"/>
                <a:ea typeface="Cambria"/>
                <a:cs typeface="Cambria"/>
                <a:sym typeface="Cambria"/>
              </a:rPr>
              <a:t> and </a:t>
            </a:r>
            <a:r>
              <a:rPr lang="en-US" sz="1200" b="1" i="0" u="none" strike="noStrike" cap="none">
                <a:solidFill>
                  <a:schemeClr val="dk1"/>
                </a:solidFill>
                <a:latin typeface="Cambria"/>
                <a:ea typeface="Cambria"/>
                <a:cs typeface="Cambria"/>
                <a:sym typeface="Cambria"/>
              </a:rPr>
              <a:t>opportunistic infection </a:t>
            </a:r>
            <a:r>
              <a:rPr lang="en-US" sz="1200" b="0" i="0" u="none" strike="noStrike" cap="none">
                <a:solidFill>
                  <a:schemeClr val="dk1"/>
                </a:solidFill>
                <a:latin typeface="Cambria"/>
                <a:ea typeface="Cambria"/>
                <a:cs typeface="Cambria"/>
                <a:sym typeface="Cambria"/>
              </a:rPr>
              <a:t>(such </a:t>
            </a:r>
            <a:r>
              <a:rPr lang="en-US" sz="1200" b="0" i="0" u="none" strike="noStrike" cap="none">
                <a:solidFill>
                  <a:srgbClr val="000000"/>
                </a:solidFill>
                <a:latin typeface="Cambria"/>
                <a:ea typeface="Cambria"/>
                <a:cs typeface="Cambria"/>
                <a:sym typeface="Cambria"/>
              </a:rPr>
              <a:t>as </a:t>
            </a:r>
            <a:r>
              <a:rPr lang="en-US" sz="1200" b="1" i="1" u="none" strike="noStrike" cap="none">
                <a:solidFill>
                  <a:srgbClr val="36937C"/>
                </a:solidFill>
                <a:latin typeface="Cambria"/>
                <a:ea typeface="Cambria"/>
                <a:cs typeface="Cambria"/>
                <a:sym typeface="Cambria"/>
              </a:rPr>
              <a:t>toxoplasmosis, aspergillosis, and CMV encephalitis</a:t>
            </a:r>
            <a:r>
              <a:rPr lang="en-US" sz="1200" b="0" i="0" u="none" strike="noStrike" cap="none">
                <a:solidFill>
                  <a:srgbClr val="36937C"/>
                </a:solidFill>
                <a:latin typeface="Cambria"/>
                <a:ea typeface="Cambria"/>
                <a:cs typeface="Cambria"/>
                <a:sym typeface="Cambria"/>
              </a:rPr>
              <a:t>) </a:t>
            </a:r>
            <a:endParaRPr sz="1200" b="0" i="0" u="none" strike="noStrike" cap="none">
              <a:solidFill>
                <a:schemeClr val="dk1"/>
              </a:solidFill>
              <a:latin typeface="Cambria"/>
              <a:ea typeface="Cambria"/>
              <a:cs typeface="Cambria"/>
              <a:sym typeface="Cambria"/>
            </a:endParaRPr>
          </a:p>
          <a:p>
            <a:pPr marL="582930" marR="0" lvl="1" indent="-194310" algn="l" rtl="0">
              <a:lnSpc>
                <a:spcPct val="90000"/>
              </a:lnSpc>
              <a:spcBef>
                <a:spcPts val="1000"/>
              </a:spcBef>
              <a:spcAft>
                <a:spcPts val="0"/>
              </a:spcAft>
              <a:buClr>
                <a:schemeClr val="dk1"/>
              </a:buClr>
              <a:buSzPts val="1200"/>
              <a:buFont typeface="Arial"/>
              <a:buChar char="-"/>
            </a:pPr>
            <a:r>
              <a:rPr lang="en-US" sz="1200" b="1" i="0" u="none" strike="noStrike" cap="none">
                <a:solidFill>
                  <a:schemeClr val="dk1"/>
                </a:solidFill>
                <a:latin typeface="Cambria"/>
                <a:ea typeface="Cambria"/>
                <a:cs typeface="Cambria"/>
                <a:sym typeface="Cambria"/>
              </a:rPr>
              <a:t>Systemic forms of vasculitis</a:t>
            </a:r>
            <a:r>
              <a:rPr lang="en-US" sz="1200" b="0" i="0" u="none" strike="noStrike" cap="none">
                <a:solidFill>
                  <a:schemeClr val="dk1"/>
                </a:solidFill>
                <a:latin typeface="Cambria"/>
                <a:ea typeface="Cambria"/>
                <a:cs typeface="Cambria"/>
                <a:sym typeface="Cambria"/>
              </a:rPr>
              <a:t>, such as </a:t>
            </a:r>
            <a:r>
              <a:rPr lang="en-US" sz="1200" b="1" i="1" u="none" strike="noStrike" cap="none">
                <a:solidFill>
                  <a:srgbClr val="36937C"/>
                </a:solidFill>
                <a:latin typeface="Cambria"/>
                <a:ea typeface="Cambria"/>
                <a:cs typeface="Cambria"/>
                <a:sym typeface="Cambria"/>
              </a:rPr>
              <a:t>polyarteritis nodosa</a:t>
            </a:r>
            <a:r>
              <a:rPr lang="en-US" sz="1200" b="0" i="0" u="none" strike="noStrike" cap="none">
                <a:solidFill>
                  <a:schemeClr val="dk1"/>
                </a:solidFill>
                <a:latin typeface="Cambria"/>
                <a:ea typeface="Cambria"/>
                <a:cs typeface="Cambria"/>
                <a:sym typeface="Cambria"/>
              </a:rPr>
              <a:t>, may involve </a:t>
            </a:r>
            <a:r>
              <a:rPr lang="en-US" sz="1200" b="1" i="0" u="none" strike="noStrike" cap="none">
                <a:solidFill>
                  <a:schemeClr val="dk1"/>
                </a:solidFill>
                <a:latin typeface="Cambria"/>
                <a:ea typeface="Cambria"/>
                <a:cs typeface="Cambria"/>
                <a:sym typeface="Cambria"/>
              </a:rPr>
              <a:t>cerebral vessels </a:t>
            </a:r>
            <a:r>
              <a:rPr lang="en-US" sz="1200" b="0" i="0" u="none" strike="noStrike" cap="none">
                <a:solidFill>
                  <a:schemeClr val="dk1"/>
                </a:solidFill>
                <a:latin typeface="Cambria"/>
                <a:ea typeface="Cambria"/>
                <a:cs typeface="Cambria"/>
                <a:sym typeface="Cambria"/>
              </a:rPr>
              <a:t>and cause single or multiple infarcts throughout the brain.</a:t>
            </a:r>
            <a:endParaRPr sz="1200" b="0" i="0" u="none" strike="noStrike" cap="none">
              <a:solidFill>
                <a:schemeClr val="dk1"/>
              </a:solidFill>
              <a:latin typeface="Cambria"/>
              <a:ea typeface="Cambria"/>
              <a:cs typeface="Cambria"/>
              <a:sym typeface="Cambria"/>
            </a:endParaRPr>
          </a:p>
        </p:txBody>
      </p:sp>
      <p:pic>
        <p:nvPicPr>
          <p:cNvPr id="408" name="Google Shape;408;p33"/>
          <p:cNvPicPr preferRelativeResize="0"/>
          <p:nvPr/>
        </p:nvPicPr>
        <p:blipFill rotWithShape="1">
          <a:blip r:embed="rId3">
            <a:alphaModFix/>
          </a:blip>
          <a:srcRect/>
          <a:stretch/>
        </p:blipFill>
        <p:spPr>
          <a:xfrm>
            <a:off x="0" y="0"/>
            <a:ext cx="7772400" cy="623887"/>
          </a:xfrm>
          <a:prstGeom prst="rect">
            <a:avLst/>
          </a:prstGeom>
          <a:noFill/>
          <a:ln>
            <a:noFill/>
          </a:ln>
        </p:spPr>
      </p:pic>
      <p:sp>
        <p:nvSpPr>
          <p:cNvPr id="409" name="Google Shape;409;p33"/>
          <p:cNvSpPr txBox="1">
            <a:spLocks noGrp="1"/>
          </p:cNvSpPr>
          <p:nvPr>
            <p:ph type="title"/>
          </p:nvPr>
        </p:nvSpPr>
        <p:spPr>
          <a:xfrm>
            <a:off x="839152" y="-205584"/>
            <a:ext cx="6933248" cy="10350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72BCD1"/>
              </a:buClr>
              <a:buSzPts val="1800"/>
              <a:buFont typeface="Cambria"/>
              <a:buNone/>
            </a:pPr>
            <a:r>
              <a:rPr lang="en-US" sz="1800" b="1" i="0" u="none" strike="noStrike" cap="none">
                <a:solidFill>
                  <a:srgbClr val="5BA3B1"/>
                </a:solidFill>
                <a:latin typeface="Cambria"/>
                <a:ea typeface="Cambria"/>
                <a:cs typeface="Cambria"/>
                <a:sym typeface="Cambria"/>
              </a:rPr>
              <a:t># Vasculitis: </a:t>
            </a:r>
            <a:endParaRPr sz="1800" b="1" i="0" u="none" strike="noStrike" cap="none">
              <a:solidFill>
                <a:srgbClr val="5BA3B1"/>
              </a:solidFill>
              <a:latin typeface="Cambria"/>
              <a:ea typeface="Cambria"/>
              <a:cs typeface="Cambria"/>
              <a:sym typeface="Cambria"/>
            </a:endParaRPr>
          </a:p>
        </p:txBody>
      </p:sp>
      <p:sp>
        <p:nvSpPr>
          <p:cNvPr id="410" name="Google Shape;410;p33"/>
          <p:cNvSpPr txBox="1"/>
          <p:nvPr/>
        </p:nvSpPr>
        <p:spPr>
          <a:xfrm>
            <a:off x="265600" y="2544825"/>
            <a:ext cx="7086600" cy="2150400"/>
          </a:xfrm>
          <a:prstGeom prst="rect">
            <a:avLst/>
          </a:prstGeom>
          <a:noFill/>
          <a:ln>
            <a:noFill/>
          </a:ln>
        </p:spPr>
        <p:txBody>
          <a:bodyPr spcFirstLastPara="1" wrap="square" lIns="91425" tIns="91425" rIns="91425" bIns="91425" anchor="ctr" anchorCtr="0">
            <a:noAutofit/>
          </a:bodyPr>
          <a:lstStyle/>
          <a:p>
            <a:pPr marL="582930" marR="0" lvl="1" indent="-194310" algn="l" rtl="0">
              <a:lnSpc>
                <a:spcPct val="90000"/>
              </a:lnSpc>
              <a:spcBef>
                <a:spcPts val="425"/>
              </a:spcBef>
              <a:spcAft>
                <a:spcPts val="0"/>
              </a:spcAft>
              <a:buClr>
                <a:srgbClr val="72BCD1"/>
              </a:buClr>
              <a:buSzPts val="1800"/>
              <a:buFont typeface="Noto Sans Symbols"/>
              <a:buChar char="▪"/>
            </a:pPr>
            <a:r>
              <a:rPr lang="en-US" sz="1800" b="1" i="0" u="none" strike="noStrike" cap="none">
                <a:solidFill>
                  <a:srgbClr val="5BA3B1"/>
                </a:solidFill>
                <a:latin typeface="Cambria"/>
                <a:ea typeface="Cambria"/>
                <a:cs typeface="Cambria"/>
                <a:sym typeface="Cambria"/>
              </a:rPr>
              <a:t>Primary angiitis of the CNS:  </a:t>
            </a:r>
            <a:endParaRPr sz="1800" b="1" i="0" u="none" strike="noStrike" cap="none">
              <a:solidFill>
                <a:srgbClr val="5BA3B1"/>
              </a:solidFill>
              <a:latin typeface="Cambria"/>
              <a:ea typeface="Cambria"/>
              <a:cs typeface="Cambria"/>
              <a:sym typeface="Cambria"/>
            </a:endParaRPr>
          </a:p>
          <a:p>
            <a:pPr marL="194310" marR="0" lvl="0" indent="-194310" algn="l" rtl="0">
              <a:lnSpc>
                <a:spcPct val="90000"/>
              </a:lnSpc>
              <a:spcBef>
                <a:spcPts val="850"/>
              </a:spcBef>
              <a:spcAft>
                <a:spcPts val="0"/>
              </a:spcAft>
              <a:buClr>
                <a:srgbClr val="72BCD1"/>
              </a:buClr>
              <a:buSzPts val="1200"/>
              <a:buFont typeface="Arial"/>
              <a:buChar char="•"/>
            </a:pPr>
            <a:r>
              <a:rPr lang="en-US" sz="1200" b="1" i="0" u="none" strike="noStrike" cap="none">
                <a:solidFill>
                  <a:srgbClr val="5BA3B1"/>
                </a:solidFill>
                <a:latin typeface="Cambria"/>
                <a:ea typeface="Cambria"/>
                <a:cs typeface="Cambria"/>
                <a:sym typeface="Cambria"/>
              </a:rPr>
              <a:t>What is it ? </a:t>
            </a:r>
            <a:r>
              <a:rPr lang="en-US" sz="1200" b="0" i="0" u="none" strike="noStrike" cap="none">
                <a:solidFill>
                  <a:schemeClr val="dk1"/>
                </a:solidFill>
                <a:latin typeface="Cambria"/>
                <a:ea typeface="Cambria"/>
                <a:cs typeface="Cambria"/>
                <a:sym typeface="Cambria"/>
              </a:rPr>
              <a:t>An inflammatory disorder that involves multiple small to medium-sized parenchymal and subarachnoid vessels </a:t>
            </a:r>
            <a:endParaRPr sz="2380" b="0" i="0" u="none" strike="noStrike" cap="none">
              <a:solidFill>
                <a:schemeClr val="dk1"/>
              </a:solidFill>
              <a:latin typeface="Cambria"/>
              <a:ea typeface="Cambria"/>
              <a:cs typeface="Cambria"/>
              <a:sym typeface="Cambria"/>
            </a:endParaRPr>
          </a:p>
          <a:p>
            <a:pPr marL="194310" marR="0" lvl="0" indent="-194310" algn="l" rtl="0">
              <a:lnSpc>
                <a:spcPct val="90000"/>
              </a:lnSpc>
              <a:spcBef>
                <a:spcPts val="850"/>
              </a:spcBef>
              <a:spcAft>
                <a:spcPts val="0"/>
              </a:spcAft>
              <a:buClr>
                <a:srgbClr val="72BCD1"/>
              </a:buClr>
              <a:buSzPts val="1200"/>
              <a:buFont typeface="Arial"/>
              <a:buChar char="•"/>
            </a:pPr>
            <a:r>
              <a:rPr lang="en-US" sz="1200" b="1" i="0" u="none" strike="noStrike" cap="none">
                <a:solidFill>
                  <a:srgbClr val="5BA3B1"/>
                </a:solidFill>
                <a:latin typeface="Cambria"/>
                <a:ea typeface="Cambria"/>
                <a:cs typeface="Cambria"/>
                <a:sym typeface="Cambria"/>
              </a:rPr>
              <a:t>It’s effects ? </a:t>
            </a:r>
            <a:r>
              <a:rPr lang="en-US" sz="1200" b="0" i="0" u="none" strike="noStrike" cap="none">
                <a:solidFill>
                  <a:schemeClr val="dk1"/>
                </a:solidFill>
                <a:latin typeface="Cambria"/>
                <a:ea typeface="Cambria"/>
                <a:cs typeface="Cambria"/>
                <a:sym typeface="Cambria"/>
              </a:rPr>
              <a:t>Affected individuals manifest a diffuse encephalopathic clinical picture, often with cognitive dysfunction </a:t>
            </a:r>
            <a:endParaRPr sz="1200" b="0" i="0" u="none" strike="noStrike" cap="none">
              <a:solidFill>
                <a:schemeClr val="dk1"/>
              </a:solidFill>
              <a:latin typeface="Cambria"/>
              <a:ea typeface="Cambria"/>
              <a:cs typeface="Cambria"/>
              <a:sym typeface="Cambria"/>
            </a:endParaRPr>
          </a:p>
          <a:p>
            <a:pPr marL="194310" marR="0" lvl="0" indent="-194310" algn="l" rtl="0">
              <a:lnSpc>
                <a:spcPct val="90000"/>
              </a:lnSpc>
              <a:spcBef>
                <a:spcPts val="850"/>
              </a:spcBef>
              <a:spcAft>
                <a:spcPts val="0"/>
              </a:spcAft>
              <a:buClr>
                <a:srgbClr val="72BCD1"/>
              </a:buClr>
              <a:buSzPts val="1200"/>
              <a:buFont typeface="Arial"/>
              <a:buChar char="•"/>
            </a:pPr>
            <a:r>
              <a:rPr lang="en-US" sz="1200" b="1" i="0" u="none" strike="noStrike" cap="none">
                <a:solidFill>
                  <a:srgbClr val="5BA3B1"/>
                </a:solidFill>
                <a:latin typeface="Cambria"/>
                <a:ea typeface="Cambria"/>
                <a:cs typeface="Cambria"/>
                <a:sym typeface="Cambria"/>
              </a:rPr>
              <a:t>Treatment : </a:t>
            </a:r>
            <a:r>
              <a:rPr lang="en-US" sz="1200" b="0" i="0" u="none" strike="noStrike" cap="none">
                <a:solidFill>
                  <a:schemeClr val="dk1"/>
                </a:solidFill>
                <a:latin typeface="Cambria"/>
                <a:ea typeface="Cambria"/>
                <a:cs typeface="Cambria"/>
                <a:sym typeface="Cambria"/>
              </a:rPr>
              <a:t>Improvement occurs with steroid and immunosuppressive treatment.</a:t>
            </a:r>
            <a:endParaRPr sz="1200" b="1" i="0" u="none" strike="noStrike" cap="none">
              <a:solidFill>
                <a:srgbClr val="925BC6"/>
              </a:solidFill>
              <a:latin typeface="Cambria"/>
              <a:ea typeface="Cambria"/>
              <a:cs typeface="Cambria"/>
              <a:sym typeface="Cambria"/>
            </a:endParaRPr>
          </a:p>
          <a:p>
            <a:pPr marL="194310" marR="0" lvl="0" indent="-118110" algn="l" rtl="0">
              <a:lnSpc>
                <a:spcPct val="90000"/>
              </a:lnSpc>
              <a:spcBef>
                <a:spcPts val="850"/>
              </a:spcBef>
              <a:spcAft>
                <a:spcPts val="0"/>
              </a:spcAft>
              <a:buClr>
                <a:srgbClr val="000000"/>
              </a:buClr>
              <a:buSzPts val="1200"/>
              <a:buFont typeface="Arial"/>
              <a:buNone/>
            </a:pPr>
            <a:endParaRPr sz="1200" b="0" i="0" u="none" strike="noStrike" cap="none">
              <a:solidFill>
                <a:schemeClr val="dk1"/>
              </a:solidFill>
              <a:latin typeface="Cambria"/>
              <a:ea typeface="Cambria"/>
              <a:cs typeface="Cambria"/>
              <a:sym typeface="Cambria"/>
            </a:endParaRPr>
          </a:p>
        </p:txBody>
      </p:sp>
      <p:pic>
        <p:nvPicPr>
          <p:cNvPr id="411" name="Google Shape;411;p33"/>
          <p:cNvPicPr preferRelativeResize="0"/>
          <p:nvPr/>
        </p:nvPicPr>
        <p:blipFill rotWithShape="1">
          <a:blip r:embed="rId4">
            <a:alphaModFix/>
          </a:blip>
          <a:srcRect/>
          <a:stretch/>
        </p:blipFill>
        <p:spPr>
          <a:xfrm>
            <a:off x="5538463" y="6806399"/>
            <a:ext cx="1925730" cy="1478575"/>
          </a:xfrm>
          <a:prstGeom prst="rect">
            <a:avLst/>
          </a:prstGeom>
          <a:noFill/>
          <a:ln w="9525" cap="flat" cmpd="sng">
            <a:solidFill>
              <a:schemeClr val="dk1"/>
            </a:solidFill>
            <a:prstDash val="solid"/>
            <a:round/>
            <a:headEnd type="none" w="sm" len="sm"/>
            <a:tailEnd type="none" w="sm" len="sm"/>
          </a:ln>
        </p:spPr>
      </p:pic>
      <p:sp>
        <p:nvSpPr>
          <p:cNvPr id="412" name="Google Shape;412;p33"/>
          <p:cNvSpPr txBox="1"/>
          <p:nvPr/>
        </p:nvSpPr>
        <p:spPr>
          <a:xfrm>
            <a:off x="342250" y="5377538"/>
            <a:ext cx="6933300" cy="387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rgbClr val="000000"/>
                </a:solidFill>
                <a:latin typeface="Cambria"/>
                <a:ea typeface="Cambria"/>
                <a:cs typeface="Cambria"/>
                <a:sym typeface="Cambria"/>
              </a:rPr>
              <a:t>Classified into four principal types based on the nature of the abnormal vessels:</a:t>
            </a:r>
            <a:endParaRPr sz="1200" b="1" i="0" u="none" strike="noStrike" cap="none">
              <a:solidFill>
                <a:srgbClr val="000000"/>
              </a:solidFill>
              <a:latin typeface="Cambria"/>
              <a:ea typeface="Cambria"/>
              <a:cs typeface="Cambria"/>
              <a:sym typeface="Cambria"/>
            </a:endParaRPr>
          </a:p>
        </p:txBody>
      </p:sp>
      <p:pic>
        <p:nvPicPr>
          <p:cNvPr id="413" name="Google Shape;413;p33"/>
          <p:cNvPicPr preferRelativeResize="0"/>
          <p:nvPr/>
        </p:nvPicPr>
        <p:blipFill rotWithShape="1">
          <a:blip r:embed="rId3">
            <a:alphaModFix/>
          </a:blip>
          <a:srcRect/>
          <a:stretch/>
        </p:blipFill>
        <p:spPr>
          <a:xfrm>
            <a:off x="-25" y="4581213"/>
            <a:ext cx="7772400" cy="623887"/>
          </a:xfrm>
          <a:prstGeom prst="rect">
            <a:avLst/>
          </a:prstGeom>
          <a:noFill/>
          <a:ln>
            <a:noFill/>
          </a:ln>
        </p:spPr>
      </p:pic>
      <p:sp>
        <p:nvSpPr>
          <p:cNvPr id="414" name="Google Shape;414;p33"/>
          <p:cNvSpPr txBox="1">
            <a:spLocks noGrp="1"/>
          </p:cNvSpPr>
          <p:nvPr>
            <p:ph type="title"/>
          </p:nvPr>
        </p:nvSpPr>
        <p:spPr>
          <a:xfrm>
            <a:off x="839127" y="4375628"/>
            <a:ext cx="6933300" cy="1035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72BCD1"/>
              </a:buClr>
              <a:buSzPts val="1800"/>
              <a:buFont typeface="Cambria"/>
              <a:buNone/>
            </a:pPr>
            <a:r>
              <a:rPr lang="en-US" sz="1800" b="1" i="0" u="none" strike="noStrike" cap="none">
                <a:solidFill>
                  <a:srgbClr val="5BA3B1"/>
                </a:solidFill>
                <a:latin typeface="Cambria"/>
                <a:ea typeface="Cambria"/>
                <a:cs typeface="Cambria"/>
                <a:sym typeface="Cambria"/>
              </a:rPr>
              <a:t> # Vascular Malformations: </a:t>
            </a:r>
            <a:endParaRPr sz="1800" b="1" i="0" u="none" strike="noStrike" cap="none">
              <a:solidFill>
                <a:srgbClr val="5BA3B1"/>
              </a:solidFill>
              <a:latin typeface="Cambria"/>
              <a:ea typeface="Cambria"/>
              <a:cs typeface="Cambria"/>
              <a:sym typeface="Cambria"/>
            </a:endParaRPr>
          </a:p>
        </p:txBody>
      </p:sp>
      <p:sp>
        <p:nvSpPr>
          <p:cNvPr id="415" name="Google Shape;415;p33"/>
          <p:cNvSpPr/>
          <p:nvPr/>
        </p:nvSpPr>
        <p:spPr>
          <a:xfrm>
            <a:off x="645800" y="5876163"/>
            <a:ext cx="1593600" cy="477300"/>
          </a:xfrm>
          <a:prstGeom prst="round1Rect">
            <a:avLst>
              <a:gd name="adj" fmla="val 16667"/>
            </a:avLst>
          </a:prstGeom>
          <a:solidFill>
            <a:srgbClr val="72BCD1"/>
          </a:solid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100"/>
              <a:buFont typeface="Arial"/>
              <a:buNone/>
            </a:pPr>
            <a:r>
              <a:rPr lang="en-US" sz="1100" b="0" i="1" u="none" strike="noStrike" cap="none">
                <a:solidFill>
                  <a:srgbClr val="FFFFFF"/>
                </a:solidFill>
                <a:latin typeface="Calibri"/>
                <a:ea typeface="Calibri"/>
                <a:cs typeface="Calibri"/>
                <a:sym typeface="Calibri"/>
              </a:rPr>
              <a:t>Arteriovenous Malformations</a:t>
            </a:r>
            <a:r>
              <a:rPr lang="en-US" sz="1100" b="0" i="0" u="none" strike="noStrike" cap="none">
                <a:solidFill>
                  <a:srgbClr val="FFFFFF"/>
                </a:solidFill>
                <a:latin typeface="Calibri"/>
                <a:ea typeface="Calibri"/>
                <a:cs typeface="Calibri"/>
                <a:sym typeface="Calibri"/>
              </a:rPr>
              <a:t> (AVMs)</a:t>
            </a:r>
            <a:endParaRPr sz="1400" b="0" i="0" u="none" strike="noStrike" cap="none">
              <a:solidFill>
                <a:srgbClr val="FFFFFF"/>
              </a:solidFill>
              <a:latin typeface="Arial"/>
              <a:ea typeface="Arial"/>
              <a:cs typeface="Arial"/>
              <a:sym typeface="Arial"/>
            </a:endParaRPr>
          </a:p>
        </p:txBody>
      </p:sp>
      <p:sp>
        <p:nvSpPr>
          <p:cNvPr id="416" name="Google Shape;416;p33"/>
          <p:cNvSpPr/>
          <p:nvPr/>
        </p:nvSpPr>
        <p:spPr>
          <a:xfrm>
            <a:off x="2312350" y="5876163"/>
            <a:ext cx="1593600" cy="477300"/>
          </a:xfrm>
          <a:prstGeom prst="round1Rect">
            <a:avLst>
              <a:gd name="adj" fmla="val 16667"/>
            </a:avLst>
          </a:prstGeom>
          <a:solidFill>
            <a:srgbClr val="72BCD1"/>
          </a:solid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100"/>
              <a:buFont typeface="Arial"/>
              <a:buNone/>
            </a:pPr>
            <a:r>
              <a:rPr lang="en-US" sz="1100" b="0" i="1" u="none" strike="noStrike" cap="none">
                <a:solidFill>
                  <a:srgbClr val="FFFFFF"/>
                </a:solidFill>
                <a:latin typeface="Calibri"/>
                <a:ea typeface="Calibri"/>
                <a:cs typeface="Calibri"/>
                <a:sym typeface="Calibri"/>
              </a:rPr>
              <a:t>Cavernous Malformations</a:t>
            </a:r>
            <a:endParaRPr sz="1400" b="0" i="0" u="none" strike="noStrike" cap="none">
              <a:solidFill>
                <a:srgbClr val="FFFFFF"/>
              </a:solidFill>
              <a:latin typeface="Arial"/>
              <a:ea typeface="Arial"/>
              <a:cs typeface="Arial"/>
              <a:sym typeface="Arial"/>
            </a:endParaRPr>
          </a:p>
        </p:txBody>
      </p:sp>
      <p:sp>
        <p:nvSpPr>
          <p:cNvPr id="417" name="Google Shape;417;p33"/>
          <p:cNvSpPr/>
          <p:nvPr/>
        </p:nvSpPr>
        <p:spPr>
          <a:xfrm>
            <a:off x="3978900" y="5876163"/>
            <a:ext cx="1593600" cy="477300"/>
          </a:xfrm>
          <a:prstGeom prst="round1Rect">
            <a:avLst>
              <a:gd name="adj" fmla="val 16667"/>
            </a:avLst>
          </a:prstGeom>
          <a:solidFill>
            <a:srgbClr val="72BCD1"/>
          </a:solid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100"/>
              <a:buFont typeface="Arial"/>
              <a:buNone/>
            </a:pPr>
            <a:r>
              <a:rPr lang="en-US" sz="1100" b="0" i="1" u="none" strike="noStrike" cap="none">
                <a:solidFill>
                  <a:srgbClr val="FFFFFF"/>
                </a:solidFill>
                <a:latin typeface="Calibri"/>
                <a:ea typeface="Calibri"/>
                <a:cs typeface="Calibri"/>
                <a:sym typeface="Calibri"/>
              </a:rPr>
              <a:t>Capillary Telangiectasis</a:t>
            </a:r>
            <a:endParaRPr sz="1400" b="0" i="0" u="none" strike="noStrike" cap="none">
              <a:solidFill>
                <a:srgbClr val="FFFFFF"/>
              </a:solidFill>
              <a:latin typeface="Arial"/>
              <a:ea typeface="Arial"/>
              <a:cs typeface="Arial"/>
              <a:sym typeface="Arial"/>
            </a:endParaRPr>
          </a:p>
        </p:txBody>
      </p:sp>
      <p:sp>
        <p:nvSpPr>
          <p:cNvPr id="418" name="Google Shape;418;p33"/>
          <p:cNvSpPr/>
          <p:nvPr/>
        </p:nvSpPr>
        <p:spPr>
          <a:xfrm>
            <a:off x="5645450" y="5876163"/>
            <a:ext cx="1593600" cy="477300"/>
          </a:xfrm>
          <a:prstGeom prst="round1Rect">
            <a:avLst>
              <a:gd name="adj" fmla="val 16667"/>
            </a:avLst>
          </a:prstGeom>
          <a:solidFill>
            <a:srgbClr val="72BCD1"/>
          </a:solid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100"/>
              <a:buFont typeface="Arial"/>
              <a:buNone/>
            </a:pPr>
            <a:r>
              <a:rPr lang="en-US" sz="1100" b="0" i="1" u="none" strike="noStrike" cap="none">
                <a:solidFill>
                  <a:srgbClr val="FFFFFF"/>
                </a:solidFill>
                <a:latin typeface="Calibri"/>
                <a:ea typeface="Calibri"/>
                <a:cs typeface="Calibri"/>
                <a:sym typeface="Calibri"/>
              </a:rPr>
              <a:t>Venous Angiomas</a:t>
            </a:r>
            <a:endParaRPr sz="1400" b="0" i="0" u="none" strike="noStrike" cap="none">
              <a:solidFill>
                <a:srgbClr val="FFFFFF"/>
              </a:solidFill>
              <a:latin typeface="Arial"/>
              <a:ea typeface="Arial"/>
              <a:cs typeface="Arial"/>
              <a:sym typeface="Arial"/>
            </a:endParaRPr>
          </a:p>
        </p:txBody>
      </p:sp>
      <p:sp>
        <p:nvSpPr>
          <p:cNvPr id="419" name="Google Shape;419;p33"/>
          <p:cNvSpPr txBox="1"/>
          <p:nvPr/>
        </p:nvSpPr>
        <p:spPr>
          <a:xfrm>
            <a:off x="265600" y="6525900"/>
            <a:ext cx="5345700" cy="2618100"/>
          </a:xfrm>
          <a:prstGeom prst="rect">
            <a:avLst/>
          </a:prstGeom>
          <a:noFill/>
          <a:ln>
            <a:noFill/>
          </a:ln>
        </p:spPr>
        <p:txBody>
          <a:bodyPr spcFirstLastPara="1" wrap="square" lIns="91425" tIns="91425" rIns="91425" bIns="91425" anchor="ctr" anchorCtr="0">
            <a:noAutofit/>
          </a:bodyPr>
          <a:lstStyle/>
          <a:p>
            <a:pPr marL="457200" marR="0" lvl="0" indent="-304800" algn="l" rtl="0">
              <a:lnSpc>
                <a:spcPct val="100000"/>
              </a:lnSpc>
              <a:spcBef>
                <a:spcPts val="0"/>
              </a:spcBef>
              <a:spcAft>
                <a:spcPts val="0"/>
              </a:spcAft>
              <a:buClr>
                <a:srgbClr val="72BCD1"/>
              </a:buClr>
              <a:buSzPts val="1200"/>
              <a:buFont typeface="Calibri"/>
              <a:buChar char="●"/>
            </a:pPr>
            <a:r>
              <a:rPr lang="en-US" sz="1200" b="0" i="0" u="none" strike="noStrike" cap="none">
                <a:solidFill>
                  <a:schemeClr val="dk1"/>
                </a:solidFill>
                <a:latin typeface="Cambria"/>
                <a:ea typeface="Cambria"/>
                <a:cs typeface="Cambria"/>
                <a:sym typeface="Cambria"/>
              </a:rPr>
              <a:t>Most commonly manifest between the ages of 10 and 30 years with seizures, an intracerebral hemorrhage, or a subarachnoid hemorrhage. </a:t>
            </a:r>
            <a:endParaRPr sz="1200" b="0" i="0" u="none" strike="noStrike" cap="none">
              <a:solidFill>
                <a:schemeClr val="dk1"/>
              </a:solidFill>
              <a:latin typeface="Cambria"/>
              <a:ea typeface="Cambria"/>
              <a:cs typeface="Cambria"/>
              <a:sym typeface="Cambria"/>
            </a:endParaRPr>
          </a:p>
          <a:p>
            <a:pPr marL="457200" marR="0" lvl="0" indent="-304800" algn="l" rtl="0">
              <a:lnSpc>
                <a:spcPct val="100000"/>
              </a:lnSpc>
              <a:spcBef>
                <a:spcPts val="1000"/>
              </a:spcBef>
              <a:spcAft>
                <a:spcPts val="0"/>
              </a:spcAft>
              <a:buClr>
                <a:srgbClr val="72BCD1"/>
              </a:buClr>
              <a:buSzPts val="1200"/>
              <a:buFont typeface="Calibri"/>
              <a:buChar char="●"/>
            </a:pPr>
            <a:r>
              <a:rPr lang="en-US" sz="1200" b="0" i="0" u="none" strike="noStrike" cap="none">
                <a:solidFill>
                  <a:srgbClr val="000000"/>
                </a:solidFill>
                <a:latin typeface="Cambria"/>
                <a:ea typeface="Cambria"/>
                <a:cs typeface="Cambria"/>
                <a:sym typeface="Cambria"/>
              </a:rPr>
              <a:t>AVMs, the most common of these, affect males twice as frequently as females.</a:t>
            </a:r>
            <a:endParaRPr sz="1200" b="0" i="0" u="none" strike="noStrike" cap="none">
              <a:solidFill>
                <a:srgbClr val="000000"/>
              </a:solidFill>
              <a:latin typeface="Cambria"/>
              <a:ea typeface="Cambria"/>
              <a:cs typeface="Cambria"/>
              <a:sym typeface="Cambria"/>
            </a:endParaRPr>
          </a:p>
          <a:p>
            <a:pPr marL="457200" marR="0" lvl="0" indent="-304800" algn="l" rtl="0">
              <a:lnSpc>
                <a:spcPct val="100000"/>
              </a:lnSpc>
              <a:spcBef>
                <a:spcPts val="1000"/>
              </a:spcBef>
              <a:spcAft>
                <a:spcPts val="0"/>
              </a:spcAft>
              <a:buClr>
                <a:srgbClr val="72BCD1"/>
              </a:buClr>
              <a:buSzPts val="1200"/>
              <a:buFont typeface="Calibri"/>
              <a:buChar char="●"/>
            </a:pPr>
            <a:r>
              <a:rPr lang="en-US" sz="1200" b="0" i="0" u="none" strike="noStrike" cap="none">
                <a:solidFill>
                  <a:srgbClr val="000000"/>
                </a:solidFill>
                <a:latin typeface="Cambria"/>
                <a:ea typeface="Cambria"/>
                <a:cs typeface="Cambria"/>
                <a:sym typeface="Cambria"/>
              </a:rPr>
              <a:t>The risk of bleeding makes AVM the most dangerous type of vascular malformation. </a:t>
            </a:r>
            <a:endParaRPr sz="1200" b="0" i="0" u="none" strike="noStrike" cap="none">
              <a:solidFill>
                <a:srgbClr val="000000"/>
              </a:solidFill>
              <a:latin typeface="Cambria"/>
              <a:ea typeface="Cambria"/>
              <a:cs typeface="Cambria"/>
              <a:sym typeface="Cambria"/>
            </a:endParaRPr>
          </a:p>
          <a:p>
            <a:pPr marL="457200" marR="0" lvl="0" indent="-304800" algn="l" rtl="0">
              <a:lnSpc>
                <a:spcPct val="100000"/>
              </a:lnSpc>
              <a:spcBef>
                <a:spcPts val="1000"/>
              </a:spcBef>
              <a:spcAft>
                <a:spcPts val="1000"/>
              </a:spcAft>
              <a:buClr>
                <a:srgbClr val="72BCD1"/>
              </a:buClr>
              <a:buSzPts val="1200"/>
              <a:buFont typeface="Calibri"/>
              <a:buChar char="●"/>
            </a:pPr>
            <a:r>
              <a:rPr lang="en-US" sz="1200" b="0" i="0" u="none" strike="noStrike" cap="none">
                <a:solidFill>
                  <a:srgbClr val="000000"/>
                </a:solidFill>
                <a:latin typeface="Cambria"/>
                <a:ea typeface="Cambria"/>
                <a:cs typeface="Cambria"/>
                <a:sym typeface="Cambria"/>
              </a:rPr>
              <a:t>Multiple AVMs can be seen in the setting of hereditary hemorrhagic telangiectasia, an autosomal dominant condition often associated with mutations affecting the TGFβ pathway.</a:t>
            </a:r>
            <a:endParaRPr sz="1200" b="0" i="0" u="none" strike="noStrike" cap="none">
              <a:solidFill>
                <a:srgbClr val="000000"/>
              </a:solidFill>
              <a:latin typeface="Cambria"/>
              <a:ea typeface="Cambria"/>
              <a:cs typeface="Cambria"/>
              <a:sym typeface="Cambria"/>
            </a:endParaRPr>
          </a:p>
        </p:txBody>
      </p:sp>
      <p:sp>
        <p:nvSpPr>
          <p:cNvPr id="420" name="Google Shape;420;p33"/>
          <p:cNvSpPr txBox="1"/>
          <p:nvPr/>
        </p:nvSpPr>
        <p:spPr>
          <a:xfrm>
            <a:off x="5538463" y="8311100"/>
            <a:ext cx="1925700" cy="361800"/>
          </a:xfrm>
          <a:prstGeom prst="rect">
            <a:avLst/>
          </a:prstGeom>
          <a:noFill/>
          <a:ln w="9525" cap="flat" cmpd="sng">
            <a:solidFill>
              <a:srgbClr val="72BCD1"/>
            </a:solidFill>
            <a:prstDash val="lgDashDot"/>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mbria"/>
                <a:ea typeface="Cambria"/>
                <a:cs typeface="Cambria"/>
                <a:sym typeface="Cambria"/>
              </a:rPr>
              <a:t>Arteriovenous Malformation</a:t>
            </a:r>
            <a:endParaRPr sz="1000" b="0" i="0" u="none" strike="noStrike" cap="none">
              <a:solidFill>
                <a:srgbClr val="000000"/>
              </a:solidFill>
              <a:latin typeface="Cambria"/>
              <a:ea typeface="Cambria"/>
              <a:cs typeface="Cambria"/>
              <a:sym typeface="Cambr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4"/>
          <p:cNvSpPr txBox="1">
            <a:spLocks noGrp="1"/>
          </p:cNvSpPr>
          <p:nvPr>
            <p:ph type="body" idx="1"/>
          </p:nvPr>
        </p:nvSpPr>
        <p:spPr>
          <a:xfrm>
            <a:off x="2464843" y="6167427"/>
            <a:ext cx="5107674" cy="895350"/>
          </a:xfrm>
          <a:prstGeom prst="rect">
            <a:avLst/>
          </a:prstGeom>
          <a:noFill/>
          <a:ln>
            <a:noFill/>
          </a:ln>
        </p:spPr>
        <p:txBody>
          <a:bodyPr spcFirstLastPara="1" wrap="square" lIns="91425" tIns="45700" rIns="91425" bIns="45700" anchor="t" anchorCtr="0">
            <a:noAutofit/>
          </a:bodyPr>
          <a:lstStyle/>
          <a:p>
            <a:pPr marL="139700" marR="0" lvl="0" indent="0" algn="l" rtl="0">
              <a:lnSpc>
                <a:spcPct val="90000"/>
              </a:lnSpc>
              <a:spcBef>
                <a:spcPts val="0"/>
              </a:spcBef>
              <a:spcAft>
                <a:spcPts val="0"/>
              </a:spcAft>
              <a:buClr>
                <a:srgbClr val="72BCD1"/>
              </a:buClr>
              <a:buSzPts val="1400"/>
              <a:buFont typeface="Arial"/>
              <a:buNone/>
            </a:pPr>
            <a:r>
              <a:rPr lang="en-US" sz="1200" b="0" i="0" u="none" strike="noStrike" cap="none">
                <a:solidFill>
                  <a:schemeClr val="dk1"/>
                </a:solidFill>
                <a:latin typeface="Cambria"/>
                <a:ea typeface="Cambria"/>
                <a:cs typeface="Cambria"/>
                <a:sym typeface="Cambria"/>
              </a:rPr>
              <a:t> </a:t>
            </a:r>
            <a:endParaRPr sz="1200" b="0" i="0" u="none" strike="noStrike" cap="none">
              <a:solidFill>
                <a:schemeClr val="dk1"/>
              </a:solidFill>
              <a:latin typeface="Cambria"/>
              <a:ea typeface="Cambria"/>
              <a:cs typeface="Cambria"/>
              <a:sym typeface="Cambria"/>
            </a:endParaRPr>
          </a:p>
          <a:p>
            <a:pPr marL="0" marR="0" lvl="0" indent="0" algn="l" rtl="0">
              <a:lnSpc>
                <a:spcPct val="90000"/>
              </a:lnSpc>
              <a:spcBef>
                <a:spcPts val="1000"/>
              </a:spcBef>
              <a:spcAft>
                <a:spcPts val="0"/>
              </a:spcAft>
              <a:buClr>
                <a:schemeClr val="dk1"/>
              </a:buClr>
              <a:buSzPts val="1200"/>
              <a:buFont typeface="Arial"/>
              <a:buNone/>
            </a:pPr>
            <a:endParaRPr sz="1200" b="0" i="0" u="none" strike="noStrike" cap="none">
              <a:solidFill>
                <a:schemeClr val="dk1"/>
              </a:solidFill>
              <a:latin typeface="Cambria"/>
              <a:ea typeface="Cambria"/>
              <a:cs typeface="Cambria"/>
              <a:sym typeface="Cambria"/>
            </a:endParaRPr>
          </a:p>
          <a:p>
            <a:pPr marL="0" marR="0" lvl="0" indent="0" algn="l" rtl="0">
              <a:lnSpc>
                <a:spcPct val="90000"/>
              </a:lnSpc>
              <a:spcBef>
                <a:spcPts val="850"/>
              </a:spcBef>
              <a:spcAft>
                <a:spcPts val="0"/>
              </a:spcAft>
              <a:buClr>
                <a:schemeClr val="dk1"/>
              </a:buClr>
              <a:buSzPts val="1200"/>
              <a:buFont typeface="Arial"/>
              <a:buNone/>
            </a:pPr>
            <a:r>
              <a:rPr lang="en-US" sz="1200" b="1" i="0" u="none" strike="noStrike" cap="none">
                <a:solidFill>
                  <a:schemeClr val="dk1"/>
                </a:solidFill>
                <a:latin typeface="Cambria"/>
                <a:ea typeface="Cambria"/>
                <a:cs typeface="Cambria"/>
                <a:sym typeface="Cambria"/>
              </a:rPr>
              <a:t>* Do you know ?  </a:t>
            </a:r>
            <a:r>
              <a:rPr lang="en-US" sz="1200" b="0" i="0" u="none" strike="noStrike" cap="none">
                <a:solidFill>
                  <a:schemeClr val="dk1"/>
                </a:solidFill>
                <a:latin typeface="Cambria"/>
                <a:ea typeface="Cambria"/>
                <a:cs typeface="Cambria"/>
                <a:sym typeface="Cambria"/>
              </a:rPr>
              <a:t>Brain tissue ceases to function if deprived of oxygen for more than </a:t>
            </a:r>
            <a:r>
              <a:rPr lang="en-US" sz="1200" b="1" i="0" u="none" strike="noStrike" cap="none">
                <a:solidFill>
                  <a:schemeClr val="dk1"/>
                </a:solidFill>
                <a:latin typeface="Cambria"/>
                <a:ea typeface="Cambria"/>
                <a:cs typeface="Cambria"/>
                <a:sym typeface="Cambria"/>
              </a:rPr>
              <a:t>60 to 90 seconds </a:t>
            </a:r>
            <a:r>
              <a:rPr lang="en-US" sz="1200" b="0" i="0" u="none" strike="noStrike" cap="none">
                <a:solidFill>
                  <a:schemeClr val="dk1"/>
                </a:solidFill>
                <a:latin typeface="Cambria"/>
                <a:ea typeface="Cambria"/>
                <a:cs typeface="Cambria"/>
                <a:sym typeface="Cambria"/>
              </a:rPr>
              <a:t>and after approximately </a:t>
            </a:r>
            <a:r>
              <a:rPr lang="en-US" sz="1200" b="1" i="0" u="none" strike="noStrike" cap="none">
                <a:solidFill>
                  <a:schemeClr val="dk1"/>
                </a:solidFill>
                <a:latin typeface="Cambria"/>
                <a:ea typeface="Cambria"/>
                <a:cs typeface="Cambria"/>
                <a:sym typeface="Cambria"/>
              </a:rPr>
              <a:t>three minutes,</a:t>
            </a:r>
            <a:r>
              <a:rPr lang="en-US" sz="1200" b="0" i="0" u="none" strike="noStrike" cap="none">
                <a:solidFill>
                  <a:schemeClr val="dk1"/>
                </a:solidFill>
                <a:latin typeface="Cambria"/>
                <a:ea typeface="Cambria"/>
                <a:cs typeface="Cambria"/>
                <a:sym typeface="Cambria"/>
              </a:rPr>
              <a:t> will suffer irreversible injury possibly leading to death of the tissue.</a:t>
            </a:r>
            <a:endParaRPr sz="2380" b="0" i="0" u="none" strike="noStrike" cap="none">
              <a:solidFill>
                <a:schemeClr val="dk1"/>
              </a:solidFill>
              <a:latin typeface="Cambria"/>
              <a:ea typeface="Cambria"/>
              <a:cs typeface="Cambria"/>
              <a:sym typeface="Cambria"/>
            </a:endParaRPr>
          </a:p>
          <a:p>
            <a:pPr marL="0" marR="0" lvl="0" indent="0" algn="l" rtl="0">
              <a:lnSpc>
                <a:spcPct val="90000"/>
              </a:lnSpc>
              <a:spcBef>
                <a:spcPts val="850"/>
              </a:spcBef>
              <a:spcAft>
                <a:spcPts val="0"/>
              </a:spcAft>
              <a:buClr>
                <a:schemeClr val="dk1"/>
              </a:buClr>
              <a:buSzPts val="1200"/>
              <a:buFont typeface="Arial"/>
              <a:buNone/>
            </a:pPr>
            <a:endParaRPr sz="1200" b="0" i="0" u="none" strike="noStrike" cap="none">
              <a:solidFill>
                <a:schemeClr val="dk1"/>
              </a:solidFill>
              <a:latin typeface="Cambria"/>
              <a:ea typeface="Cambria"/>
              <a:cs typeface="Cambria"/>
              <a:sym typeface="Cambria"/>
            </a:endParaRPr>
          </a:p>
        </p:txBody>
      </p:sp>
      <p:pic>
        <p:nvPicPr>
          <p:cNvPr id="426" name="Google Shape;426;p34"/>
          <p:cNvPicPr preferRelativeResize="0"/>
          <p:nvPr/>
        </p:nvPicPr>
        <p:blipFill rotWithShape="1">
          <a:blip r:embed="rId3">
            <a:alphaModFix/>
          </a:blip>
          <a:srcRect/>
          <a:stretch/>
        </p:blipFill>
        <p:spPr>
          <a:xfrm>
            <a:off x="0" y="0"/>
            <a:ext cx="7772400" cy="623887"/>
          </a:xfrm>
          <a:prstGeom prst="rect">
            <a:avLst/>
          </a:prstGeom>
          <a:noFill/>
          <a:ln>
            <a:noFill/>
          </a:ln>
        </p:spPr>
      </p:pic>
      <p:sp>
        <p:nvSpPr>
          <p:cNvPr id="427" name="Google Shape;427;p34"/>
          <p:cNvSpPr txBox="1">
            <a:spLocks noGrp="1"/>
          </p:cNvSpPr>
          <p:nvPr>
            <p:ph type="title"/>
          </p:nvPr>
        </p:nvSpPr>
        <p:spPr>
          <a:xfrm>
            <a:off x="682950" y="-228600"/>
            <a:ext cx="6936300" cy="958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72BCD1"/>
              </a:buClr>
              <a:buSzPts val="1800"/>
              <a:buFont typeface="Cambria"/>
              <a:buNone/>
            </a:pPr>
            <a:r>
              <a:rPr lang="en-US" sz="1800" b="1" i="0" u="none" strike="noStrike" cap="none">
                <a:solidFill>
                  <a:srgbClr val="5BA3B1"/>
                </a:solidFill>
                <a:latin typeface="Cambria"/>
                <a:ea typeface="Cambria"/>
                <a:cs typeface="Cambria"/>
                <a:sym typeface="Cambria"/>
              </a:rPr>
              <a:t>#So what can cause or contribute to a stroke ? </a:t>
            </a:r>
            <a:endParaRPr sz="3740" b="0" i="0" u="none" strike="noStrike" cap="none">
              <a:solidFill>
                <a:srgbClr val="5BA3B1"/>
              </a:solidFill>
              <a:latin typeface="Cambria"/>
              <a:ea typeface="Cambria"/>
              <a:cs typeface="Cambria"/>
              <a:sym typeface="Cambria"/>
            </a:endParaRPr>
          </a:p>
        </p:txBody>
      </p:sp>
      <p:grpSp>
        <p:nvGrpSpPr>
          <p:cNvPr id="428" name="Google Shape;428;p34"/>
          <p:cNvGrpSpPr/>
          <p:nvPr/>
        </p:nvGrpSpPr>
        <p:grpSpPr>
          <a:xfrm>
            <a:off x="-6708" y="730200"/>
            <a:ext cx="2373815" cy="8134349"/>
            <a:chOff x="1519092" y="0"/>
            <a:chExt cx="2373815" cy="8134349"/>
          </a:xfrm>
        </p:grpSpPr>
        <p:sp>
          <p:nvSpPr>
            <p:cNvPr id="429" name="Google Shape;429;p34"/>
            <p:cNvSpPr/>
            <p:nvPr/>
          </p:nvSpPr>
          <p:spPr>
            <a:xfrm>
              <a:off x="2035184" y="0"/>
              <a:ext cx="1857723" cy="1857885"/>
            </a:xfrm>
            <a:custGeom>
              <a:avLst/>
              <a:gdLst/>
              <a:ahLst/>
              <a:cxnLst/>
              <a:rect l="l" t="t" r="r" b="b"/>
              <a:pathLst>
                <a:path w="120000" h="120000" extrusionOk="0">
                  <a:moveTo>
                    <a:pt x="8412" y="60000"/>
                  </a:moveTo>
                  <a:lnTo>
                    <a:pt x="8412" y="60000"/>
                  </a:lnTo>
                  <a:cubicBezTo>
                    <a:pt x="8412" y="32962"/>
                    <a:pt x="29287" y="10511"/>
                    <a:pt x="56253" y="8548"/>
                  </a:cubicBezTo>
                  <a:cubicBezTo>
                    <a:pt x="83220" y="6584"/>
                    <a:pt x="107127" y="25774"/>
                    <a:pt x="111044" y="52526"/>
                  </a:cubicBezTo>
                  <a:cubicBezTo>
                    <a:pt x="114961" y="79279"/>
                    <a:pt x="97558" y="104517"/>
                    <a:pt x="71161" y="110367"/>
                  </a:cubicBezTo>
                  <a:lnTo>
                    <a:pt x="70592" y="118429"/>
                  </a:lnTo>
                  <a:lnTo>
                    <a:pt x="56830" y="104890"/>
                  </a:lnTo>
                  <a:lnTo>
                    <a:pt x="72705" y="88506"/>
                  </a:lnTo>
                  <a:lnTo>
                    <a:pt x="72144" y="96444"/>
                  </a:lnTo>
                  <a:lnTo>
                    <a:pt x="72144" y="96444"/>
                  </a:lnTo>
                  <a:cubicBezTo>
                    <a:pt x="90761" y="90239"/>
                    <a:pt x="101708" y="71000"/>
                    <a:pt x="97532" y="51825"/>
                  </a:cubicBezTo>
                  <a:cubicBezTo>
                    <a:pt x="93356" y="32651"/>
                    <a:pt x="75400" y="19707"/>
                    <a:pt x="55889" y="21807"/>
                  </a:cubicBezTo>
                  <a:cubicBezTo>
                    <a:pt x="36379" y="23907"/>
                    <a:pt x="21588" y="40376"/>
                    <a:pt x="21588" y="60000"/>
                  </a:cubicBezTo>
                  <a:close/>
                </a:path>
              </a:pathLst>
            </a:custGeom>
            <a:solidFill>
              <a:srgbClr val="E3EEF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4"/>
            <p:cNvSpPr/>
            <p:nvPr/>
          </p:nvSpPr>
          <p:spPr>
            <a:xfrm>
              <a:off x="2445340" y="672710"/>
              <a:ext cx="1036714" cy="51815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4"/>
            <p:cNvSpPr txBox="1"/>
            <p:nvPr/>
          </p:nvSpPr>
          <p:spPr>
            <a:xfrm>
              <a:off x="2445340" y="672710"/>
              <a:ext cx="1036714" cy="518158"/>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None/>
              </a:pPr>
              <a:r>
                <a:rPr lang="en-US" sz="900" b="0" i="0" u="none" strike="noStrike" cap="none">
                  <a:solidFill>
                    <a:schemeClr val="dk1"/>
                  </a:solidFill>
                  <a:latin typeface="Cambria"/>
                  <a:ea typeface="Cambria"/>
                  <a:cs typeface="Cambria"/>
                  <a:sym typeface="Cambria"/>
                </a:rPr>
                <a:t>Hypertension and Atherosclerosis and Heart diseases</a:t>
              </a:r>
              <a:endParaRPr sz="900" b="0" i="0" u="none" strike="noStrike" cap="none">
                <a:solidFill>
                  <a:srgbClr val="000000"/>
                </a:solidFill>
                <a:latin typeface="Arial"/>
                <a:ea typeface="Arial"/>
                <a:cs typeface="Arial"/>
                <a:sym typeface="Arial"/>
              </a:endParaRPr>
            </a:p>
          </p:txBody>
        </p:sp>
        <p:sp>
          <p:nvSpPr>
            <p:cNvPr id="432" name="Google Shape;432;p34"/>
            <p:cNvSpPr/>
            <p:nvPr/>
          </p:nvSpPr>
          <p:spPr>
            <a:xfrm>
              <a:off x="1519092" y="1067226"/>
              <a:ext cx="1857723" cy="1857885"/>
            </a:xfrm>
            <a:custGeom>
              <a:avLst/>
              <a:gdLst/>
              <a:ahLst/>
              <a:cxnLst/>
              <a:rect l="l" t="t" r="r" b="b"/>
              <a:pathLst>
                <a:path w="120000" h="120000" extrusionOk="0">
                  <a:moveTo>
                    <a:pt x="96480" y="23523"/>
                  </a:moveTo>
                  <a:lnTo>
                    <a:pt x="87163" y="32839"/>
                  </a:lnTo>
                  <a:cubicBezTo>
                    <a:pt x="75944" y="21617"/>
                    <a:pt x="58979" y="18450"/>
                    <a:pt x="44466" y="24867"/>
                  </a:cubicBezTo>
                  <a:cubicBezTo>
                    <a:pt x="29953" y="31285"/>
                    <a:pt x="20880" y="45966"/>
                    <a:pt x="21631" y="61817"/>
                  </a:cubicBezTo>
                  <a:cubicBezTo>
                    <a:pt x="22382" y="77669"/>
                    <a:pt x="32802" y="91427"/>
                    <a:pt x="47856" y="96444"/>
                  </a:cubicBezTo>
                  <a:lnTo>
                    <a:pt x="47295" y="88506"/>
                  </a:lnTo>
                  <a:lnTo>
                    <a:pt x="63170" y="104890"/>
                  </a:lnTo>
                  <a:lnTo>
                    <a:pt x="49408" y="118429"/>
                  </a:lnTo>
                  <a:lnTo>
                    <a:pt x="48839" y="110367"/>
                  </a:lnTo>
                  <a:lnTo>
                    <a:pt x="48839" y="110367"/>
                  </a:lnTo>
                  <a:cubicBezTo>
                    <a:pt x="27396" y="105615"/>
                    <a:pt x="11312" y="87807"/>
                    <a:pt x="8761" y="65991"/>
                  </a:cubicBezTo>
                  <a:cubicBezTo>
                    <a:pt x="6210" y="44176"/>
                    <a:pt x="17752" y="23138"/>
                    <a:pt x="37520" y="13567"/>
                  </a:cubicBezTo>
                  <a:cubicBezTo>
                    <a:pt x="57289" y="3996"/>
                    <a:pt x="80950" y="7991"/>
                    <a:pt x="96480" y="23523"/>
                  </a:cubicBezTo>
                  <a:close/>
                </a:path>
              </a:pathLst>
            </a:custGeom>
            <a:solidFill>
              <a:srgbClr val="A4CCD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4"/>
            <p:cNvSpPr/>
            <p:nvPr/>
          </p:nvSpPr>
          <p:spPr>
            <a:xfrm>
              <a:off x="1927157" y="1742377"/>
              <a:ext cx="1036714" cy="51815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4"/>
            <p:cNvSpPr txBox="1"/>
            <p:nvPr/>
          </p:nvSpPr>
          <p:spPr>
            <a:xfrm>
              <a:off x="1927157" y="1742377"/>
              <a:ext cx="1036714" cy="518158"/>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None/>
              </a:pPr>
              <a:r>
                <a:rPr lang="en-US" sz="900" b="0" i="0" u="none" strike="noStrike" cap="none">
                  <a:solidFill>
                    <a:schemeClr val="dk1"/>
                  </a:solidFill>
                  <a:latin typeface="Cambria"/>
                  <a:ea typeface="Cambria"/>
                  <a:cs typeface="Cambria"/>
                  <a:sym typeface="Cambria"/>
                </a:rPr>
                <a:t>Thrombophilia, e.g. </a:t>
              </a:r>
              <a:r>
                <a:rPr lang="en-US" sz="900" b="0" i="0" u="none" strike="noStrike" cap="none">
                  <a:solidFill>
                    <a:srgbClr val="36937C"/>
                  </a:solidFill>
                  <a:latin typeface="Cambria"/>
                  <a:ea typeface="Cambria"/>
                  <a:cs typeface="Cambria"/>
                  <a:sym typeface="Cambria"/>
                </a:rPr>
                <a:t>Sickle cell anemia </a:t>
              </a:r>
              <a:endParaRPr sz="900" b="0" i="0" u="none" strike="noStrike" cap="none">
                <a:solidFill>
                  <a:srgbClr val="36937C"/>
                </a:solidFill>
                <a:latin typeface="Arial"/>
                <a:ea typeface="Arial"/>
                <a:cs typeface="Arial"/>
                <a:sym typeface="Arial"/>
              </a:endParaRPr>
            </a:p>
          </p:txBody>
        </p:sp>
        <p:sp>
          <p:nvSpPr>
            <p:cNvPr id="435" name="Google Shape;435;p34"/>
            <p:cNvSpPr/>
            <p:nvPr/>
          </p:nvSpPr>
          <p:spPr>
            <a:xfrm>
              <a:off x="2035184" y="2139334"/>
              <a:ext cx="1857723" cy="1857885"/>
            </a:xfrm>
            <a:custGeom>
              <a:avLst/>
              <a:gdLst/>
              <a:ahLst/>
              <a:cxnLst/>
              <a:rect l="l" t="t" r="r" b="b"/>
              <a:pathLst>
                <a:path w="120000" h="120000" extrusionOk="0">
                  <a:moveTo>
                    <a:pt x="23520" y="23523"/>
                  </a:moveTo>
                  <a:lnTo>
                    <a:pt x="23520" y="23523"/>
                  </a:lnTo>
                  <a:cubicBezTo>
                    <a:pt x="39050" y="7991"/>
                    <a:pt x="62711" y="3996"/>
                    <a:pt x="82480" y="13567"/>
                  </a:cubicBezTo>
                  <a:cubicBezTo>
                    <a:pt x="102248" y="23138"/>
                    <a:pt x="113790" y="44176"/>
                    <a:pt x="111239" y="65991"/>
                  </a:cubicBezTo>
                  <a:cubicBezTo>
                    <a:pt x="108688" y="87807"/>
                    <a:pt x="92604" y="105615"/>
                    <a:pt x="71161" y="110367"/>
                  </a:cubicBezTo>
                  <a:lnTo>
                    <a:pt x="70592" y="118429"/>
                  </a:lnTo>
                  <a:lnTo>
                    <a:pt x="56830" y="104890"/>
                  </a:lnTo>
                  <a:lnTo>
                    <a:pt x="72705" y="88506"/>
                  </a:lnTo>
                  <a:lnTo>
                    <a:pt x="72144" y="96444"/>
                  </a:lnTo>
                  <a:lnTo>
                    <a:pt x="72144" y="96444"/>
                  </a:lnTo>
                  <a:cubicBezTo>
                    <a:pt x="87198" y="91427"/>
                    <a:pt x="97618" y="77669"/>
                    <a:pt x="98369" y="61817"/>
                  </a:cubicBezTo>
                  <a:cubicBezTo>
                    <a:pt x="99120" y="45966"/>
                    <a:pt x="90047" y="31285"/>
                    <a:pt x="75534" y="24867"/>
                  </a:cubicBezTo>
                  <a:cubicBezTo>
                    <a:pt x="61021" y="18450"/>
                    <a:pt x="44056" y="21617"/>
                    <a:pt x="32837" y="32839"/>
                  </a:cubicBezTo>
                  <a:close/>
                </a:path>
              </a:pathLst>
            </a:custGeom>
            <a:solidFill>
              <a:srgbClr val="E3EEF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4"/>
            <p:cNvSpPr/>
            <p:nvPr/>
          </p:nvSpPr>
          <p:spPr>
            <a:xfrm>
              <a:off x="2445340" y="2812044"/>
              <a:ext cx="1036714" cy="51815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4"/>
            <p:cNvSpPr txBox="1"/>
            <p:nvPr/>
          </p:nvSpPr>
          <p:spPr>
            <a:xfrm>
              <a:off x="2445340" y="2812044"/>
              <a:ext cx="1036714" cy="518158"/>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None/>
              </a:pPr>
              <a:r>
                <a:rPr lang="en-US" sz="900" b="0" i="0" u="none" strike="noStrike" cap="none">
                  <a:solidFill>
                    <a:schemeClr val="dk1"/>
                  </a:solidFill>
                  <a:latin typeface="Cambria"/>
                  <a:ea typeface="Cambria"/>
                  <a:cs typeface="Cambria"/>
                  <a:sym typeface="Cambria"/>
                </a:rPr>
                <a:t>Embolic diseases and Venous thrombosis </a:t>
              </a:r>
              <a:endParaRPr sz="900" b="0" i="0" u="none" strike="noStrike" cap="none">
                <a:solidFill>
                  <a:srgbClr val="000000"/>
                </a:solidFill>
                <a:latin typeface="Arial"/>
                <a:ea typeface="Arial"/>
                <a:cs typeface="Arial"/>
                <a:sym typeface="Arial"/>
              </a:endParaRPr>
            </a:p>
          </p:txBody>
        </p:sp>
        <p:sp>
          <p:nvSpPr>
            <p:cNvPr id="438" name="Google Shape;438;p34"/>
            <p:cNvSpPr/>
            <p:nvPr/>
          </p:nvSpPr>
          <p:spPr>
            <a:xfrm>
              <a:off x="1519092" y="3209001"/>
              <a:ext cx="1857723" cy="1857885"/>
            </a:xfrm>
            <a:custGeom>
              <a:avLst/>
              <a:gdLst/>
              <a:ahLst/>
              <a:cxnLst/>
              <a:rect l="l" t="t" r="r" b="b"/>
              <a:pathLst>
                <a:path w="120000" h="120000" extrusionOk="0">
                  <a:moveTo>
                    <a:pt x="96480" y="23523"/>
                  </a:moveTo>
                  <a:lnTo>
                    <a:pt x="87163" y="32839"/>
                  </a:lnTo>
                  <a:cubicBezTo>
                    <a:pt x="75944" y="21617"/>
                    <a:pt x="58979" y="18450"/>
                    <a:pt x="44466" y="24867"/>
                  </a:cubicBezTo>
                  <a:cubicBezTo>
                    <a:pt x="29953" y="31285"/>
                    <a:pt x="20880" y="45966"/>
                    <a:pt x="21631" y="61817"/>
                  </a:cubicBezTo>
                  <a:cubicBezTo>
                    <a:pt x="22382" y="77669"/>
                    <a:pt x="32802" y="91427"/>
                    <a:pt x="47856" y="96444"/>
                  </a:cubicBezTo>
                  <a:lnTo>
                    <a:pt x="47295" y="88506"/>
                  </a:lnTo>
                  <a:lnTo>
                    <a:pt x="63170" y="104890"/>
                  </a:lnTo>
                  <a:lnTo>
                    <a:pt x="49408" y="118429"/>
                  </a:lnTo>
                  <a:lnTo>
                    <a:pt x="48839" y="110367"/>
                  </a:lnTo>
                  <a:lnTo>
                    <a:pt x="48839" y="110367"/>
                  </a:lnTo>
                  <a:cubicBezTo>
                    <a:pt x="27396" y="105615"/>
                    <a:pt x="11312" y="87807"/>
                    <a:pt x="8761" y="65991"/>
                  </a:cubicBezTo>
                  <a:cubicBezTo>
                    <a:pt x="6210" y="44176"/>
                    <a:pt x="17752" y="23138"/>
                    <a:pt x="37520" y="13567"/>
                  </a:cubicBezTo>
                  <a:cubicBezTo>
                    <a:pt x="57289" y="3996"/>
                    <a:pt x="80950" y="7991"/>
                    <a:pt x="96480" y="23523"/>
                  </a:cubicBezTo>
                  <a:close/>
                </a:path>
              </a:pathLst>
            </a:custGeom>
            <a:solidFill>
              <a:srgbClr val="A4CCD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4"/>
            <p:cNvSpPr/>
            <p:nvPr/>
          </p:nvSpPr>
          <p:spPr>
            <a:xfrm>
              <a:off x="1927157" y="3881711"/>
              <a:ext cx="1036714" cy="51815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4"/>
            <p:cNvSpPr txBox="1"/>
            <p:nvPr/>
          </p:nvSpPr>
          <p:spPr>
            <a:xfrm>
              <a:off x="1927157" y="3881711"/>
              <a:ext cx="1036714" cy="518158"/>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None/>
              </a:pPr>
              <a:r>
                <a:rPr lang="en-US" sz="900" b="0" i="0" u="none" strike="noStrike" cap="none">
                  <a:solidFill>
                    <a:schemeClr val="dk1"/>
                  </a:solidFill>
                  <a:latin typeface="Cambria"/>
                  <a:ea typeface="Cambria"/>
                  <a:cs typeface="Cambria"/>
                  <a:sym typeface="Cambria"/>
                </a:rPr>
                <a:t>Systemic hypoperfusion, Global hypoxia, e.g. shock</a:t>
              </a:r>
              <a:endParaRPr sz="900" b="0" i="0" u="none" strike="noStrike" cap="none">
                <a:solidFill>
                  <a:srgbClr val="000000"/>
                </a:solidFill>
                <a:latin typeface="Arial"/>
                <a:ea typeface="Arial"/>
                <a:cs typeface="Arial"/>
                <a:sym typeface="Arial"/>
              </a:endParaRPr>
            </a:p>
          </p:txBody>
        </p:sp>
        <p:sp>
          <p:nvSpPr>
            <p:cNvPr id="441" name="Google Shape;441;p34"/>
            <p:cNvSpPr/>
            <p:nvPr/>
          </p:nvSpPr>
          <p:spPr>
            <a:xfrm>
              <a:off x="2035184" y="4277041"/>
              <a:ext cx="1857723" cy="1857885"/>
            </a:xfrm>
            <a:custGeom>
              <a:avLst/>
              <a:gdLst/>
              <a:ahLst/>
              <a:cxnLst/>
              <a:rect l="l" t="t" r="r" b="b"/>
              <a:pathLst>
                <a:path w="120000" h="120000" extrusionOk="0">
                  <a:moveTo>
                    <a:pt x="23520" y="23523"/>
                  </a:moveTo>
                  <a:lnTo>
                    <a:pt x="23520" y="23523"/>
                  </a:lnTo>
                  <a:cubicBezTo>
                    <a:pt x="39050" y="7991"/>
                    <a:pt x="62711" y="3996"/>
                    <a:pt x="82480" y="13567"/>
                  </a:cubicBezTo>
                  <a:cubicBezTo>
                    <a:pt x="102248" y="23138"/>
                    <a:pt x="113790" y="44176"/>
                    <a:pt x="111239" y="65991"/>
                  </a:cubicBezTo>
                  <a:cubicBezTo>
                    <a:pt x="108688" y="87807"/>
                    <a:pt x="92604" y="105615"/>
                    <a:pt x="71161" y="110367"/>
                  </a:cubicBezTo>
                  <a:lnTo>
                    <a:pt x="70592" y="118429"/>
                  </a:lnTo>
                  <a:lnTo>
                    <a:pt x="56830" y="104890"/>
                  </a:lnTo>
                  <a:lnTo>
                    <a:pt x="72705" y="88506"/>
                  </a:lnTo>
                  <a:lnTo>
                    <a:pt x="72144" y="96444"/>
                  </a:lnTo>
                  <a:lnTo>
                    <a:pt x="72144" y="96444"/>
                  </a:lnTo>
                  <a:cubicBezTo>
                    <a:pt x="87198" y="91427"/>
                    <a:pt x="97618" y="77669"/>
                    <a:pt x="98369" y="61817"/>
                  </a:cubicBezTo>
                  <a:cubicBezTo>
                    <a:pt x="99120" y="45966"/>
                    <a:pt x="90047" y="31285"/>
                    <a:pt x="75534" y="24867"/>
                  </a:cubicBezTo>
                  <a:cubicBezTo>
                    <a:pt x="61021" y="18450"/>
                    <a:pt x="44056" y="21617"/>
                    <a:pt x="32837" y="32839"/>
                  </a:cubicBezTo>
                  <a:close/>
                </a:path>
              </a:pathLst>
            </a:custGeom>
            <a:solidFill>
              <a:srgbClr val="E0ED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4"/>
            <p:cNvSpPr/>
            <p:nvPr/>
          </p:nvSpPr>
          <p:spPr>
            <a:xfrm>
              <a:off x="2445340" y="4949751"/>
              <a:ext cx="1036714" cy="51815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4"/>
            <p:cNvSpPr txBox="1"/>
            <p:nvPr/>
          </p:nvSpPr>
          <p:spPr>
            <a:xfrm>
              <a:off x="2445340" y="4949751"/>
              <a:ext cx="1036714" cy="518158"/>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None/>
              </a:pPr>
              <a:r>
                <a:rPr lang="en-US" sz="900" b="0" i="0" u="none" strike="noStrike" cap="none">
                  <a:solidFill>
                    <a:schemeClr val="dk1"/>
                  </a:solidFill>
                  <a:latin typeface="Cambria"/>
                  <a:ea typeface="Cambria"/>
                  <a:cs typeface="Cambria"/>
                  <a:sym typeface="Cambria"/>
                </a:rPr>
                <a:t>Vascular malformations </a:t>
              </a:r>
              <a:endParaRPr sz="900" b="0" i="0" u="none" strike="noStrike" cap="none">
                <a:solidFill>
                  <a:srgbClr val="000000"/>
                </a:solidFill>
                <a:latin typeface="Arial"/>
                <a:ea typeface="Arial"/>
                <a:cs typeface="Arial"/>
                <a:sym typeface="Arial"/>
              </a:endParaRPr>
            </a:p>
          </p:txBody>
        </p:sp>
        <p:sp>
          <p:nvSpPr>
            <p:cNvPr id="444" name="Google Shape;444;p34"/>
            <p:cNvSpPr/>
            <p:nvPr/>
          </p:nvSpPr>
          <p:spPr>
            <a:xfrm>
              <a:off x="1519092" y="5346708"/>
              <a:ext cx="1857723" cy="1857885"/>
            </a:xfrm>
            <a:custGeom>
              <a:avLst/>
              <a:gdLst/>
              <a:ahLst/>
              <a:cxnLst/>
              <a:rect l="l" t="t" r="r" b="b"/>
              <a:pathLst>
                <a:path w="120000" h="120000" extrusionOk="0">
                  <a:moveTo>
                    <a:pt x="96480" y="23523"/>
                  </a:moveTo>
                  <a:lnTo>
                    <a:pt x="87163" y="32839"/>
                  </a:lnTo>
                  <a:cubicBezTo>
                    <a:pt x="75944" y="21617"/>
                    <a:pt x="58979" y="18450"/>
                    <a:pt x="44466" y="24867"/>
                  </a:cubicBezTo>
                  <a:cubicBezTo>
                    <a:pt x="29953" y="31285"/>
                    <a:pt x="20880" y="45966"/>
                    <a:pt x="21631" y="61817"/>
                  </a:cubicBezTo>
                  <a:cubicBezTo>
                    <a:pt x="22382" y="77669"/>
                    <a:pt x="32802" y="91427"/>
                    <a:pt x="47856" y="96444"/>
                  </a:cubicBezTo>
                  <a:lnTo>
                    <a:pt x="47295" y="88506"/>
                  </a:lnTo>
                  <a:lnTo>
                    <a:pt x="63170" y="104890"/>
                  </a:lnTo>
                  <a:lnTo>
                    <a:pt x="49408" y="118429"/>
                  </a:lnTo>
                  <a:lnTo>
                    <a:pt x="48839" y="110367"/>
                  </a:lnTo>
                  <a:lnTo>
                    <a:pt x="48839" y="110367"/>
                  </a:lnTo>
                  <a:cubicBezTo>
                    <a:pt x="27396" y="105615"/>
                    <a:pt x="11312" y="87807"/>
                    <a:pt x="8761" y="65991"/>
                  </a:cubicBezTo>
                  <a:cubicBezTo>
                    <a:pt x="6210" y="44176"/>
                    <a:pt x="17752" y="23138"/>
                    <a:pt x="37520" y="13567"/>
                  </a:cubicBezTo>
                  <a:cubicBezTo>
                    <a:pt x="57289" y="3996"/>
                    <a:pt x="80950" y="7991"/>
                    <a:pt x="96480" y="23523"/>
                  </a:cubicBezTo>
                  <a:close/>
                </a:path>
              </a:pathLst>
            </a:custGeom>
            <a:solidFill>
              <a:srgbClr val="A4CCD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4"/>
            <p:cNvSpPr/>
            <p:nvPr/>
          </p:nvSpPr>
          <p:spPr>
            <a:xfrm>
              <a:off x="1927157" y="6019419"/>
              <a:ext cx="1036714" cy="51815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4"/>
            <p:cNvSpPr txBox="1"/>
            <p:nvPr/>
          </p:nvSpPr>
          <p:spPr>
            <a:xfrm>
              <a:off x="1927157" y="6019419"/>
              <a:ext cx="1036714" cy="518158"/>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None/>
              </a:pPr>
              <a:r>
                <a:rPr lang="en-US" sz="900" b="0" i="0" u="none" strike="noStrike" cap="none">
                  <a:solidFill>
                    <a:schemeClr val="dk1"/>
                  </a:solidFill>
                  <a:latin typeface="Cambria"/>
                  <a:ea typeface="Cambria"/>
                  <a:cs typeface="Cambria"/>
                  <a:sym typeface="Cambria"/>
                </a:rPr>
                <a:t>Vasculitis </a:t>
              </a:r>
              <a:endParaRPr sz="900" b="0" i="0" u="none" strike="noStrike" cap="none">
                <a:solidFill>
                  <a:srgbClr val="000000"/>
                </a:solidFill>
                <a:latin typeface="Arial"/>
                <a:ea typeface="Arial"/>
                <a:cs typeface="Arial"/>
                <a:sym typeface="Arial"/>
              </a:endParaRPr>
            </a:p>
          </p:txBody>
        </p:sp>
        <p:sp>
          <p:nvSpPr>
            <p:cNvPr id="447" name="Google Shape;447;p34"/>
            <p:cNvSpPr/>
            <p:nvPr/>
          </p:nvSpPr>
          <p:spPr>
            <a:xfrm>
              <a:off x="2167256" y="6537577"/>
              <a:ext cx="1596018" cy="1596772"/>
            </a:xfrm>
            <a:prstGeom prst="blockArc">
              <a:avLst>
                <a:gd name="adj1" fmla="val 13500000"/>
                <a:gd name="adj2" fmla="val 10800000"/>
                <a:gd name="adj3" fmla="val 12740"/>
              </a:avLst>
            </a:prstGeom>
            <a:solidFill>
              <a:srgbClr val="E0ED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4"/>
            <p:cNvSpPr/>
            <p:nvPr/>
          </p:nvSpPr>
          <p:spPr>
            <a:xfrm>
              <a:off x="2445340" y="7089086"/>
              <a:ext cx="1036714" cy="51815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4"/>
            <p:cNvSpPr txBox="1"/>
            <p:nvPr/>
          </p:nvSpPr>
          <p:spPr>
            <a:xfrm>
              <a:off x="2445340" y="7089086"/>
              <a:ext cx="1036714" cy="518158"/>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None/>
              </a:pPr>
              <a:r>
                <a:rPr lang="en-US" sz="900" b="0" i="0" u="none" strike="noStrike" cap="none">
                  <a:solidFill>
                    <a:schemeClr val="dk1"/>
                  </a:solidFill>
                  <a:latin typeface="Cambria"/>
                  <a:ea typeface="Cambria"/>
                  <a:cs typeface="Cambria"/>
                  <a:sym typeface="Cambria"/>
                </a:rPr>
                <a:t>Amyloid angiopathy (leptomeningeal and cortical vessels)</a:t>
              </a:r>
              <a:endParaRPr sz="900" b="0" i="0" u="none" strike="noStrike" cap="none">
                <a:solidFill>
                  <a:srgbClr val="000000"/>
                </a:solidFill>
                <a:latin typeface="Arial"/>
                <a:ea typeface="Arial"/>
                <a:cs typeface="Arial"/>
                <a:sym typeface="Arial"/>
              </a:endParaRPr>
            </a:p>
          </p:txBody>
        </p:sp>
      </p:grpSp>
      <p:sp>
        <p:nvSpPr>
          <p:cNvPr id="450" name="Google Shape;450;p34"/>
          <p:cNvSpPr txBox="1"/>
          <p:nvPr/>
        </p:nvSpPr>
        <p:spPr>
          <a:xfrm>
            <a:off x="2464843" y="1797000"/>
            <a:ext cx="5008728" cy="4370427"/>
          </a:xfrm>
          <a:prstGeom prst="rect">
            <a:avLst/>
          </a:prstGeom>
          <a:solidFill>
            <a:srgbClr val="F4F9FA"/>
          </a:solidFill>
          <a:ln w="9525" cap="flat" cmpd="sng">
            <a:solidFill>
              <a:srgbClr val="5BA3B1"/>
            </a:solidFill>
            <a:prstDash val="lgDashDot"/>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i="0" u="sng" strike="noStrike" cap="none">
                <a:solidFill>
                  <a:srgbClr val="A5A5A5"/>
                </a:solidFill>
                <a:latin typeface="Cambria"/>
                <a:ea typeface="Cambria"/>
                <a:cs typeface="Cambria"/>
                <a:sym typeface="Cambria"/>
              </a:rPr>
              <a:t>#Explanation :</a:t>
            </a:r>
            <a:endParaRPr/>
          </a:p>
          <a:p>
            <a:pPr marL="0" marR="0" lvl="0" indent="0" algn="l" rtl="0">
              <a:lnSpc>
                <a:spcPct val="100000"/>
              </a:lnSpc>
              <a:spcBef>
                <a:spcPts val="0"/>
              </a:spcBef>
              <a:spcAft>
                <a:spcPts val="0"/>
              </a:spcAft>
              <a:buNone/>
            </a:pPr>
            <a:endParaRPr sz="1200" b="1" i="0" u="sng" strike="noStrike" cap="none">
              <a:solidFill>
                <a:srgbClr val="A5A5A5"/>
              </a:solidFill>
              <a:latin typeface="Cambria"/>
              <a:ea typeface="Cambria"/>
              <a:cs typeface="Cambria"/>
              <a:sym typeface="Cambria"/>
            </a:endParaRPr>
          </a:p>
          <a:p>
            <a:pPr marL="0" marR="0" lvl="0" indent="0" algn="l" rtl="0">
              <a:lnSpc>
                <a:spcPct val="100000"/>
              </a:lnSpc>
              <a:spcBef>
                <a:spcPts val="0"/>
              </a:spcBef>
              <a:spcAft>
                <a:spcPts val="0"/>
              </a:spcAft>
              <a:buNone/>
            </a:pPr>
            <a:r>
              <a:rPr lang="en-US" sz="1200" b="0" i="0" u="none" strike="noStrike" cap="none">
                <a:solidFill>
                  <a:srgbClr val="A5A5A5"/>
                </a:solidFill>
                <a:latin typeface="Cambria"/>
                <a:ea typeface="Cambria"/>
                <a:cs typeface="Cambria"/>
                <a:sym typeface="Cambria"/>
              </a:rPr>
              <a:t>-How hypertension causes stroke ?</a:t>
            </a:r>
            <a:r>
              <a:rPr lang="en-US" sz="1200" b="1" i="0" u="none" strike="noStrike" cap="none">
                <a:solidFill>
                  <a:srgbClr val="A5A5A5"/>
                </a:solidFill>
                <a:latin typeface="Cambria"/>
                <a:ea typeface="Cambria"/>
                <a:cs typeface="Cambria"/>
                <a:sym typeface="Cambria"/>
              </a:rPr>
              <a:t> </a:t>
            </a:r>
            <a:r>
              <a:rPr lang="en-US" sz="1200" b="0" i="0" u="none" strike="noStrike" cap="none">
                <a:solidFill>
                  <a:srgbClr val="A5A5A5"/>
                </a:solidFill>
                <a:latin typeface="Cambria"/>
                <a:ea typeface="Cambria"/>
                <a:cs typeface="Cambria"/>
                <a:sym typeface="Cambria"/>
              </a:rPr>
              <a:t>High blood pressure can lead to stroke because it damages blood vessels slowly over time and triggers the formation of clots in the blood vessels in the brain. </a:t>
            </a:r>
            <a:r>
              <a:rPr lang="en-US" sz="1200" b="0" i="0" u="sng" strike="noStrike" cap="none">
                <a:solidFill>
                  <a:srgbClr val="A5A5A5"/>
                </a:solidFill>
                <a:latin typeface="Cambria"/>
                <a:ea typeface="Cambria"/>
                <a:cs typeface="Cambria"/>
                <a:sym typeface="Cambria"/>
              </a:rPr>
              <a:t> </a:t>
            </a:r>
            <a:endParaRPr/>
          </a:p>
          <a:p>
            <a:pPr marL="342900" marR="0" lvl="0" indent="-266700" algn="l" rtl="0">
              <a:lnSpc>
                <a:spcPct val="100000"/>
              </a:lnSpc>
              <a:spcBef>
                <a:spcPts val="0"/>
              </a:spcBef>
              <a:spcAft>
                <a:spcPts val="0"/>
              </a:spcAft>
              <a:buClr>
                <a:srgbClr val="000000"/>
              </a:buClr>
              <a:buSzPts val="1200"/>
              <a:buFont typeface="Arial"/>
              <a:buNone/>
            </a:pPr>
            <a:endParaRPr sz="1200" b="0" i="0" u="sng" strike="noStrike" cap="none">
              <a:solidFill>
                <a:srgbClr val="A5A5A5"/>
              </a:solidFill>
              <a:latin typeface="Cambria"/>
              <a:ea typeface="Cambria"/>
              <a:cs typeface="Cambria"/>
              <a:sym typeface="Cambria"/>
            </a:endParaRPr>
          </a:p>
          <a:p>
            <a:pPr marL="0" marR="0" lvl="0" indent="0" algn="l" rtl="0">
              <a:lnSpc>
                <a:spcPct val="100000"/>
              </a:lnSpc>
              <a:spcBef>
                <a:spcPts val="0"/>
              </a:spcBef>
              <a:spcAft>
                <a:spcPts val="0"/>
              </a:spcAft>
              <a:buNone/>
            </a:pPr>
            <a:r>
              <a:rPr lang="en-US" sz="1200" b="0" i="0" u="none" strike="noStrike" cap="none">
                <a:solidFill>
                  <a:srgbClr val="A5A5A5"/>
                </a:solidFill>
                <a:latin typeface="Cambria"/>
                <a:ea typeface="Cambria"/>
                <a:cs typeface="Cambria"/>
                <a:sym typeface="Cambria"/>
              </a:rPr>
              <a:t>-How does sickle cell anemia causes stroke ? a type of red blood cell that sticks to the walls of blood vessels and</a:t>
            </a:r>
            <a:endParaRPr/>
          </a:p>
          <a:p>
            <a:pPr marL="0" marR="0" lvl="0" indent="0" algn="l" rtl="0">
              <a:lnSpc>
                <a:spcPct val="100000"/>
              </a:lnSpc>
              <a:spcBef>
                <a:spcPts val="0"/>
              </a:spcBef>
              <a:spcAft>
                <a:spcPts val="0"/>
              </a:spcAft>
              <a:buNone/>
            </a:pPr>
            <a:r>
              <a:rPr lang="en-US" sz="1200" b="0" i="0" u="none" strike="noStrike" cap="none">
                <a:solidFill>
                  <a:srgbClr val="A5A5A5"/>
                </a:solidFill>
                <a:latin typeface="Cambria"/>
                <a:ea typeface="Cambria"/>
                <a:cs typeface="Cambria"/>
                <a:sym typeface="Cambria"/>
              </a:rPr>
              <a:t>blocks blood flow to the brain</a:t>
            </a:r>
            <a:endParaRPr/>
          </a:p>
          <a:p>
            <a:pPr marL="0" marR="0" lvl="0" indent="0" algn="l" rtl="0">
              <a:lnSpc>
                <a:spcPct val="100000"/>
              </a:lnSpc>
              <a:spcBef>
                <a:spcPts val="0"/>
              </a:spcBef>
              <a:spcAft>
                <a:spcPts val="0"/>
              </a:spcAft>
              <a:buNone/>
            </a:pPr>
            <a:endParaRPr sz="1200" b="0" i="0" u="none" strike="noStrike" cap="none">
              <a:solidFill>
                <a:srgbClr val="A5A5A5"/>
              </a:solidFill>
              <a:latin typeface="Cambria"/>
              <a:ea typeface="Cambria"/>
              <a:cs typeface="Cambria"/>
              <a:sym typeface="Cambria"/>
            </a:endParaRPr>
          </a:p>
          <a:p>
            <a:pPr marL="0" marR="0" lvl="0" indent="0" algn="l" rtl="0">
              <a:lnSpc>
                <a:spcPct val="100000"/>
              </a:lnSpc>
              <a:spcBef>
                <a:spcPts val="0"/>
              </a:spcBef>
              <a:spcAft>
                <a:spcPts val="0"/>
              </a:spcAft>
              <a:buNone/>
            </a:pPr>
            <a:r>
              <a:rPr lang="en-US" sz="1200" b="0" i="0" u="none" strike="noStrike" cap="none">
                <a:solidFill>
                  <a:srgbClr val="A5A5A5"/>
                </a:solidFill>
                <a:latin typeface="Cambria"/>
                <a:ea typeface="Cambria"/>
                <a:cs typeface="Cambria"/>
                <a:sym typeface="Cambria"/>
              </a:rPr>
              <a:t>-dr.amani’s note : how does Amyloid causes stroke ? Amyloid is an abnormal protien which will stick to the wall of the blood vessels and make it weak -&lt; low blood supply to the brain -&lt; stroke .</a:t>
            </a:r>
            <a:endParaRPr/>
          </a:p>
          <a:p>
            <a:pPr marL="0" marR="0" lvl="0" indent="0" algn="l" rtl="0">
              <a:lnSpc>
                <a:spcPct val="100000"/>
              </a:lnSpc>
              <a:spcBef>
                <a:spcPts val="0"/>
              </a:spcBef>
              <a:spcAft>
                <a:spcPts val="0"/>
              </a:spcAft>
              <a:buNone/>
            </a:pPr>
            <a:endParaRPr sz="1200" b="0" i="0" u="none" strike="noStrike" cap="none">
              <a:solidFill>
                <a:srgbClr val="A5A5A5"/>
              </a:solidFill>
              <a:latin typeface="Cambria"/>
              <a:ea typeface="Cambria"/>
              <a:cs typeface="Cambria"/>
              <a:sym typeface="Cambria"/>
            </a:endParaRPr>
          </a:p>
          <a:p>
            <a:pPr marL="0" marR="0" lvl="0" indent="0" algn="l" rtl="0">
              <a:lnSpc>
                <a:spcPct val="100000"/>
              </a:lnSpc>
              <a:spcBef>
                <a:spcPts val="0"/>
              </a:spcBef>
              <a:spcAft>
                <a:spcPts val="0"/>
              </a:spcAft>
              <a:buNone/>
            </a:pPr>
            <a:r>
              <a:rPr lang="en-US" sz="1200" b="1" i="0" u="sng" strike="noStrike" cap="none">
                <a:solidFill>
                  <a:srgbClr val="A5A5A5"/>
                </a:solidFill>
                <a:latin typeface="Cambria"/>
                <a:ea typeface="Cambria"/>
                <a:cs typeface="Cambria"/>
                <a:sym typeface="Cambria"/>
              </a:rPr>
              <a:t># Other causes of stroke ?</a:t>
            </a:r>
            <a:endParaRPr/>
          </a:p>
          <a:p>
            <a:pPr marL="0" marR="0" lvl="0" indent="0" algn="l" rtl="0">
              <a:lnSpc>
                <a:spcPct val="100000"/>
              </a:lnSpc>
              <a:spcBef>
                <a:spcPts val="0"/>
              </a:spcBef>
              <a:spcAft>
                <a:spcPts val="0"/>
              </a:spcAft>
              <a:buNone/>
            </a:pPr>
            <a:endParaRPr sz="1200" b="0" i="0" u="none" strike="noStrike" cap="none">
              <a:solidFill>
                <a:srgbClr val="A5A5A5"/>
              </a:solidFill>
              <a:latin typeface="Cambria"/>
              <a:ea typeface="Cambria"/>
              <a:cs typeface="Cambria"/>
              <a:sym typeface="Cambria"/>
            </a:endParaRPr>
          </a:p>
          <a:p>
            <a:pPr marL="0" marR="0" lvl="0" indent="0" algn="l" rtl="0">
              <a:lnSpc>
                <a:spcPct val="100000"/>
              </a:lnSpc>
              <a:spcBef>
                <a:spcPts val="0"/>
              </a:spcBef>
              <a:spcAft>
                <a:spcPts val="0"/>
              </a:spcAft>
              <a:buNone/>
            </a:pPr>
            <a:r>
              <a:rPr lang="en-US" sz="1200" b="1" i="0" u="none" strike="noStrike" cap="none">
                <a:solidFill>
                  <a:srgbClr val="A5A5A5"/>
                </a:solidFill>
                <a:latin typeface="Cambria"/>
                <a:ea typeface="Cambria"/>
                <a:cs typeface="Cambria"/>
                <a:sym typeface="Cambria"/>
              </a:rPr>
              <a:t>*Smoking could cause stroke how؟</a:t>
            </a:r>
            <a:endParaRPr/>
          </a:p>
          <a:p>
            <a:pPr marL="0" marR="0" lvl="0" indent="0" algn="l" rtl="0">
              <a:lnSpc>
                <a:spcPct val="100000"/>
              </a:lnSpc>
              <a:spcBef>
                <a:spcPts val="0"/>
              </a:spcBef>
              <a:spcAft>
                <a:spcPts val="0"/>
              </a:spcAft>
              <a:buNone/>
            </a:pPr>
            <a:r>
              <a:rPr lang="en-US" sz="1200" b="0" i="0" u="none" strike="noStrike" cap="none">
                <a:solidFill>
                  <a:srgbClr val="A5A5A5"/>
                </a:solidFill>
                <a:latin typeface="Cambria"/>
                <a:ea typeface="Cambria"/>
                <a:cs typeface="Cambria"/>
                <a:sym typeface="Cambria"/>
              </a:rPr>
              <a:t>Cigarette smoke contains toxic chemicals, such as carbon monoxide, which can </a:t>
            </a:r>
            <a:r>
              <a:rPr lang="en-US" sz="1200" b="1" i="0" u="none" strike="noStrike" cap="none">
                <a:solidFill>
                  <a:srgbClr val="A5A5A5"/>
                </a:solidFill>
                <a:latin typeface="Cambria"/>
                <a:ea typeface="Cambria"/>
                <a:cs typeface="Cambria"/>
                <a:sym typeface="Cambria"/>
              </a:rPr>
              <a:t>damage </a:t>
            </a:r>
            <a:r>
              <a:rPr lang="en-US" sz="1200" b="0" i="0" u="none" strike="noStrike" cap="none">
                <a:solidFill>
                  <a:srgbClr val="A5A5A5"/>
                </a:solidFill>
                <a:latin typeface="Cambria"/>
                <a:ea typeface="Cambria"/>
                <a:cs typeface="Cambria"/>
                <a:sym typeface="Cambria"/>
              </a:rPr>
              <a:t>the cardiovascular system and increase blood pressure</a:t>
            </a:r>
            <a:endParaRPr/>
          </a:p>
          <a:p>
            <a:pPr marL="0" marR="0" lvl="0" indent="0" algn="l" rtl="0">
              <a:lnSpc>
                <a:spcPct val="100000"/>
              </a:lnSpc>
              <a:spcBef>
                <a:spcPts val="0"/>
              </a:spcBef>
              <a:spcAft>
                <a:spcPts val="0"/>
              </a:spcAft>
              <a:buNone/>
            </a:pPr>
            <a:endParaRPr sz="1200" b="1" i="0" u="none" strike="noStrike" cap="none">
              <a:solidFill>
                <a:srgbClr val="A5A5A5"/>
              </a:solidFill>
              <a:latin typeface="Cambria"/>
              <a:ea typeface="Cambria"/>
              <a:cs typeface="Cambria"/>
              <a:sym typeface="Cambria"/>
            </a:endParaRPr>
          </a:p>
          <a:p>
            <a:pPr marL="0" marR="0" lvl="0" indent="0" algn="l" rtl="0">
              <a:lnSpc>
                <a:spcPct val="100000"/>
              </a:lnSpc>
              <a:spcBef>
                <a:spcPts val="0"/>
              </a:spcBef>
              <a:spcAft>
                <a:spcPts val="0"/>
              </a:spcAft>
              <a:buNone/>
            </a:pPr>
            <a:r>
              <a:rPr lang="en-US" sz="1200" b="1" i="0" u="none" strike="noStrike" cap="none">
                <a:solidFill>
                  <a:srgbClr val="A5A5A5"/>
                </a:solidFill>
                <a:latin typeface="Cambria"/>
                <a:ea typeface="Cambria"/>
                <a:cs typeface="Cambria"/>
                <a:sym typeface="Cambria"/>
              </a:rPr>
              <a:t>*Diabetes</a:t>
            </a:r>
            <a:endParaRPr sz="1200" b="0" i="0" u="none" strike="noStrike" cap="none">
              <a:solidFill>
                <a:srgbClr val="A5A5A5"/>
              </a:solidFill>
              <a:latin typeface="Cambria"/>
              <a:ea typeface="Cambria"/>
              <a:cs typeface="Cambria"/>
              <a:sym typeface="Cambria"/>
            </a:endParaRPr>
          </a:p>
          <a:p>
            <a:pPr marL="0" marR="0" lvl="0" indent="0" algn="l" rtl="0">
              <a:lnSpc>
                <a:spcPct val="100000"/>
              </a:lnSpc>
              <a:spcBef>
                <a:spcPts val="0"/>
              </a:spcBef>
              <a:spcAft>
                <a:spcPts val="0"/>
              </a:spcAft>
              <a:buNone/>
            </a:pPr>
            <a:endParaRPr sz="1400" b="0" i="0" u="none" strike="noStrike" cap="none">
              <a:solidFill>
                <a:srgbClr val="000000"/>
              </a:solidFill>
              <a:latin typeface="Cambria"/>
              <a:ea typeface="Cambria"/>
              <a:cs typeface="Cambria"/>
              <a:sym typeface="Cambr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Google Shape;455;p35"/>
          <p:cNvPicPr preferRelativeResize="0"/>
          <p:nvPr/>
        </p:nvPicPr>
        <p:blipFill rotWithShape="1">
          <a:blip r:embed="rId3">
            <a:alphaModFix/>
          </a:blip>
          <a:srcRect/>
          <a:stretch/>
        </p:blipFill>
        <p:spPr>
          <a:xfrm>
            <a:off x="0" y="0"/>
            <a:ext cx="7772400" cy="623887"/>
          </a:xfrm>
          <a:prstGeom prst="rect">
            <a:avLst/>
          </a:prstGeom>
          <a:noFill/>
          <a:ln>
            <a:noFill/>
          </a:ln>
        </p:spPr>
      </p:pic>
      <p:sp>
        <p:nvSpPr>
          <p:cNvPr id="456" name="Google Shape;456;p35"/>
          <p:cNvSpPr/>
          <p:nvPr/>
        </p:nvSpPr>
        <p:spPr>
          <a:xfrm>
            <a:off x="295275" y="962025"/>
            <a:ext cx="5657850" cy="390363"/>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800" b="1" i="1" u="none" strike="noStrike" cap="none">
                <a:solidFill>
                  <a:srgbClr val="5BA3B1"/>
                </a:solidFill>
                <a:latin typeface="Cambria"/>
                <a:ea typeface="Cambria"/>
                <a:cs typeface="Cambria"/>
                <a:sym typeface="Cambria"/>
              </a:rPr>
              <a:t># What are the risk factors of stroke?</a:t>
            </a:r>
            <a:endParaRPr sz="1200" b="1" i="0" u="none" strike="noStrike" cap="none">
              <a:solidFill>
                <a:srgbClr val="5BA3B1"/>
              </a:solidFill>
              <a:latin typeface="Calibri"/>
              <a:ea typeface="Calibri"/>
              <a:cs typeface="Calibri"/>
              <a:sym typeface="Calibri"/>
            </a:endParaRPr>
          </a:p>
        </p:txBody>
      </p:sp>
      <p:sp>
        <p:nvSpPr>
          <p:cNvPr id="457" name="Google Shape;457;p35"/>
          <p:cNvSpPr txBox="1"/>
          <p:nvPr/>
        </p:nvSpPr>
        <p:spPr>
          <a:xfrm>
            <a:off x="809625" y="85725"/>
            <a:ext cx="539115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1" i="0" u="none" strike="noStrike" cap="none">
                <a:solidFill>
                  <a:srgbClr val="5BA3B1"/>
                </a:solidFill>
                <a:latin typeface="Cambria"/>
                <a:ea typeface="Cambria"/>
                <a:cs typeface="Cambria"/>
                <a:sym typeface="Cambria"/>
              </a:rPr>
              <a:t># Homework !</a:t>
            </a:r>
            <a:endParaRPr sz="1800" b="1" i="0" u="none" strike="noStrike" cap="none">
              <a:solidFill>
                <a:srgbClr val="5BA3B1"/>
              </a:solidFill>
              <a:latin typeface="Cambria"/>
              <a:ea typeface="Cambria"/>
              <a:cs typeface="Cambria"/>
              <a:sym typeface="Cambria"/>
            </a:endParaRPr>
          </a:p>
        </p:txBody>
      </p:sp>
      <p:pic>
        <p:nvPicPr>
          <p:cNvPr id="458" name="Google Shape;458;p35"/>
          <p:cNvPicPr preferRelativeResize="0"/>
          <p:nvPr/>
        </p:nvPicPr>
        <p:blipFill rotWithShape="1">
          <a:blip r:embed="rId4">
            <a:alphaModFix/>
          </a:blip>
          <a:srcRect/>
          <a:stretch/>
        </p:blipFill>
        <p:spPr>
          <a:xfrm>
            <a:off x="581003" y="1466846"/>
            <a:ext cx="5848393" cy="971557"/>
          </a:xfrm>
          <a:prstGeom prst="rect">
            <a:avLst/>
          </a:prstGeom>
          <a:noFill/>
          <a:ln>
            <a:noFill/>
          </a:ln>
        </p:spPr>
      </p:pic>
      <p:sp>
        <p:nvSpPr>
          <p:cNvPr id="459" name="Google Shape;459;p35"/>
          <p:cNvSpPr/>
          <p:nvPr/>
        </p:nvSpPr>
        <p:spPr>
          <a:xfrm>
            <a:off x="204787" y="2727364"/>
            <a:ext cx="7362825" cy="5539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1" i="0" u="none" strike="noStrike" cap="none">
                <a:solidFill>
                  <a:srgbClr val="5BA3B1"/>
                </a:solidFill>
                <a:latin typeface="Cambria"/>
                <a:ea typeface="Cambria"/>
                <a:cs typeface="Cambria"/>
                <a:sym typeface="Cambria"/>
              </a:rPr>
              <a:t>#Define​Transient ischemic attack: </a:t>
            </a:r>
            <a:endParaRPr/>
          </a:p>
          <a:p>
            <a:pPr marL="0" marR="0" lvl="0" indent="0" algn="l" rtl="0">
              <a:lnSpc>
                <a:spcPct val="100000"/>
              </a:lnSpc>
              <a:spcBef>
                <a:spcPts val="0"/>
              </a:spcBef>
              <a:spcAft>
                <a:spcPts val="0"/>
              </a:spcAft>
              <a:buNone/>
            </a:pPr>
            <a:r>
              <a:rPr lang="en-US" sz="1200" b="0" i="0" u="none" strike="noStrike" cap="none">
                <a:solidFill>
                  <a:srgbClr val="000000"/>
                </a:solidFill>
                <a:latin typeface="Cambria"/>
                <a:ea typeface="Cambria"/>
                <a:cs typeface="Cambria"/>
                <a:sym typeface="Cambria"/>
              </a:rPr>
              <a:t>its like a stroke, similar symptoms, but usually lasting </a:t>
            </a:r>
            <a:r>
              <a:rPr lang="en-US" sz="1200" b="1" i="0" u="none" strike="noStrike" cap="none">
                <a:solidFill>
                  <a:srgbClr val="000000"/>
                </a:solidFill>
                <a:latin typeface="Cambria"/>
                <a:ea typeface="Cambria"/>
                <a:cs typeface="Cambria"/>
                <a:sym typeface="Cambria"/>
              </a:rPr>
              <a:t>only a few minutes </a:t>
            </a:r>
            <a:r>
              <a:rPr lang="en-US" sz="1200" b="0" i="0" u="none" strike="noStrike" cap="none">
                <a:solidFill>
                  <a:srgbClr val="000000"/>
                </a:solidFill>
                <a:latin typeface="Cambria"/>
                <a:ea typeface="Cambria"/>
                <a:cs typeface="Cambria"/>
                <a:sym typeface="Cambria"/>
              </a:rPr>
              <a:t>and causing no permanent damage.  </a:t>
            </a:r>
            <a:endParaRPr/>
          </a:p>
        </p:txBody>
      </p:sp>
      <p:pic>
        <p:nvPicPr>
          <p:cNvPr id="460" name="Google Shape;460;p35"/>
          <p:cNvPicPr preferRelativeResize="0"/>
          <p:nvPr/>
        </p:nvPicPr>
        <p:blipFill rotWithShape="1">
          <a:blip r:embed="rId5">
            <a:alphaModFix/>
          </a:blip>
          <a:srcRect/>
          <a:stretch/>
        </p:blipFill>
        <p:spPr>
          <a:xfrm>
            <a:off x="1062036" y="3455865"/>
            <a:ext cx="4886325" cy="529351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6" name="Google Shape;466;p36"/>
          <p:cNvPicPr preferRelativeResize="0"/>
          <p:nvPr/>
        </p:nvPicPr>
        <p:blipFill rotWithShape="1">
          <a:blip r:embed="rId3">
            <a:alphaModFix/>
          </a:blip>
          <a:srcRect/>
          <a:stretch/>
        </p:blipFill>
        <p:spPr>
          <a:xfrm>
            <a:off x="0" y="0"/>
            <a:ext cx="7772400" cy="623888"/>
          </a:xfrm>
          <a:prstGeom prst="rect">
            <a:avLst/>
          </a:prstGeom>
          <a:noFill/>
          <a:ln>
            <a:noFill/>
          </a:ln>
        </p:spPr>
      </p:pic>
      <p:sp>
        <p:nvSpPr>
          <p:cNvPr id="467" name="Google Shape;467;p36"/>
          <p:cNvSpPr txBox="1"/>
          <p:nvPr/>
        </p:nvSpPr>
        <p:spPr>
          <a:xfrm>
            <a:off x="777300" y="-50776"/>
            <a:ext cx="6217800" cy="105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8" name="Google Shape;468;p36"/>
          <p:cNvPicPr preferRelativeResize="0"/>
          <p:nvPr/>
        </p:nvPicPr>
        <p:blipFill rotWithShape="1">
          <a:blip r:embed="rId4">
            <a:alphaModFix/>
          </a:blip>
          <a:srcRect/>
          <a:stretch/>
        </p:blipFill>
        <p:spPr>
          <a:xfrm rot="5400000">
            <a:off x="240193" y="1627094"/>
            <a:ext cx="7134226" cy="6375588"/>
          </a:xfrm>
          <a:prstGeom prst="rect">
            <a:avLst/>
          </a:prstGeom>
          <a:noFill/>
          <a:ln>
            <a:noFill/>
          </a:ln>
        </p:spPr>
      </p:pic>
      <p:sp>
        <p:nvSpPr>
          <p:cNvPr id="469" name="Google Shape;469;p36"/>
          <p:cNvSpPr txBox="1"/>
          <p:nvPr/>
        </p:nvSpPr>
        <p:spPr>
          <a:xfrm>
            <a:off x="777300" y="107292"/>
            <a:ext cx="59055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1" i="0" u="none" strike="noStrike" cap="none">
                <a:solidFill>
                  <a:srgbClr val="5BA3B1"/>
                </a:solidFill>
                <a:latin typeface="Cambria"/>
                <a:ea typeface="Cambria"/>
                <a:cs typeface="Cambria"/>
                <a:sym typeface="Cambria"/>
              </a:rPr>
              <a:t># Mind Map :</a:t>
            </a:r>
            <a:endParaRPr sz="1800" b="1" i="0" u="none" strike="noStrike" cap="none">
              <a:solidFill>
                <a:srgbClr val="5BA3B1"/>
              </a:solidFill>
              <a:latin typeface="Cambria"/>
              <a:ea typeface="Cambria"/>
              <a:cs typeface="Cambria"/>
              <a:sym typeface="Cambr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5" name="Google Shape;475;p37"/>
          <p:cNvPicPr preferRelativeResize="0"/>
          <p:nvPr/>
        </p:nvPicPr>
        <p:blipFill rotWithShape="1">
          <a:blip r:embed="rId3">
            <a:alphaModFix/>
          </a:blip>
          <a:srcRect/>
          <a:stretch/>
        </p:blipFill>
        <p:spPr>
          <a:xfrm>
            <a:off x="0" y="0"/>
            <a:ext cx="7772400" cy="623888"/>
          </a:xfrm>
          <a:prstGeom prst="rect">
            <a:avLst/>
          </a:prstGeom>
          <a:noFill/>
          <a:ln>
            <a:noFill/>
          </a:ln>
        </p:spPr>
      </p:pic>
      <p:sp>
        <p:nvSpPr>
          <p:cNvPr id="476" name="Google Shape;476;p37"/>
          <p:cNvSpPr txBox="1"/>
          <p:nvPr/>
        </p:nvSpPr>
        <p:spPr>
          <a:xfrm>
            <a:off x="712063" y="63388"/>
            <a:ext cx="6217800" cy="105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72BCD1"/>
                </a:solidFill>
                <a:latin typeface="Cambria"/>
                <a:ea typeface="Cambria"/>
                <a:cs typeface="Cambria"/>
                <a:sym typeface="Cambria"/>
              </a:rPr>
              <a:t>Summary pathoma:</a:t>
            </a:r>
            <a:endParaRPr sz="2000" b="0" i="0" u="none" strike="noStrike" cap="none">
              <a:solidFill>
                <a:srgbClr val="72BCD1"/>
              </a:solidFill>
              <a:latin typeface="Cambria"/>
              <a:ea typeface="Cambria"/>
              <a:cs typeface="Cambria"/>
              <a:sym typeface="Cambria"/>
            </a:endParaRPr>
          </a:p>
        </p:txBody>
      </p:sp>
      <p:sp>
        <p:nvSpPr>
          <p:cNvPr id="477" name="Google Shape;477;p37"/>
          <p:cNvSpPr txBox="1"/>
          <p:nvPr/>
        </p:nvSpPr>
        <p:spPr>
          <a:xfrm>
            <a:off x="398718" y="623890"/>
            <a:ext cx="6844500" cy="827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r>
              <a:rPr lang="en-US" sz="1200" b="1" i="1" u="sng" strike="noStrike" cap="none">
                <a:solidFill>
                  <a:srgbClr val="000000"/>
                </a:solidFill>
                <a:latin typeface="Calibri"/>
                <a:ea typeface="Calibri"/>
                <a:cs typeface="Calibri"/>
                <a:sym typeface="Calibri"/>
              </a:rPr>
              <a:t>CEREBROVASCULAR DISEASE</a:t>
            </a:r>
            <a:br>
              <a:rPr lang="en-US" sz="1200" b="1" i="1" u="sng"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
            </a:r>
            <a:br>
              <a:rPr lang="en-US" sz="1200" b="0" i="0" u="none" strike="noStrike" cap="none">
                <a:solidFill>
                  <a:srgbClr val="000000"/>
                </a:solidFill>
                <a:latin typeface="Calibri"/>
                <a:ea typeface="Calibri"/>
                <a:cs typeface="Calibri"/>
                <a:sym typeface="Calibri"/>
              </a:rPr>
            </a:br>
            <a:r>
              <a:rPr lang="en-US" sz="1200" b="1" i="0" u="sng" strike="noStrike" cap="none">
                <a:solidFill>
                  <a:srgbClr val="000000"/>
                </a:solidFill>
                <a:latin typeface="Calibri"/>
                <a:ea typeface="Calibri"/>
                <a:cs typeface="Calibri"/>
                <a:sym typeface="Calibri"/>
              </a:rPr>
              <a:t>I.  BASIC PRINCIPLES</a:t>
            </a:r>
            <a:br>
              <a:rPr lang="en-US" sz="1200" b="1" i="0" u="sng"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A.  Neurologic deficit due to cerebrovascular compromise; major cause of morbidity and mortality                                                                                                                                                          B.  Due to ischemia (85%  of cases) or hemorrhage (IS% of cases)</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I.  Neurons are dependent on serum glucose as an essential energy source and are particularly susceptible to ischemia (undergo necrosis within 3-5 minutes).</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
            </a:r>
            <a:br>
              <a:rPr lang="en-US" sz="1200" b="0" i="0" u="none" strike="noStrike" cap="none">
                <a:solidFill>
                  <a:srgbClr val="000000"/>
                </a:solidFill>
                <a:latin typeface="Calibri"/>
                <a:ea typeface="Calibri"/>
                <a:cs typeface="Calibri"/>
                <a:sym typeface="Calibri"/>
              </a:rPr>
            </a:br>
            <a:r>
              <a:rPr lang="en-US" sz="1200" b="1" i="0" u="sng" strike="noStrike" cap="none">
                <a:solidFill>
                  <a:srgbClr val="000000"/>
                </a:solidFill>
                <a:latin typeface="Calibri"/>
                <a:ea typeface="Calibri"/>
                <a:cs typeface="Calibri"/>
                <a:sym typeface="Calibri"/>
              </a:rPr>
              <a:t>II.  GLOBAL CEREBRAL ISCHEMIA</a:t>
            </a:r>
            <a:br>
              <a:rPr lang="en-US" sz="1200" b="1" i="0" u="sng"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A.  Global ischemia to the brain</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B.  Major etiologies</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1.  Low perfusion (e.g., atherosclerosis)                                                                                                                         2.  Acute decrease in blood flow (e.g., cardiogenic shock) 3.  Chronic hypoxia (e.g., anemia)                             4.  Repeated episodes of hypoglycemia (e.g.,  insulinoma)</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C.  Clinical features are based on duration and magnitude of the insult.</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I.  Mild  global ischemia results in transient confusion with prompt recovery.</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2.  Severe global ischemia results in diffuse necrosis; survival leads to a 'vegetative state.                                                                                                                                                      3.  Moderate global ischemia leads to infarcts in watershed areas (e.g.,  area lying between regions fed  by the anterior and middle cerebral artery) and damage to highly vulnerable regions such as</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i.  Pyramidal neurons of the cerebral cortex (layers 3, 5,  and 6) leads to laminar necrosis                                                                                                                                                   ii.  Pyramidal neurons of the hippocampus (temporal lobe)-important in long term memory                                                                                                                                     iii.  Purkinje layer of the cerebellum-integrates sensory perception with motor control</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
            </a:r>
            <a:br>
              <a:rPr lang="en-US" sz="1200" b="0" i="0" u="none" strike="noStrike" cap="none">
                <a:solidFill>
                  <a:srgbClr val="000000"/>
                </a:solidFill>
                <a:latin typeface="Calibri"/>
                <a:ea typeface="Calibri"/>
                <a:cs typeface="Calibri"/>
                <a:sym typeface="Calibri"/>
              </a:rPr>
            </a:br>
            <a:r>
              <a:rPr lang="en-US" sz="1200" b="1" i="0" u="sng" strike="noStrike" cap="none">
                <a:solidFill>
                  <a:srgbClr val="000000"/>
                </a:solidFill>
                <a:latin typeface="Calibri"/>
                <a:ea typeface="Calibri"/>
                <a:cs typeface="Calibri"/>
                <a:sym typeface="Calibri"/>
              </a:rPr>
              <a:t>Ill.  ISCHEMIC STROKE</a:t>
            </a:r>
            <a:br>
              <a:rPr lang="en-US" sz="1200" b="1" i="0" u="sng"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A.  Regional ischemia to the brain that results in focal  neurologic deficits lasting &gt; 24 hours                              I.  If symptoms last&lt; 24 hours, the event is termed a transient ischemic attack (TIA).</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B.  Subtypes include thrombotic, embolic, and lacunar strokes.</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l.  Thrombotic stroke is due to rupture of an atherosclerotic plaque.</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i.  Atherosclerosis usually develops at branch points (e.g., bifurcation of internal carotid and middle cerebral artery in  the circle of Willis).                                                                                                                                             ii.  Results in  a pale infarct at the periphery of the cortex </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2.  Embolic stroke is due to thromboemboli.</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i.  Most common source of emboli is the left side of the heart (e.g.,  atrial fibrillation).                                                                                                                                           ii.  Usually involves the middle cerebral artery                                                                                                               iii.  Results in a hemorrhagic infarct at the periphery of the cortex</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3.  Lacunar stroke occurs secondary to hyaline arteriolosclerosis, a complication of hypertension.</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i.  Most commonly involves lenticulostriate vessels, resulting in small cystic areas of infarction                                                                                                                           ii.  Involvement of the internal capsule leads to a pure motor stroke.                                                                      iii.  Involvement of the thalamus leads to a pure sensory stroke.</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C.  Ischemic stroke results in liquefactive necrosis.</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I.  Eosinophilic change in the cytoplasm of neurons (red neurons)  is an early microscopic finding (12  hours after infarction).                                                                                                                                                                 2.  Necrosis (24  hours), infiltration by neutrophils (days  1-3) and microglial cells (days 4-7), and gliosis (weeks 2-3) then ensue.                                                                                                                                                    3.  Results in formation of a fluid-filled cystic space surrounded by gliosis </a:t>
            </a:r>
            <a:br>
              <a:rPr lang="en-US" sz="1200" b="0" i="0" u="none" strike="noStrike" cap="none">
                <a:solidFill>
                  <a:srgbClr val="000000"/>
                </a:solidFill>
                <a:latin typeface="Calibri"/>
                <a:ea typeface="Calibri"/>
                <a:cs typeface="Calibri"/>
                <a:sym typeface="Calibri"/>
              </a:rPr>
            </a:br>
            <a:endParaRPr sz="1200" b="0" i="0" u="none" strike="noStrike" cap="none">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483" name="Google Shape;483;p38"/>
          <p:cNvPicPr preferRelativeResize="0"/>
          <p:nvPr/>
        </p:nvPicPr>
        <p:blipFill rotWithShape="1">
          <a:blip r:embed="rId3">
            <a:alphaModFix/>
          </a:blip>
          <a:srcRect/>
          <a:stretch/>
        </p:blipFill>
        <p:spPr>
          <a:xfrm>
            <a:off x="0" y="0"/>
            <a:ext cx="7772400" cy="623888"/>
          </a:xfrm>
          <a:prstGeom prst="rect">
            <a:avLst/>
          </a:prstGeom>
          <a:noFill/>
          <a:ln>
            <a:noFill/>
          </a:ln>
        </p:spPr>
      </p:pic>
      <p:sp>
        <p:nvSpPr>
          <p:cNvPr id="484" name="Google Shape;484;p38"/>
          <p:cNvSpPr txBox="1"/>
          <p:nvPr/>
        </p:nvSpPr>
        <p:spPr>
          <a:xfrm>
            <a:off x="777300" y="-50776"/>
            <a:ext cx="6217800" cy="105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38"/>
          <p:cNvSpPr txBox="1"/>
          <p:nvPr/>
        </p:nvSpPr>
        <p:spPr>
          <a:xfrm>
            <a:off x="772829" y="4210407"/>
            <a:ext cx="6217800" cy="72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38"/>
          <p:cNvSpPr txBox="1"/>
          <p:nvPr/>
        </p:nvSpPr>
        <p:spPr>
          <a:xfrm>
            <a:off x="407725" y="824475"/>
            <a:ext cx="6985800" cy="817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sng" strike="noStrike" cap="none">
                <a:solidFill>
                  <a:srgbClr val="000000"/>
                </a:solidFill>
                <a:latin typeface="Calibri"/>
                <a:ea typeface="Calibri"/>
                <a:cs typeface="Calibri"/>
                <a:sym typeface="Calibri"/>
              </a:rPr>
              <a:t>IV INTRACEREBRAL HEMORRHAGE</a:t>
            </a:r>
            <a:br>
              <a:rPr lang="en-US" sz="1200" b="1" i="0" u="sng"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A.  Bleeding into brain parenchyma</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B.  Classically due to  rupture of Charcot-Bouchard  microaneurysms of the lenticulostriate vessels l.  Complication of hypertension; treatment of hypertension reduces incidence by half.                                                                                                                                                           2.  Basal ganglia is the most common site.</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C.  Presents as severe headache, nausea, vomiting, and eventual coma.</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
            </a:r>
            <a:br>
              <a:rPr lang="en-US" sz="1200" b="0" i="0" u="none" strike="noStrike" cap="none">
                <a:solidFill>
                  <a:srgbClr val="000000"/>
                </a:solidFill>
                <a:latin typeface="Calibri"/>
                <a:ea typeface="Calibri"/>
                <a:cs typeface="Calibri"/>
                <a:sym typeface="Calibri"/>
              </a:rPr>
            </a:br>
            <a:r>
              <a:rPr lang="en-US" sz="1200" b="1" i="0" u="sng" strike="noStrike" cap="none">
                <a:solidFill>
                  <a:srgbClr val="000000"/>
                </a:solidFill>
                <a:latin typeface="Calibri"/>
                <a:ea typeface="Calibri"/>
                <a:cs typeface="Calibri"/>
                <a:sym typeface="Calibri"/>
              </a:rPr>
              <a:t>V.  SUBARACHNOID HEMORRHAGE</a:t>
            </a:r>
            <a:br>
              <a:rPr lang="en-US" sz="1200" b="1" i="0" u="sng"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A.  Bleeding into the subarachnoid space </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B.  Presents as a sudden headache  (" worst  headache of my  life" ) with  nuchal  rigidity</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C.  Lumbar puncture shows  xanthochromia (yellow hue due to bilirubin breakdown).</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D.  Most frequently (85%) due to  rupture of a berry aneurysm; other causes include AV malformations and an anticoagulated state.                                                                                                                                                               l.  Berry aneurysms are thin-walled saccular outpouchings that lack  a media layer increasing the risk for  rupture.                                                                                                                                                                                     2.  lost frequently located in  the anterior circle of Willis at  branch points of the anterior communicating artery                                                                                                                                                                                         3.  Associated with  Marfan syndrome and autosomal dominant polycystic kidney disease</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 </a:t>
            </a:r>
            <a:br>
              <a:rPr lang="en-US" sz="1200" b="0" i="0" u="none" strike="noStrike" cap="none">
                <a:solidFill>
                  <a:srgbClr val="000000"/>
                </a:solidFill>
                <a:latin typeface="Calibri"/>
                <a:ea typeface="Calibri"/>
                <a:cs typeface="Calibri"/>
                <a:sym typeface="Calibri"/>
              </a:rPr>
            </a:br>
            <a:endParaRPr sz="1200" b="0" i="0" u="none" strike="noStrike" cap="none">
              <a:solidFill>
                <a:srgbClr val="000000"/>
              </a:solidFill>
              <a:latin typeface="Calibri"/>
              <a:ea typeface="Calibri"/>
              <a:cs typeface="Calibri"/>
              <a:sym typeface="Calibri"/>
            </a:endParaRPr>
          </a:p>
        </p:txBody>
      </p:sp>
      <p:sp>
        <p:nvSpPr>
          <p:cNvPr id="487" name="Google Shape;487;p38"/>
          <p:cNvSpPr txBox="1"/>
          <p:nvPr/>
        </p:nvSpPr>
        <p:spPr>
          <a:xfrm>
            <a:off x="712063" y="63388"/>
            <a:ext cx="6217800" cy="105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72BCD1"/>
                </a:solidFill>
                <a:latin typeface="Cambria"/>
                <a:ea typeface="Cambria"/>
                <a:cs typeface="Cambria"/>
                <a:sym typeface="Cambria"/>
              </a:rPr>
              <a:t>Summary pathoma:</a:t>
            </a:r>
            <a:endParaRPr sz="2000" b="0" i="0" u="none" strike="noStrike" cap="none">
              <a:solidFill>
                <a:srgbClr val="72BCD1"/>
              </a:solidFill>
              <a:latin typeface="Cambria"/>
              <a:ea typeface="Cambria"/>
              <a:cs typeface="Cambria"/>
              <a:sym typeface="Cambria"/>
            </a:endParaRPr>
          </a:p>
        </p:txBody>
      </p:sp>
      <p:sp>
        <p:nvSpPr>
          <p:cNvPr id="488" name="Google Shape;488;p38"/>
          <p:cNvSpPr txBox="1"/>
          <p:nvPr/>
        </p:nvSpPr>
        <p:spPr>
          <a:xfrm>
            <a:off x="778018" y="4163701"/>
            <a:ext cx="6217800" cy="72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38"/>
          <p:cNvSpPr txBox="1"/>
          <p:nvPr/>
        </p:nvSpPr>
        <p:spPr>
          <a:xfrm>
            <a:off x="778018" y="4163701"/>
            <a:ext cx="6217800" cy="72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38"/>
          <p:cNvSpPr txBox="1"/>
          <p:nvPr/>
        </p:nvSpPr>
        <p:spPr>
          <a:xfrm>
            <a:off x="2442775" y="4572000"/>
            <a:ext cx="2756400" cy="466200"/>
          </a:xfrm>
          <a:prstGeom prst="rect">
            <a:avLst/>
          </a:prstGeom>
          <a:noFill/>
          <a:ln w="9525" cap="flat" cmpd="sng">
            <a:solidFill>
              <a:schemeClr val="dk2"/>
            </a:solidFill>
            <a:prstDash val="dashDot"/>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4A9CCC"/>
                </a:solidFill>
                <a:latin typeface="Cambria"/>
                <a:ea typeface="Cambria"/>
                <a:cs typeface="Cambria"/>
                <a:sym typeface="Cambria"/>
              </a:rPr>
              <a:t>Special thanks to Renad Alfirm!</a:t>
            </a:r>
            <a:endParaRPr sz="1400" b="0" i="0" u="none" strike="noStrike" cap="none">
              <a:solidFill>
                <a:srgbClr val="4A9CCC"/>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Google Shape;496;p39"/>
          <p:cNvPicPr preferRelativeResize="0"/>
          <p:nvPr/>
        </p:nvPicPr>
        <p:blipFill rotWithShape="1">
          <a:blip r:embed="rId3">
            <a:alphaModFix/>
          </a:blip>
          <a:srcRect/>
          <a:stretch/>
        </p:blipFill>
        <p:spPr>
          <a:xfrm>
            <a:off x="0" y="0"/>
            <a:ext cx="7772400" cy="623888"/>
          </a:xfrm>
          <a:prstGeom prst="rect">
            <a:avLst/>
          </a:prstGeom>
          <a:noFill/>
          <a:ln>
            <a:noFill/>
          </a:ln>
        </p:spPr>
      </p:pic>
      <p:sp>
        <p:nvSpPr>
          <p:cNvPr id="497" name="Google Shape;497;p39"/>
          <p:cNvSpPr txBox="1"/>
          <p:nvPr/>
        </p:nvSpPr>
        <p:spPr>
          <a:xfrm>
            <a:off x="761025" y="25600"/>
            <a:ext cx="34245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72BCD1"/>
                </a:solidFill>
                <a:latin typeface="Cambria"/>
                <a:ea typeface="Cambria"/>
                <a:cs typeface="Cambria"/>
                <a:sym typeface="Cambria"/>
              </a:rPr>
              <a:t>Questions</a:t>
            </a:r>
            <a:endParaRPr sz="2000" b="0" i="0" u="none" strike="noStrike" cap="none">
              <a:solidFill>
                <a:srgbClr val="72BCD1"/>
              </a:solidFill>
              <a:latin typeface="Cambria"/>
              <a:ea typeface="Cambria"/>
              <a:cs typeface="Cambria"/>
              <a:sym typeface="Cambria"/>
            </a:endParaRPr>
          </a:p>
        </p:txBody>
      </p:sp>
      <p:sp>
        <p:nvSpPr>
          <p:cNvPr id="498" name="Google Shape;498;p39"/>
          <p:cNvSpPr txBox="1"/>
          <p:nvPr/>
        </p:nvSpPr>
        <p:spPr>
          <a:xfrm>
            <a:off x="474650" y="857300"/>
            <a:ext cx="6237000" cy="796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72BCD1"/>
                </a:solidFill>
                <a:latin typeface="Cambria"/>
                <a:ea typeface="Cambria"/>
                <a:cs typeface="Cambria"/>
                <a:sym typeface="Cambria"/>
              </a:rPr>
              <a:t>1) Which site is most likely to get affected by embolic ischemia</a:t>
            </a:r>
            <a:endParaRPr sz="1400" b="1" i="0" u="none" strike="noStrike" cap="none">
              <a:solidFill>
                <a:srgbClr val="72BCD1"/>
              </a:solidFill>
              <a:latin typeface="Cambria"/>
              <a:ea typeface="Cambria"/>
              <a:cs typeface="Cambria"/>
              <a:sym typeface="Cambria"/>
            </a:endParaRPr>
          </a:p>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rgbClr val="72BCD1"/>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100"/>
              <a:buFont typeface="Arial"/>
              <a:buNone/>
            </a:pPr>
            <a:r>
              <a:rPr lang="en-US" sz="1300" b="0" i="0" u="none" strike="noStrike" cap="none">
                <a:solidFill>
                  <a:schemeClr val="dk1"/>
                </a:solidFill>
                <a:latin typeface="Arial"/>
                <a:ea typeface="Arial"/>
                <a:cs typeface="Arial"/>
                <a:sym typeface="Arial"/>
              </a:rPr>
              <a:t>a.   Either ends of Basilar artery</a:t>
            </a: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300" b="0" i="0" u="none" strike="noStrike" cap="none">
                <a:solidFill>
                  <a:schemeClr val="dk1"/>
                </a:solidFill>
                <a:latin typeface="Arial"/>
                <a:ea typeface="Arial"/>
                <a:cs typeface="Arial"/>
                <a:sym typeface="Arial"/>
              </a:rPr>
              <a:t>b.   Middle cerebral arteries</a:t>
            </a: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300" b="0" i="0" u="none" strike="noStrike" cap="none">
                <a:solidFill>
                  <a:schemeClr val="dk1"/>
                </a:solidFill>
                <a:latin typeface="Arial"/>
                <a:ea typeface="Arial"/>
                <a:cs typeface="Arial"/>
                <a:sym typeface="Arial"/>
              </a:rPr>
              <a:t>c.   Vertebral artery</a:t>
            </a: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300" b="0" i="0" u="none" strike="noStrike" cap="none">
                <a:solidFill>
                  <a:schemeClr val="dk1"/>
                </a:solidFill>
                <a:latin typeface="Arial"/>
                <a:ea typeface="Arial"/>
                <a:cs typeface="Arial"/>
                <a:sym typeface="Arial"/>
              </a:rPr>
              <a:t>d.   Pontine arteries</a:t>
            </a: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 </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72BCD1"/>
                </a:solidFill>
                <a:latin typeface="Cambria"/>
                <a:ea typeface="Cambria"/>
                <a:cs typeface="Cambria"/>
                <a:sym typeface="Cambria"/>
              </a:rPr>
              <a:t>2) Most susceptible to ischemia in short duration</a:t>
            </a:r>
            <a:endParaRPr sz="1400" b="1" i="0" u="none" strike="noStrike" cap="none">
              <a:solidFill>
                <a:srgbClr val="72BCD1"/>
              </a:solidFill>
              <a:latin typeface="Cambria"/>
              <a:ea typeface="Cambria"/>
              <a:cs typeface="Cambria"/>
              <a:sym typeface="Cambria"/>
            </a:endParaRPr>
          </a:p>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rgbClr val="72BCD1"/>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100"/>
              <a:buFont typeface="Arial"/>
              <a:buNone/>
            </a:pPr>
            <a:r>
              <a:rPr lang="en-US" sz="1300" b="0" i="0" u="none" strike="noStrike" cap="none">
                <a:solidFill>
                  <a:schemeClr val="dk1"/>
                </a:solidFill>
                <a:latin typeface="Arial"/>
                <a:ea typeface="Arial"/>
                <a:cs typeface="Arial"/>
                <a:sym typeface="Arial"/>
              </a:rPr>
              <a:t>a.   Pyramidal cells of the precentral gyrus</a:t>
            </a: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300" b="0" i="0" u="none" strike="noStrike" cap="none">
                <a:solidFill>
                  <a:schemeClr val="dk1"/>
                </a:solidFill>
                <a:latin typeface="Arial"/>
                <a:ea typeface="Arial"/>
                <a:cs typeface="Arial"/>
                <a:sym typeface="Arial"/>
              </a:rPr>
              <a:t>b.   Glial cells of the gray matter</a:t>
            </a: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300" b="0" i="0" u="none" strike="noStrike" cap="none">
                <a:solidFill>
                  <a:schemeClr val="dk1"/>
                </a:solidFill>
                <a:latin typeface="Arial"/>
                <a:ea typeface="Arial"/>
                <a:cs typeface="Arial"/>
                <a:sym typeface="Arial"/>
              </a:rPr>
              <a:t>c.   Purkinje cells of cerebellum</a:t>
            </a: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Arial"/>
                <a:ea typeface="Arial"/>
                <a:cs typeface="Arial"/>
                <a:sym typeface="Arial"/>
              </a:rPr>
              <a:t>d.   Pyramidal cells of basal ganglia</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400" b="1" i="0" u="none" strike="noStrike" cap="none">
                <a:solidFill>
                  <a:schemeClr val="dk1"/>
                </a:solidFill>
                <a:latin typeface="Arial"/>
                <a:ea typeface="Arial"/>
                <a:cs typeface="Arial"/>
                <a:sym typeface="Arial"/>
              </a:rPr>
              <a:t> </a:t>
            </a:r>
            <a:endParaRPr sz="1400" b="1" i="0" u="none" strike="noStrike" cap="none">
              <a:solidFill>
                <a:schemeClr val="dk1"/>
              </a:solidFill>
              <a:latin typeface="Arial"/>
              <a:ea typeface="Arial"/>
              <a:cs typeface="Arial"/>
              <a:sym typeface="Arial"/>
            </a:endParaRPr>
          </a:p>
          <a:p>
            <a:pPr marL="0" marR="0" lvl="0" indent="0" algn="l" rtl="0">
              <a:lnSpc>
                <a:spcPct val="107000"/>
              </a:lnSpc>
              <a:spcBef>
                <a:spcPts val="0"/>
              </a:spcBef>
              <a:spcAft>
                <a:spcPts val="0"/>
              </a:spcAft>
              <a:buClr>
                <a:schemeClr val="dk1"/>
              </a:buClr>
              <a:buSzPts val="1100"/>
              <a:buFont typeface="Arial"/>
              <a:buNone/>
            </a:pPr>
            <a:r>
              <a:rPr lang="en-US" sz="1400" b="1" i="0" u="none" strike="noStrike" cap="none">
                <a:solidFill>
                  <a:srgbClr val="72BCD1"/>
                </a:solidFill>
                <a:latin typeface="Cambria"/>
                <a:ea typeface="Cambria"/>
                <a:cs typeface="Cambria"/>
                <a:sym typeface="Cambria"/>
              </a:rPr>
              <a:t>3) Ruptured vessel in subarachnoid space, usually in an individual with an aneurysm, and trauma.</a:t>
            </a:r>
            <a:endParaRPr sz="1400" b="1" i="0" u="none" strike="noStrike" cap="none">
              <a:solidFill>
                <a:srgbClr val="72BCD1"/>
              </a:solidFill>
              <a:latin typeface="Cambria"/>
              <a:ea typeface="Cambria"/>
              <a:cs typeface="Cambria"/>
              <a:sym typeface="Cambria"/>
            </a:endParaRPr>
          </a:p>
          <a:p>
            <a:pPr marL="0" marR="0" lvl="0" indent="0" algn="l" rtl="0">
              <a:lnSpc>
                <a:spcPct val="107000"/>
              </a:lnSpc>
              <a:spcBef>
                <a:spcPts val="0"/>
              </a:spcBef>
              <a:spcAft>
                <a:spcPts val="0"/>
              </a:spcAft>
              <a:buClr>
                <a:schemeClr val="dk1"/>
              </a:buClr>
              <a:buSzPts val="1100"/>
              <a:buFont typeface="Arial"/>
              <a:buNone/>
            </a:pPr>
            <a:r>
              <a:rPr lang="en-US" sz="1400" b="1" i="0" u="none" strike="noStrike" cap="none">
                <a:solidFill>
                  <a:srgbClr val="72BCD1"/>
                </a:solidFill>
                <a:latin typeface="Cambria"/>
                <a:ea typeface="Cambria"/>
                <a:cs typeface="Cambria"/>
                <a:sym typeface="Cambria"/>
              </a:rPr>
              <a:t>-interferes with CSF reabsorption, hydrocephalus results</a:t>
            </a:r>
            <a:endParaRPr sz="1400" b="1" i="0" u="none" strike="noStrike" cap="none">
              <a:solidFill>
                <a:srgbClr val="72BCD1"/>
              </a:solidFill>
              <a:latin typeface="Cambria"/>
              <a:ea typeface="Cambria"/>
              <a:cs typeface="Cambria"/>
              <a:sym typeface="Cambria"/>
            </a:endParaRPr>
          </a:p>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rgbClr val="72BCD1"/>
                </a:solidFill>
                <a:latin typeface="Cambria"/>
                <a:ea typeface="Cambria"/>
                <a:cs typeface="Cambria"/>
                <a:sym typeface="Cambria"/>
              </a:rPr>
              <a:t>-leads to vasospasms</a:t>
            </a:r>
            <a:endParaRPr sz="1400" b="1" i="0" u="none" strike="noStrike" cap="none">
              <a:solidFill>
                <a:srgbClr val="72BCD1"/>
              </a:solidFill>
              <a:latin typeface="Cambria"/>
              <a:ea typeface="Cambria"/>
              <a:cs typeface="Cambria"/>
              <a:sym typeface="Cambria"/>
            </a:endParaRPr>
          </a:p>
          <a:p>
            <a:pPr marL="0" marR="0" lvl="0" indent="0" algn="l" rtl="0">
              <a:lnSpc>
                <a:spcPct val="115000"/>
              </a:lnSpc>
              <a:spcBef>
                <a:spcPts val="0"/>
              </a:spcBef>
              <a:spcAft>
                <a:spcPts val="0"/>
              </a:spcAft>
              <a:buClr>
                <a:schemeClr val="dk1"/>
              </a:buClr>
              <a:buSzPts val="1100"/>
              <a:buFont typeface="Arial"/>
              <a:buNone/>
            </a:pPr>
            <a:endParaRPr sz="1400" b="1" i="0" u="none" strike="noStrike" cap="none">
              <a:solidFill>
                <a:srgbClr val="72BCD1"/>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100"/>
              <a:buFont typeface="Arial"/>
              <a:buNone/>
            </a:pPr>
            <a:r>
              <a:rPr lang="en-US" sz="1300" b="0" i="0" u="none" strike="noStrike" cap="none">
                <a:solidFill>
                  <a:schemeClr val="dk1"/>
                </a:solidFill>
                <a:latin typeface="Arial"/>
                <a:ea typeface="Arial"/>
                <a:cs typeface="Arial"/>
                <a:sym typeface="Arial"/>
              </a:rPr>
              <a:t>a.   SAH intervention</a:t>
            </a: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300" b="0" i="0" u="none" strike="noStrike" cap="none">
                <a:solidFill>
                  <a:schemeClr val="dk1"/>
                </a:solidFill>
                <a:latin typeface="Arial"/>
                <a:ea typeface="Arial"/>
                <a:cs typeface="Arial"/>
                <a:sym typeface="Arial"/>
              </a:rPr>
              <a:t>b.   Intracerebral hemorrhage</a:t>
            </a: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300" b="0" i="0" u="none" strike="noStrike" cap="none">
                <a:solidFill>
                  <a:schemeClr val="dk1"/>
                </a:solidFill>
                <a:latin typeface="Arial"/>
                <a:ea typeface="Arial"/>
                <a:cs typeface="Arial"/>
                <a:sym typeface="Arial"/>
              </a:rPr>
              <a:t>c.   Meninges</a:t>
            </a: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Arial"/>
                <a:ea typeface="Arial"/>
                <a:cs typeface="Arial"/>
                <a:sym typeface="Arial"/>
              </a:rPr>
              <a:t>d.   Subarachnoid hemorrhage</a:t>
            </a: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3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rgbClr val="72BCD1"/>
                </a:solidFill>
                <a:latin typeface="Cambria"/>
                <a:ea typeface="Cambria"/>
                <a:cs typeface="Cambria"/>
                <a:sym typeface="Cambria"/>
              </a:rPr>
              <a:t>4) Seizures are more common in_____</a:t>
            </a:r>
            <a:endParaRPr sz="1400" b="1" i="0" u="none" strike="noStrike" cap="none">
              <a:solidFill>
                <a:srgbClr val="72BCD1"/>
              </a:solidFill>
              <a:latin typeface="Cambria"/>
              <a:ea typeface="Cambria"/>
              <a:cs typeface="Cambria"/>
              <a:sym typeface="Cambria"/>
            </a:endParaRPr>
          </a:p>
          <a:p>
            <a:pPr marL="0" marR="0" lvl="0" indent="0" algn="l" rtl="0">
              <a:lnSpc>
                <a:spcPct val="115000"/>
              </a:lnSpc>
              <a:spcBef>
                <a:spcPts val="0"/>
              </a:spcBef>
              <a:spcAft>
                <a:spcPts val="0"/>
              </a:spcAft>
              <a:buClr>
                <a:schemeClr val="dk1"/>
              </a:buClr>
              <a:buSzPts val="1100"/>
              <a:buFont typeface="Arial"/>
              <a:buNone/>
            </a:pPr>
            <a:endParaRPr sz="1400" b="1" i="0" u="none" strike="noStrike" cap="none">
              <a:solidFill>
                <a:srgbClr val="72BCD1"/>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Arial"/>
                <a:ea typeface="Arial"/>
                <a:cs typeface="Arial"/>
                <a:sym typeface="Arial"/>
              </a:rPr>
              <a:t>a.   Blockage or total occlusion</a:t>
            </a: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300" b="0" i="0" u="none" strike="noStrike" cap="none">
                <a:solidFill>
                  <a:schemeClr val="dk1"/>
                </a:solidFill>
                <a:latin typeface="Arial"/>
                <a:ea typeface="Arial"/>
                <a:cs typeface="Arial"/>
                <a:sym typeface="Arial"/>
              </a:rPr>
              <a:t>b.   Uncontrolled hypertension</a:t>
            </a: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300" b="0" i="0" u="none" strike="noStrike" cap="none">
                <a:solidFill>
                  <a:schemeClr val="dk1"/>
                </a:solidFill>
                <a:latin typeface="Arial"/>
                <a:ea typeface="Arial"/>
                <a:cs typeface="Arial"/>
                <a:sym typeface="Arial"/>
              </a:rPr>
              <a:t>c.   Blood vessel ruptures</a:t>
            </a: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300" b="0" i="0" u="none" strike="noStrike" cap="none">
                <a:solidFill>
                  <a:schemeClr val="dk1"/>
                </a:solidFill>
                <a:latin typeface="Arial"/>
                <a:ea typeface="Arial"/>
                <a:cs typeface="Arial"/>
                <a:sym typeface="Arial"/>
              </a:rPr>
              <a:t>d.   Hemorrhagic strokes</a:t>
            </a: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3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39"/>
          <p:cNvSpPr txBox="1"/>
          <p:nvPr/>
        </p:nvSpPr>
        <p:spPr>
          <a:xfrm rot="10800000">
            <a:off x="6944400" y="7369550"/>
            <a:ext cx="828000" cy="16680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00000"/>
              </a:lnSpc>
              <a:spcBef>
                <a:spcPts val="0"/>
              </a:spcBef>
              <a:spcAft>
                <a:spcPts val="0"/>
              </a:spcAft>
              <a:buClr>
                <a:srgbClr val="999999"/>
              </a:buClr>
              <a:buSzPts val="1300"/>
              <a:buFont typeface="Arial"/>
              <a:buAutoNum type="arabicParenR"/>
            </a:pPr>
            <a:r>
              <a:rPr lang="en-US" sz="1300" b="0" i="0" u="none" strike="noStrike" cap="none">
                <a:solidFill>
                  <a:srgbClr val="999999"/>
                </a:solidFill>
                <a:latin typeface="Arial"/>
                <a:ea typeface="Arial"/>
                <a:cs typeface="Arial"/>
                <a:sym typeface="Arial"/>
              </a:rPr>
              <a:t>b</a:t>
            </a:r>
            <a:endParaRPr sz="1300" b="0" i="0" u="none" strike="noStrike" cap="none">
              <a:solidFill>
                <a:srgbClr val="999999"/>
              </a:solidFill>
              <a:latin typeface="Arial"/>
              <a:ea typeface="Arial"/>
              <a:cs typeface="Arial"/>
              <a:sym typeface="Arial"/>
            </a:endParaRPr>
          </a:p>
          <a:p>
            <a:pPr marL="457200" marR="0" lvl="0" indent="-311150" algn="l" rtl="0">
              <a:lnSpc>
                <a:spcPct val="100000"/>
              </a:lnSpc>
              <a:spcBef>
                <a:spcPts val="0"/>
              </a:spcBef>
              <a:spcAft>
                <a:spcPts val="0"/>
              </a:spcAft>
              <a:buClr>
                <a:srgbClr val="999999"/>
              </a:buClr>
              <a:buSzPts val="1300"/>
              <a:buFont typeface="Arial"/>
              <a:buAutoNum type="arabicParenR"/>
            </a:pPr>
            <a:r>
              <a:rPr lang="en-US" sz="1300" b="0" i="0" u="none" strike="noStrike" cap="none">
                <a:solidFill>
                  <a:srgbClr val="999999"/>
                </a:solidFill>
                <a:latin typeface="Arial"/>
                <a:ea typeface="Arial"/>
                <a:cs typeface="Arial"/>
                <a:sym typeface="Arial"/>
              </a:rPr>
              <a:t>c</a:t>
            </a:r>
            <a:endParaRPr sz="1300" b="0" i="0" u="none" strike="noStrike" cap="none">
              <a:solidFill>
                <a:srgbClr val="999999"/>
              </a:solidFill>
              <a:latin typeface="Arial"/>
              <a:ea typeface="Arial"/>
              <a:cs typeface="Arial"/>
              <a:sym typeface="Arial"/>
            </a:endParaRPr>
          </a:p>
          <a:p>
            <a:pPr marL="457200" marR="0" lvl="0" indent="-311150" algn="l" rtl="0">
              <a:lnSpc>
                <a:spcPct val="100000"/>
              </a:lnSpc>
              <a:spcBef>
                <a:spcPts val="0"/>
              </a:spcBef>
              <a:spcAft>
                <a:spcPts val="0"/>
              </a:spcAft>
              <a:buClr>
                <a:srgbClr val="999999"/>
              </a:buClr>
              <a:buSzPts val="1300"/>
              <a:buFont typeface="Arial"/>
              <a:buAutoNum type="arabicParenR"/>
            </a:pPr>
            <a:r>
              <a:rPr lang="en-US" sz="1300" b="0" i="0" u="none" strike="noStrike" cap="none">
                <a:solidFill>
                  <a:srgbClr val="999999"/>
                </a:solidFill>
                <a:latin typeface="Arial"/>
                <a:ea typeface="Arial"/>
                <a:cs typeface="Arial"/>
                <a:sym typeface="Arial"/>
              </a:rPr>
              <a:t>d</a:t>
            </a:r>
            <a:endParaRPr sz="1300" b="0" i="0" u="none" strike="noStrike" cap="none">
              <a:solidFill>
                <a:srgbClr val="999999"/>
              </a:solidFill>
              <a:latin typeface="Arial"/>
              <a:ea typeface="Arial"/>
              <a:cs typeface="Arial"/>
              <a:sym typeface="Arial"/>
            </a:endParaRPr>
          </a:p>
          <a:p>
            <a:pPr marL="457200" marR="0" lvl="0" indent="-311150" algn="l" rtl="0">
              <a:lnSpc>
                <a:spcPct val="100000"/>
              </a:lnSpc>
              <a:spcBef>
                <a:spcPts val="0"/>
              </a:spcBef>
              <a:spcAft>
                <a:spcPts val="0"/>
              </a:spcAft>
              <a:buClr>
                <a:srgbClr val="999999"/>
              </a:buClr>
              <a:buSzPts val="1300"/>
              <a:buFont typeface="Arial"/>
              <a:buAutoNum type="arabicParenR"/>
            </a:pPr>
            <a:r>
              <a:rPr lang="en-US" sz="1300" b="0" i="0" u="none" strike="noStrike" cap="none">
                <a:solidFill>
                  <a:srgbClr val="999999"/>
                </a:solidFill>
                <a:latin typeface="Arial"/>
                <a:ea typeface="Arial"/>
                <a:cs typeface="Arial"/>
                <a:sym typeface="Arial"/>
              </a:rPr>
              <a:t>d</a:t>
            </a:r>
            <a:endParaRPr sz="1300" b="0" i="0" u="none" strike="noStrike" cap="none">
              <a:solidFill>
                <a:srgbClr val="999999"/>
              </a:solidFill>
              <a:latin typeface="Arial"/>
              <a:ea typeface="Arial"/>
              <a:cs typeface="Arial"/>
              <a:sym typeface="Arial"/>
            </a:endParaRPr>
          </a:p>
          <a:p>
            <a:pPr marL="91440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505" name="Google Shape;505;p40"/>
          <p:cNvPicPr preferRelativeResize="0"/>
          <p:nvPr/>
        </p:nvPicPr>
        <p:blipFill rotWithShape="1">
          <a:blip r:embed="rId3">
            <a:alphaModFix/>
          </a:blip>
          <a:srcRect/>
          <a:stretch/>
        </p:blipFill>
        <p:spPr>
          <a:xfrm>
            <a:off x="0" y="0"/>
            <a:ext cx="7772400" cy="623888"/>
          </a:xfrm>
          <a:prstGeom prst="rect">
            <a:avLst/>
          </a:prstGeom>
          <a:noFill/>
          <a:ln>
            <a:noFill/>
          </a:ln>
        </p:spPr>
      </p:pic>
      <p:sp>
        <p:nvSpPr>
          <p:cNvPr id="506" name="Google Shape;506;p40"/>
          <p:cNvSpPr txBox="1"/>
          <p:nvPr/>
        </p:nvSpPr>
        <p:spPr>
          <a:xfrm>
            <a:off x="761025" y="25600"/>
            <a:ext cx="34245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72BCD1"/>
                </a:solidFill>
                <a:latin typeface="Cambria"/>
                <a:ea typeface="Cambria"/>
                <a:cs typeface="Cambria"/>
                <a:sym typeface="Cambria"/>
              </a:rPr>
              <a:t>Questions</a:t>
            </a:r>
            <a:endParaRPr sz="2000" b="0" i="0" u="none" strike="noStrike" cap="none">
              <a:solidFill>
                <a:srgbClr val="72BCD1"/>
              </a:solidFill>
              <a:latin typeface="Cambria"/>
              <a:ea typeface="Cambria"/>
              <a:cs typeface="Cambria"/>
              <a:sym typeface="Cambria"/>
            </a:endParaRPr>
          </a:p>
        </p:txBody>
      </p:sp>
      <p:sp>
        <p:nvSpPr>
          <p:cNvPr id="507" name="Google Shape;507;p40"/>
          <p:cNvSpPr txBox="1"/>
          <p:nvPr/>
        </p:nvSpPr>
        <p:spPr>
          <a:xfrm>
            <a:off x="500818" y="871592"/>
            <a:ext cx="6237000" cy="796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72BCD1"/>
                </a:solidFill>
                <a:latin typeface="Cambria"/>
                <a:ea typeface="Cambria"/>
                <a:cs typeface="Cambria"/>
                <a:sym typeface="Cambria"/>
              </a:rPr>
              <a:t>5) A 65-year-old man with atherosclerosis presents to the emergency department (ED) for evaluation of a possible transient ischemic attack. He reports right arm weakness and unsteady walking. The patient also states that he had difficulty speaking for 10 minutes on the previous day.</a:t>
            </a:r>
            <a:br>
              <a:rPr lang="en-US" sz="1400" b="1" i="0" u="none" strike="noStrike" cap="none">
                <a:solidFill>
                  <a:srgbClr val="72BCD1"/>
                </a:solidFill>
                <a:latin typeface="Cambria"/>
                <a:ea typeface="Cambria"/>
                <a:cs typeface="Cambria"/>
                <a:sym typeface="Cambria"/>
              </a:rPr>
            </a:br>
            <a:r>
              <a:rPr lang="en-US" sz="1400" b="1" i="0" u="none" strike="noStrike" cap="none">
                <a:solidFill>
                  <a:srgbClr val="72BCD1"/>
                </a:solidFill>
                <a:latin typeface="Cambria"/>
                <a:ea typeface="Cambria"/>
                <a:cs typeface="Cambria"/>
                <a:sym typeface="Cambria"/>
              </a:rPr>
              <a:t>Which of the following is the most common cause of future stroke?</a:t>
            </a:r>
            <a:endParaRPr sz="1400" b="1" i="0" u="none" strike="noStrike" cap="none">
              <a:solidFill>
                <a:srgbClr val="72BCD1"/>
              </a:solidFill>
              <a:latin typeface="Cambria"/>
              <a:ea typeface="Cambria"/>
              <a:cs typeface="Cambria"/>
              <a:sym typeface="Cambria"/>
            </a:endParaRPr>
          </a:p>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rgbClr val="72BCD1"/>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100"/>
              <a:buFont typeface="Arial"/>
              <a:buNone/>
            </a:pPr>
            <a:r>
              <a:rPr lang="en-US" sz="1300" b="0" i="0" u="none" strike="noStrike" cap="none">
                <a:solidFill>
                  <a:schemeClr val="dk1"/>
                </a:solidFill>
                <a:latin typeface="Arial"/>
                <a:ea typeface="Arial"/>
                <a:cs typeface="Arial"/>
                <a:sym typeface="Arial"/>
              </a:rPr>
              <a:t>a.  </a:t>
            </a:r>
            <a:r>
              <a:rPr lang="en-US" sz="1400" b="0" i="0" u="none" strike="noStrike" cap="none">
                <a:solidFill>
                  <a:schemeClr val="dk1"/>
                </a:solidFill>
                <a:latin typeface="Calibri"/>
                <a:ea typeface="Calibri"/>
                <a:cs typeface="Calibri"/>
                <a:sym typeface="Calibri"/>
              </a:rPr>
              <a:t>thrombotic stroke</a:t>
            </a:r>
            <a:endParaRPr sz="1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300" b="0" i="0" u="none" strike="noStrike" cap="none">
                <a:solidFill>
                  <a:schemeClr val="dk1"/>
                </a:solidFill>
                <a:latin typeface="Calibri"/>
                <a:ea typeface="Calibri"/>
                <a:cs typeface="Calibri"/>
                <a:sym typeface="Calibri"/>
              </a:rPr>
              <a:t>b.  </a:t>
            </a:r>
            <a:r>
              <a:rPr lang="en-US" sz="1400" b="0" i="0" u="none" strike="noStrike" cap="none">
                <a:solidFill>
                  <a:schemeClr val="dk1"/>
                </a:solidFill>
                <a:latin typeface="Calibri"/>
                <a:ea typeface="Calibri"/>
                <a:cs typeface="Calibri"/>
                <a:sym typeface="Calibri"/>
              </a:rPr>
              <a:t>embolic stroke </a:t>
            </a:r>
            <a:endParaRPr sz="1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300" b="0" i="0" u="none" strike="noStrike" cap="none">
                <a:solidFill>
                  <a:schemeClr val="dk1"/>
                </a:solidFill>
                <a:latin typeface="Calibri"/>
                <a:ea typeface="Calibri"/>
                <a:cs typeface="Calibri"/>
                <a:sym typeface="Calibri"/>
              </a:rPr>
              <a:t>c.   </a:t>
            </a:r>
            <a:r>
              <a:rPr lang="en-US" sz="1400" b="0" i="0" u="none" strike="noStrike" cap="none">
                <a:solidFill>
                  <a:schemeClr val="dk1"/>
                </a:solidFill>
                <a:latin typeface="Calibri"/>
                <a:ea typeface="Calibri"/>
                <a:cs typeface="Calibri"/>
                <a:sym typeface="Calibri"/>
              </a:rPr>
              <a:t>hemorrhagic stroke</a:t>
            </a:r>
            <a:endParaRPr sz="1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300" b="0" i="0" u="none" strike="noStrike" cap="none">
                <a:solidFill>
                  <a:schemeClr val="dk1"/>
                </a:solidFill>
                <a:latin typeface="Calibri"/>
                <a:ea typeface="Calibri"/>
                <a:cs typeface="Calibri"/>
                <a:sym typeface="Calibri"/>
              </a:rPr>
              <a:t>d.   </a:t>
            </a:r>
            <a:r>
              <a:rPr lang="en-US" sz="1400" b="0" i="0" u="none" strike="noStrike" cap="none">
                <a:solidFill>
                  <a:schemeClr val="dk1"/>
                </a:solidFill>
                <a:latin typeface="Calibri"/>
                <a:ea typeface="Calibri"/>
                <a:cs typeface="Calibri"/>
                <a:sym typeface="Calibri"/>
              </a:rPr>
              <a:t>lacunar infarcts</a:t>
            </a:r>
            <a:endParaRPr sz="1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 </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72BCD1"/>
                </a:solidFill>
                <a:latin typeface="Cambria"/>
                <a:ea typeface="Cambria"/>
                <a:cs typeface="Cambria"/>
                <a:sym typeface="Cambria"/>
              </a:rPr>
              <a:t>6) Charcot-Bouchard microaneurysm is responsible for?</a:t>
            </a:r>
            <a:endParaRPr sz="1400" b="1" i="0" u="none" strike="noStrike" cap="none">
              <a:solidFill>
                <a:srgbClr val="72BCD1"/>
              </a:solidFill>
              <a:latin typeface="Cambria"/>
              <a:ea typeface="Cambria"/>
              <a:cs typeface="Cambria"/>
              <a:sym typeface="Cambria"/>
            </a:endParaRPr>
          </a:p>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rgbClr val="72BCD1"/>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100"/>
              <a:buFont typeface="Arial"/>
              <a:buNone/>
            </a:pPr>
            <a:r>
              <a:rPr lang="en-US" sz="1300" b="0" i="0" u="none" strike="noStrike" cap="none">
                <a:solidFill>
                  <a:schemeClr val="dk1"/>
                </a:solidFill>
                <a:latin typeface="Arial"/>
                <a:ea typeface="Arial"/>
                <a:cs typeface="Arial"/>
                <a:sym typeface="Arial"/>
              </a:rPr>
              <a:t>a.   Ischemic stroke</a:t>
            </a: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300" b="0" i="0" u="none" strike="noStrike" cap="none">
                <a:solidFill>
                  <a:schemeClr val="dk1"/>
                </a:solidFill>
                <a:latin typeface="Arial"/>
                <a:ea typeface="Arial"/>
                <a:cs typeface="Arial"/>
                <a:sym typeface="Arial"/>
              </a:rPr>
              <a:t>b.   subarachnoid hemorrhage </a:t>
            </a:r>
            <a:br>
              <a:rPr lang="en-US" sz="1300" b="0" i="0" u="none" strike="noStrike" cap="none">
                <a:solidFill>
                  <a:schemeClr val="dk1"/>
                </a:solidFill>
                <a:latin typeface="Arial"/>
                <a:ea typeface="Arial"/>
                <a:cs typeface="Arial"/>
                <a:sym typeface="Arial"/>
              </a:rPr>
            </a:br>
            <a:r>
              <a:rPr lang="en-US" sz="1300" b="0" i="0" u="none" strike="noStrike" cap="none">
                <a:solidFill>
                  <a:schemeClr val="dk1"/>
                </a:solidFill>
                <a:latin typeface="Arial"/>
                <a:ea typeface="Arial"/>
                <a:cs typeface="Arial"/>
                <a:sym typeface="Arial"/>
              </a:rPr>
              <a:t>c.   intracranial hemorrhage</a:t>
            </a: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300" b="0" i="0" u="none" strike="noStrike" cap="none">
                <a:solidFill>
                  <a:schemeClr val="dk1"/>
                </a:solidFill>
                <a:latin typeface="Arial"/>
                <a:ea typeface="Arial"/>
                <a:cs typeface="Arial"/>
                <a:sym typeface="Arial"/>
              </a:rPr>
              <a:t>d.   all of them</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400" b="1" i="0" u="none" strike="noStrike" cap="none">
                <a:solidFill>
                  <a:schemeClr val="dk1"/>
                </a:solidFill>
                <a:latin typeface="Arial"/>
                <a:ea typeface="Arial"/>
                <a:cs typeface="Arial"/>
                <a:sym typeface="Arial"/>
              </a:rPr>
              <a:t> </a:t>
            </a:r>
            <a:endParaRPr sz="1400" b="1" i="0" u="none" strike="noStrike" cap="none">
              <a:solidFill>
                <a:schemeClr val="dk1"/>
              </a:solidFill>
              <a:latin typeface="Arial"/>
              <a:ea typeface="Arial"/>
              <a:cs typeface="Arial"/>
              <a:sym typeface="Arial"/>
            </a:endParaRPr>
          </a:p>
          <a:p>
            <a:pPr marL="0" marR="0" lvl="0" indent="0" algn="l" rtl="0">
              <a:lnSpc>
                <a:spcPct val="107000"/>
              </a:lnSpc>
              <a:spcBef>
                <a:spcPts val="0"/>
              </a:spcBef>
              <a:spcAft>
                <a:spcPts val="0"/>
              </a:spcAft>
              <a:buClr>
                <a:schemeClr val="dk1"/>
              </a:buClr>
              <a:buSzPts val="1100"/>
              <a:buFont typeface="Arial"/>
              <a:buNone/>
            </a:pPr>
            <a:r>
              <a:rPr lang="en-US" sz="1400" b="1" i="0" u="none" strike="noStrike" cap="none">
                <a:solidFill>
                  <a:srgbClr val="72BCD1"/>
                </a:solidFill>
                <a:latin typeface="Cambria"/>
                <a:ea typeface="Cambria"/>
                <a:cs typeface="Cambria"/>
                <a:sym typeface="Cambria"/>
              </a:rPr>
              <a:t>7) Risk factors for a stroke include all of the following except:</a:t>
            </a:r>
            <a:endParaRPr sz="1400" b="1" i="0" u="none" strike="noStrike" cap="none">
              <a:solidFill>
                <a:srgbClr val="72BCD1"/>
              </a:solidFill>
              <a:latin typeface="Cambria"/>
              <a:ea typeface="Cambria"/>
              <a:cs typeface="Cambria"/>
              <a:sym typeface="Cambria"/>
            </a:endParaRPr>
          </a:p>
          <a:p>
            <a:pPr marL="0" marR="0" lvl="0" indent="0" algn="l" rtl="0">
              <a:lnSpc>
                <a:spcPct val="115000"/>
              </a:lnSpc>
              <a:spcBef>
                <a:spcPts val="0"/>
              </a:spcBef>
              <a:spcAft>
                <a:spcPts val="0"/>
              </a:spcAft>
              <a:buClr>
                <a:schemeClr val="dk1"/>
              </a:buClr>
              <a:buSzPts val="1100"/>
              <a:buFont typeface="Arial"/>
              <a:buNone/>
            </a:pPr>
            <a:endParaRPr sz="1400" b="1" i="0" u="none" strike="noStrike" cap="none">
              <a:solidFill>
                <a:srgbClr val="72BCD1"/>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100"/>
              <a:buFont typeface="Arial"/>
              <a:buNone/>
            </a:pPr>
            <a:r>
              <a:rPr lang="en-US" sz="1300" b="0" i="0" u="none" strike="noStrike" cap="none">
                <a:solidFill>
                  <a:schemeClr val="dk1"/>
                </a:solidFill>
                <a:latin typeface="Arial"/>
                <a:ea typeface="Arial"/>
                <a:cs typeface="Arial"/>
                <a:sym typeface="Arial"/>
              </a:rPr>
              <a:t>a.   physical inactivity</a:t>
            </a: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300" b="0" i="0" u="none" strike="noStrike" cap="none">
                <a:solidFill>
                  <a:schemeClr val="dk1"/>
                </a:solidFill>
                <a:latin typeface="Arial"/>
                <a:ea typeface="Arial"/>
                <a:cs typeface="Arial"/>
                <a:sym typeface="Arial"/>
              </a:rPr>
              <a:t>b.   hypertension</a:t>
            </a: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300" b="0" i="0" u="none" strike="noStrike" cap="none">
                <a:solidFill>
                  <a:schemeClr val="dk1"/>
                </a:solidFill>
                <a:latin typeface="Arial"/>
                <a:ea typeface="Arial"/>
                <a:cs typeface="Arial"/>
                <a:sym typeface="Arial"/>
              </a:rPr>
              <a:t>c.   Being overweight </a:t>
            </a: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Arial"/>
                <a:ea typeface="Arial"/>
                <a:cs typeface="Arial"/>
                <a:sym typeface="Arial"/>
              </a:rPr>
              <a:t>d.   Urethritis </a:t>
            </a: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3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rgbClr val="72BCD1"/>
                </a:solidFill>
                <a:latin typeface="Cambria"/>
                <a:ea typeface="Cambria"/>
                <a:cs typeface="Cambria"/>
                <a:sym typeface="Cambria"/>
              </a:rPr>
              <a:t>8) Which of the following leukocytes is seen first in a patient with stroke?</a:t>
            </a:r>
            <a:endParaRPr sz="1400" b="1" i="0" u="none" strike="noStrike" cap="none">
              <a:solidFill>
                <a:srgbClr val="72BCD1"/>
              </a:solidFill>
              <a:latin typeface="Cambria"/>
              <a:ea typeface="Cambria"/>
              <a:cs typeface="Cambria"/>
              <a:sym typeface="Cambria"/>
            </a:endParaRPr>
          </a:p>
          <a:p>
            <a:pPr marL="0" marR="0" lvl="0" indent="0" algn="l" rtl="0">
              <a:lnSpc>
                <a:spcPct val="115000"/>
              </a:lnSpc>
              <a:spcBef>
                <a:spcPts val="0"/>
              </a:spcBef>
              <a:spcAft>
                <a:spcPts val="0"/>
              </a:spcAft>
              <a:buClr>
                <a:srgbClr val="000000"/>
              </a:buClr>
              <a:buSzPts val="1400"/>
              <a:buFont typeface="Arial"/>
              <a:buNone/>
            </a:pPr>
            <a:endParaRPr sz="1400" b="1" i="0" u="none" strike="noStrike" cap="none">
              <a:solidFill>
                <a:srgbClr val="72BCD1"/>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Arial"/>
                <a:ea typeface="Arial"/>
                <a:cs typeface="Arial"/>
                <a:sym typeface="Arial"/>
              </a:rPr>
              <a:t>a.   eosinophil</a:t>
            </a: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300" b="0" i="0" u="none" strike="noStrike" cap="none">
                <a:solidFill>
                  <a:schemeClr val="dk1"/>
                </a:solidFill>
                <a:latin typeface="Arial"/>
                <a:ea typeface="Arial"/>
                <a:cs typeface="Arial"/>
                <a:sym typeface="Arial"/>
              </a:rPr>
              <a:t>b.   Neutrophil</a:t>
            </a: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300" b="0" i="0" u="none" strike="noStrike" cap="none">
                <a:solidFill>
                  <a:schemeClr val="dk1"/>
                </a:solidFill>
                <a:latin typeface="Arial"/>
                <a:ea typeface="Arial"/>
                <a:cs typeface="Arial"/>
                <a:sym typeface="Arial"/>
              </a:rPr>
              <a:t>c.   Macrophage</a:t>
            </a: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300" b="0" i="0" u="none" strike="noStrike" cap="none">
                <a:solidFill>
                  <a:schemeClr val="dk1"/>
                </a:solidFill>
                <a:latin typeface="Arial"/>
                <a:ea typeface="Arial"/>
                <a:cs typeface="Arial"/>
                <a:sym typeface="Arial"/>
              </a:rPr>
              <a:t>d.   All of them</a:t>
            </a: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3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40"/>
          <p:cNvSpPr txBox="1"/>
          <p:nvPr/>
        </p:nvSpPr>
        <p:spPr>
          <a:xfrm rot="10800000">
            <a:off x="5950876" y="7087816"/>
            <a:ext cx="1548300" cy="189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B7B7B7"/>
                </a:solidFill>
              </a:rPr>
              <a:t>5) b</a:t>
            </a:r>
            <a:endParaRPr>
              <a:solidFill>
                <a:srgbClr val="B7B7B7"/>
              </a:solidFill>
            </a:endParaRPr>
          </a:p>
          <a:p>
            <a:pPr marL="0" lvl="0" indent="0" algn="l" rtl="0">
              <a:spcBef>
                <a:spcPts val="0"/>
              </a:spcBef>
              <a:spcAft>
                <a:spcPts val="0"/>
              </a:spcAft>
              <a:buNone/>
            </a:pPr>
            <a:r>
              <a:rPr lang="en-US">
                <a:solidFill>
                  <a:srgbClr val="B7B7B7"/>
                </a:solidFill>
              </a:rPr>
              <a:t>6) c </a:t>
            </a:r>
            <a:endParaRPr>
              <a:solidFill>
                <a:srgbClr val="B7B7B7"/>
              </a:solidFill>
            </a:endParaRPr>
          </a:p>
          <a:p>
            <a:pPr marL="0" lvl="0" indent="0" algn="l" rtl="0">
              <a:spcBef>
                <a:spcPts val="0"/>
              </a:spcBef>
              <a:spcAft>
                <a:spcPts val="0"/>
              </a:spcAft>
              <a:buNone/>
            </a:pPr>
            <a:r>
              <a:rPr lang="en-US">
                <a:solidFill>
                  <a:srgbClr val="B7B7B7"/>
                </a:solidFill>
              </a:rPr>
              <a:t>7) d</a:t>
            </a:r>
            <a:endParaRPr>
              <a:solidFill>
                <a:srgbClr val="B7B7B7"/>
              </a:solidFill>
            </a:endParaRPr>
          </a:p>
          <a:p>
            <a:pPr marL="0" lvl="0" indent="0" algn="l" rtl="0">
              <a:spcBef>
                <a:spcPts val="0"/>
              </a:spcBef>
              <a:spcAft>
                <a:spcPts val="0"/>
              </a:spcAft>
              <a:buNone/>
            </a:pPr>
            <a:r>
              <a:rPr lang="en-US">
                <a:solidFill>
                  <a:srgbClr val="B7B7B7"/>
                </a:solidFill>
              </a:rPr>
              <a:t>8) b</a:t>
            </a:r>
            <a:endParaRPr>
              <a:solidFill>
                <a:srgbClr val="B7B7B7"/>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pic>
        <p:nvPicPr>
          <p:cNvPr id="513" name="Google Shape;513;p41"/>
          <p:cNvPicPr preferRelativeResize="0">
            <a:picLocks noGrp="1"/>
          </p:cNvPicPr>
          <p:nvPr>
            <p:ph type="body" idx="1"/>
          </p:nvPr>
        </p:nvPicPr>
        <p:blipFill rotWithShape="1">
          <a:blip r:embed="rId3">
            <a:alphaModFix/>
          </a:blip>
          <a:srcRect/>
          <a:stretch/>
        </p:blipFill>
        <p:spPr>
          <a:xfrm>
            <a:off x="2819400" y="1368612"/>
            <a:ext cx="1365000" cy="1290300"/>
          </a:xfrm>
          <a:prstGeom prst="rect">
            <a:avLst/>
          </a:prstGeom>
          <a:noFill/>
          <a:ln>
            <a:noFill/>
          </a:ln>
        </p:spPr>
      </p:pic>
      <p:sp>
        <p:nvSpPr>
          <p:cNvPr id="514" name="Google Shape;514;p41"/>
          <p:cNvSpPr txBox="1"/>
          <p:nvPr/>
        </p:nvSpPr>
        <p:spPr>
          <a:xfrm>
            <a:off x="654576" y="568375"/>
            <a:ext cx="65508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A92A0"/>
              </a:buClr>
              <a:buSzPts val="2000"/>
              <a:buFont typeface="Cambria"/>
              <a:buNone/>
            </a:pPr>
            <a:r>
              <a:rPr lang="en-US" sz="2000" b="0" i="0" u="none" strike="noStrike" cap="none">
                <a:solidFill>
                  <a:srgbClr val="4A92A0"/>
                </a:solidFill>
                <a:latin typeface="Cambria"/>
                <a:ea typeface="Cambria"/>
                <a:cs typeface="Cambria"/>
                <a:sym typeface="Cambria"/>
              </a:rPr>
              <a:t>كل الشكر والتقدير للجهود العظيمة من قبل أعضاء فريق علم الأمراض الكرام: </a:t>
            </a:r>
            <a:endParaRPr sz="2000" b="0" i="0" u="none" strike="noStrike" cap="none">
              <a:solidFill>
                <a:srgbClr val="4A92A0"/>
              </a:solidFill>
              <a:latin typeface="Cambria"/>
              <a:ea typeface="Cambria"/>
              <a:cs typeface="Cambria"/>
              <a:sym typeface="Cambria"/>
            </a:endParaRPr>
          </a:p>
        </p:txBody>
      </p:sp>
      <p:pic>
        <p:nvPicPr>
          <p:cNvPr id="515" name="Google Shape;515;p41"/>
          <p:cNvPicPr preferRelativeResize="0"/>
          <p:nvPr/>
        </p:nvPicPr>
        <p:blipFill rotWithShape="1">
          <a:blip r:embed="rId4">
            <a:alphaModFix/>
          </a:blip>
          <a:srcRect/>
          <a:stretch/>
        </p:blipFill>
        <p:spPr>
          <a:xfrm rot="10800000" flipH="1">
            <a:off x="3487657" y="2568563"/>
            <a:ext cx="817863" cy="90487"/>
          </a:xfrm>
          <a:prstGeom prst="rect">
            <a:avLst/>
          </a:prstGeom>
          <a:noFill/>
          <a:ln>
            <a:noFill/>
          </a:ln>
        </p:spPr>
      </p:pic>
      <p:pic>
        <p:nvPicPr>
          <p:cNvPr id="516" name="Google Shape;516;p41"/>
          <p:cNvPicPr preferRelativeResize="0"/>
          <p:nvPr/>
        </p:nvPicPr>
        <p:blipFill rotWithShape="1">
          <a:blip r:embed="rId4">
            <a:alphaModFix/>
          </a:blip>
          <a:srcRect/>
          <a:stretch/>
        </p:blipFill>
        <p:spPr>
          <a:xfrm rot="10800000" flipH="1">
            <a:off x="2684083" y="2568563"/>
            <a:ext cx="817863" cy="90487"/>
          </a:xfrm>
          <a:prstGeom prst="rect">
            <a:avLst/>
          </a:prstGeom>
          <a:noFill/>
          <a:ln>
            <a:noFill/>
          </a:ln>
        </p:spPr>
      </p:pic>
      <p:pic>
        <p:nvPicPr>
          <p:cNvPr id="517" name="Google Shape;517;p41"/>
          <p:cNvPicPr preferRelativeResize="0"/>
          <p:nvPr/>
        </p:nvPicPr>
        <p:blipFill rotWithShape="1">
          <a:blip r:embed="rId4">
            <a:alphaModFix/>
          </a:blip>
          <a:srcRect/>
          <a:stretch/>
        </p:blipFill>
        <p:spPr>
          <a:xfrm rot="10800000" flipH="1">
            <a:off x="4146390" y="2568562"/>
            <a:ext cx="817863" cy="90487"/>
          </a:xfrm>
          <a:prstGeom prst="rect">
            <a:avLst/>
          </a:prstGeom>
          <a:noFill/>
          <a:ln>
            <a:noFill/>
          </a:ln>
        </p:spPr>
      </p:pic>
      <p:pic>
        <p:nvPicPr>
          <p:cNvPr id="518" name="Google Shape;518;p41"/>
          <p:cNvPicPr preferRelativeResize="0"/>
          <p:nvPr/>
        </p:nvPicPr>
        <p:blipFill rotWithShape="1">
          <a:blip r:embed="rId4">
            <a:alphaModFix/>
          </a:blip>
          <a:srcRect/>
          <a:stretch/>
        </p:blipFill>
        <p:spPr>
          <a:xfrm rot="10800000" flipH="1">
            <a:off x="2193204" y="2568561"/>
            <a:ext cx="817863" cy="90487"/>
          </a:xfrm>
          <a:prstGeom prst="rect">
            <a:avLst/>
          </a:prstGeom>
          <a:noFill/>
          <a:ln>
            <a:noFill/>
          </a:ln>
        </p:spPr>
      </p:pic>
      <p:pic>
        <p:nvPicPr>
          <p:cNvPr id="519" name="Google Shape;519;p41"/>
          <p:cNvPicPr preferRelativeResize="0"/>
          <p:nvPr/>
        </p:nvPicPr>
        <p:blipFill rotWithShape="1">
          <a:blip r:embed="rId4">
            <a:alphaModFix/>
          </a:blip>
          <a:srcRect/>
          <a:stretch/>
        </p:blipFill>
        <p:spPr>
          <a:xfrm rot="10800000" flipH="1">
            <a:off x="4834499" y="2568561"/>
            <a:ext cx="817863" cy="90487"/>
          </a:xfrm>
          <a:prstGeom prst="rect">
            <a:avLst/>
          </a:prstGeom>
          <a:noFill/>
          <a:ln>
            <a:noFill/>
          </a:ln>
        </p:spPr>
      </p:pic>
      <p:pic>
        <p:nvPicPr>
          <p:cNvPr id="520" name="Google Shape;520;p41"/>
          <p:cNvPicPr preferRelativeResize="0"/>
          <p:nvPr/>
        </p:nvPicPr>
        <p:blipFill rotWithShape="1">
          <a:blip r:embed="rId4">
            <a:alphaModFix/>
          </a:blip>
          <a:srcRect/>
          <a:stretch/>
        </p:blipFill>
        <p:spPr>
          <a:xfrm rot="10800000" flipH="1">
            <a:off x="1545978" y="2568561"/>
            <a:ext cx="817863" cy="90487"/>
          </a:xfrm>
          <a:prstGeom prst="rect">
            <a:avLst/>
          </a:prstGeom>
          <a:noFill/>
          <a:ln>
            <a:noFill/>
          </a:ln>
        </p:spPr>
      </p:pic>
      <p:sp>
        <p:nvSpPr>
          <p:cNvPr id="521" name="Google Shape;521;p41"/>
          <p:cNvSpPr txBox="1"/>
          <p:nvPr/>
        </p:nvSpPr>
        <p:spPr>
          <a:xfrm>
            <a:off x="2482178" y="2792450"/>
            <a:ext cx="2895600" cy="369300"/>
          </a:xfrm>
          <a:prstGeom prst="rect">
            <a:avLst/>
          </a:prstGeom>
          <a:noFill/>
          <a:ln w="9525" cap="flat" cmpd="sng">
            <a:solidFill>
              <a:schemeClr val="lt1"/>
            </a:solidFill>
            <a:prstDash val="dashDot"/>
            <a:round/>
            <a:headEnd type="none" w="sm" len="sm"/>
            <a:tailEnd type="none" w="sm" len="sm"/>
          </a:ln>
        </p:spPr>
        <p:txBody>
          <a:bodyPr spcFirstLastPara="1" wrap="square" lIns="91425" tIns="45700" rIns="91425" bIns="45700" anchor="t" anchorCtr="0">
            <a:noAutofit/>
          </a:bodyPr>
          <a:lstStyle/>
          <a:p>
            <a:pPr marL="285750" marR="0" lvl="0" indent="-285750" algn="ctr" rtl="1">
              <a:lnSpc>
                <a:spcPct val="100000"/>
              </a:lnSpc>
              <a:spcBef>
                <a:spcPts val="0"/>
              </a:spcBef>
              <a:spcAft>
                <a:spcPts val="0"/>
              </a:spcAft>
              <a:buClr>
                <a:srgbClr val="3D7783"/>
              </a:buClr>
              <a:buSzPts val="1800"/>
              <a:buFont typeface="Noto Sans Symbols"/>
              <a:buChar char="▪"/>
            </a:pPr>
            <a:r>
              <a:rPr lang="en-US" sz="1800" b="0" i="0" u="none" strike="noStrike" cap="none">
                <a:solidFill>
                  <a:srgbClr val="3D7783"/>
                </a:solidFill>
                <a:latin typeface="Cambria"/>
                <a:ea typeface="Cambria"/>
                <a:cs typeface="Cambria"/>
                <a:sym typeface="Cambria"/>
              </a:rPr>
              <a:t>قادة فريق علم الأمراض :</a:t>
            </a:r>
            <a:endParaRPr sz="1800" b="0" i="0" u="none" strike="noStrike" cap="none">
              <a:solidFill>
                <a:srgbClr val="3D7783"/>
              </a:solidFill>
              <a:latin typeface="Cambria"/>
              <a:ea typeface="Cambria"/>
              <a:cs typeface="Cambria"/>
              <a:sym typeface="Cambria"/>
            </a:endParaRPr>
          </a:p>
        </p:txBody>
      </p:sp>
      <p:sp>
        <p:nvSpPr>
          <p:cNvPr id="522" name="Google Shape;522;p41"/>
          <p:cNvSpPr txBox="1"/>
          <p:nvPr/>
        </p:nvSpPr>
        <p:spPr>
          <a:xfrm>
            <a:off x="1111564" y="3295288"/>
            <a:ext cx="2057400" cy="307800"/>
          </a:xfrm>
          <a:prstGeom prst="rect">
            <a:avLst/>
          </a:prstGeom>
          <a:noFill/>
          <a:ln>
            <a:noFill/>
          </a:ln>
        </p:spPr>
        <p:txBody>
          <a:bodyPr spcFirstLastPara="1" wrap="square" lIns="91425" tIns="45700" rIns="91425" bIns="45700" anchor="t" anchorCtr="0">
            <a:noAutofit/>
          </a:bodyPr>
          <a:lstStyle/>
          <a:p>
            <a:pPr marL="285750" marR="0" lvl="0" indent="-285750" algn="r" rtl="1">
              <a:lnSpc>
                <a:spcPct val="100000"/>
              </a:lnSpc>
              <a:spcBef>
                <a:spcPts val="0"/>
              </a:spcBef>
              <a:spcAft>
                <a:spcPts val="0"/>
              </a:spcAft>
              <a:buClr>
                <a:srgbClr val="65A9B7"/>
              </a:buClr>
              <a:buSzPts val="2100"/>
              <a:buFont typeface="Arial"/>
              <a:buChar char="•"/>
            </a:pPr>
            <a:r>
              <a:rPr lang="en-US" sz="2100" b="0" i="0" u="none" strike="noStrike" cap="none">
                <a:solidFill>
                  <a:srgbClr val="65A9B7"/>
                </a:solidFill>
                <a:latin typeface="Cambria"/>
                <a:ea typeface="Cambria"/>
                <a:cs typeface="Cambria"/>
                <a:sym typeface="Cambria"/>
              </a:rPr>
              <a:t>بثينة الماجد</a:t>
            </a:r>
            <a:endParaRPr sz="2100" b="0" i="0" u="none" strike="noStrike" cap="none">
              <a:solidFill>
                <a:srgbClr val="65A9B7"/>
              </a:solidFill>
              <a:latin typeface="Cambria"/>
              <a:ea typeface="Cambria"/>
              <a:cs typeface="Cambria"/>
              <a:sym typeface="Cambria"/>
            </a:endParaRPr>
          </a:p>
        </p:txBody>
      </p:sp>
      <p:sp>
        <p:nvSpPr>
          <p:cNvPr id="523" name="Google Shape;523;p41"/>
          <p:cNvSpPr txBox="1"/>
          <p:nvPr/>
        </p:nvSpPr>
        <p:spPr>
          <a:xfrm>
            <a:off x="2482165" y="3753377"/>
            <a:ext cx="2895600" cy="381000"/>
          </a:xfrm>
          <a:prstGeom prst="rect">
            <a:avLst/>
          </a:prstGeom>
          <a:noFill/>
          <a:ln>
            <a:noFill/>
          </a:ln>
        </p:spPr>
        <p:txBody>
          <a:bodyPr spcFirstLastPara="1" wrap="square" lIns="91425" tIns="45700" rIns="91425" bIns="45700" anchor="t" anchorCtr="0">
            <a:noAutofit/>
          </a:bodyPr>
          <a:lstStyle/>
          <a:p>
            <a:pPr marL="285750" marR="0" lvl="0" indent="-285750" algn="ctr" rtl="1">
              <a:lnSpc>
                <a:spcPct val="100000"/>
              </a:lnSpc>
              <a:spcBef>
                <a:spcPts val="0"/>
              </a:spcBef>
              <a:spcAft>
                <a:spcPts val="0"/>
              </a:spcAft>
              <a:buClr>
                <a:srgbClr val="3D7783"/>
              </a:buClr>
              <a:buSzPts val="1800"/>
              <a:buFont typeface="Noto Sans Symbols"/>
              <a:buChar char="▪"/>
            </a:pPr>
            <a:r>
              <a:rPr lang="en-US" sz="1800" b="0" i="0" u="none" strike="noStrike" cap="none">
                <a:solidFill>
                  <a:srgbClr val="3D7783"/>
                </a:solidFill>
                <a:latin typeface="Cambria"/>
                <a:ea typeface="Cambria"/>
                <a:cs typeface="Cambria"/>
                <a:sym typeface="Cambria"/>
              </a:rPr>
              <a:t>أعضاء فريق علم الأمراض :</a:t>
            </a:r>
            <a:endParaRPr sz="1800" b="0" i="0" u="none" strike="noStrike" cap="none">
              <a:solidFill>
                <a:srgbClr val="3D7783"/>
              </a:solidFill>
              <a:latin typeface="Cambria"/>
              <a:ea typeface="Cambria"/>
              <a:cs typeface="Cambria"/>
              <a:sym typeface="Cambria"/>
            </a:endParaRPr>
          </a:p>
        </p:txBody>
      </p:sp>
      <p:sp>
        <p:nvSpPr>
          <p:cNvPr id="524" name="Google Shape;524;p41"/>
          <p:cNvSpPr/>
          <p:nvPr/>
        </p:nvSpPr>
        <p:spPr>
          <a:xfrm>
            <a:off x="543425" y="7398479"/>
            <a:ext cx="6936900" cy="1445100"/>
          </a:xfrm>
          <a:prstGeom prst="rect">
            <a:avLst/>
          </a:prstGeom>
          <a:solidFill>
            <a:srgbClr val="EDF4F7"/>
          </a:solidFill>
          <a:ln w="9525" cap="flat" cmpd="sng">
            <a:solidFill>
              <a:srgbClr val="65A9B7"/>
            </a:solidFill>
            <a:prstDash val="lgDashDot"/>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5A9B7"/>
              </a:buClr>
              <a:buSzPts val="1200"/>
              <a:buFont typeface="Cambria"/>
              <a:buNone/>
            </a:pPr>
            <a:r>
              <a:rPr lang="en-US" sz="1200" b="0" i="0" u="none" strike="noStrike" cap="none">
                <a:solidFill>
                  <a:srgbClr val="65A9B7"/>
                </a:solidFill>
                <a:latin typeface="Cambria"/>
                <a:ea typeface="Cambria"/>
                <a:cs typeface="Cambria"/>
                <a:sym typeface="Cambria"/>
              </a:rPr>
              <a:t>Kindly contact us if you have any questions/comments and suggestions: </a:t>
            </a:r>
            <a:endParaRPr sz="1200" b="0" i="0" u="none" strike="noStrike" cap="none">
              <a:solidFill>
                <a:srgbClr val="65A9B7"/>
              </a:solidFill>
              <a:latin typeface="Cambria"/>
              <a:ea typeface="Cambria"/>
              <a:cs typeface="Cambria"/>
              <a:sym typeface="Cambria"/>
            </a:endParaRPr>
          </a:p>
          <a:p>
            <a:pPr marL="285750" marR="0" lvl="0" indent="-285750" algn="l" rtl="0">
              <a:lnSpc>
                <a:spcPct val="100000"/>
              </a:lnSpc>
              <a:spcBef>
                <a:spcPts val="0"/>
              </a:spcBef>
              <a:spcAft>
                <a:spcPts val="0"/>
              </a:spcAft>
              <a:buClr>
                <a:srgbClr val="65A9B7"/>
              </a:buClr>
              <a:buSzPts val="1200"/>
              <a:buFont typeface="Arial"/>
              <a:buChar char="•"/>
            </a:pPr>
            <a:r>
              <a:rPr lang="en-US" sz="1200" b="0" i="0" u="none" strike="noStrike" cap="none">
                <a:solidFill>
                  <a:srgbClr val="65A9B7"/>
                </a:solidFill>
                <a:latin typeface="Cambria"/>
                <a:ea typeface="Cambria"/>
                <a:cs typeface="Cambria"/>
                <a:sym typeface="Cambria"/>
              </a:rPr>
              <a:t>EMAIL:  pathology437@gmail.com </a:t>
            </a:r>
            <a:endParaRPr sz="1200" b="0" i="0" u="none" strike="noStrike" cap="none">
              <a:solidFill>
                <a:srgbClr val="65A9B7"/>
              </a:solidFill>
              <a:latin typeface="Cambria"/>
              <a:ea typeface="Cambria"/>
              <a:cs typeface="Cambria"/>
              <a:sym typeface="Cambria"/>
            </a:endParaRPr>
          </a:p>
          <a:p>
            <a:pPr marL="285750" marR="0" lvl="0" indent="-285750" algn="l" rtl="0">
              <a:lnSpc>
                <a:spcPct val="100000"/>
              </a:lnSpc>
              <a:spcBef>
                <a:spcPts val="0"/>
              </a:spcBef>
              <a:spcAft>
                <a:spcPts val="0"/>
              </a:spcAft>
              <a:buClr>
                <a:srgbClr val="65A9B7"/>
              </a:buClr>
              <a:buSzPts val="1200"/>
              <a:buFont typeface="Arial"/>
              <a:buChar char="•"/>
            </a:pPr>
            <a:r>
              <a:rPr lang="en-US" sz="1200" b="0" i="0" u="none" strike="noStrike" cap="none">
                <a:solidFill>
                  <a:srgbClr val="65A9B7"/>
                </a:solidFill>
                <a:latin typeface="Cambria"/>
                <a:ea typeface="Cambria"/>
                <a:cs typeface="Cambria"/>
                <a:sym typeface="Cambria"/>
              </a:rPr>
              <a:t> TWITTER :  @pathology437</a:t>
            </a:r>
            <a:endParaRPr sz="1200" b="0" i="0" u="none" strike="noStrike" cap="none">
              <a:solidFill>
                <a:srgbClr val="65A9B7"/>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65A9B7"/>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65A9B7"/>
                </a:solidFill>
                <a:latin typeface="Cambria"/>
                <a:ea typeface="Cambria"/>
                <a:cs typeface="Cambria"/>
                <a:sym typeface="Cambria"/>
              </a:rPr>
              <a:t>References:</a:t>
            </a:r>
            <a:endParaRPr sz="1200" b="1" i="0" u="none" strike="noStrike" cap="none">
              <a:solidFill>
                <a:srgbClr val="65A9B7"/>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65A9B7"/>
                </a:solidFill>
                <a:latin typeface="Cambria"/>
                <a:ea typeface="Cambria"/>
                <a:cs typeface="Cambria"/>
                <a:sym typeface="Cambria"/>
              </a:rPr>
              <a:t>-Slides</a:t>
            </a:r>
            <a:endParaRPr sz="1200" b="0" i="0" u="none" strike="noStrike" cap="none">
              <a:solidFill>
                <a:srgbClr val="65A9B7"/>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65A9B7"/>
              </a:solidFill>
              <a:latin typeface="Cambria"/>
              <a:ea typeface="Cambria"/>
              <a:cs typeface="Cambria"/>
              <a:sym typeface="Cambria"/>
            </a:endParaRPr>
          </a:p>
        </p:txBody>
      </p:sp>
      <p:sp>
        <p:nvSpPr>
          <p:cNvPr id="525" name="Google Shape;525;p41"/>
          <p:cNvSpPr txBox="1"/>
          <p:nvPr/>
        </p:nvSpPr>
        <p:spPr>
          <a:xfrm>
            <a:off x="3526613" y="3295288"/>
            <a:ext cx="2057400" cy="307800"/>
          </a:xfrm>
          <a:prstGeom prst="rect">
            <a:avLst/>
          </a:prstGeom>
          <a:noFill/>
          <a:ln>
            <a:noFill/>
          </a:ln>
        </p:spPr>
        <p:txBody>
          <a:bodyPr spcFirstLastPara="1" wrap="square" lIns="91425" tIns="45700" rIns="91425" bIns="45700" anchor="t" anchorCtr="0">
            <a:noAutofit/>
          </a:bodyPr>
          <a:lstStyle/>
          <a:p>
            <a:pPr marL="285750" marR="0" lvl="0" indent="-285750" algn="r" rtl="1">
              <a:lnSpc>
                <a:spcPct val="100000"/>
              </a:lnSpc>
              <a:spcBef>
                <a:spcPts val="0"/>
              </a:spcBef>
              <a:spcAft>
                <a:spcPts val="0"/>
              </a:spcAft>
              <a:buClr>
                <a:srgbClr val="65A9B7"/>
              </a:buClr>
              <a:buSzPts val="2100"/>
              <a:buFont typeface="Arial"/>
              <a:buChar char="•"/>
            </a:pPr>
            <a:r>
              <a:rPr lang="en-US" sz="2100" b="0" i="0" u="none" strike="noStrike" cap="none">
                <a:solidFill>
                  <a:srgbClr val="65A9B7"/>
                </a:solidFill>
                <a:latin typeface="Cambria"/>
                <a:ea typeface="Cambria"/>
                <a:cs typeface="Cambria"/>
                <a:sym typeface="Cambria"/>
              </a:rPr>
              <a:t>منصور العبرة</a:t>
            </a:r>
            <a:endParaRPr sz="2100" b="0" i="0" u="none" strike="noStrike" cap="none">
              <a:solidFill>
                <a:srgbClr val="65A9B7"/>
              </a:solidFill>
              <a:latin typeface="Cambria"/>
              <a:ea typeface="Cambria"/>
              <a:cs typeface="Cambria"/>
              <a:sym typeface="Cambria"/>
            </a:endParaRPr>
          </a:p>
        </p:txBody>
      </p:sp>
      <p:sp>
        <p:nvSpPr>
          <p:cNvPr id="526" name="Google Shape;526;p41"/>
          <p:cNvSpPr txBox="1"/>
          <p:nvPr/>
        </p:nvSpPr>
        <p:spPr>
          <a:xfrm>
            <a:off x="3058953" y="4134367"/>
            <a:ext cx="1654500" cy="4709100"/>
          </a:xfrm>
          <a:prstGeom prst="rect">
            <a:avLst/>
          </a:prstGeom>
          <a:noFill/>
          <a:ln>
            <a:noFill/>
          </a:ln>
        </p:spPr>
        <p:txBody>
          <a:bodyPr spcFirstLastPara="1" wrap="square" lIns="91425" tIns="45700" rIns="91425" bIns="45700" anchor="t" anchorCtr="0">
            <a:noAutofit/>
          </a:bodyPr>
          <a:lstStyle/>
          <a:p>
            <a:pPr marL="285750" marR="0" lvl="0" indent="0" algn="ctr" rtl="1">
              <a:lnSpc>
                <a:spcPct val="100000"/>
              </a:lnSpc>
              <a:spcBef>
                <a:spcPts val="0"/>
              </a:spcBef>
              <a:spcAft>
                <a:spcPts val="0"/>
              </a:spcAft>
              <a:buClr>
                <a:srgbClr val="000000"/>
              </a:buClr>
              <a:buSzPts val="1400"/>
              <a:buFont typeface="Arial"/>
              <a:buNone/>
            </a:pPr>
            <a:r>
              <a:rPr lang="en-US" sz="1400" b="0" i="0" u="none" strike="noStrike" cap="none">
                <a:solidFill>
                  <a:srgbClr val="75B1BD"/>
                </a:solidFill>
                <a:latin typeface="Cambria"/>
                <a:ea typeface="Cambria"/>
                <a:cs typeface="Cambria"/>
                <a:sym typeface="Cambria"/>
              </a:rPr>
              <a:t>رناد الفرم </a:t>
            </a:r>
            <a:endParaRPr/>
          </a:p>
          <a:p>
            <a:pPr marL="285750" marR="0" lvl="0" indent="0" algn="ctr" rtl="1">
              <a:lnSpc>
                <a:spcPct val="100000"/>
              </a:lnSpc>
              <a:spcBef>
                <a:spcPts val="0"/>
              </a:spcBef>
              <a:spcAft>
                <a:spcPts val="0"/>
              </a:spcAft>
              <a:buClr>
                <a:srgbClr val="000000"/>
              </a:buClr>
              <a:buSzPts val="1400"/>
              <a:buFont typeface="Arial"/>
              <a:buNone/>
            </a:pPr>
            <a:r>
              <a:rPr lang="en-US" sz="1400" b="0" i="0" u="none" strike="noStrike" cap="none">
                <a:solidFill>
                  <a:srgbClr val="75B1BD"/>
                </a:solidFill>
                <a:latin typeface="Cambria"/>
                <a:ea typeface="Cambria"/>
                <a:cs typeface="Cambria"/>
                <a:sym typeface="Cambria"/>
              </a:rPr>
              <a:t>منيره المسعد</a:t>
            </a:r>
            <a:endParaRPr/>
          </a:p>
          <a:p>
            <a:pPr marL="285750" marR="0" lvl="0" indent="0" algn="ctr" rtl="1">
              <a:lnSpc>
                <a:spcPct val="100000"/>
              </a:lnSpc>
              <a:spcBef>
                <a:spcPts val="0"/>
              </a:spcBef>
              <a:spcAft>
                <a:spcPts val="0"/>
              </a:spcAft>
              <a:buClr>
                <a:srgbClr val="000000"/>
              </a:buClr>
              <a:buSzPts val="1400"/>
              <a:buFont typeface="Arial"/>
              <a:buNone/>
            </a:pPr>
            <a:r>
              <a:rPr lang="en-US" sz="1400" b="0" i="0" u="none" strike="noStrike" cap="none">
                <a:solidFill>
                  <a:srgbClr val="75B1BD"/>
                </a:solidFill>
                <a:latin typeface="Cambria"/>
                <a:ea typeface="Cambria"/>
                <a:cs typeface="Cambria"/>
                <a:sym typeface="Cambria"/>
              </a:rPr>
              <a:t>مجد البراك</a:t>
            </a:r>
            <a:endParaRPr/>
          </a:p>
          <a:p>
            <a:pPr marL="285750" marR="0" lvl="0" indent="0" algn="ctr" rtl="1">
              <a:lnSpc>
                <a:spcPct val="100000"/>
              </a:lnSpc>
              <a:spcBef>
                <a:spcPts val="0"/>
              </a:spcBef>
              <a:spcAft>
                <a:spcPts val="0"/>
              </a:spcAft>
              <a:buClr>
                <a:srgbClr val="000000"/>
              </a:buClr>
              <a:buSzPts val="1400"/>
              <a:buFont typeface="Arial"/>
              <a:buNone/>
            </a:pPr>
            <a:r>
              <a:rPr lang="en-US" sz="1400" b="0" i="0" u="none" strike="noStrike" cap="none">
                <a:solidFill>
                  <a:srgbClr val="75B1BD"/>
                </a:solidFill>
                <a:latin typeface="Cambria"/>
                <a:ea typeface="Cambria"/>
                <a:cs typeface="Cambria"/>
                <a:sym typeface="Cambria"/>
              </a:rPr>
              <a:t>شيخه الرويس</a:t>
            </a:r>
            <a:endParaRPr/>
          </a:p>
          <a:p>
            <a:pPr marL="285750" marR="0" lvl="0" indent="0" algn="ctr" rtl="1">
              <a:lnSpc>
                <a:spcPct val="100000"/>
              </a:lnSpc>
              <a:spcBef>
                <a:spcPts val="0"/>
              </a:spcBef>
              <a:spcAft>
                <a:spcPts val="0"/>
              </a:spcAft>
              <a:buClr>
                <a:srgbClr val="000000"/>
              </a:buClr>
              <a:buSzPts val="1400"/>
              <a:buFont typeface="Arial"/>
              <a:buNone/>
            </a:pPr>
            <a:r>
              <a:rPr lang="en-US" sz="1400" b="0" i="0" u="none" strike="noStrike" cap="none">
                <a:solidFill>
                  <a:srgbClr val="75B1BD"/>
                </a:solidFill>
                <a:latin typeface="Cambria"/>
                <a:ea typeface="Cambria"/>
                <a:cs typeface="Cambria"/>
                <a:sym typeface="Cambria"/>
              </a:rPr>
              <a:t>رهام الحلبي</a:t>
            </a:r>
            <a:endParaRPr/>
          </a:p>
          <a:p>
            <a:pPr marL="285750" marR="0" lvl="0" indent="0" algn="ctr" rtl="1">
              <a:lnSpc>
                <a:spcPct val="100000"/>
              </a:lnSpc>
              <a:spcBef>
                <a:spcPts val="0"/>
              </a:spcBef>
              <a:spcAft>
                <a:spcPts val="0"/>
              </a:spcAft>
              <a:buClr>
                <a:srgbClr val="000000"/>
              </a:buClr>
              <a:buSzPts val="1400"/>
              <a:buFont typeface="Arial"/>
              <a:buNone/>
            </a:pPr>
            <a:r>
              <a:rPr lang="en-US" sz="1400" b="0" i="0" u="none" strike="noStrike" cap="none">
                <a:solidFill>
                  <a:srgbClr val="75B1BD"/>
                </a:solidFill>
                <a:latin typeface="Cambria"/>
                <a:ea typeface="Cambria"/>
                <a:cs typeface="Cambria"/>
                <a:sym typeface="Cambria"/>
              </a:rPr>
              <a:t>ليلى الصباغ</a:t>
            </a:r>
            <a:endParaRPr/>
          </a:p>
          <a:p>
            <a:pPr marL="285750" marR="0" lvl="0" indent="0" algn="ctr" rtl="1">
              <a:lnSpc>
                <a:spcPct val="100000"/>
              </a:lnSpc>
              <a:spcBef>
                <a:spcPts val="0"/>
              </a:spcBef>
              <a:spcAft>
                <a:spcPts val="0"/>
              </a:spcAft>
              <a:buClr>
                <a:srgbClr val="000000"/>
              </a:buClr>
              <a:buSzPts val="1400"/>
              <a:buFont typeface="Arial"/>
              <a:buNone/>
            </a:pPr>
            <a:r>
              <a:rPr lang="en-US" sz="1400" b="0" i="0" u="none" strike="noStrike" cap="none">
                <a:solidFill>
                  <a:srgbClr val="75B1BD"/>
                </a:solidFill>
                <a:latin typeface="Cambria"/>
                <a:ea typeface="Cambria"/>
                <a:cs typeface="Cambria"/>
                <a:sym typeface="Cambria"/>
              </a:rPr>
              <a:t>غاده الحيدري</a:t>
            </a:r>
            <a:endParaRPr/>
          </a:p>
          <a:p>
            <a:pPr marL="285750" marR="0" lvl="0" indent="0" algn="ctr" rtl="1">
              <a:lnSpc>
                <a:spcPct val="100000"/>
              </a:lnSpc>
              <a:spcBef>
                <a:spcPts val="0"/>
              </a:spcBef>
              <a:spcAft>
                <a:spcPts val="0"/>
              </a:spcAft>
              <a:buClr>
                <a:srgbClr val="000000"/>
              </a:buClr>
              <a:buSzPts val="1400"/>
              <a:buFont typeface="Arial"/>
              <a:buNone/>
            </a:pPr>
            <a:r>
              <a:rPr lang="en-US" sz="1400" b="0" i="0" u="none" strike="noStrike" cap="none">
                <a:solidFill>
                  <a:srgbClr val="75B1BD"/>
                </a:solidFill>
                <a:latin typeface="Cambria"/>
                <a:ea typeface="Cambria"/>
                <a:cs typeface="Cambria"/>
                <a:sym typeface="Cambria"/>
              </a:rPr>
              <a:t>بتول الرحيمي</a:t>
            </a:r>
            <a:endParaRPr/>
          </a:p>
          <a:p>
            <a:pPr marL="285750" marR="0" lvl="0" indent="0" algn="ctr" rtl="1">
              <a:lnSpc>
                <a:spcPct val="100000"/>
              </a:lnSpc>
              <a:spcBef>
                <a:spcPts val="0"/>
              </a:spcBef>
              <a:spcAft>
                <a:spcPts val="0"/>
              </a:spcAft>
              <a:buNone/>
            </a:pPr>
            <a:r>
              <a:rPr lang="en-US" sz="1400" b="0" i="0" u="none" strike="noStrike" cap="none">
                <a:solidFill>
                  <a:srgbClr val="75B1BD"/>
                </a:solidFill>
                <a:latin typeface="Cambria"/>
                <a:ea typeface="Cambria"/>
                <a:cs typeface="Cambria"/>
                <a:sym typeface="Cambria"/>
              </a:rPr>
              <a:t>ريناد الغريبي</a:t>
            </a:r>
            <a:endParaRPr sz="1400" b="0" i="0" u="none" strike="noStrike" cap="none">
              <a:solidFill>
                <a:srgbClr val="75B1BD"/>
              </a:solidFill>
              <a:latin typeface="Cambria"/>
              <a:ea typeface="Cambria"/>
              <a:cs typeface="Cambria"/>
              <a:sym typeface="Cambria"/>
            </a:endParaRPr>
          </a:p>
          <a:p>
            <a:pPr marL="285750" marR="0" lvl="0" indent="0" algn="ctr" rtl="1">
              <a:lnSpc>
                <a:spcPct val="100000"/>
              </a:lnSpc>
              <a:spcBef>
                <a:spcPts val="0"/>
              </a:spcBef>
              <a:spcAft>
                <a:spcPts val="0"/>
              </a:spcAft>
              <a:buClr>
                <a:srgbClr val="000000"/>
              </a:buClr>
              <a:buSzPts val="1400"/>
              <a:buFont typeface="Arial"/>
              <a:buNone/>
            </a:pPr>
            <a:r>
              <a:rPr lang="en-US" sz="1400" b="0" i="0" u="none" strike="noStrike" cap="none">
                <a:solidFill>
                  <a:srgbClr val="75B1BD"/>
                </a:solidFill>
                <a:latin typeface="Cambria"/>
                <a:ea typeface="Cambria"/>
                <a:cs typeface="Cambria"/>
                <a:sym typeface="Cambria"/>
              </a:rPr>
              <a:t>لين الحكيم</a:t>
            </a:r>
            <a:endParaRPr/>
          </a:p>
          <a:p>
            <a:pPr marL="285750" marR="0" lvl="0" indent="0" algn="ctr" rtl="1">
              <a:lnSpc>
                <a:spcPct val="100000"/>
              </a:lnSpc>
              <a:spcBef>
                <a:spcPts val="0"/>
              </a:spcBef>
              <a:spcAft>
                <a:spcPts val="0"/>
              </a:spcAft>
              <a:buClr>
                <a:srgbClr val="000000"/>
              </a:buClr>
              <a:buSzPts val="1400"/>
              <a:buFont typeface="Arial"/>
              <a:buNone/>
            </a:pPr>
            <a:r>
              <a:rPr lang="en-US" sz="1400" b="0" i="0" u="none" strike="noStrike" cap="none">
                <a:solidFill>
                  <a:srgbClr val="75B1BD"/>
                </a:solidFill>
                <a:latin typeface="Cambria"/>
                <a:ea typeface="Cambria"/>
                <a:cs typeface="Cambria"/>
                <a:sym typeface="Cambria"/>
              </a:rPr>
              <a:t>دانة القاضي</a:t>
            </a:r>
            <a:endParaRPr/>
          </a:p>
          <a:p>
            <a:pPr marL="285750" marR="0" lvl="0" indent="0" algn="ctr" rtl="1">
              <a:lnSpc>
                <a:spcPct val="100000"/>
              </a:lnSpc>
              <a:spcBef>
                <a:spcPts val="0"/>
              </a:spcBef>
              <a:spcAft>
                <a:spcPts val="0"/>
              </a:spcAft>
              <a:buClr>
                <a:srgbClr val="000000"/>
              </a:buClr>
              <a:buSzPts val="1400"/>
              <a:buFont typeface="Arial"/>
              <a:buNone/>
            </a:pPr>
            <a:r>
              <a:rPr lang="en-US" sz="1400" b="0" i="0" u="none" strike="noStrike" cap="none">
                <a:solidFill>
                  <a:srgbClr val="75B1BD"/>
                </a:solidFill>
                <a:latin typeface="Cambria"/>
                <a:ea typeface="Cambria"/>
                <a:cs typeface="Cambria"/>
                <a:sym typeface="Cambria"/>
              </a:rPr>
              <a:t>مها بركة</a:t>
            </a:r>
            <a:endParaRPr/>
          </a:p>
          <a:p>
            <a:pPr marL="285750" marR="0" lvl="0" indent="-209550" algn="ctr" rtl="1">
              <a:lnSpc>
                <a:spcPct val="100000"/>
              </a:lnSpc>
              <a:spcBef>
                <a:spcPts val="0"/>
              </a:spcBef>
              <a:spcAft>
                <a:spcPts val="0"/>
              </a:spcAft>
              <a:buClr>
                <a:schemeClr val="dk1"/>
              </a:buClr>
              <a:buSzPts val="1200"/>
              <a:buFont typeface="Arial"/>
              <a:buNone/>
            </a:pPr>
            <a:endParaRPr sz="1200" b="0" i="0" u="none" strike="noStrike" cap="none">
              <a:solidFill>
                <a:srgbClr val="75B1BD"/>
              </a:solidFill>
              <a:latin typeface="Cambria"/>
              <a:ea typeface="Cambria"/>
              <a:cs typeface="Cambria"/>
              <a:sym typeface="Cambria"/>
            </a:endParaRPr>
          </a:p>
        </p:txBody>
      </p:sp>
      <p:pic>
        <p:nvPicPr>
          <p:cNvPr id="527" name="Google Shape;527;p41"/>
          <p:cNvPicPr preferRelativeResize="0"/>
          <p:nvPr/>
        </p:nvPicPr>
        <p:blipFill rotWithShape="1">
          <a:blip r:embed="rId5">
            <a:alphaModFix/>
          </a:blip>
          <a:srcRect/>
          <a:stretch/>
        </p:blipFill>
        <p:spPr>
          <a:xfrm>
            <a:off x="1512371" y="8116534"/>
            <a:ext cx="526275" cy="673276"/>
          </a:xfrm>
          <a:prstGeom prst="rect">
            <a:avLst/>
          </a:prstGeom>
          <a:noFill/>
          <a:ln>
            <a:noFill/>
          </a:ln>
        </p:spPr>
      </p:pic>
      <p:pic>
        <p:nvPicPr>
          <p:cNvPr id="528" name="Google Shape;528;p41"/>
          <p:cNvPicPr preferRelativeResize="0"/>
          <p:nvPr/>
        </p:nvPicPr>
        <p:blipFill rotWithShape="1">
          <a:blip r:embed="rId6">
            <a:alphaModFix/>
          </a:blip>
          <a:srcRect/>
          <a:stretch/>
        </p:blipFill>
        <p:spPr>
          <a:xfrm>
            <a:off x="2090502" y="8112988"/>
            <a:ext cx="526275" cy="6803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5"/>
          <p:cNvPicPr preferRelativeResize="0"/>
          <p:nvPr/>
        </p:nvPicPr>
        <p:blipFill rotWithShape="1">
          <a:blip r:embed="rId3">
            <a:alphaModFix/>
          </a:blip>
          <a:srcRect/>
          <a:stretch/>
        </p:blipFill>
        <p:spPr>
          <a:xfrm>
            <a:off x="-1" y="0"/>
            <a:ext cx="7772400" cy="623887"/>
          </a:xfrm>
          <a:prstGeom prst="rect">
            <a:avLst/>
          </a:prstGeom>
          <a:noFill/>
          <a:ln>
            <a:noFill/>
          </a:ln>
        </p:spPr>
      </p:pic>
      <p:sp>
        <p:nvSpPr>
          <p:cNvPr id="122" name="Google Shape;122;p15"/>
          <p:cNvSpPr txBox="1">
            <a:spLocks noGrp="1"/>
          </p:cNvSpPr>
          <p:nvPr>
            <p:ph type="body" idx="1"/>
          </p:nvPr>
        </p:nvSpPr>
        <p:spPr>
          <a:xfrm>
            <a:off x="190502" y="495289"/>
            <a:ext cx="7391400" cy="8153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380"/>
              <a:buFont typeface="Arial"/>
              <a:buNone/>
            </a:pPr>
            <a:endParaRPr sz="2380" b="0" i="0" u="none" strike="noStrike" cap="none" dirty="0">
              <a:solidFill>
                <a:schemeClr val="dk1"/>
              </a:solidFill>
              <a:latin typeface="Cambria"/>
              <a:ea typeface="Cambria"/>
              <a:cs typeface="Cambria"/>
              <a:sym typeface="Cambria"/>
            </a:endParaRPr>
          </a:p>
          <a:p>
            <a:pPr marL="0" marR="0" lvl="0" indent="0" algn="l" rtl="0">
              <a:lnSpc>
                <a:spcPct val="90000"/>
              </a:lnSpc>
              <a:spcBef>
                <a:spcPts val="850"/>
              </a:spcBef>
              <a:spcAft>
                <a:spcPts val="0"/>
              </a:spcAft>
              <a:buClr>
                <a:schemeClr val="dk1"/>
              </a:buClr>
              <a:buSzPts val="2380"/>
              <a:buFont typeface="Arial"/>
              <a:buNone/>
            </a:pPr>
            <a:endParaRPr sz="2380" b="0" i="0" u="none" strike="noStrike" cap="none" dirty="0">
              <a:solidFill>
                <a:schemeClr val="dk1"/>
              </a:solidFill>
              <a:latin typeface="Cambria"/>
              <a:ea typeface="Cambria"/>
              <a:cs typeface="Cambria"/>
              <a:sym typeface="Cambria"/>
            </a:endParaRPr>
          </a:p>
          <a:p>
            <a:pPr marL="0" marR="0" lvl="0" indent="0" algn="l" rtl="0">
              <a:lnSpc>
                <a:spcPct val="90000"/>
              </a:lnSpc>
              <a:spcBef>
                <a:spcPts val="850"/>
              </a:spcBef>
              <a:spcAft>
                <a:spcPts val="0"/>
              </a:spcAft>
              <a:buClr>
                <a:schemeClr val="dk1"/>
              </a:buClr>
              <a:buSzPts val="2380"/>
              <a:buFont typeface="Arial"/>
              <a:buNone/>
            </a:pPr>
            <a:r>
              <a:rPr lang="en-US" sz="1200" b="1" i="0" u="none" strike="noStrike" cap="none" dirty="0">
                <a:solidFill>
                  <a:schemeClr val="dk1"/>
                </a:solidFill>
                <a:latin typeface="Cambria"/>
                <a:ea typeface="Cambria"/>
                <a:cs typeface="Cambria"/>
                <a:sym typeface="Cambria"/>
              </a:rPr>
              <a:t>Do you remember these terms ? ;)</a:t>
            </a:r>
            <a:endParaRPr sz="2380" b="0" i="0" u="none" strike="noStrike" cap="none" dirty="0">
              <a:solidFill>
                <a:schemeClr val="dk1"/>
              </a:solidFill>
              <a:latin typeface="Cambria"/>
              <a:ea typeface="Cambria"/>
              <a:cs typeface="Cambria"/>
              <a:sym typeface="Cambria"/>
            </a:endParaRPr>
          </a:p>
          <a:p>
            <a:pPr marL="194310" marR="0" lvl="0" indent="-118110" algn="l" rtl="0">
              <a:lnSpc>
                <a:spcPct val="90000"/>
              </a:lnSpc>
              <a:spcBef>
                <a:spcPts val="850"/>
              </a:spcBef>
              <a:spcAft>
                <a:spcPts val="0"/>
              </a:spcAft>
              <a:buClr>
                <a:schemeClr val="dk1"/>
              </a:buClr>
              <a:buSzPts val="1200"/>
              <a:buFont typeface="Arial"/>
              <a:buNone/>
            </a:pPr>
            <a:endParaRPr sz="1200" b="1" i="0" u="none" strike="noStrike" cap="none" dirty="0">
              <a:solidFill>
                <a:schemeClr val="dk1"/>
              </a:solidFill>
              <a:latin typeface="Cambria"/>
              <a:ea typeface="Cambria"/>
              <a:cs typeface="Cambria"/>
              <a:sym typeface="Cambria"/>
            </a:endParaRPr>
          </a:p>
          <a:p>
            <a:pPr marL="194310" marR="0" lvl="0" indent="-118110" algn="l" rtl="0">
              <a:lnSpc>
                <a:spcPct val="90000"/>
              </a:lnSpc>
              <a:spcBef>
                <a:spcPts val="850"/>
              </a:spcBef>
              <a:spcAft>
                <a:spcPts val="0"/>
              </a:spcAft>
              <a:buClr>
                <a:schemeClr val="dk1"/>
              </a:buClr>
              <a:buSzPts val="1200"/>
              <a:buFont typeface="Arial"/>
              <a:buNone/>
            </a:pPr>
            <a:endParaRPr sz="1200" b="1" i="0" u="none" strike="noStrike" cap="none" dirty="0">
              <a:solidFill>
                <a:schemeClr val="dk1"/>
              </a:solidFill>
              <a:latin typeface="Cambria"/>
              <a:ea typeface="Cambria"/>
              <a:cs typeface="Cambria"/>
              <a:sym typeface="Cambria"/>
            </a:endParaRPr>
          </a:p>
          <a:p>
            <a:pPr marL="194310" marR="0" lvl="0" indent="-118110" algn="l" rtl="0">
              <a:lnSpc>
                <a:spcPct val="90000"/>
              </a:lnSpc>
              <a:spcBef>
                <a:spcPts val="850"/>
              </a:spcBef>
              <a:spcAft>
                <a:spcPts val="0"/>
              </a:spcAft>
              <a:buClr>
                <a:schemeClr val="dk1"/>
              </a:buClr>
              <a:buSzPts val="1200"/>
              <a:buFont typeface="Arial"/>
              <a:buNone/>
            </a:pPr>
            <a:endParaRPr sz="1200" b="1" i="0" u="none" strike="noStrike" cap="none" dirty="0">
              <a:solidFill>
                <a:schemeClr val="dk1"/>
              </a:solidFill>
              <a:latin typeface="Cambria"/>
              <a:ea typeface="Cambria"/>
              <a:cs typeface="Cambria"/>
              <a:sym typeface="Cambria"/>
            </a:endParaRPr>
          </a:p>
          <a:p>
            <a:pPr marL="194310" marR="0" lvl="0" indent="-118110" algn="l" rtl="0">
              <a:lnSpc>
                <a:spcPct val="90000"/>
              </a:lnSpc>
              <a:spcBef>
                <a:spcPts val="850"/>
              </a:spcBef>
              <a:spcAft>
                <a:spcPts val="0"/>
              </a:spcAft>
              <a:buClr>
                <a:schemeClr val="dk1"/>
              </a:buClr>
              <a:buSzPts val="1200"/>
              <a:buFont typeface="Arial"/>
              <a:buNone/>
            </a:pPr>
            <a:endParaRPr sz="1200" b="1" i="0" u="none" strike="noStrike" cap="none" dirty="0">
              <a:solidFill>
                <a:schemeClr val="dk1"/>
              </a:solidFill>
              <a:latin typeface="Cambria"/>
              <a:ea typeface="Cambria"/>
              <a:cs typeface="Cambria"/>
              <a:sym typeface="Cambria"/>
            </a:endParaRPr>
          </a:p>
          <a:p>
            <a:pPr marL="194310" marR="0" lvl="0" indent="-118110" algn="l" rtl="0">
              <a:lnSpc>
                <a:spcPct val="90000"/>
              </a:lnSpc>
              <a:spcBef>
                <a:spcPts val="850"/>
              </a:spcBef>
              <a:spcAft>
                <a:spcPts val="0"/>
              </a:spcAft>
              <a:buClr>
                <a:schemeClr val="dk1"/>
              </a:buClr>
              <a:buSzPts val="1200"/>
              <a:buFont typeface="Arial"/>
              <a:buNone/>
            </a:pPr>
            <a:endParaRPr sz="1200" b="1" i="0" u="none" strike="noStrike" cap="none" dirty="0">
              <a:solidFill>
                <a:schemeClr val="dk1"/>
              </a:solidFill>
              <a:latin typeface="Cambria"/>
              <a:ea typeface="Cambria"/>
              <a:cs typeface="Cambria"/>
              <a:sym typeface="Cambria"/>
            </a:endParaRPr>
          </a:p>
          <a:p>
            <a:pPr marL="194310" marR="0" lvl="0" indent="-118110" algn="l" rtl="0">
              <a:lnSpc>
                <a:spcPct val="90000"/>
              </a:lnSpc>
              <a:spcBef>
                <a:spcPts val="850"/>
              </a:spcBef>
              <a:spcAft>
                <a:spcPts val="0"/>
              </a:spcAft>
              <a:buClr>
                <a:schemeClr val="dk1"/>
              </a:buClr>
              <a:buSzPts val="1200"/>
              <a:buFont typeface="Arial"/>
              <a:buNone/>
            </a:pPr>
            <a:endParaRPr sz="1200" b="1" i="0" u="none" strike="noStrike" cap="none" dirty="0">
              <a:solidFill>
                <a:schemeClr val="dk1"/>
              </a:solidFill>
              <a:latin typeface="Cambria"/>
              <a:ea typeface="Cambria"/>
              <a:cs typeface="Cambria"/>
              <a:sym typeface="Cambria"/>
            </a:endParaRPr>
          </a:p>
          <a:p>
            <a:pPr marL="194310" marR="0" lvl="0" indent="-80010" algn="l" rtl="0">
              <a:lnSpc>
                <a:spcPct val="90000"/>
              </a:lnSpc>
              <a:spcBef>
                <a:spcPts val="850"/>
              </a:spcBef>
              <a:spcAft>
                <a:spcPts val="0"/>
              </a:spcAft>
              <a:buClr>
                <a:srgbClr val="35A0B3"/>
              </a:buClr>
              <a:buSzPts val="1800"/>
              <a:buFont typeface="Noto Sans Symbols"/>
              <a:buNone/>
            </a:pPr>
            <a:endParaRPr lang="en-US" sz="1800" b="1" i="0" u="none" strike="noStrike" cap="none" dirty="0" smtClean="0">
              <a:solidFill>
                <a:srgbClr val="35A0B3"/>
              </a:solidFill>
              <a:latin typeface="Cambria"/>
              <a:ea typeface="Cambria"/>
              <a:cs typeface="Cambria"/>
              <a:sym typeface="Cambria"/>
            </a:endParaRPr>
          </a:p>
          <a:p>
            <a:pPr marL="194310" marR="0" lvl="0" indent="-80010" algn="l" rtl="0">
              <a:lnSpc>
                <a:spcPct val="90000"/>
              </a:lnSpc>
              <a:spcBef>
                <a:spcPts val="850"/>
              </a:spcBef>
              <a:spcAft>
                <a:spcPts val="0"/>
              </a:spcAft>
              <a:buClr>
                <a:srgbClr val="35A0B3"/>
              </a:buClr>
              <a:buSzPts val="1800"/>
              <a:buFont typeface="Noto Sans Symbols"/>
              <a:buNone/>
            </a:pPr>
            <a:endParaRPr sz="1800" b="1" i="0" u="none" strike="noStrike" cap="none" dirty="0">
              <a:solidFill>
                <a:srgbClr val="35A0B3"/>
              </a:solidFill>
              <a:latin typeface="Cambria"/>
              <a:ea typeface="Cambria"/>
              <a:cs typeface="Cambria"/>
              <a:sym typeface="Cambria"/>
            </a:endParaRPr>
          </a:p>
          <a:p>
            <a:pPr marL="194310" marR="0" lvl="0" indent="-194310" algn="l" rtl="0">
              <a:lnSpc>
                <a:spcPct val="90000"/>
              </a:lnSpc>
              <a:spcBef>
                <a:spcPts val="850"/>
              </a:spcBef>
              <a:spcAft>
                <a:spcPts val="0"/>
              </a:spcAft>
              <a:buClr>
                <a:srgbClr val="35A0B3"/>
              </a:buClr>
              <a:buSzPts val="1800"/>
              <a:buFont typeface="Noto Sans Symbols"/>
              <a:buChar char="▪"/>
            </a:pPr>
            <a:r>
              <a:rPr lang="en-US" sz="1800" b="1" i="0" u="none" strike="noStrike" cap="none" dirty="0">
                <a:solidFill>
                  <a:srgbClr val="35A0B3"/>
                </a:solidFill>
                <a:latin typeface="Cambria"/>
                <a:ea typeface="Cambria"/>
                <a:cs typeface="Cambria"/>
                <a:sym typeface="Cambria"/>
              </a:rPr>
              <a:t>Introduction :</a:t>
            </a:r>
            <a:endParaRPr sz="2380" b="0" i="0" u="none" strike="noStrike" cap="none" dirty="0">
              <a:solidFill>
                <a:schemeClr val="dk1"/>
              </a:solidFill>
              <a:latin typeface="Cambria"/>
              <a:ea typeface="Cambria"/>
              <a:cs typeface="Cambria"/>
              <a:sym typeface="Cambria"/>
            </a:endParaRPr>
          </a:p>
          <a:p>
            <a:pPr marL="194310" marR="0" lvl="0" indent="-194310" algn="l" rtl="0">
              <a:lnSpc>
                <a:spcPct val="90000"/>
              </a:lnSpc>
              <a:spcBef>
                <a:spcPts val="850"/>
              </a:spcBef>
              <a:spcAft>
                <a:spcPts val="0"/>
              </a:spcAft>
              <a:buClr>
                <a:schemeClr val="dk1"/>
              </a:buClr>
              <a:buSzPts val="1200"/>
              <a:buFont typeface="Arial"/>
              <a:buChar char="•"/>
            </a:pPr>
            <a:r>
              <a:rPr lang="en-US" sz="1200" b="1" i="0" u="none" strike="noStrike" cap="none" dirty="0">
                <a:solidFill>
                  <a:schemeClr val="dk1"/>
                </a:solidFill>
                <a:latin typeface="Cambria"/>
                <a:ea typeface="Cambria"/>
                <a:cs typeface="Cambria"/>
                <a:sym typeface="Cambria"/>
              </a:rPr>
              <a:t>Cerebrovascular diseases: </a:t>
            </a:r>
            <a:r>
              <a:rPr lang="en-US" sz="1200" b="0" i="0" u="none" strike="noStrike" cap="none" dirty="0">
                <a:solidFill>
                  <a:schemeClr val="dk1"/>
                </a:solidFill>
                <a:latin typeface="Cambria"/>
                <a:ea typeface="Cambria"/>
                <a:cs typeface="Cambria"/>
                <a:sym typeface="Cambria"/>
              </a:rPr>
              <a:t>the broad category of brain disorders caused by pathologic processes involving </a:t>
            </a:r>
            <a:r>
              <a:rPr lang="en-US" sz="1200" b="1" i="0" u="none" strike="noStrike" cap="none" dirty="0">
                <a:solidFill>
                  <a:schemeClr val="dk1"/>
                </a:solidFill>
                <a:latin typeface="Cambria"/>
                <a:ea typeface="Cambria"/>
                <a:cs typeface="Cambria"/>
                <a:sym typeface="Cambria"/>
              </a:rPr>
              <a:t>blood vessels</a:t>
            </a:r>
            <a:r>
              <a:rPr lang="en-US" sz="1200" b="0" i="0" u="none" strike="noStrike" cap="none" dirty="0">
                <a:solidFill>
                  <a:schemeClr val="dk1"/>
                </a:solidFill>
                <a:latin typeface="Cambria"/>
                <a:ea typeface="Cambria"/>
                <a:cs typeface="Cambria"/>
                <a:sym typeface="Cambria"/>
              </a:rPr>
              <a:t>. </a:t>
            </a:r>
            <a:endParaRPr sz="1200" b="0" i="0" u="none" strike="noStrike" cap="none" dirty="0">
              <a:solidFill>
                <a:schemeClr val="dk1"/>
              </a:solidFill>
              <a:latin typeface="Cambria"/>
              <a:ea typeface="Cambria"/>
              <a:cs typeface="Cambria"/>
              <a:sym typeface="Cambria"/>
            </a:endParaRPr>
          </a:p>
          <a:p>
            <a:pPr marL="194310" marR="0" lvl="0" indent="-194310" algn="l" rtl="0">
              <a:lnSpc>
                <a:spcPct val="90000"/>
              </a:lnSpc>
              <a:spcBef>
                <a:spcPts val="850"/>
              </a:spcBef>
              <a:spcAft>
                <a:spcPts val="0"/>
              </a:spcAft>
              <a:buClr>
                <a:schemeClr val="dk1"/>
              </a:buClr>
              <a:buSzPts val="1200"/>
              <a:buFont typeface="Arial"/>
              <a:buChar char="•"/>
            </a:pPr>
            <a:r>
              <a:rPr lang="en-US" sz="1200" b="0" i="0" u="none" strike="noStrike" cap="none" dirty="0">
                <a:solidFill>
                  <a:schemeClr val="dk1"/>
                </a:solidFill>
                <a:latin typeface="Cambria"/>
                <a:ea typeface="Cambria"/>
                <a:cs typeface="Cambria"/>
                <a:sym typeface="Cambria"/>
              </a:rPr>
              <a:t>The three main pathogenic mechanisms are:</a:t>
            </a:r>
            <a:endParaRPr sz="1200" b="0" i="0" u="none" strike="noStrike" cap="none" dirty="0">
              <a:solidFill>
                <a:schemeClr val="dk1"/>
              </a:solidFill>
              <a:latin typeface="Cambria"/>
              <a:ea typeface="Cambria"/>
              <a:cs typeface="Cambria"/>
              <a:sym typeface="Cambria"/>
            </a:endParaRPr>
          </a:p>
          <a:p>
            <a:pPr marL="457200" marR="0" lvl="0" indent="0" algn="l" rtl="0">
              <a:lnSpc>
                <a:spcPct val="90000"/>
              </a:lnSpc>
              <a:spcBef>
                <a:spcPts val="850"/>
              </a:spcBef>
              <a:spcAft>
                <a:spcPts val="0"/>
              </a:spcAft>
              <a:buClr>
                <a:schemeClr val="dk1"/>
              </a:buClr>
              <a:buSzPts val="2380"/>
              <a:buFont typeface="Arial"/>
              <a:buNone/>
            </a:pPr>
            <a:r>
              <a:rPr lang="en-US" sz="1200" b="0" i="0" u="none" strike="noStrike" cap="none" dirty="0">
                <a:solidFill>
                  <a:schemeClr val="dk1"/>
                </a:solidFill>
                <a:latin typeface="Cambria"/>
                <a:ea typeface="Cambria"/>
                <a:cs typeface="Cambria"/>
                <a:sym typeface="Cambria"/>
              </a:rPr>
              <a:t>(1) Thrombotic occlusion </a:t>
            </a:r>
            <a:endParaRPr sz="1200" b="0" i="0" u="none" strike="noStrike" cap="none" dirty="0">
              <a:solidFill>
                <a:schemeClr val="dk1"/>
              </a:solidFill>
              <a:latin typeface="Cambria"/>
              <a:ea typeface="Cambria"/>
              <a:cs typeface="Cambria"/>
              <a:sym typeface="Cambria"/>
            </a:endParaRPr>
          </a:p>
          <a:p>
            <a:pPr marL="457200" marR="0" lvl="0" indent="0" algn="l" rtl="0">
              <a:lnSpc>
                <a:spcPct val="90000"/>
              </a:lnSpc>
              <a:spcBef>
                <a:spcPts val="850"/>
              </a:spcBef>
              <a:spcAft>
                <a:spcPts val="0"/>
              </a:spcAft>
              <a:buClr>
                <a:schemeClr val="dk1"/>
              </a:buClr>
              <a:buSzPts val="2380"/>
              <a:buFont typeface="Arial"/>
              <a:buNone/>
            </a:pPr>
            <a:r>
              <a:rPr lang="en-US" sz="1200" b="0" i="0" u="none" strike="noStrike" cap="none" dirty="0">
                <a:solidFill>
                  <a:schemeClr val="dk1"/>
                </a:solidFill>
                <a:latin typeface="Cambria"/>
                <a:ea typeface="Cambria"/>
                <a:cs typeface="Cambria"/>
                <a:sym typeface="Cambria"/>
              </a:rPr>
              <a:t>(2) Embolic occlusion</a:t>
            </a:r>
            <a:endParaRPr sz="1200" b="0" i="0" u="none" strike="noStrike" cap="none" dirty="0">
              <a:solidFill>
                <a:schemeClr val="dk1"/>
              </a:solidFill>
              <a:latin typeface="Cambria"/>
              <a:ea typeface="Cambria"/>
              <a:cs typeface="Cambria"/>
              <a:sym typeface="Cambria"/>
            </a:endParaRPr>
          </a:p>
          <a:p>
            <a:pPr marL="457200" marR="0" lvl="0" indent="0" algn="l" rtl="0">
              <a:lnSpc>
                <a:spcPct val="90000"/>
              </a:lnSpc>
              <a:spcBef>
                <a:spcPts val="850"/>
              </a:spcBef>
              <a:spcAft>
                <a:spcPts val="0"/>
              </a:spcAft>
              <a:buClr>
                <a:schemeClr val="dk1"/>
              </a:buClr>
              <a:buSzPts val="2380"/>
              <a:buFont typeface="Arial"/>
              <a:buNone/>
            </a:pPr>
            <a:r>
              <a:rPr lang="en-US" sz="1200" b="0" i="0" u="none" strike="noStrike" cap="none" dirty="0">
                <a:solidFill>
                  <a:schemeClr val="dk1"/>
                </a:solidFill>
                <a:latin typeface="Cambria"/>
                <a:ea typeface="Cambria"/>
                <a:cs typeface="Cambria"/>
                <a:sym typeface="Cambria"/>
              </a:rPr>
              <a:t>(3) Vascular rupture</a:t>
            </a:r>
            <a:r>
              <a:rPr lang="en-US" sz="1200" b="0" i="0" u="none" strike="noStrike" cap="none" dirty="0" smtClean="0">
                <a:solidFill>
                  <a:schemeClr val="dk1"/>
                </a:solidFill>
                <a:latin typeface="Cambria"/>
                <a:ea typeface="Cambria"/>
                <a:cs typeface="Cambria"/>
                <a:sym typeface="Cambria"/>
              </a:rPr>
              <a:t>.</a:t>
            </a:r>
            <a:endParaRPr sz="1200" b="0" i="0" u="none" strike="noStrike" cap="none" dirty="0">
              <a:solidFill>
                <a:schemeClr val="dk1"/>
              </a:solidFill>
              <a:latin typeface="Cambria"/>
              <a:ea typeface="Cambria"/>
              <a:cs typeface="Cambria"/>
              <a:sym typeface="Cambria"/>
            </a:endParaRPr>
          </a:p>
          <a:p>
            <a:pPr marL="194310" marR="0" lvl="0" indent="-194310" algn="l" rtl="0">
              <a:lnSpc>
                <a:spcPct val="90000"/>
              </a:lnSpc>
              <a:spcBef>
                <a:spcPts val="850"/>
              </a:spcBef>
              <a:spcAft>
                <a:spcPts val="0"/>
              </a:spcAft>
              <a:buClr>
                <a:schemeClr val="dk1"/>
              </a:buClr>
              <a:buSzPts val="1200"/>
              <a:buFont typeface="Arial"/>
              <a:buChar char="•"/>
            </a:pPr>
            <a:r>
              <a:rPr lang="en-US" sz="1200" b="0" i="0" u="none" strike="noStrike" cap="none" dirty="0">
                <a:solidFill>
                  <a:schemeClr val="dk1"/>
                </a:solidFill>
                <a:latin typeface="Cambria"/>
                <a:ea typeface="Cambria"/>
                <a:cs typeface="Cambria"/>
                <a:sym typeface="Cambria"/>
              </a:rPr>
              <a:t>Cerebrovascular disease is the third leading cause of death (after heart disease and cancer) in the United States.</a:t>
            </a:r>
            <a:r>
              <a:rPr lang="en-US" sz="1200" b="0" i="1" u="none" strike="noStrike" cap="none" baseline="30000" dirty="0">
                <a:solidFill>
                  <a:schemeClr val="dk1"/>
                </a:solidFill>
                <a:latin typeface="Cambria"/>
                <a:ea typeface="Cambria"/>
                <a:cs typeface="Cambria"/>
                <a:sym typeface="Cambria"/>
              </a:rPr>
              <a:t> </a:t>
            </a:r>
            <a:endParaRPr sz="1200" b="0" i="0" u="none" strike="noStrike" cap="none" dirty="0">
              <a:solidFill>
                <a:schemeClr val="dk1"/>
              </a:solidFill>
              <a:latin typeface="Cambria"/>
              <a:ea typeface="Cambria"/>
              <a:cs typeface="Cambria"/>
              <a:sym typeface="Cambria"/>
            </a:endParaRPr>
          </a:p>
          <a:p>
            <a:pPr marL="194310" marR="0" lvl="0" indent="-194310" algn="l" rtl="0">
              <a:lnSpc>
                <a:spcPct val="90000"/>
              </a:lnSpc>
              <a:spcBef>
                <a:spcPts val="850"/>
              </a:spcBef>
              <a:spcAft>
                <a:spcPts val="0"/>
              </a:spcAft>
              <a:buClr>
                <a:schemeClr val="dk1"/>
              </a:buClr>
              <a:buSzPts val="1200"/>
              <a:buFont typeface="Arial"/>
              <a:buChar char="•"/>
            </a:pPr>
            <a:r>
              <a:rPr lang="en-US" sz="1200" b="0" i="0" u="none" strike="noStrike" cap="none" dirty="0">
                <a:solidFill>
                  <a:schemeClr val="dk1"/>
                </a:solidFill>
                <a:latin typeface="Cambria"/>
                <a:ea typeface="Cambria"/>
                <a:cs typeface="Cambria"/>
                <a:sym typeface="Cambria"/>
              </a:rPr>
              <a:t>It is also the </a:t>
            </a:r>
            <a:r>
              <a:rPr lang="en-US" sz="1200" b="1" i="0" u="none" strike="noStrike" cap="none" dirty="0">
                <a:solidFill>
                  <a:schemeClr val="dk1"/>
                </a:solidFill>
                <a:latin typeface="Cambria"/>
                <a:ea typeface="Cambria"/>
                <a:cs typeface="Cambria"/>
                <a:sym typeface="Cambria"/>
              </a:rPr>
              <a:t>most prevalent neurological disorder </a:t>
            </a:r>
            <a:r>
              <a:rPr lang="en-US" sz="1200" b="0" i="0" u="none" strike="noStrike" cap="none" dirty="0">
                <a:solidFill>
                  <a:schemeClr val="dk1"/>
                </a:solidFill>
                <a:latin typeface="Cambria"/>
                <a:ea typeface="Cambria"/>
                <a:cs typeface="Cambria"/>
                <a:sym typeface="Cambria"/>
              </a:rPr>
              <a:t>in terms of both </a:t>
            </a:r>
            <a:r>
              <a:rPr lang="en-US" sz="1200" b="1" i="0" u="none" strike="noStrike" cap="none" dirty="0">
                <a:solidFill>
                  <a:schemeClr val="dk1"/>
                </a:solidFill>
                <a:latin typeface="Cambria"/>
                <a:ea typeface="Cambria"/>
                <a:cs typeface="Cambria"/>
                <a:sym typeface="Cambria"/>
              </a:rPr>
              <a:t>morbidity</a:t>
            </a:r>
            <a:r>
              <a:rPr lang="en-US" sz="1200" b="0" i="0" u="none" strike="noStrike" cap="none" dirty="0">
                <a:solidFill>
                  <a:schemeClr val="dk1"/>
                </a:solidFill>
                <a:latin typeface="Cambria"/>
                <a:ea typeface="Cambria"/>
                <a:cs typeface="Cambria"/>
                <a:sym typeface="Cambria"/>
              </a:rPr>
              <a:t> and </a:t>
            </a:r>
            <a:r>
              <a:rPr lang="en-US" sz="1200" b="1" i="0" u="none" strike="noStrike" cap="none" dirty="0">
                <a:solidFill>
                  <a:schemeClr val="dk1"/>
                </a:solidFill>
                <a:latin typeface="Cambria"/>
                <a:ea typeface="Cambria"/>
                <a:cs typeface="Cambria"/>
                <a:sym typeface="Cambria"/>
              </a:rPr>
              <a:t>mortality</a:t>
            </a:r>
            <a:r>
              <a:rPr lang="en-US" sz="1200" b="0" i="0" u="none" strike="noStrike" cap="none" dirty="0">
                <a:solidFill>
                  <a:schemeClr val="dk1"/>
                </a:solidFill>
                <a:latin typeface="Cambria"/>
                <a:ea typeface="Cambria"/>
                <a:cs typeface="Cambria"/>
                <a:sym typeface="Cambria"/>
              </a:rPr>
              <a:t>. </a:t>
            </a:r>
            <a:endParaRPr sz="1200" b="0" i="0" u="none" strike="noStrike" cap="none" dirty="0">
              <a:solidFill>
                <a:schemeClr val="dk1"/>
              </a:solidFill>
              <a:latin typeface="Cambria"/>
              <a:ea typeface="Cambria"/>
              <a:cs typeface="Cambria"/>
              <a:sym typeface="Cambria"/>
            </a:endParaRPr>
          </a:p>
          <a:p>
            <a:pPr marL="0" marR="0" lvl="0" indent="0" algn="l" rtl="0">
              <a:lnSpc>
                <a:spcPct val="90000"/>
              </a:lnSpc>
              <a:spcBef>
                <a:spcPts val="850"/>
              </a:spcBef>
              <a:spcAft>
                <a:spcPts val="0"/>
              </a:spcAft>
              <a:buClr>
                <a:schemeClr val="dk1"/>
              </a:buClr>
              <a:buSzPts val="2380"/>
              <a:buFont typeface="Arial"/>
              <a:buNone/>
            </a:pPr>
            <a:endParaRPr sz="1200" b="0" i="0" u="none" strike="noStrike" cap="none" dirty="0">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chemeClr val="dk1"/>
              </a:buClr>
              <a:buSzPts val="2380"/>
              <a:buFont typeface="Arial"/>
              <a:buNone/>
            </a:pPr>
            <a:r>
              <a:rPr lang="en-US" sz="1100" b="0" i="0" u="none" strike="noStrike" cap="none" dirty="0">
                <a:solidFill>
                  <a:srgbClr val="999999"/>
                </a:solidFill>
                <a:latin typeface="Cambria"/>
                <a:ea typeface="Cambria"/>
                <a:cs typeface="Cambria"/>
                <a:sym typeface="Cambria"/>
              </a:rPr>
              <a:t>Can be fatal or can cause permanent disorders</a:t>
            </a:r>
            <a:endParaRPr sz="1200" b="1" i="0" u="none" strike="noStrike" cap="none" dirty="0">
              <a:solidFill>
                <a:schemeClr val="dk1"/>
              </a:solidFill>
              <a:latin typeface="Cambria"/>
              <a:ea typeface="Cambria"/>
              <a:cs typeface="Cambria"/>
              <a:sym typeface="Cambria"/>
            </a:endParaRPr>
          </a:p>
          <a:p>
            <a:pPr marL="582930" marR="0" lvl="1" indent="-80010" algn="l" rtl="0">
              <a:lnSpc>
                <a:spcPct val="90000"/>
              </a:lnSpc>
              <a:spcBef>
                <a:spcPts val="425"/>
              </a:spcBef>
              <a:spcAft>
                <a:spcPts val="0"/>
              </a:spcAft>
              <a:buClr>
                <a:schemeClr val="dk1"/>
              </a:buClr>
              <a:buSzPts val="1800"/>
              <a:buFont typeface="Arial"/>
              <a:buNone/>
            </a:pPr>
            <a:endParaRPr sz="1800" b="1" i="0" u="none" strike="noStrike" cap="none" dirty="0">
              <a:solidFill>
                <a:srgbClr val="7F7F7F"/>
              </a:solidFill>
              <a:latin typeface="Cambria"/>
              <a:ea typeface="Cambria"/>
              <a:cs typeface="Cambria"/>
              <a:sym typeface="Cambria"/>
            </a:endParaRPr>
          </a:p>
        </p:txBody>
      </p:sp>
      <p:sp>
        <p:nvSpPr>
          <p:cNvPr id="123" name="Google Shape;123;p15"/>
          <p:cNvSpPr txBox="1"/>
          <p:nvPr/>
        </p:nvSpPr>
        <p:spPr>
          <a:xfrm>
            <a:off x="432722" y="838189"/>
            <a:ext cx="1066800" cy="381000"/>
          </a:xfrm>
          <a:prstGeom prst="rect">
            <a:avLst/>
          </a:prstGeom>
          <a:solidFill>
            <a:srgbClr val="A4CCD4"/>
          </a:solidFill>
          <a:ln w="9525" cap="flat" cmpd="sng">
            <a:solidFill>
              <a:srgbClr val="72BCD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mbria"/>
                <a:ea typeface="Cambria"/>
                <a:cs typeface="Cambria"/>
                <a:sym typeface="Cambria"/>
              </a:rPr>
              <a:t>Recall : </a:t>
            </a:r>
            <a:endParaRPr sz="1800" b="1" i="0" u="none" strike="noStrike" cap="none">
              <a:solidFill>
                <a:schemeClr val="dk1"/>
              </a:solidFill>
              <a:latin typeface="Cambria"/>
              <a:ea typeface="Cambria"/>
              <a:cs typeface="Cambria"/>
              <a:sym typeface="Cambria"/>
            </a:endParaRPr>
          </a:p>
        </p:txBody>
      </p:sp>
      <p:sp>
        <p:nvSpPr>
          <p:cNvPr id="124" name="Google Shape;124;p15"/>
          <p:cNvSpPr txBox="1"/>
          <p:nvPr/>
        </p:nvSpPr>
        <p:spPr>
          <a:xfrm>
            <a:off x="393291" y="1777377"/>
            <a:ext cx="6477000" cy="1575184"/>
          </a:xfrm>
          <a:prstGeom prst="rect">
            <a:avLst/>
          </a:prstGeom>
          <a:solidFill>
            <a:srgbClr val="D5E7EB"/>
          </a:solidFill>
          <a:ln w="9525" cap="flat" cmpd="sng">
            <a:solidFill>
              <a:srgbClr val="8ECADA"/>
            </a:solidFill>
            <a:prstDash val="lgDashDot"/>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mbria"/>
                <a:ea typeface="Cambria"/>
                <a:cs typeface="Cambria"/>
                <a:sym typeface="Cambria"/>
              </a:rPr>
              <a:t>-Hypoxia:​ </a:t>
            </a:r>
            <a:r>
              <a:rPr lang="en-US" sz="1200" b="0" i="0" u="none" strike="noStrike" cap="none">
                <a:solidFill>
                  <a:schemeClr val="dk1"/>
                </a:solidFill>
                <a:latin typeface="Cambria"/>
                <a:ea typeface="Cambria"/>
                <a:cs typeface="Cambria"/>
                <a:sym typeface="Cambria"/>
              </a:rPr>
              <a:t>​ Deficiency in the amount of ​ oxygen​ reaching the tissues. </a:t>
            </a:r>
            <a:endParaRPr sz="1200" b="0"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mbria"/>
                <a:ea typeface="Cambria"/>
                <a:cs typeface="Cambria"/>
                <a:sym typeface="Cambria"/>
              </a:rPr>
              <a:t>-Ischemia:​ </a:t>
            </a:r>
            <a:r>
              <a:rPr lang="en-US" sz="1200" b="0" i="0" u="none" strike="noStrike" cap="none">
                <a:solidFill>
                  <a:schemeClr val="dk1"/>
                </a:solidFill>
                <a:latin typeface="Cambria"/>
                <a:ea typeface="Cambria"/>
                <a:cs typeface="Cambria"/>
                <a:sym typeface="Cambria"/>
              </a:rPr>
              <a:t>An ​ inadequate blood supply​ to an organ or part of the body. </a:t>
            </a:r>
            <a:endParaRPr sz="1200" b="0"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mbria"/>
                <a:ea typeface="Cambria"/>
                <a:cs typeface="Cambria"/>
                <a:sym typeface="Cambria"/>
              </a:rPr>
              <a:t>-Infarction: </a:t>
            </a:r>
            <a:r>
              <a:rPr lang="en-US" sz="1200" b="0" i="0" u="none" strike="noStrike" cap="none">
                <a:solidFill>
                  <a:schemeClr val="dk1"/>
                </a:solidFill>
                <a:latin typeface="Cambria"/>
                <a:ea typeface="Cambria"/>
                <a:cs typeface="Cambria"/>
                <a:sym typeface="Cambria"/>
              </a:rPr>
              <a:t>​ Obstruction of the blood supply to an organ or region of tissue, causing ​ local death of the tissue.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mbria"/>
                <a:ea typeface="Cambria"/>
                <a:cs typeface="Cambria"/>
                <a:sym typeface="Cambria"/>
              </a:rPr>
              <a:t>*Ischemia causes hypoxia which causes infraction </a:t>
            </a:r>
            <a:endParaRPr sz="1200" b="0" i="0" u="none" strike="noStrike" cap="none">
              <a:solidFill>
                <a:schemeClr val="dk1"/>
              </a:solidFill>
              <a:latin typeface="Cambria"/>
              <a:ea typeface="Cambria"/>
              <a:cs typeface="Cambria"/>
              <a:sym typeface="Cambria"/>
            </a:endParaRPr>
          </a:p>
        </p:txBody>
      </p:sp>
      <p:sp>
        <p:nvSpPr>
          <p:cNvPr id="125" name="Google Shape;125;p15"/>
          <p:cNvSpPr/>
          <p:nvPr/>
        </p:nvSpPr>
        <p:spPr>
          <a:xfrm>
            <a:off x="567606" y="3910602"/>
            <a:ext cx="77724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126" name="Google Shape;126;p15"/>
          <p:cNvSpPr txBox="1"/>
          <p:nvPr/>
        </p:nvSpPr>
        <p:spPr>
          <a:xfrm>
            <a:off x="1347122" y="2654230"/>
            <a:ext cx="918600" cy="33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999999"/>
                </a:solidFill>
                <a:latin typeface="Cambria"/>
                <a:ea typeface="Cambria"/>
                <a:cs typeface="Cambria"/>
                <a:sym typeface="Cambria"/>
              </a:rPr>
              <a:t>Necrosis</a:t>
            </a:r>
            <a:endParaRPr sz="1100" b="0" i="0" u="none" strike="noStrike" cap="none">
              <a:solidFill>
                <a:srgbClr val="999999"/>
              </a:solidFill>
              <a:latin typeface="Cambria"/>
              <a:ea typeface="Cambria"/>
              <a:cs typeface="Cambria"/>
              <a:sym typeface="Cambr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6"/>
          <p:cNvSpPr/>
          <p:nvPr/>
        </p:nvSpPr>
        <p:spPr>
          <a:xfrm>
            <a:off x="76200" y="1990635"/>
            <a:ext cx="72390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2BCD1"/>
              </a:buClr>
              <a:buSzPts val="1800"/>
              <a:buFont typeface="Noto Sans Symbols"/>
              <a:buChar char="▪"/>
            </a:pPr>
            <a:r>
              <a:rPr lang="en-US" sz="1800" b="1" i="0" u="none" strike="noStrike" cap="none">
                <a:solidFill>
                  <a:srgbClr val="72BCD1"/>
                </a:solidFill>
                <a:latin typeface="Cambria"/>
                <a:ea typeface="Cambria"/>
                <a:cs typeface="Cambria"/>
                <a:sym typeface="Cambria"/>
              </a:rPr>
              <a:t> The brain may be deprived of  oxygen by several mechanisms: </a:t>
            </a:r>
            <a:endParaRPr sz="1400" b="0" i="0" u="none" strike="noStrike" cap="none">
              <a:solidFill>
                <a:srgbClr val="000000"/>
              </a:solidFill>
              <a:latin typeface="Arial"/>
              <a:ea typeface="Arial"/>
              <a:cs typeface="Arial"/>
              <a:sym typeface="Arial"/>
            </a:endParaRPr>
          </a:p>
        </p:txBody>
      </p:sp>
      <p:graphicFrame>
        <p:nvGraphicFramePr>
          <p:cNvPr id="132" name="Google Shape;132;p16"/>
          <p:cNvGraphicFramePr/>
          <p:nvPr/>
        </p:nvGraphicFramePr>
        <p:xfrm>
          <a:off x="304800" y="2624345"/>
          <a:ext cx="7162800" cy="1834100"/>
        </p:xfrm>
        <a:graphic>
          <a:graphicData uri="http://schemas.openxmlformats.org/drawingml/2006/table">
            <a:tbl>
              <a:tblPr firstRow="1" firstCol="1" bandRow="1">
                <a:noFill/>
                <a:tableStyleId>{C505B8F3-DBF6-4893-8C18-56242D2A3DD6}</a:tableStyleId>
              </a:tblPr>
              <a:tblGrid>
                <a:gridCol w="3431275"/>
                <a:gridCol w="3731525"/>
              </a:tblGrid>
              <a:tr h="257425">
                <a:tc>
                  <a:txBody>
                    <a:bodyPr/>
                    <a:lstStyle/>
                    <a:p>
                      <a:pPr marL="342900" marR="0" lvl="0" indent="-342900" algn="l" rtl="0">
                        <a:lnSpc>
                          <a:spcPct val="115000"/>
                        </a:lnSpc>
                        <a:spcBef>
                          <a:spcPts val="0"/>
                        </a:spcBef>
                        <a:spcAft>
                          <a:spcPts val="0"/>
                        </a:spcAft>
                        <a:buClr>
                          <a:schemeClr val="dk1"/>
                        </a:buClr>
                        <a:buSzPts val="1200"/>
                        <a:buFont typeface="Cambria"/>
                        <a:buAutoNum type="arabicPeriod"/>
                      </a:pPr>
                      <a:r>
                        <a:rPr lang="en-US" sz="1200" u="none" strike="noStrike" cap="none"/>
                        <a:t>Functional hypoxia, in:</a:t>
                      </a:r>
                      <a:endParaRPr sz="1200" u="none" strike="noStrike" cap="none">
                        <a:latin typeface="Calibri"/>
                        <a:ea typeface="Calibri"/>
                        <a:cs typeface="Calibri"/>
                        <a:sym typeface="Calibri"/>
                      </a:endParaRPr>
                    </a:p>
                  </a:txBody>
                  <a:tcPr marL="62950" marR="62950" marT="0" marB="0" anchor="ctr">
                    <a:solidFill>
                      <a:srgbClr val="D5E7EB"/>
                    </a:solidFill>
                  </a:tcPr>
                </a:tc>
                <a:tc>
                  <a:txBody>
                    <a:bodyPr/>
                    <a:lstStyle/>
                    <a:p>
                      <a:pPr marL="342900" marR="0" lvl="0" indent="-342900" algn="l" rtl="0">
                        <a:lnSpc>
                          <a:spcPct val="115000"/>
                        </a:lnSpc>
                        <a:spcBef>
                          <a:spcPts val="0"/>
                        </a:spcBef>
                        <a:spcAft>
                          <a:spcPts val="0"/>
                        </a:spcAft>
                        <a:buClr>
                          <a:schemeClr val="dk1"/>
                        </a:buClr>
                        <a:buSzPts val="1200"/>
                        <a:buFont typeface="Cambria"/>
                        <a:buAutoNum type="arabicPeriod"/>
                      </a:pPr>
                      <a:r>
                        <a:rPr lang="en-US" sz="1200" u="none" strike="noStrike" cap="none"/>
                        <a:t>Ischemia, </a:t>
                      </a:r>
                      <a:r>
                        <a:rPr lang="en-US" sz="1200" b="0" u="none" strike="noStrike" cap="none"/>
                        <a:t>either transient or permanent:</a:t>
                      </a:r>
                      <a:endParaRPr sz="1200" b="0" u="none" strike="noStrike" cap="none">
                        <a:latin typeface="Calibri"/>
                        <a:ea typeface="Calibri"/>
                        <a:cs typeface="Calibri"/>
                        <a:sym typeface="Calibri"/>
                      </a:endParaRPr>
                    </a:p>
                  </a:txBody>
                  <a:tcPr marL="62950" marR="62950" marT="0" marB="0" anchor="ctr">
                    <a:solidFill>
                      <a:srgbClr val="A4CCD4"/>
                    </a:solidFill>
                  </a:tcPr>
                </a:tc>
              </a:tr>
              <a:tr h="1576675">
                <a:tc>
                  <a:txBody>
                    <a:bodyPr/>
                    <a:lstStyle/>
                    <a:p>
                      <a:pPr marL="0" marR="0" lvl="0" indent="0" algn="l" rtl="0">
                        <a:lnSpc>
                          <a:spcPct val="115000"/>
                        </a:lnSpc>
                        <a:spcBef>
                          <a:spcPts val="0"/>
                        </a:spcBef>
                        <a:spcAft>
                          <a:spcPts val="0"/>
                        </a:spcAft>
                        <a:buClr>
                          <a:srgbClr val="000000"/>
                        </a:buClr>
                        <a:buSzPts val="1200"/>
                        <a:buFont typeface="Arial"/>
                        <a:buNone/>
                      </a:pPr>
                      <a:r>
                        <a:rPr lang="en-US" sz="1200" b="0" u="none" strike="noStrike" cap="none"/>
                        <a:t>a) A low partial pressure of oxygen.</a:t>
                      </a:r>
                      <a:r>
                        <a:rPr lang="en-US" sz="1400" u="none" strike="noStrike" cap="none"/>
                        <a:t> </a:t>
                      </a:r>
                      <a:r>
                        <a:rPr lang="en-US" sz="1200" b="0" u="none" strike="noStrike" cap="none">
                          <a:solidFill>
                            <a:srgbClr val="36937C"/>
                          </a:solidFill>
                        </a:rPr>
                        <a:t>(e.g. High Altitude).</a:t>
                      </a:r>
                      <a:endParaRPr sz="1200" b="0" u="none" strike="noStrike" cap="none">
                        <a:solidFill>
                          <a:srgbClr val="36937C"/>
                        </a:solidFill>
                      </a:endParaRPr>
                    </a:p>
                    <a:p>
                      <a:pPr marL="0" marR="0" lvl="0" indent="0" algn="l" rtl="0">
                        <a:lnSpc>
                          <a:spcPct val="115000"/>
                        </a:lnSpc>
                        <a:spcBef>
                          <a:spcPts val="0"/>
                        </a:spcBef>
                        <a:spcAft>
                          <a:spcPts val="0"/>
                        </a:spcAft>
                        <a:buClr>
                          <a:srgbClr val="000000"/>
                        </a:buClr>
                        <a:buSzPts val="1200"/>
                        <a:buFont typeface="Arial"/>
                        <a:buNone/>
                      </a:pPr>
                      <a:r>
                        <a:rPr lang="en-US" sz="1200" b="0" u="none" strike="noStrike" cap="none">
                          <a:solidFill>
                            <a:srgbClr val="000000"/>
                          </a:solidFill>
                        </a:rPr>
                        <a:t>b) Imp</a:t>
                      </a:r>
                      <a:r>
                        <a:rPr lang="en-US" sz="1200" b="0" u="none" strike="noStrike" cap="none"/>
                        <a:t>aired oxygen-carrying capacity. </a:t>
                      </a:r>
                      <a:r>
                        <a:rPr lang="en-US" sz="1200" b="0" u="none" strike="noStrike" cap="none">
                          <a:solidFill>
                            <a:srgbClr val="36937C"/>
                          </a:solidFill>
                        </a:rPr>
                        <a:t>(e.g. severe anemia, carbon monoxide poisoning)</a:t>
                      </a:r>
                      <a:endParaRPr sz="1400" u="none" strike="noStrike" cap="none"/>
                    </a:p>
                    <a:p>
                      <a:pPr marL="0" marR="0" lvl="0" indent="0" algn="l" rtl="0">
                        <a:lnSpc>
                          <a:spcPct val="115000"/>
                        </a:lnSpc>
                        <a:spcBef>
                          <a:spcPts val="0"/>
                        </a:spcBef>
                        <a:spcAft>
                          <a:spcPts val="0"/>
                        </a:spcAft>
                        <a:buClr>
                          <a:srgbClr val="000000"/>
                        </a:buClr>
                        <a:buSzPts val="1200"/>
                        <a:buFont typeface="Arial"/>
                        <a:buNone/>
                      </a:pPr>
                      <a:r>
                        <a:rPr lang="en-US" sz="1200" b="0" u="none" strike="noStrike" cap="none"/>
                        <a:t>c) Inhibition of oxygen use by tissue.</a:t>
                      </a:r>
                      <a:r>
                        <a:rPr lang="en-US" sz="1200" b="1" u="none" strike="noStrike" cap="none" baseline="30000"/>
                        <a:t>1 </a:t>
                      </a:r>
                      <a:r>
                        <a:rPr lang="en-US" sz="1200" b="0" u="none" strike="noStrike" cap="none">
                          <a:solidFill>
                            <a:srgbClr val="669900"/>
                          </a:solidFill>
                        </a:rPr>
                        <a:t>(</a:t>
                      </a:r>
                      <a:r>
                        <a:rPr lang="en-US" sz="1200" b="0" u="none" strike="noStrike" cap="none">
                          <a:solidFill>
                            <a:srgbClr val="36937C"/>
                          </a:solidFill>
                        </a:rPr>
                        <a:t>e.g. cyanide poisoning)</a:t>
                      </a:r>
                      <a:endParaRPr sz="1200" b="0" u="none" strike="noStrike" cap="none">
                        <a:solidFill>
                          <a:srgbClr val="36937C"/>
                        </a:solidFill>
                      </a:endParaRPr>
                    </a:p>
                  </a:txBody>
                  <a:tcPr marL="62950" marR="62950" marT="0" marB="0" anchor="ctr">
                    <a:solidFill>
                      <a:schemeClr val="lt1">
                        <a:alpha val="20000"/>
                      </a:schemeClr>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a) A reduction in perfusion pressure, </a:t>
                      </a:r>
                      <a:r>
                        <a:rPr lang="en-US" sz="1200" u="none" strike="noStrike" cap="none">
                          <a:solidFill>
                            <a:srgbClr val="36937C"/>
                          </a:solidFill>
                        </a:rPr>
                        <a:t>as in hypotension.</a:t>
                      </a:r>
                      <a:endParaRPr sz="1400" u="none" strike="noStrike" cap="none"/>
                    </a:p>
                    <a:p>
                      <a:pPr marL="0" marR="0" lvl="0" indent="0" algn="l" rtl="0">
                        <a:lnSpc>
                          <a:spcPct val="115000"/>
                        </a:lnSpc>
                        <a:spcBef>
                          <a:spcPts val="0"/>
                        </a:spcBef>
                        <a:spcAft>
                          <a:spcPts val="0"/>
                        </a:spcAft>
                        <a:buClr>
                          <a:srgbClr val="000000"/>
                        </a:buClr>
                        <a:buSzPts val="1200"/>
                        <a:buFont typeface="Arial"/>
                        <a:buNone/>
                      </a:pPr>
                      <a:r>
                        <a:rPr lang="en-US" sz="1200" u="none" strike="noStrike" cap="none"/>
                        <a:t> </a:t>
                      </a:r>
                      <a:endParaRPr sz="1400" u="none" strike="noStrike" cap="none"/>
                    </a:p>
                    <a:p>
                      <a:pPr marL="0" marR="0" lvl="0" indent="0" algn="l" rtl="0">
                        <a:lnSpc>
                          <a:spcPct val="115000"/>
                        </a:lnSpc>
                        <a:spcBef>
                          <a:spcPts val="0"/>
                        </a:spcBef>
                        <a:spcAft>
                          <a:spcPts val="0"/>
                        </a:spcAft>
                        <a:buClr>
                          <a:srgbClr val="000000"/>
                        </a:buClr>
                        <a:buSzPts val="1200"/>
                        <a:buFont typeface="Arial"/>
                        <a:buNone/>
                      </a:pPr>
                      <a:r>
                        <a:rPr lang="en-US" sz="1200" u="none" strike="noStrike" cap="none"/>
                        <a:t>b) Vascular obstruction.</a:t>
                      </a:r>
                      <a:endParaRPr sz="1400" u="none" strike="noStrike" cap="none"/>
                    </a:p>
                    <a:p>
                      <a:pPr marL="0" marR="0" lvl="0" indent="0" algn="l" rtl="0">
                        <a:lnSpc>
                          <a:spcPct val="115000"/>
                        </a:lnSpc>
                        <a:spcBef>
                          <a:spcPts val="0"/>
                        </a:spcBef>
                        <a:spcAft>
                          <a:spcPts val="0"/>
                        </a:spcAft>
                        <a:buClr>
                          <a:srgbClr val="000000"/>
                        </a:buClr>
                        <a:buSzPts val="1200"/>
                        <a:buFont typeface="Arial"/>
                        <a:buNone/>
                      </a:pPr>
                      <a:r>
                        <a:rPr lang="en-US" sz="1200" u="none" strike="noStrike" cap="none"/>
                        <a:t> </a:t>
                      </a:r>
                      <a:endParaRPr sz="1400" u="none" strike="noStrike" cap="none"/>
                    </a:p>
                    <a:p>
                      <a:pPr marL="0" marR="0" lvl="0" indent="0" algn="l" rtl="0">
                        <a:lnSpc>
                          <a:spcPct val="115000"/>
                        </a:lnSpc>
                        <a:spcBef>
                          <a:spcPts val="0"/>
                        </a:spcBef>
                        <a:spcAft>
                          <a:spcPts val="0"/>
                        </a:spcAft>
                        <a:buClr>
                          <a:srgbClr val="000000"/>
                        </a:buClr>
                        <a:buSzPts val="1200"/>
                        <a:buFont typeface="Arial"/>
                        <a:buNone/>
                      </a:pPr>
                      <a:r>
                        <a:rPr lang="en-US" sz="1200" u="none" strike="noStrike" cap="none"/>
                        <a:t>c) Both.</a:t>
                      </a:r>
                      <a:endParaRPr sz="1400" u="none" strike="noStrike" cap="none"/>
                    </a:p>
                    <a:p>
                      <a:pPr marL="0" marR="0" lvl="0" indent="0" algn="l" rtl="0">
                        <a:lnSpc>
                          <a:spcPct val="115000"/>
                        </a:lnSpc>
                        <a:spcBef>
                          <a:spcPts val="0"/>
                        </a:spcBef>
                        <a:spcAft>
                          <a:spcPts val="0"/>
                        </a:spcAft>
                        <a:buClr>
                          <a:srgbClr val="000000"/>
                        </a:buClr>
                        <a:buSzPts val="1200"/>
                        <a:buFont typeface="Arial"/>
                        <a:buNone/>
                      </a:pPr>
                      <a:r>
                        <a:rPr lang="en-US" sz="1200" u="none" strike="noStrike" cap="none"/>
                        <a:t> </a:t>
                      </a:r>
                      <a:endParaRPr sz="1200" u="none" strike="noStrike" cap="none">
                        <a:latin typeface="Calibri"/>
                        <a:ea typeface="Calibri"/>
                        <a:cs typeface="Calibri"/>
                        <a:sym typeface="Calibri"/>
                      </a:endParaRPr>
                    </a:p>
                  </a:txBody>
                  <a:tcPr marL="62950" marR="62950" marT="0" marB="0" anchor="ctr">
                    <a:solidFill>
                      <a:schemeClr val="lt1">
                        <a:alpha val="20000"/>
                      </a:schemeClr>
                    </a:solidFill>
                  </a:tcPr>
                </a:tc>
              </a:tr>
            </a:tbl>
          </a:graphicData>
        </a:graphic>
      </p:graphicFrame>
      <p:sp>
        <p:nvSpPr>
          <p:cNvPr id="133" name="Google Shape;133;p16"/>
          <p:cNvSpPr/>
          <p:nvPr/>
        </p:nvSpPr>
        <p:spPr>
          <a:xfrm>
            <a:off x="457200" y="919554"/>
            <a:ext cx="6477000" cy="830997"/>
          </a:xfrm>
          <a:prstGeom prst="rect">
            <a:avLst/>
          </a:prstGeom>
          <a:solidFill>
            <a:srgbClr val="F7FAFB"/>
          </a:solidFill>
          <a:ln w="9525" cap="flat" cmpd="sng">
            <a:solidFill>
              <a:srgbClr val="8ECADA"/>
            </a:solidFill>
            <a:prstDash val="lgDashDot"/>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chemeClr val="bg1">
                    <a:lumMod val="65000"/>
                  </a:schemeClr>
                </a:solidFill>
                <a:latin typeface="Cambria"/>
                <a:ea typeface="Cambria"/>
                <a:cs typeface="Cambria"/>
                <a:sym typeface="Cambria"/>
              </a:rPr>
              <a:t>*Robbin’s note :</a:t>
            </a:r>
            <a:r>
              <a:rPr lang="en-US" sz="1200" b="0" i="0" u="none" strike="noStrike" cap="none" dirty="0">
                <a:solidFill>
                  <a:schemeClr val="bg1">
                    <a:lumMod val="65000"/>
                  </a:schemeClr>
                </a:solidFill>
                <a:latin typeface="Cambria"/>
                <a:ea typeface="Cambria"/>
                <a:cs typeface="Cambria"/>
                <a:sym typeface="Cambria"/>
              </a:rPr>
              <a:t>The brain is a </a:t>
            </a:r>
            <a:r>
              <a:rPr lang="en-US" sz="1200" b="1" i="0" u="none" strike="noStrike" cap="none" dirty="0">
                <a:solidFill>
                  <a:schemeClr val="bg1">
                    <a:lumMod val="65000"/>
                  </a:schemeClr>
                </a:solidFill>
                <a:latin typeface="Cambria"/>
                <a:ea typeface="Cambria"/>
                <a:cs typeface="Cambria"/>
                <a:sym typeface="Cambria"/>
              </a:rPr>
              <a:t>highly oxygen-dependent tissue </a:t>
            </a:r>
            <a:r>
              <a:rPr lang="en-US" sz="1200" b="0" i="0" u="none" strike="noStrike" cap="none" dirty="0">
                <a:solidFill>
                  <a:schemeClr val="bg1">
                    <a:lumMod val="65000"/>
                  </a:schemeClr>
                </a:solidFill>
                <a:latin typeface="Cambria"/>
                <a:ea typeface="Cambria"/>
                <a:cs typeface="Cambria"/>
                <a:sym typeface="Cambria"/>
              </a:rPr>
              <a:t>that requires a continual supply of glucose and oxygen from the blood. Although it constitutes no more than 2% of body weight, the brain receives 15% of the resting cardiac output and is responsible for 20% of total body oxygen consumption.</a:t>
            </a:r>
            <a:endParaRPr sz="1400" b="0" i="0" u="none" strike="noStrike" cap="none" dirty="0">
              <a:solidFill>
                <a:schemeClr val="bg1">
                  <a:lumMod val="65000"/>
                </a:schemeClr>
              </a:solidFill>
              <a:sym typeface="Arial"/>
            </a:endParaRPr>
          </a:p>
        </p:txBody>
      </p:sp>
      <p:sp>
        <p:nvSpPr>
          <p:cNvPr id="134" name="Google Shape;134;p16"/>
          <p:cNvSpPr txBox="1"/>
          <p:nvPr/>
        </p:nvSpPr>
        <p:spPr>
          <a:xfrm>
            <a:off x="304800" y="4572000"/>
            <a:ext cx="7239000" cy="1015663"/>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72BCD1"/>
              </a:buClr>
              <a:buSzPts val="1800"/>
              <a:buFont typeface="Noto Sans Symbols"/>
              <a:buChar char="▪"/>
            </a:pPr>
            <a:r>
              <a:rPr lang="en-US" sz="1800" b="1" i="0" u="none" strike="noStrike" cap="none">
                <a:solidFill>
                  <a:srgbClr val="72BCD1"/>
                </a:solidFill>
                <a:latin typeface="Cambria"/>
                <a:ea typeface="Cambria"/>
                <a:cs typeface="Cambria"/>
                <a:sym typeface="Cambria"/>
              </a:rPr>
              <a:t>Stroke:</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Noto Sans Symbols"/>
              <a:buNone/>
            </a:pPr>
            <a:endParaRPr sz="1800" b="1" i="0" u="none" strike="noStrike" cap="none">
              <a:solidFill>
                <a:srgbClr val="72BCD1"/>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mbria"/>
                <a:ea typeface="Cambria"/>
                <a:cs typeface="Cambria"/>
                <a:sym typeface="Cambria"/>
              </a:rPr>
              <a:t>It is the </a:t>
            </a:r>
            <a:r>
              <a:rPr lang="en-US" sz="1200" b="1" i="0" u="sng" strike="noStrike" cap="none">
                <a:solidFill>
                  <a:schemeClr val="dk1"/>
                </a:solidFill>
                <a:latin typeface="Cambria"/>
                <a:ea typeface="Cambria"/>
                <a:cs typeface="Cambria"/>
                <a:sym typeface="Cambria"/>
              </a:rPr>
              <a:t>clinical term</a:t>
            </a:r>
            <a:r>
              <a:rPr lang="en-US" sz="1200" b="0" i="0" u="none" strike="noStrike" cap="none">
                <a:solidFill>
                  <a:schemeClr val="dk1"/>
                </a:solidFill>
                <a:latin typeface="Cambria"/>
                <a:ea typeface="Cambria"/>
                <a:cs typeface="Cambria"/>
                <a:sym typeface="Cambria"/>
              </a:rPr>
              <a:t> for a disease with </a:t>
            </a:r>
            <a:r>
              <a:rPr lang="en-US" sz="1200" b="1" i="0" u="none" strike="noStrike" cap="none">
                <a:solidFill>
                  <a:srgbClr val="C00000"/>
                </a:solidFill>
                <a:latin typeface="Cambria"/>
                <a:ea typeface="Cambria"/>
                <a:cs typeface="Cambria"/>
                <a:sym typeface="Cambria"/>
              </a:rPr>
              <a:t>acute</a:t>
            </a:r>
            <a:r>
              <a:rPr lang="en-US" sz="1200" b="0" i="0" u="none" strike="noStrike" cap="none">
                <a:solidFill>
                  <a:srgbClr val="C00000"/>
                </a:solidFill>
                <a:latin typeface="Cambria"/>
                <a:ea typeface="Cambria"/>
                <a:cs typeface="Cambria"/>
                <a:sym typeface="Cambria"/>
              </a:rPr>
              <a:t> </a:t>
            </a:r>
            <a:r>
              <a:rPr lang="en-US" sz="1200" b="0" i="0" u="none" strike="noStrike" cap="none">
                <a:solidFill>
                  <a:schemeClr val="dk1"/>
                </a:solidFill>
                <a:latin typeface="Cambria"/>
                <a:ea typeface="Cambria"/>
                <a:cs typeface="Cambria"/>
                <a:sym typeface="Cambria"/>
              </a:rPr>
              <a:t>onset of a neurologic deficit as the result </a:t>
            </a:r>
            <a:r>
              <a:rPr lang="en-US" sz="1200" b="1" i="0" u="none" strike="noStrike" cap="none">
                <a:solidFill>
                  <a:srgbClr val="C00000"/>
                </a:solidFill>
                <a:latin typeface="Cambria"/>
                <a:ea typeface="Cambria"/>
                <a:cs typeface="Cambria"/>
                <a:sym typeface="Cambria"/>
              </a:rPr>
              <a:t>of vascular lesions, either hemorrhage or loss of blood supply.</a:t>
            </a:r>
            <a:endParaRPr sz="1200" b="1" i="0" u="none" strike="noStrike" cap="none">
              <a:solidFill>
                <a:srgbClr val="C00000"/>
              </a:solidFill>
              <a:latin typeface="Cambria"/>
              <a:ea typeface="Cambria"/>
              <a:cs typeface="Cambria"/>
              <a:sym typeface="Cambria"/>
            </a:endParaRPr>
          </a:p>
        </p:txBody>
      </p:sp>
      <p:pic>
        <p:nvPicPr>
          <p:cNvPr id="135" name="Google Shape;135;p16"/>
          <p:cNvPicPr preferRelativeResize="0"/>
          <p:nvPr/>
        </p:nvPicPr>
        <p:blipFill rotWithShape="1">
          <a:blip r:embed="rId3">
            <a:alphaModFix/>
          </a:blip>
          <a:srcRect b="-4122"/>
          <a:stretch/>
        </p:blipFill>
        <p:spPr>
          <a:xfrm>
            <a:off x="2134810" y="7179800"/>
            <a:ext cx="2759413" cy="1964200"/>
          </a:xfrm>
          <a:prstGeom prst="rect">
            <a:avLst/>
          </a:prstGeom>
          <a:noFill/>
          <a:ln>
            <a:noFill/>
          </a:ln>
        </p:spPr>
      </p:pic>
      <p:pic>
        <p:nvPicPr>
          <p:cNvPr id="136" name="Google Shape;136;p16"/>
          <p:cNvPicPr preferRelativeResize="0"/>
          <p:nvPr/>
        </p:nvPicPr>
        <p:blipFill rotWithShape="1">
          <a:blip r:embed="rId4">
            <a:alphaModFix/>
          </a:blip>
          <a:srcRect/>
          <a:stretch/>
        </p:blipFill>
        <p:spPr>
          <a:xfrm>
            <a:off x="-1" y="0"/>
            <a:ext cx="7772400" cy="623887"/>
          </a:xfrm>
          <a:prstGeom prst="rect">
            <a:avLst/>
          </a:prstGeom>
          <a:noFill/>
          <a:ln>
            <a:noFill/>
          </a:ln>
        </p:spPr>
      </p:pic>
      <p:sp>
        <p:nvSpPr>
          <p:cNvPr id="137" name="Google Shape;137;p16"/>
          <p:cNvSpPr txBox="1"/>
          <p:nvPr/>
        </p:nvSpPr>
        <p:spPr>
          <a:xfrm>
            <a:off x="3736084" y="3103255"/>
            <a:ext cx="6217800" cy="72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999999"/>
                </a:solidFill>
                <a:latin typeface="Cambria"/>
                <a:ea typeface="Cambria"/>
                <a:cs typeface="Cambria"/>
                <a:sym typeface="Cambria"/>
              </a:rPr>
              <a:t>Or cardiac arrest </a:t>
            </a:r>
            <a:endParaRPr sz="1100" b="0" i="0" u="none" strike="noStrike" cap="none">
              <a:solidFill>
                <a:srgbClr val="999999"/>
              </a:solidFill>
              <a:latin typeface="Cambria"/>
              <a:ea typeface="Cambria"/>
              <a:cs typeface="Cambria"/>
              <a:sym typeface="Cambria"/>
            </a:endParaRPr>
          </a:p>
        </p:txBody>
      </p:sp>
      <p:sp>
        <p:nvSpPr>
          <p:cNvPr id="138" name="Google Shape;138;p16"/>
          <p:cNvSpPr txBox="1"/>
          <p:nvPr/>
        </p:nvSpPr>
        <p:spPr>
          <a:xfrm>
            <a:off x="5280525" y="3380450"/>
            <a:ext cx="4725900" cy="91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999999"/>
                </a:solidFill>
                <a:latin typeface="Cambria"/>
                <a:ea typeface="Cambria"/>
                <a:cs typeface="Cambria"/>
                <a:sym typeface="Cambria"/>
              </a:rPr>
              <a:t>Such as atherosclerosis </a:t>
            </a:r>
            <a:endParaRPr sz="1100" b="0" i="0" u="none" strike="noStrike" cap="none">
              <a:solidFill>
                <a:srgbClr val="999999"/>
              </a:solidFill>
              <a:latin typeface="Cambria"/>
              <a:ea typeface="Cambria"/>
              <a:cs typeface="Cambria"/>
              <a:sym typeface="Cambria"/>
            </a:endParaRPr>
          </a:p>
        </p:txBody>
      </p:sp>
      <p:sp>
        <p:nvSpPr>
          <p:cNvPr id="139" name="Google Shape;139;p16"/>
          <p:cNvSpPr txBox="1"/>
          <p:nvPr/>
        </p:nvSpPr>
        <p:spPr>
          <a:xfrm>
            <a:off x="252075" y="5701218"/>
            <a:ext cx="7391400" cy="918300"/>
          </a:xfrm>
          <a:prstGeom prst="rect">
            <a:avLst/>
          </a:prstGeom>
          <a:solidFill>
            <a:srgbClr val="F7FAFB"/>
          </a:solidFill>
          <a:ln w="9525" cap="flat" cmpd="sng">
            <a:solidFill>
              <a:srgbClr val="8ECADA"/>
            </a:solidFill>
            <a:prstDash val="lgDashDot"/>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200" b="0" i="0" u="none" strike="noStrike" cap="none" baseline="-25000">
              <a:solidFill>
                <a:srgbClr val="7F7F7F"/>
              </a:solidFill>
              <a:latin typeface="Cambria"/>
              <a:ea typeface="Cambria"/>
              <a:cs typeface="Cambria"/>
              <a:sym typeface="Cambria"/>
            </a:endParaRPr>
          </a:p>
          <a:p>
            <a:pPr marL="0" marR="0" lvl="0" indent="0" algn="l" rtl="0">
              <a:lnSpc>
                <a:spcPct val="100000"/>
              </a:lnSpc>
              <a:spcBef>
                <a:spcPts val="0"/>
              </a:spcBef>
              <a:spcAft>
                <a:spcPts val="0"/>
              </a:spcAft>
              <a:buNone/>
            </a:pPr>
            <a:r>
              <a:rPr lang="en-US" sz="1200" b="0" i="0" u="none" strike="noStrike" cap="none">
                <a:solidFill>
                  <a:srgbClr val="7F7F7F"/>
                </a:solidFill>
                <a:latin typeface="Cambria"/>
                <a:ea typeface="Cambria"/>
                <a:cs typeface="Cambria"/>
                <a:sym typeface="Cambria"/>
              </a:rPr>
              <a:t>* 1-  the partial pressure of the Oxygen is okay and there is sufficient blood supply to the tissue but the cells can’t take up the oxygen because there tissue poisoning, usually by cyanide. we call this type of hypoxia </a:t>
            </a:r>
            <a:r>
              <a:rPr lang="en-US" sz="1200" b="1" i="0" u="none" strike="noStrike" cap="none">
                <a:solidFill>
                  <a:srgbClr val="7F7F7F"/>
                </a:solidFill>
                <a:latin typeface="Cambria"/>
                <a:ea typeface="Cambria"/>
                <a:cs typeface="Cambria"/>
                <a:sym typeface="Cambria"/>
              </a:rPr>
              <a:t>Histotoxic</a:t>
            </a:r>
            <a:r>
              <a:rPr lang="en-US" sz="1200" b="0" i="0" u="none" strike="noStrike" cap="none">
                <a:solidFill>
                  <a:srgbClr val="7F7F7F"/>
                </a:solidFill>
                <a:latin typeface="Cambria"/>
                <a:ea typeface="Cambria"/>
                <a:cs typeface="Cambria"/>
                <a:sym typeface="Cambria"/>
              </a:rPr>
              <a:t> </a:t>
            </a:r>
            <a:r>
              <a:rPr lang="en-US" sz="1200" b="1" i="0" u="none" strike="noStrike" cap="none">
                <a:solidFill>
                  <a:srgbClr val="7F7F7F"/>
                </a:solidFill>
                <a:latin typeface="Cambria"/>
                <a:ea typeface="Cambria"/>
                <a:cs typeface="Cambria"/>
                <a:sym typeface="Cambria"/>
              </a:rPr>
              <a:t>hypoxia</a:t>
            </a:r>
            <a:r>
              <a:rPr lang="en-US" sz="1200" b="0" i="0" u="none" strike="noStrike" cap="none">
                <a:solidFill>
                  <a:srgbClr val="7F7F7F"/>
                </a:solidFill>
                <a:latin typeface="Cambria"/>
                <a:ea typeface="Cambria"/>
                <a:cs typeface="Cambria"/>
                <a:sym typeface="Cambria"/>
              </a:rPr>
              <a:t>.</a:t>
            </a:r>
            <a:endParaRPr sz="1200" b="0" i="0" u="none" strike="noStrike" cap="none" baseline="-25000">
              <a:solidFill>
                <a:srgbClr val="7F7F7F"/>
              </a:solidFill>
              <a:latin typeface="Cambria"/>
              <a:ea typeface="Cambria"/>
              <a:cs typeface="Cambria"/>
              <a:sym typeface="Cambri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graphicFrame>
        <p:nvGraphicFramePr>
          <p:cNvPr id="144" name="Google Shape;144;p17"/>
          <p:cNvGraphicFramePr/>
          <p:nvPr/>
        </p:nvGraphicFramePr>
        <p:xfrm>
          <a:off x="524204" y="4302226"/>
          <a:ext cx="6723975" cy="3529725"/>
        </p:xfrm>
        <a:graphic>
          <a:graphicData uri="http://schemas.openxmlformats.org/drawingml/2006/table">
            <a:tbl>
              <a:tblPr firstRow="1" bandRow="1">
                <a:noFill/>
                <a:tableStyleId>{5DB19385-5552-44DA-83EC-917C4974FA2E}</a:tableStyleId>
              </a:tblPr>
              <a:tblGrid>
                <a:gridCol w="1186575"/>
                <a:gridCol w="5537400"/>
              </a:tblGrid>
              <a:tr h="403900">
                <a:tc gridSpan="2">
                  <a:txBody>
                    <a:bodyPr/>
                    <a:lstStyle/>
                    <a:p>
                      <a:pPr marL="285750" marR="0" lvl="0" indent="-285750" algn="ctr" rtl="0">
                        <a:lnSpc>
                          <a:spcPct val="100000"/>
                        </a:lnSpc>
                        <a:spcBef>
                          <a:spcPts val="0"/>
                        </a:spcBef>
                        <a:spcAft>
                          <a:spcPts val="0"/>
                        </a:spcAft>
                        <a:buClr>
                          <a:schemeClr val="dk1"/>
                        </a:buClr>
                        <a:buSzPts val="1800"/>
                        <a:buFont typeface="Noto Sans Symbols"/>
                        <a:buChar char="▪"/>
                      </a:pPr>
                      <a:r>
                        <a:rPr lang="en-US" sz="1800" b="1" u="none" strike="noStrike" cap="none" dirty="0">
                          <a:solidFill>
                            <a:schemeClr val="dk1"/>
                          </a:solidFill>
                        </a:rPr>
                        <a:t>Embolic stroke:</a:t>
                      </a:r>
                      <a:endParaRPr sz="1600" u="none" strike="noStrike" cap="none" dirty="0">
                        <a:solidFill>
                          <a:schemeClr val="dk1"/>
                        </a:solidFill>
                      </a:endParaRPr>
                    </a:p>
                  </a:txBody>
                  <a:tcPr marL="91450" marR="91450" marT="45725" marB="45725">
                    <a:solidFill>
                      <a:srgbClr val="A4CCD4"/>
                    </a:solidFill>
                  </a:tcPr>
                </a:tc>
                <a:tc hMerge="1">
                  <a:txBody>
                    <a:bodyPr/>
                    <a:lstStyle/>
                    <a:p>
                      <a:endParaRPr lang="en-US"/>
                    </a:p>
                  </a:txBody>
                  <a:tcPr/>
                </a:tc>
              </a:tr>
              <a:tr h="649275">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What is it ?</a:t>
                      </a:r>
                      <a:endParaRPr sz="1200" b="1" u="none" strike="noStrike" cap="none"/>
                    </a:p>
                  </a:txBody>
                  <a:tcPr marL="91450" marR="91450" marT="45725" marB="45725"/>
                </a:tc>
                <a:tc>
                  <a:txBody>
                    <a:bodyPr/>
                    <a:lstStyle/>
                    <a:p>
                      <a:pPr marL="0" marR="0" lvl="0" indent="0" algn="l" rtl="0">
                        <a:lnSpc>
                          <a:spcPct val="100000"/>
                        </a:lnSpc>
                        <a:spcBef>
                          <a:spcPts val="0"/>
                        </a:spcBef>
                        <a:spcAft>
                          <a:spcPts val="0"/>
                        </a:spcAft>
                        <a:buClr>
                          <a:srgbClr val="7F7F7F"/>
                        </a:buClr>
                        <a:buSzPts val="1200"/>
                        <a:buFont typeface="Cambria"/>
                        <a:buNone/>
                      </a:pPr>
                      <a:r>
                        <a:rPr lang="en-US" sz="1200" u="none" strike="noStrike" cap="none">
                          <a:solidFill>
                            <a:srgbClr val="7F7F7F"/>
                          </a:solidFill>
                        </a:rPr>
                        <a:t> </a:t>
                      </a:r>
                      <a:r>
                        <a:rPr lang="en-US" sz="1200" b="1" u="none" strike="noStrike" cap="none">
                          <a:solidFill>
                            <a:srgbClr val="7F7F7F"/>
                          </a:solidFill>
                        </a:rPr>
                        <a:t>Embolism</a:t>
                      </a:r>
                      <a:r>
                        <a:rPr lang="en-US" sz="1200" u="none" strike="noStrike" cap="none">
                          <a:solidFill>
                            <a:srgbClr val="7F7F7F"/>
                          </a:solidFill>
                        </a:rPr>
                        <a:t>: ​ Intravascular solid, liquid, or gaseous mass that is carried by the blood to a site distant from its point of origin</a:t>
                      </a:r>
                      <a:endParaRPr sz="1400" u="none" strike="noStrike" cap="none"/>
                    </a:p>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r>
              <a:tr h="4039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Note that :</a:t>
                      </a:r>
                      <a:endParaRPr sz="12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Embolic infarctions are </a:t>
                      </a:r>
                      <a:r>
                        <a:rPr lang="en-US" sz="1200" b="1" u="none" strike="noStrike" cap="none"/>
                        <a:t>more common </a:t>
                      </a:r>
                      <a:r>
                        <a:rPr lang="en-US" sz="1200" u="none" strike="noStrike" cap="none"/>
                        <a:t>than thrombosis. </a:t>
                      </a:r>
                      <a:endParaRPr sz="1200" u="none" strike="noStrike" cap="none"/>
                    </a:p>
                  </a:txBody>
                  <a:tcPr marL="91450" marR="91450" marT="45725" marB="45725"/>
                </a:tc>
              </a:tr>
              <a:tr h="1576825">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Sources of emboli include:</a:t>
                      </a:r>
                      <a:endParaRPr sz="12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a:solidFill>
                            <a:schemeClr val="dk1"/>
                          </a:solidFill>
                        </a:rPr>
                        <a:t>a- </a:t>
                      </a:r>
                      <a:r>
                        <a:rPr lang="en-US" sz="1200" b="1" u="none" strike="noStrike" cap="none" dirty="0">
                          <a:solidFill>
                            <a:schemeClr val="dk1"/>
                          </a:solidFill>
                        </a:rPr>
                        <a:t>Cardiac mural thrombi </a:t>
                      </a:r>
                      <a:r>
                        <a:rPr lang="en-US" sz="1200" b="1" u="none" strike="noStrike" cap="none" baseline="30000" dirty="0">
                          <a:solidFill>
                            <a:schemeClr val="dk1"/>
                          </a:solidFill>
                        </a:rPr>
                        <a:t>1</a:t>
                      </a:r>
                      <a:r>
                        <a:rPr lang="en-US" sz="1200" b="1" u="none" strike="noStrike" cap="none" dirty="0">
                          <a:solidFill>
                            <a:schemeClr val="dk1"/>
                          </a:solidFill>
                        </a:rPr>
                        <a:t>​ (more frequent)​ : </a:t>
                      </a:r>
                      <a:endParaRPr sz="1400" u="none" strike="noStrike" cap="none" dirty="0"/>
                    </a:p>
                    <a:p>
                      <a:pPr marL="674370" marR="0" lvl="1" indent="-285750" algn="l" rtl="0">
                        <a:lnSpc>
                          <a:spcPct val="100000"/>
                        </a:lnSpc>
                        <a:spcBef>
                          <a:spcPts val="0"/>
                        </a:spcBef>
                        <a:spcAft>
                          <a:spcPts val="0"/>
                        </a:spcAft>
                        <a:buClr>
                          <a:schemeClr val="dk1"/>
                        </a:buClr>
                        <a:buSzPts val="1200"/>
                        <a:buFont typeface="Arial"/>
                        <a:buChar char="•"/>
                      </a:pPr>
                      <a:r>
                        <a:rPr lang="en-US" sz="1200" u="none" strike="noStrike" cap="none" dirty="0"/>
                        <a:t>Myocardial infarct.</a:t>
                      </a:r>
                      <a:endParaRPr sz="1400" u="none" strike="noStrike" cap="none" dirty="0"/>
                    </a:p>
                    <a:p>
                      <a:pPr marL="674370" marR="0" lvl="1" indent="-285750" algn="l" rtl="0">
                        <a:lnSpc>
                          <a:spcPct val="100000"/>
                        </a:lnSpc>
                        <a:spcBef>
                          <a:spcPts val="0"/>
                        </a:spcBef>
                        <a:spcAft>
                          <a:spcPts val="0"/>
                        </a:spcAft>
                        <a:buClr>
                          <a:schemeClr val="dk1"/>
                        </a:buClr>
                        <a:buSzPts val="1200"/>
                        <a:buFont typeface="Arial"/>
                        <a:buChar char="•"/>
                      </a:pPr>
                      <a:r>
                        <a:rPr lang="en-US" sz="1200" u="none" strike="noStrike" cap="none" dirty="0" err="1"/>
                        <a:t>Valvular</a:t>
                      </a:r>
                      <a:r>
                        <a:rPr lang="en-US" sz="1200" u="none" strike="noStrike" cap="none" dirty="0"/>
                        <a:t> disease. </a:t>
                      </a:r>
                      <a:endParaRPr sz="1400" u="none" strike="noStrike" cap="none" dirty="0"/>
                    </a:p>
                    <a:p>
                      <a:pPr marL="674370" marR="0" lvl="1" indent="-285750" algn="l" rtl="0">
                        <a:lnSpc>
                          <a:spcPct val="100000"/>
                        </a:lnSpc>
                        <a:spcBef>
                          <a:spcPts val="0"/>
                        </a:spcBef>
                        <a:spcAft>
                          <a:spcPts val="0"/>
                        </a:spcAft>
                        <a:buClr>
                          <a:schemeClr val="dk1"/>
                        </a:buClr>
                        <a:buSzPts val="1200"/>
                        <a:buFont typeface="Arial"/>
                        <a:buChar char="•"/>
                      </a:pPr>
                      <a:r>
                        <a:rPr lang="en-US" sz="1200" u="none" strike="noStrike" cap="none" dirty="0"/>
                        <a:t>Atrial fibrillation. </a:t>
                      </a:r>
                      <a:r>
                        <a:rPr lang="en-US" sz="1200" b="1" u="none" strike="noStrike" cap="none" baseline="30000" dirty="0"/>
                        <a:t>3</a:t>
                      </a:r>
                      <a:endParaRPr sz="1400" b="1" u="none" strike="noStrike" cap="none" baseline="30000" dirty="0"/>
                    </a:p>
                    <a:p>
                      <a:pPr marL="0" marR="0" lvl="0" indent="0" algn="l" rtl="0">
                        <a:lnSpc>
                          <a:spcPct val="100000"/>
                        </a:lnSpc>
                        <a:spcBef>
                          <a:spcPts val="0"/>
                        </a:spcBef>
                        <a:spcAft>
                          <a:spcPts val="0"/>
                        </a:spcAft>
                        <a:buClr>
                          <a:schemeClr val="dk1"/>
                        </a:buClr>
                        <a:buSzPts val="1200"/>
                        <a:buFont typeface="Arial"/>
                        <a:buNone/>
                      </a:pPr>
                      <a:r>
                        <a:rPr lang="en-US" sz="1200" u="none" strike="noStrike" cap="none" dirty="0">
                          <a:solidFill>
                            <a:schemeClr val="dk1"/>
                          </a:solidFill>
                        </a:rPr>
                        <a:t>b- </a:t>
                      </a:r>
                      <a:r>
                        <a:rPr lang="en-US" sz="1200" b="1" u="none" strike="noStrike" cap="none" dirty="0">
                          <a:solidFill>
                            <a:schemeClr val="dk1"/>
                          </a:solidFill>
                        </a:rPr>
                        <a:t>Arteries</a:t>
                      </a:r>
                      <a:r>
                        <a:rPr lang="en-US" sz="1200" u="none" strike="noStrike" cap="none" dirty="0">
                          <a:solidFill>
                            <a:schemeClr val="dk1"/>
                          </a:solidFill>
                        </a:rPr>
                        <a:t>, (</a:t>
                      </a:r>
                      <a:r>
                        <a:rPr lang="en-US" sz="1200" u="none" strike="noStrike" cap="none" dirty="0"/>
                        <a:t>often atheromatous plaques within the </a:t>
                      </a:r>
                      <a:r>
                        <a:rPr lang="en-US" sz="1200" b="1" i="1" u="none" strike="noStrike" cap="none" dirty="0">
                          <a:solidFill>
                            <a:srgbClr val="C00000"/>
                          </a:solidFill>
                        </a:rPr>
                        <a:t>carotid arteries </a:t>
                      </a:r>
                      <a:r>
                        <a:rPr lang="en-US" sz="1200" u="none" strike="noStrike" cap="none" dirty="0">
                          <a:solidFill>
                            <a:srgbClr val="A5A5A5"/>
                          </a:solidFill>
                        </a:rPr>
                        <a:t>or </a:t>
                      </a:r>
                      <a:r>
                        <a:rPr lang="en-US" sz="1200" i="1" u="none" strike="noStrike" cap="none" dirty="0">
                          <a:solidFill>
                            <a:srgbClr val="A5A5A5"/>
                          </a:solidFill>
                        </a:rPr>
                        <a:t>aortic arch</a:t>
                      </a:r>
                      <a:r>
                        <a:rPr lang="en-US" sz="1200" u="none" strike="noStrike" cap="none" dirty="0"/>
                        <a:t>) </a:t>
                      </a:r>
                      <a:endParaRPr sz="1400" u="none" strike="noStrike" cap="none" dirty="0"/>
                    </a:p>
                    <a:p>
                      <a:pPr marL="0" marR="0" lvl="0" indent="0" algn="l" rtl="0">
                        <a:lnSpc>
                          <a:spcPct val="100000"/>
                        </a:lnSpc>
                        <a:spcBef>
                          <a:spcPts val="0"/>
                        </a:spcBef>
                        <a:spcAft>
                          <a:spcPts val="0"/>
                        </a:spcAft>
                        <a:buClr>
                          <a:schemeClr val="dk1"/>
                        </a:buClr>
                        <a:buSzPts val="1200"/>
                        <a:buFont typeface="Arial"/>
                        <a:buNone/>
                      </a:pPr>
                      <a:r>
                        <a:rPr lang="en-US" sz="1200" u="none" strike="noStrike" cap="none" dirty="0">
                          <a:solidFill>
                            <a:schemeClr val="dk1"/>
                          </a:solidFill>
                        </a:rPr>
                        <a:t>c- </a:t>
                      </a:r>
                      <a:r>
                        <a:rPr lang="en-US" sz="1200" b="1" u="none" strike="noStrike" cap="none" dirty="0">
                          <a:solidFill>
                            <a:schemeClr val="dk1"/>
                          </a:solidFill>
                        </a:rPr>
                        <a:t>Paradoxical emboli </a:t>
                      </a:r>
                      <a:r>
                        <a:rPr lang="en-US" sz="1200" b="1" u="none" strike="noStrike" cap="none" baseline="30000" dirty="0">
                          <a:solidFill>
                            <a:schemeClr val="dk1"/>
                          </a:solidFill>
                        </a:rPr>
                        <a:t>2</a:t>
                      </a:r>
                      <a:r>
                        <a:rPr lang="en-US" sz="1200" u="none" strike="noStrike" cap="none" dirty="0"/>
                        <a:t>, particularly in </a:t>
                      </a:r>
                      <a:r>
                        <a:rPr lang="en-US" sz="1200" b="1" i="1" u="none" strike="noStrike" cap="none" dirty="0"/>
                        <a:t>children</a:t>
                      </a:r>
                      <a:r>
                        <a:rPr lang="en-US" sz="1200" u="none" strike="noStrike" cap="none" dirty="0"/>
                        <a:t> with </a:t>
                      </a:r>
                      <a:r>
                        <a:rPr lang="en-US" sz="1200" b="1" i="1" u="none" strike="noStrike" cap="none" dirty="0"/>
                        <a:t>cardiac anomalies</a:t>
                      </a:r>
                      <a:r>
                        <a:rPr lang="en-US" sz="1200" u="none" strike="noStrike" cap="none" dirty="0">
                          <a:solidFill>
                            <a:srgbClr val="000000"/>
                          </a:solidFill>
                        </a:rPr>
                        <a:t>. </a:t>
                      </a:r>
                      <a:endParaRPr sz="1400" u="none" strike="noStrike" cap="none" dirty="0"/>
                    </a:p>
                    <a:p>
                      <a:pPr marL="0" marR="0" lvl="0" indent="0" algn="l" rtl="0">
                        <a:lnSpc>
                          <a:spcPct val="100000"/>
                        </a:lnSpc>
                        <a:spcBef>
                          <a:spcPts val="0"/>
                        </a:spcBef>
                        <a:spcAft>
                          <a:spcPts val="0"/>
                        </a:spcAft>
                        <a:buClr>
                          <a:schemeClr val="dk1"/>
                        </a:buClr>
                        <a:buSzPts val="1200"/>
                        <a:buFont typeface="Arial"/>
                        <a:buNone/>
                      </a:pPr>
                      <a:r>
                        <a:rPr lang="en-US" sz="1200" u="none" strike="noStrike" cap="none" dirty="0">
                          <a:solidFill>
                            <a:schemeClr val="dk1"/>
                          </a:solidFill>
                        </a:rPr>
                        <a:t>d- </a:t>
                      </a:r>
                      <a:r>
                        <a:rPr lang="en-US" sz="1200" b="1" u="none" strike="noStrike" cap="none" dirty="0">
                          <a:solidFill>
                            <a:schemeClr val="dk1"/>
                          </a:solidFill>
                        </a:rPr>
                        <a:t>Emboli associated with cardiac surgery. </a:t>
                      </a:r>
                      <a:endParaRPr sz="1400" u="none" strike="noStrike" cap="none" dirty="0"/>
                    </a:p>
                    <a:p>
                      <a:pPr marL="0" marR="0" lvl="0" indent="0" algn="l" rtl="0">
                        <a:lnSpc>
                          <a:spcPct val="100000"/>
                        </a:lnSpc>
                        <a:spcBef>
                          <a:spcPts val="0"/>
                        </a:spcBef>
                        <a:spcAft>
                          <a:spcPts val="0"/>
                        </a:spcAft>
                        <a:buClr>
                          <a:schemeClr val="dk1"/>
                        </a:buClr>
                        <a:buSzPts val="1200"/>
                        <a:buFont typeface="Arial"/>
                        <a:buNone/>
                      </a:pPr>
                      <a:r>
                        <a:rPr lang="en-US" sz="1200" u="none" strike="noStrike" cap="none" dirty="0">
                          <a:solidFill>
                            <a:schemeClr val="dk1"/>
                          </a:solidFill>
                        </a:rPr>
                        <a:t>e- </a:t>
                      </a:r>
                      <a:r>
                        <a:rPr lang="en-US" sz="1200" b="1" u="none" strike="noStrike" cap="none" dirty="0">
                          <a:solidFill>
                            <a:schemeClr val="dk1"/>
                          </a:solidFill>
                        </a:rPr>
                        <a:t>Emboli of other material</a:t>
                      </a:r>
                      <a:r>
                        <a:rPr lang="en-US" sz="1200" u="none" strike="noStrike" cap="none" dirty="0">
                          <a:solidFill>
                            <a:schemeClr val="dk1"/>
                          </a:solidFill>
                        </a:rPr>
                        <a:t> (</a:t>
                      </a:r>
                      <a:r>
                        <a:rPr lang="en-US" sz="1200" i="1" u="none" strike="noStrike" cap="none" dirty="0">
                          <a:solidFill>
                            <a:schemeClr val="dk1"/>
                          </a:solidFill>
                        </a:rPr>
                        <a:t>tumor, fat</a:t>
                      </a:r>
                      <a:r>
                        <a:rPr lang="en-US" sz="1200" i="1" u="none" strike="noStrike" cap="none" baseline="30000" dirty="0">
                          <a:solidFill>
                            <a:schemeClr val="dk1"/>
                          </a:solidFill>
                        </a:rPr>
                        <a:t>4</a:t>
                      </a:r>
                      <a:r>
                        <a:rPr lang="en-US" sz="1200" i="1" u="none" strike="noStrike" cap="none" dirty="0">
                          <a:solidFill>
                            <a:schemeClr val="dk1"/>
                          </a:solidFill>
                        </a:rPr>
                        <a:t>, or air</a:t>
                      </a:r>
                      <a:r>
                        <a:rPr lang="en-US" sz="1200" u="none" strike="noStrike" cap="none" dirty="0">
                          <a:solidFill>
                            <a:schemeClr val="dk1"/>
                          </a:solidFill>
                        </a:rPr>
                        <a:t>) </a:t>
                      </a:r>
                      <a:r>
                        <a:rPr lang="en-US" sz="1100" u="none" strike="noStrike" cap="none" dirty="0">
                          <a:solidFill>
                            <a:srgbClr val="999999"/>
                          </a:solidFill>
                        </a:rPr>
                        <a:t>Fat emboli comes from bone fractures </a:t>
                      </a:r>
                      <a:endParaRPr sz="1100" u="none" strike="noStrike" cap="none" dirty="0">
                        <a:solidFill>
                          <a:srgbClr val="999999"/>
                        </a:solidFill>
                      </a:endParaRPr>
                    </a:p>
                    <a:p>
                      <a:pPr marL="0" marR="0" lvl="0" indent="0" algn="l" rtl="0">
                        <a:lnSpc>
                          <a:spcPct val="100000"/>
                        </a:lnSpc>
                        <a:spcBef>
                          <a:spcPts val="0"/>
                        </a:spcBef>
                        <a:spcAft>
                          <a:spcPts val="0"/>
                        </a:spcAft>
                        <a:buClr>
                          <a:schemeClr val="dk1"/>
                        </a:buClr>
                        <a:buSzPts val="1200"/>
                        <a:buFont typeface="Arial"/>
                        <a:buNone/>
                      </a:pPr>
                      <a:endParaRPr sz="1100" dirty="0">
                        <a:solidFill>
                          <a:srgbClr val="999999"/>
                        </a:solidFill>
                      </a:endParaRPr>
                    </a:p>
                  </a:txBody>
                  <a:tcPr marL="91450" marR="91450" marT="45725" marB="45725"/>
                </a:tc>
              </a:tr>
            </a:tbl>
          </a:graphicData>
        </a:graphic>
      </p:graphicFrame>
      <p:graphicFrame>
        <p:nvGraphicFramePr>
          <p:cNvPr id="145" name="Google Shape;145;p17"/>
          <p:cNvGraphicFramePr/>
          <p:nvPr/>
        </p:nvGraphicFramePr>
        <p:xfrm>
          <a:off x="524206" y="726786"/>
          <a:ext cx="6724000" cy="2742075"/>
        </p:xfrm>
        <a:graphic>
          <a:graphicData uri="http://schemas.openxmlformats.org/drawingml/2006/table">
            <a:tbl>
              <a:tblPr firstRow="1" bandRow="1">
                <a:noFill/>
                <a:tableStyleId>{5DB19385-5552-44DA-83EC-917C4974FA2E}</a:tableStyleId>
              </a:tblPr>
              <a:tblGrid>
                <a:gridCol w="1114675"/>
                <a:gridCol w="5609325"/>
              </a:tblGrid>
              <a:tr h="378450">
                <a:tc gridSpan="2">
                  <a:txBody>
                    <a:bodyPr/>
                    <a:lstStyle/>
                    <a:p>
                      <a:pPr marL="285750" marR="0" lvl="0" indent="-285750" algn="ctr" rtl="0">
                        <a:lnSpc>
                          <a:spcPct val="100000"/>
                        </a:lnSpc>
                        <a:spcBef>
                          <a:spcPts val="0"/>
                        </a:spcBef>
                        <a:spcAft>
                          <a:spcPts val="0"/>
                        </a:spcAft>
                        <a:buClr>
                          <a:schemeClr val="dk1"/>
                        </a:buClr>
                        <a:buSzPts val="1800"/>
                        <a:buFont typeface="Noto Sans Symbols"/>
                        <a:buChar char="▪"/>
                      </a:pPr>
                      <a:r>
                        <a:rPr lang="en-US" sz="1800" b="1" u="none" strike="noStrike" cap="none"/>
                        <a:t>Thrombotic stroke:</a:t>
                      </a:r>
                      <a:endParaRPr sz="1800" b="1" u="none" strike="noStrike" cap="none"/>
                    </a:p>
                  </a:txBody>
                  <a:tcPr marL="91450" marR="91450" marT="45725" marB="45725">
                    <a:solidFill>
                      <a:srgbClr val="D5E7EB"/>
                    </a:solidFill>
                  </a:tcPr>
                </a:tc>
                <a:tc hMerge="1">
                  <a:txBody>
                    <a:bodyPr/>
                    <a:lstStyle/>
                    <a:p>
                      <a:endParaRPr lang="en-US"/>
                    </a:p>
                  </a:txBody>
                  <a:tcPr/>
                </a:tc>
              </a:tr>
              <a:tr h="653225">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What is it ?</a:t>
                      </a:r>
                      <a:endParaRPr sz="1200" b="1" u="none" strike="noStrike" cap="none"/>
                    </a:p>
                  </a:txBody>
                  <a:tcPr marL="91450" marR="91450" marT="45725" marB="45725"/>
                </a:tc>
                <a:tc>
                  <a:txBody>
                    <a:bodyPr/>
                    <a:lstStyle/>
                    <a:p>
                      <a:pPr marL="0" marR="0" lvl="0" indent="0" algn="l" rtl="0">
                        <a:lnSpc>
                          <a:spcPct val="100000"/>
                        </a:lnSpc>
                        <a:spcBef>
                          <a:spcPts val="0"/>
                        </a:spcBef>
                        <a:spcAft>
                          <a:spcPts val="0"/>
                        </a:spcAft>
                        <a:buClr>
                          <a:srgbClr val="7F7F7F"/>
                        </a:buClr>
                        <a:buSzPts val="1200"/>
                        <a:buFont typeface="Cambria"/>
                        <a:buNone/>
                      </a:pPr>
                      <a:r>
                        <a:rPr lang="en-US" sz="1200" b="1" u="none" strike="noStrike" cap="none">
                          <a:solidFill>
                            <a:srgbClr val="7F7F7F"/>
                          </a:solidFill>
                        </a:rPr>
                        <a:t>Thrombosis</a:t>
                      </a:r>
                      <a:r>
                        <a:rPr lang="en-US" sz="1200" u="none" strike="noStrike" cap="none">
                          <a:solidFill>
                            <a:srgbClr val="7F7F7F"/>
                          </a:solidFill>
                        </a:rPr>
                        <a:t>:​ Formation of  blood clot (thrombus) inside a blood vessel, obstructing the flow of ​ b​lo​od​ . </a:t>
                      </a:r>
                      <a:endParaRPr sz="1400" u="none" strike="noStrike" cap="none"/>
                    </a:p>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r>
              <a:tr h="704550">
                <a:tc>
                  <a:txBody>
                    <a:bodyPr/>
                    <a:lstStyle/>
                    <a:p>
                      <a:pPr marL="0" marR="0" lvl="0" indent="0" algn="l" rtl="0">
                        <a:lnSpc>
                          <a:spcPct val="100000"/>
                        </a:lnSpc>
                        <a:spcBef>
                          <a:spcPts val="0"/>
                        </a:spcBef>
                        <a:spcAft>
                          <a:spcPts val="0"/>
                        </a:spcAft>
                        <a:buClr>
                          <a:schemeClr val="dk1"/>
                        </a:buClr>
                        <a:buSzPts val="1200"/>
                        <a:buFont typeface="Cambria"/>
                        <a:buNone/>
                      </a:pPr>
                      <a:r>
                        <a:rPr lang="en-US" sz="1200" b="1" u="none" strike="noStrike" cap="none"/>
                        <a:t>Note that:</a:t>
                      </a:r>
                      <a:endParaRPr sz="1200" b="1" u="none" strike="noStrike" cap="none"/>
                    </a:p>
                    <a:p>
                      <a:pPr marL="0" marR="0" lvl="0" indent="0" algn="l"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200"/>
                        <a:buFont typeface="Cambria"/>
                        <a:buNone/>
                      </a:pPr>
                      <a:r>
                        <a:rPr lang="en-US" sz="1200" u="none" strike="noStrike" cap="none">
                          <a:solidFill>
                            <a:schemeClr val="dk1"/>
                          </a:solidFill>
                          <a:latin typeface="Cambria"/>
                          <a:ea typeface="Cambria"/>
                          <a:cs typeface="Cambria"/>
                          <a:sym typeface="Cambria"/>
                        </a:rPr>
                        <a:t>The majority of thrombotic occlusions causing cerebral infarctions are due to </a:t>
                      </a:r>
                      <a:r>
                        <a:rPr lang="en-US" sz="1200" i="1" u="none" strike="noStrike" cap="none">
                          <a:solidFill>
                            <a:schemeClr val="dk1"/>
                          </a:solidFill>
                          <a:latin typeface="Cambria"/>
                          <a:ea typeface="Cambria"/>
                          <a:cs typeface="Cambria"/>
                          <a:sym typeface="Cambria"/>
                        </a:rPr>
                        <a:t>atherosclerosis.</a:t>
                      </a:r>
                      <a:endParaRPr sz="120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tc>
              </a:tr>
              <a:tr h="891175">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dk1"/>
                          </a:solidFill>
                          <a:latin typeface="Cambria"/>
                          <a:ea typeface="Cambria"/>
                          <a:cs typeface="Cambria"/>
                          <a:sym typeface="Cambria"/>
                        </a:rPr>
                        <a:t>The most common sites of primary thrombosis:</a:t>
                      </a:r>
                      <a:endParaRPr sz="1200" b="1" u="none" strike="noStrike" cap="none"/>
                    </a:p>
                  </a:txBody>
                  <a:tcPr marL="91450" marR="91450" marT="45725" marB="45725"/>
                </a:tc>
                <a:tc>
                  <a:txBody>
                    <a:bodyPr/>
                    <a:lstStyle/>
                    <a:p>
                      <a:pPr marL="228600" marR="0" lvl="0" indent="-228600" algn="l" rtl="0">
                        <a:lnSpc>
                          <a:spcPct val="100000"/>
                        </a:lnSpc>
                        <a:spcBef>
                          <a:spcPts val="0"/>
                        </a:spcBef>
                        <a:spcAft>
                          <a:spcPts val="0"/>
                        </a:spcAft>
                        <a:buClr>
                          <a:srgbClr val="C00000"/>
                        </a:buClr>
                        <a:buSzPts val="1200"/>
                        <a:buFont typeface="Cambria"/>
                        <a:buAutoNum type="alphaLcParenR"/>
                      </a:pPr>
                      <a:r>
                        <a:rPr lang="en-US" sz="1200" b="1" u="none" strike="noStrike" cap="none">
                          <a:solidFill>
                            <a:srgbClr val="C00000"/>
                          </a:solidFill>
                          <a:latin typeface="Cambria"/>
                          <a:ea typeface="Cambria"/>
                          <a:cs typeface="Cambria"/>
                          <a:sym typeface="Cambria"/>
                        </a:rPr>
                        <a:t>The carotid bifurcation.</a:t>
                      </a:r>
                      <a:r>
                        <a:rPr lang="en-US" sz="1200" b="1" i="1" u="none" strike="noStrike" cap="none" baseline="30000">
                          <a:solidFill>
                            <a:srgbClr val="C00000"/>
                          </a:solidFill>
                          <a:latin typeface="Cambria"/>
                          <a:ea typeface="Cambria"/>
                          <a:cs typeface="Cambria"/>
                          <a:sym typeface="Cambria"/>
                        </a:rPr>
                        <a:t> </a:t>
                      </a:r>
                      <a:r>
                        <a:rPr lang="en-US" sz="1100" u="none" strike="noStrike" cap="none">
                          <a:solidFill>
                            <a:srgbClr val="999999"/>
                          </a:solidFill>
                        </a:rPr>
                        <a:t>Between internal and external carotid arteries </a:t>
                      </a:r>
                      <a:endParaRPr sz="1200" u="none" strike="noStrike" cap="none">
                        <a:solidFill>
                          <a:srgbClr val="C00000"/>
                        </a:solidFill>
                        <a:latin typeface="Cambria"/>
                        <a:ea typeface="Cambria"/>
                        <a:cs typeface="Cambria"/>
                        <a:sym typeface="Cambria"/>
                      </a:endParaRPr>
                    </a:p>
                    <a:p>
                      <a:pPr marL="228600" marR="0" lvl="0" indent="-228600" algn="l" rtl="0">
                        <a:lnSpc>
                          <a:spcPct val="100000"/>
                        </a:lnSpc>
                        <a:spcBef>
                          <a:spcPts val="0"/>
                        </a:spcBef>
                        <a:spcAft>
                          <a:spcPts val="0"/>
                        </a:spcAft>
                        <a:buClr>
                          <a:srgbClr val="C00000"/>
                        </a:buClr>
                        <a:buSzPts val="1200"/>
                        <a:buFont typeface="Cambria"/>
                        <a:buAutoNum type="alphaLcParenR"/>
                      </a:pPr>
                      <a:r>
                        <a:rPr lang="en-US" sz="1200" b="1" u="none" strike="noStrike" cap="none">
                          <a:solidFill>
                            <a:srgbClr val="C00000"/>
                          </a:solidFill>
                          <a:latin typeface="Cambria"/>
                          <a:ea typeface="Cambria"/>
                          <a:cs typeface="Cambria"/>
                          <a:sym typeface="Cambria"/>
                        </a:rPr>
                        <a:t>The origin of the middle cerebral artery.</a:t>
                      </a:r>
                      <a:endParaRPr sz="1200" u="none" strike="noStrike" cap="none">
                        <a:solidFill>
                          <a:srgbClr val="C00000"/>
                        </a:solidFill>
                        <a:latin typeface="Cambria"/>
                        <a:ea typeface="Cambria"/>
                        <a:cs typeface="Cambria"/>
                        <a:sym typeface="Cambria"/>
                      </a:endParaRPr>
                    </a:p>
                    <a:p>
                      <a:pPr marL="228600" marR="0" lvl="0" indent="-228600" algn="l" rtl="0">
                        <a:lnSpc>
                          <a:spcPct val="100000"/>
                        </a:lnSpc>
                        <a:spcBef>
                          <a:spcPts val="0"/>
                        </a:spcBef>
                        <a:spcAft>
                          <a:spcPts val="0"/>
                        </a:spcAft>
                        <a:buClr>
                          <a:srgbClr val="C00000"/>
                        </a:buClr>
                        <a:buSzPts val="1200"/>
                        <a:buFont typeface="Cambria"/>
                        <a:buAutoNum type="alphaLcParenR"/>
                      </a:pPr>
                      <a:r>
                        <a:rPr lang="en-US" sz="1200" b="1" u="none" strike="noStrike" cap="none">
                          <a:solidFill>
                            <a:srgbClr val="C00000"/>
                          </a:solidFill>
                          <a:latin typeface="Cambria"/>
                          <a:ea typeface="Cambria"/>
                          <a:cs typeface="Cambria"/>
                          <a:sym typeface="Cambria"/>
                        </a:rPr>
                        <a:t>At either end of the basilar artery.</a:t>
                      </a:r>
                      <a:endParaRPr sz="1200" u="none" strike="noStrike" cap="none">
                        <a:solidFill>
                          <a:srgbClr val="C00000"/>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tc>
              </a:tr>
            </a:tbl>
          </a:graphicData>
        </a:graphic>
      </p:graphicFrame>
      <p:pic>
        <p:nvPicPr>
          <p:cNvPr id="146" name="Google Shape;146;p17"/>
          <p:cNvPicPr preferRelativeResize="0"/>
          <p:nvPr/>
        </p:nvPicPr>
        <p:blipFill rotWithShape="1">
          <a:blip r:embed="rId3">
            <a:alphaModFix/>
          </a:blip>
          <a:srcRect/>
          <a:stretch/>
        </p:blipFill>
        <p:spPr>
          <a:xfrm>
            <a:off x="0" y="0"/>
            <a:ext cx="7772400" cy="623887"/>
          </a:xfrm>
          <a:prstGeom prst="rect">
            <a:avLst/>
          </a:prstGeom>
          <a:noFill/>
          <a:ln>
            <a:noFill/>
          </a:ln>
        </p:spPr>
      </p:pic>
      <p:sp>
        <p:nvSpPr>
          <p:cNvPr id="147" name="Google Shape;147;p17"/>
          <p:cNvSpPr txBox="1"/>
          <p:nvPr/>
        </p:nvSpPr>
        <p:spPr>
          <a:xfrm>
            <a:off x="914897" y="84288"/>
            <a:ext cx="5678905"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800" b="1" i="0" u="none" strike="noStrike" cap="none">
                <a:solidFill>
                  <a:srgbClr val="5BA3B1"/>
                </a:solidFill>
                <a:latin typeface="Cambria"/>
                <a:ea typeface="Cambria"/>
                <a:cs typeface="Cambria"/>
                <a:sym typeface="Cambria"/>
              </a:rPr>
              <a:t># Thrombotic stroke VS Embolic stroke:</a:t>
            </a:r>
            <a:endParaRPr/>
          </a:p>
          <a:p>
            <a:pPr marL="285750" marR="0" lvl="0" indent="-171450" algn="ctr" rtl="0">
              <a:lnSpc>
                <a:spcPct val="100000"/>
              </a:lnSpc>
              <a:spcBef>
                <a:spcPts val="0"/>
              </a:spcBef>
              <a:spcAft>
                <a:spcPts val="0"/>
              </a:spcAft>
              <a:buClr>
                <a:schemeClr val="dk1"/>
              </a:buClr>
              <a:buSzPts val="1800"/>
              <a:buFont typeface="Noto Sans Symbols"/>
              <a:buNone/>
            </a:pPr>
            <a:endParaRPr sz="1400" b="1" i="0" u="none" strike="noStrike" cap="none">
              <a:solidFill>
                <a:srgbClr val="5BA3B1"/>
              </a:solidFill>
              <a:latin typeface="Cambria"/>
              <a:ea typeface="Cambria"/>
              <a:cs typeface="Cambria"/>
              <a:sym typeface="Cambria"/>
            </a:endParaRPr>
          </a:p>
        </p:txBody>
      </p:sp>
      <p:sp>
        <p:nvSpPr>
          <p:cNvPr id="148" name="Google Shape;148;p17"/>
          <p:cNvSpPr txBox="1"/>
          <p:nvPr/>
        </p:nvSpPr>
        <p:spPr>
          <a:xfrm>
            <a:off x="190500" y="3562462"/>
            <a:ext cx="7369200" cy="770100"/>
          </a:xfrm>
          <a:prstGeom prst="rect">
            <a:avLst/>
          </a:prstGeom>
          <a:noFill/>
          <a:ln>
            <a:noFill/>
          </a:ln>
        </p:spPr>
        <p:txBody>
          <a:bodyPr spcFirstLastPara="1" wrap="square" lIns="91425" tIns="91425" rIns="91425" bIns="91425" anchor="ctr" anchorCtr="0">
            <a:noAutofit/>
          </a:bodyPr>
          <a:lstStyle/>
          <a:p>
            <a:pPr marL="365760" marR="0" lvl="0" indent="-171450" algn="l" rtl="0">
              <a:lnSpc>
                <a:spcPct val="90000"/>
              </a:lnSpc>
              <a:spcBef>
                <a:spcPts val="0"/>
              </a:spcBef>
              <a:spcAft>
                <a:spcPts val="0"/>
              </a:spcAft>
              <a:buClr>
                <a:srgbClr val="000000"/>
              </a:buClr>
              <a:buSzPts val="1200"/>
              <a:buFont typeface="Arial"/>
              <a:buChar char="•"/>
            </a:pPr>
            <a:r>
              <a:rPr lang="en-US" sz="1200" b="0" i="0" u="none" strike="noStrike" cap="none" dirty="0">
                <a:solidFill>
                  <a:schemeClr val="dk1"/>
                </a:solidFill>
                <a:latin typeface="Cambria"/>
                <a:ea typeface="Cambria"/>
                <a:cs typeface="Cambria"/>
                <a:sym typeface="Cambria"/>
              </a:rPr>
              <a:t>Thrombotic occlusions usually are superimposed on </a:t>
            </a:r>
            <a:r>
              <a:rPr lang="en-US" sz="1200" b="1" i="0" u="none" strike="noStrike" cap="none" dirty="0">
                <a:solidFill>
                  <a:schemeClr val="dk1"/>
                </a:solidFill>
                <a:latin typeface="Cambria"/>
                <a:ea typeface="Cambria"/>
                <a:cs typeface="Cambria"/>
                <a:sym typeface="Cambria"/>
              </a:rPr>
              <a:t>atherosclerosis Plaque</a:t>
            </a:r>
            <a:r>
              <a:rPr lang="en-US" sz="1200" b="0" i="0" u="none" strike="noStrike" cap="none" dirty="0">
                <a:solidFill>
                  <a:schemeClr val="dk1"/>
                </a:solidFill>
                <a:latin typeface="Cambria"/>
                <a:ea typeface="Cambria"/>
                <a:cs typeface="Cambria"/>
                <a:sym typeface="Cambria"/>
              </a:rPr>
              <a:t>, accompanied by </a:t>
            </a:r>
            <a:r>
              <a:rPr lang="en-US" sz="1200" b="1" i="0" u="none" strike="noStrike" cap="none" dirty="0">
                <a:solidFill>
                  <a:schemeClr val="dk1"/>
                </a:solidFill>
                <a:latin typeface="Cambria"/>
                <a:ea typeface="Cambria"/>
                <a:cs typeface="Cambria"/>
                <a:sym typeface="Cambria"/>
              </a:rPr>
              <a:t>anterograde</a:t>
            </a:r>
            <a:r>
              <a:rPr lang="en-US" sz="1200" b="0" i="0" u="none" strike="noStrike" cap="none" dirty="0">
                <a:solidFill>
                  <a:schemeClr val="dk1"/>
                </a:solidFill>
                <a:latin typeface="Cambria"/>
                <a:ea typeface="Cambria"/>
                <a:cs typeface="Cambria"/>
                <a:sym typeface="Cambria"/>
              </a:rPr>
              <a:t> </a:t>
            </a:r>
            <a:r>
              <a:rPr lang="en-US" sz="1200" b="1" i="0" u="none" strike="noStrike" cap="none" dirty="0">
                <a:solidFill>
                  <a:schemeClr val="dk1"/>
                </a:solidFill>
                <a:latin typeface="Cambria"/>
                <a:ea typeface="Cambria"/>
                <a:cs typeface="Cambria"/>
                <a:sym typeface="Cambria"/>
              </a:rPr>
              <a:t>extension </a:t>
            </a:r>
            <a:r>
              <a:rPr lang="en-US" sz="1200" b="0" i="0" u="none" strike="noStrike" cap="none" dirty="0">
                <a:solidFill>
                  <a:srgbClr val="A5A5A5"/>
                </a:solidFill>
                <a:latin typeface="Cambria"/>
                <a:ea typeface="Cambria"/>
                <a:cs typeface="Cambria"/>
                <a:sym typeface="Cambria"/>
              </a:rPr>
              <a:t>(</a:t>
            </a:r>
            <a:r>
              <a:rPr lang="en-US" sz="1200" b="0" i="0" u="none" strike="noStrike" cap="none" dirty="0">
                <a:solidFill>
                  <a:srgbClr val="A5A5A5"/>
                </a:solidFill>
                <a:highlight>
                  <a:schemeClr val="lt1"/>
                </a:highlight>
                <a:latin typeface="Cambria"/>
                <a:ea typeface="Cambria"/>
                <a:cs typeface="Cambria"/>
                <a:sym typeface="Cambria"/>
              </a:rPr>
              <a:t>occurring in a forward direction of blood flow)</a:t>
            </a:r>
            <a:r>
              <a:rPr lang="en-US" sz="1200" b="0" i="0" u="none" strike="noStrike" cap="none" dirty="0">
                <a:solidFill>
                  <a:schemeClr val="dk1"/>
                </a:solidFill>
                <a:latin typeface="Cambria"/>
                <a:ea typeface="Cambria"/>
                <a:cs typeface="Cambria"/>
                <a:sym typeface="Cambria"/>
              </a:rPr>
              <a:t>, </a:t>
            </a:r>
            <a:r>
              <a:rPr lang="en-US" sz="1200" b="1" i="0" u="none" strike="noStrike" cap="none" dirty="0">
                <a:solidFill>
                  <a:schemeClr val="dk1"/>
                </a:solidFill>
                <a:latin typeface="Cambria"/>
                <a:ea typeface="Cambria"/>
                <a:cs typeface="Cambria"/>
                <a:sym typeface="Cambria"/>
              </a:rPr>
              <a:t>fragmentation</a:t>
            </a:r>
            <a:r>
              <a:rPr lang="en-US" sz="1200" b="0" i="0" u="none" strike="noStrike" cap="none" dirty="0">
                <a:solidFill>
                  <a:schemeClr val="dk1"/>
                </a:solidFill>
                <a:latin typeface="Cambria"/>
                <a:ea typeface="Cambria"/>
                <a:cs typeface="Cambria"/>
                <a:sym typeface="Cambria"/>
              </a:rPr>
              <a:t>, and </a:t>
            </a:r>
            <a:r>
              <a:rPr lang="en-US" sz="1200" b="1" i="0" u="none" strike="noStrike" cap="none" dirty="0">
                <a:solidFill>
                  <a:schemeClr val="dk1"/>
                </a:solidFill>
                <a:latin typeface="Cambria"/>
                <a:ea typeface="Cambria"/>
                <a:cs typeface="Cambria"/>
                <a:sym typeface="Cambria"/>
              </a:rPr>
              <a:t>distal embolization. </a:t>
            </a:r>
            <a:endParaRPr sz="2380" b="0" i="0" u="none" strike="noStrike" cap="none" dirty="0">
              <a:solidFill>
                <a:schemeClr val="dk1"/>
              </a:solidFill>
              <a:latin typeface="Cambria"/>
              <a:ea typeface="Cambria"/>
              <a:cs typeface="Cambria"/>
              <a:sym typeface="Cambria"/>
            </a:endParaRPr>
          </a:p>
        </p:txBody>
      </p:sp>
      <p:sp>
        <p:nvSpPr>
          <p:cNvPr id="149" name="Google Shape;149;p17"/>
          <p:cNvSpPr txBox="1"/>
          <p:nvPr/>
        </p:nvSpPr>
        <p:spPr>
          <a:xfrm>
            <a:off x="190500" y="7979592"/>
            <a:ext cx="7391400" cy="1067484"/>
          </a:xfrm>
          <a:prstGeom prst="rect">
            <a:avLst/>
          </a:prstGeom>
          <a:solidFill>
            <a:srgbClr val="F7FAFB"/>
          </a:solidFill>
          <a:ln w="9525" cap="flat" cmpd="sng">
            <a:solidFill>
              <a:srgbClr val="8ECADA"/>
            </a:solidFill>
            <a:prstDash val="lgDashDot"/>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200" baseline="-25000" dirty="0">
              <a:solidFill>
                <a:srgbClr val="7F7F7F"/>
              </a:solidFill>
              <a:latin typeface="Cambria"/>
              <a:ea typeface="Cambria"/>
              <a:cs typeface="Cambria"/>
              <a:sym typeface="Cambria"/>
            </a:endParaRPr>
          </a:p>
        </p:txBody>
      </p:sp>
      <p:sp>
        <p:nvSpPr>
          <p:cNvPr id="2" name="Rectangle 1"/>
          <p:cNvSpPr/>
          <p:nvPr/>
        </p:nvSpPr>
        <p:spPr>
          <a:xfrm>
            <a:off x="304800" y="7959708"/>
            <a:ext cx="6781800" cy="954107"/>
          </a:xfrm>
          <a:prstGeom prst="rect">
            <a:avLst/>
          </a:prstGeom>
        </p:spPr>
        <p:txBody>
          <a:bodyPr wrap="square">
            <a:spAutoFit/>
          </a:bodyPr>
          <a:lstStyle/>
          <a:p>
            <a:pPr lvl="0"/>
            <a:r>
              <a:rPr lang="en-US" baseline="-25000" dirty="0">
                <a:solidFill>
                  <a:srgbClr val="7F7F7F"/>
                </a:solidFill>
                <a:latin typeface="Cambria"/>
                <a:ea typeface="Cambria"/>
                <a:cs typeface="Cambria"/>
                <a:sym typeface="Cambria"/>
              </a:rPr>
              <a:t>Notes from Robbins</a:t>
            </a:r>
            <a:r>
              <a:rPr lang="en-US" baseline="-25000" dirty="0" smtClean="0">
                <a:solidFill>
                  <a:srgbClr val="7F7F7F"/>
                </a:solidFill>
                <a:latin typeface="Cambria"/>
                <a:ea typeface="Cambria"/>
                <a:cs typeface="Cambria"/>
                <a:sym typeface="Cambria"/>
              </a:rPr>
              <a:t>:</a:t>
            </a:r>
          </a:p>
          <a:p>
            <a:pPr lvl="0"/>
            <a:endParaRPr lang="en-US" baseline="-25000" dirty="0">
              <a:solidFill>
                <a:srgbClr val="7F7F7F"/>
              </a:solidFill>
              <a:latin typeface="Cambria"/>
              <a:ea typeface="Cambria"/>
              <a:cs typeface="Cambria"/>
              <a:sym typeface="Cambria"/>
            </a:endParaRPr>
          </a:p>
          <a:p>
            <a:pPr lvl="0"/>
            <a:r>
              <a:rPr lang="en-US" baseline="-25000" dirty="0">
                <a:solidFill>
                  <a:srgbClr val="7F7F7F"/>
                </a:solidFill>
                <a:latin typeface="Cambria"/>
                <a:ea typeface="Cambria"/>
                <a:cs typeface="Cambria"/>
                <a:sym typeface="Cambria"/>
              </a:rPr>
              <a:t>*Emboli tend to lodge where vessels branch or in areas of stenosis, usually caused by atherosclerosis</a:t>
            </a:r>
            <a:r>
              <a:rPr lang="en-US" baseline="-25000" dirty="0" smtClean="0">
                <a:solidFill>
                  <a:srgbClr val="7F7F7F"/>
                </a:solidFill>
                <a:latin typeface="Cambria"/>
                <a:ea typeface="Cambria"/>
                <a:cs typeface="Cambria"/>
                <a:sym typeface="Cambria"/>
              </a:rPr>
              <a:t>.</a:t>
            </a:r>
          </a:p>
          <a:p>
            <a:pPr lvl="0"/>
            <a:r>
              <a:rPr lang="en-US" baseline="-25000" dirty="0">
                <a:solidFill>
                  <a:srgbClr val="7F7F7F"/>
                </a:solidFill>
                <a:latin typeface="Cambria"/>
                <a:ea typeface="Cambria"/>
                <a:cs typeface="Cambria"/>
                <a:sym typeface="Cambria"/>
              </a:rPr>
              <a:t/>
            </a:r>
            <a:br>
              <a:rPr lang="en-US" baseline="-25000" dirty="0">
                <a:solidFill>
                  <a:srgbClr val="7F7F7F"/>
                </a:solidFill>
                <a:latin typeface="Cambria"/>
                <a:ea typeface="Cambria"/>
                <a:cs typeface="Cambria"/>
                <a:sym typeface="Cambria"/>
              </a:rPr>
            </a:br>
            <a:r>
              <a:rPr lang="en-US" baseline="-25000" dirty="0">
                <a:solidFill>
                  <a:srgbClr val="7F7F7F"/>
                </a:solidFill>
                <a:latin typeface="Cambria"/>
                <a:ea typeface="Cambria"/>
                <a:cs typeface="Cambria"/>
                <a:sym typeface="Cambria"/>
              </a:rPr>
              <a:t>*Thrombotic  occlusions causing  small infarcts  of  only a few millimeters in diameter, so-called “</a:t>
            </a:r>
            <a:r>
              <a:rPr lang="en-US" b="1" baseline="-25000" dirty="0">
                <a:solidFill>
                  <a:srgbClr val="7F7F7F"/>
                </a:solidFill>
                <a:latin typeface="Cambria"/>
                <a:ea typeface="Cambria"/>
                <a:cs typeface="Cambria"/>
                <a:sym typeface="Cambria"/>
              </a:rPr>
              <a:t>lacunar</a:t>
            </a:r>
            <a:r>
              <a:rPr lang="en-US" baseline="-25000" dirty="0">
                <a:solidFill>
                  <a:srgbClr val="7F7F7F"/>
                </a:solidFill>
                <a:latin typeface="Cambria"/>
                <a:ea typeface="Cambria"/>
                <a:cs typeface="Cambria"/>
                <a:sym typeface="Cambria"/>
              </a:rPr>
              <a:t> </a:t>
            </a:r>
            <a:r>
              <a:rPr lang="en-US" b="1" baseline="-25000" dirty="0">
                <a:solidFill>
                  <a:srgbClr val="7F7F7F"/>
                </a:solidFill>
                <a:latin typeface="Cambria"/>
                <a:ea typeface="Cambria"/>
                <a:cs typeface="Cambria"/>
                <a:sym typeface="Cambria"/>
              </a:rPr>
              <a:t>infarcts</a:t>
            </a:r>
            <a:r>
              <a:rPr lang="en-US" baseline="-25000" dirty="0">
                <a:solidFill>
                  <a:srgbClr val="7F7F7F"/>
                </a:solidFill>
                <a:latin typeface="Cambria"/>
                <a:ea typeface="Cambria"/>
                <a:cs typeface="Cambria"/>
                <a:sym typeface="Cambria"/>
              </a:rPr>
              <a:t>,” occur  when  small  penetrating  arteries  occlude  due  to chronic damage, usually from long-standing hypertension</a:t>
            </a:r>
            <a:endParaRPr lang="en-US" baseline="-25000" dirty="0">
              <a:solidFill>
                <a:srgbClr val="7F7F7F"/>
              </a:solidFill>
              <a:latin typeface="Cambria"/>
              <a:ea typeface="Cambria"/>
              <a:cs typeface="Cambria"/>
              <a:sym typeface="Cambri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18"/>
          <p:cNvPicPr preferRelativeResize="0"/>
          <p:nvPr/>
        </p:nvPicPr>
        <p:blipFill rotWithShape="1">
          <a:blip r:embed="rId3">
            <a:alphaModFix/>
          </a:blip>
          <a:srcRect/>
          <a:stretch/>
        </p:blipFill>
        <p:spPr>
          <a:xfrm>
            <a:off x="0" y="0"/>
            <a:ext cx="7772400" cy="623887"/>
          </a:xfrm>
          <a:prstGeom prst="rect">
            <a:avLst/>
          </a:prstGeom>
          <a:noFill/>
          <a:ln>
            <a:noFill/>
          </a:ln>
        </p:spPr>
      </p:pic>
      <p:sp>
        <p:nvSpPr>
          <p:cNvPr id="156" name="Google Shape;156;p18"/>
          <p:cNvSpPr/>
          <p:nvPr/>
        </p:nvSpPr>
        <p:spPr>
          <a:xfrm>
            <a:off x="1081678" y="0"/>
            <a:ext cx="5589993"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800" b="1" i="0" u="none" strike="noStrike" cap="none">
                <a:solidFill>
                  <a:srgbClr val="7DB6C1"/>
                </a:solidFill>
                <a:latin typeface="Cambria"/>
                <a:ea typeface="Cambria"/>
                <a:cs typeface="Cambria"/>
                <a:sym typeface="Cambria"/>
              </a:rPr>
              <a:t># Dr.Amani’s explanation about the previous slide :</a:t>
            </a:r>
            <a:endParaRPr sz="1600" b="0" i="0" u="none" strike="noStrike" cap="none">
              <a:solidFill>
                <a:srgbClr val="7DB6C1"/>
              </a:solidFill>
              <a:latin typeface="Cambria"/>
              <a:ea typeface="Cambria"/>
              <a:cs typeface="Cambria"/>
              <a:sym typeface="Cambria"/>
            </a:endParaRPr>
          </a:p>
        </p:txBody>
      </p:sp>
      <p:sp>
        <p:nvSpPr>
          <p:cNvPr id="157" name="Google Shape;157;p18"/>
          <p:cNvSpPr txBox="1"/>
          <p:nvPr/>
        </p:nvSpPr>
        <p:spPr>
          <a:xfrm>
            <a:off x="164913" y="837243"/>
            <a:ext cx="7423524" cy="5004201"/>
          </a:xfrm>
          <a:prstGeom prst="rect">
            <a:avLst/>
          </a:prstGeom>
          <a:solidFill>
            <a:srgbClr val="F7FAFB"/>
          </a:solidFill>
          <a:ln w="9525" cap="flat" cmpd="sng">
            <a:solidFill>
              <a:srgbClr val="8ECADA"/>
            </a:solidFill>
            <a:prstDash val="lgDashDot"/>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7F7F7F"/>
              </a:solidFill>
              <a:latin typeface="Cambria"/>
              <a:ea typeface="Cambria"/>
              <a:cs typeface="Cambria"/>
              <a:sym typeface="Cambria"/>
            </a:endParaRPr>
          </a:p>
          <a:p>
            <a:pPr marL="0" marR="0" lvl="0" indent="0" algn="l" rtl="0">
              <a:lnSpc>
                <a:spcPct val="100000"/>
              </a:lnSpc>
              <a:spcBef>
                <a:spcPts val="0"/>
              </a:spcBef>
              <a:spcAft>
                <a:spcPts val="0"/>
              </a:spcAft>
              <a:buNone/>
            </a:pPr>
            <a:r>
              <a:rPr lang="en-US" sz="1200" b="0" i="0" u="none" strike="noStrike" cap="none" dirty="0">
                <a:solidFill>
                  <a:srgbClr val="7F7F7F"/>
                </a:solidFill>
                <a:latin typeface="Cambria"/>
                <a:ea typeface="Cambria"/>
                <a:cs typeface="Cambria"/>
                <a:sym typeface="Cambria"/>
              </a:rPr>
              <a:t>*1- Mural thrombi are thrombi that adhere to the wall of the heart/large blood vessel and restrict blood flow in the heart “without blocking it” then it will travel to the small arteries in the brain and it will block it causing ischemia -&lt; hypoxia -&lt; infraction ( stroke ) .</a:t>
            </a:r>
            <a:endParaRPr dirty="0"/>
          </a:p>
          <a:p>
            <a:pPr marL="0" marR="0" lvl="0" indent="0" algn="l" rtl="0">
              <a:lnSpc>
                <a:spcPct val="100000"/>
              </a:lnSpc>
              <a:spcBef>
                <a:spcPts val="0"/>
              </a:spcBef>
              <a:spcAft>
                <a:spcPts val="0"/>
              </a:spcAft>
              <a:buNone/>
            </a:pPr>
            <a:endParaRPr sz="1200" b="0" i="0" u="none" strike="noStrike" cap="none" dirty="0">
              <a:solidFill>
                <a:schemeClr val="bg1">
                  <a:lumMod val="50000"/>
                </a:schemeClr>
              </a:solidFill>
              <a:latin typeface="Cambria"/>
              <a:ea typeface="Cambria"/>
              <a:cs typeface="Cambria"/>
              <a:sym typeface="Cambria"/>
            </a:endParaRPr>
          </a:p>
          <a:p>
            <a:pPr lvl="1"/>
            <a:r>
              <a:rPr lang="en-US" sz="1200" b="1" i="0" u="none" strike="noStrike" cap="none" dirty="0">
                <a:solidFill>
                  <a:schemeClr val="bg1">
                    <a:lumMod val="50000"/>
                  </a:schemeClr>
                </a:solidFill>
                <a:latin typeface="Cambria"/>
                <a:ea typeface="Cambria"/>
                <a:cs typeface="Cambria"/>
                <a:sym typeface="Cambria"/>
              </a:rPr>
              <a:t>*Why </a:t>
            </a:r>
            <a:r>
              <a:rPr lang="en-US" sz="1200" b="1" i="0" u="none" strike="noStrike" cap="none" dirty="0" smtClean="0">
                <a:solidFill>
                  <a:schemeClr val="bg1">
                    <a:lumMod val="50000"/>
                  </a:schemeClr>
                </a:solidFill>
                <a:latin typeface="Cambria"/>
                <a:ea typeface="Cambria"/>
                <a:cs typeface="Cambria"/>
                <a:sym typeface="Cambria"/>
              </a:rPr>
              <a:t>is the </a:t>
            </a:r>
            <a:r>
              <a:rPr lang="en-US" sz="1200" b="1" dirty="0" smtClean="0">
                <a:solidFill>
                  <a:schemeClr val="bg1">
                    <a:lumMod val="50000"/>
                  </a:schemeClr>
                </a:solidFill>
                <a:latin typeface="Cambria" panose="02040503050406030204" pitchFamily="18" charset="0"/>
                <a:ea typeface="Cambria" panose="02040503050406030204" pitchFamily="18" charset="0"/>
              </a:rPr>
              <a:t>Cardiac </a:t>
            </a:r>
            <a:r>
              <a:rPr lang="en-US" sz="1200" b="1" dirty="0">
                <a:solidFill>
                  <a:schemeClr val="bg1">
                    <a:lumMod val="50000"/>
                  </a:schemeClr>
                </a:solidFill>
                <a:latin typeface="Cambria" panose="02040503050406030204" pitchFamily="18" charset="0"/>
                <a:ea typeface="Cambria" panose="02040503050406030204" pitchFamily="18" charset="0"/>
              </a:rPr>
              <a:t>mural thrombi </a:t>
            </a:r>
            <a:r>
              <a:rPr lang="en-US" sz="1200" b="1" i="0" u="none" strike="noStrike" cap="none" dirty="0" smtClean="0">
                <a:solidFill>
                  <a:schemeClr val="bg1">
                    <a:lumMod val="50000"/>
                  </a:schemeClr>
                </a:solidFill>
                <a:latin typeface="Cambria" panose="02040503050406030204" pitchFamily="18" charset="0"/>
                <a:ea typeface="Cambria" panose="02040503050406030204" pitchFamily="18" charset="0"/>
                <a:cs typeface="Cambria"/>
                <a:sym typeface="Cambria"/>
              </a:rPr>
              <a:t> is the </a:t>
            </a:r>
            <a:r>
              <a:rPr lang="en-US" sz="1200" b="1" i="0" u="none" strike="noStrike" cap="none" dirty="0" smtClean="0">
                <a:solidFill>
                  <a:schemeClr val="bg1">
                    <a:lumMod val="50000"/>
                  </a:schemeClr>
                </a:solidFill>
                <a:latin typeface="Cambria"/>
                <a:ea typeface="Cambria"/>
                <a:cs typeface="Cambria"/>
                <a:sym typeface="Cambria"/>
              </a:rPr>
              <a:t>most common source ? </a:t>
            </a:r>
            <a:r>
              <a:rPr lang="en-US" sz="1200" b="0" i="0" u="none" strike="noStrike" cap="none" dirty="0">
                <a:solidFill>
                  <a:schemeClr val="bg1">
                    <a:lumMod val="50000"/>
                  </a:schemeClr>
                </a:solidFill>
                <a:latin typeface="Cambria"/>
                <a:ea typeface="Cambria"/>
                <a:cs typeface="Cambria"/>
                <a:sym typeface="Cambria"/>
              </a:rPr>
              <a:t>Because it directly goes from the left  atrium to the left ventricle through the arteries to the brain. “ without passing to lungs “  so it will take less time </a:t>
            </a:r>
            <a:r>
              <a:rPr lang="en-US" sz="1200" b="0" i="0" u="none" strike="noStrike" cap="none" dirty="0" err="1">
                <a:solidFill>
                  <a:schemeClr val="bg1">
                    <a:lumMod val="50000"/>
                  </a:schemeClr>
                </a:solidFill>
                <a:latin typeface="Cambria"/>
                <a:ea typeface="Cambria"/>
                <a:cs typeface="Cambria"/>
                <a:sym typeface="Cambria"/>
              </a:rPr>
              <a:t>تذكروا</a:t>
            </a:r>
            <a:r>
              <a:rPr lang="en-US" sz="1200" b="0" i="0" u="none" strike="noStrike" cap="none" dirty="0">
                <a:solidFill>
                  <a:schemeClr val="bg1">
                    <a:lumMod val="50000"/>
                  </a:schemeClr>
                </a:solidFill>
                <a:latin typeface="Cambria"/>
                <a:ea typeface="Cambria"/>
                <a:cs typeface="Cambria"/>
                <a:sym typeface="Cambria"/>
              </a:rPr>
              <a:t> </a:t>
            </a:r>
            <a:r>
              <a:rPr lang="en-US" sz="1200" b="0" i="0" u="none" strike="noStrike" cap="none" dirty="0" err="1">
                <a:solidFill>
                  <a:schemeClr val="bg1">
                    <a:lumMod val="50000"/>
                  </a:schemeClr>
                </a:solidFill>
                <a:latin typeface="Cambria"/>
                <a:ea typeface="Cambria"/>
                <a:cs typeface="Cambria"/>
                <a:sym typeface="Cambria"/>
              </a:rPr>
              <a:t>ان</a:t>
            </a:r>
            <a:r>
              <a:rPr lang="en-US" sz="1200" b="0" i="0" u="none" strike="noStrike" cap="none" dirty="0">
                <a:solidFill>
                  <a:schemeClr val="bg1">
                    <a:lumMod val="50000"/>
                  </a:schemeClr>
                </a:solidFill>
                <a:latin typeface="Cambria"/>
                <a:ea typeface="Cambria"/>
                <a:cs typeface="Cambria"/>
                <a:sym typeface="Cambria"/>
              </a:rPr>
              <a:t> </a:t>
            </a:r>
            <a:r>
              <a:rPr lang="en-US" sz="1200" b="0" i="0" u="none" strike="noStrike" cap="none" dirty="0" err="1">
                <a:solidFill>
                  <a:schemeClr val="bg1">
                    <a:lumMod val="50000"/>
                  </a:schemeClr>
                </a:solidFill>
                <a:latin typeface="Cambria"/>
                <a:ea typeface="Cambria"/>
                <a:cs typeface="Cambria"/>
                <a:sym typeface="Cambria"/>
              </a:rPr>
              <a:t>الدم</a:t>
            </a:r>
            <a:r>
              <a:rPr lang="en-US" sz="1200" b="0" i="0" u="none" strike="noStrike" cap="none" dirty="0">
                <a:solidFill>
                  <a:schemeClr val="bg1">
                    <a:lumMod val="50000"/>
                  </a:schemeClr>
                </a:solidFill>
                <a:latin typeface="Cambria"/>
                <a:ea typeface="Cambria"/>
                <a:cs typeface="Cambria"/>
                <a:sym typeface="Cambria"/>
              </a:rPr>
              <a:t> </a:t>
            </a:r>
            <a:r>
              <a:rPr lang="en-US" sz="1200" b="0" i="0" u="none" strike="noStrike" cap="none" dirty="0" err="1">
                <a:solidFill>
                  <a:schemeClr val="bg1">
                    <a:lumMod val="50000"/>
                  </a:schemeClr>
                </a:solidFill>
                <a:latin typeface="Cambria"/>
                <a:ea typeface="Cambria"/>
                <a:cs typeface="Cambria"/>
                <a:sym typeface="Cambria"/>
              </a:rPr>
              <a:t>باليسار</a:t>
            </a:r>
            <a:r>
              <a:rPr lang="en-US" sz="1200" b="0" i="0" u="none" strike="noStrike" cap="none" dirty="0">
                <a:solidFill>
                  <a:schemeClr val="bg1">
                    <a:lumMod val="50000"/>
                  </a:schemeClr>
                </a:solidFill>
                <a:latin typeface="Cambria"/>
                <a:ea typeface="Cambria"/>
                <a:cs typeface="Cambria"/>
                <a:sym typeface="Cambria"/>
              </a:rPr>
              <a:t> </a:t>
            </a:r>
            <a:r>
              <a:rPr lang="en-US" sz="1200" b="0" i="0" u="none" strike="noStrike" cap="none" dirty="0" err="1">
                <a:solidFill>
                  <a:schemeClr val="bg1">
                    <a:lumMod val="50000"/>
                  </a:schemeClr>
                </a:solidFill>
                <a:latin typeface="Cambria"/>
                <a:ea typeface="Cambria"/>
                <a:cs typeface="Cambria"/>
                <a:sym typeface="Cambria"/>
              </a:rPr>
              <a:t>جاي</a:t>
            </a:r>
            <a:r>
              <a:rPr lang="en-US" sz="1200" b="0" i="0" u="none" strike="noStrike" cap="none" dirty="0">
                <a:solidFill>
                  <a:schemeClr val="bg1">
                    <a:lumMod val="50000"/>
                  </a:schemeClr>
                </a:solidFill>
                <a:latin typeface="Cambria"/>
                <a:ea typeface="Cambria"/>
                <a:cs typeface="Cambria"/>
                <a:sym typeface="Cambria"/>
              </a:rPr>
              <a:t> </a:t>
            </a:r>
            <a:r>
              <a:rPr lang="en-US" sz="1200" b="0" i="0" u="none" strike="noStrike" cap="none" dirty="0" err="1">
                <a:solidFill>
                  <a:schemeClr val="bg1">
                    <a:lumMod val="50000"/>
                  </a:schemeClr>
                </a:solidFill>
                <a:latin typeface="Cambria"/>
                <a:ea typeface="Cambria"/>
                <a:cs typeface="Cambria"/>
                <a:sym typeface="Cambria"/>
              </a:rPr>
              <a:t>من</a:t>
            </a:r>
            <a:r>
              <a:rPr lang="en-US" sz="1200" b="0" i="0" u="none" strike="noStrike" cap="none" dirty="0">
                <a:solidFill>
                  <a:schemeClr val="bg1">
                    <a:lumMod val="50000"/>
                  </a:schemeClr>
                </a:solidFill>
                <a:latin typeface="Cambria"/>
                <a:ea typeface="Cambria"/>
                <a:cs typeface="Cambria"/>
                <a:sym typeface="Cambria"/>
              </a:rPr>
              <a:t> </a:t>
            </a:r>
            <a:r>
              <a:rPr lang="en-US" sz="1200" b="0" i="0" u="none" strike="noStrike" cap="none" dirty="0" err="1">
                <a:solidFill>
                  <a:schemeClr val="bg1">
                    <a:lumMod val="50000"/>
                  </a:schemeClr>
                </a:solidFill>
                <a:latin typeface="Cambria"/>
                <a:ea typeface="Cambria"/>
                <a:cs typeface="Cambria"/>
                <a:sym typeface="Cambria"/>
              </a:rPr>
              <a:t>الرئه</a:t>
            </a:r>
            <a:r>
              <a:rPr lang="en-US" sz="1200" b="0" i="0" u="none" strike="noStrike" cap="none" dirty="0">
                <a:solidFill>
                  <a:schemeClr val="bg1">
                    <a:lumMod val="50000"/>
                  </a:schemeClr>
                </a:solidFill>
                <a:latin typeface="Cambria"/>
                <a:ea typeface="Cambria"/>
                <a:cs typeface="Cambria"/>
                <a:sym typeface="Cambria"/>
              </a:rPr>
              <a:t> </a:t>
            </a:r>
            <a:r>
              <a:rPr lang="en-US" sz="1200" b="0" i="0" u="none" strike="noStrike" cap="none" dirty="0" err="1">
                <a:solidFill>
                  <a:schemeClr val="bg1">
                    <a:lumMod val="50000"/>
                  </a:schemeClr>
                </a:solidFill>
                <a:latin typeface="Cambria"/>
                <a:ea typeface="Cambria"/>
                <a:cs typeface="Cambria"/>
                <a:sym typeface="Cambria"/>
              </a:rPr>
              <a:t>فيه</a:t>
            </a:r>
            <a:r>
              <a:rPr lang="en-US" sz="1200" b="0" i="0" u="none" strike="noStrike" cap="none" dirty="0">
                <a:solidFill>
                  <a:schemeClr val="bg1">
                    <a:lumMod val="50000"/>
                  </a:schemeClr>
                </a:solidFill>
                <a:latin typeface="Cambria"/>
                <a:ea typeface="Cambria"/>
                <a:cs typeface="Cambria"/>
                <a:sym typeface="Cambria"/>
              </a:rPr>
              <a:t> </a:t>
            </a:r>
            <a:r>
              <a:rPr lang="en-US" sz="1200" b="0" i="0" u="none" strike="noStrike" cap="none" dirty="0" err="1">
                <a:solidFill>
                  <a:schemeClr val="bg1">
                    <a:lumMod val="50000"/>
                  </a:schemeClr>
                </a:solidFill>
                <a:latin typeface="Cambria"/>
                <a:ea typeface="Cambria"/>
                <a:cs typeface="Cambria"/>
                <a:sym typeface="Cambria"/>
              </a:rPr>
              <a:t>اوكسجين</a:t>
            </a:r>
            <a:r>
              <a:rPr lang="en-US" sz="1200" b="0" i="0" u="none" strike="noStrike" cap="none" dirty="0">
                <a:solidFill>
                  <a:schemeClr val="bg1">
                    <a:lumMod val="50000"/>
                  </a:schemeClr>
                </a:solidFill>
                <a:latin typeface="Cambria"/>
                <a:ea typeface="Cambria"/>
                <a:cs typeface="Cambria"/>
                <a:sym typeface="Cambria"/>
              </a:rPr>
              <a:t> </a:t>
            </a:r>
            <a:r>
              <a:rPr lang="en-US" sz="1200" b="0" i="0" u="none" strike="noStrike" cap="none" dirty="0" err="1">
                <a:solidFill>
                  <a:schemeClr val="bg1">
                    <a:lumMod val="50000"/>
                  </a:schemeClr>
                </a:solidFill>
                <a:latin typeface="Cambria"/>
                <a:ea typeface="Cambria"/>
                <a:cs typeface="Cambria"/>
                <a:sym typeface="Cambria"/>
              </a:rPr>
              <a:t>وراجع</a:t>
            </a:r>
            <a:r>
              <a:rPr lang="en-US" sz="1200" b="0" i="0" u="none" strike="noStrike" cap="none" dirty="0">
                <a:solidFill>
                  <a:schemeClr val="bg1">
                    <a:lumMod val="50000"/>
                  </a:schemeClr>
                </a:solidFill>
                <a:latin typeface="Cambria"/>
                <a:ea typeface="Cambria"/>
                <a:cs typeface="Cambria"/>
                <a:sym typeface="Cambria"/>
              </a:rPr>
              <a:t> </a:t>
            </a:r>
            <a:r>
              <a:rPr lang="en-US" sz="1200" b="0" i="0" u="none" strike="noStrike" cap="none" dirty="0" err="1">
                <a:solidFill>
                  <a:schemeClr val="bg1">
                    <a:lumMod val="50000"/>
                  </a:schemeClr>
                </a:solidFill>
                <a:latin typeface="Cambria"/>
                <a:ea typeface="Cambria"/>
                <a:cs typeface="Cambria"/>
                <a:sym typeface="Cambria"/>
              </a:rPr>
              <a:t>للقلب</a:t>
            </a:r>
            <a:r>
              <a:rPr lang="en-US" sz="1200" b="0" i="0" u="none" strike="noStrike" cap="none" dirty="0">
                <a:solidFill>
                  <a:schemeClr val="bg1">
                    <a:lumMod val="50000"/>
                  </a:schemeClr>
                </a:solidFill>
                <a:latin typeface="Cambria"/>
                <a:ea typeface="Cambria"/>
                <a:cs typeface="Cambria"/>
                <a:sym typeface="Cambria"/>
              </a:rPr>
              <a:t> </a:t>
            </a:r>
            <a:r>
              <a:rPr lang="en-US" sz="1200" b="0" i="0" u="none" strike="noStrike" cap="none" dirty="0" err="1">
                <a:solidFill>
                  <a:schemeClr val="bg1">
                    <a:lumMod val="50000"/>
                  </a:schemeClr>
                </a:solidFill>
                <a:latin typeface="Cambria"/>
                <a:ea typeface="Cambria"/>
                <a:cs typeface="Cambria"/>
                <a:sym typeface="Cambria"/>
              </a:rPr>
              <a:t>وينضخ</a:t>
            </a:r>
            <a:r>
              <a:rPr lang="en-US" sz="1200" b="0" i="0" u="none" strike="noStrike" cap="none" dirty="0">
                <a:solidFill>
                  <a:schemeClr val="bg1">
                    <a:lumMod val="50000"/>
                  </a:schemeClr>
                </a:solidFill>
                <a:latin typeface="Cambria"/>
                <a:ea typeface="Cambria"/>
                <a:cs typeface="Cambria"/>
                <a:sym typeface="Cambria"/>
              </a:rPr>
              <a:t> </a:t>
            </a:r>
            <a:r>
              <a:rPr lang="en-US" sz="1200" b="0" i="0" u="none" strike="noStrike" cap="none" dirty="0" err="1">
                <a:solidFill>
                  <a:schemeClr val="bg1">
                    <a:lumMod val="50000"/>
                  </a:schemeClr>
                </a:solidFill>
                <a:latin typeface="Cambria"/>
                <a:ea typeface="Cambria"/>
                <a:cs typeface="Cambria"/>
                <a:sym typeface="Cambria"/>
              </a:rPr>
              <a:t>للجسم</a:t>
            </a:r>
            <a:r>
              <a:rPr lang="en-US" sz="1200" b="0" i="0" u="none" strike="noStrike" cap="none" dirty="0">
                <a:solidFill>
                  <a:schemeClr val="bg1">
                    <a:lumMod val="50000"/>
                  </a:schemeClr>
                </a:solidFill>
                <a:latin typeface="Cambria"/>
                <a:ea typeface="Cambria"/>
                <a:cs typeface="Cambria"/>
                <a:sym typeface="Cambria"/>
              </a:rPr>
              <a:t> </a:t>
            </a:r>
            <a:r>
              <a:rPr lang="en-US" sz="1200" b="0" i="0" u="none" strike="noStrike" cap="none" dirty="0" err="1">
                <a:solidFill>
                  <a:schemeClr val="bg1">
                    <a:lumMod val="50000"/>
                  </a:schemeClr>
                </a:solidFill>
                <a:latin typeface="Cambria"/>
                <a:ea typeface="Cambria"/>
                <a:cs typeface="Cambria"/>
                <a:sym typeface="Cambria"/>
              </a:rPr>
              <a:t>علطول</a:t>
            </a:r>
            <a:r>
              <a:rPr lang="en-US" sz="1200" b="0" i="0" u="none" strike="noStrike" cap="none" dirty="0">
                <a:solidFill>
                  <a:schemeClr val="bg1">
                    <a:lumMod val="50000"/>
                  </a:schemeClr>
                </a:solidFill>
                <a:latin typeface="Cambria"/>
                <a:ea typeface="Cambria"/>
                <a:cs typeface="Cambria"/>
                <a:sym typeface="Cambria"/>
              </a:rPr>
              <a:t> </a:t>
            </a:r>
            <a:r>
              <a:rPr lang="en-US" sz="1200" b="0" i="0" u="none" strike="noStrike" cap="none" dirty="0" err="1">
                <a:solidFill>
                  <a:schemeClr val="bg1">
                    <a:lumMod val="50000"/>
                  </a:schemeClr>
                </a:solidFill>
                <a:latin typeface="Cambria"/>
                <a:ea typeface="Cambria"/>
                <a:cs typeface="Cambria"/>
                <a:sym typeface="Cambria"/>
              </a:rPr>
              <a:t>فلما</a:t>
            </a:r>
            <a:r>
              <a:rPr lang="en-US" sz="1200" b="0" i="0" u="none" strike="noStrike" cap="none" dirty="0">
                <a:solidFill>
                  <a:schemeClr val="bg1">
                    <a:lumMod val="50000"/>
                  </a:schemeClr>
                </a:solidFill>
                <a:latin typeface="Cambria"/>
                <a:ea typeface="Cambria"/>
                <a:cs typeface="Cambria"/>
                <a:sym typeface="Cambria"/>
              </a:rPr>
              <a:t> </a:t>
            </a:r>
            <a:r>
              <a:rPr lang="en-US" sz="1200" b="0" i="0" u="none" strike="noStrike" cap="none" dirty="0" err="1">
                <a:solidFill>
                  <a:schemeClr val="bg1">
                    <a:lumMod val="50000"/>
                  </a:schemeClr>
                </a:solidFill>
                <a:latin typeface="Cambria"/>
                <a:ea typeface="Cambria"/>
                <a:cs typeface="Cambria"/>
                <a:sym typeface="Cambria"/>
              </a:rPr>
              <a:t>يكون</a:t>
            </a:r>
            <a:r>
              <a:rPr lang="en-US" sz="1200" b="0" i="0" u="none" strike="noStrike" cap="none" dirty="0">
                <a:solidFill>
                  <a:schemeClr val="bg1">
                    <a:lumMod val="50000"/>
                  </a:schemeClr>
                </a:solidFill>
                <a:latin typeface="Cambria"/>
                <a:ea typeface="Cambria"/>
                <a:cs typeface="Cambria"/>
                <a:sym typeface="Cambria"/>
              </a:rPr>
              <a:t> </a:t>
            </a:r>
            <a:r>
              <a:rPr lang="en-US" sz="1200" b="0" i="0" u="none" strike="noStrike" cap="none" dirty="0" err="1">
                <a:solidFill>
                  <a:schemeClr val="bg1">
                    <a:lumMod val="50000"/>
                  </a:schemeClr>
                </a:solidFill>
                <a:latin typeface="Cambria"/>
                <a:ea typeface="Cambria"/>
                <a:cs typeface="Cambria"/>
                <a:sym typeface="Cambria"/>
              </a:rPr>
              <a:t>بالجزء</a:t>
            </a:r>
            <a:r>
              <a:rPr lang="en-US" sz="1200" b="0" i="0" u="none" strike="noStrike" cap="none" dirty="0">
                <a:solidFill>
                  <a:schemeClr val="bg1">
                    <a:lumMod val="50000"/>
                  </a:schemeClr>
                </a:solidFill>
                <a:latin typeface="Cambria"/>
                <a:ea typeface="Cambria"/>
                <a:cs typeface="Cambria"/>
                <a:sym typeface="Cambria"/>
              </a:rPr>
              <a:t> </a:t>
            </a:r>
            <a:r>
              <a:rPr lang="en-US" sz="1200" b="0" i="0" u="none" strike="noStrike" cap="none" dirty="0" err="1">
                <a:solidFill>
                  <a:schemeClr val="bg1">
                    <a:lumMod val="50000"/>
                  </a:schemeClr>
                </a:solidFill>
                <a:latin typeface="Cambria"/>
                <a:ea typeface="Cambria"/>
                <a:cs typeface="Cambria"/>
                <a:sym typeface="Cambria"/>
              </a:rPr>
              <a:t>اليسار</a:t>
            </a:r>
            <a:r>
              <a:rPr lang="en-US" sz="1200" b="0" i="0" u="none" strike="noStrike" cap="none" dirty="0">
                <a:solidFill>
                  <a:schemeClr val="bg1">
                    <a:lumMod val="50000"/>
                  </a:schemeClr>
                </a:solidFill>
                <a:latin typeface="Cambria"/>
                <a:ea typeface="Cambria"/>
                <a:cs typeface="Cambria"/>
                <a:sym typeface="Cambria"/>
              </a:rPr>
              <a:t> </a:t>
            </a:r>
            <a:r>
              <a:rPr lang="en-US" sz="1200" b="0" i="0" u="none" strike="noStrike" cap="none" dirty="0" err="1">
                <a:solidFill>
                  <a:schemeClr val="bg1">
                    <a:lumMod val="50000"/>
                  </a:schemeClr>
                </a:solidFill>
                <a:latin typeface="Cambria"/>
                <a:ea typeface="Cambria"/>
                <a:cs typeface="Cambria"/>
                <a:sym typeface="Cambria"/>
              </a:rPr>
              <a:t>من</a:t>
            </a:r>
            <a:r>
              <a:rPr lang="en-US" sz="1200" b="0" i="0" u="none" strike="noStrike" cap="none" dirty="0">
                <a:solidFill>
                  <a:schemeClr val="bg1">
                    <a:lumMod val="50000"/>
                  </a:schemeClr>
                </a:solidFill>
                <a:latin typeface="Cambria"/>
                <a:ea typeface="Cambria"/>
                <a:cs typeface="Cambria"/>
                <a:sym typeface="Cambria"/>
              </a:rPr>
              <a:t> </a:t>
            </a:r>
            <a:r>
              <a:rPr lang="en-US" sz="1200" b="0" i="0" u="none" strike="noStrike" cap="none" dirty="0" err="1">
                <a:solidFill>
                  <a:schemeClr val="bg1">
                    <a:lumMod val="50000"/>
                  </a:schemeClr>
                </a:solidFill>
                <a:latin typeface="Cambria"/>
                <a:ea typeface="Cambria"/>
                <a:cs typeface="Cambria"/>
                <a:sym typeface="Cambria"/>
              </a:rPr>
              <a:t>القلب</a:t>
            </a:r>
            <a:r>
              <a:rPr lang="en-US" sz="1200" b="0" i="0" u="none" strike="noStrike" cap="none" dirty="0">
                <a:solidFill>
                  <a:schemeClr val="bg1">
                    <a:lumMod val="50000"/>
                  </a:schemeClr>
                </a:solidFill>
                <a:latin typeface="Cambria"/>
                <a:ea typeface="Cambria"/>
                <a:cs typeface="Cambria"/>
                <a:sym typeface="Cambria"/>
              </a:rPr>
              <a:t> </a:t>
            </a:r>
            <a:r>
              <a:rPr lang="en-US" sz="1200" b="0" i="0" u="none" strike="noStrike" cap="none" dirty="0" err="1">
                <a:solidFill>
                  <a:schemeClr val="bg1">
                    <a:lumMod val="50000"/>
                  </a:schemeClr>
                </a:solidFill>
                <a:latin typeface="Cambria"/>
                <a:ea typeface="Cambria"/>
                <a:cs typeface="Cambria"/>
                <a:sym typeface="Cambria"/>
              </a:rPr>
              <a:t>ثرومبس</a:t>
            </a:r>
            <a:r>
              <a:rPr lang="en-US" sz="1200" b="0" i="0" u="none" strike="noStrike" cap="none" dirty="0">
                <a:solidFill>
                  <a:schemeClr val="bg1">
                    <a:lumMod val="50000"/>
                  </a:schemeClr>
                </a:solidFill>
                <a:latin typeface="Cambria"/>
                <a:ea typeface="Cambria"/>
                <a:cs typeface="Cambria"/>
                <a:sym typeface="Cambria"/>
              </a:rPr>
              <a:t> </a:t>
            </a:r>
            <a:r>
              <a:rPr lang="en-US" sz="1200" b="0" i="0" u="none" strike="noStrike" cap="none" dirty="0" err="1">
                <a:solidFill>
                  <a:schemeClr val="bg1">
                    <a:lumMod val="50000"/>
                  </a:schemeClr>
                </a:solidFill>
                <a:latin typeface="Cambria"/>
                <a:ea typeface="Cambria"/>
                <a:cs typeface="Cambria"/>
                <a:sym typeface="Cambria"/>
              </a:rPr>
              <a:t>علطول</a:t>
            </a:r>
            <a:r>
              <a:rPr lang="en-US" sz="1200" b="0" i="0" u="none" strike="noStrike" cap="none" dirty="0">
                <a:solidFill>
                  <a:schemeClr val="bg1">
                    <a:lumMod val="50000"/>
                  </a:schemeClr>
                </a:solidFill>
                <a:latin typeface="Cambria"/>
                <a:ea typeface="Cambria"/>
                <a:cs typeface="Cambria"/>
                <a:sym typeface="Cambria"/>
              </a:rPr>
              <a:t> </a:t>
            </a:r>
            <a:r>
              <a:rPr lang="en-US" sz="1200" b="0" i="0" u="none" strike="noStrike" cap="none" dirty="0" err="1">
                <a:solidFill>
                  <a:schemeClr val="bg1">
                    <a:lumMod val="50000"/>
                  </a:schemeClr>
                </a:solidFill>
                <a:latin typeface="Cambria"/>
                <a:ea typeface="Cambria"/>
                <a:cs typeface="Cambria"/>
                <a:sym typeface="Cambria"/>
              </a:rPr>
              <a:t>دايركت</a:t>
            </a:r>
            <a:r>
              <a:rPr lang="en-US" sz="1200" b="0" i="0" u="none" strike="noStrike" cap="none" dirty="0">
                <a:solidFill>
                  <a:schemeClr val="bg1">
                    <a:lumMod val="50000"/>
                  </a:schemeClr>
                </a:solidFill>
                <a:latin typeface="Cambria"/>
                <a:ea typeface="Cambria"/>
                <a:cs typeface="Cambria"/>
                <a:sym typeface="Cambria"/>
              </a:rPr>
              <a:t> </a:t>
            </a:r>
            <a:r>
              <a:rPr lang="en-US" sz="1200" b="0" i="0" u="none" strike="noStrike" cap="none" dirty="0" err="1">
                <a:solidFill>
                  <a:schemeClr val="bg1">
                    <a:lumMod val="50000"/>
                  </a:schemeClr>
                </a:solidFill>
                <a:latin typeface="Cambria"/>
                <a:ea typeface="Cambria"/>
                <a:cs typeface="Cambria"/>
                <a:sym typeface="Cambria"/>
              </a:rPr>
              <a:t>بتروح</a:t>
            </a:r>
            <a:r>
              <a:rPr lang="en-US" sz="1200" b="0" i="0" u="none" strike="noStrike" cap="none" dirty="0">
                <a:solidFill>
                  <a:schemeClr val="bg1">
                    <a:lumMod val="50000"/>
                  </a:schemeClr>
                </a:solidFill>
                <a:latin typeface="Cambria"/>
                <a:ea typeface="Cambria"/>
                <a:cs typeface="Cambria"/>
                <a:sym typeface="Cambria"/>
              </a:rPr>
              <a:t> </a:t>
            </a:r>
            <a:r>
              <a:rPr lang="en-US" sz="1200" b="0" i="0" u="none" strike="noStrike" cap="none" dirty="0" err="1">
                <a:solidFill>
                  <a:schemeClr val="bg1">
                    <a:lumMod val="50000"/>
                  </a:schemeClr>
                </a:solidFill>
                <a:latin typeface="Cambria"/>
                <a:ea typeface="Cambria"/>
                <a:cs typeface="Cambria"/>
                <a:sym typeface="Cambria"/>
              </a:rPr>
              <a:t>للمخ</a:t>
            </a:r>
            <a:r>
              <a:rPr lang="en-US" sz="1200" b="0" i="0" u="none" strike="noStrike" cap="none" dirty="0">
                <a:solidFill>
                  <a:schemeClr val="bg1">
                    <a:lumMod val="50000"/>
                  </a:schemeClr>
                </a:solidFill>
                <a:latin typeface="Cambria"/>
                <a:ea typeface="Cambria"/>
                <a:cs typeface="Cambria"/>
                <a:sym typeface="Cambria"/>
              </a:rPr>
              <a:t> </a:t>
            </a:r>
            <a:r>
              <a:rPr lang="en-US" sz="1200" b="0" i="0" u="none" strike="noStrike" cap="none" dirty="0" err="1">
                <a:solidFill>
                  <a:schemeClr val="bg1">
                    <a:lumMod val="50000"/>
                  </a:schemeClr>
                </a:solidFill>
                <a:latin typeface="Cambria"/>
                <a:ea typeface="Cambria"/>
                <a:cs typeface="Cambria"/>
                <a:sym typeface="Cambria"/>
              </a:rPr>
              <a:t>فعشان</a:t>
            </a:r>
            <a:r>
              <a:rPr lang="en-US" sz="1200" b="0" i="0" u="none" strike="noStrike" cap="none" dirty="0">
                <a:solidFill>
                  <a:schemeClr val="bg1">
                    <a:lumMod val="50000"/>
                  </a:schemeClr>
                </a:solidFill>
                <a:latin typeface="Cambria"/>
                <a:ea typeface="Cambria"/>
                <a:cs typeface="Cambria"/>
                <a:sym typeface="Cambria"/>
              </a:rPr>
              <a:t> </a:t>
            </a:r>
            <a:r>
              <a:rPr lang="en-US" sz="1200" b="0" i="0" u="none" strike="noStrike" cap="none" dirty="0" err="1">
                <a:solidFill>
                  <a:schemeClr val="bg1">
                    <a:lumMod val="50000"/>
                  </a:schemeClr>
                </a:solidFill>
                <a:latin typeface="Cambria"/>
                <a:ea typeface="Cambria"/>
                <a:cs typeface="Cambria"/>
                <a:sym typeface="Cambria"/>
              </a:rPr>
              <a:t>كذا</a:t>
            </a:r>
            <a:r>
              <a:rPr lang="en-US" sz="1200" b="0" i="0" u="none" strike="noStrike" cap="none" dirty="0">
                <a:solidFill>
                  <a:schemeClr val="bg1">
                    <a:lumMod val="50000"/>
                  </a:schemeClr>
                </a:solidFill>
                <a:latin typeface="Cambria"/>
                <a:ea typeface="Cambria"/>
                <a:cs typeface="Cambria"/>
                <a:sym typeface="Cambria"/>
              </a:rPr>
              <a:t> </a:t>
            </a:r>
            <a:r>
              <a:rPr lang="en-US" sz="1200" b="0" i="0" u="none" strike="noStrike" cap="none" dirty="0" err="1">
                <a:solidFill>
                  <a:schemeClr val="bg1">
                    <a:lumMod val="50000"/>
                  </a:schemeClr>
                </a:solidFill>
                <a:latin typeface="Cambria"/>
                <a:ea typeface="Cambria"/>
                <a:cs typeface="Cambria"/>
                <a:sym typeface="Cambria"/>
              </a:rPr>
              <a:t>احتماليه</a:t>
            </a:r>
            <a:r>
              <a:rPr lang="en-US" sz="1200" b="0" i="0" u="none" strike="noStrike" cap="none" dirty="0">
                <a:solidFill>
                  <a:schemeClr val="bg1">
                    <a:lumMod val="50000"/>
                  </a:schemeClr>
                </a:solidFill>
                <a:latin typeface="Cambria"/>
                <a:ea typeface="Cambria"/>
                <a:cs typeface="Cambria"/>
                <a:sym typeface="Cambria"/>
              </a:rPr>
              <a:t> </a:t>
            </a:r>
            <a:r>
              <a:rPr lang="en-US" sz="1200" b="0" i="0" u="none" strike="noStrike" cap="none" dirty="0" err="1">
                <a:solidFill>
                  <a:schemeClr val="bg1">
                    <a:lumMod val="50000"/>
                  </a:schemeClr>
                </a:solidFill>
                <a:latin typeface="Cambria"/>
                <a:ea typeface="Cambria"/>
                <a:cs typeface="Cambria"/>
                <a:sym typeface="Cambria"/>
              </a:rPr>
              <a:t>أنها</a:t>
            </a:r>
            <a:r>
              <a:rPr lang="en-US" sz="1200" b="0" i="0" u="none" strike="noStrike" cap="none" dirty="0">
                <a:solidFill>
                  <a:schemeClr val="bg1">
                    <a:lumMod val="50000"/>
                  </a:schemeClr>
                </a:solidFill>
                <a:latin typeface="Cambria"/>
                <a:ea typeface="Cambria"/>
                <a:cs typeface="Cambria"/>
                <a:sym typeface="Cambria"/>
              </a:rPr>
              <a:t> </a:t>
            </a:r>
            <a:r>
              <a:rPr lang="en-US" sz="1200" b="0" i="0" u="none" strike="noStrike" cap="none" dirty="0" err="1">
                <a:solidFill>
                  <a:schemeClr val="bg1">
                    <a:lumMod val="50000"/>
                  </a:schemeClr>
                </a:solidFill>
                <a:latin typeface="Cambria"/>
                <a:ea typeface="Cambria"/>
                <a:cs typeface="Cambria"/>
                <a:sym typeface="Cambria"/>
              </a:rPr>
              <a:t>تنتقل</a:t>
            </a:r>
            <a:r>
              <a:rPr lang="en-US" sz="1200" b="0" i="0" u="none" strike="noStrike" cap="none" dirty="0">
                <a:solidFill>
                  <a:schemeClr val="bg1">
                    <a:lumMod val="50000"/>
                  </a:schemeClr>
                </a:solidFill>
                <a:latin typeface="Cambria"/>
                <a:ea typeface="Cambria"/>
                <a:cs typeface="Cambria"/>
                <a:sym typeface="Cambria"/>
              </a:rPr>
              <a:t> </a:t>
            </a:r>
            <a:r>
              <a:rPr lang="en-US" sz="1200" b="0" i="0" u="none" strike="noStrike" cap="none" dirty="0" err="1">
                <a:solidFill>
                  <a:schemeClr val="bg1">
                    <a:lumMod val="50000"/>
                  </a:schemeClr>
                </a:solidFill>
                <a:latin typeface="Cambria"/>
                <a:ea typeface="Cambria"/>
                <a:cs typeface="Cambria"/>
                <a:sym typeface="Cambria"/>
              </a:rPr>
              <a:t>عاليه</a:t>
            </a:r>
            <a:r>
              <a:rPr lang="en-US" sz="1200" b="0" i="0" u="none" strike="noStrike" cap="none" dirty="0">
                <a:solidFill>
                  <a:schemeClr val="bg1">
                    <a:lumMod val="50000"/>
                  </a:schemeClr>
                </a:solidFill>
                <a:latin typeface="Cambria"/>
                <a:ea typeface="Cambria"/>
                <a:cs typeface="Cambria"/>
                <a:sym typeface="Cambria"/>
              </a:rPr>
              <a:t>   .</a:t>
            </a:r>
            <a:endParaRPr sz="1200" b="0" i="0" u="none" strike="noStrike" cap="none" dirty="0">
              <a:solidFill>
                <a:schemeClr val="bg1">
                  <a:lumMod val="50000"/>
                </a:schemeClr>
              </a:solidFill>
              <a:latin typeface="Cambria"/>
              <a:ea typeface="Cambria"/>
              <a:cs typeface="Cambria"/>
              <a:sym typeface="Cambria"/>
            </a:endParaRPr>
          </a:p>
          <a:p>
            <a:pPr marL="0" marR="0" lvl="1" indent="0" algn="l" rtl="0">
              <a:lnSpc>
                <a:spcPct val="100000"/>
              </a:lnSpc>
              <a:spcBef>
                <a:spcPts val="0"/>
              </a:spcBef>
              <a:spcAft>
                <a:spcPts val="0"/>
              </a:spcAft>
              <a:buNone/>
            </a:pPr>
            <a:endParaRPr sz="1200" b="0" i="0" u="none" strike="noStrike" cap="none" dirty="0">
              <a:solidFill>
                <a:srgbClr val="7F7F7F"/>
              </a:solidFill>
              <a:latin typeface="Cambria"/>
              <a:ea typeface="Cambria"/>
              <a:cs typeface="Cambria"/>
              <a:sym typeface="Cambria"/>
            </a:endParaRPr>
          </a:p>
          <a:p>
            <a:pPr marL="0" marR="0" lvl="1" indent="0" algn="l" rtl="0">
              <a:lnSpc>
                <a:spcPct val="100000"/>
              </a:lnSpc>
              <a:spcBef>
                <a:spcPts val="0"/>
              </a:spcBef>
              <a:spcAft>
                <a:spcPts val="0"/>
              </a:spcAft>
              <a:buNone/>
            </a:pPr>
            <a:r>
              <a:rPr lang="en-US" sz="1200" b="1" i="0" u="none" strike="noStrike" cap="none" dirty="0">
                <a:solidFill>
                  <a:srgbClr val="7F7F7F"/>
                </a:solidFill>
                <a:latin typeface="Cambria"/>
                <a:ea typeface="Cambria"/>
                <a:cs typeface="Cambria"/>
                <a:sym typeface="Cambria"/>
              </a:rPr>
              <a:t>*Deep vein thrombosis “DVT” is  not a common way to cause stroke why? </a:t>
            </a:r>
            <a:r>
              <a:rPr lang="en-US" sz="1200" b="0" i="0" u="none" strike="noStrike" cap="none" dirty="0">
                <a:solidFill>
                  <a:srgbClr val="7F7F7F"/>
                </a:solidFill>
                <a:latin typeface="Cambria"/>
                <a:ea typeface="Cambria"/>
                <a:cs typeface="Cambria"/>
                <a:sym typeface="Cambria"/>
              </a:rPr>
              <a:t>Because it should first goes to the right atrium to the right ventricle to the lungs then comes back to the left atrium then left ventricle then from the heart to the brain ☺ </a:t>
            </a:r>
            <a:r>
              <a:rPr lang="en-US" sz="1200" b="0" i="0" u="none" strike="noStrike" cap="none" dirty="0" err="1">
                <a:solidFill>
                  <a:srgbClr val="7F7F7F"/>
                </a:solidFill>
                <a:latin typeface="Cambria"/>
                <a:ea typeface="Cambria"/>
                <a:cs typeface="Cambria"/>
                <a:sym typeface="Cambria"/>
              </a:rPr>
              <a:t>شايفن</a:t>
            </a:r>
            <a:r>
              <a:rPr lang="en-US" sz="1200" b="0" i="0" u="none" strike="noStrike" cap="none" dirty="0">
                <a:solidFill>
                  <a:srgbClr val="7F7F7F"/>
                </a:solidFill>
                <a:latin typeface="Cambria"/>
                <a:ea typeface="Cambria"/>
                <a:cs typeface="Cambria"/>
                <a:sym typeface="Cambria"/>
              </a:rPr>
              <a:t> </a:t>
            </a:r>
            <a:r>
              <a:rPr lang="en-US" sz="1200" b="0" i="0" u="none" strike="noStrike" cap="none" dirty="0" err="1">
                <a:solidFill>
                  <a:srgbClr val="7F7F7F"/>
                </a:solidFill>
                <a:latin typeface="Cambria"/>
                <a:ea typeface="Cambria"/>
                <a:cs typeface="Cambria"/>
                <a:sym typeface="Cambria"/>
              </a:rPr>
              <a:t>المشوار</a:t>
            </a:r>
            <a:r>
              <a:rPr lang="en-US" sz="1200" b="0" i="0" u="none" strike="noStrike" cap="none" dirty="0">
                <a:solidFill>
                  <a:srgbClr val="7F7F7F"/>
                </a:solidFill>
                <a:latin typeface="Cambria"/>
                <a:ea typeface="Cambria"/>
                <a:cs typeface="Cambria"/>
                <a:sym typeface="Cambria"/>
              </a:rPr>
              <a:t>  that’s way it’s very rare ! Unless if there is </a:t>
            </a:r>
            <a:r>
              <a:rPr lang="en-US" sz="1200" b="1" i="0" u="none" strike="noStrike" cap="none" dirty="0">
                <a:solidFill>
                  <a:srgbClr val="7F7F7F"/>
                </a:solidFill>
                <a:latin typeface="Cambria"/>
                <a:ea typeface="Cambria"/>
                <a:cs typeface="Cambria"/>
                <a:sym typeface="Cambria"/>
              </a:rPr>
              <a:t>ventricular OR atrial septal defect!</a:t>
            </a:r>
            <a:endParaRPr dirty="0"/>
          </a:p>
          <a:p>
            <a:pPr marL="0" marR="0" lvl="1" indent="0" algn="r" rtl="1">
              <a:lnSpc>
                <a:spcPct val="100000"/>
              </a:lnSpc>
              <a:spcBef>
                <a:spcPts val="0"/>
              </a:spcBef>
              <a:spcAft>
                <a:spcPts val="0"/>
              </a:spcAft>
              <a:buNone/>
            </a:pPr>
            <a:r>
              <a:rPr lang="en-US" sz="1200" b="0" i="0" u="none" strike="noStrike" cap="none" dirty="0">
                <a:solidFill>
                  <a:srgbClr val="7F7F7F"/>
                </a:solidFill>
                <a:latin typeface="Cambria"/>
                <a:ea typeface="Cambria"/>
                <a:cs typeface="Cambria"/>
                <a:sym typeface="Cambria"/>
              </a:rPr>
              <a:t> *</a:t>
            </a:r>
            <a:r>
              <a:rPr lang="en-US" sz="1200" b="0" i="0" u="none" strike="noStrike" cap="none" dirty="0" err="1">
                <a:solidFill>
                  <a:srgbClr val="7F7F7F"/>
                </a:solidFill>
                <a:latin typeface="Cambria"/>
                <a:ea typeface="Cambria"/>
                <a:cs typeface="Cambria"/>
                <a:sym typeface="Cambria"/>
              </a:rPr>
              <a:t>يعني</a:t>
            </a:r>
            <a:r>
              <a:rPr lang="en-US" sz="1200" b="0" i="0" u="none" strike="noStrike" cap="none" dirty="0">
                <a:solidFill>
                  <a:srgbClr val="7F7F7F"/>
                </a:solidFill>
                <a:latin typeface="Cambria"/>
                <a:ea typeface="Cambria"/>
                <a:cs typeface="Cambria"/>
                <a:sym typeface="Cambria"/>
              </a:rPr>
              <a:t> </a:t>
            </a:r>
            <a:r>
              <a:rPr lang="en-US" sz="1200" b="0" i="0" u="none" strike="noStrike" cap="none" dirty="0" err="1">
                <a:solidFill>
                  <a:srgbClr val="7F7F7F"/>
                </a:solidFill>
                <a:latin typeface="Cambria"/>
                <a:ea typeface="Cambria"/>
                <a:cs typeface="Cambria"/>
                <a:sym typeface="Cambria"/>
              </a:rPr>
              <a:t>عشان</a:t>
            </a:r>
            <a:r>
              <a:rPr lang="en-US" sz="1200" b="0" i="0" u="none" strike="noStrike" cap="none" dirty="0">
                <a:solidFill>
                  <a:srgbClr val="7F7F7F"/>
                </a:solidFill>
                <a:latin typeface="Cambria"/>
                <a:ea typeface="Cambria"/>
                <a:cs typeface="Cambria"/>
                <a:sym typeface="Cambria"/>
              </a:rPr>
              <a:t> </a:t>
            </a:r>
            <a:r>
              <a:rPr lang="en-US" sz="1200" b="0" i="0" u="none" strike="noStrike" cap="none" dirty="0" err="1">
                <a:solidFill>
                  <a:srgbClr val="7F7F7F"/>
                </a:solidFill>
                <a:latin typeface="Cambria"/>
                <a:ea typeface="Cambria"/>
                <a:cs typeface="Cambria"/>
                <a:sym typeface="Cambria"/>
              </a:rPr>
              <a:t>تزيد</a:t>
            </a:r>
            <a:r>
              <a:rPr lang="en-US" sz="1200" b="0" i="0" u="none" strike="noStrike" cap="none" dirty="0">
                <a:solidFill>
                  <a:srgbClr val="7F7F7F"/>
                </a:solidFill>
                <a:latin typeface="Cambria"/>
                <a:ea typeface="Cambria"/>
                <a:cs typeface="Cambria"/>
                <a:sym typeface="Cambria"/>
              </a:rPr>
              <a:t> </a:t>
            </a:r>
            <a:r>
              <a:rPr lang="en-US" sz="1200" b="0" i="0" u="none" strike="noStrike" cap="none" dirty="0" err="1">
                <a:solidFill>
                  <a:srgbClr val="7F7F7F"/>
                </a:solidFill>
                <a:latin typeface="Cambria"/>
                <a:ea typeface="Cambria"/>
                <a:cs typeface="Cambria"/>
                <a:sym typeface="Cambria"/>
              </a:rPr>
              <a:t>احتماليه</a:t>
            </a:r>
            <a:r>
              <a:rPr lang="en-US" sz="1200" b="0" i="0" u="none" strike="noStrike" cap="none" dirty="0">
                <a:solidFill>
                  <a:srgbClr val="7F7F7F"/>
                </a:solidFill>
                <a:latin typeface="Cambria"/>
                <a:ea typeface="Cambria"/>
                <a:cs typeface="Cambria"/>
                <a:sym typeface="Cambria"/>
              </a:rPr>
              <a:t> </a:t>
            </a:r>
            <a:r>
              <a:rPr lang="en-US" sz="1200" b="0" i="0" u="none" strike="noStrike" cap="none" dirty="0" err="1">
                <a:solidFill>
                  <a:srgbClr val="7F7F7F"/>
                </a:solidFill>
                <a:latin typeface="Cambria"/>
                <a:ea typeface="Cambria"/>
                <a:cs typeface="Cambria"/>
                <a:sym typeface="Cambria"/>
              </a:rPr>
              <a:t>ال</a:t>
            </a:r>
            <a:r>
              <a:rPr lang="en-US" sz="1200" b="0" i="0" u="none" strike="noStrike" cap="none" dirty="0">
                <a:solidFill>
                  <a:srgbClr val="7F7F7F"/>
                </a:solidFill>
                <a:latin typeface="Cambria"/>
                <a:ea typeface="Cambria"/>
                <a:cs typeface="Cambria"/>
                <a:sym typeface="Cambria"/>
              </a:rPr>
              <a:t> DVT  </a:t>
            </a:r>
            <a:r>
              <a:rPr lang="en-US" sz="1200" b="0" i="0" u="none" strike="noStrike" cap="none" dirty="0" err="1">
                <a:solidFill>
                  <a:srgbClr val="7F7F7F"/>
                </a:solidFill>
                <a:latin typeface="Cambria"/>
                <a:ea typeface="Cambria"/>
                <a:cs typeface="Cambria"/>
                <a:sym typeface="Cambria"/>
              </a:rPr>
              <a:t>لازم</a:t>
            </a:r>
            <a:r>
              <a:rPr lang="en-US" sz="1200" b="0" i="0" u="none" strike="noStrike" cap="none" dirty="0">
                <a:solidFill>
                  <a:srgbClr val="7F7F7F"/>
                </a:solidFill>
                <a:latin typeface="Cambria"/>
                <a:ea typeface="Cambria"/>
                <a:cs typeface="Cambria"/>
                <a:sym typeface="Cambria"/>
              </a:rPr>
              <a:t> </a:t>
            </a:r>
            <a:r>
              <a:rPr lang="en-US" sz="1200" b="0" i="0" u="none" strike="noStrike" cap="none" dirty="0" err="1">
                <a:solidFill>
                  <a:srgbClr val="7F7F7F"/>
                </a:solidFill>
                <a:latin typeface="Cambria"/>
                <a:ea typeface="Cambria"/>
                <a:cs typeface="Cambria"/>
                <a:sym typeface="Cambria"/>
              </a:rPr>
              <a:t>يكون</a:t>
            </a:r>
            <a:r>
              <a:rPr lang="en-US" sz="1200" b="0" i="0" u="none" strike="noStrike" cap="none" dirty="0">
                <a:solidFill>
                  <a:srgbClr val="7F7F7F"/>
                </a:solidFill>
                <a:latin typeface="Cambria"/>
                <a:ea typeface="Cambria"/>
                <a:cs typeface="Cambria"/>
                <a:sym typeface="Cambria"/>
              </a:rPr>
              <a:t> </a:t>
            </a:r>
            <a:r>
              <a:rPr lang="en-US" sz="1200" b="0" i="0" u="none" strike="noStrike" cap="none" dirty="0" err="1">
                <a:solidFill>
                  <a:srgbClr val="7F7F7F"/>
                </a:solidFill>
                <a:latin typeface="Cambria"/>
                <a:ea typeface="Cambria"/>
                <a:cs typeface="Cambria"/>
                <a:sym typeface="Cambria"/>
              </a:rPr>
              <a:t>فيه</a:t>
            </a:r>
            <a:r>
              <a:rPr lang="en-US" sz="1200" b="0" i="0" u="none" strike="noStrike" cap="none" dirty="0">
                <a:solidFill>
                  <a:srgbClr val="7F7F7F"/>
                </a:solidFill>
                <a:latin typeface="Cambria"/>
                <a:ea typeface="Cambria"/>
                <a:cs typeface="Cambria"/>
                <a:sym typeface="Cambria"/>
              </a:rPr>
              <a:t> </a:t>
            </a:r>
            <a:r>
              <a:rPr lang="en-US" sz="1200" b="0" i="0" u="none" strike="noStrike" cap="none" dirty="0" err="1">
                <a:solidFill>
                  <a:srgbClr val="7F7F7F"/>
                </a:solidFill>
                <a:latin typeface="Cambria"/>
                <a:ea typeface="Cambria"/>
                <a:cs typeface="Cambria"/>
                <a:sym typeface="Cambria"/>
              </a:rPr>
              <a:t>فتحه</a:t>
            </a:r>
            <a:r>
              <a:rPr lang="en-US" sz="1200" b="0" i="0" u="none" strike="noStrike" cap="none" dirty="0">
                <a:solidFill>
                  <a:srgbClr val="7F7F7F"/>
                </a:solidFill>
                <a:latin typeface="Cambria"/>
                <a:ea typeface="Cambria"/>
                <a:cs typeface="Cambria"/>
                <a:sym typeface="Cambria"/>
              </a:rPr>
              <a:t> </a:t>
            </a:r>
            <a:r>
              <a:rPr lang="en-US" sz="1200" b="0" i="0" u="none" strike="noStrike" cap="none" dirty="0" err="1">
                <a:solidFill>
                  <a:srgbClr val="7F7F7F"/>
                </a:solidFill>
                <a:latin typeface="Cambria"/>
                <a:ea typeface="Cambria"/>
                <a:cs typeface="Cambria"/>
                <a:sym typeface="Cambria"/>
              </a:rPr>
              <a:t>بالقلب</a:t>
            </a:r>
            <a:r>
              <a:rPr lang="en-US" sz="1200" b="0" i="0" u="none" strike="noStrike" cap="none" dirty="0">
                <a:solidFill>
                  <a:srgbClr val="7F7F7F"/>
                </a:solidFill>
                <a:latin typeface="Cambria"/>
                <a:ea typeface="Cambria"/>
                <a:cs typeface="Cambria"/>
                <a:sym typeface="Cambria"/>
              </a:rPr>
              <a:t> </a:t>
            </a:r>
            <a:r>
              <a:rPr lang="en-US" sz="1200" b="0" i="0" u="none" strike="noStrike" cap="none" dirty="0" err="1">
                <a:solidFill>
                  <a:srgbClr val="7F7F7F"/>
                </a:solidFill>
                <a:latin typeface="Cambria"/>
                <a:ea typeface="Cambria"/>
                <a:cs typeface="Cambria"/>
                <a:sym typeface="Cambria"/>
              </a:rPr>
              <a:t>بين</a:t>
            </a:r>
            <a:r>
              <a:rPr lang="en-US" sz="1200" b="0" i="0" u="none" strike="noStrike" cap="none" dirty="0">
                <a:solidFill>
                  <a:srgbClr val="7F7F7F"/>
                </a:solidFill>
                <a:latin typeface="Cambria"/>
                <a:ea typeface="Cambria"/>
                <a:cs typeface="Cambria"/>
                <a:sym typeface="Cambria"/>
              </a:rPr>
              <a:t> </a:t>
            </a:r>
            <a:r>
              <a:rPr lang="en-US" sz="1200" b="0" i="0" u="none" strike="noStrike" cap="none" dirty="0" err="1">
                <a:solidFill>
                  <a:srgbClr val="7F7F7F"/>
                </a:solidFill>
                <a:latin typeface="Cambria"/>
                <a:ea typeface="Cambria"/>
                <a:cs typeface="Cambria"/>
                <a:sym typeface="Cambria"/>
              </a:rPr>
              <a:t>الجزء</a:t>
            </a:r>
            <a:r>
              <a:rPr lang="en-US" sz="1200" b="0" i="0" u="none" strike="noStrike" cap="none" dirty="0">
                <a:solidFill>
                  <a:srgbClr val="7F7F7F"/>
                </a:solidFill>
                <a:latin typeface="Cambria"/>
                <a:ea typeface="Cambria"/>
                <a:cs typeface="Cambria"/>
                <a:sym typeface="Cambria"/>
              </a:rPr>
              <a:t> </a:t>
            </a:r>
            <a:r>
              <a:rPr lang="en-US" sz="1200" b="0" i="0" u="none" strike="noStrike" cap="none" dirty="0" err="1">
                <a:solidFill>
                  <a:srgbClr val="7F7F7F"/>
                </a:solidFill>
                <a:latin typeface="Cambria"/>
                <a:ea typeface="Cambria"/>
                <a:cs typeface="Cambria"/>
                <a:sym typeface="Cambria"/>
              </a:rPr>
              <a:t>الايسر</a:t>
            </a:r>
            <a:r>
              <a:rPr lang="en-US" sz="1200" b="0" i="0" u="none" strike="noStrike" cap="none" dirty="0">
                <a:solidFill>
                  <a:srgbClr val="7F7F7F"/>
                </a:solidFill>
                <a:latin typeface="Cambria"/>
                <a:ea typeface="Cambria"/>
                <a:cs typeface="Cambria"/>
                <a:sym typeface="Cambria"/>
              </a:rPr>
              <a:t> </a:t>
            </a:r>
            <a:r>
              <a:rPr lang="en-US" sz="1200" b="0" i="0" u="none" strike="noStrike" cap="none" dirty="0" err="1">
                <a:solidFill>
                  <a:srgbClr val="7F7F7F"/>
                </a:solidFill>
                <a:latin typeface="Cambria"/>
                <a:ea typeface="Cambria"/>
                <a:cs typeface="Cambria"/>
                <a:sym typeface="Cambria"/>
              </a:rPr>
              <a:t>والايمين</a:t>
            </a:r>
            <a:r>
              <a:rPr lang="en-US" sz="1200" b="0" i="0" u="none" strike="noStrike" cap="none" dirty="0">
                <a:solidFill>
                  <a:srgbClr val="7F7F7F"/>
                </a:solidFill>
                <a:latin typeface="Cambria"/>
                <a:ea typeface="Cambria"/>
                <a:cs typeface="Cambria"/>
                <a:sym typeface="Cambria"/>
              </a:rPr>
              <a:t> </a:t>
            </a:r>
            <a:r>
              <a:rPr lang="en-US" sz="1200" b="0" i="0" u="none" strike="noStrike" cap="none" dirty="0" err="1">
                <a:solidFill>
                  <a:srgbClr val="7F7F7F"/>
                </a:solidFill>
                <a:latin typeface="Cambria"/>
                <a:ea typeface="Cambria"/>
                <a:cs typeface="Cambria"/>
                <a:sym typeface="Cambria"/>
              </a:rPr>
              <a:t>تخلي</a:t>
            </a:r>
            <a:r>
              <a:rPr lang="en-US" sz="1200" b="0" i="0" u="none" strike="noStrike" cap="none" dirty="0">
                <a:solidFill>
                  <a:srgbClr val="7F7F7F"/>
                </a:solidFill>
                <a:latin typeface="Cambria"/>
                <a:ea typeface="Cambria"/>
                <a:cs typeface="Cambria"/>
                <a:sym typeface="Cambria"/>
              </a:rPr>
              <a:t> </a:t>
            </a:r>
            <a:r>
              <a:rPr lang="en-US" sz="1200" b="0" i="0" u="none" strike="noStrike" cap="none" dirty="0" err="1">
                <a:solidFill>
                  <a:srgbClr val="7F7F7F"/>
                </a:solidFill>
                <a:latin typeface="Cambria"/>
                <a:ea typeface="Cambria"/>
                <a:cs typeface="Cambria"/>
                <a:sym typeface="Cambria"/>
              </a:rPr>
              <a:t>الثرومبس</a:t>
            </a:r>
            <a:r>
              <a:rPr lang="en-US" sz="1200" b="0" i="0" u="none" strike="noStrike" cap="none" dirty="0">
                <a:solidFill>
                  <a:srgbClr val="7F7F7F"/>
                </a:solidFill>
                <a:latin typeface="Cambria"/>
                <a:ea typeface="Cambria"/>
                <a:cs typeface="Cambria"/>
                <a:sym typeface="Cambria"/>
              </a:rPr>
              <a:t> </a:t>
            </a:r>
            <a:r>
              <a:rPr lang="en-US" sz="1200" b="0" i="0" u="none" strike="noStrike" cap="none" dirty="0" err="1">
                <a:solidFill>
                  <a:srgbClr val="7F7F7F"/>
                </a:solidFill>
                <a:latin typeface="Cambria"/>
                <a:ea typeface="Cambria"/>
                <a:cs typeface="Cambria"/>
                <a:sym typeface="Cambria"/>
              </a:rPr>
              <a:t>تنتقل</a:t>
            </a:r>
            <a:r>
              <a:rPr lang="en-US" sz="1200" b="0" i="0" u="none" strike="noStrike" cap="none" dirty="0">
                <a:solidFill>
                  <a:srgbClr val="7F7F7F"/>
                </a:solidFill>
                <a:latin typeface="Cambria"/>
                <a:ea typeface="Cambria"/>
                <a:cs typeface="Cambria"/>
                <a:sym typeface="Cambria"/>
              </a:rPr>
              <a:t> </a:t>
            </a:r>
            <a:r>
              <a:rPr lang="en-US" sz="1200" b="0" i="0" u="none" strike="noStrike" cap="none" dirty="0" err="1">
                <a:solidFill>
                  <a:srgbClr val="7F7F7F"/>
                </a:solidFill>
                <a:latin typeface="Cambria"/>
                <a:ea typeface="Cambria"/>
                <a:cs typeface="Cambria"/>
                <a:sym typeface="Cambria"/>
              </a:rPr>
              <a:t>من</a:t>
            </a:r>
            <a:r>
              <a:rPr lang="en-US" sz="1200" b="0" i="0" u="none" strike="noStrike" cap="none" dirty="0">
                <a:solidFill>
                  <a:srgbClr val="7F7F7F"/>
                </a:solidFill>
                <a:latin typeface="Cambria"/>
                <a:ea typeface="Cambria"/>
                <a:cs typeface="Cambria"/>
                <a:sym typeface="Cambria"/>
              </a:rPr>
              <a:t> </a:t>
            </a:r>
            <a:r>
              <a:rPr lang="en-US" sz="1200" b="0" i="0" u="none" strike="noStrike" cap="none" dirty="0" err="1">
                <a:solidFill>
                  <a:srgbClr val="7F7F7F"/>
                </a:solidFill>
                <a:latin typeface="Cambria"/>
                <a:ea typeface="Cambria"/>
                <a:cs typeface="Cambria"/>
                <a:sym typeface="Cambria"/>
              </a:rPr>
              <a:t>البطين</a:t>
            </a:r>
            <a:r>
              <a:rPr lang="en-US" sz="1200" b="0" i="0" u="none" strike="noStrike" cap="none" dirty="0">
                <a:solidFill>
                  <a:srgbClr val="7F7F7F"/>
                </a:solidFill>
                <a:latin typeface="Cambria"/>
                <a:ea typeface="Cambria"/>
                <a:cs typeface="Cambria"/>
                <a:sym typeface="Cambria"/>
              </a:rPr>
              <a:t> </a:t>
            </a:r>
            <a:r>
              <a:rPr lang="en-US" sz="1200" b="0" i="0" u="none" strike="noStrike" cap="none" dirty="0" err="1">
                <a:solidFill>
                  <a:srgbClr val="7F7F7F"/>
                </a:solidFill>
                <a:latin typeface="Cambria"/>
                <a:ea typeface="Cambria"/>
                <a:cs typeface="Cambria"/>
                <a:sym typeface="Cambria"/>
              </a:rPr>
              <a:t>أو</a:t>
            </a:r>
            <a:r>
              <a:rPr lang="en-US" sz="1200" b="0" i="0" u="none" strike="noStrike" cap="none" dirty="0">
                <a:solidFill>
                  <a:srgbClr val="7F7F7F"/>
                </a:solidFill>
                <a:latin typeface="Cambria"/>
                <a:ea typeface="Cambria"/>
                <a:cs typeface="Cambria"/>
                <a:sym typeface="Cambria"/>
              </a:rPr>
              <a:t> </a:t>
            </a:r>
            <a:r>
              <a:rPr lang="en-US" sz="1200" b="0" i="0" u="none" strike="noStrike" cap="none" dirty="0" err="1">
                <a:solidFill>
                  <a:srgbClr val="7F7F7F"/>
                </a:solidFill>
                <a:latin typeface="Cambria"/>
                <a:ea typeface="Cambria"/>
                <a:cs typeface="Cambria"/>
                <a:sym typeface="Cambria"/>
              </a:rPr>
              <a:t>الاذين</a:t>
            </a:r>
            <a:r>
              <a:rPr lang="en-US" sz="1200" b="0" i="0" u="none" strike="noStrike" cap="none" dirty="0">
                <a:solidFill>
                  <a:srgbClr val="7F7F7F"/>
                </a:solidFill>
                <a:latin typeface="Cambria"/>
                <a:ea typeface="Cambria"/>
                <a:cs typeface="Cambria"/>
                <a:sym typeface="Cambria"/>
              </a:rPr>
              <a:t>  </a:t>
            </a:r>
            <a:r>
              <a:rPr lang="en-US" sz="1200" b="0" i="0" u="none" strike="noStrike" cap="none" dirty="0" err="1">
                <a:solidFill>
                  <a:srgbClr val="7F7F7F"/>
                </a:solidFill>
                <a:latin typeface="Cambria"/>
                <a:ea typeface="Cambria"/>
                <a:cs typeface="Cambria"/>
                <a:sym typeface="Cambria"/>
              </a:rPr>
              <a:t>الايسرمباشره</a:t>
            </a:r>
            <a:r>
              <a:rPr lang="en-US" sz="1200" b="0" i="0" u="none" strike="noStrike" cap="none" dirty="0">
                <a:solidFill>
                  <a:srgbClr val="7F7F7F"/>
                </a:solidFill>
                <a:latin typeface="Cambria"/>
                <a:ea typeface="Cambria"/>
                <a:cs typeface="Cambria"/>
                <a:sym typeface="Cambria"/>
              </a:rPr>
              <a:t> </a:t>
            </a:r>
            <a:r>
              <a:rPr lang="en-US" sz="1200" b="0" i="0" u="none" strike="noStrike" cap="none" dirty="0" err="1">
                <a:solidFill>
                  <a:srgbClr val="7F7F7F"/>
                </a:solidFill>
                <a:latin typeface="Cambria"/>
                <a:ea typeface="Cambria"/>
                <a:cs typeface="Cambria"/>
                <a:sym typeface="Cambria"/>
              </a:rPr>
              <a:t>للايمن</a:t>
            </a:r>
            <a:r>
              <a:rPr lang="en-US" sz="1200" b="0" i="0" u="none" strike="noStrike" cap="none" dirty="0">
                <a:solidFill>
                  <a:srgbClr val="7F7F7F"/>
                </a:solidFill>
                <a:latin typeface="Cambria"/>
                <a:ea typeface="Cambria"/>
                <a:cs typeface="Cambria"/>
                <a:sym typeface="Cambria"/>
              </a:rPr>
              <a:t> </a:t>
            </a:r>
            <a:r>
              <a:rPr lang="en-US" sz="1200" b="0" i="0" u="none" strike="noStrike" cap="none" dirty="0" err="1">
                <a:solidFill>
                  <a:srgbClr val="7F7F7F"/>
                </a:solidFill>
                <a:latin typeface="Cambria"/>
                <a:ea typeface="Cambria"/>
                <a:cs typeface="Cambria"/>
                <a:sym typeface="Cambria"/>
              </a:rPr>
              <a:t>ومنها</a:t>
            </a:r>
            <a:r>
              <a:rPr lang="en-US" sz="1200" b="0" i="0" u="none" strike="noStrike" cap="none" dirty="0">
                <a:solidFill>
                  <a:srgbClr val="7F7F7F"/>
                </a:solidFill>
                <a:latin typeface="Cambria"/>
                <a:ea typeface="Cambria"/>
                <a:cs typeface="Cambria"/>
                <a:sym typeface="Cambria"/>
              </a:rPr>
              <a:t> </a:t>
            </a:r>
            <a:r>
              <a:rPr lang="en-US" sz="1200" b="0" i="0" u="none" strike="noStrike" cap="none" dirty="0" err="1">
                <a:solidFill>
                  <a:srgbClr val="7F7F7F"/>
                </a:solidFill>
                <a:latin typeface="Cambria"/>
                <a:ea typeface="Cambria"/>
                <a:cs typeface="Cambria"/>
                <a:sym typeface="Cambria"/>
              </a:rPr>
              <a:t>للمخ</a:t>
            </a:r>
            <a:r>
              <a:rPr lang="en-US" sz="1200" b="0" i="0" u="none" strike="noStrike" cap="none" dirty="0">
                <a:solidFill>
                  <a:srgbClr val="7F7F7F"/>
                </a:solidFill>
                <a:latin typeface="Cambria"/>
                <a:ea typeface="Cambria"/>
                <a:cs typeface="Cambria"/>
                <a:sym typeface="Cambria"/>
              </a:rPr>
              <a:t>! </a:t>
            </a:r>
            <a:r>
              <a:rPr lang="en-US" sz="1200" b="0" i="0" u="none" strike="noStrike" cap="none" dirty="0" err="1">
                <a:solidFill>
                  <a:srgbClr val="7F7F7F"/>
                </a:solidFill>
                <a:latin typeface="Cambria"/>
                <a:ea typeface="Cambria"/>
                <a:cs typeface="Cambria"/>
                <a:sym typeface="Cambria"/>
              </a:rPr>
              <a:t>هذي</a:t>
            </a:r>
            <a:r>
              <a:rPr lang="en-US" sz="1200" b="0" i="0" u="none" strike="noStrike" cap="none" dirty="0">
                <a:solidFill>
                  <a:srgbClr val="7F7F7F"/>
                </a:solidFill>
                <a:latin typeface="Cambria"/>
                <a:ea typeface="Cambria"/>
                <a:cs typeface="Cambria"/>
                <a:sym typeface="Cambria"/>
              </a:rPr>
              <a:t> </a:t>
            </a:r>
            <a:r>
              <a:rPr lang="en-US" sz="1200" b="0" i="0" u="none" strike="noStrike" cap="none" dirty="0" err="1">
                <a:solidFill>
                  <a:srgbClr val="7F7F7F"/>
                </a:solidFill>
                <a:latin typeface="Cambria"/>
                <a:ea typeface="Cambria"/>
                <a:cs typeface="Cambria"/>
                <a:sym typeface="Cambria"/>
              </a:rPr>
              <a:t>الحاله</a:t>
            </a:r>
            <a:r>
              <a:rPr lang="en-US" sz="1200" b="0" i="0" u="none" strike="noStrike" cap="none" dirty="0">
                <a:solidFill>
                  <a:srgbClr val="7F7F7F"/>
                </a:solidFill>
                <a:latin typeface="Cambria"/>
                <a:ea typeface="Cambria"/>
                <a:cs typeface="Cambria"/>
                <a:sym typeface="Cambria"/>
              </a:rPr>
              <a:t> </a:t>
            </a:r>
            <a:r>
              <a:rPr lang="en-US" sz="1200" b="0" i="0" u="none" strike="noStrike" cap="none" dirty="0" err="1">
                <a:solidFill>
                  <a:srgbClr val="7F7F7F"/>
                </a:solidFill>
                <a:latin typeface="Cambria"/>
                <a:ea typeface="Cambria"/>
                <a:cs typeface="Cambria"/>
                <a:sym typeface="Cambria"/>
              </a:rPr>
              <a:t>نسميها</a:t>
            </a:r>
            <a:r>
              <a:rPr lang="en-US" sz="1200" b="1" i="0" u="none" strike="noStrike" cap="none" dirty="0">
                <a:solidFill>
                  <a:srgbClr val="7F7F7F"/>
                </a:solidFill>
                <a:latin typeface="Cambria"/>
                <a:ea typeface="Cambria"/>
                <a:cs typeface="Cambria"/>
                <a:sym typeface="Cambria"/>
              </a:rPr>
              <a:t> Paradoxical emboli </a:t>
            </a:r>
            <a:endParaRPr sz="1200" b="1" i="0" u="none" strike="noStrike" cap="none" dirty="0">
              <a:solidFill>
                <a:srgbClr val="7F7F7F"/>
              </a:solidFill>
              <a:latin typeface="Cambria"/>
              <a:ea typeface="Cambria"/>
              <a:cs typeface="Cambria"/>
              <a:sym typeface="Cambria"/>
            </a:endParaRPr>
          </a:p>
          <a:p>
            <a:pPr marL="0" marR="0" lvl="1" indent="0" algn="l" rtl="0">
              <a:lnSpc>
                <a:spcPct val="100000"/>
              </a:lnSpc>
              <a:spcBef>
                <a:spcPts val="0"/>
              </a:spcBef>
              <a:spcAft>
                <a:spcPts val="0"/>
              </a:spcAft>
              <a:buNone/>
            </a:pPr>
            <a:r>
              <a:rPr lang="en-US" sz="1200" b="0" i="0" u="none" strike="noStrike" cap="none" dirty="0">
                <a:solidFill>
                  <a:srgbClr val="7F7F7F"/>
                </a:solidFill>
                <a:latin typeface="Cambria"/>
                <a:ea typeface="Cambria"/>
                <a:cs typeface="Cambria"/>
                <a:sym typeface="Cambria"/>
              </a:rPr>
              <a:t> </a:t>
            </a:r>
            <a:endParaRPr sz="1200" b="1" i="0" u="none" strike="noStrike" cap="none" dirty="0">
              <a:solidFill>
                <a:srgbClr val="7F7F7F"/>
              </a:solidFill>
              <a:latin typeface="Cambria"/>
              <a:ea typeface="Cambria"/>
              <a:cs typeface="Cambria"/>
              <a:sym typeface="Cambria"/>
            </a:endParaRPr>
          </a:p>
          <a:p>
            <a:pPr marL="0" marR="0" lvl="1" indent="0" algn="l" rtl="0">
              <a:lnSpc>
                <a:spcPct val="100000"/>
              </a:lnSpc>
              <a:spcBef>
                <a:spcPts val="0"/>
              </a:spcBef>
              <a:spcAft>
                <a:spcPts val="0"/>
              </a:spcAft>
              <a:buNone/>
            </a:pPr>
            <a:r>
              <a:rPr lang="en-US" sz="1200" b="1" i="0" u="none" strike="noStrike" cap="none" dirty="0">
                <a:solidFill>
                  <a:srgbClr val="7F7F7F"/>
                </a:solidFill>
                <a:latin typeface="Cambria"/>
                <a:ea typeface="Cambria"/>
                <a:cs typeface="Cambria"/>
                <a:sym typeface="Cambria"/>
              </a:rPr>
              <a:t>*2- So what is Paradoxical emboli ? </a:t>
            </a:r>
            <a:r>
              <a:rPr lang="en-US" sz="1200" b="0" i="0" u="none" strike="noStrike" cap="none" dirty="0">
                <a:solidFill>
                  <a:srgbClr val="7F7F7F"/>
                </a:solidFill>
                <a:latin typeface="Cambria"/>
                <a:ea typeface="Cambria"/>
                <a:cs typeface="Cambria"/>
                <a:sym typeface="Cambria"/>
              </a:rPr>
              <a:t>also called a crossed embolism, refers to an embolus which is carried from the venous side of circulation to the arterial side because of ventricular OR atrial septal defect</a:t>
            </a:r>
            <a:endParaRPr dirty="0"/>
          </a:p>
          <a:p>
            <a:pPr marL="0" marR="0" lvl="1" indent="0" algn="l" rtl="0">
              <a:lnSpc>
                <a:spcPct val="100000"/>
              </a:lnSpc>
              <a:spcBef>
                <a:spcPts val="0"/>
              </a:spcBef>
              <a:spcAft>
                <a:spcPts val="0"/>
              </a:spcAft>
              <a:buNone/>
            </a:pPr>
            <a:endParaRPr sz="1200" b="0" i="0" u="none" strike="noStrike" cap="none" dirty="0">
              <a:solidFill>
                <a:srgbClr val="7F7F7F"/>
              </a:solidFill>
              <a:latin typeface="Cambria"/>
              <a:ea typeface="Cambria"/>
              <a:cs typeface="Cambria"/>
              <a:sym typeface="Cambria"/>
            </a:endParaRPr>
          </a:p>
          <a:p>
            <a:pPr marL="0" marR="0" lvl="1" indent="0" algn="l" rtl="0">
              <a:lnSpc>
                <a:spcPct val="100000"/>
              </a:lnSpc>
              <a:spcBef>
                <a:spcPts val="0"/>
              </a:spcBef>
              <a:spcAft>
                <a:spcPts val="0"/>
              </a:spcAft>
              <a:buNone/>
            </a:pPr>
            <a:r>
              <a:rPr lang="en-US" sz="1200" b="1" i="0" u="none" strike="noStrike" cap="none" dirty="0">
                <a:solidFill>
                  <a:srgbClr val="7F7F7F"/>
                </a:solidFill>
                <a:latin typeface="Cambria"/>
                <a:ea typeface="Cambria"/>
                <a:cs typeface="Cambria"/>
                <a:sym typeface="Cambria"/>
              </a:rPr>
              <a:t>*3- What is Atrial fibrillation and how does it cause stroke ? </a:t>
            </a:r>
            <a:r>
              <a:rPr lang="en-US" sz="1200" b="0" i="0" u="none" strike="noStrike" cap="none" dirty="0">
                <a:solidFill>
                  <a:srgbClr val="7F7F7F"/>
                </a:solidFill>
                <a:latin typeface="Cambria"/>
                <a:ea typeface="Cambria"/>
                <a:cs typeface="Cambria"/>
                <a:sym typeface="Cambria"/>
              </a:rPr>
              <a:t>Its irregular heartbeat that causes poor blood supply and blood clot that can travel to the brain and causes stroke .</a:t>
            </a:r>
            <a:endParaRPr dirty="0"/>
          </a:p>
          <a:p>
            <a:pPr marL="0" marR="0" lvl="1" indent="0" algn="l" rtl="0">
              <a:lnSpc>
                <a:spcPct val="100000"/>
              </a:lnSpc>
              <a:spcBef>
                <a:spcPts val="0"/>
              </a:spcBef>
              <a:spcAft>
                <a:spcPts val="0"/>
              </a:spcAft>
              <a:buNone/>
            </a:pPr>
            <a:endParaRPr sz="1200" b="0" i="0" u="none" strike="noStrike" cap="none" dirty="0">
              <a:solidFill>
                <a:srgbClr val="7F7F7F"/>
              </a:solidFill>
              <a:latin typeface="Cambria"/>
              <a:ea typeface="Cambria"/>
              <a:cs typeface="Cambria"/>
              <a:sym typeface="Cambria"/>
            </a:endParaRPr>
          </a:p>
          <a:p>
            <a:pPr marL="0" marR="0" lvl="1" indent="0" algn="l" rtl="0">
              <a:lnSpc>
                <a:spcPct val="100000"/>
              </a:lnSpc>
              <a:spcBef>
                <a:spcPts val="0"/>
              </a:spcBef>
              <a:spcAft>
                <a:spcPts val="0"/>
              </a:spcAft>
              <a:buNone/>
            </a:pPr>
            <a:r>
              <a:rPr lang="en-US" sz="1200" b="0" i="0" u="none" strike="noStrike" cap="none" dirty="0">
                <a:solidFill>
                  <a:srgbClr val="7F7F7F"/>
                </a:solidFill>
                <a:latin typeface="Cambria"/>
                <a:ea typeface="Cambria"/>
                <a:cs typeface="Cambria"/>
                <a:sym typeface="Cambria"/>
              </a:rPr>
              <a:t>*4- when large bones break, </a:t>
            </a:r>
            <a:r>
              <a:rPr lang="en-US" sz="1200" b="1" i="0" u="none" strike="noStrike" cap="none" dirty="0">
                <a:solidFill>
                  <a:srgbClr val="7F7F7F"/>
                </a:solidFill>
                <a:latin typeface="Cambria"/>
                <a:ea typeface="Cambria"/>
                <a:cs typeface="Cambria"/>
                <a:sym typeface="Cambria"/>
              </a:rPr>
              <a:t>fat</a:t>
            </a:r>
            <a:r>
              <a:rPr lang="en-US" sz="1200" b="0" i="0" u="none" strike="noStrike" cap="none" dirty="0">
                <a:solidFill>
                  <a:srgbClr val="7F7F7F"/>
                </a:solidFill>
                <a:latin typeface="Cambria"/>
                <a:ea typeface="Cambria"/>
                <a:cs typeface="Cambria"/>
                <a:sym typeface="Cambria"/>
              </a:rPr>
              <a:t> from the bone marrow, which is made up of fatty cells, seeps into the bloodstream. This fat creates clots (fat emboli) that obstruct blood flow</a:t>
            </a:r>
            <a:endParaRPr dirty="0"/>
          </a:p>
        </p:txBody>
      </p:sp>
      <p:pic>
        <p:nvPicPr>
          <p:cNvPr id="158" name="Google Shape;158;p18"/>
          <p:cNvPicPr preferRelativeResize="0"/>
          <p:nvPr/>
        </p:nvPicPr>
        <p:blipFill rotWithShape="1">
          <a:blip r:embed="rId4">
            <a:alphaModFix/>
          </a:blip>
          <a:srcRect/>
          <a:stretch/>
        </p:blipFill>
        <p:spPr>
          <a:xfrm>
            <a:off x="2647950" y="6096000"/>
            <a:ext cx="2654014" cy="30480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9"/>
          <p:cNvSpPr txBox="1">
            <a:spLocks noGrp="1"/>
          </p:cNvSpPr>
          <p:nvPr>
            <p:ph type="body" idx="1"/>
          </p:nvPr>
        </p:nvSpPr>
        <p:spPr>
          <a:xfrm>
            <a:off x="223469" y="2289480"/>
            <a:ext cx="7239000" cy="4736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850"/>
              </a:spcBef>
              <a:spcAft>
                <a:spcPts val="0"/>
              </a:spcAft>
              <a:buClr>
                <a:schemeClr val="dk1"/>
              </a:buClr>
              <a:buSzPts val="2380"/>
              <a:buFont typeface="Arial"/>
              <a:buNone/>
            </a:pPr>
            <a:endParaRPr sz="2380" b="0" i="0" u="none" strike="noStrike" cap="none">
              <a:solidFill>
                <a:schemeClr val="dk1"/>
              </a:solidFill>
              <a:latin typeface="Cambria"/>
              <a:ea typeface="Cambria"/>
              <a:cs typeface="Cambria"/>
              <a:sym typeface="Cambria"/>
            </a:endParaRPr>
          </a:p>
          <a:p>
            <a:pPr marL="194310" marR="0" lvl="0" indent="-194310" algn="l" rtl="0">
              <a:lnSpc>
                <a:spcPct val="90000"/>
              </a:lnSpc>
              <a:spcBef>
                <a:spcPts val="850"/>
              </a:spcBef>
              <a:spcAft>
                <a:spcPts val="0"/>
              </a:spcAft>
              <a:buClr>
                <a:srgbClr val="72BCD1"/>
              </a:buClr>
              <a:buSzPts val="1800"/>
              <a:buFont typeface="Noto Sans Symbols"/>
              <a:buChar char="▪"/>
            </a:pPr>
            <a:r>
              <a:rPr lang="en-US" sz="1800" b="1" i="0" u="none" strike="noStrike" cap="none">
                <a:solidFill>
                  <a:srgbClr val="72BCD1"/>
                </a:solidFill>
                <a:latin typeface="Cambria"/>
                <a:ea typeface="Cambria"/>
                <a:cs typeface="Cambria"/>
                <a:sym typeface="Cambria"/>
              </a:rPr>
              <a:t>Stroke Clinical presentation:</a:t>
            </a:r>
            <a:endParaRPr sz="2380" b="0" i="0" u="none" strike="noStrike" cap="none">
              <a:solidFill>
                <a:schemeClr val="dk1"/>
              </a:solidFill>
              <a:latin typeface="Cambria"/>
              <a:ea typeface="Cambria"/>
              <a:cs typeface="Cambria"/>
              <a:sym typeface="Cambria"/>
            </a:endParaRPr>
          </a:p>
          <a:p>
            <a:pPr marL="171450" marR="0" lvl="0" indent="-171450" algn="l" rtl="0">
              <a:lnSpc>
                <a:spcPct val="90000"/>
              </a:lnSpc>
              <a:spcBef>
                <a:spcPts val="850"/>
              </a:spcBef>
              <a:spcAft>
                <a:spcPts val="0"/>
              </a:spcAft>
              <a:buClr>
                <a:schemeClr val="dk1"/>
              </a:buClr>
              <a:buSzPts val="1200"/>
              <a:buFont typeface="Arial"/>
              <a:buChar char="•"/>
            </a:pPr>
            <a:r>
              <a:rPr lang="en-US" sz="1200" b="0" i="0" u="none" strike="noStrike" cap="none">
                <a:solidFill>
                  <a:schemeClr val="dk1"/>
                </a:solidFill>
                <a:latin typeface="Cambria"/>
                <a:ea typeface="Cambria"/>
                <a:cs typeface="Cambria"/>
                <a:sym typeface="Cambria"/>
              </a:rPr>
              <a:t>It is very important to recognize the warning signs of stroke and to get immediate medical attention if they occur! If the brain damage sustained has been slight, there is usually </a:t>
            </a:r>
            <a:r>
              <a:rPr lang="en-US" sz="1200" b="1" i="0" u="none" strike="noStrike" cap="none">
                <a:solidFill>
                  <a:srgbClr val="C00000"/>
                </a:solidFill>
                <a:latin typeface="Cambria"/>
                <a:ea typeface="Cambria"/>
                <a:cs typeface="Cambria"/>
                <a:sym typeface="Cambria"/>
              </a:rPr>
              <a:t>complete recovery</a:t>
            </a:r>
            <a:r>
              <a:rPr lang="en-US" sz="1200" b="0" i="0" u="none" strike="noStrike" cap="none">
                <a:solidFill>
                  <a:schemeClr val="dk1"/>
                </a:solidFill>
                <a:latin typeface="Cambria"/>
                <a:ea typeface="Cambria"/>
                <a:cs typeface="Cambria"/>
                <a:sym typeface="Cambria"/>
              </a:rPr>
              <a:t>, but most </a:t>
            </a:r>
            <a:r>
              <a:rPr lang="en-US" sz="1200" b="1" i="0" u="none" strike="noStrike" cap="none">
                <a:solidFill>
                  <a:srgbClr val="C00000"/>
                </a:solidFill>
                <a:latin typeface="Cambria"/>
                <a:ea typeface="Cambria"/>
                <a:cs typeface="Cambria"/>
                <a:sym typeface="Cambria"/>
              </a:rPr>
              <a:t>survivors of stroke require extensive rehabilitation</a:t>
            </a:r>
            <a:r>
              <a:rPr lang="en-US" sz="1200" b="0" i="0" u="none" strike="noStrike" cap="none">
                <a:solidFill>
                  <a:srgbClr val="C00000"/>
                </a:solidFill>
                <a:latin typeface="Cambria"/>
                <a:ea typeface="Cambria"/>
                <a:cs typeface="Cambria"/>
                <a:sym typeface="Cambria"/>
              </a:rPr>
              <a:t>.</a:t>
            </a:r>
            <a:endParaRPr sz="1200" b="0" i="0" u="none" strike="noStrike" cap="none">
              <a:solidFill>
                <a:srgbClr val="C00000"/>
              </a:solidFill>
              <a:latin typeface="Cambria"/>
              <a:ea typeface="Cambria"/>
              <a:cs typeface="Cambria"/>
              <a:sym typeface="Cambria"/>
            </a:endParaRPr>
          </a:p>
          <a:p>
            <a:pPr marL="194310" marR="0" lvl="0" indent="-194310" algn="l" rtl="0">
              <a:lnSpc>
                <a:spcPct val="90000"/>
              </a:lnSpc>
              <a:spcBef>
                <a:spcPts val="850"/>
              </a:spcBef>
              <a:spcAft>
                <a:spcPts val="0"/>
              </a:spcAft>
              <a:buClr>
                <a:schemeClr val="dk1"/>
              </a:buClr>
              <a:buSzPts val="1200"/>
              <a:buFont typeface="Arial"/>
              <a:buChar char="•"/>
            </a:pPr>
            <a:r>
              <a:rPr lang="en-US" sz="1200" b="0" i="0" u="none" strike="noStrike" cap="none">
                <a:solidFill>
                  <a:schemeClr val="dk1"/>
                </a:solidFill>
                <a:latin typeface="Cambria"/>
                <a:ea typeface="Cambria"/>
                <a:cs typeface="Cambria"/>
                <a:sym typeface="Cambria"/>
              </a:rPr>
              <a:t>Depends on which part of the brain is injured, and how severely it is injured. Sometimes people with stroke have :</a:t>
            </a:r>
            <a:endParaRPr sz="1200" b="0" i="0" u="none" strike="noStrike" cap="none">
              <a:solidFill>
                <a:srgbClr val="A5A5A5"/>
              </a:solidFill>
              <a:latin typeface="Cambria"/>
              <a:ea typeface="Cambria"/>
              <a:cs typeface="Cambria"/>
              <a:sym typeface="Cambria"/>
            </a:endParaRPr>
          </a:p>
        </p:txBody>
      </p:sp>
      <p:grpSp>
        <p:nvGrpSpPr>
          <p:cNvPr id="164" name="Google Shape;164;p19"/>
          <p:cNvGrpSpPr/>
          <p:nvPr/>
        </p:nvGrpSpPr>
        <p:grpSpPr>
          <a:xfrm>
            <a:off x="-4314825" y="4381587"/>
            <a:ext cx="11747665" cy="5029027"/>
            <a:chOff x="-4220628" y="-647613"/>
            <a:chExt cx="11447880" cy="5029027"/>
          </a:xfrm>
        </p:grpSpPr>
        <p:sp>
          <p:nvSpPr>
            <p:cNvPr id="165" name="Google Shape;165;p19"/>
            <p:cNvSpPr/>
            <p:nvPr/>
          </p:nvSpPr>
          <p:spPr>
            <a:xfrm>
              <a:off x="-4220628" y="-647613"/>
              <a:ext cx="5029027" cy="5029027"/>
            </a:xfrm>
            <a:prstGeom prst="blockArc">
              <a:avLst>
                <a:gd name="adj1" fmla="val 18900000"/>
                <a:gd name="adj2" fmla="val 2700000"/>
                <a:gd name="adj3" fmla="val 430"/>
              </a:avLst>
            </a:prstGeom>
            <a:noFill/>
            <a:ln w="12700" cap="flat" cmpd="sng">
              <a:solidFill>
                <a:srgbClr val="5BA3B1"/>
              </a:solidFill>
              <a:prstDash val="lgDashDot"/>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19"/>
            <p:cNvSpPr/>
            <p:nvPr/>
          </p:nvSpPr>
          <p:spPr>
            <a:xfrm>
              <a:off x="261926" y="169738"/>
              <a:ext cx="6965326" cy="339327"/>
            </a:xfrm>
            <a:prstGeom prst="rect">
              <a:avLst/>
            </a:prstGeom>
            <a:solidFill>
              <a:srgbClr val="E0EDF0"/>
            </a:solidFill>
            <a:ln w="12700" cap="flat" cmpd="sng">
              <a:solidFill>
                <a:srgbClr val="5BA3B1"/>
              </a:solidFill>
              <a:prstDash val="lgDashDot"/>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19"/>
            <p:cNvSpPr txBox="1"/>
            <p:nvPr/>
          </p:nvSpPr>
          <p:spPr>
            <a:xfrm>
              <a:off x="261926" y="169738"/>
              <a:ext cx="6965326" cy="339327"/>
            </a:xfrm>
            <a:prstGeom prst="rect">
              <a:avLst/>
            </a:prstGeom>
            <a:solidFill>
              <a:srgbClr val="A4CCD4"/>
            </a:solidFill>
            <a:ln w="9525" cap="flat" cmpd="sng">
              <a:solidFill>
                <a:srgbClr val="5BA3B1"/>
              </a:solidFill>
              <a:prstDash val="lgDashDot"/>
              <a:round/>
              <a:headEnd type="none" w="sm" len="sm"/>
              <a:tailEnd type="none" w="sm" len="sm"/>
            </a:ln>
          </p:spPr>
          <p:txBody>
            <a:bodyPr spcFirstLastPara="1" wrap="square" lIns="269325" tIns="30475" rIns="30475" bIns="30475"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1" i="0" u="none" strike="noStrike" cap="none">
                  <a:solidFill>
                    <a:srgbClr val="C00000"/>
                  </a:solidFill>
                  <a:latin typeface="Cambria"/>
                  <a:ea typeface="Cambria"/>
                  <a:cs typeface="Cambria"/>
                  <a:sym typeface="Cambria"/>
                </a:rPr>
                <a:t>Sudden </a:t>
              </a:r>
              <a:r>
                <a:rPr lang="en-US" sz="1200" b="1" i="0" u="none" strike="noStrike" cap="none">
                  <a:solidFill>
                    <a:srgbClr val="999999"/>
                  </a:solidFill>
                  <a:latin typeface="Cambria"/>
                  <a:ea typeface="Cambria"/>
                  <a:cs typeface="Cambria"/>
                  <a:sym typeface="Cambria"/>
                </a:rPr>
                <a:t>acute onset</a:t>
              </a:r>
              <a:endParaRPr sz="1200" b="1" i="0" u="none" strike="noStrike" cap="none">
                <a:solidFill>
                  <a:srgbClr val="999999"/>
                </a:solidFill>
                <a:latin typeface="Cambria"/>
                <a:ea typeface="Cambria"/>
                <a:cs typeface="Cambria"/>
                <a:sym typeface="Cambria"/>
              </a:endParaRPr>
            </a:p>
          </p:txBody>
        </p:sp>
        <p:sp>
          <p:nvSpPr>
            <p:cNvPr id="168" name="Google Shape;168;p19"/>
            <p:cNvSpPr/>
            <p:nvPr/>
          </p:nvSpPr>
          <p:spPr>
            <a:xfrm>
              <a:off x="49846" y="127322"/>
              <a:ext cx="424159" cy="424159"/>
            </a:xfrm>
            <a:prstGeom prst="ellipse">
              <a:avLst/>
            </a:prstGeom>
            <a:solidFill>
              <a:schemeClr val="lt1"/>
            </a:solidFill>
            <a:ln w="12700" cap="flat" cmpd="sng">
              <a:solidFill>
                <a:srgbClr val="5BA3B1"/>
              </a:solidFill>
              <a:prstDash val="lgDashDot"/>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19"/>
            <p:cNvSpPr/>
            <p:nvPr/>
          </p:nvSpPr>
          <p:spPr>
            <a:xfrm>
              <a:off x="569217" y="679028"/>
              <a:ext cx="6658034" cy="339327"/>
            </a:xfrm>
            <a:prstGeom prst="rect">
              <a:avLst/>
            </a:prstGeom>
            <a:solidFill>
              <a:srgbClr val="D5E7EB"/>
            </a:solidFill>
            <a:ln w="12700" cap="flat" cmpd="sng">
              <a:solidFill>
                <a:srgbClr val="5BA3B1"/>
              </a:solidFill>
              <a:prstDash val="lgDashDot"/>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19"/>
            <p:cNvSpPr txBox="1"/>
            <p:nvPr/>
          </p:nvSpPr>
          <p:spPr>
            <a:xfrm>
              <a:off x="569217" y="679028"/>
              <a:ext cx="6658034" cy="339327"/>
            </a:xfrm>
            <a:prstGeom prst="rect">
              <a:avLst/>
            </a:prstGeom>
            <a:noFill/>
            <a:ln w="9525" cap="flat" cmpd="sng">
              <a:solidFill>
                <a:srgbClr val="5BA3B1"/>
              </a:solidFill>
              <a:prstDash val="lgDashDot"/>
              <a:round/>
              <a:headEnd type="none" w="sm" len="sm"/>
              <a:tailEnd type="none" w="sm" len="sm"/>
            </a:ln>
          </p:spPr>
          <p:txBody>
            <a:bodyPr spcFirstLastPara="1" wrap="square" lIns="269325" tIns="30475" rIns="30475" bIns="30475"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mbria"/>
                  <a:ea typeface="Cambria"/>
                  <a:cs typeface="Cambria"/>
                  <a:sym typeface="Cambria"/>
                </a:rPr>
                <a:t> Sometimes people have a ​ </a:t>
              </a:r>
              <a:r>
                <a:rPr lang="en-US" sz="1200" b="1" i="0" u="none" strike="noStrike" cap="none">
                  <a:solidFill>
                    <a:schemeClr val="dk1"/>
                  </a:solidFill>
                  <a:latin typeface="Cambria"/>
                  <a:ea typeface="Cambria"/>
                  <a:cs typeface="Cambria"/>
                  <a:sym typeface="Cambria"/>
                </a:rPr>
                <a:t>headache</a:t>
              </a:r>
              <a:r>
                <a:rPr lang="en-US" sz="1200" b="0" i="0" u="none" strike="noStrike" cap="none">
                  <a:solidFill>
                    <a:schemeClr val="dk1"/>
                  </a:solidFill>
                  <a:latin typeface="Cambria"/>
                  <a:ea typeface="Cambria"/>
                  <a:cs typeface="Cambria"/>
                  <a:sym typeface="Cambria"/>
                </a:rPr>
                <a:t> but stroke can also be </a:t>
              </a:r>
              <a:r>
                <a:rPr lang="en-US" sz="1200" b="1" i="0" u="none" strike="noStrike" cap="none">
                  <a:solidFill>
                    <a:schemeClr val="dk1"/>
                  </a:solidFill>
                  <a:latin typeface="Cambria"/>
                  <a:ea typeface="Cambria"/>
                  <a:cs typeface="Cambria"/>
                  <a:sym typeface="Cambria"/>
                </a:rPr>
                <a:t>completely ​ painless</a:t>
              </a:r>
              <a:endParaRPr sz="1200" b="1" i="0" u="none" strike="noStrike" cap="none">
                <a:solidFill>
                  <a:schemeClr val="dk1"/>
                </a:solidFill>
                <a:latin typeface="Cambria"/>
                <a:ea typeface="Cambria"/>
                <a:cs typeface="Cambria"/>
                <a:sym typeface="Cambria"/>
              </a:endParaRPr>
            </a:p>
          </p:txBody>
        </p:sp>
        <p:sp>
          <p:nvSpPr>
            <p:cNvPr id="171" name="Google Shape;171;p19"/>
            <p:cNvSpPr/>
            <p:nvPr/>
          </p:nvSpPr>
          <p:spPr>
            <a:xfrm>
              <a:off x="357137" y="636612"/>
              <a:ext cx="424159" cy="424159"/>
            </a:xfrm>
            <a:prstGeom prst="ellipse">
              <a:avLst/>
            </a:prstGeom>
            <a:solidFill>
              <a:schemeClr val="lt1"/>
            </a:solidFill>
            <a:ln w="12700" cap="flat" cmpd="sng">
              <a:solidFill>
                <a:srgbClr val="5BA3B1"/>
              </a:solidFill>
              <a:prstDash val="lgDashDot"/>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19"/>
            <p:cNvSpPr/>
            <p:nvPr/>
          </p:nvSpPr>
          <p:spPr>
            <a:xfrm>
              <a:off x="737612" y="1187945"/>
              <a:ext cx="6489640" cy="339327"/>
            </a:xfrm>
            <a:prstGeom prst="rect">
              <a:avLst/>
            </a:prstGeom>
            <a:solidFill>
              <a:srgbClr val="E0EDF0"/>
            </a:solidFill>
            <a:ln w="12700" cap="flat" cmpd="sng">
              <a:solidFill>
                <a:srgbClr val="5BA3B1"/>
              </a:solidFill>
              <a:prstDash val="lgDashDot"/>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19"/>
            <p:cNvSpPr txBox="1"/>
            <p:nvPr/>
          </p:nvSpPr>
          <p:spPr>
            <a:xfrm>
              <a:off x="737612" y="1187945"/>
              <a:ext cx="6489640" cy="339327"/>
            </a:xfrm>
            <a:prstGeom prst="rect">
              <a:avLst/>
            </a:prstGeom>
            <a:solidFill>
              <a:srgbClr val="A4CCD4"/>
            </a:solidFill>
            <a:ln w="9525" cap="flat" cmpd="sng">
              <a:solidFill>
                <a:srgbClr val="5BA3B1"/>
              </a:solidFill>
              <a:prstDash val="lgDashDot"/>
              <a:round/>
              <a:headEnd type="none" w="sm" len="sm"/>
              <a:tailEnd type="none" w="sm" len="sm"/>
            </a:ln>
          </p:spPr>
          <p:txBody>
            <a:bodyPr spcFirstLastPara="1" wrap="square" lIns="269325" tIns="30475" rIns="30475" bIns="30475" anchor="ctr" anchorCtr="0">
              <a:noAutofit/>
            </a:bodyPr>
            <a:lstStyle/>
            <a:p>
              <a:pPr marL="0" marR="0" lvl="0" indent="0" algn="l" rtl="0">
                <a:lnSpc>
                  <a:spcPct val="90000"/>
                </a:lnSpc>
                <a:spcBef>
                  <a:spcPts val="0"/>
                </a:spcBef>
                <a:spcAft>
                  <a:spcPts val="0"/>
                </a:spcAft>
                <a:buClr>
                  <a:srgbClr val="000000"/>
                </a:buClr>
                <a:buSzPts val="1000"/>
                <a:buFont typeface="Arial"/>
                <a:buNone/>
              </a:pPr>
              <a:r>
                <a:rPr lang="en-US" sz="1000" b="0" i="0" u="none" strike="noStrike" cap="none">
                  <a:solidFill>
                    <a:schemeClr val="dk1"/>
                  </a:solidFill>
                  <a:latin typeface="Cambria"/>
                  <a:ea typeface="Cambria"/>
                  <a:cs typeface="Cambria"/>
                  <a:sym typeface="Cambria"/>
                </a:rPr>
                <a:t>​The most common is </a:t>
              </a:r>
              <a:r>
                <a:rPr lang="en-US" sz="1000" b="0" i="0" u="sng" strike="noStrike" cap="none">
                  <a:solidFill>
                    <a:schemeClr val="dk1"/>
                  </a:solidFill>
                  <a:latin typeface="Cambria"/>
                  <a:ea typeface="Cambria"/>
                  <a:cs typeface="Cambria"/>
                  <a:sym typeface="Cambria"/>
                </a:rPr>
                <a:t>weakness or paralysis of one side of the body </a:t>
              </a:r>
              <a:r>
                <a:rPr lang="en-US" sz="1000" b="0" i="0" u="none" strike="noStrike" cap="none">
                  <a:solidFill>
                    <a:schemeClr val="dk1"/>
                  </a:solidFill>
                  <a:latin typeface="Cambria"/>
                  <a:ea typeface="Cambria"/>
                  <a:cs typeface="Cambria"/>
                  <a:sym typeface="Cambria"/>
                </a:rPr>
                <a:t>with partial </a:t>
              </a:r>
              <a:r>
                <a:rPr lang="en-US" sz="1000" b="0" i="0" u="none" strike="noStrike" cap="none">
                  <a:solidFill>
                    <a:srgbClr val="7F7F7F"/>
                  </a:solidFill>
                  <a:latin typeface="Cambria"/>
                  <a:ea typeface="Cambria"/>
                  <a:cs typeface="Cambria"/>
                  <a:sym typeface="Cambria"/>
                </a:rPr>
                <a:t>( half of segment so only some of the tracts are lost )</a:t>
              </a:r>
              <a:r>
                <a:rPr lang="en-US" sz="1000" b="0" i="0" u="none" strike="noStrike" cap="none">
                  <a:solidFill>
                    <a:schemeClr val="dk1"/>
                  </a:solidFill>
                  <a:latin typeface="Cambria"/>
                  <a:ea typeface="Cambria"/>
                  <a:cs typeface="Cambria"/>
                  <a:sym typeface="Cambria"/>
                </a:rPr>
                <a:t>or complete </a:t>
              </a:r>
              <a:r>
                <a:rPr lang="en-US" sz="1000" b="0" i="0" u="none" strike="noStrike" cap="none">
                  <a:solidFill>
                    <a:srgbClr val="7F7F7F"/>
                  </a:solidFill>
                  <a:latin typeface="Cambria"/>
                  <a:ea typeface="Cambria"/>
                  <a:cs typeface="Cambria"/>
                  <a:sym typeface="Cambria"/>
                </a:rPr>
                <a:t>( all segment = all tracts ) </a:t>
              </a:r>
              <a:r>
                <a:rPr lang="en-US" sz="1000" b="0" i="0" u="none" strike="noStrike" cap="none">
                  <a:solidFill>
                    <a:schemeClr val="dk1"/>
                  </a:solidFill>
                  <a:latin typeface="Cambria"/>
                  <a:ea typeface="Cambria"/>
                  <a:cs typeface="Cambria"/>
                  <a:sym typeface="Cambria"/>
                </a:rPr>
                <a:t>loss of voluntary movement or sensation in a leg or arm.</a:t>
              </a:r>
              <a:endParaRPr sz="1000" b="0" i="0" u="none" strike="noStrike" cap="none">
                <a:solidFill>
                  <a:schemeClr val="dk1"/>
                </a:solidFill>
                <a:latin typeface="Cambria"/>
                <a:ea typeface="Cambria"/>
                <a:cs typeface="Cambria"/>
                <a:sym typeface="Cambria"/>
              </a:endParaRPr>
            </a:p>
          </p:txBody>
        </p:sp>
        <p:sp>
          <p:nvSpPr>
            <p:cNvPr id="174" name="Google Shape;174;p19"/>
            <p:cNvSpPr/>
            <p:nvPr/>
          </p:nvSpPr>
          <p:spPr>
            <a:xfrm>
              <a:off x="525532" y="1145529"/>
              <a:ext cx="424159" cy="424159"/>
            </a:xfrm>
            <a:prstGeom prst="ellipse">
              <a:avLst/>
            </a:prstGeom>
            <a:solidFill>
              <a:schemeClr val="lt1"/>
            </a:solidFill>
            <a:ln w="12700" cap="flat" cmpd="sng">
              <a:solidFill>
                <a:srgbClr val="5BA3B1"/>
              </a:solidFill>
              <a:prstDash val="lgDashDot"/>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19"/>
            <p:cNvSpPr/>
            <p:nvPr/>
          </p:nvSpPr>
          <p:spPr>
            <a:xfrm>
              <a:off x="791378" y="1697236"/>
              <a:ext cx="6435873" cy="339327"/>
            </a:xfrm>
            <a:prstGeom prst="rect">
              <a:avLst/>
            </a:prstGeom>
            <a:solidFill>
              <a:srgbClr val="D5E7EB"/>
            </a:solidFill>
            <a:ln w="12700" cap="flat" cmpd="sng">
              <a:solidFill>
                <a:srgbClr val="5BA3B1"/>
              </a:solidFill>
              <a:prstDash val="lgDashDot"/>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19"/>
            <p:cNvSpPr txBox="1"/>
            <p:nvPr/>
          </p:nvSpPr>
          <p:spPr>
            <a:xfrm>
              <a:off x="791378" y="1697236"/>
              <a:ext cx="6435873" cy="339327"/>
            </a:xfrm>
            <a:prstGeom prst="rect">
              <a:avLst/>
            </a:prstGeom>
            <a:noFill/>
            <a:ln w="9525" cap="flat" cmpd="sng">
              <a:solidFill>
                <a:srgbClr val="5BA3B1"/>
              </a:solidFill>
              <a:prstDash val="lgDashDot"/>
              <a:round/>
              <a:headEnd type="none" w="sm" len="sm"/>
              <a:tailEnd type="none" w="sm" len="sm"/>
            </a:ln>
          </p:spPr>
          <p:txBody>
            <a:bodyPr spcFirstLastPara="1" wrap="square" lIns="269325" tIns="30475" rIns="30475" bIns="30475"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mbria"/>
                  <a:ea typeface="Cambria"/>
                  <a:cs typeface="Cambria"/>
                  <a:sym typeface="Cambria"/>
                </a:rPr>
                <a:t>There can be speech problems and weak face muscles, causing drooling.</a:t>
              </a:r>
              <a:endParaRPr sz="1200" b="0" i="0" u="none" strike="noStrike" cap="none">
                <a:solidFill>
                  <a:schemeClr val="dk1"/>
                </a:solidFill>
                <a:latin typeface="Cambria"/>
                <a:ea typeface="Cambria"/>
                <a:cs typeface="Cambria"/>
                <a:sym typeface="Cambria"/>
              </a:endParaRPr>
            </a:p>
          </p:txBody>
        </p:sp>
        <p:sp>
          <p:nvSpPr>
            <p:cNvPr id="177" name="Google Shape;177;p19"/>
            <p:cNvSpPr/>
            <p:nvPr/>
          </p:nvSpPr>
          <p:spPr>
            <a:xfrm>
              <a:off x="579299" y="1654820"/>
              <a:ext cx="424159" cy="424159"/>
            </a:xfrm>
            <a:prstGeom prst="ellipse">
              <a:avLst/>
            </a:prstGeom>
            <a:solidFill>
              <a:schemeClr val="lt1"/>
            </a:solidFill>
            <a:ln w="12700" cap="flat" cmpd="sng">
              <a:solidFill>
                <a:srgbClr val="5BA3B1"/>
              </a:solidFill>
              <a:prstDash val="lgDashDot"/>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19"/>
            <p:cNvSpPr/>
            <p:nvPr/>
          </p:nvSpPr>
          <p:spPr>
            <a:xfrm>
              <a:off x="737612" y="2206526"/>
              <a:ext cx="6489640" cy="339327"/>
            </a:xfrm>
            <a:prstGeom prst="rect">
              <a:avLst/>
            </a:prstGeom>
            <a:solidFill>
              <a:srgbClr val="D5E7EB"/>
            </a:solidFill>
            <a:ln w="12700" cap="flat" cmpd="sng">
              <a:solidFill>
                <a:srgbClr val="5BA3B1"/>
              </a:solidFill>
              <a:prstDash val="lgDashDot"/>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19"/>
            <p:cNvSpPr txBox="1"/>
            <p:nvPr/>
          </p:nvSpPr>
          <p:spPr>
            <a:xfrm>
              <a:off x="737612" y="2206526"/>
              <a:ext cx="6489640" cy="339327"/>
            </a:xfrm>
            <a:prstGeom prst="rect">
              <a:avLst/>
            </a:prstGeom>
            <a:solidFill>
              <a:srgbClr val="A4CCD4"/>
            </a:solidFill>
            <a:ln w="9525" cap="flat" cmpd="sng">
              <a:solidFill>
                <a:srgbClr val="5BA3B1"/>
              </a:solidFill>
              <a:prstDash val="lgDashDot"/>
              <a:round/>
              <a:headEnd type="none" w="sm" len="sm"/>
              <a:tailEnd type="none" w="sm" len="sm"/>
            </a:ln>
          </p:spPr>
          <p:txBody>
            <a:bodyPr spcFirstLastPara="1" wrap="square" lIns="269325" tIns="30475" rIns="30475" bIns="30475"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1" i="0" u="none" strike="noStrike" cap="none">
                  <a:solidFill>
                    <a:srgbClr val="C00000"/>
                  </a:solidFill>
                  <a:latin typeface="Cambria"/>
                  <a:ea typeface="Cambria"/>
                  <a:cs typeface="Cambria"/>
                  <a:sym typeface="Cambria"/>
                </a:rPr>
                <a:t>Numbness</a:t>
              </a:r>
              <a:r>
                <a:rPr lang="en-US" sz="1200" b="0" i="0" u="none" strike="noStrike" cap="none">
                  <a:solidFill>
                    <a:schemeClr val="dk1"/>
                  </a:solidFill>
                  <a:latin typeface="Cambria"/>
                  <a:ea typeface="Cambria"/>
                  <a:cs typeface="Cambria"/>
                  <a:sym typeface="Cambria"/>
                </a:rPr>
                <a:t> or tingling is very common</a:t>
              </a:r>
              <a:endParaRPr sz="1200" b="0" i="0" u="none" strike="noStrike" cap="none">
                <a:solidFill>
                  <a:schemeClr val="dk1"/>
                </a:solidFill>
                <a:latin typeface="Cambria"/>
                <a:ea typeface="Cambria"/>
                <a:cs typeface="Cambria"/>
                <a:sym typeface="Cambria"/>
              </a:endParaRPr>
            </a:p>
          </p:txBody>
        </p:sp>
        <p:sp>
          <p:nvSpPr>
            <p:cNvPr id="180" name="Google Shape;180;p19"/>
            <p:cNvSpPr/>
            <p:nvPr/>
          </p:nvSpPr>
          <p:spPr>
            <a:xfrm>
              <a:off x="525532" y="2164110"/>
              <a:ext cx="424159" cy="424159"/>
            </a:xfrm>
            <a:prstGeom prst="ellipse">
              <a:avLst/>
            </a:prstGeom>
            <a:solidFill>
              <a:schemeClr val="lt1"/>
            </a:solidFill>
            <a:ln w="12700" cap="flat" cmpd="sng">
              <a:solidFill>
                <a:srgbClr val="5BA3B1"/>
              </a:solidFill>
              <a:prstDash val="lgDashDot"/>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19"/>
            <p:cNvSpPr/>
            <p:nvPr/>
          </p:nvSpPr>
          <p:spPr>
            <a:xfrm>
              <a:off x="569217" y="2715443"/>
              <a:ext cx="6658034" cy="339327"/>
            </a:xfrm>
            <a:prstGeom prst="rect">
              <a:avLst/>
            </a:prstGeom>
            <a:solidFill>
              <a:srgbClr val="D5E7EB"/>
            </a:solidFill>
            <a:ln w="12700" cap="flat" cmpd="sng">
              <a:solidFill>
                <a:srgbClr val="5BA3B1"/>
              </a:solidFill>
              <a:prstDash val="lgDashDot"/>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19"/>
            <p:cNvSpPr txBox="1"/>
            <p:nvPr/>
          </p:nvSpPr>
          <p:spPr>
            <a:xfrm>
              <a:off x="569217" y="2715443"/>
              <a:ext cx="6658034" cy="339327"/>
            </a:xfrm>
            <a:prstGeom prst="rect">
              <a:avLst/>
            </a:prstGeom>
            <a:noFill/>
            <a:ln w="9525" cap="flat" cmpd="sng">
              <a:solidFill>
                <a:srgbClr val="5BA3B1"/>
              </a:solidFill>
              <a:prstDash val="lgDashDot"/>
              <a:round/>
              <a:headEnd type="none" w="sm" len="sm"/>
              <a:tailEnd type="none" w="sm" len="sm"/>
            </a:ln>
          </p:spPr>
          <p:txBody>
            <a:bodyPr spcFirstLastPara="1" wrap="square" lIns="269325" tIns="30475" rIns="30475" bIns="30475"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mbria"/>
                  <a:ea typeface="Cambria"/>
                  <a:cs typeface="Cambria"/>
                  <a:sym typeface="Cambria"/>
                </a:rPr>
                <a:t>A stroke involving the base of the brain </a:t>
              </a:r>
              <a:r>
                <a:rPr lang="en-US" sz="1200" b="0" i="0" u="none" strike="noStrike" cap="none">
                  <a:solidFill>
                    <a:srgbClr val="A5A5A5"/>
                  </a:solidFill>
                  <a:latin typeface="Cambria"/>
                  <a:ea typeface="Cambria"/>
                  <a:cs typeface="Cambria"/>
                  <a:sym typeface="Cambria"/>
                </a:rPr>
                <a:t>(Cerebellum) </a:t>
              </a:r>
              <a:r>
                <a:rPr lang="en-US" sz="1200" b="0" i="0" u="none" strike="noStrike" cap="none">
                  <a:solidFill>
                    <a:schemeClr val="dk1"/>
                  </a:solidFill>
                  <a:latin typeface="Cambria"/>
                  <a:ea typeface="Cambria"/>
                  <a:cs typeface="Cambria"/>
                  <a:sym typeface="Cambria"/>
                </a:rPr>
                <a:t>can affect balance, vision, swallowing, breathing and even unconsciousness</a:t>
              </a:r>
              <a:endParaRPr sz="1200" b="0" i="0" u="none" strike="noStrike" cap="none">
                <a:solidFill>
                  <a:schemeClr val="dk1"/>
                </a:solidFill>
                <a:latin typeface="Cambria"/>
                <a:ea typeface="Cambria"/>
                <a:cs typeface="Cambria"/>
                <a:sym typeface="Cambria"/>
              </a:endParaRPr>
            </a:p>
          </p:txBody>
        </p:sp>
        <p:sp>
          <p:nvSpPr>
            <p:cNvPr id="183" name="Google Shape;183;p19"/>
            <p:cNvSpPr/>
            <p:nvPr/>
          </p:nvSpPr>
          <p:spPr>
            <a:xfrm>
              <a:off x="357137" y="2673027"/>
              <a:ext cx="424159" cy="424159"/>
            </a:xfrm>
            <a:prstGeom prst="ellipse">
              <a:avLst/>
            </a:prstGeom>
            <a:solidFill>
              <a:schemeClr val="lt1"/>
            </a:solidFill>
            <a:ln w="12700" cap="flat" cmpd="sng">
              <a:solidFill>
                <a:srgbClr val="5BA3B1"/>
              </a:solidFill>
              <a:prstDash val="lgDashDot"/>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19"/>
            <p:cNvSpPr/>
            <p:nvPr/>
          </p:nvSpPr>
          <p:spPr>
            <a:xfrm>
              <a:off x="261926" y="3224733"/>
              <a:ext cx="6965326" cy="339327"/>
            </a:xfrm>
            <a:prstGeom prst="rect">
              <a:avLst/>
            </a:prstGeom>
            <a:solidFill>
              <a:srgbClr val="D5E7EB"/>
            </a:solidFill>
            <a:ln w="12700" cap="flat" cmpd="sng">
              <a:solidFill>
                <a:srgbClr val="5BA3B1"/>
              </a:solidFill>
              <a:prstDash val="lgDashDot"/>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19"/>
            <p:cNvSpPr txBox="1"/>
            <p:nvPr/>
          </p:nvSpPr>
          <p:spPr>
            <a:xfrm>
              <a:off x="261926" y="3224733"/>
              <a:ext cx="6965326" cy="339327"/>
            </a:xfrm>
            <a:prstGeom prst="rect">
              <a:avLst/>
            </a:prstGeom>
            <a:solidFill>
              <a:srgbClr val="A4CCD4"/>
            </a:solidFill>
            <a:ln w="9525" cap="flat" cmpd="sng">
              <a:solidFill>
                <a:srgbClr val="5BA3B1"/>
              </a:solidFill>
              <a:prstDash val="lgDashDot"/>
              <a:round/>
              <a:headEnd type="none" w="sm" len="sm"/>
              <a:tailEnd type="none" w="sm" len="sm"/>
            </a:ln>
          </p:spPr>
          <p:txBody>
            <a:bodyPr spcFirstLastPara="1" wrap="square" lIns="269325" tIns="30475" rIns="30475" bIns="30475"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mbria"/>
                  <a:ea typeface="Cambria"/>
                  <a:cs typeface="Cambria"/>
                  <a:sym typeface="Cambria"/>
                </a:rPr>
                <a:t>In cases of </a:t>
              </a:r>
              <a:r>
                <a:rPr lang="en-US" sz="1200" b="0" i="0" u="sng" strike="noStrike" cap="none">
                  <a:solidFill>
                    <a:schemeClr val="dk1"/>
                  </a:solidFill>
                  <a:latin typeface="Cambria"/>
                  <a:ea typeface="Cambria"/>
                  <a:cs typeface="Cambria"/>
                  <a:sym typeface="Cambria"/>
                </a:rPr>
                <a:t>severe brain damage</a:t>
              </a:r>
              <a:r>
                <a:rPr lang="en-US" sz="1200" b="0" i="0" u="none" strike="noStrike" cap="none">
                  <a:solidFill>
                    <a:schemeClr val="dk1"/>
                  </a:solidFill>
                  <a:latin typeface="Cambria"/>
                  <a:ea typeface="Cambria"/>
                  <a:cs typeface="Cambria"/>
                  <a:sym typeface="Cambria"/>
                </a:rPr>
                <a:t> there may be deep coma, paralysis of one side of the body, and loss of speech, followed by death or permanent neurological disturbances after recovery</a:t>
              </a:r>
              <a:endParaRPr sz="1200" b="0" i="0" u="none" strike="noStrike" cap="none">
                <a:solidFill>
                  <a:schemeClr val="dk1"/>
                </a:solidFill>
                <a:latin typeface="Cambria"/>
                <a:ea typeface="Cambria"/>
                <a:cs typeface="Cambria"/>
                <a:sym typeface="Cambria"/>
              </a:endParaRPr>
            </a:p>
          </p:txBody>
        </p:sp>
        <p:sp>
          <p:nvSpPr>
            <p:cNvPr id="186" name="Google Shape;186;p19"/>
            <p:cNvSpPr/>
            <p:nvPr/>
          </p:nvSpPr>
          <p:spPr>
            <a:xfrm>
              <a:off x="49846" y="3182317"/>
              <a:ext cx="424159" cy="424159"/>
            </a:xfrm>
            <a:prstGeom prst="ellipse">
              <a:avLst/>
            </a:prstGeom>
            <a:solidFill>
              <a:schemeClr val="lt1"/>
            </a:solidFill>
            <a:ln w="12700" cap="flat" cmpd="sng">
              <a:solidFill>
                <a:srgbClr val="5BA3B1"/>
              </a:solidFill>
              <a:prstDash val="lgDashDot"/>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87" name="Google Shape;187;p19"/>
          <p:cNvPicPr preferRelativeResize="0"/>
          <p:nvPr/>
        </p:nvPicPr>
        <p:blipFill rotWithShape="1">
          <a:blip r:embed="rId3">
            <a:alphaModFix/>
          </a:blip>
          <a:srcRect/>
          <a:stretch/>
        </p:blipFill>
        <p:spPr>
          <a:xfrm>
            <a:off x="0" y="0"/>
            <a:ext cx="7772400" cy="623887"/>
          </a:xfrm>
          <a:prstGeom prst="rect">
            <a:avLst/>
          </a:prstGeom>
          <a:noFill/>
          <a:ln>
            <a:noFill/>
          </a:ln>
        </p:spPr>
      </p:pic>
      <p:sp>
        <p:nvSpPr>
          <p:cNvPr id="188" name="Google Shape;188;p19"/>
          <p:cNvSpPr txBox="1"/>
          <p:nvPr/>
        </p:nvSpPr>
        <p:spPr>
          <a:xfrm>
            <a:off x="305981" y="4321952"/>
            <a:ext cx="7362825" cy="46004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999999"/>
                </a:solidFill>
                <a:latin typeface="Cambria"/>
                <a:ea typeface="Cambria"/>
                <a:cs typeface="Cambria"/>
                <a:sym typeface="Cambria"/>
              </a:rPr>
              <a:t>*Severity of clinical manifestations is not the same in all the patients , some will have very severely affected which usually leads to irreversible damage and some they can recover (severity of symptoms depends on size,location)</a:t>
            </a:r>
            <a:endParaRPr sz="1100" b="0" i="0" u="none" strike="noStrike" cap="none">
              <a:solidFill>
                <a:srgbClr val="999999"/>
              </a:solidFill>
              <a:latin typeface="Cambria"/>
              <a:ea typeface="Cambria"/>
              <a:cs typeface="Cambria"/>
              <a:sym typeface="Cambria"/>
            </a:endParaRPr>
          </a:p>
        </p:txBody>
      </p:sp>
      <p:sp>
        <p:nvSpPr>
          <p:cNvPr id="189" name="Google Shape;189;p19"/>
          <p:cNvSpPr txBox="1"/>
          <p:nvPr/>
        </p:nvSpPr>
        <p:spPr>
          <a:xfrm>
            <a:off x="908406" y="8685075"/>
            <a:ext cx="3777900" cy="72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999999"/>
              </a:solidFill>
              <a:latin typeface="Cambria"/>
              <a:ea typeface="Cambria"/>
              <a:cs typeface="Cambria"/>
              <a:sym typeface="Cambria"/>
            </a:endParaRPr>
          </a:p>
        </p:txBody>
      </p:sp>
      <p:sp>
        <p:nvSpPr>
          <p:cNvPr id="190" name="Google Shape;190;p19"/>
          <p:cNvSpPr/>
          <p:nvPr/>
        </p:nvSpPr>
        <p:spPr>
          <a:xfrm>
            <a:off x="184619" y="550479"/>
            <a:ext cx="7403161" cy="848343"/>
          </a:xfrm>
          <a:prstGeom prst="rect">
            <a:avLst/>
          </a:prstGeom>
          <a:noFill/>
          <a:ln>
            <a:noFill/>
          </a:ln>
        </p:spPr>
        <p:txBody>
          <a:bodyPr spcFirstLastPara="1" wrap="square" lIns="91425" tIns="45700" rIns="91425" bIns="45700" anchor="t" anchorCtr="0">
            <a:noAutofit/>
          </a:bodyPr>
          <a:lstStyle/>
          <a:p>
            <a:pPr marL="914400" marR="0" lvl="0" indent="0" algn="l" rtl="0">
              <a:lnSpc>
                <a:spcPct val="115000"/>
              </a:lnSpc>
              <a:spcBef>
                <a:spcPts val="0"/>
              </a:spcBef>
              <a:spcAft>
                <a:spcPts val="0"/>
              </a:spcAft>
              <a:buClr>
                <a:srgbClr val="000000"/>
              </a:buClr>
              <a:buSzPts val="1200"/>
              <a:buFont typeface="Arial"/>
              <a:buNone/>
            </a:pPr>
            <a:r>
              <a:rPr lang="en-US" sz="1200" b="0" i="0" u="none" strike="noStrike" cap="none">
                <a:solidFill>
                  <a:schemeClr val="dk1"/>
                </a:solidFill>
                <a:latin typeface="Cambria"/>
                <a:ea typeface="Cambria"/>
                <a:cs typeface="Cambria"/>
                <a:sym typeface="Cambria"/>
              </a:rPr>
              <a:t> </a:t>
            </a:r>
            <a:endParaRPr sz="1200" b="0" i="0" u="none" strike="noStrike" cap="none">
              <a:solidFill>
                <a:schemeClr val="dk1"/>
              </a:solidFill>
              <a:latin typeface="Calibri"/>
              <a:ea typeface="Calibri"/>
              <a:cs typeface="Calibri"/>
              <a:sym typeface="Calibri"/>
            </a:endParaRPr>
          </a:p>
          <a:p>
            <a:pPr marL="171450" marR="0" lvl="1" indent="-171450" algn="l" rtl="0">
              <a:lnSpc>
                <a:spcPct val="115000"/>
              </a:lnSpc>
              <a:spcBef>
                <a:spcPts val="1000"/>
              </a:spcBef>
              <a:spcAft>
                <a:spcPts val="0"/>
              </a:spcAft>
              <a:buClr>
                <a:schemeClr val="dk1"/>
              </a:buClr>
              <a:buSzPts val="1200"/>
              <a:buFont typeface="Arial"/>
              <a:buChar char="•"/>
            </a:pPr>
            <a:r>
              <a:rPr lang="en-US" sz="1200" b="0" i="0" u="none" strike="noStrike" cap="none">
                <a:solidFill>
                  <a:schemeClr val="dk1"/>
                </a:solidFill>
                <a:latin typeface="Cambria"/>
                <a:ea typeface="Cambria"/>
                <a:cs typeface="Cambria"/>
                <a:sym typeface="Cambria"/>
              </a:rPr>
              <a:t>The territory of distribution of the </a:t>
            </a:r>
            <a:r>
              <a:rPr lang="en-US" sz="1200" b="0" i="0" u="none" strike="noStrike" cap="none">
                <a:solidFill>
                  <a:srgbClr val="C00000"/>
                </a:solidFill>
                <a:latin typeface="Cambria"/>
                <a:ea typeface="Cambria"/>
                <a:cs typeface="Cambria"/>
                <a:sym typeface="Cambria"/>
              </a:rPr>
              <a:t>middle cerebral arteries </a:t>
            </a:r>
            <a:r>
              <a:rPr lang="en-US" sz="1200" b="0" i="0" u="none" strike="noStrike" cap="none">
                <a:solidFill>
                  <a:schemeClr val="dk1"/>
                </a:solidFill>
                <a:latin typeface="Cambria"/>
                <a:ea typeface="Cambria"/>
                <a:cs typeface="Cambria"/>
                <a:sym typeface="Cambria"/>
              </a:rPr>
              <a:t>most frequently affected by embolic infarction.</a:t>
            </a:r>
            <a:r>
              <a:rPr lang="en-US" sz="1200" b="0" i="0" u="none" strike="noStrike" cap="none">
                <a:solidFill>
                  <a:schemeClr val="dk1"/>
                </a:solidFill>
                <a:latin typeface="Calibri"/>
                <a:ea typeface="Calibri"/>
                <a:cs typeface="Calibri"/>
                <a:sym typeface="Calibri"/>
              </a:rPr>
              <a:t> </a:t>
            </a:r>
            <a:r>
              <a:rPr lang="en-US" sz="1200" b="1" i="1" u="none" strike="noStrike" cap="none">
                <a:solidFill>
                  <a:schemeClr val="dk1"/>
                </a:solidFill>
                <a:latin typeface="Cambria"/>
                <a:ea typeface="Cambria"/>
                <a:cs typeface="Cambria"/>
                <a:sym typeface="Cambria"/>
              </a:rPr>
              <a:t>WHY?</a:t>
            </a:r>
            <a:r>
              <a:rPr lang="en-US" sz="1200" b="1" i="0" u="none" strike="noStrike" cap="none">
                <a:solidFill>
                  <a:schemeClr val="dk1"/>
                </a:solidFill>
                <a:latin typeface="Cambria"/>
                <a:ea typeface="Cambria"/>
                <a:cs typeface="Cambria"/>
                <a:sym typeface="Cambria"/>
              </a:rPr>
              <a:t> </a:t>
            </a:r>
            <a:endParaRPr sz="1200" b="1" i="0" u="none" strike="noStrike" cap="none">
              <a:solidFill>
                <a:schemeClr val="dk1"/>
              </a:solidFill>
              <a:latin typeface="Cambria"/>
              <a:ea typeface="Cambria"/>
              <a:cs typeface="Cambria"/>
              <a:sym typeface="Cambria"/>
            </a:endParaRPr>
          </a:p>
          <a:p>
            <a:pPr marL="0" marR="0" lvl="8" indent="0" algn="l" rtl="0">
              <a:lnSpc>
                <a:spcPct val="115000"/>
              </a:lnSpc>
              <a:spcBef>
                <a:spcPts val="1000"/>
              </a:spcBef>
              <a:spcAft>
                <a:spcPts val="0"/>
              </a:spcAft>
              <a:buNone/>
            </a:pPr>
            <a:endParaRPr sz="1200" b="0" i="0" u="none" strike="noStrike" cap="none">
              <a:solidFill>
                <a:schemeClr val="dk1"/>
              </a:solidFill>
              <a:latin typeface="Calibri"/>
              <a:ea typeface="Calibri"/>
              <a:cs typeface="Calibri"/>
              <a:sym typeface="Calibri"/>
            </a:endParaRPr>
          </a:p>
        </p:txBody>
      </p:sp>
      <p:grpSp>
        <p:nvGrpSpPr>
          <p:cNvPr id="191" name="Google Shape;191;p19"/>
          <p:cNvGrpSpPr/>
          <p:nvPr/>
        </p:nvGrpSpPr>
        <p:grpSpPr>
          <a:xfrm>
            <a:off x="1526561" y="1455591"/>
            <a:ext cx="4026325" cy="978540"/>
            <a:chOff x="741674" y="0"/>
            <a:chExt cx="4026325" cy="978540"/>
          </a:xfrm>
        </p:grpSpPr>
        <p:sp>
          <p:nvSpPr>
            <p:cNvPr id="192" name="Google Shape;192;p19"/>
            <p:cNvSpPr/>
            <p:nvPr/>
          </p:nvSpPr>
          <p:spPr>
            <a:xfrm>
              <a:off x="741674" y="0"/>
              <a:ext cx="4026325" cy="978540"/>
            </a:xfrm>
            <a:custGeom>
              <a:avLst/>
              <a:gdLst/>
              <a:ahLst/>
              <a:cxnLst/>
              <a:rect l="l" t="t" r="r" b="b"/>
              <a:pathLst>
                <a:path w="120000" h="120000" extrusionOk="0">
                  <a:moveTo>
                    <a:pt x="0" y="50000"/>
                  </a:moveTo>
                  <a:lnTo>
                    <a:pt x="14582" y="0"/>
                  </a:lnTo>
                  <a:lnTo>
                    <a:pt x="14582"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105418" y="40000"/>
                  </a:lnTo>
                  <a:lnTo>
                    <a:pt x="105418" y="20000"/>
                  </a:lnTo>
                  <a:lnTo>
                    <a:pt x="120000" y="70000"/>
                  </a:lnTo>
                  <a:lnTo>
                    <a:pt x="105418" y="120000"/>
                  </a:lnTo>
                  <a:lnTo>
                    <a:pt x="105418" y="100000"/>
                  </a:lnTo>
                  <a:lnTo>
                    <a:pt x="60000" y="100000"/>
                  </a:lnTo>
                  <a:cubicBezTo>
                    <a:pt x="57929" y="100000"/>
                    <a:pt x="56250" y="97762"/>
                    <a:pt x="56250" y="95000"/>
                  </a:cubicBezTo>
                  <a:lnTo>
                    <a:pt x="56250" y="80000"/>
                  </a:lnTo>
                  <a:lnTo>
                    <a:pt x="14582" y="80000"/>
                  </a:lnTo>
                  <a:lnTo>
                    <a:pt x="14582" y="100000"/>
                  </a:lnTo>
                  <a:close/>
                </a:path>
                <a:path w="120000" h="120000" fill="darkenLess" extrusionOk="0">
                  <a:moveTo>
                    <a:pt x="63750" y="25000"/>
                  </a:moveTo>
                  <a:cubicBezTo>
                    <a:pt x="63750" y="27761"/>
                    <a:pt x="62071" y="30000"/>
                    <a:pt x="60000" y="30000"/>
                  </a:cubicBezTo>
                  <a:cubicBezTo>
                    <a:pt x="57929" y="30000"/>
                    <a:pt x="56250" y="32239"/>
                    <a:pt x="56250" y="35000"/>
                  </a:cubicBezTo>
                  <a:cubicBezTo>
                    <a:pt x="56250" y="37762"/>
                    <a:pt x="57929" y="40000"/>
                    <a:pt x="60000" y="40000"/>
                  </a:cubicBezTo>
                  <a:lnTo>
                    <a:pt x="63750" y="40000"/>
                  </a:lnTo>
                  <a:close/>
                </a:path>
                <a:path w="120000" h="120000" fill="none" extrusionOk="0">
                  <a:moveTo>
                    <a:pt x="0" y="50000"/>
                  </a:moveTo>
                  <a:lnTo>
                    <a:pt x="14582" y="0"/>
                  </a:lnTo>
                  <a:lnTo>
                    <a:pt x="14582"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105418" y="40000"/>
                  </a:lnTo>
                  <a:lnTo>
                    <a:pt x="105418" y="20000"/>
                  </a:lnTo>
                  <a:lnTo>
                    <a:pt x="120000" y="70000"/>
                  </a:lnTo>
                  <a:lnTo>
                    <a:pt x="105418" y="120000"/>
                  </a:lnTo>
                  <a:lnTo>
                    <a:pt x="105418" y="100000"/>
                  </a:lnTo>
                  <a:lnTo>
                    <a:pt x="60000" y="100000"/>
                  </a:lnTo>
                  <a:cubicBezTo>
                    <a:pt x="57929" y="100000"/>
                    <a:pt x="56250" y="97762"/>
                    <a:pt x="56250" y="95000"/>
                  </a:cubicBezTo>
                  <a:lnTo>
                    <a:pt x="56250" y="80000"/>
                  </a:lnTo>
                  <a:lnTo>
                    <a:pt x="14582" y="80000"/>
                  </a:lnTo>
                  <a:lnTo>
                    <a:pt x="14582" y="100000"/>
                  </a:lnTo>
                  <a:close/>
                  <a:moveTo>
                    <a:pt x="63750" y="25000"/>
                  </a:moveTo>
                  <a:lnTo>
                    <a:pt x="63750" y="40000"/>
                  </a:lnTo>
                  <a:moveTo>
                    <a:pt x="56250" y="35000"/>
                  </a:moveTo>
                  <a:lnTo>
                    <a:pt x="56250" y="80000"/>
                  </a:lnTo>
                </a:path>
              </a:pathLst>
            </a:custGeom>
            <a:solidFill>
              <a:srgbClr val="F2F2F2"/>
            </a:solidFill>
            <a:ln w="12700" cap="flat" cmpd="sng">
              <a:solidFill>
                <a:srgbClr val="A4CCD4"/>
              </a:solidFill>
              <a:prstDash val="lg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9"/>
            <p:cNvSpPr/>
            <p:nvPr/>
          </p:nvSpPr>
          <p:spPr>
            <a:xfrm>
              <a:off x="1504526" y="178815"/>
              <a:ext cx="807295" cy="47948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9"/>
            <p:cNvSpPr txBox="1"/>
            <p:nvPr/>
          </p:nvSpPr>
          <p:spPr>
            <a:xfrm>
              <a:off x="1504526" y="178815"/>
              <a:ext cx="807295" cy="479484"/>
            </a:xfrm>
            <a:prstGeom prst="rect">
              <a:avLst/>
            </a:prstGeom>
            <a:noFill/>
            <a:ln>
              <a:noFill/>
            </a:ln>
          </p:spPr>
          <p:txBody>
            <a:bodyPr spcFirstLastPara="1" wrap="square" lIns="0" tIns="42650" rIns="0" bIns="45700"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dk1"/>
                  </a:solidFill>
                  <a:latin typeface="Cambria"/>
                  <a:ea typeface="Cambria"/>
                  <a:cs typeface="Cambria"/>
                  <a:sym typeface="Cambria"/>
                </a:rPr>
                <a:t>Due to the size</a:t>
              </a:r>
              <a:endParaRPr sz="1200" b="0" i="0" u="none" strike="noStrike" cap="none">
                <a:solidFill>
                  <a:schemeClr val="dk1"/>
                </a:solidFill>
                <a:latin typeface="Cambria"/>
                <a:ea typeface="Cambria"/>
                <a:cs typeface="Cambria"/>
                <a:sym typeface="Cambria"/>
              </a:endParaRPr>
            </a:p>
          </p:txBody>
        </p:sp>
        <p:sp>
          <p:nvSpPr>
            <p:cNvPr id="195" name="Google Shape;195;p19"/>
            <p:cNvSpPr/>
            <p:nvPr/>
          </p:nvSpPr>
          <p:spPr>
            <a:xfrm>
              <a:off x="2790539" y="383757"/>
              <a:ext cx="1569160" cy="42416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9"/>
            <p:cNvSpPr txBox="1"/>
            <p:nvPr/>
          </p:nvSpPr>
          <p:spPr>
            <a:xfrm>
              <a:off x="2790539" y="383757"/>
              <a:ext cx="1569160" cy="424161"/>
            </a:xfrm>
            <a:prstGeom prst="rect">
              <a:avLst/>
            </a:prstGeom>
            <a:noFill/>
            <a:ln>
              <a:noFill/>
            </a:ln>
          </p:spPr>
          <p:txBody>
            <a:bodyPr spcFirstLastPara="1" wrap="square" lIns="0" tIns="35550" rIns="0" bIns="38100" anchor="ctr" anchorCtr="0">
              <a:noAutofit/>
            </a:bodyPr>
            <a:lstStyle/>
            <a:p>
              <a:pPr marL="0" marR="0" lvl="0" indent="0" algn="ctr" rtl="0">
                <a:lnSpc>
                  <a:spcPct val="90000"/>
                </a:lnSpc>
                <a:spcBef>
                  <a:spcPts val="0"/>
                </a:spcBef>
                <a:spcAft>
                  <a:spcPts val="0"/>
                </a:spcAft>
                <a:buNone/>
              </a:pPr>
              <a:r>
                <a:rPr lang="en-US" sz="1000" b="0" i="0" u="none" strike="noStrike" cap="none">
                  <a:solidFill>
                    <a:schemeClr val="dk1"/>
                  </a:solidFill>
                  <a:latin typeface="Cambria"/>
                  <a:ea typeface="Cambria"/>
                  <a:cs typeface="Cambria"/>
                  <a:sym typeface="Cambria"/>
                </a:rPr>
                <a:t>the direct blood flow from </a:t>
              </a:r>
              <a:r>
                <a:rPr lang="en-US" sz="1000" b="1" i="1" u="none" strike="noStrike" cap="none">
                  <a:solidFill>
                    <a:schemeClr val="dk1"/>
                  </a:solidFill>
                  <a:latin typeface="Cambria"/>
                  <a:ea typeface="Cambria"/>
                  <a:cs typeface="Cambria"/>
                  <a:sym typeface="Cambria"/>
                </a:rPr>
                <a:t>internal carotid artery</a:t>
              </a:r>
              <a:r>
                <a:rPr lang="en-US" sz="1000" b="0" i="1" u="none" strike="noStrike" cap="none">
                  <a:solidFill>
                    <a:schemeClr val="dk1"/>
                  </a:solidFill>
                  <a:latin typeface="Cambria"/>
                  <a:ea typeface="Cambria"/>
                  <a:cs typeface="Cambria"/>
                  <a:sym typeface="Cambria"/>
                </a:rPr>
                <a:t> </a:t>
              </a:r>
              <a:r>
                <a:rPr lang="en-US" sz="1000" b="0" i="0" u="none" strike="noStrike" cap="none">
                  <a:solidFill>
                    <a:schemeClr val="dk1"/>
                  </a:solidFill>
                  <a:latin typeface="Cambria"/>
                  <a:ea typeface="Cambria"/>
                  <a:cs typeface="Cambria"/>
                  <a:sym typeface="Cambria"/>
                </a:rPr>
                <a:t>into the middle cerebral artery</a:t>
              </a:r>
              <a:endParaRPr sz="1000" b="0" i="0" u="none" strike="noStrike" cap="none">
                <a:solidFill>
                  <a:schemeClr val="lt1"/>
                </a:solidFill>
                <a:latin typeface="Cambria"/>
                <a:ea typeface="Cambria"/>
                <a:cs typeface="Cambria"/>
                <a:sym typeface="Cambria"/>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0"/>
          <p:cNvSpPr/>
          <p:nvPr/>
        </p:nvSpPr>
        <p:spPr>
          <a:xfrm>
            <a:off x="0" y="0"/>
            <a:ext cx="77724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
              <a:buFont typeface="Cambria"/>
              <a:buNone/>
            </a:pPr>
            <a:r>
              <a:rPr lang="en-US" sz="100" b="0" i="0" u="none" strike="noStrike" cap="none">
                <a:solidFill>
                  <a:schemeClr val="dk1"/>
                </a:solidFill>
                <a:latin typeface="Cambria"/>
                <a:ea typeface="Cambria"/>
                <a:cs typeface="Cambria"/>
                <a:sym typeface="Cambria"/>
              </a:rPr>
              <a:t>	</a:t>
            </a:r>
            <a:endParaRPr sz="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0"/>
          <p:cNvSpPr/>
          <p:nvPr/>
        </p:nvSpPr>
        <p:spPr>
          <a:xfrm>
            <a:off x="152389" y="4918351"/>
            <a:ext cx="7238989" cy="1682474"/>
          </a:xfrm>
          <a:prstGeom prst="rect">
            <a:avLst/>
          </a:prstGeom>
          <a:solidFill>
            <a:srgbClr val="F4F9FA"/>
          </a:solidFill>
          <a:ln w="9525" cap="flat" cmpd="sng">
            <a:solidFill>
              <a:srgbClr val="5BA3B1"/>
            </a:solidFill>
            <a:prstDash val="lgDashDot"/>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i="0" u="none" strike="noStrike" cap="none">
                <a:solidFill>
                  <a:srgbClr val="A5A5A5"/>
                </a:solidFill>
                <a:latin typeface="Cambria"/>
                <a:ea typeface="Cambria"/>
                <a:cs typeface="Cambria"/>
                <a:sym typeface="Cambria"/>
              </a:rPr>
              <a:t>*Dr’s note : </a:t>
            </a:r>
            <a:endParaRPr/>
          </a:p>
          <a:p>
            <a:pPr marL="0" marR="0" lvl="0" indent="0" algn="l" rtl="0">
              <a:lnSpc>
                <a:spcPct val="100000"/>
              </a:lnSpc>
              <a:spcBef>
                <a:spcPts val="0"/>
              </a:spcBef>
              <a:spcAft>
                <a:spcPts val="0"/>
              </a:spcAft>
              <a:buNone/>
            </a:pPr>
            <a:endParaRPr sz="1200" b="0" i="0" u="none" strike="noStrike" cap="none">
              <a:solidFill>
                <a:srgbClr val="A5A5A5"/>
              </a:solidFill>
              <a:latin typeface="Cambria"/>
              <a:ea typeface="Cambria"/>
              <a:cs typeface="Cambria"/>
              <a:sym typeface="Cambria"/>
            </a:endParaRPr>
          </a:p>
          <a:p>
            <a:pPr marL="0" marR="0" lvl="0" indent="0" algn="l" rtl="0">
              <a:lnSpc>
                <a:spcPct val="100000"/>
              </a:lnSpc>
              <a:spcBef>
                <a:spcPts val="0"/>
              </a:spcBef>
              <a:spcAft>
                <a:spcPts val="0"/>
              </a:spcAft>
              <a:buNone/>
            </a:pPr>
            <a:r>
              <a:rPr lang="en-US" sz="1200" b="0" i="0" u="none" strike="noStrike" cap="none">
                <a:solidFill>
                  <a:srgbClr val="A5A5A5"/>
                </a:solidFill>
                <a:latin typeface="Cambria"/>
                <a:ea typeface="Cambria"/>
                <a:cs typeface="Cambria"/>
                <a:sym typeface="Cambria"/>
              </a:rPr>
              <a:t>-The whole brain suffering and not sufficient blood coming! If you don't know how to do CPR it will lead to global cerebral ischemia!!</a:t>
            </a:r>
            <a:endParaRPr/>
          </a:p>
          <a:p>
            <a:pPr marL="0" marR="0" lvl="0" indent="0" algn="l" rtl="0">
              <a:lnSpc>
                <a:spcPct val="100000"/>
              </a:lnSpc>
              <a:spcBef>
                <a:spcPts val="0"/>
              </a:spcBef>
              <a:spcAft>
                <a:spcPts val="0"/>
              </a:spcAft>
              <a:buNone/>
            </a:pPr>
            <a:endParaRPr sz="1200" b="0" i="0" u="none" strike="noStrike" cap="none">
              <a:solidFill>
                <a:srgbClr val="A5A5A5"/>
              </a:solidFill>
              <a:latin typeface="Cambria"/>
              <a:ea typeface="Cambria"/>
              <a:cs typeface="Cambria"/>
              <a:sym typeface="Cambria"/>
            </a:endParaRPr>
          </a:p>
          <a:p>
            <a:pPr marL="0" marR="0" lvl="0" indent="0" algn="l" rtl="0">
              <a:lnSpc>
                <a:spcPct val="100000"/>
              </a:lnSpc>
              <a:spcBef>
                <a:spcPts val="0"/>
              </a:spcBef>
              <a:spcAft>
                <a:spcPts val="0"/>
              </a:spcAft>
              <a:buNone/>
            </a:pPr>
            <a:endParaRPr sz="1200" b="1" i="0" u="none" strike="noStrike" cap="none">
              <a:solidFill>
                <a:srgbClr val="A5A5A5"/>
              </a:solidFill>
              <a:latin typeface="Cambria"/>
              <a:ea typeface="Cambria"/>
              <a:cs typeface="Cambria"/>
              <a:sym typeface="Cambria"/>
            </a:endParaRPr>
          </a:p>
          <a:p>
            <a:pPr marL="0" marR="0" lvl="0" indent="0" algn="l" rtl="0">
              <a:lnSpc>
                <a:spcPct val="100000"/>
              </a:lnSpc>
              <a:spcBef>
                <a:spcPts val="0"/>
              </a:spcBef>
              <a:spcAft>
                <a:spcPts val="0"/>
              </a:spcAft>
              <a:buNone/>
            </a:pPr>
            <a:r>
              <a:rPr lang="en-US" sz="1200" b="1" i="0" u="none" strike="noStrike" cap="none">
                <a:solidFill>
                  <a:srgbClr val="A5A5A5"/>
                </a:solidFill>
                <a:latin typeface="Cambria"/>
                <a:ea typeface="Cambria"/>
                <a:cs typeface="Cambria"/>
                <a:sym typeface="Cambria"/>
              </a:rPr>
              <a:t>-Why does severe hypotension and shock and cardiac arrest causes global Ischemia ? </a:t>
            </a:r>
            <a:r>
              <a:rPr lang="en-US" sz="1200" b="0" i="0" u="none" strike="noStrike" cap="none">
                <a:solidFill>
                  <a:srgbClr val="A5A5A5"/>
                </a:solidFill>
                <a:latin typeface="Cambria"/>
                <a:ea typeface="Cambria"/>
                <a:cs typeface="Cambria"/>
                <a:sym typeface="Cambria"/>
              </a:rPr>
              <a:t>It really makes sense because these factors will totally stop the blood supply to the whole brain so all the brain cells we be hypoxic and die .</a:t>
            </a:r>
            <a:endParaRPr sz="1200" b="0" i="0" u="none" strike="noStrike" cap="none">
              <a:solidFill>
                <a:srgbClr val="A5A5A5"/>
              </a:solidFill>
              <a:latin typeface="Cambria"/>
              <a:ea typeface="Cambria"/>
              <a:cs typeface="Cambria"/>
              <a:sym typeface="Cambria"/>
            </a:endParaRPr>
          </a:p>
          <a:p>
            <a:pPr marL="0" marR="0" lvl="0" indent="0" algn="l" rtl="0">
              <a:lnSpc>
                <a:spcPct val="100000"/>
              </a:lnSpc>
              <a:spcBef>
                <a:spcPts val="0"/>
              </a:spcBef>
              <a:spcAft>
                <a:spcPts val="0"/>
              </a:spcAft>
              <a:buNone/>
            </a:pPr>
            <a:endParaRPr sz="1200" b="0" i="0" u="none" strike="noStrike" cap="none">
              <a:solidFill>
                <a:srgbClr val="A5A5A5"/>
              </a:solidFill>
              <a:latin typeface="Cambria"/>
              <a:ea typeface="Cambria"/>
              <a:cs typeface="Cambria"/>
              <a:sym typeface="Cambria"/>
            </a:endParaRPr>
          </a:p>
        </p:txBody>
      </p:sp>
      <p:sp>
        <p:nvSpPr>
          <p:cNvPr id="204" name="Google Shape;204;p20"/>
          <p:cNvSpPr txBox="1"/>
          <p:nvPr/>
        </p:nvSpPr>
        <p:spPr>
          <a:xfrm>
            <a:off x="152389" y="968403"/>
            <a:ext cx="6934200" cy="24930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72BCD1"/>
              </a:buClr>
              <a:buSzPts val="1200"/>
              <a:buFont typeface="Arial"/>
              <a:buChar char="•"/>
            </a:pPr>
            <a:r>
              <a:rPr lang="en-US" sz="1200" b="1" i="0" u="none" strike="noStrike" cap="none">
                <a:solidFill>
                  <a:srgbClr val="5BA3B1"/>
                </a:solidFill>
                <a:latin typeface="Cambria"/>
                <a:ea typeface="Cambria"/>
                <a:cs typeface="Cambria"/>
                <a:sym typeface="Cambria"/>
              </a:rPr>
              <a:t>What is it ? </a:t>
            </a:r>
            <a:r>
              <a:rPr lang="en-US" sz="1200" b="1" i="0" u="none" strike="noStrike" cap="none">
                <a:solidFill>
                  <a:srgbClr val="C00000"/>
                </a:solidFill>
                <a:latin typeface="Cambria"/>
                <a:ea typeface="Cambria"/>
                <a:cs typeface="Cambria"/>
                <a:sym typeface="Cambria"/>
              </a:rPr>
              <a:t>Widespread</a:t>
            </a:r>
            <a:r>
              <a:rPr lang="en-US" sz="1200" b="0" i="0" u="none" strike="noStrike" cap="none">
                <a:solidFill>
                  <a:srgbClr val="C00000"/>
                </a:solidFill>
                <a:latin typeface="Cambria"/>
                <a:ea typeface="Cambria"/>
                <a:cs typeface="Cambria"/>
                <a:sym typeface="Cambria"/>
              </a:rPr>
              <a:t> </a:t>
            </a:r>
            <a:r>
              <a:rPr lang="en-US" sz="1200" b="0" i="1" u="none" strike="noStrike" cap="none">
                <a:solidFill>
                  <a:schemeClr val="dk1"/>
                </a:solidFill>
                <a:latin typeface="Cambria"/>
                <a:ea typeface="Cambria"/>
                <a:cs typeface="Cambria"/>
                <a:sym typeface="Cambria"/>
              </a:rPr>
              <a:t>ischemic/hypoxic </a:t>
            </a:r>
            <a:r>
              <a:rPr lang="en-US" sz="1200" b="0" i="0" u="none" strike="noStrike" cap="none">
                <a:solidFill>
                  <a:schemeClr val="dk1"/>
                </a:solidFill>
                <a:latin typeface="Cambria"/>
                <a:ea typeface="Cambria"/>
                <a:cs typeface="Cambria"/>
                <a:sym typeface="Cambria"/>
              </a:rPr>
              <a:t>injury occurs when there is a generalized reduction of cerebral perfusion, usually systolic pressures less than 50mmHg.</a:t>
            </a:r>
            <a:endParaRPr sz="1400" b="0" i="0" u="none" strike="noStrike" cap="none">
              <a:solidFill>
                <a:srgbClr val="000000"/>
              </a:solidFill>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a:solidFill>
                <a:srgbClr val="5BA3B1"/>
              </a:solidFill>
              <a:latin typeface="Cambria"/>
              <a:ea typeface="Cambria"/>
              <a:cs typeface="Cambria"/>
              <a:sym typeface="Cambria"/>
            </a:endParaRPr>
          </a:p>
          <a:p>
            <a:pPr marL="171450" marR="0" lvl="0" indent="-171450" algn="l" rtl="0">
              <a:lnSpc>
                <a:spcPct val="100000"/>
              </a:lnSpc>
              <a:spcBef>
                <a:spcPts val="0"/>
              </a:spcBef>
              <a:spcAft>
                <a:spcPts val="0"/>
              </a:spcAft>
              <a:buClr>
                <a:srgbClr val="72BCD1"/>
              </a:buClr>
              <a:buSzPts val="1200"/>
              <a:buFont typeface="Arial"/>
              <a:buChar char="•"/>
            </a:pPr>
            <a:r>
              <a:rPr lang="en-US" sz="1200" b="1" i="0" u="none" strike="noStrike" cap="none">
                <a:solidFill>
                  <a:srgbClr val="5BA3B1"/>
                </a:solidFill>
                <a:latin typeface="Cambria"/>
                <a:ea typeface="Cambria"/>
                <a:cs typeface="Cambria"/>
                <a:sym typeface="Cambria"/>
              </a:rPr>
              <a:t>Causes include:</a:t>
            </a:r>
            <a:r>
              <a:rPr lang="en-US" sz="1200" b="0" i="0" u="none" strike="noStrike" cap="none">
                <a:solidFill>
                  <a:srgbClr val="5BA3B1"/>
                </a:solidFill>
                <a:latin typeface="Cambria"/>
                <a:ea typeface="Cambria"/>
                <a:cs typeface="Cambria"/>
                <a:sym typeface="Cambria"/>
              </a:rPr>
              <a:t>Acute decrease in blood flow:</a:t>
            </a:r>
            <a:endParaRPr/>
          </a:p>
          <a:p>
            <a:pPr marL="0" marR="0" lvl="0" indent="0" algn="l" rtl="0">
              <a:lnSpc>
                <a:spcPct val="100000"/>
              </a:lnSpc>
              <a:spcBef>
                <a:spcPts val="0"/>
              </a:spcBef>
              <a:spcAft>
                <a:spcPts val="0"/>
              </a:spcAft>
              <a:buNone/>
            </a:pPr>
            <a:endParaRPr sz="1200" b="0" i="0" u="none" strike="noStrike" cap="none">
              <a:solidFill>
                <a:schemeClr val="dk1"/>
              </a:solidFill>
              <a:latin typeface="Cambria"/>
              <a:ea typeface="Cambria"/>
              <a:cs typeface="Cambria"/>
              <a:sym typeface="Cambria"/>
            </a:endParaRPr>
          </a:p>
          <a:p>
            <a:pPr marL="228600" marR="0" lvl="0" indent="-228600" algn="l" rtl="0">
              <a:lnSpc>
                <a:spcPct val="100000"/>
              </a:lnSpc>
              <a:spcBef>
                <a:spcPts val="0"/>
              </a:spcBef>
              <a:spcAft>
                <a:spcPts val="0"/>
              </a:spcAft>
              <a:buClr>
                <a:srgbClr val="72BCD1"/>
              </a:buClr>
              <a:buSzPts val="1200"/>
              <a:buFont typeface="Arial"/>
              <a:buAutoNum type="arabicPeriod"/>
            </a:pPr>
            <a:r>
              <a:rPr lang="en-US" sz="1200" b="0" i="0" u="none" strike="noStrike" cap="none">
                <a:solidFill>
                  <a:schemeClr val="dk1"/>
                </a:solidFill>
                <a:latin typeface="Cambria"/>
                <a:ea typeface="Cambria"/>
                <a:cs typeface="Cambria"/>
                <a:sym typeface="Cambria"/>
              </a:rPr>
              <a:t>severe </a:t>
            </a:r>
            <a:r>
              <a:rPr lang="en-US" sz="1200" b="0" i="0" u="sng" strike="noStrike" cap="none">
                <a:solidFill>
                  <a:schemeClr val="dk1"/>
                </a:solidFill>
                <a:latin typeface="Cambria"/>
                <a:ea typeface="Cambria"/>
                <a:cs typeface="Cambria"/>
                <a:sym typeface="Cambria"/>
              </a:rPr>
              <a:t>hyp</a:t>
            </a:r>
            <a:r>
              <a:rPr lang="en-US" sz="1200" b="0" i="0" u="none" strike="noStrike" cap="none">
                <a:solidFill>
                  <a:schemeClr val="dk1"/>
                </a:solidFill>
                <a:latin typeface="Cambria"/>
                <a:ea typeface="Cambria"/>
                <a:cs typeface="Cambria"/>
                <a:sym typeface="Cambria"/>
              </a:rPr>
              <a:t>otension </a:t>
            </a:r>
            <a:r>
              <a:rPr lang="en-US" sz="1200" b="0" i="0" u="none" strike="noStrike" cap="none">
                <a:solidFill>
                  <a:srgbClr val="A5A5A5"/>
                </a:solidFill>
                <a:latin typeface="Cambria"/>
                <a:ea typeface="Cambria"/>
                <a:cs typeface="Cambria"/>
                <a:sym typeface="Cambria"/>
              </a:rPr>
              <a:t>not hyper!</a:t>
            </a:r>
            <a:endParaRPr sz="1200" b="0" i="0" u="none" strike="noStrike" cap="none">
              <a:solidFill>
                <a:srgbClr val="A5A5A5"/>
              </a:solidFill>
              <a:latin typeface="Cambria"/>
              <a:ea typeface="Cambria"/>
              <a:cs typeface="Cambria"/>
              <a:sym typeface="Cambria"/>
            </a:endParaRPr>
          </a:p>
          <a:p>
            <a:pPr marL="228600" marR="0" lvl="0" indent="-228600" algn="l" rtl="0">
              <a:lnSpc>
                <a:spcPct val="100000"/>
              </a:lnSpc>
              <a:spcBef>
                <a:spcPts val="0"/>
              </a:spcBef>
              <a:spcAft>
                <a:spcPts val="0"/>
              </a:spcAft>
              <a:buClr>
                <a:srgbClr val="72BCD1"/>
              </a:buClr>
              <a:buSzPts val="1200"/>
              <a:buFont typeface="Arial"/>
              <a:buAutoNum type="arabicPeriod"/>
            </a:pPr>
            <a:r>
              <a:rPr lang="en-US" sz="1200" b="0" i="0" u="none" strike="noStrike" cap="none">
                <a:solidFill>
                  <a:schemeClr val="dk1"/>
                </a:solidFill>
                <a:latin typeface="Cambria"/>
                <a:ea typeface="Cambria"/>
                <a:cs typeface="Cambria"/>
                <a:sym typeface="Cambria"/>
              </a:rPr>
              <a:t>shock </a:t>
            </a:r>
            <a:endParaRPr/>
          </a:p>
          <a:p>
            <a:pPr marL="228600" marR="0" lvl="0" indent="-228600" algn="l" rtl="0">
              <a:lnSpc>
                <a:spcPct val="100000"/>
              </a:lnSpc>
              <a:spcBef>
                <a:spcPts val="0"/>
              </a:spcBef>
              <a:spcAft>
                <a:spcPts val="0"/>
              </a:spcAft>
              <a:buClr>
                <a:srgbClr val="72BCD1"/>
              </a:buClr>
              <a:buSzPts val="1200"/>
              <a:buFont typeface="Arial"/>
              <a:buAutoNum type="arabicPeriod"/>
            </a:pPr>
            <a:r>
              <a:rPr lang="en-US" sz="1200" b="0" i="0" u="none" strike="noStrike" cap="none">
                <a:solidFill>
                  <a:schemeClr val="dk1"/>
                </a:solidFill>
                <a:latin typeface="Cambria"/>
                <a:ea typeface="Cambria"/>
                <a:cs typeface="Cambria"/>
                <a:sym typeface="Cambria"/>
              </a:rPr>
              <a:t>cardiac arrest</a:t>
            </a:r>
            <a:endParaRPr/>
          </a:p>
          <a:p>
            <a:pPr marL="228600" marR="0" lvl="0" indent="-152400" algn="l" rtl="0">
              <a:lnSpc>
                <a:spcPct val="100000"/>
              </a:lnSpc>
              <a:spcBef>
                <a:spcPts val="0"/>
              </a:spcBef>
              <a:spcAft>
                <a:spcPts val="0"/>
              </a:spcAft>
              <a:buClr>
                <a:srgbClr val="72BCD1"/>
              </a:buClr>
              <a:buSzPts val="1200"/>
              <a:buFont typeface="Arial"/>
              <a:buNone/>
            </a:pPr>
            <a:endParaRPr sz="1200" b="0"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None/>
            </a:pPr>
            <a:endParaRPr sz="1200" b="0" i="0" u="none" strike="noStrike" cap="none">
              <a:solidFill>
                <a:schemeClr val="dk1"/>
              </a:solidFill>
              <a:latin typeface="Cambria"/>
              <a:ea typeface="Cambria"/>
              <a:cs typeface="Cambria"/>
              <a:sym typeface="Cambria"/>
            </a:endParaRPr>
          </a:p>
          <a:p>
            <a:pPr marL="171450" marR="0" lvl="0" indent="-171450" algn="l" rtl="0">
              <a:lnSpc>
                <a:spcPct val="100000"/>
              </a:lnSpc>
              <a:spcBef>
                <a:spcPts val="0"/>
              </a:spcBef>
              <a:spcAft>
                <a:spcPts val="0"/>
              </a:spcAft>
              <a:buClr>
                <a:srgbClr val="72BCD1"/>
              </a:buClr>
              <a:buSzPts val="1200"/>
              <a:buFont typeface="Arial"/>
              <a:buChar char="•"/>
            </a:pPr>
            <a:r>
              <a:rPr lang="en-US" sz="1200" b="1" i="0" u="none" strike="noStrike" cap="none">
                <a:solidFill>
                  <a:srgbClr val="5BA3B1"/>
                </a:solidFill>
                <a:latin typeface="Cambria"/>
                <a:ea typeface="Cambria"/>
                <a:cs typeface="Cambria"/>
                <a:sym typeface="Cambria"/>
              </a:rPr>
              <a:t>The clinical outcome varies with the severity of the insult:</a:t>
            </a:r>
            <a:endParaRPr sz="1200" b="0" i="0" u="none" strike="noStrike" cap="none">
              <a:solidFill>
                <a:srgbClr val="5BA3B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mbria"/>
                <a:ea typeface="Cambria"/>
                <a:cs typeface="Cambria"/>
                <a:sym typeface="Cambria"/>
              </a:rPr>
              <a:t> </a:t>
            </a:r>
            <a:endParaRPr sz="14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Arial"/>
              <a:buNone/>
            </a:pPr>
            <a:endParaRPr sz="1200" b="0" i="0" u="none" strike="noStrike" cap="none">
              <a:solidFill>
                <a:srgbClr val="A5A5A5"/>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mbria"/>
              <a:ea typeface="Cambria"/>
              <a:cs typeface="Cambria"/>
              <a:sym typeface="Cambria"/>
            </a:endParaRPr>
          </a:p>
        </p:txBody>
      </p:sp>
      <p:grpSp>
        <p:nvGrpSpPr>
          <p:cNvPr id="205" name="Google Shape;205;p20"/>
          <p:cNvGrpSpPr/>
          <p:nvPr/>
        </p:nvGrpSpPr>
        <p:grpSpPr>
          <a:xfrm>
            <a:off x="152389" y="3146704"/>
            <a:ext cx="7086600" cy="1574800"/>
            <a:chOff x="1333489" y="0"/>
            <a:chExt cx="7086600" cy="1574800"/>
          </a:xfrm>
        </p:grpSpPr>
        <p:sp>
          <p:nvSpPr>
            <p:cNvPr id="206" name="Google Shape;206;p20"/>
            <p:cNvSpPr/>
            <p:nvPr/>
          </p:nvSpPr>
          <p:spPr>
            <a:xfrm>
              <a:off x="1333489" y="0"/>
              <a:ext cx="7086600" cy="1574800"/>
            </a:xfrm>
            <a:custGeom>
              <a:avLst/>
              <a:gdLst/>
              <a:ahLst/>
              <a:cxnLst/>
              <a:rect l="l" t="t" r="r" b="b"/>
              <a:pathLst>
                <a:path w="120000" h="120000" extrusionOk="0">
                  <a:moveTo>
                    <a:pt x="0" y="50000"/>
                  </a:moveTo>
                  <a:lnTo>
                    <a:pt x="13333" y="0"/>
                  </a:lnTo>
                  <a:lnTo>
                    <a:pt x="13333"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106667" y="40000"/>
                  </a:lnTo>
                  <a:lnTo>
                    <a:pt x="106667" y="20000"/>
                  </a:lnTo>
                  <a:lnTo>
                    <a:pt x="120000" y="70000"/>
                  </a:lnTo>
                  <a:lnTo>
                    <a:pt x="106667" y="120000"/>
                  </a:lnTo>
                  <a:lnTo>
                    <a:pt x="106667" y="100000"/>
                  </a:lnTo>
                  <a:lnTo>
                    <a:pt x="60000" y="100000"/>
                  </a:lnTo>
                  <a:cubicBezTo>
                    <a:pt x="57929" y="100000"/>
                    <a:pt x="56250" y="97762"/>
                    <a:pt x="56250" y="95000"/>
                  </a:cubicBezTo>
                  <a:lnTo>
                    <a:pt x="56250" y="80000"/>
                  </a:lnTo>
                  <a:lnTo>
                    <a:pt x="13333" y="80000"/>
                  </a:lnTo>
                  <a:lnTo>
                    <a:pt x="13333" y="100000"/>
                  </a:lnTo>
                  <a:close/>
                </a:path>
                <a:path w="120000" h="120000" fill="darkenLess" extrusionOk="0">
                  <a:moveTo>
                    <a:pt x="63750" y="25000"/>
                  </a:moveTo>
                  <a:cubicBezTo>
                    <a:pt x="63750" y="27761"/>
                    <a:pt x="62071" y="30000"/>
                    <a:pt x="60000" y="30000"/>
                  </a:cubicBezTo>
                  <a:cubicBezTo>
                    <a:pt x="57929" y="30000"/>
                    <a:pt x="56250" y="32239"/>
                    <a:pt x="56250" y="35000"/>
                  </a:cubicBezTo>
                  <a:cubicBezTo>
                    <a:pt x="56250" y="37762"/>
                    <a:pt x="57929" y="40000"/>
                    <a:pt x="60000" y="40000"/>
                  </a:cubicBezTo>
                  <a:lnTo>
                    <a:pt x="63750" y="40000"/>
                  </a:lnTo>
                  <a:close/>
                </a:path>
                <a:path w="120000" h="120000" fill="none" extrusionOk="0">
                  <a:moveTo>
                    <a:pt x="0" y="50000"/>
                  </a:moveTo>
                  <a:lnTo>
                    <a:pt x="13333" y="0"/>
                  </a:lnTo>
                  <a:lnTo>
                    <a:pt x="13333"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106667" y="40000"/>
                  </a:lnTo>
                  <a:lnTo>
                    <a:pt x="106667" y="20000"/>
                  </a:lnTo>
                  <a:lnTo>
                    <a:pt x="120000" y="70000"/>
                  </a:lnTo>
                  <a:lnTo>
                    <a:pt x="106667" y="120000"/>
                  </a:lnTo>
                  <a:lnTo>
                    <a:pt x="106667" y="100000"/>
                  </a:lnTo>
                  <a:lnTo>
                    <a:pt x="60000" y="100000"/>
                  </a:lnTo>
                  <a:cubicBezTo>
                    <a:pt x="57929" y="100000"/>
                    <a:pt x="56250" y="97762"/>
                    <a:pt x="56250" y="95000"/>
                  </a:cubicBezTo>
                  <a:lnTo>
                    <a:pt x="56250" y="80000"/>
                  </a:lnTo>
                  <a:lnTo>
                    <a:pt x="13333" y="80000"/>
                  </a:lnTo>
                  <a:lnTo>
                    <a:pt x="13333" y="100000"/>
                  </a:lnTo>
                  <a:close/>
                  <a:moveTo>
                    <a:pt x="63750" y="25000"/>
                  </a:moveTo>
                  <a:lnTo>
                    <a:pt x="63750" y="40000"/>
                  </a:lnTo>
                  <a:moveTo>
                    <a:pt x="56250" y="35000"/>
                  </a:moveTo>
                  <a:lnTo>
                    <a:pt x="56250" y="80000"/>
                  </a:lnTo>
                </a:path>
              </a:pathLst>
            </a:custGeom>
            <a:solidFill>
              <a:srgbClr val="E3EEF1"/>
            </a:solidFill>
            <a:ln w="12700" cap="flat" cmpd="sng">
              <a:solidFill>
                <a:srgbClr val="5BA3B1"/>
              </a:solidFill>
              <a:prstDash val="lgDashDot"/>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20"/>
            <p:cNvSpPr/>
            <p:nvPr/>
          </p:nvSpPr>
          <p:spPr>
            <a:xfrm>
              <a:off x="1997705" y="284332"/>
              <a:ext cx="2726691" cy="77165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20"/>
            <p:cNvSpPr txBox="1"/>
            <p:nvPr/>
          </p:nvSpPr>
          <p:spPr>
            <a:xfrm>
              <a:off x="1997705" y="284332"/>
              <a:ext cx="2726691" cy="771652"/>
            </a:xfrm>
            <a:prstGeom prst="rect">
              <a:avLst/>
            </a:prstGeom>
            <a:noFill/>
            <a:ln>
              <a:noFill/>
            </a:ln>
          </p:spPr>
          <p:txBody>
            <a:bodyPr spcFirstLastPara="1" wrap="square" lIns="0" tIns="42650" rIns="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sng" strike="noStrike" cap="none">
                  <a:solidFill>
                    <a:schemeClr val="dk1"/>
                  </a:solidFill>
                  <a:latin typeface="Cambria"/>
                  <a:ea typeface="Cambria"/>
                  <a:cs typeface="Cambria"/>
                  <a:sym typeface="Cambria"/>
                </a:rPr>
                <a:t>If mild</a:t>
              </a:r>
              <a:r>
                <a:rPr lang="en-US" sz="1200" b="0" i="0" u="none" strike="noStrike" cap="none">
                  <a:solidFill>
                    <a:schemeClr val="dk1"/>
                  </a:solidFill>
                  <a:latin typeface="Cambria"/>
                  <a:ea typeface="Cambria"/>
                  <a:cs typeface="Cambria"/>
                  <a:sym typeface="Cambria"/>
                </a:rPr>
                <a:t> → may be only a transient postischemic confusional state, with eventual </a:t>
              </a:r>
              <a:r>
                <a:rPr lang="en-US" sz="1200" b="1" i="0" u="none" strike="noStrike" cap="none">
                  <a:solidFill>
                    <a:srgbClr val="C00000"/>
                  </a:solidFill>
                  <a:latin typeface="Cambria"/>
                  <a:ea typeface="Cambria"/>
                  <a:cs typeface="Cambria"/>
                  <a:sym typeface="Cambria"/>
                </a:rPr>
                <a:t>complete recovery.</a:t>
              </a:r>
              <a:endParaRPr sz="1200" b="1" i="0" u="none" strike="noStrike" cap="none">
                <a:solidFill>
                  <a:srgbClr val="C00000"/>
                </a:solidFill>
                <a:latin typeface="Cambria"/>
                <a:ea typeface="Cambria"/>
                <a:cs typeface="Cambria"/>
                <a:sym typeface="Cambria"/>
              </a:endParaRPr>
            </a:p>
          </p:txBody>
        </p:sp>
        <p:sp>
          <p:nvSpPr>
            <p:cNvPr id="209" name="Google Shape;209;p20"/>
            <p:cNvSpPr/>
            <p:nvPr/>
          </p:nvSpPr>
          <p:spPr>
            <a:xfrm>
              <a:off x="4705344" y="513807"/>
              <a:ext cx="3341372" cy="77165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20"/>
            <p:cNvSpPr txBox="1"/>
            <p:nvPr/>
          </p:nvSpPr>
          <p:spPr>
            <a:xfrm>
              <a:off x="4705344" y="513807"/>
              <a:ext cx="3341372" cy="771652"/>
            </a:xfrm>
            <a:prstGeom prst="rect">
              <a:avLst/>
            </a:prstGeom>
            <a:noFill/>
            <a:ln>
              <a:noFill/>
            </a:ln>
          </p:spPr>
          <p:txBody>
            <a:bodyPr spcFirstLastPara="1" wrap="square" lIns="0" tIns="42650" rIns="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sng" strike="noStrike" cap="none">
                  <a:solidFill>
                    <a:schemeClr val="dk1"/>
                  </a:solidFill>
                  <a:latin typeface="Cambria"/>
                  <a:ea typeface="Cambria"/>
                  <a:cs typeface="Cambria"/>
                  <a:sym typeface="Cambria"/>
                </a:rPr>
                <a:t>In severe</a:t>
              </a:r>
              <a:r>
                <a:rPr lang="en-US" sz="1200" b="1" i="0" u="none" strike="noStrike" cap="none">
                  <a:solidFill>
                    <a:schemeClr val="dk1"/>
                  </a:solidFill>
                  <a:latin typeface="Cambria"/>
                  <a:ea typeface="Cambria"/>
                  <a:cs typeface="Cambria"/>
                  <a:sym typeface="Cambria"/>
                </a:rPr>
                <a:t> global cerebral ischemia </a:t>
              </a:r>
              <a:r>
                <a:rPr lang="en-US" sz="1200" b="0" i="0" u="none" strike="noStrike" cap="none">
                  <a:solidFill>
                    <a:schemeClr val="dk1"/>
                  </a:solidFill>
                  <a:latin typeface="Cambria"/>
                  <a:ea typeface="Cambria"/>
                  <a:cs typeface="Cambria"/>
                  <a:sym typeface="Cambria"/>
                </a:rPr>
                <a:t>→ widespread neuronal death occurs, irrespective of regional vulnerability</a:t>
              </a:r>
              <a:r>
                <a:rPr lang="en-US" sz="1200" b="0" i="0" u="none" strike="noStrike" cap="none">
                  <a:solidFill>
                    <a:srgbClr val="A5A5A5"/>
                  </a:solidFill>
                  <a:latin typeface="Cambria"/>
                  <a:ea typeface="Cambria"/>
                  <a:cs typeface="Cambria"/>
                  <a:sym typeface="Cambria"/>
                </a:rPr>
                <a:t>. If the patient survives, he could suffer from one of: NEXT SLIDE ;)</a:t>
              </a:r>
              <a:endParaRPr sz="1200" b="0" i="0" u="none" strike="noStrike" cap="none">
                <a:solidFill>
                  <a:srgbClr val="A5A5A5"/>
                </a:solidFill>
                <a:latin typeface="Cambria"/>
                <a:ea typeface="Cambria"/>
                <a:cs typeface="Cambria"/>
                <a:sym typeface="Cambria"/>
              </a:endParaRPr>
            </a:p>
          </p:txBody>
        </p:sp>
      </p:grpSp>
      <p:pic>
        <p:nvPicPr>
          <p:cNvPr id="211" name="Google Shape;211;p20"/>
          <p:cNvPicPr preferRelativeResize="0"/>
          <p:nvPr/>
        </p:nvPicPr>
        <p:blipFill rotWithShape="1">
          <a:blip r:embed="rId3">
            <a:alphaModFix/>
          </a:blip>
          <a:srcRect/>
          <a:stretch/>
        </p:blipFill>
        <p:spPr>
          <a:xfrm>
            <a:off x="0" y="0"/>
            <a:ext cx="7772400" cy="623887"/>
          </a:xfrm>
          <a:prstGeom prst="rect">
            <a:avLst/>
          </a:prstGeom>
          <a:noFill/>
          <a:ln>
            <a:noFill/>
          </a:ln>
        </p:spPr>
      </p:pic>
      <p:pic>
        <p:nvPicPr>
          <p:cNvPr id="212" name="Google Shape;212;p20"/>
          <p:cNvPicPr preferRelativeResize="0">
            <a:picLocks noGrp="1"/>
          </p:cNvPicPr>
          <p:nvPr>
            <p:ph type="body" idx="1"/>
          </p:nvPr>
        </p:nvPicPr>
        <p:blipFill rotWithShape="1">
          <a:blip r:embed="rId4">
            <a:alphaModFix/>
          </a:blip>
          <a:srcRect/>
          <a:stretch/>
        </p:blipFill>
        <p:spPr>
          <a:xfrm>
            <a:off x="1589289" y="6797672"/>
            <a:ext cx="4593822" cy="2041321"/>
          </a:xfrm>
          <a:prstGeom prst="rect">
            <a:avLst/>
          </a:prstGeom>
          <a:noFill/>
          <a:ln>
            <a:noFill/>
          </a:ln>
        </p:spPr>
      </p:pic>
      <p:sp>
        <p:nvSpPr>
          <p:cNvPr id="213" name="Google Shape;213;p20"/>
          <p:cNvSpPr/>
          <p:nvPr/>
        </p:nvSpPr>
        <p:spPr>
          <a:xfrm>
            <a:off x="816605" y="85264"/>
            <a:ext cx="3151825"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0" i="0" u="none" strike="noStrike" cap="none">
                <a:solidFill>
                  <a:srgbClr val="5BA3B1"/>
                </a:solidFill>
                <a:latin typeface="Cambria"/>
                <a:ea typeface="Cambria"/>
                <a:cs typeface="Cambria"/>
                <a:sym typeface="Cambria"/>
              </a:rPr>
              <a:t> #</a:t>
            </a:r>
            <a:r>
              <a:rPr lang="en-US" sz="1800" b="1" i="0" u="none" strike="noStrike" cap="none">
                <a:solidFill>
                  <a:srgbClr val="5BA3B1"/>
                </a:solidFill>
                <a:latin typeface="Cambria"/>
                <a:ea typeface="Cambria"/>
                <a:cs typeface="Cambria"/>
                <a:sym typeface="Cambria"/>
              </a:rPr>
              <a:t>Global Cerebral Ischemia: </a:t>
            </a:r>
            <a:endParaRPr sz="1800" b="0" i="0" u="none" strike="noStrike" cap="none">
              <a:solidFill>
                <a:srgbClr val="5BA3B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aphicFrame>
        <p:nvGraphicFramePr>
          <p:cNvPr id="218" name="Google Shape;218;p21"/>
          <p:cNvGraphicFramePr/>
          <p:nvPr/>
        </p:nvGraphicFramePr>
        <p:xfrm>
          <a:off x="255986" y="1295400"/>
          <a:ext cx="7086600" cy="3234050"/>
        </p:xfrm>
        <a:graphic>
          <a:graphicData uri="http://schemas.openxmlformats.org/drawingml/2006/table">
            <a:tbl>
              <a:tblPr firstRow="1" bandRow="1">
                <a:noFill/>
                <a:tableStyleId>{5DB19385-5552-44DA-83EC-917C4974FA2E}</a:tableStyleId>
              </a:tblPr>
              <a:tblGrid>
                <a:gridCol w="3503400"/>
                <a:gridCol w="3583200"/>
              </a:tblGrid>
              <a:tr h="53340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t> ​ 1. Persistent vegetative state </a:t>
                      </a:r>
                      <a:r>
                        <a:rPr lang="en-US" sz="1200" u="none" strike="noStrike" cap="none">
                          <a:solidFill>
                            <a:srgbClr val="A5A5A5"/>
                          </a:solidFill>
                        </a:rPr>
                        <a:t>(​ Disorders of consciousness​ )= غيبوبة مستمره</a:t>
                      </a:r>
                      <a:endParaRPr sz="1200" u="none" strike="noStrike" cap="none">
                        <a:solidFill>
                          <a:srgbClr val="A5A5A5"/>
                        </a:solidFill>
                      </a:endParaRPr>
                    </a:p>
                  </a:txBody>
                  <a:tcPr marL="91450" marR="91450" marT="45725" marB="45725">
                    <a:solidFill>
                      <a:srgbClr val="D5E7EB"/>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2. Respirator brain </a:t>
                      </a:r>
                      <a:endParaRPr sz="1200" b="1" u="none" strike="noStrike" cap="none"/>
                    </a:p>
                  </a:txBody>
                  <a:tcPr marL="91450" marR="91450" marT="45725" marB="45725">
                    <a:solidFill>
                      <a:srgbClr val="A4CCD4"/>
                    </a:solidFill>
                  </a:tcPr>
                </a:tc>
              </a:tr>
              <a:tr h="1765475">
                <a:tc rowSpan="2">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p>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chemeClr val="dk1"/>
                          </a:solidFill>
                          <a:latin typeface="Cambria"/>
                          <a:ea typeface="Cambria"/>
                          <a:cs typeface="Cambria"/>
                          <a:sym typeface="Cambria"/>
                        </a:rPr>
                        <a:t>Individuals who survive in this state often remain </a:t>
                      </a:r>
                      <a:r>
                        <a:rPr lang="en-US" sz="1200" b="1" u="none" strike="noStrike" cap="none">
                          <a:solidFill>
                            <a:schemeClr val="dk1"/>
                          </a:solidFill>
                          <a:latin typeface="Cambria"/>
                          <a:ea typeface="Cambria"/>
                          <a:cs typeface="Cambria"/>
                          <a:sym typeface="Cambria"/>
                        </a:rPr>
                        <a:t>severely impaired neurologically</a:t>
                      </a:r>
                      <a:r>
                        <a:rPr lang="en-US" sz="1200" u="none" strike="noStrike" cap="none">
                          <a:solidFill>
                            <a:schemeClr val="dk1"/>
                          </a:solidFill>
                          <a:latin typeface="Cambria"/>
                          <a:ea typeface="Cambria"/>
                          <a:cs typeface="Cambria"/>
                          <a:sym typeface="Cambria"/>
                        </a:rPr>
                        <a:t> and </a:t>
                      </a:r>
                      <a:r>
                        <a:rPr lang="en-US" sz="1200" b="1" u="none" strike="noStrike" cap="none">
                          <a:solidFill>
                            <a:srgbClr val="C00000"/>
                          </a:solidFill>
                          <a:latin typeface="Cambria"/>
                          <a:ea typeface="Cambria"/>
                          <a:cs typeface="Cambria"/>
                          <a:sym typeface="Cambria"/>
                        </a:rPr>
                        <a:t>deeply comatose. </a:t>
                      </a:r>
                      <a:r>
                        <a:rPr lang="en-US" sz="900" u="none" strike="noStrike" cap="none">
                          <a:solidFill>
                            <a:srgbClr val="B7B7B7"/>
                          </a:solidFill>
                        </a:rPr>
                        <a:t>, but they might be aware </a:t>
                      </a:r>
                      <a:endParaRPr sz="900" u="none" strike="noStrike" cap="none">
                        <a:solidFill>
                          <a:srgbClr val="B7B7B7"/>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C00000"/>
                          </a:solidFill>
                        </a:rPr>
                        <a:t>"​ brain death​ ," </a:t>
                      </a:r>
                      <a:r>
                        <a:rPr lang="en-US" sz="1200" u="none" strike="noStrike" cap="none"/>
                        <a:t>including evidence of: </a:t>
                      </a:r>
                      <a:endParaRPr sz="1200" u="none" strike="noStrike" cap="none"/>
                    </a:p>
                    <a:p>
                      <a:pPr marL="0" marR="0" lvl="0" indent="0" algn="l" rtl="0">
                        <a:lnSpc>
                          <a:spcPct val="100000"/>
                        </a:lnSpc>
                        <a:spcBef>
                          <a:spcPts val="0"/>
                        </a:spcBef>
                        <a:spcAft>
                          <a:spcPts val="0"/>
                        </a:spcAft>
                        <a:buClr>
                          <a:srgbClr val="000000"/>
                        </a:buClr>
                        <a:buSzPts val="1200"/>
                        <a:buFont typeface="Arial"/>
                        <a:buNone/>
                      </a:pP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en-US" sz="1200" u="none" strike="noStrike" cap="none"/>
                        <a:t>a. Diffuse cortical injury </a:t>
                      </a:r>
                      <a:r>
                        <a:rPr lang="en-US" sz="1200" u="none" strike="noStrike" cap="none">
                          <a:solidFill>
                            <a:srgbClr val="36937C"/>
                          </a:solidFill>
                        </a:rPr>
                        <a:t>(isoelectric, or "flat," EEG). </a:t>
                      </a:r>
                      <a:r>
                        <a:rPr lang="en-US" sz="1200" u="none" strike="noStrike" cap="none"/>
                        <a:t>b. </a:t>
                      </a:r>
                      <a:r>
                        <a:rPr lang="en-US" sz="1200" u="sng" strike="noStrike" cap="none"/>
                        <a:t>Brain stem damage </a:t>
                      </a:r>
                      <a:r>
                        <a:rPr lang="en-US" sz="1200" u="none" strike="noStrike" cap="none"/>
                        <a:t>including</a:t>
                      </a:r>
                      <a:r>
                        <a:rPr lang="en-US" sz="1200" u="none" strike="noStrike" cap="none">
                          <a:solidFill>
                            <a:srgbClr val="36937C"/>
                          </a:solidFill>
                        </a:rPr>
                        <a:t>:  absent reflexes and respiratory drive</a:t>
                      </a:r>
                      <a:endParaRPr sz="1200" u="none" strike="noStrike" cap="none">
                        <a:solidFill>
                          <a:srgbClr val="36937C"/>
                        </a:solidFill>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36937C"/>
                        </a:solidFill>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669900"/>
                        </a:solidFill>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669900"/>
                        </a:solidFill>
                      </a:endParaRPr>
                    </a:p>
                  </a:txBody>
                  <a:tcPr marL="91450" marR="91450" marT="45725" marB="45725"/>
                </a:tc>
              </a:tr>
              <a:tr h="9351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chemeClr val="dk1"/>
                          </a:solidFill>
                          <a:latin typeface="Cambria"/>
                          <a:ea typeface="Cambria"/>
                          <a:cs typeface="Cambria"/>
                          <a:sym typeface="Cambria"/>
                        </a:rPr>
                        <a:t>When patients with this irreversible pervasive form of injury are maintained on mechanical ventilation, the brain gradually undergoes an</a:t>
                      </a:r>
                      <a:r>
                        <a:rPr lang="en-US" sz="1200" b="1" u="none" strike="noStrike" cap="none">
                          <a:solidFill>
                            <a:schemeClr val="dk1"/>
                          </a:solidFill>
                          <a:latin typeface="Cambria"/>
                          <a:ea typeface="Cambria"/>
                          <a:cs typeface="Cambria"/>
                          <a:sym typeface="Cambria"/>
                        </a:rPr>
                        <a:t> </a:t>
                      </a:r>
                      <a:r>
                        <a:rPr lang="en-US" sz="1200" b="1" i="1" u="none" strike="noStrike" cap="none">
                          <a:solidFill>
                            <a:srgbClr val="C00000"/>
                          </a:solidFill>
                          <a:latin typeface="Cambria"/>
                          <a:ea typeface="Cambria"/>
                          <a:cs typeface="Cambria"/>
                          <a:sym typeface="Cambria"/>
                        </a:rPr>
                        <a:t>autolytic process = تحلل الدماغ!!</a:t>
                      </a:r>
                      <a:endParaRPr sz="1200" u="none" strike="noStrike" cap="none">
                        <a:solidFill>
                          <a:srgbClr val="C00000"/>
                        </a:solidFill>
                      </a:endParaRPr>
                    </a:p>
                  </a:txBody>
                  <a:tcPr marL="91450" marR="91450" marT="45725" marB="45725"/>
                </a:tc>
              </a:tr>
            </a:tbl>
          </a:graphicData>
        </a:graphic>
      </p:graphicFrame>
      <p:pic>
        <p:nvPicPr>
          <p:cNvPr id="219" name="Google Shape;219;p21"/>
          <p:cNvPicPr preferRelativeResize="0"/>
          <p:nvPr/>
        </p:nvPicPr>
        <p:blipFill rotWithShape="1">
          <a:blip r:embed="rId3">
            <a:alphaModFix/>
          </a:blip>
          <a:srcRect/>
          <a:stretch/>
        </p:blipFill>
        <p:spPr>
          <a:xfrm>
            <a:off x="4661536" y="2836650"/>
            <a:ext cx="1466088" cy="585300"/>
          </a:xfrm>
          <a:prstGeom prst="rect">
            <a:avLst/>
          </a:prstGeom>
          <a:noFill/>
          <a:ln>
            <a:noFill/>
          </a:ln>
        </p:spPr>
      </p:pic>
      <p:pic>
        <p:nvPicPr>
          <p:cNvPr id="220" name="Google Shape;220;p21"/>
          <p:cNvPicPr preferRelativeResize="0"/>
          <p:nvPr/>
        </p:nvPicPr>
        <p:blipFill rotWithShape="1">
          <a:blip r:embed="rId4">
            <a:alphaModFix/>
          </a:blip>
          <a:srcRect/>
          <a:stretch/>
        </p:blipFill>
        <p:spPr>
          <a:xfrm>
            <a:off x="936655" y="3129300"/>
            <a:ext cx="2083296" cy="1235850"/>
          </a:xfrm>
          <a:prstGeom prst="rect">
            <a:avLst/>
          </a:prstGeom>
          <a:noFill/>
          <a:ln>
            <a:noFill/>
          </a:ln>
        </p:spPr>
      </p:pic>
      <p:sp>
        <p:nvSpPr>
          <p:cNvPr id="221" name="Google Shape;221;p21"/>
          <p:cNvSpPr txBox="1"/>
          <p:nvPr/>
        </p:nvSpPr>
        <p:spPr>
          <a:xfrm>
            <a:off x="169113" y="5331925"/>
            <a:ext cx="7260300" cy="17544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72BCD1"/>
              </a:buClr>
              <a:buSzPts val="1800"/>
              <a:buFont typeface="Noto Sans Symbols"/>
              <a:buChar char="▪"/>
            </a:pPr>
            <a:r>
              <a:rPr lang="en-US" sz="1800" b="1" i="0" u="none" strike="noStrike" cap="none">
                <a:solidFill>
                  <a:srgbClr val="72BCD1"/>
                </a:solidFill>
                <a:latin typeface="Cambria"/>
                <a:ea typeface="Cambria"/>
                <a:cs typeface="Cambria"/>
                <a:sym typeface="Cambria"/>
              </a:rPr>
              <a:t>Sensitivity to ischemia: </a:t>
            </a:r>
            <a:r>
              <a:rPr lang="en-US" sz="1200" b="0" i="0" u="none" strike="noStrike" cap="none">
                <a:solidFill>
                  <a:srgbClr val="999999"/>
                </a:solidFill>
                <a:latin typeface="Cambria"/>
                <a:ea typeface="Cambria"/>
                <a:cs typeface="Cambria"/>
                <a:sym typeface="Cambria"/>
              </a:rPr>
              <a:t>brain cells vary by their vulnerability </a:t>
            </a:r>
            <a:endParaRPr sz="1200" b="0" i="0" u="none" strike="noStrike" cap="none">
              <a:solidFill>
                <a:srgbClr val="999999"/>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72BCD1"/>
              </a:solidFill>
              <a:latin typeface="Cambria"/>
              <a:ea typeface="Cambria"/>
              <a:cs typeface="Cambria"/>
              <a:sym typeface="Cambria"/>
            </a:endParaRPr>
          </a:p>
          <a:p>
            <a:pPr marL="171450" marR="0" lvl="0" indent="-171450" algn="l" rtl="0">
              <a:lnSpc>
                <a:spcPct val="100000"/>
              </a:lnSpc>
              <a:spcBef>
                <a:spcPts val="0"/>
              </a:spcBef>
              <a:spcAft>
                <a:spcPts val="0"/>
              </a:spcAft>
              <a:buClr>
                <a:schemeClr val="dk1"/>
              </a:buClr>
              <a:buSzPts val="1200"/>
              <a:buFont typeface="Arial"/>
              <a:buChar char="•"/>
            </a:pPr>
            <a:r>
              <a:rPr lang="en-US" sz="1200" b="1" i="0" u="none" strike="noStrike" cap="none">
                <a:solidFill>
                  <a:schemeClr val="dk1"/>
                </a:solidFill>
                <a:latin typeface="Cambria"/>
                <a:ea typeface="Cambria"/>
                <a:cs typeface="Cambria"/>
                <a:sym typeface="Cambria"/>
              </a:rPr>
              <a:t>Neurons</a:t>
            </a:r>
            <a:r>
              <a:rPr lang="en-US" sz="1200" b="0" i="0" u="none" strike="noStrike" cap="none">
                <a:solidFill>
                  <a:schemeClr val="dk1"/>
                </a:solidFill>
                <a:latin typeface="Cambria"/>
                <a:ea typeface="Cambria"/>
                <a:cs typeface="Cambria"/>
                <a:sym typeface="Cambria"/>
              </a:rPr>
              <a:t> are </a:t>
            </a:r>
            <a:r>
              <a:rPr lang="en-US" sz="1200" b="1" i="0" u="none" strike="noStrike" cap="none">
                <a:solidFill>
                  <a:schemeClr val="dk1"/>
                </a:solidFill>
                <a:latin typeface="Cambria"/>
                <a:ea typeface="Cambria"/>
                <a:cs typeface="Cambria"/>
                <a:sym typeface="Cambria"/>
              </a:rPr>
              <a:t>much more sensitive</a:t>
            </a:r>
            <a:r>
              <a:rPr lang="en-US" sz="1200" b="0" i="0" u="none" strike="noStrike" cap="none">
                <a:solidFill>
                  <a:schemeClr val="dk1"/>
                </a:solidFill>
                <a:latin typeface="Cambria"/>
                <a:ea typeface="Cambria"/>
                <a:cs typeface="Cambria"/>
                <a:sym typeface="Cambria"/>
              </a:rPr>
              <a:t> to hypoxia than </a:t>
            </a:r>
            <a:r>
              <a:rPr lang="en-US" sz="1200" b="1" i="0" u="none" strike="noStrike" cap="none">
                <a:solidFill>
                  <a:schemeClr val="dk1"/>
                </a:solidFill>
                <a:latin typeface="Cambria"/>
                <a:ea typeface="Cambria"/>
                <a:cs typeface="Cambria"/>
                <a:sym typeface="Cambria"/>
              </a:rPr>
              <a:t>glial cells.</a:t>
            </a:r>
            <a:endParaRPr sz="1200" b="1" i="0" u="none" strike="noStrike" cap="none">
              <a:solidFill>
                <a:schemeClr val="dk1"/>
              </a:solidFill>
              <a:latin typeface="Cambria"/>
              <a:ea typeface="Cambria"/>
              <a:cs typeface="Cambria"/>
              <a:sym typeface="Cambria"/>
            </a:endParaRPr>
          </a:p>
          <a:p>
            <a:pPr marL="457073" marR="0" lvl="1"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mbria"/>
              <a:ea typeface="Cambria"/>
              <a:cs typeface="Cambria"/>
              <a:sym typeface="Cambria"/>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mbria"/>
                <a:ea typeface="Cambria"/>
                <a:cs typeface="Cambria"/>
                <a:sym typeface="Cambria"/>
              </a:rPr>
              <a:t>The most susceptible to ischemia of short duration are:</a:t>
            </a:r>
            <a:endParaRPr sz="1400" b="0" i="0" u="none" strike="noStrike" cap="none">
              <a:solidFill>
                <a:srgbClr val="000000"/>
              </a:solidFill>
              <a:latin typeface="Arial"/>
              <a:ea typeface="Arial"/>
              <a:cs typeface="Arial"/>
              <a:sym typeface="Arial"/>
            </a:endParaRPr>
          </a:p>
          <a:p>
            <a:pPr marL="685673" marR="0" lvl="1" indent="-228600" algn="l" rtl="0">
              <a:lnSpc>
                <a:spcPct val="100000"/>
              </a:lnSpc>
              <a:spcBef>
                <a:spcPts val="0"/>
              </a:spcBef>
              <a:spcAft>
                <a:spcPts val="0"/>
              </a:spcAft>
              <a:buClr>
                <a:srgbClr val="C00000"/>
              </a:buClr>
              <a:buSzPts val="1200"/>
              <a:buFont typeface="Cambria"/>
              <a:buAutoNum type="alphaLcParenR"/>
            </a:pPr>
            <a:r>
              <a:rPr lang="en-US" sz="1200" b="1" i="0" u="sng" strike="noStrike" cap="none">
                <a:solidFill>
                  <a:srgbClr val="C00000"/>
                </a:solidFill>
                <a:latin typeface="Cambria"/>
                <a:ea typeface="Cambria"/>
                <a:cs typeface="Cambria"/>
                <a:sym typeface="Cambria"/>
              </a:rPr>
              <a:t>P</a:t>
            </a:r>
            <a:r>
              <a:rPr lang="en-US" sz="1200" b="0" i="0" u="none" strike="noStrike" cap="none">
                <a:solidFill>
                  <a:srgbClr val="C00000"/>
                </a:solidFill>
                <a:latin typeface="Cambria"/>
                <a:ea typeface="Cambria"/>
                <a:cs typeface="Cambria"/>
                <a:sym typeface="Cambria"/>
              </a:rPr>
              <a:t>yramidal cells </a:t>
            </a:r>
            <a:r>
              <a:rPr lang="en-US" sz="1200" b="0" i="0" u="none" strike="noStrike" cap="none">
                <a:solidFill>
                  <a:schemeClr val="dk1"/>
                </a:solidFill>
                <a:latin typeface="Cambria"/>
                <a:ea typeface="Cambria"/>
                <a:cs typeface="Cambria"/>
                <a:sym typeface="Cambria"/>
              </a:rPr>
              <a:t>of the hippocampus.</a:t>
            </a:r>
            <a:endParaRPr sz="1400" b="0" i="0" u="none" strike="noStrike" cap="none">
              <a:solidFill>
                <a:srgbClr val="000000"/>
              </a:solidFill>
              <a:latin typeface="Arial"/>
              <a:ea typeface="Arial"/>
              <a:cs typeface="Arial"/>
              <a:sym typeface="Arial"/>
            </a:endParaRPr>
          </a:p>
          <a:p>
            <a:pPr marL="685673" marR="0" lvl="1" indent="-228600" algn="l" rtl="0">
              <a:lnSpc>
                <a:spcPct val="100000"/>
              </a:lnSpc>
              <a:spcBef>
                <a:spcPts val="0"/>
              </a:spcBef>
              <a:spcAft>
                <a:spcPts val="0"/>
              </a:spcAft>
              <a:buClr>
                <a:srgbClr val="C00000"/>
              </a:buClr>
              <a:buSzPts val="1200"/>
              <a:buFont typeface="Cambria"/>
              <a:buAutoNum type="alphaLcParenR"/>
            </a:pPr>
            <a:r>
              <a:rPr lang="en-US" sz="1200" b="1" i="0" u="sng" strike="noStrike" cap="none">
                <a:solidFill>
                  <a:srgbClr val="C00000"/>
                </a:solidFill>
                <a:latin typeface="Cambria"/>
                <a:ea typeface="Cambria"/>
                <a:cs typeface="Cambria"/>
                <a:sym typeface="Cambria"/>
              </a:rPr>
              <a:t>P</a:t>
            </a:r>
            <a:r>
              <a:rPr lang="en-US" sz="1200" b="0" i="0" u="none" strike="noStrike" cap="none">
                <a:solidFill>
                  <a:srgbClr val="C00000"/>
                </a:solidFill>
                <a:latin typeface="Cambria"/>
                <a:ea typeface="Cambria"/>
                <a:cs typeface="Cambria"/>
                <a:sym typeface="Cambria"/>
              </a:rPr>
              <a:t>urkinje cells </a:t>
            </a:r>
            <a:r>
              <a:rPr lang="en-US" sz="1200" b="0" i="0" u="none" strike="noStrike" cap="none">
                <a:solidFill>
                  <a:schemeClr val="dk1"/>
                </a:solidFill>
                <a:latin typeface="Cambria"/>
                <a:ea typeface="Cambria"/>
                <a:cs typeface="Cambria"/>
                <a:sym typeface="Cambria"/>
              </a:rPr>
              <a:t>of the cerebellum.</a:t>
            </a:r>
            <a:endParaRPr sz="1400" b="0" i="0" u="none" strike="noStrike" cap="none">
              <a:solidFill>
                <a:srgbClr val="000000"/>
              </a:solidFill>
              <a:latin typeface="Arial"/>
              <a:ea typeface="Arial"/>
              <a:cs typeface="Arial"/>
              <a:sym typeface="Arial"/>
            </a:endParaRPr>
          </a:p>
          <a:p>
            <a:pPr marL="685673" marR="0" lvl="1" indent="-228600" algn="l" rtl="0">
              <a:lnSpc>
                <a:spcPct val="100000"/>
              </a:lnSpc>
              <a:spcBef>
                <a:spcPts val="0"/>
              </a:spcBef>
              <a:spcAft>
                <a:spcPts val="0"/>
              </a:spcAft>
              <a:buClr>
                <a:srgbClr val="C00000"/>
              </a:buClr>
              <a:buSzPts val="1200"/>
              <a:buFont typeface="Cambria"/>
              <a:buAutoNum type="alphaLcParenR"/>
            </a:pPr>
            <a:r>
              <a:rPr lang="en-US" sz="1200" b="1" i="0" u="sng" strike="noStrike" cap="none">
                <a:solidFill>
                  <a:srgbClr val="C00000"/>
                </a:solidFill>
                <a:latin typeface="Cambria"/>
                <a:ea typeface="Cambria"/>
                <a:cs typeface="Cambria"/>
                <a:sym typeface="Cambria"/>
              </a:rPr>
              <a:t>P</a:t>
            </a:r>
            <a:r>
              <a:rPr lang="en-US" sz="1200" b="0" i="0" u="none" strike="noStrike" cap="none">
                <a:solidFill>
                  <a:srgbClr val="C00000"/>
                </a:solidFill>
                <a:latin typeface="Cambria"/>
                <a:ea typeface="Cambria"/>
                <a:cs typeface="Cambria"/>
                <a:sym typeface="Cambria"/>
              </a:rPr>
              <a:t>yramidal neurons </a:t>
            </a:r>
            <a:r>
              <a:rPr lang="en-US" sz="1200" b="0" i="0" u="none" strike="noStrike" cap="none">
                <a:solidFill>
                  <a:schemeClr val="dk1"/>
                </a:solidFill>
                <a:latin typeface="Cambria"/>
                <a:ea typeface="Cambria"/>
                <a:cs typeface="Cambria"/>
                <a:sym typeface="Cambria"/>
              </a:rPr>
              <a:t>in the neocortex.</a:t>
            </a:r>
            <a:endParaRPr sz="1200" b="0" i="0" u="none" strike="noStrike" cap="none">
              <a:solidFill>
                <a:schemeClr val="dk1"/>
              </a:solidFill>
              <a:latin typeface="Cambria"/>
              <a:ea typeface="Cambria"/>
              <a:cs typeface="Cambria"/>
              <a:sym typeface="Cambria"/>
            </a:endParaRPr>
          </a:p>
        </p:txBody>
      </p:sp>
      <p:pic>
        <p:nvPicPr>
          <p:cNvPr id="222" name="Google Shape;222;p21"/>
          <p:cNvPicPr preferRelativeResize="0"/>
          <p:nvPr/>
        </p:nvPicPr>
        <p:blipFill rotWithShape="1">
          <a:blip r:embed="rId5">
            <a:alphaModFix/>
          </a:blip>
          <a:srcRect/>
          <a:stretch/>
        </p:blipFill>
        <p:spPr>
          <a:xfrm>
            <a:off x="0" y="0"/>
            <a:ext cx="7772400" cy="623887"/>
          </a:xfrm>
          <a:prstGeom prst="rect">
            <a:avLst/>
          </a:prstGeom>
          <a:noFill/>
          <a:ln>
            <a:noFill/>
          </a:ln>
        </p:spPr>
      </p:pic>
      <p:sp>
        <p:nvSpPr>
          <p:cNvPr id="223" name="Google Shape;223;p21"/>
          <p:cNvSpPr txBox="1"/>
          <p:nvPr/>
        </p:nvSpPr>
        <p:spPr>
          <a:xfrm>
            <a:off x="3759386" y="1321587"/>
            <a:ext cx="3583200" cy="58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999999"/>
              </a:solidFill>
              <a:latin typeface="Cambria"/>
              <a:ea typeface="Cambria"/>
              <a:cs typeface="Cambria"/>
              <a:sym typeface="Cambria"/>
            </a:endParaRPr>
          </a:p>
        </p:txBody>
      </p:sp>
      <p:sp>
        <p:nvSpPr>
          <p:cNvPr id="224" name="Google Shape;224;p21"/>
          <p:cNvSpPr/>
          <p:nvPr/>
        </p:nvSpPr>
        <p:spPr>
          <a:xfrm>
            <a:off x="127993" y="7507026"/>
            <a:ext cx="7301420" cy="830997"/>
          </a:xfrm>
          <a:prstGeom prst="rect">
            <a:avLst/>
          </a:prstGeom>
          <a:solidFill>
            <a:srgbClr val="F4F9FA"/>
          </a:solidFill>
          <a:ln w="9525" cap="flat" cmpd="sng">
            <a:solidFill>
              <a:schemeClr val="dk1"/>
            </a:solidFill>
            <a:prstDash val="lgDashDot"/>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i="0" u="none" strike="noStrike" cap="none">
                <a:solidFill>
                  <a:srgbClr val="A5A5A5"/>
                </a:solidFill>
                <a:latin typeface="Cambria"/>
                <a:ea typeface="Cambria"/>
                <a:cs typeface="Cambria"/>
                <a:sym typeface="Cambria"/>
              </a:rPr>
              <a:t>Respirator brain : </a:t>
            </a:r>
            <a:endParaRPr/>
          </a:p>
          <a:p>
            <a:pPr marL="0" marR="0" lvl="0" indent="0" algn="l" rtl="0">
              <a:lnSpc>
                <a:spcPct val="100000"/>
              </a:lnSpc>
              <a:spcBef>
                <a:spcPts val="0"/>
              </a:spcBef>
              <a:spcAft>
                <a:spcPts val="0"/>
              </a:spcAft>
              <a:buNone/>
            </a:pPr>
            <a:endParaRPr sz="1200" b="0" i="0" u="none" strike="noStrike" cap="none">
              <a:solidFill>
                <a:srgbClr val="A5A5A5"/>
              </a:solidFill>
              <a:latin typeface="Cambria"/>
              <a:ea typeface="Cambria"/>
              <a:cs typeface="Cambria"/>
              <a:sym typeface="Cambria"/>
            </a:endParaRPr>
          </a:p>
          <a:p>
            <a:pPr marL="0" marR="0" lvl="0" indent="0" algn="l" rtl="0">
              <a:lnSpc>
                <a:spcPct val="100000"/>
              </a:lnSpc>
              <a:spcBef>
                <a:spcPts val="0"/>
              </a:spcBef>
              <a:spcAft>
                <a:spcPts val="0"/>
              </a:spcAft>
              <a:buNone/>
            </a:pPr>
            <a:r>
              <a:rPr lang="en-US" sz="1200" b="0" i="0" u="none" strike="noStrike" cap="none">
                <a:solidFill>
                  <a:srgbClr val="A5A5A5"/>
                </a:solidFill>
                <a:latin typeface="Cambria"/>
                <a:ea typeface="Cambria"/>
                <a:cs typeface="Cambria"/>
                <a:sym typeface="Cambria"/>
              </a:rPr>
              <a:t>-Same as vegetative state + brain stem invlovment = can’t breath</a:t>
            </a:r>
            <a:endParaRPr sz="1200" b="0" i="0" u="none" strike="noStrike" cap="none">
              <a:solidFill>
                <a:srgbClr val="A5A5A5"/>
              </a:solidFill>
              <a:latin typeface="Cambria"/>
              <a:ea typeface="Cambria"/>
              <a:cs typeface="Cambria"/>
              <a:sym typeface="Cambria"/>
            </a:endParaRPr>
          </a:p>
          <a:p>
            <a:pPr marL="0" marR="0" lvl="0" indent="0" algn="l" rtl="0">
              <a:lnSpc>
                <a:spcPct val="100000"/>
              </a:lnSpc>
              <a:spcBef>
                <a:spcPts val="0"/>
              </a:spcBef>
              <a:spcAft>
                <a:spcPts val="0"/>
              </a:spcAft>
              <a:buNone/>
            </a:pPr>
            <a:r>
              <a:rPr lang="en-US" sz="1200" b="0" i="0" u="none" strike="noStrike" cap="none">
                <a:solidFill>
                  <a:srgbClr val="A5A5A5"/>
                </a:solidFill>
                <a:latin typeface="Cambria"/>
                <a:ea typeface="Cambria"/>
                <a:cs typeface="Cambria"/>
                <a:sym typeface="Cambria"/>
              </a:rPr>
              <a:t>-All the neurons are dead, patients maintained on ventilation machine المريض ما يقدر يتنفس لوحده</a:t>
            </a:r>
            <a:endParaRPr sz="1200" b="0" i="0" u="none" strike="noStrike" cap="none">
              <a:solidFill>
                <a:srgbClr val="A5A5A5"/>
              </a:solidFill>
              <a:latin typeface="Cambria"/>
              <a:ea typeface="Cambria"/>
              <a:cs typeface="Cambria"/>
              <a:sym typeface="Cambria"/>
            </a:endParaRPr>
          </a:p>
        </p:txBody>
      </p:sp>
      <p:sp>
        <p:nvSpPr>
          <p:cNvPr id="225" name="Google Shape;225;p21"/>
          <p:cNvSpPr txBox="1"/>
          <p:nvPr/>
        </p:nvSpPr>
        <p:spPr>
          <a:xfrm>
            <a:off x="1474291" y="104598"/>
            <a:ext cx="4823818"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1" i="0" u="none" strike="noStrike" cap="none">
                <a:solidFill>
                  <a:srgbClr val="5BA3B1"/>
                </a:solidFill>
                <a:latin typeface="Cambria"/>
                <a:ea typeface="Cambria"/>
                <a:cs typeface="Cambria"/>
                <a:sym typeface="Cambria"/>
              </a:rPr>
              <a:t>#Vegetative state VS respirator brain :</a:t>
            </a:r>
            <a:endParaRPr sz="1800" b="1" i="0" u="none" strike="noStrike" cap="none">
              <a:solidFill>
                <a:srgbClr val="5BA3B1"/>
              </a:solidFill>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name="Office Theme">
  <a:themeElements>
    <a:clrScheme name="Custom 28">
      <a:dk1>
        <a:srgbClr val="000000"/>
      </a:dk1>
      <a:lt1>
        <a:srgbClr val="FFFFFF"/>
      </a:lt1>
      <a:dk2>
        <a:srgbClr val="ABDAFC"/>
      </a:dk2>
      <a:lt2>
        <a:srgbClr val="ABDAFC"/>
      </a:lt2>
      <a:accent1>
        <a:srgbClr val="C2A3DF"/>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TotalTime>
  <Words>5177</Words>
  <Application>Microsoft Office PowerPoint</Application>
  <PresentationFormat>Custom</PresentationFormat>
  <Paragraphs>611</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French Script MT</vt:lpstr>
      <vt:lpstr>Cambria</vt:lpstr>
      <vt:lpstr>Calibri</vt:lpstr>
      <vt:lpstr>Pinyon Script</vt:lpstr>
      <vt:lpstr>Teko</vt:lpstr>
      <vt:lpstr>Arial</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#Focal Cerebral Ischemia:  </vt:lpstr>
      <vt:lpstr>PowerPoint Presentation</vt:lpstr>
      <vt:lpstr>PowerPoint Presentation</vt:lpstr>
      <vt:lpstr>Microscopic appearance ​ (Non-hemorrhagic infarct) :</vt:lpstr>
      <vt:lpstr>Microscopic appearance ​ (hemorrhagic infarct):</vt:lpstr>
      <vt:lpstr>#Intracerebral (Intracranial) hemorrhage :</vt:lpstr>
      <vt:lpstr>PowerPoint Presentation</vt:lpstr>
      <vt:lpstr>PowerPoint Presentation</vt:lpstr>
      <vt:lpstr> # Hypertensive Cerebrovascular Disease: Very common. Silent killer! </vt:lpstr>
      <vt:lpstr>The most important effects of hypertension on the brain include:  </vt:lpstr>
      <vt:lpstr># Vasculitis: </vt:lpstr>
      <vt:lpstr>#So what can cause or contribute to a stroke ?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GDPS</dc:creator>
  <cp:lastModifiedBy>GDPS</cp:lastModifiedBy>
  <cp:revision>3</cp:revision>
  <dcterms:modified xsi:type="dcterms:W3CDTF">2018-10-08T18:59:14Z</dcterms:modified>
</cp:coreProperties>
</file>