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0" r:id="rId4"/>
    <p:sldMasterId id="2147483681" r:id="rId5"/>
    <p:sldMasterId id="214748368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9144000" cx="7772400"/>
  <p:notesSz cx="6858000" cy="9144000"/>
  <p:embeddedFontLst>
    <p:embeddedFont>
      <p:font typeface="Pinyon Script"/>
      <p:regular r:id="rId27"/>
    </p:embeddedFont>
    <p:embeddedFont>
      <p:font typeface="Teko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F6E3E59-4547-43B8-9381-658A17ECF9D5}">
  <a:tblStyle styleId="{BF6E3E59-4547-43B8-9381-658A17ECF9D5}" styleName="Table_0">
    <a:wholeTbl>
      <a:tcTxStyle b="off" i="off">
        <a:font>
          <a:latin typeface="Cambria"/>
          <a:ea typeface="Cambria"/>
          <a:cs typeface="Cambria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rgbClr val="000000">
              <a:alpha val="20000"/>
            </a:srgbClr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000000">
              <a:alpha val="20000"/>
            </a:srgb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Teko-regular.fntdata"/><Relationship Id="rId27" Type="http://schemas.openxmlformats.org/officeDocument/2006/relationships/font" Target="fonts/PinyonScript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Teko-bold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:notes"/>
          <p:cNvSpPr/>
          <p:nvPr>
            <p:ph idx="2" type="sldImg"/>
          </p:nvPr>
        </p:nvSpPr>
        <p:spPr>
          <a:xfrm>
            <a:off x="1971675" y="685800"/>
            <a:ext cx="29146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10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11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12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3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4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5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6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7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8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9:notes"/>
          <p:cNvSpPr/>
          <p:nvPr>
            <p:ph idx="2" type="sldImg"/>
          </p:nvPr>
        </p:nvSpPr>
        <p:spPr>
          <a:xfrm>
            <a:off x="1971675" y="685800"/>
            <a:ext cx="29146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:notes"/>
          <p:cNvSpPr/>
          <p:nvPr>
            <p:ph idx="2" type="sldImg"/>
          </p:nvPr>
        </p:nvSpPr>
        <p:spPr>
          <a:xfrm>
            <a:off x="1971675" y="685800"/>
            <a:ext cx="29146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4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5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8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:notes"/>
          <p:cNvSpPr/>
          <p:nvPr>
            <p:ph idx="2" type="sldImg"/>
          </p:nvPr>
        </p:nvSpPr>
        <p:spPr>
          <a:xfrm>
            <a:off x="2117725" y="1143000"/>
            <a:ext cx="26225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534353" y="486836"/>
            <a:ext cx="670369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534353" y="2434167"/>
            <a:ext cx="670369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 rot="5400000">
            <a:off x="2525527" y="3523431"/>
            <a:ext cx="7749117" cy="1675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-874897" y="1896084"/>
            <a:ext cx="7749117" cy="4930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" type="body"/>
          </p:nvPr>
        </p:nvSpPr>
        <p:spPr>
          <a:xfrm>
            <a:off x="534353" y="2434167"/>
            <a:ext cx="6703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8" name="Google Shape;88;p13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582930" y="1496484"/>
            <a:ext cx="6606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mbria"/>
              <a:buNone/>
              <a:defRPr b="0" i="0" sz="5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971550" y="4802717"/>
            <a:ext cx="58293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4E9757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530305" y="2279653"/>
            <a:ext cx="6703800" cy="38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mbria"/>
              <a:buNone/>
              <a:defRPr b="0" i="0" sz="5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530305" y="6119286"/>
            <a:ext cx="67038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Font typeface="Arial"/>
              <a:buNone/>
              <a:defRPr b="0" i="0" sz="153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534353" y="2434167"/>
            <a:ext cx="33033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3934778" y="2434167"/>
            <a:ext cx="33033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6" name="Google Shape;106;p16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7" name="Google Shape;107;p16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08" name="Google Shape;108;p16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/>
          <p:nvPr>
            <p:ph type="title"/>
          </p:nvPr>
        </p:nvSpPr>
        <p:spPr>
          <a:xfrm>
            <a:off x="535365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7"/>
          <p:cNvSpPr txBox="1"/>
          <p:nvPr>
            <p:ph idx="1" type="body"/>
          </p:nvPr>
        </p:nvSpPr>
        <p:spPr>
          <a:xfrm>
            <a:off x="535366" y="2241551"/>
            <a:ext cx="32880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1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1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2" type="body"/>
          </p:nvPr>
        </p:nvSpPr>
        <p:spPr>
          <a:xfrm>
            <a:off x="535366" y="3340100"/>
            <a:ext cx="3288000" cy="4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13" name="Google Shape;113;p17"/>
          <p:cNvSpPr txBox="1"/>
          <p:nvPr>
            <p:ph idx="3" type="body"/>
          </p:nvPr>
        </p:nvSpPr>
        <p:spPr>
          <a:xfrm>
            <a:off x="3934778" y="2241551"/>
            <a:ext cx="33042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1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1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14" name="Google Shape;114;p17"/>
          <p:cNvSpPr txBox="1"/>
          <p:nvPr>
            <p:ph idx="4" type="body"/>
          </p:nvPr>
        </p:nvSpPr>
        <p:spPr>
          <a:xfrm>
            <a:off x="3934778" y="3340100"/>
            <a:ext cx="3304200" cy="4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15" name="Google Shape;115;p17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16" name="Google Shape;116;p17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17" name="Google Shape;117;p17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0" name="Google Shape;120;p18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1" name="Google Shape;121;p18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5" name="Google Shape;125;p19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535365" y="609600"/>
            <a:ext cx="25068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mbria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3304282" y="1316569"/>
            <a:ext cx="3934800" cy="6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132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7973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8139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2" type="body"/>
          </p:nvPr>
        </p:nvSpPr>
        <p:spPr>
          <a:xfrm>
            <a:off x="535365" y="2743200"/>
            <a:ext cx="25068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b="0" i="0" sz="119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b="0" i="0" sz="10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1" name="Google Shape;131;p20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2" name="Google Shape;132;p20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3" name="Google Shape;133;p20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535365" y="609600"/>
            <a:ext cx="25068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mbria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21"/>
          <p:cNvSpPr/>
          <p:nvPr>
            <p:ph idx="2" type="pic"/>
          </p:nvPr>
        </p:nvSpPr>
        <p:spPr>
          <a:xfrm>
            <a:off x="3304282" y="1316569"/>
            <a:ext cx="3934800" cy="6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535365" y="2743200"/>
            <a:ext cx="25068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b="0" i="0" sz="119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b="0" i="0" sz="10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8" name="Google Shape;138;p21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9" name="Google Shape;139;p21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 rot="5400000">
            <a:off x="985298" y="1983117"/>
            <a:ext cx="5801700" cy="6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 rot="5400000">
            <a:off x="2525648" y="3523434"/>
            <a:ext cx="77490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 rot="5400000">
            <a:off x="-874781" y="1896084"/>
            <a:ext cx="7749000" cy="4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0" name="Google Shape;150;p23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534353" y="2434167"/>
            <a:ext cx="6703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ctrTitle"/>
          </p:nvPr>
        </p:nvSpPr>
        <p:spPr>
          <a:xfrm>
            <a:off x="582930" y="1496484"/>
            <a:ext cx="66066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mbria"/>
              <a:buNone/>
              <a:defRPr b="0" i="0" sz="5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971550" y="4802717"/>
            <a:ext cx="5829300" cy="22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ctr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4" name="Google Shape;174;p27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Google Shape;177;p28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8" name="Google Shape;178;p28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79" name="Google Shape;179;p28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530305" y="2279653"/>
            <a:ext cx="6703800" cy="380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mbria"/>
              <a:buNone/>
              <a:defRPr b="0" i="0" sz="5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29"/>
          <p:cNvSpPr txBox="1"/>
          <p:nvPr>
            <p:ph idx="1" type="body"/>
          </p:nvPr>
        </p:nvSpPr>
        <p:spPr>
          <a:xfrm>
            <a:off x="530305" y="6119286"/>
            <a:ext cx="6703800" cy="20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Font typeface="Arial"/>
              <a:buNone/>
              <a:defRPr b="0" i="0" sz="153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83" name="Google Shape;183;p29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84" name="Google Shape;184;p29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85" name="Google Shape;185;p29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534353" y="2434167"/>
            <a:ext cx="33033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89" name="Google Shape;189;p30"/>
          <p:cNvSpPr txBox="1"/>
          <p:nvPr>
            <p:ph idx="2" type="body"/>
          </p:nvPr>
        </p:nvSpPr>
        <p:spPr>
          <a:xfrm>
            <a:off x="3934778" y="2434167"/>
            <a:ext cx="33033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0" name="Google Shape;190;p30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1" name="Google Shape;191;p30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2" name="Google Shape;192;p30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535365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5" name="Google Shape;195;p31"/>
          <p:cNvSpPr txBox="1"/>
          <p:nvPr>
            <p:ph idx="1" type="body"/>
          </p:nvPr>
        </p:nvSpPr>
        <p:spPr>
          <a:xfrm>
            <a:off x="535366" y="2241551"/>
            <a:ext cx="32880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1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1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6" name="Google Shape;196;p31"/>
          <p:cNvSpPr txBox="1"/>
          <p:nvPr>
            <p:ph idx="2" type="body"/>
          </p:nvPr>
        </p:nvSpPr>
        <p:spPr>
          <a:xfrm>
            <a:off x="535366" y="3340100"/>
            <a:ext cx="3288000" cy="4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7" name="Google Shape;197;p31"/>
          <p:cNvSpPr txBox="1"/>
          <p:nvPr>
            <p:ph idx="3" type="body"/>
          </p:nvPr>
        </p:nvSpPr>
        <p:spPr>
          <a:xfrm>
            <a:off x="3934778" y="2241551"/>
            <a:ext cx="33042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1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1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8" name="Google Shape;198;p31"/>
          <p:cNvSpPr txBox="1"/>
          <p:nvPr>
            <p:ph idx="4" type="body"/>
          </p:nvPr>
        </p:nvSpPr>
        <p:spPr>
          <a:xfrm>
            <a:off x="3934778" y="3340100"/>
            <a:ext cx="3304200" cy="49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99" name="Google Shape;199;p31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0" name="Google Shape;200;p31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1" name="Google Shape;201;p31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535365" y="609600"/>
            <a:ext cx="25068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mbria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304282" y="1316569"/>
            <a:ext cx="3934800" cy="6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132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7973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8139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5" name="Google Shape;205;p32"/>
          <p:cNvSpPr txBox="1"/>
          <p:nvPr>
            <p:ph idx="2" type="body"/>
          </p:nvPr>
        </p:nvSpPr>
        <p:spPr>
          <a:xfrm>
            <a:off x="535365" y="2743200"/>
            <a:ext cx="25068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b="0" i="0" sz="119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b="0" i="0" sz="10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6" name="Google Shape;206;p32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7" name="Google Shape;207;p32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08" name="Google Shape;208;p32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530305" y="2279653"/>
            <a:ext cx="6703695" cy="38036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mbria"/>
              <a:buNone/>
              <a:defRPr b="0" i="0" sz="5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530305" y="6119286"/>
            <a:ext cx="670369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530"/>
              <a:buFont typeface="Arial"/>
              <a:buNone/>
              <a:defRPr b="0" i="0" sz="153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Arial"/>
              <a:buNone/>
              <a:defRPr b="0" i="0" sz="136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535365" y="609600"/>
            <a:ext cx="25068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mbria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33"/>
          <p:cNvSpPr/>
          <p:nvPr>
            <p:ph idx="2" type="pic"/>
          </p:nvPr>
        </p:nvSpPr>
        <p:spPr>
          <a:xfrm>
            <a:off x="3304282" y="1316569"/>
            <a:ext cx="3934800" cy="64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12" name="Google Shape;212;p33"/>
          <p:cNvSpPr txBox="1"/>
          <p:nvPr>
            <p:ph idx="1" type="body"/>
          </p:nvPr>
        </p:nvSpPr>
        <p:spPr>
          <a:xfrm>
            <a:off x="535365" y="2743200"/>
            <a:ext cx="2506800" cy="50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b="0" i="0" sz="119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b="0" i="0" sz="10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13" name="Google Shape;213;p33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14" name="Google Shape;214;p33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15" name="Google Shape;215;p33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4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34"/>
          <p:cNvSpPr txBox="1"/>
          <p:nvPr>
            <p:ph idx="1" type="body"/>
          </p:nvPr>
        </p:nvSpPr>
        <p:spPr>
          <a:xfrm rot="5400000">
            <a:off x="985298" y="1983117"/>
            <a:ext cx="5801700" cy="6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19" name="Google Shape;219;p34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20" name="Google Shape;220;p34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21" name="Google Shape;221;p34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5"/>
          <p:cNvSpPr txBox="1"/>
          <p:nvPr>
            <p:ph type="title"/>
          </p:nvPr>
        </p:nvSpPr>
        <p:spPr>
          <a:xfrm rot="5400000">
            <a:off x="2525648" y="3523434"/>
            <a:ext cx="77490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Google Shape;224;p35"/>
          <p:cNvSpPr txBox="1"/>
          <p:nvPr>
            <p:ph idx="1" type="body"/>
          </p:nvPr>
        </p:nvSpPr>
        <p:spPr>
          <a:xfrm rot="5400000">
            <a:off x="-874781" y="1896084"/>
            <a:ext cx="7749000" cy="49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25" name="Google Shape;225;p35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26" name="Google Shape;226;p35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227" name="Google Shape;227;p35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534353" y="486836"/>
            <a:ext cx="670369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34353" y="2434167"/>
            <a:ext cx="330327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3934778" y="2434167"/>
            <a:ext cx="3303270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535365" y="486836"/>
            <a:ext cx="670369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" type="body"/>
          </p:nvPr>
        </p:nvSpPr>
        <p:spPr>
          <a:xfrm>
            <a:off x="535366" y="2241551"/>
            <a:ext cx="3288089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1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1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2" type="body"/>
          </p:nvPr>
        </p:nvSpPr>
        <p:spPr>
          <a:xfrm>
            <a:off x="535366" y="3340100"/>
            <a:ext cx="3288089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2" name="Google Shape;42;p6"/>
          <p:cNvSpPr txBox="1"/>
          <p:nvPr>
            <p:ph idx="3" type="body"/>
          </p:nvPr>
        </p:nvSpPr>
        <p:spPr>
          <a:xfrm>
            <a:off x="3934778" y="2241551"/>
            <a:ext cx="3304282" cy="1098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1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1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None/>
              <a:defRPr b="1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1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4" type="body"/>
          </p:nvPr>
        </p:nvSpPr>
        <p:spPr>
          <a:xfrm>
            <a:off x="3934778" y="3340100"/>
            <a:ext cx="3304282" cy="4912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/>
          <p:nvPr>
            <p:ph type="title"/>
          </p:nvPr>
        </p:nvSpPr>
        <p:spPr>
          <a:xfrm>
            <a:off x="534353" y="486836"/>
            <a:ext cx="670369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535365" y="609600"/>
            <a:ext cx="250680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mbria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304282" y="1316569"/>
            <a:ext cx="3934778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132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Char char="•"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7973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58139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3655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3655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3655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3655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3655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3655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2" type="body"/>
          </p:nvPr>
        </p:nvSpPr>
        <p:spPr>
          <a:xfrm>
            <a:off x="535365" y="2743200"/>
            <a:ext cx="2506801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b="0" i="0" sz="119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b="0" i="0" sz="10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35365" y="609600"/>
            <a:ext cx="2506801" cy="21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Cambria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9"/>
          <p:cNvSpPr/>
          <p:nvPr>
            <p:ph idx="2" type="pic"/>
          </p:nvPr>
        </p:nvSpPr>
        <p:spPr>
          <a:xfrm>
            <a:off x="3304282" y="1316569"/>
            <a:ext cx="3934778" cy="64981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720"/>
              <a:buFont typeface="Arial"/>
              <a:buNone/>
              <a:defRPr b="0" i="0" sz="27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" type="body"/>
          </p:nvPr>
        </p:nvSpPr>
        <p:spPr>
          <a:xfrm>
            <a:off x="535365" y="2743200"/>
            <a:ext cx="2506801" cy="5082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  <a:defRPr b="0" i="0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190"/>
              <a:buFont typeface="Arial"/>
              <a:buNone/>
              <a:defRPr b="0" i="0" sz="119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020"/>
              <a:buFont typeface="Arial"/>
              <a:buNone/>
              <a:defRPr b="0" i="0" sz="102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850"/>
              <a:buFont typeface="Arial"/>
              <a:buNone/>
              <a:defRPr b="0" i="0" sz="85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type="title"/>
          </p:nvPr>
        </p:nvSpPr>
        <p:spPr>
          <a:xfrm>
            <a:off x="534353" y="486836"/>
            <a:ext cx="670369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 rot="5400000">
            <a:off x="985308" y="1983211"/>
            <a:ext cx="5801784" cy="67036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34353" y="486836"/>
            <a:ext cx="6703695" cy="1767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34353" y="2434167"/>
            <a:ext cx="6703695" cy="5801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534353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574608" y="8475136"/>
            <a:ext cx="262318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5489258" y="8475136"/>
            <a:ext cx="174879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534353" y="2434167"/>
            <a:ext cx="6703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534353" y="486836"/>
            <a:ext cx="6703800" cy="17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  <a:defRPr b="0" i="0" sz="37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534353" y="2434167"/>
            <a:ext cx="6703800" cy="58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Char char="•"/>
              <a:defRPr b="0" i="0" sz="238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58140" lvl="1" marL="914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  <a:defRPr b="0" i="0" sz="204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6550" lvl="2" marL="1371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5755" lvl="3" marL="1828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25754" lvl="4" marL="22860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25754" lvl="5" marL="27432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25754" lvl="6" marL="32004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25754" lvl="7" marL="36576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25754" lvl="8" marL="4114800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530"/>
              <a:buFont typeface="Arial"/>
              <a:buChar char="•"/>
              <a:defRPr b="0" i="0" sz="153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534353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2574608" y="8475136"/>
            <a:ext cx="26232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5489258" y="8475136"/>
            <a:ext cx="17487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20"/>
              <a:buFont typeface="Arial"/>
              <a:buNone/>
              <a:defRPr b="0" i="0" sz="1020" u="none" cap="none" strike="noStrik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0" Type="http://schemas.openxmlformats.org/officeDocument/2006/relationships/image" Target="../media/image6.png"/><Relationship Id="rId9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Relationship Id="rId5" Type="http://schemas.openxmlformats.org/officeDocument/2006/relationships/image" Target="../media/image21.jpg"/><Relationship Id="rId6" Type="http://schemas.openxmlformats.org/officeDocument/2006/relationships/image" Target="../media/image15.jpg"/><Relationship Id="rId7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29.png"/><Relationship Id="rId5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5" Type="http://schemas.openxmlformats.org/officeDocument/2006/relationships/image" Target="../media/image36.jpg"/><Relationship Id="rId6" Type="http://schemas.openxmlformats.org/officeDocument/2006/relationships/image" Target="../media/image3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4.png"/><Relationship Id="rId4" Type="http://schemas.openxmlformats.org/officeDocument/2006/relationships/image" Target="../media/image3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png"/><Relationship Id="rId4" Type="http://schemas.openxmlformats.org/officeDocument/2006/relationships/image" Target="../media/image9.png"/><Relationship Id="rId5" Type="http://schemas.openxmlformats.org/officeDocument/2006/relationships/image" Target="../media/image37.png"/><Relationship Id="rId6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Relationship Id="rId4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13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Relationship Id="rId4" Type="http://schemas.openxmlformats.org/officeDocument/2006/relationships/image" Target="../media/image14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7FAFB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553" y="1519470"/>
            <a:ext cx="4842600" cy="457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38540" y="5935301"/>
            <a:ext cx="1971689" cy="1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47888" y="5935301"/>
            <a:ext cx="1971689" cy="1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9193" y="5935301"/>
            <a:ext cx="1971689" cy="16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6"/>
          <p:cNvSpPr/>
          <p:nvPr/>
        </p:nvSpPr>
        <p:spPr>
          <a:xfrm>
            <a:off x="1957950" y="6036400"/>
            <a:ext cx="37572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i="0" lang="en-US" sz="7200" u="none" cap="none" strike="noStrike">
                <a:solidFill>
                  <a:srgbClr val="8ECADA"/>
                </a:solidFill>
                <a:latin typeface="Pinyon Script"/>
                <a:ea typeface="Pinyon Script"/>
                <a:cs typeface="Pinyon Script"/>
                <a:sym typeface="Pinyon Script"/>
              </a:rPr>
              <a:t>Pathology</a:t>
            </a:r>
            <a:endParaRPr b="1" i="0" sz="7200" u="none" cap="none" strike="noStrike">
              <a:solidFill>
                <a:srgbClr val="8ECADA"/>
              </a:solidFill>
              <a:latin typeface="Pinyon Script"/>
              <a:ea typeface="Pinyon Script"/>
              <a:cs typeface="Pinyon Script"/>
              <a:sym typeface="Pinyon Script"/>
            </a:endParaRPr>
          </a:p>
        </p:txBody>
      </p:sp>
      <p:sp>
        <p:nvSpPr>
          <p:cNvPr id="237" name="Google Shape;237;p36"/>
          <p:cNvSpPr txBox="1"/>
          <p:nvPr/>
        </p:nvSpPr>
        <p:spPr>
          <a:xfrm>
            <a:off x="2286003" y="6900035"/>
            <a:ext cx="3361800" cy="336600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88"/>
              <a:buFont typeface="Arial"/>
              <a:buNone/>
            </a:pPr>
            <a:r>
              <a:rPr b="1" i="0" lang="en-US" sz="1588" u="none" cap="none" strike="noStrike">
                <a:solidFill>
                  <a:srgbClr val="5AB5D0"/>
                </a:solidFill>
                <a:latin typeface="Teko"/>
                <a:ea typeface="Teko"/>
                <a:cs typeface="Teko"/>
                <a:sym typeface="Teko"/>
              </a:rPr>
              <a:t>437’s team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90909" y="7389599"/>
            <a:ext cx="1971689" cy="1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9100" y="7389599"/>
            <a:ext cx="1971689" cy="1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38232" y="7389599"/>
            <a:ext cx="1971689" cy="161926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 flipH="1">
            <a:off x="321300" y="7814400"/>
            <a:ext cx="71298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CA2B1"/>
                </a:solidFill>
                <a:latin typeface="Teko"/>
                <a:ea typeface="Teko"/>
                <a:cs typeface="Teko"/>
                <a:sym typeface="Teko"/>
              </a:rPr>
              <a:t>Lecture (7): Congenital Malformations &amp; Hydrocephalus</a:t>
            </a:r>
            <a:endParaRPr b="1" i="0" sz="1600" u="none" cap="none" strike="noStrike">
              <a:solidFill>
                <a:srgbClr val="2CA2B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34878" y="5935301"/>
            <a:ext cx="1971689" cy="1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101" y="5935301"/>
            <a:ext cx="1971689" cy="16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6417" y="-159376"/>
            <a:ext cx="911960" cy="811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4.googleusercontent.com/sqp4J_IJkxhqQWv3g6Q-Fry8aneK1w2rXb0egRA-HOAvpdjSUQXo2kbmZPxoxrKHPBJva3U8Szk3mcjJMy2m2lu3Kpn-pqkt8fRVwtQ4BQrTw1UwLe4cnHbHDX9JOKv-rp3HimqqEjs" id="245" name="Google Shape;245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" y="226320"/>
            <a:ext cx="1114425" cy="425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66436" y="2362201"/>
            <a:ext cx="661992" cy="24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83863" y="8728700"/>
            <a:ext cx="4965008" cy="272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3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835713" y="32951"/>
            <a:ext cx="730713" cy="58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3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-29323" y="651825"/>
            <a:ext cx="730698" cy="625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19"/>
            <a:ext cx="7772400" cy="6238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74" name="Google Shape;374;p45"/>
          <p:cNvGraphicFramePr/>
          <p:nvPr/>
        </p:nvGraphicFramePr>
        <p:xfrm>
          <a:off x="109540" y="10698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{BF6E3E59-4547-43B8-9381-658A17ECF9D5}</a:tableStyleId>
              </a:tblPr>
              <a:tblGrid>
                <a:gridCol w="1762425"/>
                <a:gridCol w="5790900"/>
              </a:tblGrid>
              <a:tr h="33116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Myelomeningocele :</a:t>
                      </a:r>
                      <a:endParaRPr sz="1200" u="none" cap="none" strike="noStrike"/>
                    </a:p>
                  </a:txBody>
                  <a:tcPr marT="51825" marB="51825" marR="103625" marL="103625">
                    <a:solidFill>
                      <a:srgbClr val="DAF2EC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n-US" sz="1200" u="none" cap="none" strike="noStrike"/>
                        <a:t>What is it ?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is an extension of CNS tissue through a defect in the vertebral column.</a:t>
                      </a:r>
                      <a:endParaRPr sz="12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Region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: They occur most commonly in the </a:t>
                      </a:r>
                      <a:r>
                        <a:rPr b="1" lang="en-US" sz="12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lumbosacral</a:t>
                      </a:r>
                      <a:r>
                        <a:rPr b="0" lang="en-US" sz="12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region.</a:t>
                      </a:r>
                      <a:endParaRPr sz="12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Deficits :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Patients have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motor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and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sensory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deficits in the lower extremities and problems with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bowel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and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bladder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control.</a:t>
                      </a:r>
                      <a:endParaRPr sz="12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Symptoms: 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symptoms derive from the abnormal spinal cord in this region, and are often compounded by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infections</a:t>
                      </a:r>
                      <a:r>
                        <a:rPr b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extending from thin or ulcerated overlying skin.</a:t>
                      </a:r>
                      <a:endParaRPr sz="1200" u="none" cap="none" strike="noStrike"/>
                    </a:p>
                    <a:p>
                      <a:pPr indent="-1968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1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Cause</a:t>
                      </a:r>
                      <a:r>
                        <a:rPr b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: </a:t>
                      </a:r>
                      <a:r>
                        <a:rPr b="1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unknown</a:t>
                      </a: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However, low levels of </a:t>
                      </a:r>
                      <a:r>
                        <a:rPr b="1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folic</a:t>
                      </a: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b="1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acid</a:t>
                      </a: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in a woman's body before and during </a:t>
                      </a:r>
                      <a:r>
                        <a:rPr b="1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early</a:t>
                      </a: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pregnancy appear to play a part.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51825" marB="51825" marR="103625" marL="103625">
                    <a:solidFill>
                      <a:srgbClr val="FFFFFF"/>
                    </a:solidFill>
                  </a:tcPr>
                </a:tc>
              </a:tr>
              <a:tr h="20043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75B1B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Anencephaly</a:t>
                      </a: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</a:t>
                      </a:r>
                      <a:endParaRPr sz="1200" u="none" cap="none" strike="noStrike"/>
                    </a:p>
                  </a:txBody>
                  <a:tcPr marT="51825" marB="51825" marR="103625" marL="103625">
                    <a:solidFill>
                      <a:srgbClr val="E0EDF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1" lang="en-US" sz="1200" u="none" cap="none" strike="noStrike"/>
                        <a:t>What is it ? </a:t>
                      </a: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is a malformation of the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anterior end of the neural tube</a:t>
                      </a: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, with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absence of the brain and top of skull</a:t>
                      </a: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. (At the other end of the developing brain)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n-US" sz="1200" u="none" cap="none" strike="noStrike">
                          <a:solidFill>
                            <a:srgbClr val="A5A5A5"/>
                          </a:solidFill>
                        </a:rPr>
                        <a:t>Cause : same as </a:t>
                      </a: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Myelomeningocele </a:t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825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Dr.maha</a:t>
                      </a:r>
                      <a:r>
                        <a:rPr b="0" i="0"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: there is no brain nor skull</a:t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i="0" sz="1200" u="none" cap="none" strike="noStrike">
                        <a:solidFill>
                          <a:srgbClr val="A5A5A5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51825" marB="51825" marR="103625" marL="103625">
                    <a:solidFill>
                      <a:srgbClr val="FFFFFF"/>
                    </a:solidFill>
                  </a:tcPr>
                </a:tc>
              </a:tr>
              <a:tr h="19606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i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Encephalocele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:</a:t>
                      </a:r>
                      <a:endParaRPr sz="1200" u="none" cap="none" strike="noStrike"/>
                    </a:p>
                  </a:txBody>
                  <a:tcPr marT="51825" marB="51825" marR="103625" marL="103625">
                    <a:solidFill>
                      <a:srgbClr val="F3DAE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1" lang="en-US" sz="1200" u="none" cap="none" strike="noStrike"/>
                        <a:t>What is it ? </a:t>
                      </a: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is a diverticulum </a:t>
                      </a:r>
                      <a:r>
                        <a:rPr lang="en-US" sz="1200" u="none" cap="none" strike="noStrike">
                          <a:solidFill>
                            <a:srgbClr val="A5A5A5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(An abnormal fluid filled sac)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 malformed CNS tissue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extending</a:t>
                      </a:r>
                      <a:r>
                        <a:rPr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through a defect in the </a:t>
                      </a:r>
                      <a:r>
                        <a:rPr b="1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cranium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lang="en-US" sz="1200" u="none" cap="none" strike="noStrike"/>
                        <a:t>It most often involves the occipital region or the posterior fossa</a:t>
                      </a:r>
                      <a:endParaRPr sz="1200" u="none" cap="none" strike="noStrike"/>
                    </a:p>
                    <a:p>
                      <a:pPr indent="0" lvl="0" marL="17145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-17145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5A5A5"/>
                        </a:buClr>
                        <a:buSzPts val="1400"/>
                        <a:buFont typeface="Noto Sans Symbols"/>
                        <a:buChar char="▪"/>
                      </a:pPr>
                      <a:r>
                        <a:rPr b="1" lang="en-US" sz="1200" u="none" cap="none" strike="noStrike">
                          <a:solidFill>
                            <a:srgbClr val="A5A5A5"/>
                          </a:solidFill>
                        </a:rPr>
                        <a:t>Cause : the same.</a:t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A5A5A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A5A5A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A5A5A5"/>
                        </a:solidFill>
                      </a:endParaRPr>
                    </a:p>
                  </a:txBody>
                  <a:tcPr marT="51825" marB="51825" marR="103625" marL="1036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375" name="Google Shape;375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75" y="2423075"/>
            <a:ext cx="1533525" cy="216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neuropathology.neoucom.edu/chapter11/images11/11-2bl.jpg" id="376" name="Google Shape;376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0979" y="5696492"/>
            <a:ext cx="1533524" cy="1228183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77" name="Google Shape;377;p4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979" y="7685074"/>
            <a:ext cx="1544948" cy="119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5"/>
          <p:cNvSpPr txBox="1"/>
          <p:nvPr/>
        </p:nvSpPr>
        <p:spPr>
          <a:xfrm>
            <a:off x="12276300" y="43975"/>
            <a:ext cx="427800" cy="5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2386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40"/>
              <a:buFont typeface="Arial"/>
              <a:buNone/>
            </a:pPr>
            <a:r>
              <a:t/>
            </a:r>
            <a:endParaRPr b="0" i="0" sz="374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9" name="Google Shape;379;p45"/>
          <p:cNvSpPr/>
          <p:nvPr/>
        </p:nvSpPr>
        <p:spPr>
          <a:xfrm>
            <a:off x="612741" y="67681"/>
            <a:ext cx="47355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Neural tube defects examples:</a:t>
            </a:r>
            <a:r>
              <a:rPr b="0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 (next page)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80" name="Google Shape;380;p4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181726" y="3638550"/>
            <a:ext cx="1104908" cy="1309696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45"/>
          <p:cNvSpPr txBox="1"/>
          <p:nvPr/>
        </p:nvSpPr>
        <p:spPr>
          <a:xfrm>
            <a:off x="1981203" y="4140998"/>
            <a:ext cx="407669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*Dr.maha note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when </a:t>
            </a:r>
            <a:r>
              <a:rPr b="1" i="1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Myelomeningocele </a:t>
            </a:r>
            <a:r>
              <a:rPr b="0" i="1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involve the whole spinal cord we call</a:t>
            </a:r>
            <a:r>
              <a:rPr b="1" i="1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1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it</a:t>
            </a:r>
            <a:r>
              <a:rPr b="1" i="1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diffuse neural tube defect </a:t>
            </a: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 </a:t>
            </a:r>
            <a:endParaRPr b="0" i="0" sz="12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46"/>
          <p:cNvSpPr txBox="1"/>
          <p:nvPr/>
        </p:nvSpPr>
        <p:spPr>
          <a:xfrm>
            <a:off x="-413468" y="67197"/>
            <a:ext cx="4201210" cy="470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Hydrocephalus :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46"/>
          <p:cNvSpPr/>
          <p:nvPr/>
        </p:nvSpPr>
        <p:spPr>
          <a:xfrm>
            <a:off x="166977" y="839779"/>
            <a:ext cx="74583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What is it ?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Is the accumulation of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excessive CSF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within the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ventricular system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sp>
        <p:nvSpPr>
          <p:cNvPr id="389" name="Google Shape;389;p46"/>
          <p:cNvSpPr/>
          <p:nvPr/>
        </p:nvSpPr>
        <p:spPr>
          <a:xfrm>
            <a:off x="166977" y="1775608"/>
            <a:ext cx="35194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Physiology of CSF: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90" name="Google Shape;390;p46"/>
          <p:cNvGrpSpPr/>
          <p:nvPr/>
        </p:nvGrpSpPr>
        <p:grpSpPr>
          <a:xfrm>
            <a:off x="168073" y="2379140"/>
            <a:ext cx="7457126" cy="2994086"/>
            <a:chOff x="100" y="618776"/>
            <a:chExt cx="7457126" cy="2994086"/>
          </a:xfrm>
        </p:grpSpPr>
        <p:sp>
          <p:nvSpPr>
            <p:cNvPr id="391" name="Google Shape;391;p46"/>
            <p:cNvSpPr/>
            <p:nvPr/>
          </p:nvSpPr>
          <p:spPr>
            <a:xfrm>
              <a:off x="3600715" y="1172825"/>
              <a:ext cx="663681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46"/>
            <p:cNvSpPr txBox="1"/>
            <p:nvPr/>
          </p:nvSpPr>
          <p:spPr>
            <a:xfrm>
              <a:off x="3915199" y="1215074"/>
              <a:ext cx="34714" cy="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3" name="Google Shape;393;p46"/>
            <p:cNvSpPr/>
            <p:nvPr/>
          </p:nvSpPr>
          <p:spPr>
            <a:xfrm>
              <a:off x="100" y="644468"/>
              <a:ext cx="3602415" cy="1148154"/>
            </a:xfrm>
            <a:prstGeom prst="rect">
              <a:avLst/>
            </a:prstGeom>
            <a:solidFill>
              <a:srgbClr val="A7CDD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6"/>
            <p:cNvSpPr txBox="1"/>
            <p:nvPr/>
          </p:nvSpPr>
          <p:spPr>
            <a:xfrm>
              <a:off x="100" y="644468"/>
              <a:ext cx="3602415" cy="11481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After being produced by the choroid plexus within the ventricles, cerebrospinal fluid (CSF) circulates through the ventricular system and exits through the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foramina of Luschka and Magendie.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5" name="Google Shape;395;p46"/>
            <p:cNvSpPr/>
            <p:nvPr/>
          </p:nvSpPr>
          <p:spPr>
            <a:xfrm>
              <a:off x="1509302" y="1816514"/>
              <a:ext cx="4367709" cy="66368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3092"/>
                  </a:lnTo>
                  <a:lnTo>
                    <a:pt x="0" y="63092"/>
                  </a:lnTo>
                  <a:lnTo>
                    <a:pt x="0" y="120000"/>
                  </a:lnTo>
                </a:path>
              </a:pathLst>
            </a:custGeom>
            <a:noFill/>
            <a:ln cap="flat" cmpd="sng" w="9525">
              <a:solidFill>
                <a:srgbClr val="4A9CCA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6"/>
            <p:cNvSpPr txBox="1"/>
            <p:nvPr/>
          </p:nvSpPr>
          <p:spPr>
            <a:xfrm>
              <a:off x="3582593" y="2144883"/>
              <a:ext cx="221127" cy="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7" name="Google Shape;397;p46"/>
            <p:cNvSpPr/>
            <p:nvPr/>
          </p:nvSpPr>
          <p:spPr>
            <a:xfrm>
              <a:off x="4296797" y="618776"/>
              <a:ext cx="3160429" cy="1199537"/>
            </a:xfrm>
            <a:prstGeom prst="rect">
              <a:avLst/>
            </a:prstGeom>
            <a:solidFill>
              <a:srgbClr val="E7B8C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46"/>
            <p:cNvSpPr txBox="1"/>
            <p:nvPr/>
          </p:nvSpPr>
          <p:spPr>
            <a:xfrm>
              <a:off x="4296797" y="618776"/>
              <a:ext cx="3160429" cy="11995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CSF fills the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subarachnoid space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around the brain and spinal cord, contributing to the cushioning of the nervous system within its bony confines. </a:t>
              </a:r>
              <a:r>
                <a:rPr b="0" i="0" lang="en-US" sz="1200" u="none" cap="none" strike="noStrike">
                  <a:solidFill>
                    <a:srgbClr val="F2F2F2"/>
                  </a:solidFill>
                  <a:latin typeface="Cambria"/>
                  <a:ea typeface="Cambria"/>
                  <a:cs typeface="Cambria"/>
                  <a:sym typeface="Cambria"/>
                </a:rPr>
                <a:t>(to prevent friction الاحتكاك)</a:t>
              </a:r>
              <a:endParaRPr b="0" i="0" sz="1200" u="none" cap="none" strike="noStrike">
                <a:solidFill>
                  <a:srgbClr val="F2F2F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99" name="Google Shape;399;p46"/>
            <p:cNvSpPr/>
            <p:nvPr/>
          </p:nvSpPr>
          <p:spPr>
            <a:xfrm>
              <a:off x="3016704" y="3017009"/>
              <a:ext cx="663681" cy="91440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cap="flat" cmpd="sng" w="9525">
              <a:solidFill>
                <a:srgbClr val="75B1BD"/>
              </a:solidFill>
              <a:prstDash val="solid"/>
              <a:round/>
              <a:headEnd len="sm" w="sm" type="none"/>
              <a:tailEnd len="med" w="med" type="stealth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46"/>
            <p:cNvSpPr txBox="1"/>
            <p:nvPr/>
          </p:nvSpPr>
          <p:spPr>
            <a:xfrm>
              <a:off x="3331187" y="3059258"/>
              <a:ext cx="34714" cy="69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1" name="Google Shape;401;p46"/>
            <p:cNvSpPr/>
            <p:nvPr/>
          </p:nvSpPr>
          <p:spPr>
            <a:xfrm>
              <a:off x="100" y="2512595"/>
              <a:ext cx="3018403" cy="1100267"/>
            </a:xfrm>
            <a:prstGeom prst="rect">
              <a:avLst/>
            </a:prstGeom>
            <a:solidFill>
              <a:srgbClr val="DAF2EC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6"/>
            <p:cNvSpPr txBox="1"/>
            <p:nvPr/>
          </p:nvSpPr>
          <p:spPr>
            <a:xfrm>
              <a:off x="100" y="2512595"/>
              <a:ext cx="3018403" cy="1100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arachnoid granulations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are responsible for the resorption of CSF.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03" name="Google Shape;403;p46"/>
            <p:cNvSpPr/>
            <p:nvPr/>
          </p:nvSpPr>
          <p:spPr>
            <a:xfrm>
              <a:off x="3712785" y="2512595"/>
              <a:ext cx="2937565" cy="1100267"/>
            </a:xfrm>
            <a:prstGeom prst="rect">
              <a:avLst/>
            </a:prstGeom>
            <a:solidFill>
              <a:srgbClr val="F1D6B0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46"/>
            <p:cNvSpPr txBox="1"/>
            <p:nvPr/>
          </p:nvSpPr>
          <p:spPr>
            <a:xfrm>
              <a:off x="3712785" y="2512595"/>
              <a:ext cx="2937565" cy="11002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balance between CSF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generation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and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resorption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keeps the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volume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of this fluid stable.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05" name="Google Shape;405;p46"/>
          <p:cNvSpPr/>
          <p:nvPr/>
        </p:nvSpPr>
        <p:spPr>
          <a:xfrm>
            <a:off x="281277" y="5593144"/>
            <a:ext cx="707368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What are the possible causes ? </a:t>
            </a:r>
            <a:endParaRPr/>
          </a:p>
          <a:p>
            <a:pPr indent="-388632" lvl="0" marL="3886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arenR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Most cases occur as a consequence of </a:t>
            </a:r>
            <a:r>
              <a:rPr b="1" i="0" lang="en-US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impaired flow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or </a:t>
            </a:r>
            <a:r>
              <a:rPr b="1" i="0" lang="en-US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impaired resorption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of CSF. </a:t>
            </a:r>
            <a:endParaRPr/>
          </a:p>
          <a:p>
            <a:pPr indent="-388632" lvl="0" marL="38863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AutoNum type="arabicParenR"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rare instances</a:t>
            </a:r>
            <a:r>
              <a:rPr b="0" i="0" lang="en-US" sz="1200" u="none" cap="none" strike="noStrike">
                <a:solidFill>
                  <a:srgbClr val="6699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200" u="none" cap="none" strike="noStrike">
                <a:solidFill>
                  <a:srgbClr val="36937C"/>
                </a:solidFill>
                <a:latin typeface="Cambria"/>
                <a:ea typeface="Cambria"/>
                <a:cs typeface="Cambria"/>
                <a:sym typeface="Cambria"/>
              </a:rPr>
              <a:t>(e.g., tumors of the choroid plexus),</a:t>
            </a:r>
            <a:r>
              <a:rPr b="0" i="0" lang="en-US" sz="1200" u="none" cap="none" strike="noStrike">
                <a:solidFill>
                  <a:srgbClr val="6699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US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overproduction of CSF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may be responsible</a:t>
            </a:r>
            <a:endParaRPr b="0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6" name="Google Shape;40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10442" y="6845651"/>
            <a:ext cx="2102483" cy="172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96138" y="6845651"/>
            <a:ext cx="2328973" cy="1888387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6"/>
          <p:cNvSpPr txBox="1"/>
          <p:nvPr/>
        </p:nvSpPr>
        <p:spPr>
          <a:xfrm>
            <a:off x="4613932" y="6530351"/>
            <a:ext cx="10386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extra:-</a:t>
            </a:r>
            <a:endParaRPr b="0" i="0" sz="12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321613" y="1159496"/>
            <a:ext cx="699300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*Dr.maha : in normal condition the CSF pressure is higher than the venous pressure which helps with drainage of CSF to the venous sinus. </a:t>
            </a:r>
            <a:endParaRPr b="0" i="0" sz="12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5" name="Google Shape;415;p47"/>
          <p:cNvGrpSpPr/>
          <p:nvPr/>
        </p:nvGrpSpPr>
        <p:grpSpPr>
          <a:xfrm>
            <a:off x="302870" y="886090"/>
            <a:ext cx="7081511" cy="1554480"/>
            <a:chOff x="156536" y="0"/>
            <a:chExt cx="7081511" cy="1554480"/>
          </a:xfrm>
        </p:grpSpPr>
        <p:sp>
          <p:nvSpPr>
            <p:cNvPr id="416" name="Google Shape;416;p47"/>
            <p:cNvSpPr/>
            <p:nvPr/>
          </p:nvSpPr>
          <p:spPr>
            <a:xfrm>
              <a:off x="156536" y="0"/>
              <a:ext cx="7081511" cy="1554480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13171" y="0"/>
                  </a:lnTo>
                  <a:lnTo>
                    <a:pt x="13171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6829" y="40000"/>
                  </a:lnTo>
                  <a:lnTo>
                    <a:pt x="106829" y="20000"/>
                  </a:lnTo>
                  <a:lnTo>
                    <a:pt x="120000" y="70000"/>
                  </a:lnTo>
                  <a:lnTo>
                    <a:pt x="106829" y="120000"/>
                  </a:lnTo>
                  <a:lnTo>
                    <a:pt x="106829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3171" y="80000"/>
                  </a:lnTo>
                  <a:lnTo>
                    <a:pt x="13171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13171" y="0"/>
                  </a:lnTo>
                  <a:lnTo>
                    <a:pt x="13171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6829" y="40000"/>
                  </a:lnTo>
                  <a:lnTo>
                    <a:pt x="106829" y="20000"/>
                  </a:lnTo>
                  <a:lnTo>
                    <a:pt x="120000" y="70000"/>
                  </a:lnTo>
                  <a:lnTo>
                    <a:pt x="106829" y="120000"/>
                  </a:lnTo>
                  <a:lnTo>
                    <a:pt x="106829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3171" y="80000"/>
                  </a:lnTo>
                  <a:lnTo>
                    <a:pt x="13171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chemeClr val="lt1"/>
            </a:solidFill>
            <a:ln cap="flat" cmpd="sng" w="12700">
              <a:solidFill>
                <a:srgbClr val="75B1BD"/>
              </a:solidFill>
              <a:prstDash val="lgDashDot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7"/>
            <p:cNvSpPr/>
            <p:nvPr/>
          </p:nvSpPr>
          <p:spPr>
            <a:xfrm>
              <a:off x="510067" y="275415"/>
              <a:ext cx="2836911" cy="761695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7"/>
            <p:cNvSpPr txBox="1"/>
            <p:nvPr/>
          </p:nvSpPr>
          <p:spPr>
            <a:xfrm>
              <a:off x="510067" y="275415"/>
              <a:ext cx="2836911" cy="761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When hydrocephalus develops in infancy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before closure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the cranial sutures –&lt;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enlargement of the head </a:t>
              </a:r>
              <a:r>
                <a:rPr b="1" baseline="3000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 b="1" baseline="3000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19" name="Google Shape;419;p47"/>
            <p:cNvSpPr/>
            <p:nvPr/>
          </p:nvSpPr>
          <p:spPr>
            <a:xfrm>
              <a:off x="3575852" y="534499"/>
              <a:ext cx="3234162" cy="761695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7"/>
            <p:cNvSpPr txBox="1"/>
            <p:nvPr/>
          </p:nvSpPr>
          <p:spPr>
            <a:xfrm>
              <a:off x="3575852" y="534499"/>
              <a:ext cx="3234162" cy="76169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Hydrocephalus developing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after fusion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of the sutures &gt;–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expansion of the ventricles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and increased intracranial pressure,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without a change in head circumference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.  </a:t>
              </a:r>
              <a:r>
                <a:rPr b="0" i="0" lang="en-US" sz="1200" u="none" cap="none" strike="noStrike">
                  <a:solidFill>
                    <a:srgbClr val="B7B7B7"/>
                  </a:solidFill>
                  <a:latin typeface="Cambria"/>
                  <a:ea typeface="Cambria"/>
                  <a:cs typeface="Cambria"/>
                  <a:sym typeface="Cambria"/>
                </a:rPr>
                <a:t>(محيط)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421" name="Google Shape;421;p47"/>
          <p:cNvSpPr/>
          <p:nvPr/>
        </p:nvSpPr>
        <p:spPr>
          <a:xfrm>
            <a:off x="686875" y="117753"/>
            <a:ext cx="21018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Hydrocephalus :</a:t>
            </a:r>
            <a:endParaRPr b="1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7"/>
          <p:cNvSpPr/>
          <p:nvPr/>
        </p:nvSpPr>
        <p:spPr>
          <a:xfrm>
            <a:off x="612559" y="2568988"/>
            <a:ext cx="5989098" cy="286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 * (Macrocephaly because they have flexible sutures) (suture = junction)</a:t>
            </a:r>
            <a:endParaRPr/>
          </a:p>
        </p:txBody>
      </p:sp>
      <p:pic>
        <p:nvPicPr>
          <p:cNvPr id="423" name="Google Shape;423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41863" y="2855605"/>
            <a:ext cx="2707689" cy="1521086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7"/>
          <p:cNvSpPr txBox="1"/>
          <p:nvPr/>
        </p:nvSpPr>
        <p:spPr>
          <a:xfrm>
            <a:off x="1281363" y="3375098"/>
            <a:ext cx="760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extra:-</a:t>
            </a:r>
            <a:endParaRPr b="0" i="0" sz="12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7"/>
          <p:cNvSpPr txBox="1"/>
          <p:nvPr>
            <p:ph type="title"/>
          </p:nvPr>
        </p:nvSpPr>
        <p:spPr>
          <a:xfrm>
            <a:off x="374883" y="4524431"/>
            <a:ext cx="3333960" cy="597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Types of hydrocephalus: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426" name="Google Shape;426;p47"/>
          <p:cNvGrpSpPr/>
          <p:nvPr/>
        </p:nvGrpSpPr>
        <p:grpSpPr>
          <a:xfrm>
            <a:off x="428533" y="5329399"/>
            <a:ext cx="7206263" cy="2934713"/>
            <a:chOff x="1" y="998"/>
            <a:chExt cx="7206263" cy="2934713"/>
          </a:xfrm>
        </p:grpSpPr>
        <p:sp>
          <p:nvSpPr>
            <p:cNvPr id="427" name="Google Shape;427;p47"/>
            <p:cNvSpPr/>
            <p:nvPr/>
          </p:nvSpPr>
          <p:spPr>
            <a:xfrm rot="5400000">
              <a:off x="-242192" y="243190"/>
              <a:ext cx="1614616" cy="1130231"/>
            </a:xfrm>
            <a:prstGeom prst="chevron">
              <a:avLst>
                <a:gd fmla="val 50000" name="adj"/>
              </a:avLst>
            </a:prstGeom>
            <a:solidFill>
              <a:srgbClr val="F1D6B0"/>
            </a:solidFill>
            <a:ln cap="flat" cmpd="sng" w="25400">
              <a:solidFill>
                <a:srgbClr val="F1D6B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7"/>
            <p:cNvSpPr txBox="1"/>
            <p:nvPr/>
          </p:nvSpPr>
          <p:spPr>
            <a:xfrm>
              <a:off x="1" y="566114"/>
              <a:ext cx="1130231" cy="484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700" lIns="5700" spcFirstLastPara="1" rIns="5700" wrap="square" tIns="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900" u="sng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Non</a:t>
              </a:r>
              <a:r>
                <a:rPr b="1" i="0" lang="en-US" sz="9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communicating hydrocephalus:</a:t>
              </a:r>
              <a:endParaRPr b="0" i="0" sz="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29" name="Google Shape;429;p47"/>
            <p:cNvSpPr/>
            <p:nvPr/>
          </p:nvSpPr>
          <p:spPr>
            <a:xfrm rot="5400000">
              <a:off x="3643497" y="-2512267"/>
              <a:ext cx="1049501" cy="607603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F1D6B0"/>
              </a:solidFill>
              <a:prstDash val="lg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7"/>
            <p:cNvSpPr txBox="1"/>
            <p:nvPr/>
          </p:nvSpPr>
          <p:spPr>
            <a:xfrm>
              <a:off x="1130232" y="52230"/>
              <a:ext cx="6024800" cy="947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If there is </a:t>
              </a:r>
              <a:r>
                <a:rPr b="1" i="0" lang="en-US" sz="1200" u="none" cap="none" strike="noStrike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an obstacle to the flow of CSF 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within the ventricular system, then a portion of the ventricles enlarges while the remainder does not. </a:t>
              </a:r>
              <a:endParaRPr b="0" i="0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381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Most commonly seen with masses at the foramen of </a:t>
              </a:r>
              <a:r>
                <a:rPr b="1" i="0" lang="en-US" sz="1200" u="none" cap="none" strike="noStrike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Monro</a:t>
              </a:r>
              <a:r>
                <a:rPr b="0" i="0" lang="en-US" sz="1200" u="none" cap="none" strike="noStrike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 </a:t>
              </a:r>
              <a:r>
                <a:rPr b="0" i="0" lang="en-US" sz="12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or </a:t>
              </a:r>
              <a:r>
                <a:rPr b="1" i="0" lang="en-US" sz="1200" u="none" cap="none" strike="noStrike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aqueduct of Sylvius. </a:t>
              </a:r>
              <a:endParaRPr b="1" i="0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1" name="Google Shape;431;p47"/>
            <p:cNvSpPr/>
            <p:nvPr/>
          </p:nvSpPr>
          <p:spPr>
            <a:xfrm rot="5400000">
              <a:off x="-242192" y="1563287"/>
              <a:ext cx="1614616" cy="1130231"/>
            </a:xfrm>
            <a:prstGeom prst="chevron">
              <a:avLst>
                <a:gd fmla="val 50000" name="adj"/>
              </a:avLst>
            </a:prstGeom>
            <a:solidFill>
              <a:srgbClr val="B8E4D9"/>
            </a:solidFill>
            <a:ln cap="flat" cmpd="sng" w="25400">
              <a:solidFill>
                <a:srgbClr val="B8E4D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7"/>
            <p:cNvSpPr txBox="1"/>
            <p:nvPr/>
          </p:nvSpPr>
          <p:spPr>
            <a:xfrm>
              <a:off x="1" y="1886211"/>
              <a:ext cx="1130231" cy="484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975" lIns="6975" spcFirstLastPara="1" rIns="6975" wrap="square" tIns="69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1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Communicati.ng hydrocephalus.</a:t>
              </a:r>
              <a:endPara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433" name="Google Shape;433;p47"/>
            <p:cNvSpPr/>
            <p:nvPr/>
          </p:nvSpPr>
          <p:spPr>
            <a:xfrm rot="5400000">
              <a:off x="3643497" y="-1192170"/>
              <a:ext cx="1049501" cy="6076032"/>
            </a:xfrm>
            <a:prstGeom prst="round2SameRect">
              <a:avLst>
                <a:gd fmla="val 16667" name="adj1"/>
                <a:gd fmla="val 0" name="adj2"/>
              </a:avLst>
            </a:prstGeom>
            <a:solidFill>
              <a:schemeClr val="lt1">
                <a:alpha val="89803"/>
              </a:schemeClr>
            </a:solidFill>
            <a:ln cap="flat" cmpd="sng" w="19050">
              <a:solidFill>
                <a:srgbClr val="94D8C7"/>
              </a:solidFill>
              <a:prstDash val="lg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7"/>
            <p:cNvSpPr txBox="1"/>
            <p:nvPr/>
          </p:nvSpPr>
          <p:spPr>
            <a:xfrm>
              <a:off x="1130232" y="1372327"/>
              <a:ext cx="6024800" cy="9470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00" lIns="85325" spcFirstLastPara="1" rIns="7600" wrap="square" tIns="76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All of the ventricular system is enlarged; here the cause is most often </a:t>
              </a:r>
              <a:r>
                <a:rPr b="1" i="0" lang="en-US" sz="1200" u="none" cap="none" strike="noStrike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reduced resorption of CSF.</a:t>
              </a:r>
              <a:endParaRPr b="1" i="0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435" name="Google Shape;435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22593" y="7847855"/>
            <a:ext cx="1612687" cy="12428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7"/>
          <p:cNvSpPr txBox="1"/>
          <p:nvPr/>
        </p:nvSpPr>
        <p:spPr>
          <a:xfrm>
            <a:off x="2635207" y="8024061"/>
            <a:ext cx="760500" cy="48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B7B7B7"/>
                </a:solidFill>
                <a:latin typeface="Arial"/>
                <a:ea typeface="Arial"/>
                <a:cs typeface="Arial"/>
                <a:sym typeface="Arial"/>
              </a:rPr>
              <a:t>extra:-</a:t>
            </a:r>
            <a:endParaRPr b="0" i="0" sz="1200" u="none" cap="none" strike="noStrike">
              <a:solidFill>
                <a:srgbClr val="B7B7B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48"/>
          <p:cNvSpPr txBox="1"/>
          <p:nvPr/>
        </p:nvSpPr>
        <p:spPr>
          <a:xfrm>
            <a:off x="189055" y="391195"/>
            <a:ext cx="7392475" cy="4766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7CB5C0"/>
              </a:buClr>
              <a:buSzPts val="1800"/>
              <a:buFont typeface="Cambria"/>
              <a:buAutoNum type="arabicParenR"/>
            </a:pPr>
            <a:r>
              <a:rPr b="1" i="0" lang="en-US" sz="18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Hypersecretion of CSF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36937C"/>
                </a:solidFill>
                <a:latin typeface="Cambria"/>
                <a:ea typeface="Cambria"/>
                <a:cs typeface="Cambria"/>
                <a:sym typeface="Cambria"/>
              </a:rPr>
              <a:t>e.g. choroid plexus tumor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36937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2) Obstructive hydrocephalus</a:t>
            </a:r>
            <a:endParaRPr b="1" i="0" sz="1800" u="none" cap="none" strike="noStrike">
              <a:solidFill>
                <a:srgbClr val="7CB5C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–Obstruction of the foramina of Monro </a:t>
            </a:r>
            <a:r>
              <a:rPr b="0" i="0" lang="en-US" sz="1200" u="none" cap="none" strike="noStrike">
                <a:solidFill>
                  <a:srgbClr val="36937C"/>
                </a:solidFill>
                <a:latin typeface="Cambria"/>
                <a:ea typeface="Cambria"/>
                <a:cs typeface="Cambria"/>
                <a:sym typeface="Cambria"/>
              </a:rPr>
              <a:t>e.g. colloid cyst</a:t>
            </a:r>
            <a:endParaRPr b="0" i="0" sz="1200" u="none" cap="none" strike="noStrike">
              <a:solidFill>
                <a:srgbClr val="36937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–Obstruction of the third ventricle </a:t>
            </a:r>
            <a:r>
              <a:rPr b="0" i="0" lang="en-US" sz="1200" u="none" cap="none" strike="noStrike">
                <a:solidFill>
                  <a:srgbClr val="36937C"/>
                </a:solidFill>
                <a:latin typeface="Cambria"/>
                <a:ea typeface="Cambria"/>
                <a:cs typeface="Cambria"/>
                <a:sym typeface="Cambria"/>
              </a:rPr>
              <a:t>e.g. pilocytic astrocytoma</a:t>
            </a:r>
            <a:endParaRPr b="0" i="0" sz="1200" u="none" cap="none" strike="noStrike">
              <a:solidFill>
                <a:srgbClr val="36937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–Obstruction of the aqueduct </a:t>
            </a:r>
            <a:r>
              <a:rPr b="0" i="0" lang="en-US" sz="1200" u="none" cap="none" strike="noStrike">
                <a:solidFill>
                  <a:srgbClr val="36937C"/>
                </a:solidFill>
                <a:latin typeface="Cambria"/>
                <a:ea typeface="Cambria"/>
                <a:cs typeface="Cambria"/>
                <a:sym typeface="Cambria"/>
              </a:rPr>
              <a:t>e.g. aqueductal stenosis or atresia and posterior fossa tumors</a:t>
            </a:r>
            <a:endParaRPr b="0" i="0" sz="1200" u="none" cap="none" strike="noStrike">
              <a:solidFill>
                <a:srgbClr val="36937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–Obstruction of the foramina of Luschka or impairment of flow from the fourth ventricle </a:t>
            </a:r>
            <a:r>
              <a:rPr b="0" i="0" lang="en-US" sz="1200" u="none" cap="none" strike="noStrike">
                <a:solidFill>
                  <a:srgbClr val="36937C"/>
                </a:solidFill>
                <a:latin typeface="Cambria"/>
                <a:ea typeface="Cambria"/>
                <a:cs typeface="Cambria"/>
                <a:sym typeface="Cambria"/>
              </a:rPr>
              <a:t>(Chiari malformation, meningitis, subarachnoid hemorrhage, posterior fossa tumors) </a:t>
            </a: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*dr.maha: herniation can cause this </a:t>
            </a:r>
            <a:endParaRPr b="0" i="0" sz="12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–Fibrosis of the subarachnoid space </a:t>
            </a:r>
            <a:r>
              <a:rPr b="0" i="0" lang="en-US" sz="1200" u="none" cap="none" strike="noStrike">
                <a:solidFill>
                  <a:srgbClr val="36937C"/>
                </a:solidFill>
                <a:latin typeface="Cambria"/>
                <a:ea typeface="Cambria"/>
                <a:cs typeface="Cambria"/>
                <a:sym typeface="Cambria"/>
              </a:rPr>
              <a:t>e.g. meningitis, subarachnoid hemorrhage, meningeal dissemination of tumors.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6937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3) Defective filtration of CSF: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postulated for low-pressure hydrocephalus</a:t>
            </a:r>
            <a:endParaRPr b="0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3" name="Google Shape;443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73" y="6108419"/>
            <a:ext cx="2038025" cy="20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2585" y="6108419"/>
            <a:ext cx="2255328" cy="20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85741" y="6108419"/>
            <a:ext cx="2799101" cy="2038034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8"/>
          <p:cNvSpPr txBox="1"/>
          <p:nvPr/>
        </p:nvSpPr>
        <p:spPr>
          <a:xfrm>
            <a:off x="459435" y="5662139"/>
            <a:ext cx="1799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rPr>
              <a:t>extra:- colloid cyst</a:t>
            </a:r>
            <a:endParaRPr b="0" i="0" sz="1200" u="none" cap="none" strike="noStrike">
              <a:solidFill>
                <a:srgbClr val="9999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8"/>
          <p:cNvSpPr/>
          <p:nvPr/>
        </p:nvSpPr>
        <p:spPr>
          <a:xfrm>
            <a:off x="800950" y="100050"/>
            <a:ext cx="4591500" cy="7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What can cause hydrocephalus?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9"/>
          <p:cNvSpPr txBox="1"/>
          <p:nvPr/>
        </p:nvSpPr>
        <p:spPr>
          <a:xfrm>
            <a:off x="312425" y="614375"/>
            <a:ext cx="7216200" cy="77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Define: meningocele</a:t>
            </a:r>
            <a:br>
              <a:rPr b="1" i="0" lang="en-US" sz="21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1" i="0" sz="21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Protrusion of the membranes of the brain or SC through a defect in the cranium or spinal column.</a:t>
            </a:r>
            <a:endParaRPr b="0" i="0" sz="1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Define: polymicrogyria</a:t>
            </a:r>
            <a:endParaRPr b="1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Characterized by an increased number of irregularly formed gyri that result in a bumpy or cobblestone-like surface. These changes can be focal or widespread. The normal cortical architecture can be altered in various ways, and adjacent gyri often show fusion of the superficial molecular layer.</a:t>
            </a:r>
            <a:endParaRPr b="0" i="0" sz="1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What is the difference between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microcephaly and micro</a:t>
            </a:r>
            <a:r>
              <a:rPr b="1" i="0" lang="en-US" sz="2000" u="none" cap="none" strike="noStrike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en</a:t>
            </a:r>
            <a:r>
              <a:rPr b="1" i="0" lang="en-US" sz="20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cephaly?</a:t>
            </a:r>
            <a:endParaRPr b="1" i="0" sz="20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Microcephaly: Small head </a:t>
            </a:r>
            <a:endParaRPr b="0" i="0" sz="1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Microencephaly: Small Brain</a:t>
            </a:r>
            <a:br>
              <a:rPr b="0" i="0" lang="en-US" sz="1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134F5C"/>
                </a:solidFill>
                <a:latin typeface="Cambria"/>
                <a:ea typeface="Cambria"/>
                <a:cs typeface="Cambria"/>
                <a:sym typeface="Cambria"/>
              </a:rPr>
              <a:t>Define: hydrocephalus ex vacuo</a:t>
            </a:r>
            <a:endParaRPr b="1" i="0" sz="2000" u="none" cap="none" strike="noStrike">
              <a:solidFill>
                <a:srgbClr val="134F5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(you will study that with Alzheimer )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 enlargement of cerebral ventricles and subarachnoid spaces, and is usually due to brain atrophy (as it occurs in dementias).</a:t>
            </a:r>
            <a:endParaRPr b="0" i="0" sz="15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4" name="Google Shape;454;p49"/>
          <p:cNvSpPr txBox="1"/>
          <p:nvPr/>
        </p:nvSpPr>
        <p:spPr>
          <a:xfrm>
            <a:off x="684735" y="94075"/>
            <a:ext cx="34866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Homework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p50"/>
          <p:cNvPicPr preferRelativeResize="0"/>
          <p:nvPr/>
        </p:nvPicPr>
        <p:blipFill rotWithShape="1">
          <a:blip r:embed="rId3">
            <a:alphaModFix/>
          </a:blip>
          <a:srcRect b="6760" l="22041" r="15076" t="17407"/>
          <a:stretch/>
        </p:blipFill>
        <p:spPr>
          <a:xfrm>
            <a:off x="828674" y="675917"/>
            <a:ext cx="5800725" cy="3895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0"/>
          <p:cNvSpPr txBox="1"/>
          <p:nvPr/>
        </p:nvSpPr>
        <p:spPr>
          <a:xfrm>
            <a:off x="685800" y="148530"/>
            <a:ext cx="3867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#Summary : 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2" name="Google Shape;462;p50"/>
          <p:cNvPicPr preferRelativeResize="0"/>
          <p:nvPr/>
        </p:nvPicPr>
        <p:blipFill rotWithShape="1">
          <a:blip r:embed="rId5">
            <a:alphaModFix/>
          </a:blip>
          <a:srcRect b="7030" l="18622" r="18676" t="16056"/>
          <a:stretch/>
        </p:blipFill>
        <p:spPr>
          <a:xfrm>
            <a:off x="828674" y="4571008"/>
            <a:ext cx="5800725" cy="4572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1"/>
          <p:cNvSpPr txBox="1"/>
          <p:nvPr/>
        </p:nvSpPr>
        <p:spPr>
          <a:xfrm>
            <a:off x="685800" y="148530"/>
            <a:ext cx="38671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#Summary : 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69" name="Google Shape;469;p51"/>
          <p:cNvPicPr preferRelativeResize="0"/>
          <p:nvPr/>
        </p:nvPicPr>
        <p:blipFill rotWithShape="1">
          <a:blip r:embed="rId4">
            <a:alphaModFix/>
          </a:blip>
          <a:srcRect b="6625" l="26719" r="25243" t="16190"/>
          <a:stretch/>
        </p:blipFill>
        <p:spPr>
          <a:xfrm>
            <a:off x="685800" y="991553"/>
            <a:ext cx="6010275" cy="655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2"/>
          <p:cNvSpPr txBox="1"/>
          <p:nvPr/>
        </p:nvSpPr>
        <p:spPr>
          <a:xfrm>
            <a:off x="0" y="2223250"/>
            <a:ext cx="77724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2"/>
          <p:cNvSpPr txBox="1"/>
          <p:nvPr/>
        </p:nvSpPr>
        <p:spPr>
          <a:xfrm>
            <a:off x="25" y="614350"/>
            <a:ext cx="77724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1-A thick cortex with abnormal neuronal layering is seen in: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A.Pachygyria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B.Megalencepahly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C.Microencephaly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D.All of the above 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                                                      </a:t>
            </a:r>
            <a:r>
              <a:rPr b="0" i="0" lang="en-US" sz="1400" u="none" cap="none" strike="noStrike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Ans (A)</a:t>
            </a:r>
            <a:endParaRPr b="0" i="0" sz="1400" u="none" cap="none" strike="noStrike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7" name="Google Shape;477;p52"/>
          <p:cNvSpPr txBox="1"/>
          <p:nvPr/>
        </p:nvSpPr>
        <p:spPr>
          <a:xfrm>
            <a:off x="0" y="2223250"/>
            <a:ext cx="77724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2-The most common cause of obstructive hydrocephalus in children is: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A. X-linked aqueductal stenosis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B. Meningitis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C. Tuberous sclerosis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D. Posterior fossa tumors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                                                        </a:t>
            </a:r>
            <a:r>
              <a:rPr b="0" i="0" lang="en-US" sz="1400" u="none" cap="none" strike="noStrike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Ans(D)</a:t>
            </a:r>
            <a:endParaRPr b="0" i="0" sz="1400" u="none" cap="none" strike="noStrike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8" name="Google Shape;478;p52"/>
          <p:cNvSpPr txBox="1"/>
          <p:nvPr/>
        </p:nvSpPr>
        <p:spPr>
          <a:xfrm>
            <a:off x="0" y="3832150"/>
            <a:ext cx="7772400" cy="15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3-The key feature of the Dandy-Walker Syndrome is: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A. Agenesis of the cerebellar vermis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B. Dilatation of the lateral ventricles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C. A large cisterna magna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D. Myelomeningocele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                                                        </a:t>
            </a:r>
            <a:r>
              <a:rPr b="0" i="0" lang="en-US" sz="1400" u="none" cap="none" strike="noStrike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Ans(A)</a:t>
            </a:r>
            <a:endParaRPr b="0" i="0" sz="1400" u="none" cap="none" strike="noStrike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9" name="Google Shape;479;p52"/>
          <p:cNvSpPr txBox="1"/>
          <p:nvPr/>
        </p:nvSpPr>
        <p:spPr>
          <a:xfrm>
            <a:off x="0" y="5336950"/>
            <a:ext cx="7772400" cy="16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4-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Holoprosencephaly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may be associated with all of the following except: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A. Fusion of the thalami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B. Fusion of the frontal lobes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C. Cerebellar hypoplasia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D. Absence of olfactory nerves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                                                        </a:t>
            </a:r>
            <a:r>
              <a:rPr b="0" i="0" lang="en-US" sz="1400" u="none" cap="none" strike="noStrike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Ans(C)</a:t>
            </a:r>
            <a:endParaRPr b="0" i="0" sz="1400" u="none" cap="none" strike="noStrike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52"/>
          <p:cNvSpPr txBox="1"/>
          <p:nvPr/>
        </p:nvSpPr>
        <p:spPr>
          <a:xfrm>
            <a:off x="25" y="6945850"/>
            <a:ext cx="7772400" cy="21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5-Patients with the Chiari II malformation may have all of the following except: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A. Seizures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B. Paralysis of the lower extremities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C. Bladder incontinence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D. Bacterial ventriculitis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                                                                    </a:t>
            </a:r>
            <a:r>
              <a:rPr b="0" i="0" lang="en-US" sz="1400" u="none" cap="none" strike="noStrike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Ans(A)</a:t>
            </a:r>
            <a:endParaRPr b="0" i="0" sz="1400" u="none" cap="none" strike="noStrike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1" name="Google Shape;481;p52"/>
          <p:cNvSpPr txBox="1"/>
          <p:nvPr/>
        </p:nvSpPr>
        <p:spPr>
          <a:xfrm>
            <a:off x="684735" y="94075"/>
            <a:ext cx="34866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Questions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3"/>
          <p:cNvSpPr txBox="1"/>
          <p:nvPr/>
        </p:nvSpPr>
        <p:spPr>
          <a:xfrm>
            <a:off x="52950" y="148175"/>
            <a:ext cx="7302600" cy="20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6- Which of the following is a feature of forebrain malformation?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Abnormally thin cortex layer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Presence of all six layers of the cortex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Absence of cortical sulci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Complete loss of white matter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Answer: C</a:t>
            </a:r>
            <a:endParaRPr b="0" i="0" sz="1400" u="none" cap="none" strike="noStrike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8" name="Google Shape;488;p53"/>
          <p:cNvSpPr txBox="1"/>
          <p:nvPr/>
        </p:nvSpPr>
        <p:spPr>
          <a:xfrm>
            <a:off x="0" y="2032000"/>
            <a:ext cx="7408500" cy="16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7- The inside of the neural tube form?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spinal cord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brain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CSF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ventricular system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D9D9D9"/>
                </a:solidFill>
                <a:latin typeface="Cambria"/>
                <a:ea typeface="Cambria"/>
                <a:cs typeface="Cambria"/>
                <a:sym typeface="Cambria"/>
              </a:rPr>
              <a:t>Answer:D</a:t>
            </a:r>
            <a:endParaRPr b="0" i="0" sz="1400" u="none" cap="none" strike="noStrike">
              <a:solidFill>
                <a:srgbClr val="D9D9D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9" name="Google Shape;489;p53"/>
          <p:cNvSpPr txBox="1"/>
          <p:nvPr/>
        </p:nvSpPr>
        <p:spPr>
          <a:xfrm>
            <a:off x="74100" y="3661900"/>
            <a:ext cx="7260300" cy="15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8- Which region does an encephalocele involve?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Parietal region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occipital region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Temporal region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frontal region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Answer: B</a:t>
            </a:r>
            <a:endParaRPr b="0" i="0" sz="1400" u="none" cap="none" strike="noStrike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0" name="Google Shape;490;p53"/>
          <p:cNvSpPr txBox="1"/>
          <p:nvPr/>
        </p:nvSpPr>
        <p:spPr>
          <a:xfrm>
            <a:off x="169350" y="5376325"/>
            <a:ext cx="7069800" cy="17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9- Which of the following is a characteristic of arnold chiari 2 formation: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large posterior fossa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anencephaly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lumbar myelomeningocele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loss of sylvian fissure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Answer:C</a:t>
            </a:r>
            <a:endParaRPr b="0" i="0" sz="1400" u="none" cap="none" strike="noStrike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1" name="Google Shape;491;p53"/>
          <p:cNvSpPr txBox="1"/>
          <p:nvPr/>
        </p:nvSpPr>
        <p:spPr>
          <a:xfrm>
            <a:off x="181950" y="7027325"/>
            <a:ext cx="7408500" cy="18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10- Example of obstruction of foramina of monro is: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colloid cyst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aqueductal stenosis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meningitis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mbria"/>
              <a:buAutoNum type="alphaLcParenR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pilocytic astrocytoma</a:t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Answer: A</a:t>
            </a:r>
            <a:endParaRPr b="0" i="0" sz="1400" u="none" cap="none" strike="noStrike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5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9400" y="1368612"/>
            <a:ext cx="1365000" cy="1290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54"/>
          <p:cNvSpPr txBox="1"/>
          <p:nvPr/>
        </p:nvSpPr>
        <p:spPr>
          <a:xfrm>
            <a:off x="654576" y="568375"/>
            <a:ext cx="655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92A0"/>
              </a:buClr>
              <a:buSzPts val="2000"/>
              <a:buFont typeface="Cambria"/>
              <a:buNone/>
            </a:pPr>
            <a:r>
              <a:rPr b="0" i="0" lang="en-US" sz="2000" u="none" cap="none" strike="noStrike">
                <a:solidFill>
                  <a:srgbClr val="4A92A0"/>
                </a:solidFill>
                <a:latin typeface="Cambria"/>
                <a:ea typeface="Cambria"/>
                <a:cs typeface="Cambria"/>
                <a:sym typeface="Cambria"/>
              </a:rPr>
              <a:t>كل الشكر والتقدير للجهود العظيمة من قبل أعضاء فريق علم الأمراض الكرام: </a:t>
            </a:r>
            <a:endParaRPr b="0" i="0" sz="2000" u="none" cap="none" strike="noStrike">
              <a:solidFill>
                <a:srgbClr val="4A92A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98" name="Google Shape;49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3487657" y="2568563"/>
            <a:ext cx="817863" cy="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684083" y="2568563"/>
            <a:ext cx="817863" cy="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146390" y="2568562"/>
            <a:ext cx="817863" cy="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2193204" y="2568561"/>
            <a:ext cx="817863" cy="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4834499" y="2568561"/>
            <a:ext cx="817863" cy="90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10800000">
            <a:off x="1545978" y="2568561"/>
            <a:ext cx="817863" cy="90487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54"/>
          <p:cNvSpPr txBox="1"/>
          <p:nvPr/>
        </p:nvSpPr>
        <p:spPr>
          <a:xfrm>
            <a:off x="2482178" y="2792450"/>
            <a:ext cx="2895600" cy="369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783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3D7783"/>
                </a:solidFill>
                <a:latin typeface="Cambria"/>
                <a:ea typeface="Cambria"/>
                <a:cs typeface="Cambria"/>
                <a:sym typeface="Cambria"/>
              </a:rPr>
              <a:t>قادة فريق علم الأمراض :</a:t>
            </a:r>
            <a:endParaRPr b="0" i="0" sz="1800" u="none" cap="none" strike="noStrike">
              <a:solidFill>
                <a:srgbClr val="3D778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5" name="Google Shape;505;p54"/>
          <p:cNvSpPr txBox="1"/>
          <p:nvPr/>
        </p:nvSpPr>
        <p:spPr>
          <a:xfrm>
            <a:off x="1111564" y="3295288"/>
            <a:ext cx="205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A9B7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65A9B7"/>
                </a:solidFill>
                <a:latin typeface="Cambria"/>
                <a:ea typeface="Cambria"/>
                <a:cs typeface="Cambria"/>
                <a:sym typeface="Cambria"/>
              </a:rPr>
              <a:t>بثينة الماجد</a:t>
            </a:r>
            <a:endParaRPr b="0" i="0" sz="21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6" name="Google Shape;506;p54"/>
          <p:cNvSpPr txBox="1"/>
          <p:nvPr/>
        </p:nvSpPr>
        <p:spPr>
          <a:xfrm>
            <a:off x="2482165" y="3753377"/>
            <a:ext cx="28956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7783"/>
              </a:buClr>
              <a:buSzPts val="1800"/>
              <a:buFont typeface="Noto Sans Symbols"/>
              <a:buChar char="▪"/>
            </a:pPr>
            <a:r>
              <a:rPr b="0" i="0" lang="en-US" sz="1800" u="none" cap="none" strike="noStrike">
                <a:solidFill>
                  <a:srgbClr val="3D7783"/>
                </a:solidFill>
                <a:latin typeface="Cambria"/>
                <a:ea typeface="Cambria"/>
                <a:cs typeface="Cambria"/>
                <a:sym typeface="Cambria"/>
              </a:rPr>
              <a:t>أعضاء فريق علم الأمراض :</a:t>
            </a:r>
            <a:endParaRPr b="0" i="0" sz="1800" u="none" cap="none" strike="noStrike">
              <a:solidFill>
                <a:srgbClr val="3D778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7" name="Google Shape;507;p54"/>
          <p:cNvSpPr/>
          <p:nvPr/>
        </p:nvSpPr>
        <p:spPr>
          <a:xfrm>
            <a:off x="343250" y="7398475"/>
            <a:ext cx="7137000" cy="1445100"/>
          </a:xfrm>
          <a:prstGeom prst="rect">
            <a:avLst/>
          </a:prstGeom>
          <a:solidFill>
            <a:srgbClr val="EDF4F7"/>
          </a:solidFill>
          <a:ln cap="flat" cmpd="sng" w="9525">
            <a:solidFill>
              <a:srgbClr val="65A9B7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A9B7"/>
              </a:buClr>
              <a:buSzPts val="1200"/>
              <a:buFont typeface="Cambria"/>
              <a:buNone/>
            </a:pPr>
            <a:r>
              <a:rPr b="0" i="0" lang="en-US" sz="1200" u="none" cap="none" strike="noStrike">
                <a:solidFill>
                  <a:srgbClr val="65A9B7"/>
                </a:solidFill>
                <a:latin typeface="Cambria"/>
                <a:ea typeface="Cambria"/>
                <a:cs typeface="Cambria"/>
                <a:sym typeface="Cambria"/>
              </a:rPr>
              <a:t>Kindly contact us if you have any questions/comments and suggestions: </a:t>
            </a:r>
            <a:endParaRPr b="0" i="0" sz="12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A9B7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65A9B7"/>
                </a:solidFill>
                <a:latin typeface="Cambria"/>
                <a:ea typeface="Cambria"/>
                <a:cs typeface="Cambria"/>
                <a:sym typeface="Cambria"/>
              </a:rPr>
              <a:t>EMAIL:  pathology437@gmail.com </a:t>
            </a:r>
            <a:endParaRPr b="0" i="0" sz="12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A9B7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65A9B7"/>
                </a:solidFill>
                <a:latin typeface="Cambria"/>
                <a:ea typeface="Cambria"/>
                <a:cs typeface="Cambria"/>
                <a:sym typeface="Cambria"/>
              </a:rPr>
              <a:t>TWITTER:  @pathology437</a:t>
            </a:r>
            <a:endParaRPr b="0" i="0" sz="12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65A9B7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  <a:endParaRPr b="1" i="0" sz="12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65A9B7"/>
                </a:solidFill>
                <a:latin typeface="Cambria"/>
                <a:ea typeface="Cambria"/>
                <a:cs typeface="Cambria"/>
                <a:sym typeface="Cambria"/>
              </a:rPr>
              <a:t>-Slides</a:t>
            </a:r>
            <a:endParaRPr b="0" i="0" sz="12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8" name="Google Shape;508;p54"/>
          <p:cNvSpPr txBox="1"/>
          <p:nvPr/>
        </p:nvSpPr>
        <p:spPr>
          <a:xfrm>
            <a:off x="3526613" y="3295288"/>
            <a:ext cx="2057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A9B7"/>
              </a:buClr>
              <a:buSzPts val="2100"/>
              <a:buFont typeface="Arial"/>
              <a:buChar char="•"/>
            </a:pPr>
            <a:r>
              <a:rPr b="0" i="0" lang="en-US" sz="2100" u="none" cap="none" strike="noStrike">
                <a:solidFill>
                  <a:srgbClr val="65A9B7"/>
                </a:solidFill>
                <a:latin typeface="Cambria"/>
                <a:ea typeface="Cambria"/>
                <a:cs typeface="Cambria"/>
                <a:sym typeface="Cambria"/>
              </a:rPr>
              <a:t>منصور العبرة</a:t>
            </a:r>
            <a:endParaRPr b="0" i="0" sz="2100" u="none" cap="none" strike="noStrike">
              <a:solidFill>
                <a:srgbClr val="65A9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9" name="Google Shape;509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12371" y="8116534"/>
            <a:ext cx="526275" cy="67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0" name="Google Shape;510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90502" y="8112988"/>
            <a:ext cx="526275" cy="680349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54"/>
          <p:cNvSpPr txBox="1"/>
          <p:nvPr/>
        </p:nvSpPr>
        <p:spPr>
          <a:xfrm>
            <a:off x="3058953" y="4134367"/>
            <a:ext cx="16545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فايز الدرسوني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راكان الغنيم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أحمد الصبي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سلطان بن عبيد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عبدالعزيز العبدالكريم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علي شحادة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سعود الغفيلي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سعد الفوزان</a:t>
            </a:r>
            <a:endParaRPr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وجدان الشامري </a:t>
            </a:r>
            <a:endParaRPr b="0" i="0" sz="12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095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772400" cy="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7"/>
          <p:cNvSpPr txBox="1"/>
          <p:nvPr/>
        </p:nvSpPr>
        <p:spPr>
          <a:xfrm>
            <a:off x="269875" y="623875"/>
            <a:ext cx="29994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B1BD"/>
              </a:buClr>
              <a:buSzPts val="204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Objectives</a:t>
            </a:r>
            <a:r>
              <a:rPr b="1" i="0" lang="en-US" sz="204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: 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410875" y="5490725"/>
            <a:ext cx="19023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mbria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8" name="Google Shape;258;p37"/>
          <p:cNvSpPr txBox="1"/>
          <p:nvPr/>
        </p:nvSpPr>
        <p:spPr>
          <a:xfrm>
            <a:off x="269875" y="3744116"/>
            <a:ext cx="39591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Key principles to be discussed: 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37"/>
          <p:cNvSpPr txBox="1"/>
          <p:nvPr/>
        </p:nvSpPr>
        <p:spPr>
          <a:xfrm>
            <a:off x="269875" y="5852425"/>
            <a:ext cx="62178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B1BD"/>
              </a:buClr>
              <a:buSzPts val="2040"/>
              <a:buFont typeface="Arial"/>
              <a:buNone/>
            </a:pPr>
            <a:r>
              <a:t/>
            </a:r>
            <a:endParaRPr b="1" i="0" sz="204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269875" y="8131325"/>
            <a:ext cx="66843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37"/>
          <p:cNvSpPr txBox="1"/>
          <p:nvPr/>
        </p:nvSpPr>
        <p:spPr>
          <a:xfrm>
            <a:off x="149400" y="1161532"/>
            <a:ext cx="7473600" cy="31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Know the common types of congenital malformations of the CNS and have a basic knowledge of their pathological features.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Correlate CNS normal development with the classification of congenital CNS malformations.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Appreciate the role of folate deficiency as an etiological factor in neural tube defects and understand the role of Alpha feto-protein measurement and ultrasound in antenatal diagnosis of neural tube defects.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Understand the various mechanisms that lead to the development of hydrocephalus.</a:t>
            </a: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List and classify the main causes of hydrocephalus.</a:t>
            </a:r>
            <a:endParaRPr b="0"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269875" y="4224603"/>
            <a:ext cx="7065000" cy="53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1] CNS congenital malformation incidence and introduction to the basic concepts behind the pathogenesis. These include genetic and environmental factors and the role of the stage of gestation development.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Definition and pathological changes in forebrain anomalies: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Megalencephaly, microencephaly and lissencephaly.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Microencphaly causes.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Definition and pathological changes in neural tube defects: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Meningomyelocele, spina bifida, anencephaly and encephalocele.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Pathogenesis with special emphasis on the role of folate and alpha fetoproteins and their clinical significance.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Definition and pathological changes in posterior fossa anomalies: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Arnold Chiari malformation.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2] Hydrocephalus:</a:t>
            </a: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b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- Definitions of normal pressure hydrocephalus, noncommunicating hydrocephalus and communicating hydrocephalus - Pathophysiology and etiology.</a:t>
            </a:r>
            <a:endParaRPr b="0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8"/>
          <p:cNvSpPr txBox="1"/>
          <p:nvPr>
            <p:ph idx="1" type="body"/>
          </p:nvPr>
        </p:nvSpPr>
        <p:spPr>
          <a:xfrm>
            <a:off x="235017" y="562811"/>
            <a:ext cx="7065329" cy="7520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incidence of CNS malformations, giving rise to ​ mental retardation, cerebral palsy</a:t>
            </a: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(group of permanent movement disorders that appear in early childhood)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​ , or ​ neural tube defects, is estimated at 1% to 2%. </a:t>
            </a:r>
            <a:endParaRPr/>
          </a:p>
          <a:p>
            <a:pPr indent="0" lvl="1" marL="388632" marR="0" rtl="0" algn="l">
              <a:lnSpc>
                <a:spcPct val="9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-Malformations of the brain are more common in the setting of </a:t>
            </a:r>
            <a:r>
              <a:rPr b="1" i="0" lang="en-US" sz="1200" u="sng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multiple birth defects</a:t>
            </a:r>
            <a:r>
              <a:rPr b="1" i="0" lang="en-US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Because different parts of the brain develop </a:t>
            </a:r>
            <a:r>
              <a:rPr b="0" i="1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 different times during gestation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(and afterwards), the timing of an injury will be reflected in the pattern of malformation.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*Dr. maha  note : the early injury give higher chance of damage,  And more severe .</a:t>
            </a:r>
            <a:endParaRPr b="0" i="0" sz="12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Prenatal​ ​ or​ perinatal​ ​ insults may either cause: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2860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7747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79730" lvl="0" marL="45720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Noto Sans Symbols"/>
              <a:buChar char="▪"/>
            </a:pPr>
            <a:r>
              <a:rPr b="1" i="0" lang="en-US" sz="12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Pathogenesis and etiology :</a:t>
            </a:r>
            <a:endParaRPr/>
          </a:p>
          <a:p>
            <a:pPr indent="0" lvl="0" marL="7747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Although the pathogenesis and etiology of many malformations remain </a:t>
            </a:r>
            <a:r>
              <a:rPr b="0" i="1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unknown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i="0" lang="en-US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both ​ genetic and environmental​ factors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are clearly at play.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238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68" name="Google Shape;268;p38"/>
          <p:cNvGrpSpPr/>
          <p:nvPr/>
        </p:nvGrpSpPr>
        <p:grpSpPr>
          <a:xfrm>
            <a:off x="1026516" y="2778675"/>
            <a:ext cx="4943111" cy="1160456"/>
            <a:chOff x="1532204" y="0"/>
            <a:chExt cx="4943111" cy="1160456"/>
          </a:xfrm>
        </p:grpSpPr>
        <p:sp>
          <p:nvSpPr>
            <p:cNvPr id="269" name="Google Shape;269;p38"/>
            <p:cNvSpPr/>
            <p:nvPr/>
          </p:nvSpPr>
          <p:spPr>
            <a:xfrm>
              <a:off x="1532204" y="0"/>
              <a:ext cx="4943111" cy="1160456"/>
            </a:xfrm>
            <a:custGeom>
              <a:rect b="b" l="l" r="r" t="t"/>
              <a:pathLst>
                <a:path extrusionOk="0" h="120000" w="120000">
                  <a:moveTo>
                    <a:pt x="0" y="50000"/>
                  </a:moveTo>
                  <a:lnTo>
                    <a:pt x="14086" y="0"/>
                  </a:lnTo>
                  <a:lnTo>
                    <a:pt x="14086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5914" y="40000"/>
                  </a:lnTo>
                  <a:lnTo>
                    <a:pt x="105914" y="20000"/>
                  </a:lnTo>
                  <a:lnTo>
                    <a:pt x="120000" y="70000"/>
                  </a:lnTo>
                  <a:lnTo>
                    <a:pt x="105914" y="120000"/>
                  </a:lnTo>
                  <a:lnTo>
                    <a:pt x="105914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4086" y="80000"/>
                  </a:lnTo>
                  <a:lnTo>
                    <a:pt x="14086" y="100000"/>
                  </a:lnTo>
                  <a:close/>
                </a:path>
                <a:path extrusionOk="0" fill="darkenLess" h="120000" w="12000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extrusionOk="0" fill="none" h="120000" w="120000">
                  <a:moveTo>
                    <a:pt x="0" y="50000"/>
                  </a:moveTo>
                  <a:lnTo>
                    <a:pt x="14086" y="0"/>
                  </a:lnTo>
                  <a:lnTo>
                    <a:pt x="14086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105914" y="40000"/>
                  </a:lnTo>
                  <a:lnTo>
                    <a:pt x="105914" y="20000"/>
                  </a:lnTo>
                  <a:lnTo>
                    <a:pt x="120000" y="70000"/>
                  </a:lnTo>
                  <a:lnTo>
                    <a:pt x="105914" y="120000"/>
                  </a:lnTo>
                  <a:lnTo>
                    <a:pt x="105914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14086" y="80000"/>
                  </a:lnTo>
                  <a:lnTo>
                    <a:pt x="14086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chemeClr val="lt1"/>
            </a:solidFill>
            <a:ln cap="flat" cmpd="sng" w="19050">
              <a:solidFill>
                <a:srgbClr val="75B1BD"/>
              </a:solidFill>
              <a:prstDash val="lgDashDot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8"/>
            <p:cNvSpPr/>
            <p:nvPr/>
          </p:nvSpPr>
          <p:spPr>
            <a:xfrm>
              <a:off x="1889263" y="178532"/>
              <a:ext cx="1671513" cy="568623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8"/>
            <p:cNvSpPr txBox="1"/>
            <p:nvPr/>
          </p:nvSpPr>
          <p:spPr>
            <a:xfrm>
              <a:off x="1889263" y="178532"/>
              <a:ext cx="1671513" cy="568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Failure of normal CNS development  يولد بتشوه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38"/>
            <p:cNvSpPr/>
            <p:nvPr/>
          </p:nvSpPr>
          <p:spPr>
            <a:xfrm>
              <a:off x="3853119" y="357063"/>
              <a:ext cx="2383401" cy="568623"/>
            </a:xfrm>
            <a:prstGeom prst="rect">
              <a:avLst/>
            </a:prstGeom>
            <a:noFill/>
            <a:ln>
              <a:noFill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38"/>
            <p:cNvSpPr txBox="1"/>
            <p:nvPr/>
          </p:nvSpPr>
          <p:spPr>
            <a:xfrm>
              <a:off x="3853119" y="357063"/>
              <a:ext cx="2383401" cy="5686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0" spcFirstLastPara="1" rIns="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Tissue destruction يولد سليم بعدين يصير فيه خلل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grpSp>
        <p:nvGrpSpPr>
          <p:cNvPr id="274" name="Google Shape;274;p38"/>
          <p:cNvGrpSpPr/>
          <p:nvPr/>
        </p:nvGrpSpPr>
        <p:grpSpPr>
          <a:xfrm>
            <a:off x="-1183070" y="5219647"/>
            <a:ext cx="7496752" cy="1430672"/>
            <a:chOff x="0" y="0"/>
            <a:chExt cx="7496752" cy="1430672"/>
          </a:xfrm>
        </p:grpSpPr>
        <p:sp>
          <p:nvSpPr>
            <p:cNvPr id="275" name="Google Shape;275;p38"/>
            <p:cNvSpPr/>
            <p:nvPr/>
          </p:nvSpPr>
          <p:spPr>
            <a:xfrm>
              <a:off x="0" y="2535"/>
              <a:ext cx="1874188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8"/>
            <p:cNvSpPr txBox="1"/>
            <p:nvPr/>
          </p:nvSpPr>
          <p:spPr>
            <a:xfrm>
              <a:off x="0" y="2535"/>
              <a:ext cx="1874188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85325" spcFirstLastPara="1" rIns="85325" wrap="square" tIns="304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38"/>
            <p:cNvSpPr/>
            <p:nvPr/>
          </p:nvSpPr>
          <p:spPr>
            <a:xfrm>
              <a:off x="1874188" y="2535"/>
              <a:ext cx="374837" cy="6534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A1CA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8"/>
            <p:cNvSpPr/>
            <p:nvPr/>
          </p:nvSpPr>
          <p:spPr>
            <a:xfrm>
              <a:off x="2398960" y="0"/>
              <a:ext cx="5097792" cy="65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A1CAD2"/>
              </a:solidFill>
              <a:prstDash val="lg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8"/>
            <p:cNvSpPr txBox="1"/>
            <p:nvPr/>
          </p:nvSpPr>
          <p:spPr>
            <a:xfrm>
              <a:off x="2398960" y="0"/>
              <a:ext cx="5097792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CNS malformation can be caused by </a:t>
              </a:r>
              <a:r>
                <a:rPr b="1" i="0" lang="en-US" sz="1200" u="sng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Mutations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affecting molecules in pathways of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neuronal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and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glial :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1)Development.  2) Migration. 3) Connection.</a:t>
              </a:r>
              <a:endPara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38"/>
            <p:cNvSpPr/>
            <p:nvPr/>
          </p:nvSpPr>
          <p:spPr>
            <a:xfrm>
              <a:off x="0" y="774736"/>
              <a:ext cx="1874188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38"/>
            <p:cNvSpPr txBox="1"/>
            <p:nvPr/>
          </p:nvSpPr>
          <p:spPr>
            <a:xfrm>
              <a:off x="0" y="774736"/>
              <a:ext cx="1874188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85325" spcFirstLastPara="1" rIns="85325" wrap="square" tIns="30475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38"/>
            <p:cNvSpPr/>
            <p:nvPr/>
          </p:nvSpPr>
          <p:spPr>
            <a:xfrm>
              <a:off x="1874188" y="774736"/>
              <a:ext cx="374837" cy="653400"/>
            </a:xfrm>
            <a:prstGeom prst="leftBrace">
              <a:avLst>
                <a:gd fmla="val 35000" name="adj1"/>
                <a:gd fmla="val 50000" name="adj2"/>
              </a:avLst>
            </a:prstGeom>
            <a:noFill/>
            <a:ln cap="flat" cmpd="sng" w="25400">
              <a:solidFill>
                <a:srgbClr val="A1CAD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8"/>
            <p:cNvSpPr/>
            <p:nvPr/>
          </p:nvSpPr>
          <p:spPr>
            <a:xfrm>
              <a:off x="2398960" y="777272"/>
              <a:ext cx="5097792" cy="653400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rgbClr val="A1CAD2"/>
              </a:solidFill>
              <a:prstDash val="lgDash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8"/>
            <p:cNvSpPr txBox="1"/>
            <p:nvPr/>
          </p:nvSpPr>
          <p:spPr>
            <a:xfrm>
              <a:off x="2398960" y="777272"/>
              <a:ext cx="5097792" cy="653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•"/>
              </a:pP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toxic compounds </a:t>
              </a:r>
              <a:r>
                <a:rPr b="0" i="0" lang="en-US" sz="1200" u="none" cap="none" strike="noStrike">
                  <a:solidFill>
                    <a:srgbClr val="B7B7B7"/>
                  </a:solidFill>
                  <a:latin typeface="Cambria"/>
                  <a:ea typeface="Cambria"/>
                  <a:cs typeface="Cambria"/>
                  <a:sym typeface="Cambria"/>
                </a:rPr>
                <a:t>Fetal alcohol syndrome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​or toxic drugs &amp;​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infectious agents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​ are known to have​ ​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teratogenic effects </a:t>
              </a:r>
              <a:r>
                <a:rPr b="0" i="0" lang="en-US" sz="1200" u="none" cap="none" strike="noStrike">
                  <a:solidFill>
                    <a:srgbClr val="999999"/>
                  </a:solidFill>
                  <a:latin typeface="Cambria"/>
                  <a:ea typeface="Cambria"/>
                  <a:cs typeface="Cambria"/>
                  <a:sym typeface="Cambria"/>
                </a:rPr>
                <a:t>HIV-1 </a:t>
              </a:r>
              <a:endParaRPr b="1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285" name="Google Shape;28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772400" cy="62388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8"/>
          <p:cNvSpPr txBox="1"/>
          <p:nvPr>
            <p:ph type="title"/>
          </p:nvPr>
        </p:nvSpPr>
        <p:spPr>
          <a:xfrm>
            <a:off x="730124" y="-108253"/>
            <a:ext cx="6806249" cy="777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40"/>
              <a:buFont typeface="Cambria"/>
              <a:buNone/>
            </a:pPr>
            <a:r>
              <a:rPr b="1" i="0" lang="en-US" sz="204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Introduction to Congenital malformations. </a:t>
            </a:r>
            <a:endParaRPr/>
          </a:p>
        </p:txBody>
      </p:sp>
      <p:sp>
        <p:nvSpPr>
          <p:cNvPr id="287" name="Google Shape;287;p38"/>
          <p:cNvSpPr txBox="1"/>
          <p:nvPr/>
        </p:nvSpPr>
        <p:spPr>
          <a:xfrm>
            <a:off x="235038" y="7930848"/>
            <a:ext cx="7065300" cy="1042200"/>
          </a:xfrm>
          <a:prstGeom prst="rect">
            <a:avLst/>
          </a:prstGeom>
          <a:solidFill>
            <a:srgbClr val="EDF4F7"/>
          </a:solidFill>
          <a:ln cap="flat" cmpd="sng" w="19050">
            <a:solidFill>
              <a:srgbClr val="A1CAD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From Robbins:</a:t>
            </a:r>
            <a:endParaRPr b="0" i="0" sz="12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-Mutations affecting genes that regulate the </a:t>
            </a:r>
            <a:r>
              <a:rPr b="1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differentiation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maturation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,  or  </a:t>
            </a:r>
            <a:r>
              <a:rPr b="1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intercellular  communication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 of  neurons  or glial  cells  can  cause  CNS  malformation  or  dysfunction.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-During gestation, the </a:t>
            </a:r>
            <a:r>
              <a:rPr b="1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timing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of an injury determines the pattern of malformation, with earlier events typically leading to more severe phenotypes.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88" name="Google Shape;288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77832" y="6710362"/>
            <a:ext cx="2822770" cy="116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9"/>
          <p:cNvSpPr txBox="1"/>
          <p:nvPr/>
        </p:nvSpPr>
        <p:spPr>
          <a:xfrm>
            <a:off x="546750" y="45244"/>
            <a:ext cx="34866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Forebrain Malformations :  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95" name="Google Shape;295;p39"/>
          <p:cNvGrpSpPr/>
          <p:nvPr/>
        </p:nvGrpSpPr>
        <p:grpSpPr>
          <a:xfrm>
            <a:off x="247649" y="1093850"/>
            <a:ext cx="6724227" cy="714908"/>
            <a:chOff x="59265" y="0"/>
            <a:chExt cx="6724227" cy="714908"/>
          </a:xfrm>
        </p:grpSpPr>
        <p:sp>
          <p:nvSpPr>
            <p:cNvPr id="296" name="Google Shape;296;p39"/>
            <p:cNvSpPr/>
            <p:nvPr/>
          </p:nvSpPr>
          <p:spPr>
            <a:xfrm>
              <a:off x="59265" y="0"/>
              <a:ext cx="2606742" cy="714908"/>
            </a:xfrm>
            <a:prstGeom prst="homePlate">
              <a:avLst>
                <a:gd fmla="val 50000" name="adj"/>
              </a:avLst>
            </a:prstGeom>
            <a:solidFill>
              <a:srgbClr val="D5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9"/>
            <p:cNvSpPr txBox="1"/>
            <p:nvPr/>
          </p:nvSpPr>
          <p:spPr>
            <a:xfrm>
              <a:off x="59265" y="0"/>
              <a:ext cx="2428015" cy="714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64000" spcFirstLastPara="1" rIns="16000" wrap="square" tIns="3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latin typeface="Cambria"/>
                  <a:ea typeface="Cambria"/>
                  <a:cs typeface="Cambria"/>
                  <a:sym typeface="Cambria"/>
                </a:rPr>
                <a:t>megalencephaly</a:t>
              </a:r>
              <a:endParaRPr b="1" i="0" sz="1200" u="none" cap="none" strike="noStrike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2088375" y="0"/>
              <a:ext cx="2606742" cy="714908"/>
            </a:xfrm>
            <a:prstGeom prst="chevron">
              <a:avLst>
                <a:gd fmla="val 50000" name="adj"/>
              </a:avLst>
            </a:prstGeom>
            <a:solidFill>
              <a:srgbClr val="DAF2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9"/>
            <p:cNvSpPr txBox="1"/>
            <p:nvPr/>
          </p:nvSpPr>
          <p:spPr>
            <a:xfrm>
              <a:off x="2445829" y="0"/>
              <a:ext cx="1891834" cy="714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48000" spcFirstLastPara="1" rIns="16000" wrap="square" tIns="3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/>
                <a:t>microencephaly</a:t>
              </a:r>
              <a:endParaRPr b="1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39"/>
            <p:cNvSpPr/>
            <p:nvPr/>
          </p:nvSpPr>
          <p:spPr>
            <a:xfrm>
              <a:off x="4176750" y="0"/>
              <a:ext cx="2606742" cy="714908"/>
            </a:xfrm>
            <a:prstGeom prst="chevron">
              <a:avLst>
                <a:gd fmla="val 50000" name="adj"/>
              </a:avLst>
            </a:prstGeom>
            <a:solidFill>
              <a:srgbClr val="F3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39"/>
            <p:cNvSpPr txBox="1"/>
            <p:nvPr/>
          </p:nvSpPr>
          <p:spPr>
            <a:xfrm>
              <a:off x="4534204" y="0"/>
              <a:ext cx="1891834" cy="714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48000" spcFirstLastPara="1" rIns="16000" wrap="square" tIns="32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latin typeface="Arial"/>
                  <a:ea typeface="Arial"/>
                  <a:cs typeface="Arial"/>
                  <a:sym typeface="Arial"/>
                </a:rPr>
                <a:t> Lissencephaly (agyria)</a:t>
              </a:r>
              <a:endParaRPr b="1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2" name="Google Shape;302;p39"/>
          <p:cNvSpPr txBox="1"/>
          <p:nvPr/>
        </p:nvSpPr>
        <p:spPr>
          <a:xfrm>
            <a:off x="188384" y="2288245"/>
            <a:ext cx="7082700" cy="4121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# What are they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1-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US" sz="1200" u="none" cap="none" strike="noStrike">
                <a:solidFill>
                  <a:srgbClr val="0779CC"/>
                </a:solidFill>
                <a:latin typeface="Cambria"/>
                <a:ea typeface="Cambria"/>
                <a:cs typeface="Cambria"/>
                <a:sym typeface="Cambria"/>
              </a:rPr>
              <a:t>megalencephaly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:​ ​The volume of brain may be abnormally ​ large​ . </a:t>
            </a:r>
            <a:endParaRPr b="0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2-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1" i="0" lang="en-US" sz="1200" u="none" cap="none" strike="noStrike">
                <a:solidFill>
                  <a:srgbClr val="0779CC"/>
                </a:solidFill>
                <a:latin typeface="Cambria"/>
                <a:ea typeface="Cambria"/>
                <a:cs typeface="Cambria"/>
                <a:sym typeface="Cambria"/>
              </a:rPr>
              <a:t>microencephaly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(more common)​ :​ The volume of brain may be abnormally ​ small ​ and usually associated with small head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="0" i="0" lang="en-US" sz="1200" u="none" cap="none" strike="noStrike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microcephaly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# These two types can occur in a wide range of clinical settings, including: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a. Chromosome abnormalities.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b. Fetal alcohol syndrome.</a:t>
            </a:r>
            <a:r>
              <a:rPr b="1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baseline="3000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c. Human immunodeficiency virus 1 (HIV-1) infection acquired in utero.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#These two types are associated with: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● Decreased number of neurons of cerebral cortex.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● Disruption of normal neuronal migration and differentiation during development which can lead to a disruption of the normal ​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gyration</a:t>
            </a:r>
            <a:r>
              <a:rPr b="0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​ and ​ </a:t>
            </a:r>
            <a:r>
              <a:rPr b="1" i="0" lang="en-US" sz="12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six-layered neocortical architecture. </a:t>
            </a: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*dr.maha : in microcephaly there will be only 3 layers +  الطبقات ما راح تكون بالترتيب الطبيعي لان المايقريشن حقها ماصار بالمكان الصح</a:t>
            </a:r>
            <a:endParaRPr b="0" i="0" sz="12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03" name="Google Shape;303;p39"/>
          <p:cNvCxnSpPr/>
          <p:nvPr/>
        </p:nvCxnSpPr>
        <p:spPr>
          <a:xfrm>
            <a:off x="952500" y="1808758"/>
            <a:ext cx="0" cy="479487"/>
          </a:xfrm>
          <a:prstGeom prst="straightConnector1">
            <a:avLst/>
          </a:prstGeom>
          <a:noFill/>
          <a:ln cap="flat" cmpd="sng" w="19050">
            <a:solidFill>
              <a:srgbClr val="D5E7EB"/>
            </a:solidFill>
            <a:prstDash val="lgDashDot"/>
            <a:round/>
            <a:headEnd len="sm" w="sm" type="none"/>
            <a:tailEnd len="sm" w="sm" type="none"/>
          </a:ln>
        </p:spPr>
      </p:cxnSp>
      <p:cxnSp>
        <p:nvCxnSpPr>
          <p:cNvPr id="304" name="Google Shape;304;p39"/>
          <p:cNvCxnSpPr/>
          <p:nvPr/>
        </p:nvCxnSpPr>
        <p:spPr>
          <a:xfrm>
            <a:off x="3105150" y="1808758"/>
            <a:ext cx="0" cy="479487"/>
          </a:xfrm>
          <a:prstGeom prst="straightConnector1">
            <a:avLst/>
          </a:prstGeom>
          <a:noFill/>
          <a:ln cap="flat" cmpd="sng" w="19050">
            <a:solidFill>
              <a:srgbClr val="D5E7EB"/>
            </a:solidFill>
            <a:prstDash val="lgDashDot"/>
            <a:round/>
            <a:headEnd len="sm" w="sm" type="none"/>
            <a:tailEnd len="sm" w="sm" type="none"/>
          </a:ln>
        </p:spPr>
      </p:cxnSp>
      <p:pic>
        <p:nvPicPr>
          <p:cNvPr id="305" name="Google Shape;305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737695"/>
            <a:ext cx="2850565" cy="1903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877849" y="6894111"/>
            <a:ext cx="2311001" cy="160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72099" y="6525525"/>
            <a:ext cx="2219325" cy="253274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0"/>
          <p:cNvSpPr txBox="1"/>
          <p:nvPr/>
        </p:nvSpPr>
        <p:spPr>
          <a:xfrm>
            <a:off x="584850" y="0"/>
            <a:ext cx="3486600" cy="4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Forebrain Malformations 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40"/>
          <p:cNvSpPr txBox="1"/>
          <p:nvPr/>
        </p:nvSpPr>
        <p:spPr>
          <a:xfrm>
            <a:off x="188384" y="2392324"/>
            <a:ext cx="7170600" cy="24082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7CB5C0"/>
                </a:solidFill>
                <a:latin typeface="Cambria"/>
                <a:ea typeface="Cambria"/>
                <a:cs typeface="Cambria"/>
                <a:sym typeface="Cambria"/>
              </a:rPr>
              <a:t>#What is lissencephaly 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•</a:t>
            </a:r>
            <a:r>
              <a:rPr b="0" i="1" lang="en-US" sz="1200" u="none" cap="none" strike="noStrike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Lissencephaly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b="0" i="1" lang="en-US" sz="1200" u="none" cap="none" strike="noStrike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agyria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or, in case of more patchy involvement, </a:t>
            </a:r>
            <a:r>
              <a:rPr b="0" i="1" lang="en-US" sz="1200" u="none" cap="none" strike="noStrike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pachygyria</a:t>
            </a:r>
            <a:r>
              <a:rPr b="0" i="0" lang="en-US" sz="1200" u="none" cap="none" strike="noStrike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is characterized by an absence of normal gyration and a smooth-surfaced brain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The cortex is </a:t>
            </a:r>
            <a:r>
              <a:rPr b="1" i="0" lang="en-US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abnormally thickened </a:t>
            </a: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is </a:t>
            </a:r>
            <a:r>
              <a:rPr b="1" i="0" lang="en-US" sz="120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usually only four-layered</a:t>
            </a:r>
            <a:endParaRPr b="1" i="0" sz="120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–Single-gene defects have been identified in some cases of lissencephaly.</a:t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Dr.maha keywords : No gyri + smooth surface + only four layers</a:t>
            </a:r>
            <a:endParaRPr b="0" i="0" sz="12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5" name="Google Shape;315;p40"/>
          <p:cNvGrpSpPr/>
          <p:nvPr/>
        </p:nvGrpSpPr>
        <p:grpSpPr>
          <a:xfrm>
            <a:off x="247649" y="1093850"/>
            <a:ext cx="6724227" cy="714908"/>
            <a:chOff x="59265" y="0"/>
            <a:chExt cx="6724227" cy="714908"/>
          </a:xfrm>
        </p:grpSpPr>
        <p:sp>
          <p:nvSpPr>
            <p:cNvPr id="316" name="Google Shape;316;p40"/>
            <p:cNvSpPr/>
            <p:nvPr/>
          </p:nvSpPr>
          <p:spPr>
            <a:xfrm>
              <a:off x="59265" y="0"/>
              <a:ext cx="2606742" cy="714908"/>
            </a:xfrm>
            <a:prstGeom prst="homePlate">
              <a:avLst>
                <a:gd fmla="val 50000" name="adj"/>
              </a:avLst>
            </a:prstGeom>
            <a:solidFill>
              <a:srgbClr val="D5E7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40"/>
            <p:cNvSpPr txBox="1"/>
            <p:nvPr/>
          </p:nvSpPr>
          <p:spPr>
            <a:xfrm>
              <a:off x="59265" y="0"/>
              <a:ext cx="2428015" cy="714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64000" spcFirstLastPara="1" rIns="16000" wrap="square" tIns="3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latin typeface="Arial"/>
                  <a:ea typeface="Arial"/>
                  <a:cs typeface="Arial"/>
                  <a:sym typeface="Arial"/>
                </a:rPr>
                <a:t>megalencephaly</a:t>
              </a:r>
              <a:endParaRPr b="1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2088375" y="0"/>
              <a:ext cx="2606742" cy="714908"/>
            </a:xfrm>
            <a:prstGeom prst="chevron">
              <a:avLst>
                <a:gd fmla="val 50000" name="adj"/>
              </a:avLst>
            </a:prstGeom>
            <a:solidFill>
              <a:srgbClr val="DAF2E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40"/>
            <p:cNvSpPr txBox="1"/>
            <p:nvPr/>
          </p:nvSpPr>
          <p:spPr>
            <a:xfrm>
              <a:off x="2445829" y="0"/>
              <a:ext cx="1891834" cy="714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48000" spcFirstLastPara="1" rIns="16000" wrap="square" tIns="32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latin typeface="Arial"/>
                  <a:ea typeface="Arial"/>
                  <a:cs typeface="Arial"/>
                  <a:sym typeface="Arial"/>
                </a:rPr>
                <a:t>microcephaly </a:t>
              </a:r>
              <a:endParaRPr b="1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4176750" y="0"/>
              <a:ext cx="2606742" cy="714908"/>
            </a:xfrm>
            <a:prstGeom prst="chevron">
              <a:avLst>
                <a:gd fmla="val 50000" name="adj"/>
              </a:avLst>
            </a:prstGeom>
            <a:solidFill>
              <a:srgbClr val="F3DAE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40"/>
            <p:cNvSpPr txBox="1"/>
            <p:nvPr/>
          </p:nvSpPr>
          <p:spPr>
            <a:xfrm>
              <a:off x="4534204" y="0"/>
              <a:ext cx="1891834" cy="7149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000" lIns="48000" spcFirstLastPara="1" rIns="16000" wrap="square" tIns="32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latin typeface="Arial"/>
                  <a:ea typeface="Arial"/>
                  <a:cs typeface="Arial"/>
                  <a:sym typeface="Arial"/>
                </a:rPr>
                <a:t> Lissencephaly (agyria)</a:t>
              </a:r>
              <a:endParaRPr b="1" i="0" sz="1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22" name="Google Shape;322;p40"/>
          <p:cNvCxnSpPr/>
          <p:nvPr/>
        </p:nvCxnSpPr>
        <p:spPr>
          <a:xfrm>
            <a:off x="5686425" y="1808758"/>
            <a:ext cx="0" cy="583566"/>
          </a:xfrm>
          <a:prstGeom prst="straightConnector1">
            <a:avLst/>
          </a:prstGeom>
          <a:noFill/>
          <a:ln cap="flat" cmpd="sng" w="19050">
            <a:solidFill>
              <a:srgbClr val="D5E7EB"/>
            </a:solidFill>
            <a:prstDash val="lgDashDot"/>
            <a:round/>
            <a:headEnd len="sm" w="sm" type="none"/>
            <a:tailEnd len="sm" w="sm" type="none"/>
          </a:ln>
        </p:spPr>
      </p:cxnSp>
      <p:pic>
        <p:nvPicPr>
          <p:cNvPr id="323" name="Google Shape;323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40184" y="5017221"/>
            <a:ext cx="2666999" cy="197358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0"/>
          <p:cNvSpPr txBox="1"/>
          <p:nvPr/>
        </p:nvSpPr>
        <p:spPr>
          <a:xfrm>
            <a:off x="188384" y="7283623"/>
            <a:ext cx="7252800" cy="1309800"/>
          </a:xfrm>
          <a:prstGeom prst="rect">
            <a:avLst/>
          </a:prstGeom>
          <a:solidFill>
            <a:srgbClr val="EDF4F7"/>
          </a:solidFill>
          <a:ln cap="flat" cmpd="sng" w="19050">
            <a:solidFill>
              <a:srgbClr val="D5E7EB"/>
            </a:solidFill>
            <a:prstDash val="lg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From Robbins:</a:t>
            </a:r>
            <a:endParaRPr b="0" i="0" sz="12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-Mutations in genes that control </a:t>
            </a:r>
            <a:r>
              <a:rPr b="1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migration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result in some malformations, like </a:t>
            </a:r>
            <a:r>
              <a:rPr b="1" i="1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holopros- encephaly</a:t>
            </a:r>
            <a:r>
              <a:rPr b="1" i="0" lang="en-US" sz="1200" u="sng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where midline structures are absent. If the olfactory bulbs are absent, it’s called </a:t>
            </a:r>
            <a:r>
              <a:rPr b="1" i="1" lang="en-US" sz="1200" u="sng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arrhinencephaly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i="1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Lissencephaly 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is anither example of gene mutations affecting migration. 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1"/>
          <p:cNvSpPr txBox="1"/>
          <p:nvPr/>
        </p:nvSpPr>
        <p:spPr>
          <a:xfrm>
            <a:off x="561972" y="61219"/>
            <a:ext cx="38814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Forebrain Malformations (cont) 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1" name="Google Shape;331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3048" y="1110650"/>
            <a:ext cx="4664443" cy="4397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41"/>
          <p:cNvSpPr txBox="1"/>
          <p:nvPr/>
        </p:nvSpPr>
        <p:spPr>
          <a:xfrm>
            <a:off x="189322" y="5820230"/>
            <a:ext cx="6951900" cy="21150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b="0" i="0" lang="en-US" sz="1400" u="none" cap="none" strike="noStrike">
                <a:solidFill>
                  <a:srgbClr val="FF0000"/>
                </a:solidFill>
                <a:highlight>
                  <a:srgbClr val="F4CCCC"/>
                </a:highlight>
                <a:latin typeface="Cambria"/>
                <a:ea typeface="Cambria"/>
                <a:cs typeface="Cambria"/>
                <a:sym typeface="Cambria"/>
              </a:rPr>
              <a:t>Cortical sulci are absent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except, usually, for the </a:t>
            </a:r>
            <a:r>
              <a:rPr b="0" i="0" lang="en-US" sz="1400" u="none" cap="none" strike="noStrike">
                <a:solidFill>
                  <a:srgbClr val="38761D"/>
                </a:solidFill>
                <a:highlight>
                  <a:srgbClr val="D9EAD3"/>
                </a:highlight>
                <a:latin typeface="Cambria"/>
                <a:ea typeface="Cambria"/>
                <a:cs typeface="Cambria"/>
                <a:sym typeface="Cambria"/>
              </a:rPr>
              <a:t>Sylvian fissure (</a:t>
            </a:r>
            <a:r>
              <a:rPr b="0" i="0" lang="en-US" sz="1400" u="none" cap="none" strike="noStrike">
                <a:solidFill>
                  <a:srgbClr val="999999"/>
                </a:solidFill>
                <a:highlight>
                  <a:srgbClr val="D9EAD3"/>
                </a:highlight>
                <a:latin typeface="Cambria"/>
                <a:ea typeface="Cambria"/>
                <a:cs typeface="Cambria"/>
                <a:sym typeface="Cambria"/>
              </a:rPr>
              <a:t>lateral sulcus</a:t>
            </a:r>
            <a:r>
              <a:rPr b="0" i="0" lang="en-US" sz="1400" u="none" cap="none" strike="noStrike">
                <a:solidFill>
                  <a:srgbClr val="38761D"/>
                </a:solidFill>
                <a:highlight>
                  <a:srgbClr val="D9EAD3"/>
                </a:highlight>
                <a:latin typeface="Cambria"/>
                <a:ea typeface="Cambria"/>
                <a:cs typeface="Cambria"/>
                <a:sym typeface="Cambria"/>
              </a:rPr>
              <a:t>)</a:t>
            </a:r>
            <a:endParaRPr b="0" i="0" sz="1400" u="none" cap="none" strike="noStrike">
              <a:solidFill>
                <a:srgbClr val="38761D"/>
              </a:solidFill>
              <a:highlight>
                <a:srgbClr val="D9EAD3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The </a:t>
            </a:r>
            <a:r>
              <a:rPr b="0" i="0" lang="en-US" sz="1400" u="none" cap="none" strike="noStrike">
                <a:solidFill>
                  <a:srgbClr val="0000FF"/>
                </a:solidFill>
                <a:highlight>
                  <a:srgbClr val="CFE2F3"/>
                </a:highlight>
                <a:latin typeface="Cambria"/>
                <a:ea typeface="Cambria"/>
                <a:cs typeface="Cambria"/>
                <a:sym typeface="Cambria"/>
              </a:rPr>
              <a:t>cortex is thick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consists of the molecular and </a:t>
            </a:r>
            <a:r>
              <a:rPr lang="en-US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four 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neuronal layers</a:t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The deepest of these layers is also the thickest and most cellular, presumably comprised of neurons that migrated a certain distance from the ventricles but failed to reach their normal destinations</a:t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b="0" i="0" lang="en-US" sz="1400" u="none" cap="none" strike="noStrike">
                <a:solidFill>
                  <a:srgbClr val="FF9900"/>
                </a:solidFill>
                <a:highlight>
                  <a:srgbClr val="FCE5CD"/>
                </a:highlight>
                <a:latin typeface="Cambria"/>
                <a:ea typeface="Cambria"/>
                <a:cs typeface="Cambria"/>
                <a:sym typeface="Cambria"/>
              </a:rPr>
              <a:t>There is a small amount of myelinated white matter between the abnormal cortex and the ventricles</a:t>
            </a:r>
            <a:endParaRPr b="0" i="0" sz="1400" u="none" cap="none" strike="noStrike">
              <a:solidFill>
                <a:srgbClr val="FF9900"/>
              </a:solidFill>
              <a:highlight>
                <a:srgbClr val="FCE5CD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2"/>
          <p:cNvSpPr txBox="1"/>
          <p:nvPr/>
        </p:nvSpPr>
        <p:spPr>
          <a:xfrm rot="-880199">
            <a:off x="-99295" y="8190079"/>
            <a:ext cx="1605126" cy="3916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FE599"/>
                </a:solidFill>
                <a:latin typeface="Cambria"/>
                <a:ea typeface="Cambria"/>
                <a:cs typeface="Cambria"/>
                <a:sym typeface="Cambria"/>
              </a:rPr>
              <a:t>Extra from first aid </a:t>
            </a:r>
            <a:endParaRPr b="1" i="0" sz="1100" u="none" cap="none" strike="noStrike">
              <a:solidFill>
                <a:srgbClr val="FFE5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39" name="Google Shape;339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2"/>
          <p:cNvSpPr txBox="1"/>
          <p:nvPr/>
        </p:nvSpPr>
        <p:spPr>
          <a:xfrm>
            <a:off x="703269" y="-62081"/>
            <a:ext cx="36942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rgbClr val="75B1BD"/>
              </a:buClr>
              <a:buSzPts val="2040"/>
              <a:buFont typeface="Arial"/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# Posterior Fossa Anomalies</a:t>
            </a:r>
            <a:r>
              <a:rPr b="1" i="0" lang="en-US" sz="204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1" name="Google Shape;341;p42"/>
          <p:cNvSpPr/>
          <p:nvPr/>
        </p:nvSpPr>
        <p:spPr>
          <a:xfrm>
            <a:off x="210475" y="782845"/>
            <a:ext cx="7399036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most common malformation in this region of the brain result in either </a:t>
            </a:r>
            <a:r>
              <a:rPr b="1" i="0" lang="en-US" sz="1400" u="none" cap="none" strike="noStrike">
                <a:solidFill>
                  <a:srgbClr val="990000"/>
                </a:solidFill>
                <a:latin typeface="Cambria"/>
                <a:ea typeface="Cambria"/>
                <a:cs typeface="Cambria"/>
                <a:sym typeface="Cambria"/>
              </a:rPr>
              <a:t>misplaced or absent cerebellum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Typically these are associated with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hydrocephalus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*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5B1BD"/>
                </a:solidFill>
                <a:latin typeface="Arial"/>
                <a:ea typeface="Arial"/>
                <a:cs typeface="Arial"/>
                <a:sym typeface="Arial"/>
              </a:rPr>
              <a:t># </a:t>
            </a: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arnold-chiari malformation 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0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-What is it 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Chiari malformations</a:t>
            </a: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are structural defects in the base of the skull and cerebellum There are two types of chiari malformations (type two only included in the objective</a:t>
            </a:r>
            <a:r>
              <a:rPr b="0" i="0" lang="en-US" sz="1200" u="none" cap="none" strike="noStrike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-HOW 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20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Due to genetic mutations or a maternal diet that lacked certain nutrients -&lt; the indented bony space at the base of the skull is abnormally small  -&lt; As a result, pressure is placed on the cerebellum  which will be displaced cerebellum and downward of the vermis of the cerebellum -&lt; this blocks the flow of the cerebrospinal fluid. -&lt; could leads to hydrocephalus </a:t>
            </a:r>
            <a:endParaRPr b="1" i="0" sz="1200" u="none" cap="none" strike="noStrike">
              <a:solidFill>
                <a:srgbClr val="A5A5A5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42" name="Google Shape;342;p42"/>
          <p:cNvGraphicFramePr/>
          <p:nvPr/>
        </p:nvGraphicFramePr>
        <p:xfrm>
          <a:off x="509451" y="50828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{BF6E3E59-4547-43B8-9381-658A17ECF9D5}</a:tableStyleId>
              </a:tblPr>
              <a:tblGrid>
                <a:gridCol w="3202850"/>
                <a:gridCol w="320285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75B1B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arnold-chiari type 1: </a:t>
                      </a:r>
                      <a:endParaRPr sz="1200" u="none" cap="none" strike="noStrike">
                        <a:solidFill>
                          <a:srgbClr val="75B1BD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5E7EB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75B1B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arnold-chiari type</a:t>
                      </a:r>
                      <a:r>
                        <a:rPr b="1" lang="en-US" sz="1200" u="none" cap="none" strike="noStrike">
                          <a:solidFill>
                            <a:srgbClr val="75B1BD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2: </a:t>
                      </a:r>
                      <a:endParaRPr sz="1200" u="none" cap="none" strike="noStrike">
                        <a:solidFill>
                          <a:srgbClr val="75B1BD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75B1BD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D5E7EB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Mild form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More</a:t>
                      </a:r>
                      <a:r>
                        <a:rPr lang="en-US" sz="1200" u="none" cap="none" strike="noStrike"/>
                        <a:t> severe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Usually</a:t>
                      </a:r>
                      <a:r>
                        <a:rPr lang="en-US" sz="1200" u="none" cap="none" strike="noStrike"/>
                        <a:t> there is </a:t>
                      </a:r>
                      <a:r>
                        <a:rPr b="1" lang="en-US" sz="1200" u="none" cap="none" strike="noStrike">
                          <a:solidFill>
                            <a:srgbClr val="C00000"/>
                          </a:solidFill>
                        </a:rPr>
                        <a:t>no</a:t>
                      </a:r>
                      <a:r>
                        <a:rPr lang="en-US" sz="1200" u="none" cap="none" strike="noStrike"/>
                        <a:t> hydrocephalus = مافيه ضغط هنا لدرجه يسوي  hydrocephalus 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Associated with </a:t>
                      </a:r>
                      <a:r>
                        <a:rPr b="1" lang="en-US" sz="1200" u="none" cap="none" strike="noStrike">
                          <a:solidFill>
                            <a:srgbClr val="C00000"/>
                          </a:solidFill>
                        </a:rPr>
                        <a:t>hydrocephalus</a:t>
                      </a:r>
                      <a:endParaRPr b="1" sz="1200" u="none" cap="none" strike="noStrike">
                        <a:solidFill>
                          <a:srgbClr val="C00000"/>
                        </a:solidFill>
                      </a:endParaRPr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Not</a:t>
                      </a:r>
                      <a:r>
                        <a:rPr lang="en-US" sz="1200" u="none" cap="none" strike="noStrike"/>
                        <a:t> associated with </a:t>
                      </a:r>
                      <a:r>
                        <a:rPr lang="en-US" sz="1200" u="none" cap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lumbar myelomeningocele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associated with</a:t>
                      </a:r>
                      <a:r>
                        <a:rPr lang="en-US" sz="1200" u="none" cap="none" strike="noStrike"/>
                        <a:t> </a:t>
                      </a:r>
                      <a:r>
                        <a:rPr b="1" lang="en-US" sz="1200" u="none" cap="none" strike="noStrike">
                          <a:solidFill>
                            <a:srgbClr val="C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lumbar myelomeningocele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⦁ Increasing the space for the tissue through neurosurgery can alleviate the symptoms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/>
                        <a:t>Also the </a:t>
                      </a:r>
                      <a:r>
                        <a:rPr b="0" i="0" lang="en-US" sz="1200" u="none" cap="none" strike="noStrike">
                          <a:solidFill>
                            <a:srgbClr val="000000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brain stem extend into the foramen magnum.</a:t>
                      </a:r>
                      <a:endParaRPr sz="1200" u="none" cap="none" strike="noStrike"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43" name="Google Shape;343;p42"/>
          <p:cNvSpPr txBox="1"/>
          <p:nvPr/>
        </p:nvSpPr>
        <p:spPr>
          <a:xfrm>
            <a:off x="210475" y="4456349"/>
            <a:ext cx="645795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-Types of arnold-chiari malformation – by D.maha arafah   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44" name="Google Shape;344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48" y="7722569"/>
            <a:ext cx="4738553" cy="1249443"/>
          </a:xfrm>
          <a:prstGeom prst="rect">
            <a:avLst/>
          </a:prstGeom>
          <a:noFill/>
          <a:ln cap="flat" cmpd="sng" w="19050">
            <a:solidFill>
              <a:srgbClr val="B7B7B7"/>
            </a:solidFill>
            <a:prstDash val="dashDot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43"/>
          <p:cNvSpPr/>
          <p:nvPr/>
        </p:nvSpPr>
        <p:spPr>
          <a:xfrm>
            <a:off x="700913" y="0"/>
            <a:ext cx="347082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75B1BD"/>
                </a:solidFill>
                <a:latin typeface="Arial"/>
                <a:ea typeface="Arial"/>
                <a:cs typeface="Arial"/>
                <a:sym typeface="Arial"/>
              </a:rPr>
              <a:t># </a:t>
            </a:r>
            <a:r>
              <a:rPr b="1" i="0" lang="en-US" sz="18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arnold-chiari malformation : </a:t>
            </a:r>
            <a:endParaRPr b="1" i="0" sz="18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1" name="Google Shape;351;p43"/>
          <p:cNvPicPr preferRelativeResize="0"/>
          <p:nvPr/>
        </p:nvPicPr>
        <p:blipFill rotWithShape="1">
          <a:blip r:embed="rId4">
            <a:alphaModFix/>
          </a:blip>
          <a:srcRect b="13547" l="0" r="0" t="3228"/>
          <a:stretch/>
        </p:blipFill>
        <p:spPr>
          <a:xfrm>
            <a:off x="1432707" y="771425"/>
            <a:ext cx="4615668" cy="3181449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3"/>
          <p:cNvSpPr txBox="1"/>
          <p:nvPr/>
        </p:nvSpPr>
        <p:spPr>
          <a:xfrm>
            <a:off x="329437" y="3796496"/>
            <a:ext cx="6804787" cy="1280329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arnold-chiari malformation (Chiari type </a:t>
            </a:r>
            <a:r>
              <a:rPr b="1" i="0" lang="en-US" sz="1300" u="none" cap="none" strike="noStrike">
                <a:solidFill>
                  <a:srgbClr val="980000"/>
                </a:solidFill>
                <a:latin typeface="Cambria"/>
                <a:ea typeface="Cambria"/>
                <a:cs typeface="Cambria"/>
                <a:sym typeface="Cambria"/>
              </a:rPr>
              <a:t>II</a:t>
            </a:r>
            <a:r>
              <a:rPr b="1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malformation) consist of:</a:t>
            </a:r>
            <a:endParaRPr b="1"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mbria"/>
              <a:buAutoNum type="arabicPeriod"/>
            </a:pP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smal l posterior fossa</a:t>
            </a:r>
            <a:endParaRPr b="0"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mbria"/>
              <a:buAutoNum type="arabicPeriod"/>
            </a:pP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misshapen (تشوه خلقي) midline cerebellum</a:t>
            </a:r>
            <a:endParaRPr b="0"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mbria"/>
              <a:buAutoNum type="arabicPeriod"/>
            </a:pP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downward extension of vermis through the foramen magnum</a:t>
            </a:r>
            <a:endParaRPr b="0"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mbria"/>
              <a:buAutoNum type="arabicPeriod"/>
            </a:pP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Hydrocephalus</a:t>
            </a:r>
            <a:endParaRPr b="0"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mbria"/>
              <a:buAutoNum type="arabicPeriod"/>
            </a:pPr>
            <a:r>
              <a:rPr b="0" i="0" lang="en-US" sz="1300" u="none" cap="none" strike="noStrike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 lumbar myelomeningocele</a:t>
            </a:r>
            <a:endParaRPr b="0" i="0" sz="1300" u="none" cap="none" strike="noStrik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3" name="Google Shape;35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8466" y="5383394"/>
            <a:ext cx="4145778" cy="1931806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dashDot"/>
            <a:round/>
            <a:headEnd len="sm" w="sm" type="none"/>
            <a:tailEnd len="sm" w="sm" type="none"/>
          </a:ln>
        </p:spPr>
      </p:pic>
      <p:sp>
        <p:nvSpPr>
          <p:cNvPr id="354" name="Google Shape;354;p43"/>
          <p:cNvSpPr txBox="1"/>
          <p:nvPr/>
        </p:nvSpPr>
        <p:spPr>
          <a:xfrm rot="-880199">
            <a:off x="148952" y="6088077"/>
            <a:ext cx="1605126" cy="31289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FFE599"/>
                </a:solidFill>
                <a:latin typeface="Cambria"/>
                <a:ea typeface="Cambria"/>
                <a:cs typeface="Cambria"/>
                <a:sym typeface="Cambria"/>
              </a:rPr>
              <a:t>Extra from first aid </a:t>
            </a:r>
            <a:endParaRPr b="1" i="0" sz="1100" u="none" cap="none" strike="noStrike">
              <a:solidFill>
                <a:srgbClr val="FFE5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5" name="Google Shape;355;p43"/>
          <p:cNvSpPr txBox="1"/>
          <p:nvPr/>
        </p:nvSpPr>
        <p:spPr>
          <a:xfrm>
            <a:off x="329438" y="7668245"/>
            <a:ext cx="6804786" cy="1066179"/>
          </a:xfrm>
          <a:prstGeom prst="rect">
            <a:avLst/>
          </a:prstGeom>
          <a:solidFill>
            <a:srgbClr val="EDF4F7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From Robbins:</a:t>
            </a:r>
            <a:endParaRPr b="0" i="0" sz="12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*Hydrocephalus is due to excess tissue in the magnum foramina, obstructing the flow of CSF. 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i="1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Chiari type I malformation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is milder, only cerebellar tonsils extend through the  foramen magnum. 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-</a:t>
            </a:r>
            <a:r>
              <a:rPr b="1" i="1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Dandy-Walker malformation, </a:t>
            </a:r>
            <a:r>
              <a:rPr b="0" i="0" lang="en-US" sz="12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is characterized by an enlarged posterior  fossa and absence of the  cerebellar vermis. </a:t>
            </a:r>
            <a:endParaRPr b="0" i="0" sz="12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9525"/>
            <a:ext cx="7772400" cy="623888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4"/>
          <p:cNvSpPr txBox="1"/>
          <p:nvPr/>
        </p:nvSpPr>
        <p:spPr>
          <a:xfrm>
            <a:off x="-703492" y="116800"/>
            <a:ext cx="56061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23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Neural tube</a:t>
            </a:r>
            <a:r>
              <a:rPr b="0" i="0" lang="en-US" sz="2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23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defects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4"/>
          <p:cNvSpPr txBox="1"/>
          <p:nvPr/>
        </p:nvSpPr>
        <p:spPr>
          <a:xfrm>
            <a:off x="101850" y="706300"/>
            <a:ext cx="7568700" cy="44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4316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B1BD"/>
              </a:buClr>
              <a:buSzPts val="1360"/>
              <a:buFont typeface="Arial"/>
              <a:buChar char="•"/>
            </a:pPr>
            <a:r>
              <a:rPr b="1" i="0" lang="en-US" sz="136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What is it ?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Among the earliest stages in brain development is the formation of the 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neural tube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the </a:t>
            </a:r>
            <a:r>
              <a:rPr b="0" i="0" lang="en-US" sz="136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inside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which will become the 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ventricular system 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and the </a:t>
            </a:r>
            <a:r>
              <a:rPr b="0" i="0" lang="en-US" sz="1360" u="sng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wall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which will become the 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brain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spinal cord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0" i="0" sz="136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Arial"/>
              <a:buNone/>
            </a:pPr>
            <a:r>
              <a:t/>
            </a:r>
            <a:endParaRPr b="0" i="0" sz="136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94316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B1BD"/>
              </a:buClr>
              <a:buSzPts val="1360"/>
              <a:buFont typeface="Arial"/>
              <a:buChar char="•"/>
            </a:pPr>
            <a:r>
              <a:rPr b="1" i="0" lang="en-US" sz="136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how does it happen ? 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Failure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of a portion of the neural tube to 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close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or 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reopening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after successful closure –&lt; may lead to one of several malformations</a:t>
            </a:r>
            <a:endParaRPr b="0" i="0" sz="136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Arial"/>
              <a:buNone/>
            </a:pPr>
            <a:r>
              <a:t/>
            </a:r>
            <a:endParaRPr b="0" i="0" sz="136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94316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B1BD"/>
              </a:buClr>
              <a:buSzPts val="1360"/>
              <a:buFont typeface="Arial"/>
              <a:buChar char="•"/>
            </a:pPr>
            <a:r>
              <a:rPr b="1" i="0" lang="en-US" sz="136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Is there a risk factors  </a:t>
            </a:r>
            <a:r>
              <a:rPr b="1" i="1" lang="en-US" sz="136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? </a:t>
            </a:r>
            <a:r>
              <a:rPr b="1" i="1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YES, </a:t>
            </a:r>
            <a:r>
              <a:rPr b="0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Folate deficiency 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during the initial weeks of gestation is a risk factor; prenatal vitamins are aimed, in part, at reducing this risk Pregnancy. </a:t>
            </a:r>
            <a:r>
              <a:rPr b="0" i="0" lang="en-US" sz="1360" u="none" cap="none" strike="noStrike">
                <a:solidFill>
                  <a:srgbClr val="A5A5A5"/>
                </a:solidFill>
                <a:latin typeface="Cambria"/>
                <a:ea typeface="Cambria"/>
                <a:cs typeface="Cambria"/>
                <a:sym typeface="Cambria"/>
              </a:rPr>
              <a:t>That’s why Pregnant woman must take Folic acid!</a:t>
            </a:r>
            <a:endParaRPr b="0" i="0" sz="136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94316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Char char="•"/>
            </a:pP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are characterized by abnormalities involving some combination of </a:t>
            </a:r>
            <a:r>
              <a:rPr b="1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neural tissue</a:t>
            </a:r>
            <a:r>
              <a:rPr b="0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, </a:t>
            </a:r>
            <a:r>
              <a:rPr b="1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meninges</a:t>
            </a:r>
            <a:r>
              <a:rPr b="1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and </a:t>
            </a:r>
            <a:r>
              <a:rPr b="1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overlying bone or soft tissues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Collectively, </a:t>
            </a:r>
            <a:r>
              <a:rPr b="1" i="1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neural tube defects are the </a:t>
            </a:r>
            <a:r>
              <a:rPr b="1" i="1" lang="en-US" sz="1360" u="sng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most frequent</a:t>
            </a:r>
            <a:r>
              <a:rPr b="1" i="1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CNS malformations. </a:t>
            </a:r>
            <a:endParaRPr b="1" i="1" sz="136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Arial"/>
              <a:buNone/>
            </a:pPr>
            <a:r>
              <a:t/>
            </a:r>
            <a:endParaRPr b="1" i="1" sz="136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94316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5B1BD"/>
              </a:buClr>
              <a:buSzPts val="1360"/>
              <a:buFont typeface="Arial"/>
              <a:buChar char="•"/>
            </a:pPr>
            <a:r>
              <a:rPr b="1" i="0" lang="en-US" sz="136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How can we diagnose it ?</a:t>
            </a:r>
            <a:r>
              <a:rPr b="0" i="0" lang="en-US" sz="136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combination of </a:t>
            </a:r>
            <a:r>
              <a:rPr b="1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ultrasound and maternal</a:t>
            </a:r>
            <a:r>
              <a:rPr b="0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screening for </a:t>
            </a:r>
            <a:r>
              <a:rPr b="1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elevated α- fetoprotein</a:t>
            </a:r>
            <a:r>
              <a:rPr b="0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has </a:t>
            </a:r>
            <a:r>
              <a:rPr b="1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increased</a:t>
            </a:r>
            <a:r>
              <a:rPr b="0" i="0" lang="en-US" sz="1360" u="none" cap="none" strike="noStrik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early detection of neural tube defects.</a:t>
            </a:r>
            <a:endParaRPr b="1" i="0" sz="1360" u="none" cap="none" strike="noStrike">
              <a:solidFill>
                <a:srgbClr val="925BC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107955" lvl="0" marL="1943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Arial"/>
              <a:buNone/>
            </a:pPr>
            <a:r>
              <a:t/>
            </a:r>
            <a:endParaRPr b="1" i="1" sz="1360" u="none" cap="none" strike="noStrike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1496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mbria"/>
              <a:buChar char="●"/>
            </a:pPr>
            <a:r>
              <a:rPr b="0" i="0" lang="en-US" sz="136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overall recurrence risk in subsequent pregnancies is 4% to 5%.</a:t>
            </a:r>
            <a:endParaRPr b="0" i="0" sz="136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60"/>
              <a:buFont typeface="Arial"/>
              <a:buNone/>
            </a:pPr>
            <a:r>
              <a:t/>
            </a:r>
            <a:endParaRPr b="0" i="0" sz="136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scienceblogs.com/retrospectacle/upload/2007/05/neural_crest_and_notocord.gif" id="363" name="Google Shape;363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8957" y="5035985"/>
            <a:ext cx="1478321" cy="153701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44"/>
          <p:cNvSpPr txBox="1"/>
          <p:nvPr/>
        </p:nvSpPr>
        <p:spPr>
          <a:xfrm>
            <a:off x="101850" y="7753935"/>
            <a:ext cx="7301400" cy="1274100"/>
          </a:xfrm>
          <a:prstGeom prst="rect">
            <a:avLst/>
          </a:prstGeom>
          <a:solidFill>
            <a:srgbClr val="EDF4F7"/>
          </a:solidFill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From Robbins:</a:t>
            </a:r>
            <a:endParaRPr b="0" i="0" sz="1400" u="none" cap="none" strike="noStrike">
              <a:solidFill>
                <a:srgbClr val="75B1BD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The  most  common  defects  involve  the  </a:t>
            </a:r>
            <a:r>
              <a:rPr b="1" i="0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posterior  end</a:t>
            </a:r>
            <a:r>
              <a:rPr b="0" i="0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 of the neural tube, from which the </a:t>
            </a:r>
            <a:r>
              <a:rPr b="1" i="0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spinal cord</a:t>
            </a:r>
            <a:r>
              <a:rPr b="0" i="0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 forms. These can range from asymptomatic bony defects (</a:t>
            </a:r>
            <a:r>
              <a:rPr b="1" i="1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spina bifida occulta</a:t>
            </a:r>
            <a:r>
              <a:rPr b="0" i="0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) to spina bifida, a severe malformation consisting of a lat, disorganized segment of spinal cord associated with an overlying meningeal outpouching.</a:t>
            </a:r>
            <a:br>
              <a:rPr b="0" i="0" lang="en-US" sz="14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b="0" i="0" sz="14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" name="Google Shape;365;p44"/>
          <p:cNvSpPr txBox="1"/>
          <p:nvPr/>
        </p:nvSpPr>
        <p:spPr>
          <a:xfrm>
            <a:off x="-3" y="7303693"/>
            <a:ext cx="5606100" cy="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22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Neural tube defects examples:</a:t>
            </a:r>
            <a:r>
              <a:rPr b="0" i="0" lang="en-US" sz="2200" u="none" cap="none" strike="noStrike">
                <a:solidFill>
                  <a:srgbClr val="75B1BD"/>
                </a:solidFill>
                <a:latin typeface="Cambria"/>
                <a:ea typeface="Cambria"/>
                <a:cs typeface="Cambria"/>
                <a:sym typeface="Cambria"/>
              </a:rPr>
              <a:t> (next page)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1074" y="5072792"/>
            <a:ext cx="3281549" cy="154431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4"/>
          <p:cNvSpPr txBox="1"/>
          <p:nvPr/>
        </p:nvSpPr>
        <p:spPr>
          <a:xfrm>
            <a:off x="177207" y="5519121"/>
            <a:ext cx="941400" cy="72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999999"/>
                </a:solidFill>
                <a:latin typeface="Cambria"/>
                <a:ea typeface="Cambria"/>
                <a:cs typeface="Cambria"/>
                <a:sym typeface="Cambria"/>
              </a:rPr>
              <a:t>Extra</a:t>
            </a:r>
            <a:endParaRPr b="0" i="0" sz="1800" u="none" cap="none" strike="noStrike">
              <a:solidFill>
                <a:srgbClr val="99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ABDAFC"/>
      </a:dk2>
      <a:lt2>
        <a:srgbClr val="ABDAFC"/>
      </a:lt2>
      <a:accent1>
        <a:srgbClr val="C2A3DF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28">
      <a:dk1>
        <a:srgbClr val="000000"/>
      </a:dk1>
      <a:lt1>
        <a:srgbClr val="FFFFFF"/>
      </a:lt1>
      <a:dk2>
        <a:srgbClr val="ABDAFC"/>
      </a:dk2>
      <a:lt2>
        <a:srgbClr val="ABDAFC"/>
      </a:lt2>
      <a:accent1>
        <a:srgbClr val="C2A3DF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ustom 27">
      <a:dk1>
        <a:srgbClr val="000000"/>
      </a:dk1>
      <a:lt1>
        <a:srgbClr val="FFFFFF"/>
      </a:lt1>
      <a:dk2>
        <a:srgbClr val="ABDAFC"/>
      </a:dk2>
      <a:lt2>
        <a:srgbClr val="ABDAFC"/>
      </a:lt2>
      <a:accent1>
        <a:srgbClr val="9A66CA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