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9144000" cx="7772400"/>
  <p:notesSz cx="6858000" cy="9144000"/>
  <p:embeddedFontLst>
    <p:embeddedFont>
      <p:font typeface="Pinyon Script"/>
      <p:regular r:id="rId27"/>
    </p:embeddedFont>
    <p:embeddedFont>
      <p:font typeface="Tek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3BC0755-AFB1-4F2A-8ECC-BA83B80F7AA0}">
  <a:tblStyle styleId="{63BC0755-AFB1-4F2A-8ECC-BA83B80F7AA0}" styleName="Table_0">
    <a:wholeTbl>
      <a:tcTxStyle b="off" i="off">
        <a:font>
          <a:latin typeface="Cambria"/>
          <a:ea typeface="Cambria"/>
          <a:cs typeface="Cambri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tcStyle>
        <a:fill>
          <a:solidFill>
            <a:schemeClr val="dk1">
              <a:alpha val="20000"/>
            </a:schemeClr>
          </a:solidFill>
        </a:fill>
      </a:tcStyle>
    </a:band1H>
    <a:band2H>
      <a:tcTxStyle b="off" i="off"/>
    </a:band2H>
    <a:band1V>
      <a:tcTxStyle b="off" i="off"/>
      <a:tcStyle>
        <a:fill>
          <a:solidFill>
            <a:schemeClr val="dk1">
              <a:alpha val="20000"/>
            </a:schemeClr>
          </a:solidFill>
        </a:fill>
      </a:tcStyle>
    </a:band1V>
    <a:band2V>
      <a:tcTxStyle b="off" i="off"/>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FF133181-6BCE-4E6C-A763-D401285640C1}" styleName="Table_1">
    <a:wholeTbl>
      <a:tcTxStyle b="off" i="off">
        <a:font>
          <a:latin typeface="Cambria"/>
          <a:ea typeface="Cambria"/>
          <a:cs typeface="Cambria"/>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6FBE81F-EF4C-4C02-8650-4120C90FA6FA}"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Teko-regular.fntdata"/><Relationship Id="rId27" Type="http://schemas.openxmlformats.org/officeDocument/2006/relationships/font" Target="fonts/PinyonScrip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Teko-bold.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bbbc9af1408dde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55" name="Google Shape;155;g4bbbc9af1408dde3_0:notes"/>
          <p:cNvSpPr/>
          <p:nvPr>
            <p:ph idx="2" type="sldImg"/>
          </p:nvPr>
        </p:nvSpPr>
        <p:spPr>
          <a:xfrm>
            <a:off x="1971675" y="685800"/>
            <a:ext cx="291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68" name="Google Shape;368;p10: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85" name="Google Shape;385;p11: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96" name="Google Shape;396;p12: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04" name="Google Shape;404;p13: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4: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68" name="Google Shape;468;p15: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83" name="Google Shape;483;p16: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493" name="Google Shape;493;p17: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514" name="Google Shape;514;p18: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g4393dd7e1e20a33d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21" name="Google Shape;521;g4393dd7e1e20a33d_0:notes"/>
          <p:cNvSpPr/>
          <p:nvPr>
            <p:ph idx="2" type="sldImg"/>
          </p:nvPr>
        </p:nvSpPr>
        <p:spPr>
          <a:xfrm>
            <a:off x="1971675" y="685800"/>
            <a:ext cx="291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2: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76" name="Google Shape;17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92" name="Google Shape;192;p3: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61" name="Google Shape;261;p4: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5: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71" name="Google Shape;27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95" name="Google Shape;295;p6: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05" name="Google Shape;305;p7: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23" name="Google Shape;323;p8: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45" name="Google Shape;345;p9: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2"/>
          <p:cNvSpPr txBox="1"/>
          <p:nvPr>
            <p:ph idx="1" type="body"/>
          </p:nvPr>
        </p:nvSpPr>
        <p:spPr>
          <a:xfrm>
            <a:off x="534353" y="2434167"/>
            <a:ext cx="6703695"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8" name="Google Shape;18;p2"/>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9" name="Google Shape;19;p2"/>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20" name="Google Shape;20;p2"/>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1"/>
          <p:cNvSpPr txBox="1"/>
          <p:nvPr>
            <p:ph type="title"/>
          </p:nvPr>
        </p:nvSpPr>
        <p:spPr>
          <a:xfrm rot="5400000">
            <a:off x="2525527" y="3523431"/>
            <a:ext cx="7749117" cy="167592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1"/>
          <p:cNvSpPr txBox="1"/>
          <p:nvPr>
            <p:ph idx="1" type="body"/>
          </p:nvPr>
        </p:nvSpPr>
        <p:spPr>
          <a:xfrm rot="5400000">
            <a:off x="-874897" y="1896084"/>
            <a:ext cx="7749117" cy="4930616"/>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75" name="Google Shape;75;p11"/>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6" name="Google Shape;76;p11"/>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7" name="Google Shape;77;p11"/>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8" name="Shape 78"/>
        <p:cNvGrpSpPr/>
        <p:nvPr/>
      </p:nvGrpSpPr>
      <p:grpSpPr>
        <a:xfrm>
          <a:off x="0" y="0"/>
          <a:ext cx="0" cy="0"/>
          <a:chOff x="0" y="0"/>
          <a:chExt cx="0" cy="0"/>
        </a:xfrm>
      </p:grpSpPr>
      <p:sp>
        <p:nvSpPr>
          <p:cNvPr id="79" name="Google Shape;79;p12"/>
          <p:cNvSpPr txBox="1"/>
          <p:nvPr>
            <p:ph type="ctrTitle"/>
          </p:nvPr>
        </p:nvSpPr>
        <p:spPr>
          <a:xfrm>
            <a:off x="582930" y="1496484"/>
            <a:ext cx="6606600" cy="3183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p12"/>
          <p:cNvSpPr txBox="1"/>
          <p:nvPr>
            <p:ph idx="1" type="subTitle"/>
          </p:nvPr>
        </p:nvSpPr>
        <p:spPr>
          <a:xfrm>
            <a:off x="971550" y="4802717"/>
            <a:ext cx="5829300" cy="2207700"/>
          </a:xfrm>
          <a:prstGeom prst="rect">
            <a:avLst/>
          </a:prstGeom>
          <a:noFill/>
          <a:ln>
            <a:noFill/>
          </a:ln>
        </p:spPr>
        <p:txBody>
          <a:bodyPr anchorCtr="0" anchor="t" bIns="45700" lIns="91425" spcFirstLastPara="1" rIns="91425" wrap="square" tIns="45700"/>
          <a:lstStyle>
            <a:lvl1pPr lvl="0" marR="0" rtl="0" algn="ctr">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lvl="1" marR="0" rtl="0" algn="ctr">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2pPr>
            <a:lvl3pPr lvl="2" marR="0" rtl="0" algn="ctr">
              <a:lnSpc>
                <a:spcPct val="90000"/>
              </a:lnSpc>
              <a:spcBef>
                <a:spcPts val="425"/>
              </a:spcBef>
              <a:spcAft>
                <a:spcPts val="0"/>
              </a:spcAft>
              <a:buClr>
                <a:schemeClr val="dk1"/>
              </a:buClr>
              <a:buSzPts val="1530"/>
              <a:buFont typeface="Arial"/>
              <a:buNone/>
              <a:defRPr b="0" i="0" sz="1530" u="none" cap="none" strike="noStrike">
                <a:solidFill>
                  <a:schemeClr val="dk1"/>
                </a:solidFill>
                <a:latin typeface="Cambria"/>
                <a:ea typeface="Cambria"/>
                <a:cs typeface="Cambria"/>
                <a:sym typeface="Cambria"/>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9pPr>
          </a:lstStyle>
          <a:p/>
        </p:txBody>
      </p:sp>
      <p:sp>
        <p:nvSpPr>
          <p:cNvPr id="81" name="Google Shape;81;p12"/>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2" name="Google Shape;82;p12"/>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3" name="Google Shape;83;p12"/>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14"/>
          <p:cNvSpPr txBox="1"/>
          <p:nvPr>
            <p:ph idx="1" type="body"/>
          </p:nvPr>
        </p:nvSpPr>
        <p:spPr>
          <a:xfrm>
            <a:off x="534353" y="2434167"/>
            <a:ext cx="67038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93" name="Google Shape;93;p14"/>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94" name="Google Shape;94;p14"/>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95" name="Google Shape;95;p14"/>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6" name="Shape 96"/>
        <p:cNvGrpSpPr/>
        <p:nvPr/>
      </p:nvGrpSpPr>
      <p:grpSpPr>
        <a:xfrm>
          <a:off x="0" y="0"/>
          <a:ext cx="0" cy="0"/>
          <a:chOff x="0" y="0"/>
          <a:chExt cx="0" cy="0"/>
        </a:xfrm>
      </p:grpSpPr>
      <p:sp>
        <p:nvSpPr>
          <p:cNvPr id="97" name="Google Shape;97;p15"/>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98" name="Google Shape;98;p15"/>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99" name="Google Shape;99;p15"/>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0" name="Shape 100"/>
        <p:cNvGrpSpPr/>
        <p:nvPr/>
      </p:nvGrpSpPr>
      <p:grpSpPr>
        <a:xfrm>
          <a:off x="0" y="0"/>
          <a:ext cx="0" cy="0"/>
          <a:chOff x="0" y="0"/>
          <a:chExt cx="0" cy="0"/>
        </a:xfrm>
      </p:grpSpPr>
      <p:sp>
        <p:nvSpPr>
          <p:cNvPr id="101" name="Google Shape;101;p16"/>
          <p:cNvSpPr txBox="1"/>
          <p:nvPr>
            <p:ph type="title"/>
          </p:nvPr>
        </p:nvSpPr>
        <p:spPr>
          <a:xfrm>
            <a:off x="530305" y="2279653"/>
            <a:ext cx="6703800" cy="38037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16"/>
          <p:cNvSpPr txBox="1"/>
          <p:nvPr>
            <p:ph idx="1" type="body"/>
          </p:nvPr>
        </p:nvSpPr>
        <p:spPr>
          <a:xfrm>
            <a:off x="530305" y="6119286"/>
            <a:ext cx="6703800" cy="20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mbria"/>
                <a:ea typeface="Cambria"/>
                <a:cs typeface="Cambria"/>
                <a:sym typeface="Cambria"/>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9pPr>
          </a:lstStyle>
          <a:p/>
        </p:txBody>
      </p:sp>
      <p:sp>
        <p:nvSpPr>
          <p:cNvPr id="103" name="Google Shape;103;p16"/>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4" name="Google Shape;104;p16"/>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5" name="Google Shape;105;p16"/>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06" name="Shape 106"/>
        <p:cNvGrpSpPr/>
        <p:nvPr/>
      </p:nvGrpSpPr>
      <p:grpSpPr>
        <a:xfrm>
          <a:off x="0" y="0"/>
          <a:ext cx="0" cy="0"/>
          <a:chOff x="0" y="0"/>
          <a:chExt cx="0" cy="0"/>
        </a:xfrm>
      </p:grpSpPr>
      <p:sp>
        <p:nvSpPr>
          <p:cNvPr id="107" name="Google Shape;107;p17"/>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7"/>
          <p:cNvSpPr txBox="1"/>
          <p:nvPr>
            <p:ph idx="1" type="body"/>
          </p:nvPr>
        </p:nvSpPr>
        <p:spPr>
          <a:xfrm>
            <a:off x="534353" y="2434167"/>
            <a:ext cx="33033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09" name="Google Shape;109;p17"/>
          <p:cNvSpPr txBox="1"/>
          <p:nvPr>
            <p:ph idx="2" type="body"/>
          </p:nvPr>
        </p:nvSpPr>
        <p:spPr>
          <a:xfrm>
            <a:off x="3934778" y="2434167"/>
            <a:ext cx="33033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10" name="Google Shape;110;p17"/>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11" name="Google Shape;111;p17"/>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12" name="Google Shape;112;p17"/>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3" name="Shape 113"/>
        <p:cNvGrpSpPr/>
        <p:nvPr/>
      </p:nvGrpSpPr>
      <p:grpSpPr>
        <a:xfrm>
          <a:off x="0" y="0"/>
          <a:ext cx="0" cy="0"/>
          <a:chOff x="0" y="0"/>
          <a:chExt cx="0" cy="0"/>
        </a:xfrm>
      </p:grpSpPr>
      <p:sp>
        <p:nvSpPr>
          <p:cNvPr id="114" name="Google Shape;114;p18"/>
          <p:cNvSpPr txBox="1"/>
          <p:nvPr>
            <p:ph type="title"/>
          </p:nvPr>
        </p:nvSpPr>
        <p:spPr>
          <a:xfrm>
            <a:off x="535365"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Google Shape;115;p18"/>
          <p:cNvSpPr txBox="1"/>
          <p:nvPr>
            <p:ph idx="1" type="body"/>
          </p:nvPr>
        </p:nvSpPr>
        <p:spPr>
          <a:xfrm>
            <a:off x="535366" y="2241551"/>
            <a:ext cx="3288000" cy="10986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116" name="Google Shape;116;p18"/>
          <p:cNvSpPr txBox="1"/>
          <p:nvPr>
            <p:ph idx="2" type="body"/>
          </p:nvPr>
        </p:nvSpPr>
        <p:spPr>
          <a:xfrm>
            <a:off x="535366" y="3340100"/>
            <a:ext cx="3288000" cy="4912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17" name="Google Shape;117;p18"/>
          <p:cNvSpPr txBox="1"/>
          <p:nvPr>
            <p:ph idx="3" type="body"/>
          </p:nvPr>
        </p:nvSpPr>
        <p:spPr>
          <a:xfrm>
            <a:off x="3934778" y="2241551"/>
            <a:ext cx="3304200" cy="10986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118" name="Google Shape;118;p18"/>
          <p:cNvSpPr txBox="1"/>
          <p:nvPr>
            <p:ph idx="4" type="body"/>
          </p:nvPr>
        </p:nvSpPr>
        <p:spPr>
          <a:xfrm>
            <a:off x="3934778" y="3340100"/>
            <a:ext cx="3304200" cy="4912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19" name="Google Shape;119;p18"/>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20" name="Google Shape;120;p18"/>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21" name="Google Shape;121;p18"/>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2" name="Shape 122"/>
        <p:cNvGrpSpPr/>
        <p:nvPr/>
      </p:nvGrpSpPr>
      <p:grpSpPr>
        <a:xfrm>
          <a:off x="0" y="0"/>
          <a:ext cx="0" cy="0"/>
          <a:chOff x="0" y="0"/>
          <a:chExt cx="0" cy="0"/>
        </a:xfrm>
      </p:grpSpPr>
      <p:sp>
        <p:nvSpPr>
          <p:cNvPr id="123" name="Google Shape;123;p19"/>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 name="Google Shape;124;p19"/>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25" name="Google Shape;125;p19"/>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26" name="Google Shape;126;p19"/>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20"/>
          <p:cNvSpPr txBox="1"/>
          <p:nvPr>
            <p:ph type="title"/>
          </p:nvPr>
        </p:nvSpPr>
        <p:spPr>
          <a:xfrm>
            <a:off x="535365" y="609600"/>
            <a:ext cx="2506800"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9" name="Google Shape;129;p20"/>
          <p:cNvSpPr txBox="1"/>
          <p:nvPr>
            <p:ph idx="1" type="body"/>
          </p:nvPr>
        </p:nvSpPr>
        <p:spPr>
          <a:xfrm>
            <a:off x="3304282" y="1316569"/>
            <a:ext cx="3934800" cy="6498300"/>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mbria"/>
                <a:ea typeface="Cambria"/>
                <a:cs typeface="Cambria"/>
                <a:sym typeface="Cambria"/>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9pPr>
          </a:lstStyle>
          <a:p/>
        </p:txBody>
      </p:sp>
      <p:sp>
        <p:nvSpPr>
          <p:cNvPr id="130" name="Google Shape;130;p20"/>
          <p:cNvSpPr txBox="1"/>
          <p:nvPr>
            <p:ph idx="2" type="body"/>
          </p:nvPr>
        </p:nvSpPr>
        <p:spPr>
          <a:xfrm>
            <a:off x="535365" y="2743200"/>
            <a:ext cx="2506800" cy="5082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131" name="Google Shape;131;p20"/>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2" name="Google Shape;132;p20"/>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3" name="Google Shape;133;p20"/>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4" name="Shape 134"/>
        <p:cNvGrpSpPr/>
        <p:nvPr/>
      </p:nvGrpSpPr>
      <p:grpSpPr>
        <a:xfrm>
          <a:off x="0" y="0"/>
          <a:ext cx="0" cy="0"/>
          <a:chOff x="0" y="0"/>
          <a:chExt cx="0" cy="0"/>
        </a:xfrm>
      </p:grpSpPr>
      <p:sp>
        <p:nvSpPr>
          <p:cNvPr id="135" name="Google Shape;135;p21"/>
          <p:cNvSpPr txBox="1"/>
          <p:nvPr>
            <p:ph type="title"/>
          </p:nvPr>
        </p:nvSpPr>
        <p:spPr>
          <a:xfrm>
            <a:off x="535365" y="609600"/>
            <a:ext cx="2506800"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 name="Google Shape;136;p21"/>
          <p:cNvSpPr/>
          <p:nvPr>
            <p:ph idx="2" type="pic"/>
          </p:nvPr>
        </p:nvSpPr>
        <p:spPr>
          <a:xfrm>
            <a:off x="3304282" y="1316569"/>
            <a:ext cx="3934800" cy="6498300"/>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mbria"/>
                <a:ea typeface="Cambria"/>
                <a:cs typeface="Cambria"/>
                <a:sym typeface="Cambria"/>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mbria"/>
                <a:ea typeface="Cambria"/>
                <a:cs typeface="Cambria"/>
                <a:sym typeface="Cambria"/>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9pPr>
          </a:lstStyle>
          <a:p/>
        </p:txBody>
      </p:sp>
      <p:sp>
        <p:nvSpPr>
          <p:cNvPr id="137" name="Google Shape;137;p21"/>
          <p:cNvSpPr txBox="1"/>
          <p:nvPr>
            <p:ph idx="1" type="body"/>
          </p:nvPr>
        </p:nvSpPr>
        <p:spPr>
          <a:xfrm>
            <a:off x="535365" y="2743200"/>
            <a:ext cx="2506800" cy="5082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138" name="Google Shape;138;p21"/>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9" name="Google Shape;139;p21"/>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0" name="Google Shape;140;p21"/>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txBox="1"/>
          <p:nvPr>
            <p:ph type="title"/>
          </p:nvPr>
        </p:nvSpPr>
        <p:spPr>
          <a:xfrm>
            <a:off x="530305" y="2279653"/>
            <a:ext cx="6703695" cy="3803649"/>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3"/>
          <p:cNvSpPr txBox="1"/>
          <p:nvPr>
            <p:ph idx="1" type="body"/>
          </p:nvPr>
        </p:nvSpPr>
        <p:spPr>
          <a:xfrm>
            <a:off x="530305" y="6119286"/>
            <a:ext cx="6703695" cy="200024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mbria"/>
                <a:ea typeface="Cambria"/>
                <a:cs typeface="Cambria"/>
                <a:sym typeface="Cambria"/>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9pPr>
          </a:lstStyle>
          <a:p/>
        </p:txBody>
      </p:sp>
      <p:sp>
        <p:nvSpPr>
          <p:cNvPr id="24" name="Google Shape;24;p3"/>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25" name="Google Shape;25;p3"/>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26" name="Google Shape;26;p3"/>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1" name="Shape 141"/>
        <p:cNvGrpSpPr/>
        <p:nvPr/>
      </p:nvGrpSpPr>
      <p:grpSpPr>
        <a:xfrm>
          <a:off x="0" y="0"/>
          <a:ext cx="0" cy="0"/>
          <a:chOff x="0" y="0"/>
          <a:chExt cx="0" cy="0"/>
        </a:xfrm>
      </p:grpSpPr>
      <p:sp>
        <p:nvSpPr>
          <p:cNvPr id="142" name="Google Shape;142;p22"/>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 name="Google Shape;143;p22"/>
          <p:cNvSpPr txBox="1"/>
          <p:nvPr>
            <p:ph idx="1" type="body"/>
          </p:nvPr>
        </p:nvSpPr>
        <p:spPr>
          <a:xfrm rot="5400000">
            <a:off x="985298" y="1983116"/>
            <a:ext cx="5801700" cy="6703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44" name="Google Shape;144;p22"/>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5" name="Google Shape;145;p22"/>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6" name="Google Shape;146;p22"/>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rot="5400000">
            <a:off x="2525648" y="3523435"/>
            <a:ext cx="7749000" cy="16758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 name="Google Shape;149;p23"/>
          <p:cNvSpPr txBox="1"/>
          <p:nvPr>
            <p:ph idx="1" type="body"/>
          </p:nvPr>
        </p:nvSpPr>
        <p:spPr>
          <a:xfrm rot="5400000">
            <a:off x="-874780" y="1896083"/>
            <a:ext cx="7749000" cy="49305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50" name="Google Shape;150;p23"/>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1" name="Google Shape;151;p23"/>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2" name="Google Shape;152;p23"/>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Google Shape;28;p4"/>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4"/>
          <p:cNvSpPr txBox="1"/>
          <p:nvPr>
            <p:ph idx="1" type="body"/>
          </p:nvPr>
        </p:nvSpPr>
        <p:spPr>
          <a:xfrm>
            <a:off x="534353" y="2434167"/>
            <a:ext cx="3303270"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30" name="Google Shape;30;p4"/>
          <p:cNvSpPr txBox="1"/>
          <p:nvPr>
            <p:ph idx="2" type="body"/>
          </p:nvPr>
        </p:nvSpPr>
        <p:spPr>
          <a:xfrm>
            <a:off x="3934778" y="2434167"/>
            <a:ext cx="3303270"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31" name="Google Shape;31;p4"/>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32" name="Google Shape;32;p4"/>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33" name="Google Shape;33;p4"/>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4" name="Shape 34"/>
        <p:cNvGrpSpPr/>
        <p:nvPr/>
      </p:nvGrpSpPr>
      <p:grpSpPr>
        <a:xfrm>
          <a:off x="0" y="0"/>
          <a:ext cx="0" cy="0"/>
          <a:chOff x="0" y="0"/>
          <a:chExt cx="0" cy="0"/>
        </a:xfrm>
      </p:grpSpPr>
      <p:sp>
        <p:nvSpPr>
          <p:cNvPr id="35" name="Google Shape;35;p5"/>
          <p:cNvSpPr txBox="1"/>
          <p:nvPr>
            <p:ph type="title"/>
          </p:nvPr>
        </p:nvSpPr>
        <p:spPr>
          <a:xfrm>
            <a:off x="535365"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5"/>
          <p:cNvSpPr txBox="1"/>
          <p:nvPr>
            <p:ph idx="1" type="body"/>
          </p:nvPr>
        </p:nvSpPr>
        <p:spPr>
          <a:xfrm>
            <a:off x="535366" y="2241551"/>
            <a:ext cx="3288089" cy="1098549"/>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37" name="Google Shape;37;p5"/>
          <p:cNvSpPr txBox="1"/>
          <p:nvPr>
            <p:ph idx="2" type="body"/>
          </p:nvPr>
        </p:nvSpPr>
        <p:spPr>
          <a:xfrm>
            <a:off x="535366" y="3340100"/>
            <a:ext cx="3288089" cy="4912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38" name="Google Shape;38;p5"/>
          <p:cNvSpPr txBox="1"/>
          <p:nvPr>
            <p:ph idx="3" type="body"/>
          </p:nvPr>
        </p:nvSpPr>
        <p:spPr>
          <a:xfrm>
            <a:off x="3934778" y="2241551"/>
            <a:ext cx="3304282" cy="1098549"/>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39" name="Google Shape;39;p5"/>
          <p:cNvSpPr txBox="1"/>
          <p:nvPr>
            <p:ph idx="4" type="body"/>
          </p:nvPr>
        </p:nvSpPr>
        <p:spPr>
          <a:xfrm>
            <a:off x="3934778" y="3340100"/>
            <a:ext cx="3304282" cy="4912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40" name="Google Shape;40;p5"/>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1" name="Google Shape;41;p5"/>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2" name="Google Shape;42;p5"/>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6"/>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6" name="Google Shape;46;p6"/>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7" name="Google Shape;47;p6"/>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0" name="Google Shape;50;p7"/>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1" name="Google Shape;51;p7"/>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2" name="Shape 52"/>
        <p:cNvGrpSpPr/>
        <p:nvPr/>
      </p:nvGrpSpPr>
      <p:grpSpPr>
        <a:xfrm>
          <a:off x="0" y="0"/>
          <a:ext cx="0" cy="0"/>
          <a:chOff x="0" y="0"/>
          <a:chExt cx="0" cy="0"/>
        </a:xfrm>
      </p:grpSpPr>
      <p:sp>
        <p:nvSpPr>
          <p:cNvPr id="53" name="Google Shape;53;p8"/>
          <p:cNvSpPr txBox="1"/>
          <p:nvPr>
            <p:ph type="title"/>
          </p:nvPr>
        </p:nvSpPr>
        <p:spPr>
          <a:xfrm>
            <a:off x="535365" y="609600"/>
            <a:ext cx="2506801"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8"/>
          <p:cNvSpPr txBox="1"/>
          <p:nvPr>
            <p:ph idx="1" type="body"/>
          </p:nvPr>
        </p:nvSpPr>
        <p:spPr>
          <a:xfrm>
            <a:off x="3304282" y="1316569"/>
            <a:ext cx="3934778" cy="6498167"/>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mbria"/>
                <a:ea typeface="Cambria"/>
                <a:cs typeface="Cambria"/>
                <a:sym typeface="Cambria"/>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9pPr>
          </a:lstStyle>
          <a:p/>
        </p:txBody>
      </p:sp>
      <p:sp>
        <p:nvSpPr>
          <p:cNvPr id="55" name="Google Shape;55;p8"/>
          <p:cNvSpPr txBox="1"/>
          <p:nvPr>
            <p:ph idx="2" type="body"/>
          </p:nvPr>
        </p:nvSpPr>
        <p:spPr>
          <a:xfrm>
            <a:off x="535365" y="2743200"/>
            <a:ext cx="2506801" cy="50821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56" name="Google Shape;56;p8"/>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7" name="Google Shape;57;p8"/>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8" name="Google Shape;58;p8"/>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535365" y="609600"/>
            <a:ext cx="2506801"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9"/>
          <p:cNvSpPr/>
          <p:nvPr>
            <p:ph idx="2" type="pic"/>
          </p:nvPr>
        </p:nvSpPr>
        <p:spPr>
          <a:xfrm>
            <a:off x="3304282" y="1316569"/>
            <a:ext cx="3934778" cy="6498167"/>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mbria"/>
                <a:ea typeface="Cambria"/>
                <a:cs typeface="Cambria"/>
                <a:sym typeface="Cambria"/>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mbria"/>
                <a:ea typeface="Cambria"/>
                <a:cs typeface="Cambria"/>
                <a:sym typeface="Cambria"/>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9pPr>
          </a:lstStyle>
          <a:p/>
        </p:txBody>
      </p:sp>
      <p:sp>
        <p:nvSpPr>
          <p:cNvPr id="62" name="Google Shape;62;p9"/>
          <p:cNvSpPr txBox="1"/>
          <p:nvPr>
            <p:ph idx="1" type="body"/>
          </p:nvPr>
        </p:nvSpPr>
        <p:spPr>
          <a:xfrm>
            <a:off x="535365" y="2743200"/>
            <a:ext cx="2506801" cy="50821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63" name="Google Shape;63;p9"/>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64" name="Google Shape;64;p9"/>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65" name="Google Shape;65;p9"/>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6" name="Shape 66"/>
        <p:cNvGrpSpPr/>
        <p:nvPr/>
      </p:nvGrpSpPr>
      <p:grpSpPr>
        <a:xfrm>
          <a:off x="0" y="0"/>
          <a:ext cx="0" cy="0"/>
          <a:chOff x="0" y="0"/>
          <a:chExt cx="0" cy="0"/>
        </a:xfrm>
      </p:grpSpPr>
      <p:sp>
        <p:nvSpPr>
          <p:cNvPr id="67" name="Google Shape;67;p10"/>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10"/>
          <p:cNvSpPr txBox="1"/>
          <p:nvPr>
            <p:ph idx="1" type="body"/>
          </p:nvPr>
        </p:nvSpPr>
        <p:spPr>
          <a:xfrm rot="5400000">
            <a:off x="985308" y="1983211"/>
            <a:ext cx="5801784" cy="6703695"/>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69" name="Google Shape;69;p10"/>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0" name="Google Shape;70;p10"/>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1" name="Google Shape;71;p10"/>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534353" y="2434167"/>
            <a:ext cx="6703695"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 name="Google Shape;12;p1"/>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 name="Google Shape;13;p1"/>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534353" y="2434167"/>
            <a:ext cx="67038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87" name="Google Shape;87;p13"/>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8" name="Google Shape;88;p13"/>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9" name="Google Shape;89;p13"/>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6.jpg"/><Relationship Id="rId6"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21.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AFB"/>
        </a:solidFill>
      </p:bgPr>
    </p:bg>
    <p:spTree>
      <p:nvGrpSpPr>
        <p:cNvPr id="156" name="Shape 156"/>
        <p:cNvGrpSpPr/>
        <p:nvPr/>
      </p:nvGrpSpPr>
      <p:grpSpPr>
        <a:xfrm>
          <a:off x="0" y="0"/>
          <a:ext cx="0" cy="0"/>
          <a:chOff x="0" y="0"/>
          <a:chExt cx="0" cy="0"/>
        </a:xfrm>
      </p:grpSpPr>
      <p:pic>
        <p:nvPicPr>
          <p:cNvPr id="157" name="Google Shape;157;p24"/>
          <p:cNvPicPr preferRelativeResize="0"/>
          <p:nvPr>
            <p:ph idx="1" type="body"/>
          </p:nvPr>
        </p:nvPicPr>
        <p:blipFill rotWithShape="1">
          <a:blip r:embed="rId3">
            <a:alphaModFix/>
          </a:blip>
          <a:srcRect b="0" l="0" r="0" t="0"/>
          <a:stretch/>
        </p:blipFill>
        <p:spPr>
          <a:xfrm>
            <a:off x="1210553" y="1519470"/>
            <a:ext cx="4842600" cy="4577700"/>
          </a:xfrm>
          <a:prstGeom prst="rect">
            <a:avLst/>
          </a:prstGeom>
          <a:noFill/>
          <a:ln>
            <a:noFill/>
          </a:ln>
        </p:spPr>
      </p:pic>
      <p:pic>
        <p:nvPicPr>
          <p:cNvPr id="158" name="Google Shape;158;p24"/>
          <p:cNvPicPr preferRelativeResize="0"/>
          <p:nvPr/>
        </p:nvPicPr>
        <p:blipFill rotWithShape="1">
          <a:blip r:embed="rId4">
            <a:alphaModFix/>
          </a:blip>
          <a:srcRect b="0" l="0" r="0" t="0"/>
          <a:stretch/>
        </p:blipFill>
        <p:spPr>
          <a:xfrm>
            <a:off x="3538540" y="5935301"/>
            <a:ext cx="1971689" cy="161926"/>
          </a:xfrm>
          <a:prstGeom prst="rect">
            <a:avLst/>
          </a:prstGeom>
          <a:noFill/>
          <a:ln>
            <a:noFill/>
          </a:ln>
        </p:spPr>
      </p:pic>
      <p:pic>
        <p:nvPicPr>
          <p:cNvPr id="159" name="Google Shape;159;p24"/>
          <p:cNvPicPr preferRelativeResize="0"/>
          <p:nvPr/>
        </p:nvPicPr>
        <p:blipFill rotWithShape="1">
          <a:blip r:embed="rId4">
            <a:alphaModFix/>
          </a:blip>
          <a:srcRect b="0" l="0" r="0" t="0"/>
          <a:stretch/>
        </p:blipFill>
        <p:spPr>
          <a:xfrm>
            <a:off x="5447888" y="5935301"/>
            <a:ext cx="1971689" cy="161926"/>
          </a:xfrm>
          <a:prstGeom prst="rect">
            <a:avLst/>
          </a:prstGeom>
          <a:noFill/>
          <a:ln>
            <a:noFill/>
          </a:ln>
        </p:spPr>
      </p:pic>
      <p:pic>
        <p:nvPicPr>
          <p:cNvPr id="160" name="Google Shape;160;p24"/>
          <p:cNvPicPr preferRelativeResize="0"/>
          <p:nvPr/>
        </p:nvPicPr>
        <p:blipFill rotWithShape="1">
          <a:blip r:embed="rId4">
            <a:alphaModFix/>
          </a:blip>
          <a:srcRect b="0" l="0" r="0" t="0"/>
          <a:stretch/>
        </p:blipFill>
        <p:spPr>
          <a:xfrm>
            <a:off x="1629193" y="5935301"/>
            <a:ext cx="1971689" cy="161926"/>
          </a:xfrm>
          <a:prstGeom prst="rect">
            <a:avLst/>
          </a:prstGeom>
          <a:noFill/>
          <a:ln>
            <a:noFill/>
          </a:ln>
        </p:spPr>
      </p:pic>
      <p:sp>
        <p:nvSpPr>
          <p:cNvPr id="161" name="Google Shape;161;p24"/>
          <p:cNvSpPr/>
          <p:nvPr/>
        </p:nvSpPr>
        <p:spPr>
          <a:xfrm>
            <a:off x="1957950" y="6036400"/>
            <a:ext cx="37572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ECADA"/>
                </a:solidFill>
                <a:latin typeface="Pinyon Script"/>
                <a:ea typeface="Pinyon Script"/>
                <a:cs typeface="Pinyon Script"/>
                <a:sym typeface="Pinyon Script"/>
              </a:rPr>
              <a:t>Pathology</a:t>
            </a:r>
            <a:endParaRPr b="1" i="0" sz="7200" u="none" cap="none" strike="noStrike">
              <a:solidFill>
                <a:srgbClr val="8ECADA"/>
              </a:solidFill>
              <a:latin typeface="Pinyon Script"/>
              <a:ea typeface="Pinyon Script"/>
              <a:cs typeface="Pinyon Script"/>
              <a:sym typeface="Pinyon Script"/>
            </a:endParaRPr>
          </a:p>
        </p:txBody>
      </p:sp>
      <p:sp>
        <p:nvSpPr>
          <p:cNvPr id="162" name="Google Shape;162;p24"/>
          <p:cNvSpPr txBox="1"/>
          <p:nvPr/>
        </p:nvSpPr>
        <p:spPr>
          <a:xfrm>
            <a:off x="2286003" y="6900035"/>
            <a:ext cx="3361800" cy="3366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88"/>
              <a:buFont typeface="Arial"/>
              <a:buNone/>
            </a:pPr>
            <a:r>
              <a:rPr b="1" i="0" lang="en-US" sz="1588" u="none" cap="none" strike="noStrike">
                <a:solidFill>
                  <a:srgbClr val="5AB5D0"/>
                </a:solidFill>
                <a:latin typeface="Teko"/>
                <a:ea typeface="Teko"/>
                <a:cs typeface="Teko"/>
                <a:sym typeface="Teko"/>
              </a:rPr>
              <a:t>437’s team work</a:t>
            </a:r>
            <a:endParaRPr b="0" i="0" sz="1400" u="none" cap="none" strike="noStrike">
              <a:solidFill>
                <a:srgbClr val="000000"/>
              </a:solidFill>
              <a:latin typeface="Arial"/>
              <a:ea typeface="Arial"/>
              <a:cs typeface="Arial"/>
              <a:sym typeface="Arial"/>
            </a:endParaRPr>
          </a:p>
        </p:txBody>
      </p:sp>
      <p:pic>
        <p:nvPicPr>
          <p:cNvPr id="163" name="Google Shape;163;p24"/>
          <p:cNvPicPr preferRelativeResize="0"/>
          <p:nvPr/>
        </p:nvPicPr>
        <p:blipFill rotWithShape="1">
          <a:blip r:embed="rId4">
            <a:alphaModFix/>
          </a:blip>
          <a:srcRect b="0" l="0" r="0" t="0"/>
          <a:stretch/>
        </p:blipFill>
        <p:spPr>
          <a:xfrm>
            <a:off x="3090909" y="7389599"/>
            <a:ext cx="1971689" cy="161926"/>
          </a:xfrm>
          <a:prstGeom prst="rect">
            <a:avLst/>
          </a:prstGeom>
          <a:noFill/>
          <a:ln>
            <a:noFill/>
          </a:ln>
        </p:spPr>
      </p:pic>
      <p:pic>
        <p:nvPicPr>
          <p:cNvPr id="164" name="Google Shape;164;p24"/>
          <p:cNvPicPr preferRelativeResize="0"/>
          <p:nvPr/>
        </p:nvPicPr>
        <p:blipFill rotWithShape="1">
          <a:blip r:embed="rId4">
            <a:alphaModFix/>
          </a:blip>
          <a:srcRect b="0" l="0" r="0" t="0"/>
          <a:stretch/>
        </p:blipFill>
        <p:spPr>
          <a:xfrm>
            <a:off x="1429100" y="7389599"/>
            <a:ext cx="1971689" cy="161926"/>
          </a:xfrm>
          <a:prstGeom prst="rect">
            <a:avLst/>
          </a:prstGeom>
          <a:noFill/>
          <a:ln>
            <a:noFill/>
          </a:ln>
        </p:spPr>
      </p:pic>
      <p:pic>
        <p:nvPicPr>
          <p:cNvPr id="165" name="Google Shape;165;p24"/>
          <p:cNvPicPr preferRelativeResize="0"/>
          <p:nvPr/>
        </p:nvPicPr>
        <p:blipFill rotWithShape="1">
          <a:blip r:embed="rId4">
            <a:alphaModFix/>
          </a:blip>
          <a:srcRect b="0" l="0" r="0" t="0"/>
          <a:stretch/>
        </p:blipFill>
        <p:spPr>
          <a:xfrm>
            <a:off x="4438232" y="7389599"/>
            <a:ext cx="1971689" cy="161926"/>
          </a:xfrm>
          <a:prstGeom prst="rect">
            <a:avLst/>
          </a:prstGeom>
          <a:noFill/>
          <a:ln>
            <a:noFill/>
          </a:ln>
        </p:spPr>
      </p:pic>
      <p:sp>
        <p:nvSpPr>
          <p:cNvPr id="166" name="Google Shape;166;p24"/>
          <p:cNvSpPr txBox="1"/>
          <p:nvPr/>
        </p:nvSpPr>
        <p:spPr>
          <a:xfrm flipH="1">
            <a:off x="321300" y="7814400"/>
            <a:ext cx="7129800" cy="336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2CA2B1"/>
                </a:solidFill>
                <a:latin typeface="Teko"/>
                <a:ea typeface="Teko"/>
                <a:cs typeface="Teko"/>
                <a:sym typeface="Teko"/>
              </a:rPr>
              <a:t>Lecture (</a:t>
            </a:r>
            <a:r>
              <a:rPr lang="en-US" sz="3200">
                <a:solidFill>
                  <a:srgbClr val="2CA2B1"/>
                </a:solidFill>
                <a:latin typeface="Teko"/>
                <a:ea typeface="Teko"/>
                <a:cs typeface="Teko"/>
                <a:sym typeface="Teko"/>
              </a:rPr>
              <a:t>8</a:t>
            </a:r>
            <a:r>
              <a:rPr b="0" i="0" lang="en-US" sz="3200" u="none" cap="none" strike="noStrike">
                <a:solidFill>
                  <a:srgbClr val="2CA2B1"/>
                </a:solidFill>
                <a:latin typeface="Teko"/>
                <a:ea typeface="Teko"/>
                <a:cs typeface="Teko"/>
                <a:sym typeface="Teko"/>
              </a:rPr>
              <a:t>): </a:t>
            </a:r>
            <a:r>
              <a:rPr lang="en-US" sz="3200">
                <a:solidFill>
                  <a:srgbClr val="2CA2B1"/>
                </a:solidFill>
                <a:latin typeface="Teko"/>
                <a:ea typeface="Teko"/>
                <a:cs typeface="Teko"/>
                <a:sym typeface="Teko"/>
              </a:rPr>
              <a:t>Degenerative Brain Diseases </a:t>
            </a:r>
            <a:endParaRPr b="1" i="0" sz="1600" u="none" cap="none" strike="noStrike">
              <a:solidFill>
                <a:srgbClr val="2CA2B1"/>
              </a:solidFill>
              <a:latin typeface="Teko"/>
              <a:ea typeface="Teko"/>
              <a:cs typeface="Teko"/>
              <a:sym typeface="Teko"/>
            </a:endParaRPr>
          </a:p>
        </p:txBody>
      </p:sp>
      <p:pic>
        <p:nvPicPr>
          <p:cNvPr id="167" name="Google Shape;167;p24"/>
          <p:cNvPicPr preferRelativeResize="0"/>
          <p:nvPr/>
        </p:nvPicPr>
        <p:blipFill rotWithShape="1">
          <a:blip r:embed="rId4">
            <a:alphaModFix/>
          </a:blip>
          <a:srcRect b="0" l="0" r="0" t="0"/>
          <a:stretch/>
        </p:blipFill>
        <p:spPr>
          <a:xfrm>
            <a:off x="934878" y="5935301"/>
            <a:ext cx="1971689" cy="161926"/>
          </a:xfrm>
          <a:prstGeom prst="rect">
            <a:avLst/>
          </a:prstGeom>
          <a:noFill/>
          <a:ln>
            <a:noFill/>
          </a:ln>
        </p:spPr>
      </p:pic>
      <p:pic>
        <p:nvPicPr>
          <p:cNvPr id="168" name="Google Shape;168;p24"/>
          <p:cNvPicPr preferRelativeResize="0"/>
          <p:nvPr/>
        </p:nvPicPr>
        <p:blipFill rotWithShape="1">
          <a:blip r:embed="rId4">
            <a:alphaModFix/>
          </a:blip>
          <a:srcRect b="0" l="0" r="0" t="0"/>
          <a:stretch/>
        </p:blipFill>
        <p:spPr>
          <a:xfrm>
            <a:off x="354101" y="5935301"/>
            <a:ext cx="1971689" cy="161926"/>
          </a:xfrm>
          <a:prstGeom prst="rect">
            <a:avLst/>
          </a:prstGeom>
          <a:noFill/>
          <a:ln>
            <a:noFill/>
          </a:ln>
        </p:spPr>
      </p:pic>
      <p:pic>
        <p:nvPicPr>
          <p:cNvPr id="169" name="Google Shape;169;p24"/>
          <p:cNvPicPr preferRelativeResize="0"/>
          <p:nvPr/>
        </p:nvPicPr>
        <p:blipFill rotWithShape="1">
          <a:blip r:embed="rId5">
            <a:alphaModFix/>
          </a:blip>
          <a:srcRect b="0" l="0" r="0" t="0"/>
          <a:stretch/>
        </p:blipFill>
        <p:spPr>
          <a:xfrm>
            <a:off x="6566417" y="-159376"/>
            <a:ext cx="911960" cy="811204"/>
          </a:xfrm>
          <a:prstGeom prst="rect">
            <a:avLst/>
          </a:prstGeom>
          <a:noFill/>
          <a:ln>
            <a:noFill/>
          </a:ln>
        </p:spPr>
      </p:pic>
      <p:pic>
        <p:nvPicPr>
          <p:cNvPr descr="https://lh4.googleusercontent.com/sqp4J_IJkxhqQWv3g6Q-Fry8aneK1w2rXb0egRA-HOAvpdjSUQXo2kbmZPxoxrKHPBJva3U8Szk3mcjJMy2m2lu3Kpn-pqkt8fRVwtQ4BQrTw1UwLe4cnHbHDX9JOKv-rp3HimqqEjs" id="170" name="Google Shape;170;p24"/>
          <p:cNvPicPr preferRelativeResize="0"/>
          <p:nvPr/>
        </p:nvPicPr>
        <p:blipFill rotWithShape="1">
          <a:blip r:embed="rId6">
            <a:alphaModFix/>
          </a:blip>
          <a:srcRect b="0" l="0" r="0" t="0"/>
          <a:stretch/>
        </p:blipFill>
        <p:spPr>
          <a:xfrm>
            <a:off x="1" y="226320"/>
            <a:ext cx="1114425" cy="425508"/>
          </a:xfrm>
          <a:prstGeom prst="rect">
            <a:avLst/>
          </a:prstGeom>
          <a:noFill/>
          <a:ln>
            <a:noFill/>
          </a:ln>
        </p:spPr>
      </p:pic>
      <p:pic>
        <p:nvPicPr>
          <p:cNvPr id="171" name="Google Shape;171;p24"/>
          <p:cNvPicPr preferRelativeResize="0"/>
          <p:nvPr/>
        </p:nvPicPr>
        <p:blipFill rotWithShape="1">
          <a:blip r:embed="rId7">
            <a:alphaModFix/>
          </a:blip>
          <a:srcRect b="0" l="0" r="0" t="0"/>
          <a:stretch/>
        </p:blipFill>
        <p:spPr>
          <a:xfrm>
            <a:off x="6566436" y="2362201"/>
            <a:ext cx="661992" cy="242889"/>
          </a:xfrm>
          <a:prstGeom prst="rect">
            <a:avLst/>
          </a:prstGeom>
          <a:noFill/>
          <a:ln>
            <a:noFill/>
          </a:ln>
        </p:spPr>
      </p:pic>
      <p:pic>
        <p:nvPicPr>
          <p:cNvPr id="172" name="Google Shape;172;p24"/>
          <p:cNvPicPr preferRelativeResize="0"/>
          <p:nvPr/>
        </p:nvPicPr>
        <p:blipFill rotWithShape="1">
          <a:blip r:embed="rId8">
            <a:alphaModFix/>
          </a:blip>
          <a:srcRect b="0" l="0" r="0" t="0"/>
          <a:stretch/>
        </p:blipFill>
        <p:spPr>
          <a:xfrm>
            <a:off x="5835713" y="32951"/>
            <a:ext cx="730713" cy="58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33"/>
          <p:cNvSpPr/>
          <p:nvPr/>
        </p:nvSpPr>
        <p:spPr>
          <a:xfrm>
            <a:off x="117779" y="990600"/>
            <a:ext cx="7620000" cy="9116400"/>
          </a:xfrm>
          <a:prstGeom prst="rect">
            <a:avLst/>
          </a:prstGeom>
          <a:noFill/>
          <a:ln>
            <a:noFill/>
          </a:ln>
        </p:spPr>
        <p:txBody>
          <a:bodyPr anchorCtr="0" anchor="t" bIns="45700" lIns="91425" spcFirstLastPara="1" rIns="91425" wrap="square" tIns="45700">
            <a:noAutofit/>
          </a:bodyPr>
          <a:lstStyle/>
          <a:p>
            <a:pPr indent="-330200" lvl="0" marL="342900" marR="0" rtl="0" algn="l">
              <a:lnSpc>
                <a:spcPct val="115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mbria"/>
                <a:ea typeface="Cambria"/>
                <a:cs typeface="Cambria"/>
                <a:sym typeface="Cambria"/>
              </a:rPr>
              <a:t>In general, patients rarely become symptomatic before 50 years of age, </a:t>
            </a:r>
            <a:r>
              <a:rPr b="1" i="0" lang="en-US" sz="1200" u="none" cap="none" strike="noStrike">
                <a:solidFill>
                  <a:schemeClr val="dk1"/>
                </a:solidFill>
                <a:latin typeface="Cambria"/>
                <a:ea typeface="Cambria"/>
                <a:cs typeface="Cambria"/>
                <a:sym typeface="Cambria"/>
              </a:rPr>
              <a:t>but early onset </a:t>
            </a:r>
            <a:r>
              <a:rPr b="0" i="0" lang="en-US" sz="1200" u="none" cap="none" strike="noStrike">
                <a:solidFill>
                  <a:schemeClr val="dk1"/>
                </a:solidFill>
                <a:latin typeface="Cambria"/>
                <a:ea typeface="Cambria"/>
                <a:cs typeface="Cambria"/>
                <a:sym typeface="Cambria"/>
              </a:rPr>
              <a:t>can be seen with some of </a:t>
            </a:r>
            <a:r>
              <a:rPr b="1" i="0" lang="en-US" sz="1200" u="none" cap="none" strike="noStrike">
                <a:solidFill>
                  <a:schemeClr val="dk1"/>
                </a:solidFill>
                <a:latin typeface="Cambria"/>
                <a:ea typeface="Cambria"/>
                <a:cs typeface="Cambria"/>
                <a:sym typeface="Cambria"/>
              </a:rPr>
              <a:t>the heritable forms</a:t>
            </a:r>
            <a:r>
              <a:rPr b="0" i="0" lang="en-US" sz="1200" u="none" cap="none" strike="noStrike">
                <a:solidFill>
                  <a:schemeClr val="dk1"/>
                </a:solidFill>
                <a:latin typeface="Cambria"/>
                <a:ea typeface="Cambria"/>
                <a:cs typeface="Cambria"/>
                <a:sym typeface="Cambria"/>
              </a:rPr>
              <a:t>.</a:t>
            </a:r>
            <a:endParaRPr b="0" i="0" sz="1400" u="none" cap="none" strike="noStrike">
              <a:solidFill>
                <a:srgbClr val="000000"/>
              </a:solidFill>
              <a:latin typeface="Arial"/>
              <a:ea typeface="Arial"/>
              <a:cs typeface="Arial"/>
              <a:sym typeface="Arial"/>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rgbClr val="5CBEC0"/>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0" lvl="0" marL="342900" marR="0" rtl="0" algn="l">
              <a:lnSpc>
                <a:spcPct val="115000"/>
              </a:lnSpc>
              <a:spcBef>
                <a:spcPts val="1000"/>
              </a:spcBef>
              <a:spcAft>
                <a:spcPts val="0"/>
              </a:spcAft>
              <a:buClr>
                <a:srgbClr val="000000"/>
              </a:buClr>
              <a:buSzPts val="1200"/>
              <a:buFont typeface="Arial"/>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330200" lvl="0" marL="342900" marR="0" rtl="0" algn="l">
              <a:lnSpc>
                <a:spcPct val="115000"/>
              </a:lnSpc>
              <a:spcBef>
                <a:spcPts val="1000"/>
              </a:spcBef>
              <a:spcAft>
                <a:spcPts val="0"/>
              </a:spcAft>
              <a:buClr>
                <a:schemeClr val="dk1"/>
              </a:buClr>
              <a:buSzPts val="1200"/>
              <a:buFont typeface="Noto Sans Symbols"/>
              <a:buChar char="▪"/>
            </a:pPr>
            <a:r>
              <a:rPr b="0" i="0" lang="en-US" sz="1200" u="none" cap="none" strike="noStrike">
                <a:solidFill>
                  <a:schemeClr val="dk1"/>
                </a:solidFill>
                <a:latin typeface="Cambria"/>
                <a:ea typeface="Cambria"/>
                <a:cs typeface="Cambria"/>
                <a:sym typeface="Cambria"/>
              </a:rPr>
              <a:t>The search for genes associated with </a:t>
            </a:r>
            <a:r>
              <a:rPr b="1" i="0" lang="en-US" sz="1200" u="none" cap="none" strike="noStrike">
                <a:solidFill>
                  <a:schemeClr val="dk1"/>
                </a:solidFill>
                <a:latin typeface="Cambria"/>
                <a:ea typeface="Cambria"/>
                <a:cs typeface="Cambria"/>
                <a:sym typeface="Cambria"/>
              </a:rPr>
              <a:t>typical</a:t>
            </a:r>
            <a:r>
              <a:rPr b="0" i="0" lang="en-US" sz="1200" u="none" cap="none" strike="noStrike">
                <a:solidFill>
                  <a:schemeClr val="dk1"/>
                </a:solidFill>
                <a:latin typeface="Cambria"/>
                <a:ea typeface="Cambria"/>
                <a:cs typeface="Cambria"/>
                <a:sym typeface="Cambria"/>
              </a:rPr>
              <a:t>, sporadic Alzheimer disease is beginning to</a:t>
            </a:r>
            <a:r>
              <a:rPr b="1" i="0" lang="en-US" sz="1200" u="none" cap="none" strike="noStrike">
                <a:solidFill>
                  <a:schemeClr val="dk1"/>
                </a:solidFill>
                <a:latin typeface="Cambria"/>
                <a:ea typeface="Cambria"/>
                <a:cs typeface="Cambria"/>
                <a:sym typeface="Cambria"/>
              </a:rPr>
              <a:t> </a:t>
            </a:r>
            <a:r>
              <a:rPr b="1" i="1" lang="en-US" sz="1200" u="none" cap="none" strike="noStrike">
                <a:solidFill>
                  <a:schemeClr val="dk1"/>
                </a:solidFill>
                <a:latin typeface="Cambria"/>
                <a:ea typeface="Cambria"/>
                <a:cs typeface="Cambria"/>
                <a:sym typeface="Cambria"/>
              </a:rPr>
              <a:t>identify genetic associations </a:t>
            </a:r>
            <a:r>
              <a:rPr b="0" i="0" lang="en-US" sz="1200" u="none" cap="none" strike="noStrike">
                <a:solidFill>
                  <a:schemeClr val="dk1"/>
                </a:solidFill>
                <a:latin typeface="Cambria"/>
                <a:ea typeface="Cambria"/>
                <a:cs typeface="Cambria"/>
                <a:sym typeface="Cambria"/>
              </a:rPr>
              <a:t>that may provide new clues about the pathogenesis of the disease</a:t>
            </a:r>
            <a:r>
              <a:rPr b="0" i="0" lang="en-US" sz="1200" u="none" cap="none" strike="noStrike">
                <a:solidFill>
                  <a:srgbClr val="A5A5A5"/>
                </a:solidFill>
                <a:latin typeface="Cambria"/>
                <a:ea typeface="Cambria"/>
                <a:cs typeface="Cambria"/>
                <a:sym typeface="Cambria"/>
              </a:rPr>
              <a:t>: بدأ العلماء بالبحث عن اسباب آليات المرض وكيفية حدوثه من جذوره وكانت النتائج كالتالي </a:t>
            </a:r>
            <a:endParaRPr b="0" i="0" sz="1200" u="none" cap="none" strike="noStrike">
              <a:solidFill>
                <a:schemeClr val="dk1"/>
              </a:solidFill>
              <a:latin typeface="Cambria"/>
              <a:ea typeface="Cambria"/>
              <a:cs typeface="Cambria"/>
              <a:sym typeface="Cambria"/>
            </a:endParaRPr>
          </a:p>
          <a:p>
            <a:pPr indent="0" lvl="1" marL="457073" marR="0" rtl="0" algn="l">
              <a:lnSpc>
                <a:spcPct val="115000"/>
              </a:lnSpc>
              <a:spcBef>
                <a:spcPts val="1000"/>
              </a:spcBef>
              <a:spcAft>
                <a:spcPts val="0"/>
              </a:spcAft>
              <a:buClr>
                <a:srgbClr val="000000"/>
              </a:buClr>
              <a:buSzPts val="120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115000"/>
              </a:lnSpc>
              <a:spcBef>
                <a:spcPts val="100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1" marL="457073" marR="0" rtl="0" algn="l">
              <a:lnSpc>
                <a:spcPct val="115000"/>
              </a:lnSpc>
              <a:spcBef>
                <a:spcPts val="100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15000"/>
              </a:lnSpc>
              <a:spcBef>
                <a:spcPts val="100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15000"/>
              </a:lnSpc>
              <a:spcBef>
                <a:spcPts val="100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mbria"/>
              <a:ea typeface="Cambria"/>
              <a:cs typeface="Cambria"/>
              <a:sym typeface="Cambria"/>
            </a:endParaRPr>
          </a:p>
          <a:p>
            <a:pPr indent="-254000" lvl="0" marL="342900" marR="0" rtl="0" algn="l">
              <a:lnSpc>
                <a:spcPct val="115000"/>
              </a:lnSpc>
              <a:spcBef>
                <a:spcPts val="1000"/>
              </a:spcBef>
              <a:spcAft>
                <a:spcPts val="0"/>
              </a:spcAft>
              <a:buClr>
                <a:schemeClr val="dk1"/>
              </a:buClr>
              <a:buSzPts val="1400"/>
              <a:buFont typeface="Noto Sans Symbols"/>
              <a:buNone/>
            </a:pPr>
            <a:r>
              <a:t/>
            </a:r>
            <a:endParaRPr b="0" i="0" sz="1200" u="none" cap="none" strike="noStrike">
              <a:solidFill>
                <a:schemeClr val="dk1"/>
              </a:solidFill>
              <a:latin typeface="Calibri"/>
              <a:ea typeface="Calibri"/>
              <a:cs typeface="Calibri"/>
              <a:sym typeface="Calibri"/>
            </a:endParaRPr>
          </a:p>
        </p:txBody>
      </p:sp>
      <p:graphicFrame>
        <p:nvGraphicFramePr>
          <p:cNvPr id="371" name="Google Shape;371;p33"/>
          <p:cNvGraphicFramePr/>
          <p:nvPr/>
        </p:nvGraphicFramePr>
        <p:xfrm>
          <a:off x="209208" y="1680990"/>
          <a:ext cx="3000000" cy="3000000"/>
        </p:xfrm>
        <a:graphic>
          <a:graphicData uri="http://schemas.openxmlformats.org/drawingml/2006/table">
            <a:tbl>
              <a:tblPr bandRow="1" firstRow="1">
                <a:noFill/>
                <a:tableStyleId>{FF133181-6BCE-4E6C-A763-D401285640C1}</a:tableStyleId>
              </a:tblPr>
              <a:tblGrid>
                <a:gridCol w="3704725"/>
                <a:gridCol w="3748725"/>
              </a:tblGrid>
              <a:tr h="416525">
                <a:tc>
                  <a:txBody>
                    <a:bodyPr>
                      <a:noAutofit/>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Sporadic form (</a:t>
                      </a:r>
                      <a:r>
                        <a:rPr b="1" lang="en-US" sz="1200" u="sng" cap="none" strike="noStrike"/>
                        <a:t>Most</a:t>
                      </a:r>
                      <a:r>
                        <a:rPr b="1" lang="en-US" sz="1200" u="none" cap="none" strike="noStrike"/>
                        <a:t> cases)</a:t>
                      </a:r>
                      <a:endParaRPr b="1" sz="1200" u="none" cap="none" strike="noStrike"/>
                    </a:p>
                  </a:txBody>
                  <a:tcPr marT="45725" marB="45725" marR="91450" marL="91450">
                    <a:solidFill>
                      <a:srgbClr val="A4CCD4"/>
                    </a:solidFill>
                  </a:tcPr>
                </a:tc>
                <a:tc>
                  <a:txBody>
                    <a:bodyPr>
                      <a:noAutofit/>
                    </a:bodyPr>
                    <a:lstStyle/>
                    <a:p>
                      <a:pPr indent="0" lvl="0" marL="0" marR="0" rtl="0" algn="ctr">
                        <a:lnSpc>
                          <a:spcPct val="100000"/>
                        </a:lnSpc>
                        <a:spcBef>
                          <a:spcPts val="0"/>
                        </a:spcBef>
                        <a:spcAft>
                          <a:spcPts val="0"/>
                        </a:spcAft>
                        <a:buClr>
                          <a:schemeClr val="dk1"/>
                        </a:buClr>
                        <a:buSzPts val="1200"/>
                        <a:buFont typeface="Cambria"/>
                        <a:buNone/>
                      </a:pPr>
                      <a:r>
                        <a:rPr b="1" lang="en-US" sz="1200" u="none" cap="none" strike="noStrike"/>
                        <a:t>Familial form(at least 5% to 10% are ​)</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rgbClr val="D5E7EB"/>
                    </a:solidFill>
                  </a:tcPr>
                </a:tc>
              </a:tr>
              <a:tr h="416525">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What</a:t>
                      </a:r>
                      <a:r>
                        <a:rPr lang="en-US" sz="1200" u="none" cap="none" strike="noStrike"/>
                        <a:t>: occurring at irregular intervals in a population.</a:t>
                      </a:r>
                      <a:endParaRPr sz="1200" u="none" cap="none" strike="noStrike">
                        <a:solidFill>
                          <a:srgbClr val="A5A5A5"/>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What: </a:t>
                      </a:r>
                      <a:r>
                        <a:rPr lang="en-US" sz="1200" u="none" cap="none" strike="noStrike"/>
                        <a:t>relating to or occurring in a family or its members. </a:t>
                      </a:r>
                      <a:endParaRPr sz="1200" u="none" cap="none" strike="noStrike">
                        <a:solidFill>
                          <a:srgbClr val="A5A5A5"/>
                        </a:solidFill>
                      </a:endParaRPr>
                    </a:p>
                  </a:txBody>
                  <a:tcPr marT="45725" marB="45725" marR="91450" marL="91450"/>
                </a:tc>
              </a:tr>
              <a:tr h="749750">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How</a:t>
                      </a:r>
                      <a:r>
                        <a:rPr lang="en-US" sz="1200" u="none" cap="none" strike="noStrike"/>
                        <a:t>: by sporadic mutations &amp; environmental risk factors.</a:t>
                      </a:r>
                      <a:endParaRPr sz="1200" u="none" cap="none" strike="noStrike"/>
                    </a:p>
                    <a:p>
                      <a:pPr indent="0" lvl="0" marL="0" marR="0" rtl="1" algn="r">
                        <a:lnSpc>
                          <a:spcPct val="100000"/>
                        </a:lnSpc>
                        <a:spcBef>
                          <a:spcPts val="0"/>
                        </a:spcBef>
                        <a:spcAft>
                          <a:spcPts val="0"/>
                        </a:spcAft>
                        <a:buClr>
                          <a:srgbClr val="000000"/>
                        </a:buClr>
                        <a:buSzPts val="1200"/>
                        <a:buFont typeface="Arial"/>
                        <a:buNone/>
                      </a:pPr>
                      <a:r>
                        <a:rPr lang="en-US" sz="1200" u="none" cap="none" strike="noStrike">
                          <a:solidFill>
                            <a:srgbClr val="A5A5A5"/>
                          </a:solidFill>
                        </a:rPr>
                        <a:t>* تحدث طفره للشخص بدون ما يكتسبها من اهله فمثلا تحدث هذه الطفره من خلال عوامل بيئه </a:t>
                      </a:r>
                      <a:endParaRPr sz="1200" u="none" cap="none" strike="noStrike">
                        <a:solidFill>
                          <a:srgbClr val="A5A5A5"/>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How: </a:t>
                      </a:r>
                      <a:r>
                        <a:rPr lang="en-US" sz="1200" u="none" cap="none" strike="noStrike"/>
                        <a:t>inheriting a dominant gene (mutated gene).</a:t>
                      </a:r>
                      <a:endParaRPr sz="1200" u="none" cap="none" strike="noStrike"/>
                    </a:p>
                    <a:p>
                      <a:pPr indent="0" lvl="2" marL="0" marR="0" rtl="1" algn="r">
                        <a:lnSpc>
                          <a:spcPct val="100000"/>
                        </a:lnSpc>
                        <a:spcBef>
                          <a:spcPts val="0"/>
                        </a:spcBef>
                        <a:spcAft>
                          <a:spcPts val="0"/>
                        </a:spcAft>
                        <a:buClr>
                          <a:srgbClr val="000000"/>
                        </a:buClr>
                        <a:buSzPts val="1200"/>
                        <a:buFont typeface="Arial"/>
                        <a:buNone/>
                      </a:pPr>
                      <a:r>
                        <a:t/>
                      </a:r>
                      <a:endParaRPr sz="1200" u="none" cap="none" strike="noStrike">
                        <a:solidFill>
                          <a:srgbClr val="A5A5A5"/>
                        </a:solidFill>
                      </a:endParaRPr>
                    </a:p>
                    <a:p>
                      <a:pPr indent="0" lvl="2" marL="0" marR="0" rtl="1" algn="r">
                        <a:lnSpc>
                          <a:spcPct val="100000"/>
                        </a:lnSpc>
                        <a:spcBef>
                          <a:spcPts val="0"/>
                        </a:spcBef>
                        <a:spcAft>
                          <a:spcPts val="0"/>
                        </a:spcAft>
                        <a:buClr>
                          <a:srgbClr val="000000"/>
                        </a:buClr>
                        <a:buSzPts val="1200"/>
                        <a:buFont typeface="Arial"/>
                        <a:buNone/>
                      </a:pPr>
                      <a:r>
                        <a:rPr lang="en-US" sz="1200" u="none" cap="none" strike="noStrike">
                          <a:solidFill>
                            <a:srgbClr val="A5A5A5"/>
                          </a:solidFill>
                        </a:rPr>
                        <a:t>*ينتقل من الاباء للابناء </a:t>
                      </a:r>
                      <a:endParaRPr sz="1200" u="none" cap="none" strike="noStrike">
                        <a:solidFill>
                          <a:srgbClr val="A5A5A5"/>
                        </a:solidFill>
                      </a:endParaRPr>
                    </a:p>
                  </a:txBody>
                  <a:tcPr marT="45725" marB="45725" marR="91450" marL="91450"/>
                </a:tc>
              </a:tr>
              <a:tr h="416525">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Late onset</a:t>
                      </a:r>
                      <a:endParaRPr sz="1200" u="none" cap="none" strike="noStrike">
                        <a:solidFill>
                          <a:srgbClr val="A5A5A5"/>
                        </a:solidFill>
                      </a:endParaRP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Early onset</a:t>
                      </a:r>
                      <a:endParaRPr b="1" sz="1200" u="none" cap="none" strike="noStrike"/>
                    </a:p>
                    <a:p>
                      <a:pPr indent="0" lvl="0" marL="0" marR="0" rtl="1" algn="r">
                        <a:lnSpc>
                          <a:spcPct val="100000"/>
                        </a:lnSpc>
                        <a:spcBef>
                          <a:spcPts val="0"/>
                        </a:spcBef>
                        <a:spcAft>
                          <a:spcPts val="0"/>
                        </a:spcAft>
                        <a:buClr>
                          <a:srgbClr val="000000"/>
                        </a:buClr>
                        <a:buSzPts val="1200"/>
                        <a:buFont typeface="Arial"/>
                        <a:buNone/>
                      </a:pPr>
                      <a:r>
                        <a:rPr b="0" lang="en-US" sz="1200" u="none" cap="none" strike="noStrike">
                          <a:solidFill>
                            <a:srgbClr val="A5A5A5"/>
                          </a:solidFill>
                        </a:rPr>
                        <a:t>* لأنه اول ما انولد وهذه الطفره مكتسبها من اهله فغالبا تطلع علطلول</a:t>
                      </a:r>
                      <a:endParaRPr b="0" sz="1200" u="none" cap="none" strike="noStrike">
                        <a:solidFill>
                          <a:srgbClr val="A5A5A5"/>
                        </a:solidFill>
                      </a:endParaRPr>
                    </a:p>
                  </a:txBody>
                  <a:tcPr marT="45725" marB="45725" marR="91450" marL="91450"/>
                </a:tc>
              </a:tr>
              <a:tr h="1138500">
                <a:tc>
                  <a:txBody>
                    <a:bodyPr>
                      <a:noAutofit/>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t>Example: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1) An allele of apolipoprotein ApoE4, </a:t>
                      </a:r>
                      <a:r>
                        <a:rPr lang="en-US" sz="1200" u="none" cap="none" strike="noStrike">
                          <a:solidFill>
                            <a:srgbClr val="999999"/>
                          </a:solidFill>
                        </a:rPr>
                        <a:t>chromosome 19</a:t>
                      </a:r>
                      <a:endParaRPr sz="1200" u="none" cap="none" strike="noStrike">
                        <a:solidFill>
                          <a:srgbClr val="999999"/>
                        </a:solidFill>
                      </a:endParaRPr>
                    </a:p>
                    <a:p>
                      <a:pPr indent="0" lvl="0" marL="0" marR="0" rtl="0" algn="l">
                        <a:lnSpc>
                          <a:spcPct val="100000"/>
                        </a:lnSpc>
                        <a:spcBef>
                          <a:spcPts val="0"/>
                        </a:spcBef>
                        <a:spcAft>
                          <a:spcPts val="0"/>
                        </a:spcAft>
                        <a:buClr>
                          <a:srgbClr val="000000"/>
                        </a:buClr>
                        <a:buSzPts val="1200"/>
                        <a:buFont typeface="Arial"/>
                        <a:buNone/>
                      </a:pPr>
                      <a:r>
                        <a:rPr lang="en-US" sz="1200" u="none" cap="none" strike="noStrike"/>
                        <a:t>2) Mutated SORL1</a:t>
                      </a:r>
                      <a:endParaRPr sz="1200" u="none" cap="none" strike="noStrike">
                        <a:solidFill>
                          <a:srgbClr val="669900"/>
                        </a:solidFill>
                      </a:endParaRPr>
                    </a:p>
                  </a:txBody>
                  <a:tcPr marT="45725" marB="45725" marR="91450" marL="91450"/>
                </a:tc>
                <a:tc>
                  <a:txBody>
                    <a:bodyPr>
                      <a:noAutofit/>
                    </a:bodyPr>
                    <a:lstStyle/>
                    <a:p>
                      <a:pPr indent="0" lvl="0" marL="342900" marR="0" rtl="1" algn="l">
                        <a:lnSpc>
                          <a:spcPct val="100000"/>
                        </a:lnSpc>
                        <a:spcBef>
                          <a:spcPts val="0"/>
                        </a:spcBef>
                        <a:spcAft>
                          <a:spcPts val="0"/>
                        </a:spcAft>
                        <a:buClr>
                          <a:srgbClr val="000000"/>
                        </a:buClr>
                        <a:buSzPts val="1200"/>
                        <a:buFont typeface="Arial"/>
                        <a:buNone/>
                      </a:pPr>
                      <a:r>
                        <a:rPr b="1" lang="en-US" sz="1200" u="none" cap="none" strike="noStrike">
                          <a:solidFill>
                            <a:schemeClr val="dk1"/>
                          </a:solidFill>
                          <a:latin typeface="Cambria"/>
                          <a:ea typeface="Cambria"/>
                          <a:cs typeface="Cambria"/>
                          <a:sym typeface="Cambria"/>
                        </a:rPr>
                        <a:t>Examples : </a:t>
                      </a:r>
                      <a:endParaRPr b="1" sz="1200" u="none" cap="none" strike="noStrike">
                        <a:solidFill>
                          <a:schemeClr val="dk1"/>
                        </a:solidFill>
                        <a:latin typeface="Cambria"/>
                        <a:ea typeface="Cambria"/>
                        <a:cs typeface="Cambria"/>
                        <a:sym typeface="Cambria"/>
                      </a:endParaRPr>
                    </a:p>
                    <a:p>
                      <a:pPr indent="0" lvl="0" marL="342900" marR="0" rtl="1"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mbria"/>
                          <a:ea typeface="Cambria"/>
                          <a:cs typeface="Cambria"/>
                          <a:sym typeface="Cambria"/>
                        </a:rPr>
                        <a:t>1)by </a:t>
                      </a:r>
                      <a:r>
                        <a:rPr b="1" lang="en-US" sz="1200" u="sng" cap="none" strike="noStrike">
                          <a:solidFill>
                            <a:schemeClr val="dk1"/>
                          </a:solidFill>
                          <a:latin typeface="Cambria"/>
                          <a:ea typeface="Cambria"/>
                          <a:cs typeface="Cambria"/>
                          <a:sym typeface="Cambria"/>
                        </a:rPr>
                        <a:t>Mutations</a:t>
                      </a:r>
                      <a:r>
                        <a:rPr lang="en-US" sz="1200" u="none" cap="none" strike="noStrike">
                          <a:solidFill>
                            <a:schemeClr val="dk1"/>
                          </a:solidFill>
                          <a:latin typeface="Cambria"/>
                          <a:ea typeface="Cambria"/>
                          <a:cs typeface="Cambria"/>
                          <a:sym typeface="Cambria"/>
                        </a:rPr>
                        <a:t>​ in </a:t>
                      </a:r>
                      <a:r>
                        <a:rPr b="1" lang="en-US" sz="1200" u="none" cap="none" strike="noStrike">
                          <a:solidFill>
                            <a:schemeClr val="dk1"/>
                          </a:solidFill>
                          <a:latin typeface="Cambria"/>
                          <a:ea typeface="Cambria"/>
                          <a:cs typeface="Cambria"/>
                          <a:sym typeface="Cambria"/>
                        </a:rPr>
                        <a:t>​ </a:t>
                      </a:r>
                      <a:r>
                        <a:rPr b="1" i="1" lang="en-US" sz="1200" u="none" cap="none" strike="noStrike">
                          <a:solidFill>
                            <a:srgbClr val="C00000"/>
                          </a:solidFill>
                          <a:latin typeface="Cambria"/>
                          <a:ea typeface="Cambria"/>
                          <a:cs typeface="Cambria"/>
                          <a:sym typeface="Cambria"/>
                        </a:rPr>
                        <a:t>APP</a:t>
                      </a:r>
                      <a:r>
                        <a:rPr b="1" lang="en-US" sz="1200" u="none" cap="none" strike="noStrike">
                          <a:solidFill>
                            <a:schemeClr val="dk1"/>
                          </a:solidFill>
                          <a:latin typeface="Cambria"/>
                          <a:ea typeface="Cambria"/>
                          <a:cs typeface="Cambria"/>
                          <a:sym typeface="Cambria"/>
                        </a:rPr>
                        <a:t>​ </a:t>
                      </a:r>
                      <a:r>
                        <a:rPr b="1" i="1" lang="en-US" sz="1200" u="none" cap="none" strike="noStrike">
                          <a:solidFill>
                            <a:schemeClr val="dk1"/>
                          </a:solidFill>
                          <a:latin typeface="Cambria"/>
                          <a:ea typeface="Cambria"/>
                          <a:cs typeface="Cambria"/>
                          <a:sym typeface="Cambria"/>
                        </a:rPr>
                        <a:t>​ </a:t>
                      </a:r>
                      <a:r>
                        <a:rPr b="1" i="1" lang="en-US" sz="1200" u="none" cap="none" strike="noStrike">
                          <a:solidFill>
                            <a:srgbClr val="C00000"/>
                          </a:solidFill>
                          <a:latin typeface="Cambria"/>
                          <a:ea typeface="Cambria"/>
                          <a:cs typeface="Cambria"/>
                          <a:sym typeface="Cambria"/>
                        </a:rPr>
                        <a:t>(amyloid precursor protein)</a:t>
                      </a:r>
                      <a:r>
                        <a:rPr b="1" lang="en-US" sz="1200" u="none" cap="none" strike="noStrike">
                          <a:solidFill>
                            <a:srgbClr val="C00000"/>
                          </a:solidFill>
                          <a:latin typeface="Cambria"/>
                          <a:ea typeface="Cambria"/>
                          <a:cs typeface="Cambria"/>
                          <a:sym typeface="Cambria"/>
                        </a:rPr>
                        <a:t>​</a:t>
                      </a:r>
                      <a:r>
                        <a:rPr b="1" lang="en-US" sz="1200" u="none" cap="none" strike="noStrike">
                          <a:solidFill>
                            <a:schemeClr val="dk1"/>
                          </a:solidFill>
                          <a:latin typeface="Cambria"/>
                          <a:ea typeface="Cambria"/>
                          <a:cs typeface="Cambria"/>
                          <a:sym typeface="Cambria"/>
                        </a:rPr>
                        <a:t> or in </a:t>
                      </a:r>
                      <a:r>
                        <a:rPr b="1" i="1" lang="en-US" sz="1200" u="none" cap="none" strike="noStrike">
                          <a:solidFill>
                            <a:srgbClr val="C00000"/>
                          </a:solidFill>
                          <a:latin typeface="Cambria"/>
                          <a:ea typeface="Cambria"/>
                          <a:cs typeface="Cambria"/>
                          <a:sym typeface="Cambria"/>
                        </a:rPr>
                        <a:t>components of ​ γ-secretase​</a:t>
                      </a:r>
                      <a:r>
                        <a:rPr b="0" i="1" lang="en-US" sz="1200" u="none" cap="none" strike="noStrike">
                          <a:solidFill>
                            <a:srgbClr val="FF0000"/>
                          </a:solidFill>
                          <a:latin typeface="Cambria"/>
                          <a:ea typeface="Cambria"/>
                          <a:cs typeface="Cambria"/>
                          <a:sym typeface="Cambria"/>
                        </a:rPr>
                        <a:t> :  </a:t>
                      </a:r>
                      <a:r>
                        <a:rPr b="0" i="1" lang="en-US" sz="1200" u="none" cap="none" strike="noStrike">
                          <a:solidFill>
                            <a:schemeClr val="accent2"/>
                          </a:solidFill>
                          <a:latin typeface="Cambria"/>
                          <a:ea typeface="Cambria"/>
                          <a:cs typeface="Cambria"/>
                          <a:sym typeface="Cambria"/>
                        </a:rPr>
                        <a:t>presenilin-1</a:t>
                      </a:r>
                      <a:r>
                        <a:rPr b="0" lang="en-US" sz="1200" u="none" cap="none" strike="noStrike">
                          <a:solidFill>
                            <a:schemeClr val="accent2"/>
                          </a:solidFill>
                          <a:latin typeface="Cambria"/>
                          <a:ea typeface="Cambria"/>
                          <a:cs typeface="Cambria"/>
                          <a:sym typeface="Cambria"/>
                        </a:rPr>
                        <a:t>“</a:t>
                      </a:r>
                      <a:r>
                        <a:rPr b="0" lang="en-US" sz="1200" u="none" cap="none" strike="noStrike">
                          <a:solidFill>
                            <a:srgbClr val="A5A5A5"/>
                          </a:solidFill>
                          <a:latin typeface="Cambria"/>
                          <a:ea typeface="Cambria"/>
                          <a:cs typeface="Cambria"/>
                          <a:sym typeface="Cambria"/>
                        </a:rPr>
                        <a:t>chromosome </a:t>
                      </a:r>
                      <a:r>
                        <a:rPr b="0" lang="en-US" sz="1200" u="none" cap="none" strike="noStrike">
                          <a:solidFill>
                            <a:schemeClr val="accent2"/>
                          </a:solidFill>
                          <a:latin typeface="Cambria"/>
                          <a:ea typeface="Cambria"/>
                          <a:cs typeface="Cambria"/>
                          <a:sym typeface="Cambria"/>
                        </a:rPr>
                        <a:t>14 “ </a:t>
                      </a:r>
                      <a:r>
                        <a:rPr b="0" i="1" lang="en-US" sz="1200" u="none" cap="none" strike="noStrike">
                          <a:solidFill>
                            <a:schemeClr val="accent2"/>
                          </a:solidFill>
                          <a:latin typeface="Cambria"/>
                          <a:ea typeface="Cambria"/>
                          <a:cs typeface="Cambria"/>
                          <a:sym typeface="Cambria"/>
                        </a:rPr>
                        <a:t>or presenilin-2 </a:t>
                      </a:r>
                      <a:r>
                        <a:rPr b="0" lang="en-US" sz="1200" u="none" cap="none" strike="noStrike">
                          <a:solidFill>
                            <a:srgbClr val="A5A5A5"/>
                          </a:solidFill>
                          <a:latin typeface="Cambria"/>
                          <a:ea typeface="Cambria"/>
                          <a:cs typeface="Cambria"/>
                          <a:sym typeface="Cambria"/>
                        </a:rPr>
                        <a:t>”chromosome 1” </a:t>
                      </a:r>
                      <a:endParaRPr/>
                    </a:p>
                    <a:p>
                      <a:pPr indent="0" lvl="0" marL="342900" marR="0" rtl="1" algn="l">
                        <a:lnSpc>
                          <a:spcPct val="100000"/>
                        </a:lnSpc>
                        <a:spcBef>
                          <a:spcPts val="0"/>
                        </a:spcBef>
                        <a:spcAft>
                          <a:spcPts val="0"/>
                        </a:spcAft>
                        <a:buClr>
                          <a:srgbClr val="000000"/>
                        </a:buClr>
                        <a:buSzPts val="1200"/>
                        <a:buFont typeface="Arial"/>
                        <a:buNone/>
                      </a:pPr>
                      <a:r>
                        <a:t/>
                      </a:r>
                      <a:endParaRPr b="0" sz="1200" u="none" cap="none" strike="noStrike">
                        <a:solidFill>
                          <a:srgbClr val="A5A5A5"/>
                        </a:solidFill>
                        <a:latin typeface="Cambria"/>
                        <a:ea typeface="Cambria"/>
                        <a:cs typeface="Cambria"/>
                        <a:sym typeface="Cambria"/>
                      </a:endParaRPr>
                    </a:p>
                    <a:p>
                      <a:pPr indent="0" lvl="0" marL="342900" marR="0" rtl="1" algn="l">
                        <a:lnSpc>
                          <a:spcPct val="100000"/>
                        </a:lnSpc>
                        <a:spcBef>
                          <a:spcPts val="0"/>
                        </a:spcBef>
                        <a:spcAft>
                          <a:spcPts val="0"/>
                        </a:spcAft>
                        <a:buClr>
                          <a:srgbClr val="000000"/>
                        </a:buClr>
                        <a:buSzPts val="1200"/>
                        <a:buFont typeface="Arial"/>
                        <a:buNone/>
                      </a:pPr>
                      <a:r>
                        <a:rPr b="0" lang="en-US" sz="1200" u="none" cap="none" strike="noStrike">
                          <a:solidFill>
                            <a:srgbClr val="A5A5A5"/>
                          </a:solidFill>
                          <a:latin typeface="Cambria"/>
                          <a:ea typeface="Cambria"/>
                          <a:cs typeface="Cambria"/>
                          <a:sym typeface="Cambria"/>
                        </a:rPr>
                        <a:t>*</a:t>
                      </a:r>
                      <a:r>
                        <a:rPr lang="en-US" sz="1200" u="none" cap="none" strike="noStrike">
                          <a:solidFill>
                            <a:schemeClr val="dk1"/>
                          </a:solidFill>
                          <a:latin typeface="Cambria"/>
                          <a:ea typeface="Cambria"/>
                          <a:cs typeface="Cambria"/>
                          <a:sym typeface="Cambria"/>
                        </a:rPr>
                        <a:t>lead to </a:t>
                      </a:r>
                      <a:r>
                        <a:rPr b="1" lang="en-US" sz="1200" u="sng" cap="none" strike="noStrike">
                          <a:solidFill>
                            <a:schemeClr val="dk1"/>
                          </a:solidFill>
                          <a:latin typeface="Cambria"/>
                          <a:ea typeface="Cambria"/>
                          <a:cs typeface="Cambria"/>
                          <a:sym typeface="Cambria"/>
                        </a:rPr>
                        <a:t>early</a:t>
                      </a:r>
                      <a:r>
                        <a:rPr lang="en-US" sz="1200" u="none" cap="none" strike="noStrike">
                          <a:solidFill>
                            <a:schemeClr val="dk1"/>
                          </a:solidFill>
                          <a:latin typeface="Cambria"/>
                          <a:ea typeface="Cambria"/>
                          <a:cs typeface="Cambria"/>
                          <a:sym typeface="Cambria"/>
                        </a:rPr>
                        <a:t> onset </a:t>
                      </a:r>
                      <a:r>
                        <a:rPr b="1" lang="en-US" sz="1200" u="sng" cap="none" strike="noStrike">
                          <a:solidFill>
                            <a:schemeClr val="dk1"/>
                          </a:solidFill>
                          <a:latin typeface="Cambria"/>
                          <a:ea typeface="Cambria"/>
                          <a:cs typeface="Cambria"/>
                          <a:sym typeface="Cambria"/>
                        </a:rPr>
                        <a:t>familial</a:t>
                      </a:r>
                      <a:r>
                        <a:rPr lang="en-US" sz="1200" u="none" cap="none" strike="noStrike">
                          <a:solidFill>
                            <a:schemeClr val="dk1"/>
                          </a:solidFill>
                          <a:latin typeface="Cambria"/>
                          <a:ea typeface="Cambria"/>
                          <a:cs typeface="Cambria"/>
                          <a:sym typeface="Cambria"/>
                        </a:rPr>
                        <a:t> Alzheimer disease by increasing the rate at which Aβ accumulates.</a:t>
                      </a:r>
                      <a:endParaRPr/>
                    </a:p>
                    <a:p>
                      <a:pPr indent="0" lvl="0" marL="342900" marR="0" rtl="1" algn="l">
                        <a:lnSpc>
                          <a:spcPct val="100000"/>
                        </a:lnSpc>
                        <a:spcBef>
                          <a:spcPts val="0"/>
                        </a:spcBef>
                        <a:spcAft>
                          <a:spcPts val="0"/>
                        </a:spcAft>
                        <a:buClr>
                          <a:srgbClr val="000000"/>
                        </a:buClr>
                        <a:buSzPts val="1200"/>
                        <a:buFont typeface="Arial"/>
                        <a:buNone/>
                      </a:pPr>
                      <a:r>
                        <a:t/>
                      </a:r>
                      <a:endParaRPr b="0" sz="1200" u="none" cap="none" strike="noStrike">
                        <a:solidFill>
                          <a:srgbClr val="669900"/>
                        </a:solidFill>
                      </a:endParaRPr>
                    </a:p>
                  </a:txBody>
                  <a:tcPr marT="45725" marB="45725" marR="91450" marL="91450"/>
                </a:tc>
              </a:tr>
            </a:tbl>
          </a:graphicData>
        </a:graphic>
      </p:graphicFrame>
      <p:pic>
        <p:nvPicPr>
          <p:cNvPr id="372" name="Google Shape;372;p33"/>
          <p:cNvPicPr preferRelativeResize="0"/>
          <p:nvPr/>
        </p:nvPicPr>
        <p:blipFill rotWithShape="1">
          <a:blip r:embed="rId3">
            <a:alphaModFix/>
          </a:blip>
          <a:srcRect b="0" l="0" r="0" t="0"/>
          <a:stretch/>
        </p:blipFill>
        <p:spPr>
          <a:xfrm>
            <a:off x="0" y="0"/>
            <a:ext cx="7772400" cy="623887"/>
          </a:xfrm>
          <a:prstGeom prst="rect">
            <a:avLst/>
          </a:prstGeom>
          <a:noFill/>
          <a:ln>
            <a:noFill/>
          </a:ln>
        </p:spPr>
      </p:pic>
      <p:grpSp>
        <p:nvGrpSpPr>
          <p:cNvPr id="373" name="Google Shape;373;p33"/>
          <p:cNvGrpSpPr/>
          <p:nvPr/>
        </p:nvGrpSpPr>
        <p:grpSpPr>
          <a:xfrm>
            <a:off x="157974" y="6694974"/>
            <a:ext cx="7456452" cy="2052870"/>
            <a:chOff x="7549" y="1437410"/>
            <a:chExt cx="7456452" cy="1910891"/>
          </a:xfrm>
        </p:grpSpPr>
        <p:sp>
          <p:nvSpPr>
            <p:cNvPr id="374" name="Google Shape;374;p33"/>
            <p:cNvSpPr/>
            <p:nvPr/>
          </p:nvSpPr>
          <p:spPr>
            <a:xfrm>
              <a:off x="405939" y="1838508"/>
              <a:ext cx="2702700" cy="1048800"/>
            </a:xfrm>
            <a:prstGeom prst="roundRect">
              <a:avLst>
                <a:gd fmla="val 10000" name="adj"/>
              </a:avLst>
            </a:prstGeom>
            <a:solidFill>
              <a:schemeClr val="lt1">
                <a:alpha val="89411"/>
              </a:schemeClr>
            </a:solidFill>
            <a:ln cap="flat" cmpd="sng" w="12700">
              <a:solidFill>
                <a:srgbClr val="A4CCD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3"/>
            <p:cNvSpPr txBox="1"/>
            <p:nvPr/>
          </p:nvSpPr>
          <p:spPr>
            <a:xfrm>
              <a:off x="430075" y="1862644"/>
              <a:ext cx="2654400" cy="775800"/>
            </a:xfrm>
            <a:prstGeom prst="rect">
              <a:avLst/>
            </a:prstGeom>
            <a:noFill/>
            <a:ln>
              <a:noFill/>
            </a:ln>
          </p:spPr>
          <p:txBody>
            <a:bodyPr anchorCtr="0" anchor="t" bIns="123825" lIns="123825" spcFirstLastPara="1" rIns="123825" wrap="square" tIns="123825">
              <a:noAutofit/>
            </a:bodyPr>
            <a:lstStyle/>
            <a:p>
              <a:pPr indent="-114300" lvl="1" marL="114300" marR="0" rtl="0" algn="l">
                <a:lnSpc>
                  <a:spcPct val="90000"/>
                </a:lnSpc>
                <a:spcBef>
                  <a:spcPts val="0"/>
                </a:spcBef>
                <a:spcAft>
                  <a:spcPts val="0"/>
                </a:spcAft>
                <a:buClr>
                  <a:schemeClr val="dk1"/>
                </a:buClr>
                <a:buSzPts val="1200"/>
                <a:buFont typeface="Cambria"/>
                <a:buChar char="•"/>
              </a:pPr>
              <a:r>
                <a:rPr b="1" i="0" lang="en-US" sz="1200" u="none" cap="none" strike="noStrike">
                  <a:solidFill>
                    <a:schemeClr val="dk1"/>
                  </a:solidFill>
                  <a:latin typeface="Cambria"/>
                  <a:ea typeface="Cambria"/>
                  <a:cs typeface="Cambria"/>
                  <a:sym typeface="Cambria"/>
                </a:rPr>
                <a:t>How? </a:t>
              </a:r>
              <a:r>
                <a:rPr b="0" i="0" lang="en-US" sz="1200" u="none" cap="none" strike="noStrike">
                  <a:solidFill>
                    <a:schemeClr val="dk1"/>
                  </a:solidFill>
                  <a:latin typeface="Cambria"/>
                  <a:ea typeface="Cambria"/>
                  <a:cs typeface="Cambria"/>
                  <a:sym typeface="Cambria"/>
                </a:rPr>
                <a:t>ApoE4 may </a:t>
              </a:r>
              <a:r>
                <a:rPr b="1" i="0" lang="en-US" sz="1200" u="none" cap="none" strike="noStrike">
                  <a:solidFill>
                    <a:schemeClr val="dk1"/>
                  </a:solidFill>
                  <a:latin typeface="Cambria"/>
                  <a:ea typeface="Cambria"/>
                  <a:cs typeface="Cambria"/>
                  <a:sym typeface="Cambria"/>
                </a:rPr>
                <a:t>contribute to the deposition of Aβ</a:t>
              </a:r>
              <a:r>
                <a:rPr b="0" i="0" lang="en-US" sz="1200" u="none" cap="none" strike="noStrike">
                  <a:solidFill>
                    <a:schemeClr val="dk1"/>
                  </a:solidFill>
                  <a:latin typeface="Cambria"/>
                  <a:ea typeface="Cambria"/>
                  <a:cs typeface="Cambria"/>
                  <a:sym typeface="Cambria"/>
                </a:rPr>
                <a:t>, but how it does so is </a:t>
              </a:r>
              <a:r>
                <a:rPr b="1" i="0" lang="en-US" sz="1200" u="none" cap="none" strike="noStrike">
                  <a:solidFill>
                    <a:schemeClr val="dk1"/>
                  </a:solidFill>
                  <a:latin typeface="Cambria"/>
                  <a:ea typeface="Cambria"/>
                  <a:cs typeface="Cambria"/>
                  <a:sym typeface="Cambria"/>
                </a:rPr>
                <a:t>not known. </a:t>
              </a:r>
              <a:r>
                <a:rPr b="1" i="0" lang="en-US" sz="1200" u="none" cap="none" strike="noStrike">
                  <a:solidFill>
                    <a:srgbClr val="A5A5A5"/>
                  </a:solidFill>
                  <a:latin typeface="Cambria"/>
                  <a:ea typeface="Cambria"/>
                  <a:cs typeface="Cambria"/>
                  <a:sym typeface="Cambria"/>
                </a:rPr>
                <a:t>*</a:t>
              </a:r>
              <a:r>
                <a:rPr b="0" i="0" lang="en-US" sz="1200" u="none" cap="none" strike="noStrike">
                  <a:solidFill>
                    <a:srgbClr val="A5A5A5"/>
                  </a:solidFill>
                  <a:latin typeface="Cambria"/>
                  <a:ea typeface="Cambria"/>
                  <a:cs typeface="Cambria"/>
                  <a:sym typeface="Cambria"/>
                </a:rPr>
                <a:t>It helps break down beta Amyloid</a:t>
              </a:r>
              <a:endParaRPr b="0" i="0" sz="1200" u="none" cap="none" strike="noStrike">
                <a:solidFill>
                  <a:schemeClr val="dk1"/>
                </a:solidFill>
                <a:latin typeface="Cambria"/>
                <a:ea typeface="Cambria"/>
                <a:cs typeface="Cambria"/>
                <a:sym typeface="Cambria"/>
              </a:endParaRPr>
            </a:p>
            <a:p>
              <a:pPr indent="-88900" lvl="1" marL="228600" marR="0" rtl="0" algn="l">
                <a:lnSpc>
                  <a:spcPct val="90000"/>
                </a:lnSpc>
                <a:spcBef>
                  <a:spcPts val="180"/>
                </a:spcBef>
                <a:spcAft>
                  <a:spcPts val="0"/>
                </a:spcAft>
                <a:buClr>
                  <a:schemeClr val="dk1"/>
                </a:buClr>
                <a:buSzPts val="2200"/>
                <a:buFont typeface="Cambria"/>
                <a:buNone/>
              </a:pPr>
              <a:r>
                <a:t/>
              </a:r>
              <a:endParaRPr b="0" i="0" sz="2200" u="none" cap="none" strike="noStrike">
                <a:solidFill>
                  <a:schemeClr val="dk1"/>
                </a:solidFill>
                <a:latin typeface="Cambria"/>
                <a:ea typeface="Cambria"/>
                <a:cs typeface="Cambria"/>
                <a:sym typeface="Cambria"/>
              </a:endParaRPr>
            </a:p>
          </p:txBody>
        </p:sp>
        <p:sp>
          <p:nvSpPr>
            <p:cNvPr id="376" name="Google Shape;376;p33"/>
            <p:cNvSpPr/>
            <p:nvPr/>
          </p:nvSpPr>
          <p:spPr>
            <a:xfrm>
              <a:off x="7549" y="2819401"/>
              <a:ext cx="3774300" cy="528900"/>
            </a:xfrm>
            <a:prstGeom prst="roundRect">
              <a:avLst>
                <a:gd fmla="val 10000" name="adj"/>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3"/>
            <p:cNvSpPr txBox="1"/>
            <p:nvPr/>
          </p:nvSpPr>
          <p:spPr>
            <a:xfrm>
              <a:off x="23036" y="2834888"/>
              <a:ext cx="3743400" cy="497700"/>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Clr>
                  <a:srgbClr val="000000"/>
                </a:buClr>
                <a:buSzPts val="1050"/>
                <a:buFont typeface="Arial"/>
                <a:buNone/>
              </a:pPr>
              <a:r>
                <a:rPr b="1" i="0" lang="en-US" sz="1050" u="none" cap="none" strike="noStrike">
                  <a:solidFill>
                    <a:schemeClr val="lt1"/>
                  </a:solidFill>
                  <a:latin typeface="Cambria"/>
                  <a:ea typeface="Cambria"/>
                  <a:cs typeface="Cambria"/>
                  <a:sym typeface="Cambria"/>
                </a:rPr>
                <a:t>1)An allele of</a:t>
              </a:r>
              <a:r>
                <a:rPr b="0" i="0" lang="en-US" sz="1050" u="none" cap="none" strike="noStrike">
                  <a:solidFill>
                    <a:schemeClr val="lt1"/>
                  </a:solidFill>
                  <a:latin typeface="Cambria"/>
                  <a:ea typeface="Cambria"/>
                  <a:cs typeface="Cambria"/>
                  <a:sym typeface="Cambria"/>
                </a:rPr>
                <a:t> apolipoprotein, called </a:t>
              </a:r>
              <a:r>
                <a:rPr b="1" i="0" lang="en-US" sz="1050" u="none" cap="none" strike="noStrike">
                  <a:solidFill>
                    <a:srgbClr val="C00000"/>
                  </a:solidFill>
                  <a:latin typeface="Cambria"/>
                  <a:ea typeface="Cambria"/>
                  <a:cs typeface="Cambria"/>
                  <a:sym typeface="Cambria"/>
                </a:rPr>
                <a:t>ε4 (ApoE4)*, </a:t>
              </a:r>
              <a:r>
                <a:rPr b="0" i="0" lang="en-US" sz="1050" u="none" cap="none" strike="noStrike">
                  <a:solidFill>
                    <a:schemeClr val="lt1"/>
                  </a:solidFill>
                  <a:latin typeface="Cambria"/>
                  <a:ea typeface="Cambria"/>
                  <a:cs typeface="Cambria"/>
                  <a:sym typeface="Cambria"/>
                </a:rPr>
                <a:t>is associated with as many as </a:t>
              </a:r>
              <a:r>
                <a:rPr b="1" i="0" lang="en-US" sz="1050" u="none" cap="none" strike="noStrike">
                  <a:solidFill>
                    <a:schemeClr val="lt1"/>
                  </a:solidFill>
                  <a:latin typeface="Cambria"/>
                  <a:ea typeface="Cambria"/>
                  <a:cs typeface="Cambria"/>
                  <a:sym typeface="Cambria"/>
                </a:rPr>
                <a:t>30%</a:t>
              </a:r>
              <a:r>
                <a:rPr b="0" i="0" lang="en-US" sz="1050" u="none" cap="none" strike="noStrike">
                  <a:solidFill>
                    <a:schemeClr val="lt1"/>
                  </a:solidFill>
                  <a:latin typeface="Cambria"/>
                  <a:ea typeface="Cambria"/>
                  <a:cs typeface="Cambria"/>
                  <a:sym typeface="Cambria"/>
                </a:rPr>
                <a:t> of cases, and is thought to both </a:t>
              </a:r>
              <a:r>
                <a:rPr b="1" i="0" lang="en-US" sz="1050" u="none" cap="none" strike="noStrike">
                  <a:solidFill>
                    <a:schemeClr val="lt1"/>
                  </a:solidFill>
                  <a:latin typeface="Cambria"/>
                  <a:ea typeface="Cambria"/>
                  <a:cs typeface="Cambria"/>
                  <a:sym typeface="Cambria"/>
                </a:rPr>
                <a:t>increase the risk </a:t>
              </a:r>
              <a:r>
                <a:rPr b="1" i="0" lang="en-US" sz="1050" u="none" cap="none" strike="noStrike">
                  <a:solidFill>
                    <a:srgbClr val="C00000"/>
                  </a:solidFill>
                  <a:latin typeface="Cambria"/>
                  <a:ea typeface="Cambria"/>
                  <a:cs typeface="Cambria"/>
                  <a:sym typeface="Cambria"/>
                </a:rPr>
                <a:t>and lower the age of onset of the disease</a:t>
              </a:r>
              <a:r>
                <a:rPr b="1" i="0" lang="en-US" sz="1050" u="none" cap="none" strike="noStrike">
                  <a:solidFill>
                    <a:schemeClr val="lt1"/>
                  </a:solidFill>
                  <a:latin typeface="Cambria"/>
                  <a:ea typeface="Cambria"/>
                  <a:cs typeface="Cambria"/>
                  <a:sym typeface="Cambria"/>
                </a:rPr>
                <a:t>.</a:t>
              </a:r>
              <a:endParaRPr b="0" i="0" sz="1050" u="none" cap="none" strike="noStrike">
                <a:solidFill>
                  <a:schemeClr val="lt1"/>
                </a:solidFill>
                <a:latin typeface="Cambria"/>
                <a:ea typeface="Cambria"/>
                <a:cs typeface="Cambria"/>
                <a:sym typeface="Cambria"/>
              </a:endParaRPr>
            </a:p>
          </p:txBody>
        </p:sp>
        <p:sp>
          <p:nvSpPr>
            <p:cNvPr id="378" name="Google Shape;378;p33"/>
            <p:cNvSpPr/>
            <p:nvPr/>
          </p:nvSpPr>
          <p:spPr>
            <a:xfrm>
              <a:off x="4150438" y="1605048"/>
              <a:ext cx="3088500" cy="1584900"/>
            </a:xfrm>
            <a:prstGeom prst="roundRect">
              <a:avLst>
                <a:gd fmla="val 10000" name="adj"/>
              </a:avLst>
            </a:prstGeom>
            <a:solidFill>
              <a:schemeClr val="lt1">
                <a:alpha val="89411"/>
              </a:schemeClr>
            </a:solidFill>
            <a:ln cap="flat" cmpd="sng" w="12700">
              <a:solidFill>
                <a:srgbClr val="A4CCD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3"/>
            <p:cNvSpPr txBox="1"/>
            <p:nvPr/>
          </p:nvSpPr>
          <p:spPr>
            <a:xfrm>
              <a:off x="4186912" y="1981157"/>
              <a:ext cx="3015600" cy="1172400"/>
            </a:xfrm>
            <a:prstGeom prst="rect">
              <a:avLst/>
            </a:prstGeom>
            <a:noFill/>
            <a:ln>
              <a:noFill/>
            </a:ln>
          </p:spPr>
          <p:txBody>
            <a:bodyPr anchorCtr="0" anchor="t" bIns="123825" lIns="123825" spcFirstLastPara="1" rIns="123825" wrap="square" tIns="123825">
              <a:noAutofit/>
            </a:bodyPr>
            <a:lstStyle/>
            <a:p>
              <a:pPr indent="-66675" lvl="1" marL="57150" marR="0" rtl="0" algn="l">
                <a:lnSpc>
                  <a:spcPct val="90000"/>
                </a:lnSpc>
                <a:spcBef>
                  <a:spcPts val="0"/>
                </a:spcBef>
                <a:spcAft>
                  <a:spcPts val="0"/>
                </a:spcAft>
                <a:buClr>
                  <a:schemeClr val="dk1"/>
                </a:buClr>
                <a:buSzPts val="1050"/>
                <a:buFont typeface="Cambria"/>
                <a:buChar char="•"/>
              </a:pPr>
              <a:r>
                <a:rPr b="1" i="0" lang="en-US" sz="1050" u="none" cap="none" strike="noStrike">
                  <a:solidFill>
                    <a:schemeClr val="dk1"/>
                  </a:solidFill>
                  <a:latin typeface="Cambria"/>
                  <a:ea typeface="Cambria"/>
                  <a:cs typeface="Cambria"/>
                  <a:sym typeface="Cambria"/>
                </a:rPr>
                <a:t>How? </a:t>
              </a:r>
              <a:r>
                <a:rPr b="0" i="0" lang="en-US" sz="1050" u="none" cap="none" strike="noStrike">
                  <a:solidFill>
                    <a:schemeClr val="dk1"/>
                  </a:solidFill>
                  <a:latin typeface="Cambria"/>
                  <a:ea typeface="Cambria"/>
                  <a:cs typeface="Cambria"/>
                  <a:sym typeface="Cambria"/>
                </a:rPr>
                <a:t>Mutation in </a:t>
              </a:r>
              <a:r>
                <a:rPr b="1" i="0" lang="en-US" sz="1050" u="none" cap="none" strike="noStrike">
                  <a:solidFill>
                    <a:schemeClr val="dk1"/>
                  </a:solidFill>
                  <a:latin typeface="Cambria"/>
                  <a:ea typeface="Cambria"/>
                  <a:cs typeface="Cambria"/>
                  <a:sym typeface="Cambria"/>
                </a:rPr>
                <a:t>SORL1</a:t>
              </a:r>
              <a:r>
                <a:rPr b="0" i="0" lang="en-US" sz="1050" u="none" cap="none" strike="noStrike">
                  <a:solidFill>
                    <a:schemeClr val="dk1"/>
                  </a:solidFill>
                  <a:latin typeface="Cambria"/>
                  <a:ea typeface="Cambria"/>
                  <a:cs typeface="Cambria"/>
                  <a:sym typeface="Cambria"/>
                </a:rPr>
                <a:t> → Deficiency of the SORL1 protein  →  may alter the </a:t>
              </a:r>
              <a:r>
                <a:rPr b="1" i="0" lang="en-US" sz="1050" u="none" cap="none" strike="noStrike">
                  <a:solidFill>
                    <a:schemeClr val="dk1"/>
                  </a:solidFill>
                  <a:latin typeface="Cambria"/>
                  <a:ea typeface="Cambria"/>
                  <a:cs typeface="Cambria"/>
                  <a:sym typeface="Cambria"/>
                </a:rPr>
                <a:t>intracellular</a:t>
              </a:r>
              <a:r>
                <a:rPr b="0" i="0" lang="en-US" sz="1050" u="none" cap="none" strike="noStrike">
                  <a:solidFill>
                    <a:schemeClr val="dk1"/>
                  </a:solidFill>
                  <a:latin typeface="Cambria"/>
                  <a:ea typeface="Cambria"/>
                  <a:cs typeface="Cambria"/>
                  <a:sym typeface="Cambria"/>
                </a:rPr>
                <a:t> trafficking of </a:t>
              </a:r>
              <a:r>
                <a:rPr b="1" i="0" lang="en-US" sz="1050" u="none" cap="none" strike="noStrike">
                  <a:solidFill>
                    <a:schemeClr val="dk1"/>
                  </a:solidFill>
                  <a:latin typeface="Cambria"/>
                  <a:ea typeface="Cambria"/>
                  <a:cs typeface="Cambria"/>
                  <a:sym typeface="Cambria"/>
                </a:rPr>
                <a:t>APP</a:t>
              </a:r>
              <a:r>
                <a:rPr b="0" i="0" lang="en-US" sz="1050" u="none" cap="none" strike="noStrike">
                  <a:solidFill>
                    <a:schemeClr val="dk1"/>
                  </a:solidFill>
                  <a:latin typeface="Cambria"/>
                  <a:ea typeface="Cambria"/>
                  <a:cs typeface="Cambria"/>
                  <a:sym typeface="Cambria"/>
                </a:rPr>
                <a:t>, shuttling it to a compartment where the </a:t>
              </a:r>
              <a:r>
                <a:rPr b="1" i="0" lang="en-US" sz="1050" u="none" cap="none" strike="noStrike">
                  <a:solidFill>
                    <a:schemeClr val="dk1"/>
                  </a:solidFill>
                  <a:latin typeface="Cambria"/>
                  <a:ea typeface="Cambria"/>
                  <a:cs typeface="Cambria"/>
                  <a:sym typeface="Cambria"/>
                </a:rPr>
                <a:t>Aβ peptide </a:t>
              </a:r>
              <a:r>
                <a:rPr b="0" i="0" lang="en-US" sz="1050" u="none" cap="none" strike="noStrike">
                  <a:solidFill>
                    <a:schemeClr val="dk1"/>
                  </a:solidFill>
                  <a:latin typeface="Cambria"/>
                  <a:ea typeface="Cambria"/>
                  <a:cs typeface="Cambria"/>
                  <a:sym typeface="Cambria"/>
                </a:rPr>
                <a:t>is generated by enzymatic cleavage, the net result being </a:t>
              </a:r>
              <a:r>
                <a:rPr b="1" i="0" lang="en-US" sz="1050" u="none" cap="none" strike="noStrike">
                  <a:solidFill>
                    <a:schemeClr val="dk1"/>
                  </a:solidFill>
                  <a:latin typeface="Cambria"/>
                  <a:ea typeface="Cambria"/>
                  <a:cs typeface="Cambria"/>
                  <a:sym typeface="Cambria"/>
                </a:rPr>
                <a:t>increased generation </a:t>
              </a:r>
              <a:r>
                <a:rPr b="0" i="0" lang="en-US" sz="1050" u="none" cap="none" strike="noStrike">
                  <a:solidFill>
                    <a:schemeClr val="dk1"/>
                  </a:solidFill>
                  <a:latin typeface="Cambria"/>
                  <a:ea typeface="Cambria"/>
                  <a:cs typeface="Cambria"/>
                  <a:sym typeface="Cambria"/>
                </a:rPr>
                <a:t>of this pathogenic peptide. </a:t>
              </a:r>
              <a:endParaRPr b="0" i="0" sz="1050" u="none" cap="none" strike="noStrike">
                <a:solidFill>
                  <a:schemeClr val="dk1"/>
                </a:solidFill>
                <a:latin typeface="Cambria"/>
                <a:ea typeface="Cambria"/>
                <a:cs typeface="Cambria"/>
                <a:sym typeface="Cambria"/>
              </a:endParaRPr>
            </a:p>
            <a:p>
              <a:pPr indent="-57150" lvl="1" marL="285750" marR="0" rtl="0" algn="l">
                <a:lnSpc>
                  <a:spcPct val="90000"/>
                </a:lnSpc>
                <a:spcBef>
                  <a:spcPts val="158"/>
                </a:spcBef>
                <a:spcAft>
                  <a:spcPts val="0"/>
                </a:spcAft>
                <a:buClr>
                  <a:schemeClr val="dk1"/>
                </a:buClr>
                <a:buSzPts val="3600"/>
                <a:buFont typeface="Cambria"/>
                <a:buNone/>
              </a:pPr>
              <a:r>
                <a:t/>
              </a:r>
              <a:endParaRPr b="0" i="0" sz="3600" u="none" cap="none" strike="noStrike">
                <a:solidFill>
                  <a:schemeClr val="dk1"/>
                </a:solidFill>
                <a:latin typeface="Cambria"/>
                <a:ea typeface="Cambria"/>
                <a:cs typeface="Cambria"/>
                <a:sym typeface="Cambria"/>
              </a:endParaRPr>
            </a:p>
          </p:txBody>
        </p:sp>
        <p:sp>
          <p:nvSpPr>
            <p:cNvPr id="380" name="Google Shape;380;p33"/>
            <p:cNvSpPr/>
            <p:nvPr/>
          </p:nvSpPr>
          <p:spPr>
            <a:xfrm>
              <a:off x="3581401" y="1437410"/>
              <a:ext cx="3882600" cy="598500"/>
            </a:xfrm>
            <a:prstGeom prst="roundRect">
              <a:avLst>
                <a:gd fmla="val 10000" name="adj"/>
              </a:avLst>
            </a:prstGeom>
            <a:solidFill>
              <a:srgbClr val="D5E7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3"/>
            <p:cNvSpPr txBox="1"/>
            <p:nvPr/>
          </p:nvSpPr>
          <p:spPr>
            <a:xfrm>
              <a:off x="3598934" y="1454943"/>
              <a:ext cx="3847500" cy="563400"/>
            </a:xfrm>
            <a:prstGeom prst="rect">
              <a:avLst/>
            </a:prstGeom>
            <a:noFill/>
            <a:ln>
              <a:noFill/>
            </a:ln>
          </p:spPr>
          <p:txBody>
            <a:bodyPr anchorCtr="0" anchor="ctr" bIns="15225" lIns="22850" spcFirstLastPara="1" rIns="22850"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lt1"/>
                  </a:solidFill>
                  <a:latin typeface="Cambria"/>
                  <a:ea typeface="Cambria"/>
                  <a:cs typeface="Cambria"/>
                  <a:sym typeface="Cambria"/>
                </a:rPr>
                <a:t>2) </a:t>
              </a:r>
              <a:r>
                <a:rPr b="1" i="0" lang="en-US" sz="1200" u="none" cap="none" strike="noStrike">
                  <a:solidFill>
                    <a:schemeClr val="lt1"/>
                  </a:solidFill>
                  <a:latin typeface="Cambria"/>
                  <a:ea typeface="Cambria"/>
                  <a:cs typeface="Cambria"/>
                  <a:sym typeface="Cambria"/>
                </a:rPr>
                <a:t>Another gene</a:t>
              </a:r>
              <a:r>
                <a:rPr b="0" i="0" lang="en-US" sz="1200" u="none" cap="none" strike="noStrike">
                  <a:solidFill>
                    <a:schemeClr val="lt1"/>
                  </a:solidFill>
                  <a:latin typeface="Cambria"/>
                  <a:ea typeface="Cambria"/>
                  <a:cs typeface="Cambria"/>
                  <a:sym typeface="Cambria"/>
                </a:rPr>
                <a:t>, called </a:t>
              </a:r>
              <a:r>
                <a:rPr b="1" i="1" lang="en-US" sz="1200" u="none" cap="none" strike="noStrike">
                  <a:solidFill>
                    <a:srgbClr val="C00000"/>
                  </a:solidFill>
                  <a:latin typeface="Cambria"/>
                  <a:ea typeface="Cambria"/>
                  <a:cs typeface="Cambria"/>
                  <a:sym typeface="Cambria"/>
                </a:rPr>
                <a:t>SORL1*</a:t>
              </a:r>
              <a:r>
                <a:rPr b="0" i="1" lang="en-US" sz="1200" u="none" cap="none" strike="noStrike">
                  <a:solidFill>
                    <a:srgbClr val="C00000"/>
                  </a:solidFill>
                  <a:latin typeface="Cambria"/>
                  <a:ea typeface="Cambria"/>
                  <a:cs typeface="Cambria"/>
                  <a:sym typeface="Cambria"/>
                </a:rPr>
                <a:t>,</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lt1"/>
                  </a:solidFill>
                  <a:latin typeface="Cambria"/>
                  <a:ea typeface="Cambria"/>
                  <a:cs typeface="Cambria"/>
                  <a:sym typeface="Cambria"/>
                </a:rPr>
                <a:t>has recently been found to also be associated with </a:t>
              </a:r>
              <a:r>
                <a:rPr b="1" i="0" lang="en-US" sz="1200" u="none" cap="none" strike="noStrike">
                  <a:solidFill>
                    <a:schemeClr val="lt1"/>
                  </a:solidFill>
                  <a:latin typeface="Cambria"/>
                  <a:ea typeface="Cambria"/>
                  <a:cs typeface="Cambria"/>
                  <a:sym typeface="Cambria"/>
                </a:rPr>
                <a:t>late-onset </a:t>
              </a:r>
              <a:r>
                <a:rPr b="0" i="0" lang="en-US" sz="1200" u="none" cap="none" strike="noStrike">
                  <a:solidFill>
                    <a:schemeClr val="lt1"/>
                  </a:solidFill>
                  <a:latin typeface="Cambria"/>
                  <a:ea typeface="Cambria"/>
                  <a:cs typeface="Cambria"/>
                  <a:sym typeface="Cambria"/>
                </a:rPr>
                <a:t>Alzheimer disease</a:t>
              </a:r>
              <a:endParaRPr b="0" i="0" sz="1200" u="none" cap="none" strike="noStrike">
                <a:solidFill>
                  <a:schemeClr val="lt1"/>
                </a:solidFill>
                <a:latin typeface="Cambria"/>
                <a:ea typeface="Cambria"/>
                <a:cs typeface="Cambria"/>
                <a:sym typeface="Cambria"/>
              </a:endParaRPr>
            </a:p>
          </p:txBody>
        </p:sp>
      </p:grpSp>
      <p:sp>
        <p:nvSpPr>
          <p:cNvPr id="382" name="Google Shape;382;p33"/>
          <p:cNvSpPr txBox="1"/>
          <p:nvPr/>
        </p:nvSpPr>
        <p:spPr>
          <a:xfrm>
            <a:off x="1130226" y="80255"/>
            <a:ext cx="4257675"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9AC0CE"/>
                </a:solidFill>
                <a:latin typeface="Cambria"/>
                <a:ea typeface="Cambria"/>
                <a:cs typeface="Cambria"/>
                <a:sym typeface="Cambria"/>
              </a:rPr>
              <a:t>#Mutations of Alzheimer :</a:t>
            </a:r>
            <a:endParaRPr b="1" i="0" sz="1800" u="none" cap="none" strike="noStrike">
              <a:solidFill>
                <a:srgbClr val="9AC0CE"/>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34"/>
          <p:cNvSpPr/>
          <p:nvPr/>
        </p:nvSpPr>
        <p:spPr>
          <a:xfrm>
            <a:off x="0" y="152400"/>
            <a:ext cx="7772400" cy="249299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 3) </a:t>
            </a:r>
            <a:r>
              <a:rPr b="0" i="0" lang="en-US" sz="1200" u="none" cap="none" strike="noStrike">
                <a:solidFill>
                  <a:schemeClr val="dk1"/>
                </a:solidFill>
                <a:latin typeface="Cambria"/>
                <a:ea typeface="Cambria"/>
                <a:cs typeface="Cambria"/>
                <a:sym typeface="Cambria"/>
              </a:rPr>
              <a:t>Alzheimer disease occurs in almost all patients with ​</a:t>
            </a:r>
            <a:r>
              <a:rPr b="1" i="0" lang="en-US" sz="1200" u="none" cap="none" strike="noStrike">
                <a:solidFill>
                  <a:srgbClr val="C00000"/>
                </a:solidFill>
                <a:latin typeface="Cambria"/>
                <a:ea typeface="Cambria"/>
                <a:cs typeface="Cambria"/>
                <a:sym typeface="Cambria"/>
              </a:rPr>
              <a:t> trisomy 21 (Down syndrome)​ </a:t>
            </a:r>
            <a:r>
              <a:rPr b="0" i="0" lang="en-US" sz="1200" u="none" cap="none" strike="noStrike">
                <a:solidFill>
                  <a:schemeClr val="dk1"/>
                </a:solidFill>
                <a:latin typeface="Cambria"/>
                <a:ea typeface="Cambria"/>
                <a:cs typeface="Cambria"/>
                <a:sym typeface="Cambria"/>
              </a:rPr>
              <a:t>who survive beyond 45 years .</a:t>
            </a:r>
            <a:endParaRPr b="1" i="0" sz="1200" u="none" cap="none" strike="noStrike">
              <a:solidFill>
                <a:srgbClr val="C00000"/>
              </a:solidFill>
              <a:latin typeface="Cambria"/>
              <a:ea typeface="Cambria"/>
              <a:cs typeface="Cambria"/>
              <a:sym typeface="Cambria"/>
            </a:endParaRPr>
          </a:p>
          <a:p>
            <a:pPr indent="0" lvl="1" marL="457073"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 -How? The ​ APP gene is located on chromosome 21.</a:t>
            </a:r>
            <a:endParaRPr b="1" i="0" sz="1200" u="none" cap="none" strike="noStrike">
              <a:solidFill>
                <a:schemeClr val="dk1"/>
              </a:solidFill>
              <a:latin typeface="Cambria"/>
              <a:ea typeface="Cambria"/>
              <a:cs typeface="Cambria"/>
              <a:sym typeface="Cambria"/>
            </a:endParaRPr>
          </a:p>
          <a:p>
            <a:pPr indent="0" lvl="1" marL="457073"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(due to APP gene </a:t>
            </a:r>
            <a:r>
              <a:rPr b="1" i="0" lang="en-US" sz="1200" u="none" cap="none" strike="noStrike">
                <a:solidFill>
                  <a:schemeClr val="dk1"/>
                </a:solidFill>
                <a:latin typeface="Cambria"/>
                <a:ea typeface="Cambria"/>
                <a:cs typeface="Cambria"/>
                <a:sym typeface="Cambria"/>
              </a:rPr>
              <a:t>dosage</a:t>
            </a:r>
            <a:r>
              <a:rPr b="0" i="0" lang="en-US" sz="1200" u="none" cap="none" strike="noStrike">
                <a:solidFill>
                  <a:schemeClr val="dk1"/>
                </a:solidFill>
                <a:latin typeface="Cambria"/>
                <a:ea typeface="Cambria"/>
                <a:cs typeface="Cambria"/>
                <a:sym typeface="Cambria"/>
              </a:rPr>
              <a:t> effects).</a:t>
            </a:r>
            <a:endParaRPr b="0" i="0" sz="1400" u="none" cap="none" strike="noStrike">
              <a:solidFill>
                <a:srgbClr val="000000"/>
              </a:solidFill>
              <a:latin typeface="Arial"/>
              <a:ea typeface="Arial"/>
              <a:cs typeface="Arial"/>
              <a:sym typeface="Arial"/>
            </a:endParaRPr>
          </a:p>
          <a:p>
            <a:pPr indent="0" lvl="1" marL="457073"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Cambria"/>
              <a:ea typeface="Cambria"/>
              <a:cs typeface="Cambria"/>
              <a:sym typeface="Cambria"/>
            </a:endParaRPr>
          </a:p>
          <a:p>
            <a:pPr indent="0" lvl="1" marL="457073"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p:txBody>
      </p:sp>
      <p:sp>
        <p:nvSpPr>
          <p:cNvPr id="388" name="Google Shape;388;p34"/>
          <p:cNvSpPr txBox="1"/>
          <p:nvPr/>
        </p:nvSpPr>
        <p:spPr>
          <a:xfrm>
            <a:off x="76200" y="1136800"/>
            <a:ext cx="7620000" cy="1015800"/>
          </a:xfrm>
          <a:prstGeom prst="rect">
            <a:avLst/>
          </a:prstGeom>
          <a:solidFill>
            <a:srgbClr val="EDF4F7"/>
          </a:solidFill>
          <a:ln cap="flat" cmpd="sng" w="9525">
            <a:solidFill>
              <a:srgbClr val="A4CCD4"/>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The ​ APP gene is located on chromosome 21.</a:t>
            </a:r>
            <a:r>
              <a:rPr b="0" i="0" lang="en-US" sz="1200" u="none" cap="none" strike="noStrike">
                <a:solidFill>
                  <a:srgbClr val="A5A5A5"/>
                </a:solidFill>
                <a:latin typeface="Cambria"/>
                <a:ea typeface="Cambria"/>
                <a:cs typeface="Cambria"/>
                <a:sym typeface="Cambria"/>
              </a:rPr>
              <a:t>, and the risk of AD also is higher in those with an extra copy of the ​ APP  gene, such as patients with trisomy 21 (Down syndrome) and persons with small interstitial duplications of ​ APP, presumably because this too leads to greater Aβ generation. </a:t>
            </a:r>
            <a:endParaRPr b="0" i="0" sz="1400" u="none" cap="none" strike="noStrike">
              <a:solidFill>
                <a:srgbClr val="000000"/>
              </a:solidFill>
              <a:latin typeface="Arial"/>
              <a:ea typeface="Arial"/>
              <a:cs typeface="Arial"/>
              <a:sym typeface="Arial"/>
            </a:endParaRPr>
          </a:p>
          <a:p>
            <a:pPr indent="0" lvl="1" marL="457073" marR="0" rtl="1" algn="r">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ببساطة لأن الجين المسؤول عن الAPP  موجود اساساً بكروموسوم 21 ، ايش مشكلة الداون سندروم ؟ انه عنده زياده كرومسوم ب21 لذلك بيكون من فيه عدد إضافي من نسخ جين App  فبتزيد عندهم فرصة حدوث البيتا اميلويد .</a:t>
            </a:r>
            <a:endParaRPr b="0" i="0" sz="1200" u="none" cap="none" strike="noStrike">
              <a:solidFill>
                <a:srgbClr val="A5A5A5"/>
              </a:solidFill>
              <a:latin typeface="Cambria"/>
              <a:ea typeface="Cambria"/>
              <a:cs typeface="Cambria"/>
              <a:sym typeface="Cambria"/>
            </a:endParaRPr>
          </a:p>
        </p:txBody>
      </p:sp>
      <p:sp>
        <p:nvSpPr>
          <p:cNvPr id="389" name="Google Shape;389;p34"/>
          <p:cNvSpPr txBox="1"/>
          <p:nvPr/>
        </p:nvSpPr>
        <p:spPr>
          <a:xfrm>
            <a:off x="152400" y="2276111"/>
            <a:ext cx="7086600" cy="369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65A9B7"/>
              </a:buClr>
              <a:buSzPts val="1800"/>
              <a:buFont typeface="Noto Sans Symbols"/>
              <a:buChar char="▪"/>
            </a:pPr>
            <a:r>
              <a:rPr b="1" i="0" lang="en-US" sz="1800" u="none" cap="none" strike="noStrike">
                <a:solidFill>
                  <a:srgbClr val="65A9B7"/>
                </a:solidFill>
                <a:latin typeface="Cambria"/>
                <a:ea typeface="Cambria"/>
                <a:cs typeface="Cambria"/>
                <a:sym typeface="Cambria"/>
              </a:rPr>
              <a:t>Morphology :</a:t>
            </a:r>
            <a:endParaRPr b="1" i="0" sz="1800" u="none" cap="none" strike="noStrike">
              <a:solidFill>
                <a:srgbClr val="65A9B7"/>
              </a:solidFill>
              <a:latin typeface="Cambria"/>
              <a:ea typeface="Cambria"/>
              <a:cs typeface="Cambria"/>
              <a:sym typeface="Cambria"/>
            </a:endParaRPr>
          </a:p>
        </p:txBody>
      </p:sp>
      <p:graphicFrame>
        <p:nvGraphicFramePr>
          <p:cNvPr id="390" name="Google Shape;390;p34"/>
          <p:cNvGraphicFramePr/>
          <p:nvPr/>
        </p:nvGraphicFramePr>
        <p:xfrm>
          <a:off x="266700" y="2768901"/>
          <a:ext cx="3000000" cy="3000000"/>
        </p:xfrm>
        <a:graphic>
          <a:graphicData uri="http://schemas.openxmlformats.org/drawingml/2006/table">
            <a:tbl>
              <a:tblPr bandRow="1" firstRow="1">
                <a:noFill/>
                <a:tableStyleId>{63BC0755-AFB1-4F2A-8ECC-BA83B80F7AA0}</a:tableStyleId>
              </a:tblPr>
              <a:tblGrid>
                <a:gridCol w="3619500"/>
                <a:gridCol w="3619500"/>
              </a:tblGrid>
              <a:tr h="805375">
                <a:tc>
                  <a:txBody>
                    <a:bodyPr>
                      <a:noAutofit/>
                    </a:bodyPr>
                    <a:lstStyle/>
                    <a:p>
                      <a:pPr indent="0" lvl="0" marL="0" marR="0" rtl="0" algn="l">
                        <a:lnSpc>
                          <a:spcPct val="100000"/>
                        </a:lnSpc>
                        <a:spcBef>
                          <a:spcPts val="0"/>
                        </a:spcBef>
                        <a:spcAft>
                          <a:spcPts val="0"/>
                        </a:spcAft>
                        <a:buClr>
                          <a:schemeClr val="dk1"/>
                        </a:buClr>
                        <a:buSzPts val="1200"/>
                        <a:buFont typeface="Cambria"/>
                        <a:buNone/>
                      </a:pPr>
                      <a:r>
                        <a:t/>
                      </a:r>
                      <a:endParaRPr b="1"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rPr b="1" lang="en-US" sz="1200" u="none" cap="none" strike="noStrike">
                          <a:solidFill>
                            <a:schemeClr val="dk1"/>
                          </a:solidFill>
                          <a:latin typeface="Cambria"/>
                          <a:ea typeface="Cambria"/>
                          <a:cs typeface="Cambria"/>
                          <a:sym typeface="Cambria"/>
                        </a:rPr>
                        <a:t>                     Macroscopic: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rgbClr val="A4CCD4"/>
                    </a:solidFill>
                  </a:tcPr>
                </a:tc>
                <a:tc>
                  <a:txBody>
                    <a:bodyPr>
                      <a:noAutofit/>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chemeClr val="dk1"/>
                        </a:buClr>
                        <a:buSzPts val="1200"/>
                        <a:buFont typeface="Cambria"/>
                        <a:buNone/>
                      </a:pPr>
                      <a:r>
                        <a:rPr lang="en-US" sz="1200" u="none" cap="none" strike="noStrike"/>
                        <a:t>                  </a:t>
                      </a:r>
                      <a:r>
                        <a:rPr b="1" lang="en-US" sz="1200" u="none" cap="none" strike="noStrike">
                          <a:solidFill>
                            <a:schemeClr val="dk1"/>
                          </a:solidFill>
                          <a:latin typeface="Cambria"/>
                          <a:ea typeface="Cambria"/>
                          <a:cs typeface="Cambria"/>
                          <a:sym typeface="Cambria"/>
                        </a:rPr>
                        <a:t>Microscopic:</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rgbClr val="EDF4F7"/>
                    </a:solidFill>
                  </a:tcPr>
                </a:tc>
              </a:tr>
              <a:tr h="1014050">
                <a:tc>
                  <a:txBody>
                    <a:bodyPr>
                      <a:noAutofit/>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mbria"/>
                          <a:ea typeface="Cambria"/>
                          <a:cs typeface="Cambria"/>
                          <a:sym typeface="Cambria"/>
                        </a:rPr>
                        <a:t>-A variable degree of </a:t>
                      </a:r>
                      <a:r>
                        <a:rPr b="1" lang="en-US" sz="1200" u="none" cap="none" strike="noStrike">
                          <a:solidFill>
                            <a:srgbClr val="C00000"/>
                          </a:solidFill>
                          <a:latin typeface="Cambria"/>
                          <a:ea typeface="Cambria"/>
                          <a:cs typeface="Cambria"/>
                          <a:sym typeface="Cambria"/>
                        </a:rPr>
                        <a:t>cortical atrophy</a:t>
                      </a:r>
                      <a:r>
                        <a:rPr lang="en-US" sz="1200" u="none" cap="none" strike="noStrike">
                          <a:solidFill>
                            <a:srgbClr val="C00000"/>
                          </a:solidFill>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with </a:t>
                      </a:r>
                      <a:r>
                        <a:rPr lang="en-US" sz="1200" u="none" cap="none" strike="noStrike">
                          <a:solidFill>
                            <a:srgbClr val="C00000"/>
                          </a:solidFill>
                          <a:latin typeface="Cambria"/>
                          <a:ea typeface="Cambria"/>
                          <a:cs typeface="Cambria"/>
                          <a:sym typeface="Cambria"/>
                        </a:rPr>
                        <a:t>widening of the cerebral sulci </a:t>
                      </a:r>
                      <a:r>
                        <a:rPr lang="en-US" sz="1200" u="none" cap="none" strike="noStrike">
                          <a:solidFill>
                            <a:schemeClr val="dk1"/>
                          </a:solidFill>
                          <a:latin typeface="Cambria"/>
                          <a:ea typeface="Cambria"/>
                          <a:cs typeface="Cambria"/>
                          <a:sym typeface="Cambria"/>
                        </a:rPr>
                        <a:t>that is most pronounced in the frontal, temporal, and parietal lobes</a:t>
                      </a:r>
                      <a:r>
                        <a:rPr lang="en-US" sz="1200" u="none" cap="none" strike="noStrike"/>
                        <a:t>.</a:t>
                      </a:r>
                      <a:endParaRPr sz="1200" u="none" cap="none" strike="noStrike"/>
                    </a:p>
                  </a:txBody>
                  <a:tcPr marT="45725" marB="45725" marR="91450" marL="91450">
                    <a:solidFill>
                      <a:schemeClr val="lt1"/>
                    </a:solidFill>
                  </a:tcPr>
                </a:tc>
                <a:tc>
                  <a:txBody>
                    <a:bodyPr>
                      <a:noAutofit/>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chemeClr val="dk1"/>
                        </a:buClr>
                        <a:buSzPts val="1200"/>
                        <a:buFont typeface="Cambria"/>
                        <a:buNone/>
                      </a:pPr>
                      <a:r>
                        <a:rPr b="1" lang="en-US" sz="1200" u="none" cap="none" strike="noStrike">
                          <a:solidFill>
                            <a:schemeClr val="dk1"/>
                          </a:solidFill>
                          <a:latin typeface="Cambria"/>
                          <a:ea typeface="Cambria"/>
                          <a:cs typeface="Cambria"/>
                          <a:sym typeface="Cambria"/>
                        </a:rPr>
                        <a:t>-</a:t>
                      </a:r>
                      <a:r>
                        <a:rPr b="1" lang="en-US" sz="1200" u="none" cap="none" strike="noStrike">
                          <a:solidFill>
                            <a:srgbClr val="C00000"/>
                          </a:solidFill>
                          <a:latin typeface="Cambria"/>
                          <a:ea typeface="Cambria"/>
                          <a:cs typeface="Cambria"/>
                          <a:sym typeface="Cambria"/>
                        </a:rPr>
                        <a:t>Plaques</a:t>
                      </a:r>
                      <a:r>
                        <a:rPr lang="en-US" sz="1200" u="none" cap="none" strike="noStrike">
                          <a:solidFill>
                            <a:schemeClr val="dk1"/>
                          </a:solidFill>
                          <a:latin typeface="Cambria"/>
                          <a:ea typeface="Cambria"/>
                          <a:cs typeface="Cambria"/>
                          <a:sym typeface="Cambria"/>
                        </a:rPr>
                        <a:t> (a type of </a:t>
                      </a:r>
                      <a:r>
                        <a:rPr b="1" lang="en-US" sz="1200" u="sng" cap="none" strike="noStrike">
                          <a:solidFill>
                            <a:schemeClr val="dk1"/>
                          </a:solidFill>
                          <a:latin typeface="Cambria"/>
                          <a:ea typeface="Cambria"/>
                          <a:cs typeface="Cambria"/>
                          <a:sym typeface="Cambria"/>
                        </a:rPr>
                        <a:t>extra</a:t>
                      </a:r>
                      <a:r>
                        <a:rPr b="1" lang="en-US" sz="1200" u="none" cap="none" strike="noStrike">
                          <a:solidFill>
                            <a:schemeClr val="dk1"/>
                          </a:solidFill>
                          <a:latin typeface="Cambria"/>
                          <a:ea typeface="Cambria"/>
                          <a:cs typeface="Cambria"/>
                          <a:sym typeface="Cambria"/>
                        </a:rPr>
                        <a:t>cellular</a:t>
                      </a:r>
                      <a:r>
                        <a:rPr lang="en-US" sz="1200" u="none" cap="none" strike="noStrike">
                          <a:solidFill>
                            <a:schemeClr val="dk1"/>
                          </a:solidFill>
                          <a:latin typeface="Cambria"/>
                          <a:ea typeface="Cambria"/>
                          <a:cs typeface="Cambria"/>
                          <a:sym typeface="Cambria"/>
                        </a:rPr>
                        <a:t> lesion) </a:t>
                      </a:r>
                      <a:endParaRPr sz="14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chemeClr val="lt1"/>
                    </a:solidFill>
                  </a:tcPr>
                </a:tc>
              </a:tr>
              <a:tr h="1035500">
                <a:tc>
                  <a:txBody>
                    <a:bodyPr>
                      <a:noAutofit/>
                    </a:bodyPr>
                    <a:lstStyle/>
                    <a:p>
                      <a:pPr indent="0" lvl="0" marL="0" marR="0" rtl="0" algn="l">
                        <a:lnSpc>
                          <a:spcPct val="100000"/>
                        </a:lnSpc>
                        <a:spcBef>
                          <a:spcPts val="0"/>
                        </a:spcBef>
                        <a:spcAft>
                          <a:spcPts val="0"/>
                        </a:spcAft>
                        <a:buClr>
                          <a:schemeClr val="dk1"/>
                        </a:buClr>
                        <a:buSzPts val="1200"/>
                        <a:buFont typeface="Cambria"/>
                        <a:buNone/>
                      </a:pPr>
                      <a:r>
                        <a:rPr lang="en-US" sz="1200" u="none" cap="none" strike="noStrike">
                          <a:solidFill>
                            <a:schemeClr val="dk1"/>
                          </a:solidFill>
                          <a:latin typeface="Cambria"/>
                          <a:ea typeface="Cambria"/>
                          <a:cs typeface="Cambria"/>
                          <a:sym typeface="Cambria"/>
                        </a:rPr>
                        <a:t>-With significant </a:t>
                      </a:r>
                      <a:r>
                        <a:rPr b="1" lang="en-US" sz="1200" u="none" cap="none" strike="noStrike">
                          <a:solidFill>
                            <a:schemeClr val="dk1"/>
                          </a:solidFill>
                          <a:latin typeface="Cambria"/>
                          <a:ea typeface="Cambria"/>
                          <a:cs typeface="Cambria"/>
                          <a:sym typeface="Cambria"/>
                        </a:rPr>
                        <a:t>atrophy</a:t>
                      </a:r>
                      <a:r>
                        <a:rPr lang="en-US" sz="1200" u="none" cap="none" strike="noStrike">
                          <a:solidFill>
                            <a:schemeClr val="dk1"/>
                          </a:solidFill>
                          <a:latin typeface="Cambria"/>
                          <a:ea typeface="Cambria"/>
                          <a:cs typeface="Cambria"/>
                          <a:sym typeface="Cambria"/>
                        </a:rPr>
                        <a:t>, there is compensatory </a:t>
                      </a:r>
                      <a:r>
                        <a:rPr b="1" lang="en-US" sz="1200" u="none" cap="none" strike="noStrike">
                          <a:solidFill>
                            <a:srgbClr val="C00000"/>
                          </a:solidFill>
                          <a:latin typeface="Cambria"/>
                          <a:ea typeface="Cambria"/>
                          <a:cs typeface="Cambria"/>
                          <a:sym typeface="Cambria"/>
                        </a:rPr>
                        <a:t>ventricular enlargement</a:t>
                      </a:r>
                      <a:r>
                        <a:rPr lang="en-US" sz="1200" u="none" cap="none" strike="noStrike">
                          <a:solidFill>
                            <a:srgbClr val="C00000"/>
                          </a:solidFill>
                          <a:latin typeface="Cambria"/>
                          <a:ea typeface="Cambria"/>
                          <a:cs typeface="Cambria"/>
                          <a:sym typeface="Cambria"/>
                        </a:rPr>
                        <a:t> </a:t>
                      </a:r>
                      <a:r>
                        <a:rPr b="1" lang="en-US" sz="1200" u="none" cap="none" strike="noStrike">
                          <a:solidFill>
                            <a:srgbClr val="C00000"/>
                          </a:solidFill>
                          <a:latin typeface="Cambria"/>
                          <a:ea typeface="Cambria"/>
                          <a:cs typeface="Cambria"/>
                          <a:sym typeface="Cambria"/>
                        </a:rPr>
                        <a:t>(hydrocephalus ex vacuo).</a:t>
                      </a:r>
                      <a:endParaRPr sz="1200" u="none" cap="none" strike="noStrike">
                        <a:solidFill>
                          <a:srgbClr val="C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chemeClr val="lt1"/>
                    </a:solidFill>
                  </a:tcPr>
                </a:tc>
                <a:tc>
                  <a:txBody>
                    <a:bodyPr>
                      <a:noAutofit/>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u="none" cap="none" strike="noStrike"/>
                        <a:t>-</a:t>
                      </a:r>
                      <a:r>
                        <a:rPr b="1" lang="en-US" sz="1200" u="none" cap="none" strike="noStrike"/>
                        <a:t>N</a:t>
                      </a:r>
                      <a:r>
                        <a:rPr b="1" lang="en-US" sz="1200" u="none" cap="none" strike="noStrike">
                          <a:solidFill>
                            <a:schemeClr val="dk1"/>
                          </a:solidFill>
                          <a:latin typeface="Cambria"/>
                          <a:ea typeface="Cambria"/>
                          <a:cs typeface="Cambria"/>
                          <a:sym typeface="Cambria"/>
                        </a:rPr>
                        <a:t>eurofibrillary tangles</a:t>
                      </a:r>
                      <a:r>
                        <a:rPr lang="en-US" sz="1200" u="none" cap="none" strike="noStrike">
                          <a:solidFill>
                            <a:schemeClr val="dk1"/>
                          </a:solidFill>
                          <a:latin typeface="Cambria"/>
                          <a:ea typeface="Cambria"/>
                          <a:cs typeface="Cambria"/>
                          <a:sym typeface="Cambria"/>
                        </a:rPr>
                        <a:t> (a type of </a:t>
                      </a:r>
                      <a:r>
                        <a:rPr b="1" lang="en-US" sz="1200" u="sng" cap="none" strike="noStrike">
                          <a:solidFill>
                            <a:schemeClr val="dk1"/>
                          </a:solidFill>
                          <a:latin typeface="Cambria"/>
                          <a:ea typeface="Cambria"/>
                          <a:cs typeface="Cambria"/>
                          <a:sym typeface="Cambria"/>
                        </a:rPr>
                        <a:t>intra</a:t>
                      </a:r>
                      <a:r>
                        <a:rPr b="1" lang="en-US" sz="1200" u="none" cap="none" strike="noStrike">
                          <a:solidFill>
                            <a:schemeClr val="dk1"/>
                          </a:solidFill>
                          <a:latin typeface="Cambria"/>
                          <a:ea typeface="Cambria"/>
                          <a:cs typeface="Cambria"/>
                          <a:sym typeface="Cambria"/>
                        </a:rPr>
                        <a:t>cellular</a:t>
                      </a:r>
                      <a:r>
                        <a:rPr lang="en-US" sz="1200" u="none" cap="none" strike="noStrike">
                          <a:solidFill>
                            <a:schemeClr val="dk1"/>
                          </a:solidFill>
                          <a:latin typeface="Cambria"/>
                          <a:ea typeface="Cambria"/>
                          <a:cs typeface="Cambria"/>
                          <a:sym typeface="Cambria"/>
                        </a:rPr>
                        <a:t> lesion.</a:t>
                      </a:r>
                      <a:endParaRPr sz="1200" u="none" cap="none" strike="noStrike"/>
                    </a:p>
                  </a:txBody>
                  <a:tcPr marT="45725" marB="45725" marR="91450" marL="91450">
                    <a:solidFill>
                      <a:schemeClr val="lt1"/>
                    </a:solidFill>
                  </a:tcPr>
                </a:tc>
              </a:tr>
              <a:tr h="1790875">
                <a:tc>
                  <a:txBody>
                    <a:bodyPr>
                      <a:noAutofit/>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chemeClr val="lt1"/>
                    </a:solidFill>
                  </a:tcPr>
                </a:tc>
                <a:tc>
                  <a:txBody>
                    <a:bodyPr>
                      <a:noAutofit/>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chemeClr val="lt1"/>
                    </a:solidFill>
                  </a:tcPr>
                </a:tc>
              </a:tr>
            </a:tbl>
          </a:graphicData>
        </a:graphic>
      </p:graphicFrame>
      <p:pic>
        <p:nvPicPr>
          <p:cNvPr id="391" name="Google Shape;391;p34"/>
          <p:cNvPicPr preferRelativeResize="0"/>
          <p:nvPr/>
        </p:nvPicPr>
        <p:blipFill rotWithShape="1">
          <a:blip r:embed="rId3">
            <a:alphaModFix/>
          </a:blip>
          <a:srcRect b="0" l="0" r="0" t="0"/>
          <a:stretch/>
        </p:blipFill>
        <p:spPr>
          <a:xfrm>
            <a:off x="874952" y="5674522"/>
            <a:ext cx="2325448" cy="1640677"/>
          </a:xfrm>
          <a:prstGeom prst="rect">
            <a:avLst/>
          </a:prstGeom>
          <a:noFill/>
          <a:ln>
            <a:noFill/>
          </a:ln>
        </p:spPr>
      </p:pic>
      <p:pic>
        <p:nvPicPr>
          <p:cNvPr id="392" name="Google Shape;392;p34"/>
          <p:cNvPicPr preferRelativeResize="0"/>
          <p:nvPr/>
        </p:nvPicPr>
        <p:blipFill rotWithShape="1">
          <a:blip r:embed="rId4">
            <a:alphaModFix/>
          </a:blip>
          <a:srcRect b="0" l="0" r="0" t="0"/>
          <a:stretch/>
        </p:blipFill>
        <p:spPr>
          <a:xfrm>
            <a:off x="4476750" y="5682742"/>
            <a:ext cx="2238374" cy="1731973"/>
          </a:xfrm>
          <a:prstGeom prst="rect">
            <a:avLst/>
          </a:prstGeom>
          <a:noFill/>
          <a:ln>
            <a:noFill/>
          </a:ln>
        </p:spPr>
      </p:pic>
      <p:sp>
        <p:nvSpPr>
          <p:cNvPr id="393" name="Google Shape;393;p34"/>
          <p:cNvSpPr/>
          <p:nvPr/>
        </p:nvSpPr>
        <p:spPr>
          <a:xfrm>
            <a:off x="152400" y="7649323"/>
            <a:ext cx="7302918" cy="830997"/>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Because these may also be present to a </a:t>
            </a:r>
            <a:r>
              <a:rPr b="1" i="0" lang="en-US" sz="1200" u="none" cap="none" strike="noStrike">
                <a:solidFill>
                  <a:srgbClr val="C00000"/>
                </a:solidFill>
                <a:latin typeface="Cambria"/>
                <a:ea typeface="Cambria"/>
                <a:cs typeface="Cambria"/>
                <a:sym typeface="Cambria"/>
              </a:rPr>
              <a:t>lesser extent in the brain elderly nondemented </a:t>
            </a:r>
            <a:r>
              <a:rPr b="0" i="0" lang="en-US" sz="1200" u="none" cap="none" strike="noStrike">
                <a:solidFill>
                  <a:srgbClr val="000000"/>
                </a:solidFill>
                <a:latin typeface="Cambria"/>
                <a:ea typeface="Cambria"/>
                <a:cs typeface="Cambria"/>
                <a:sym typeface="Cambria"/>
              </a:rPr>
              <a:t>individuals, the current criteria for a diagnosis of Alzheimer disease are based on </a:t>
            </a:r>
            <a:r>
              <a:rPr b="1" i="0" lang="en-US" sz="1200" u="none" cap="none" strike="noStrike">
                <a:solidFill>
                  <a:srgbClr val="000000"/>
                </a:solidFill>
                <a:latin typeface="Cambria"/>
                <a:ea typeface="Cambria"/>
                <a:cs typeface="Cambria"/>
                <a:sym typeface="Cambria"/>
              </a:rPr>
              <a:t>combination of clinical and pathologic features</a:t>
            </a:r>
            <a:endParaRPr/>
          </a:p>
          <a:p>
            <a:pPr indent="-95250" lvl="0" marL="1714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35"/>
          <p:cNvSpPr txBox="1"/>
          <p:nvPr>
            <p:ph idx="1" type="body"/>
          </p:nvPr>
        </p:nvSpPr>
        <p:spPr>
          <a:xfrm>
            <a:off x="152400" y="152400"/>
            <a:ext cx="7467599" cy="8839200"/>
          </a:xfrm>
          <a:prstGeom prst="rect">
            <a:avLst/>
          </a:prstGeom>
          <a:noFill/>
          <a:ln>
            <a:noFill/>
          </a:ln>
        </p:spPr>
        <p:txBody>
          <a:bodyPr anchorCtr="0" anchor="t" bIns="45700" lIns="91425" spcFirstLastPara="1" rIns="91425" wrap="square" tIns="45700">
            <a:noAutofit/>
          </a:bodyPr>
          <a:lstStyle/>
          <a:p>
            <a:pPr indent="-118110" lvl="0" marL="194310" marR="0" rtl="0" algn="l">
              <a:lnSpc>
                <a:spcPct val="9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194310" lvl="0" marL="194310" marR="0" rtl="0" algn="l">
              <a:lnSpc>
                <a:spcPct val="90000"/>
              </a:lnSpc>
              <a:spcBef>
                <a:spcPts val="85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There is a fairly constant pattern of progression of involvement of brain regions pathologic changes: Earliest in the </a:t>
            </a:r>
            <a:r>
              <a:rPr b="1" i="0" lang="en-US" sz="1200" u="none" cap="none" strike="noStrike">
                <a:solidFill>
                  <a:srgbClr val="C00000"/>
                </a:solidFill>
                <a:latin typeface="Cambria"/>
                <a:ea typeface="Cambria"/>
                <a:cs typeface="Cambria"/>
                <a:sym typeface="Cambria"/>
              </a:rPr>
              <a:t>entorhinal cortex</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 then spread through the </a:t>
            </a:r>
            <a:r>
              <a:rPr b="1" i="0" lang="en-US" sz="1200" u="none" cap="none" strike="noStrike">
                <a:solidFill>
                  <a:srgbClr val="C00000"/>
                </a:solidFill>
                <a:latin typeface="Cambria"/>
                <a:ea typeface="Cambria"/>
                <a:cs typeface="Cambria"/>
                <a:sym typeface="Cambria"/>
              </a:rPr>
              <a:t>hippocampal formation</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and isocortex → then extend into the </a:t>
            </a:r>
            <a:r>
              <a:rPr b="1" i="0" lang="en-US" sz="1200" u="none" cap="none" strike="noStrike">
                <a:solidFill>
                  <a:srgbClr val="C00000"/>
                </a:solidFill>
                <a:latin typeface="Cambria"/>
                <a:ea typeface="Cambria"/>
                <a:cs typeface="Cambria"/>
                <a:sym typeface="Cambria"/>
              </a:rPr>
              <a:t>neocortex.</a:t>
            </a:r>
            <a:endParaRPr b="0" i="0" sz="1200" u="none" cap="none" strike="noStrike">
              <a:solidFill>
                <a:srgbClr val="C00000"/>
              </a:solidFill>
              <a:latin typeface="Cambria"/>
              <a:ea typeface="Cambria"/>
              <a:cs typeface="Cambria"/>
              <a:sym typeface="Cambria"/>
            </a:endParaRPr>
          </a:p>
          <a:p>
            <a:pPr indent="-194310" lvl="0" marL="194310" marR="0" rtl="0" algn="l">
              <a:lnSpc>
                <a:spcPct val="90000"/>
              </a:lnSpc>
              <a:spcBef>
                <a:spcPts val="85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Silver staining methods or immunohistochemistry are extremely helpful in assessing the true burden of these changes in a brain.</a:t>
            </a:r>
            <a:endParaRPr b="0" i="0" sz="1200" u="none" cap="none" strike="noStrike">
              <a:solidFill>
                <a:schemeClr val="dk1"/>
              </a:solidFill>
              <a:latin typeface="Cambria"/>
              <a:ea typeface="Cambria"/>
              <a:cs typeface="Cambria"/>
              <a:sym typeface="Cambria"/>
            </a:endParaRPr>
          </a:p>
          <a:p>
            <a:pPr indent="-194310" lvl="0" marL="194310" marR="0" rtl="0" algn="l">
              <a:lnSpc>
                <a:spcPct val="90000"/>
              </a:lnSpc>
              <a:spcBef>
                <a:spcPts val="85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  </a:t>
            </a:r>
            <a:r>
              <a:rPr b="0" i="1" lang="en-US" sz="1200" u="none" cap="none" strike="noStrike">
                <a:solidFill>
                  <a:schemeClr val="dk1"/>
                </a:solidFill>
                <a:latin typeface="Cambria"/>
                <a:ea typeface="Cambria"/>
                <a:cs typeface="Cambria"/>
                <a:sym typeface="Cambria"/>
              </a:rPr>
              <a:t>→ What is </a:t>
            </a:r>
            <a:r>
              <a:rPr b="1" i="1" lang="en-US" sz="1200" u="none" cap="none" strike="noStrike">
                <a:solidFill>
                  <a:srgbClr val="0779CC"/>
                </a:solidFill>
                <a:latin typeface="Cambria"/>
                <a:ea typeface="Cambria"/>
                <a:cs typeface="Cambria"/>
                <a:sym typeface="Cambria"/>
              </a:rPr>
              <a:t>immunohistochemistry</a:t>
            </a:r>
            <a:r>
              <a:rPr b="1" i="1" lang="en-US" sz="1200" u="none" cap="none" strike="noStrike">
                <a:solidFill>
                  <a:schemeClr val="dk1"/>
                </a:solidFill>
                <a:latin typeface="Cambria"/>
                <a:ea typeface="Cambria"/>
                <a:cs typeface="Cambria"/>
                <a:sym typeface="Cambria"/>
              </a:rPr>
              <a:t>? </a:t>
            </a:r>
            <a:r>
              <a:rPr b="1" i="0" lang="en-US" sz="1200" u="none" cap="none" strike="noStrike">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Microscopic localization of specific antigens in tissues by staining with antibodies labeled with fluorescent or pigmented material.</a:t>
            </a:r>
            <a:endParaRPr b="0" i="0" sz="238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p:txBody>
      </p:sp>
      <p:pic>
        <p:nvPicPr>
          <p:cNvPr id="399" name="Google Shape;399;p35"/>
          <p:cNvPicPr preferRelativeResize="0"/>
          <p:nvPr/>
        </p:nvPicPr>
        <p:blipFill rotWithShape="1">
          <a:blip r:embed="rId3">
            <a:alphaModFix/>
          </a:blip>
          <a:srcRect b="0" l="0" r="0" t="0"/>
          <a:stretch/>
        </p:blipFill>
        <p:spPr>
          <a:xfrm>
            <a:off x="1295400" y="2362200"/>
            <a:ext cx="5029200" cy="1447800"/>
          </a:xfrm>
          <a:prstGeom prst="rect">
            <a:avLst/>
          </a:prstGeom>
          <a:noFill/>
          <a:ln cap="flat" cmpd="sng" w="9525">
            <a:solidFill>
              <a:schemeClr val="dk1"/>
            </a:solidFill>
            <a:prstDash val="solid"/>
            <a:miter lim="800000"/>
            <a:headEnd len="sm" w="sm" type="none"/>
            <a:tailEnd len="sm" w="sm" type="none"/>
          </a:ln>
        </p:spPr>
      </p:pic>
      <p:graphicFrame>
        <p:nvGraphicFramePr>
          <p:cNvPr id="400" name="Google Shape;400;p35"/>
          <p:cNvGraphicFramePr/>
          <p:nvPr/>
        </p:nvGraphicFramePr>
        <p:xfrm>
          <a:off x="152400" y="4191169"/>
          <a:ext cx="3000000" cy="3000000"/>
        </p:xfrm>
        <a:graphic>
          <a:graphicData uri="http://schemas.openxmlformats.org/drawingml/2006/table">
            <a:tbl>
              <a:tblPr bandRow="1" firstCol="1" firstRow="1">
                <a:noFill/>
                <a:tableStyleId>{63BC0755-AFB1-4F2A-8ECC-BA83B80F7AA0}</a:tableStyleId>
              </a:tblPr>
              <a:tblGrid>
                <a:gridCol w="3247325"/>
                <a:gridCol w="4296475"/>
              </a:tblGrid>
              <a:tr h="457025">
                <a:tc>
                  <a:txBody>
                    <a:bodyPr>
                      <a:noAutofit/>
                    </a:bodyPr>
                    <a:lstStyle/>
                    <a:p>
                      <a:pPr indent="0" lvl="0" marL="0" marR="0" rtl="0" algn="ctr">
                        <a:lnSpc>
                          <a:spcPct val="115000"/>
                        </a:lnSpc>
                        <a:spcBef>
                          <a:spcPts val="0"/>
                        </a:spcBef>
                        <a:spcAft>
                          <a:spcPts val="0"/>
                        </a:spcAft>
                        <a:buClr>
                          <a:srgbClr val="000000"/>
                        </a:buClr>
                        <a:buSzPts val="1200"/>
                        <a:buFont typeface="Arial"/>
                        <a:buNone/>
                      </a:pPr>
                      <a:r>
                        <a:rPr lang="en-US" sz="1200" u="none" cap="none" strike="noStrike"/>
                        <a:t>Neuritic plaques:</a:t>
                      </a:r>
                      <a:endParaRPr sz="1200" u="none" cap="none" strike="noStrike">
                        <a:latin typeface="Calibri"/>
                        <a:ea typeface="Calibri"/>
                        <a:cs typeface="Calibri"/>
                        <a:sym typeface="Calibri"/>
                      </a:endParaRPr>
                    </a:p>
                  </a:txBody>
                  <a:tcPr marT="0" marB="0" marR="63875" marL="63875" anchor="ctr">
                    <a:solidFill>
                      <a:srgbClr val="EDF4F7"/>
                    </a:solidFill>
                  </a:tcPr>
                </a:tc>
                <a:tc>
                  <a:txBody>
                    <a:bodyPr>
                      <a:noAutofit/>
                    </a:bodyPr>
                    <a:lstStyle/>
                    <a:p>
                      <a:pPr indent="0" lvl="0" marL="0" marR="0" rtl="0" algn="ctr">
                        <a:lnSpc>
                          <a:spcPct val="115000"/>
                        </a:lnSpc>
                        <a:spcBef>
                          <a:spcPts val="0"/>
                        </a:spcBef>
                        <a:spcAft>
                          <a:spcPts val="0"/>
                        </a:spcAft>
                        <a:buClr>
                          <a:srgbClr val="000000"/>
                        </a:buClr>
                        <a:buSzPts val="1200"/>
                        <a:buFont typeface="Arial"/>
                        <a:buNone/>
                      </a:pPr>
                      <a:r>
                        <a:rPr lang="en-US" sz="1200" u="none" cap="none" strike="noStrike"/>
                        <a:t>Neurofibrillary tangles:</a:t>
                      </a:r>
                      <a:endParaRPr sz="1200" u="none" cap="none" strike="noStrike">
                        <a:latin typeface="Calibri"/>
                        <a:ea typeface="Calibri"/>
                        <a:cs typeface="Calibri"/>
                        <a:sym typeface="Calibri"/>
                      </a:endParaRPr>
                    </a:p>
                  </a:txBody>
                  <a:tcPr marT="0" marB="0" marR="63875" marL="63875" anchor="ctr">
                    <a:solidFill>
                      <a:srgbClr val="A4CCD4"/>
                    </a:solidFill>
                  </a:tcPr>
                </a:tc>
              </a:tr>
              <a:tr h="4076400">
                <a:tc>
                  <a:txBody>
                    <a:bodyPr>
                      <a:noAutofit/>
                    </a:bodyPr>
                    <a:lstStyle/>
                    <a:p>
                      <a:pPr indent="-171450" lvl="0" marL="171450" marR="0" rtl="0" algn="l">
                        <a:lnSpc>
                          <a:spcPct val="115000"/>
                        </a:lnSpc>
                        <a:spcBef>
                          <a:spcPts val="0"/>
                        </a:spcBef>
                        <a:spcAft>
                          <a:spcPts val="0"/>
                        </a:spcAft>
                        <a:buClr>
                          <a:schemeClr val="dk1"/>
                        </a:buClr>
                        <a:buSzPts val="1200"/>
                        <a:buFont typeface="Noto Sans Symbols"/>
                        <a:buChar char="▪"/>
                      </a:pPr>
                      <a:r>
                        <a:rPr b="0" lang="en-US" sz="1200" u="none" cap="none" strike="noStrike"/>
                        <a:t> Focal, spherical collections of dilated, tortuous, silver-staining </a:t>
                      </a:r>
                      <a:r>
                        <a:rPr b="1" lang="en-US" sz="1200" u="none" cap="none" strike="noStrike">
                          <a:solidFill>
                            <a:srgbClr val="C00000"/>
                          </a:solidFill>
                        </a:rPr>
                        <a:t>neuritic processes </a:t>
                      </a:r>
                      <a:r>
                        <a:rPr b="0" lang="en-US" sz="1200" u="none" cap="none" strike="noStrike"/>
                        <a:t>(dystrophic neurites), often around a central amyloid core.</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rPr b="0" lang="en-US" sz="1200" u="none" cap="none" strike="noStrike"/>
                        <a:t> </a:t>
                      </a:r>
                      <a:endParaRPr sz="14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b="0" lang="en-US" sz="1200" u="none" cap="none" strike="noStrike"/>
                        <a:t> Plaques can be found in the </a:t>
                      </a:r>
                      <a:r>
                        <a:rPr b="1" lang="en-US" sz="1200" u="none" cap="none" strike="noStrike"/>
                        <a:t>hippocampus</a:t>
                      </a:r>
                      <a:r>
                        <a:rPr b="0" lang="en-US" sz="1200" u="none" cap="none" strike="noStrike"/>
                        <a:t> and </a:t>
                      </a:r>
                      <a:r>
                        <a:rPr b="1" lang="en-US" sz="1200" u="none" cap="none" strike="noStrike"/>
                        <a:t>amygdala</a:t>
                      </a:r>
                      <a:r>
                        <a:rPr b="0" lang="en-US" sz="1200" u="none" cap="none" strike="noStrike"/>
                        <a:t> as well as in the </a:t>
                      </a:r>
                      <a:r>
                        <a:rPr b="1" lang="en-US" sz="1200" u="none" cap="none" strike="noStrike">
                          <a:solidFill>
                            <a:srgbClr val="C00000"/>
                          </a:solidFill>
                        </a:rPr>
                        <a:t>neocortex</a:t>
                      </a:r>
                      <a:r>
                        <a:rPr b="0" lang="en-US" sz="1200" u="none" cap="none" strike="noStrike"/>
                        <a:t>, although there is usually relative sparing of primary motor and sensory cortices until late in the course of the disease.</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rPr b="0" lang="en-US" sz="1200" u="none" cap="none" strike="noStrike"/>
                        <a:t> </a:t>
                      </a:r>
                      <a:endParaRPr sz="14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b="0" lang="en-US" sz="1200" u="none" cap="none" strike="noStrike"/>
                        <a:t> The amyloid </a:t>
                      </a:r>
                      <a:r>
                        <a:rPr b="1" lang="en-US" sz="1200" u="none" cap="none" strike="noStrike"/>
                        <a:t>core contains Aβ.</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t/>
                      </a:r>
                      <a:endParaRPr b="0" sz="12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b="0" lang="en-US" sz="1200" u="none" cap="none" strike="noStrike"/>
                        <a:t> Aβ deposits can also be found that lack any surrounding neuritic reaction, termed </a:t>
                      </a:r>
                      <a:r>
                        <a:rPr b="1" i="1" lang="en-US" sz="1200" u="none" cap="none" strike="noStrike">
                          <a:solidFill>
                            <a:srgbClr val="0779CC"/>
                          </a:solidFill>
                        </a:rPr>
                        <a:t>diffuse plaques</a:t>
                      </a:r>
                      <a:r>
                        <a:rPr b="0" lang="en-US" sz="1200" u="none" cap="none" strike="noStrike"/>
                        <a:t>.</a:t>
                      </a:r>
                      <a:endParaRPr b="0" sz="1200" u="none" cap="none" strike="noStrike">
                        <a:latin typeface="Calibri"/>
                        <a:ea typeface="Calibri"/>
                        <a:cs typeface="Calibri"/>
                        <a:sym typeface="Calibri"/>
                      </a:endParaRPr>
                    </a:p>
                  </a:txBody>
                  <a:tcPr marT="0" marB="0" marR="63875" marL="63875">
                    <a:solidFill>
                      <a:schemeClr val="lt1">
                        <a:alpha val="20000"/>
                      </a:schemeClr>
                    </a:solidFill>
                  </a:tcPr>
                </a:tc>
                <a:tc>
                  <a:txBody>
                    <a:bodyPr>
                      <a:noAutofit/>
                    </a:bodyPr>
                    <a:lstStyle/>
                    <a:p>
                      <a:pPr indent="-171450" lvl="0" marL="171450" marR="0" rtl="0" algn="l">
                        <a:lnSpc>
                          <a:spcPct val="115000"/>
                        </a:lnSpc>
                        <a:spcBef>
                          <a:spcPts val="0"/>
                        </a:spcBef>
                        <a:spcAft>
                          <a:spcPts val="0"/>
                        </a:spcAft>
                        <a:buClr>
                          <a:schemeClr val="dk1"/>
                        </a:buClr>
                        <a:buSzPts val="1200"/>
                        <a:buFont typeface="Noto Sans Symbols"/>
                        <a:buChar char="▪"/>
                      </a:pPr>
                      <a:r>
                        <a:rPr lang="en-US" sz="1200" u="none" cap="none" strike="noStrike"/>
                        <a:t> Bundles of </a:t>
                      </a:r>
                      <a:r>
                        <a:rPr b="1" lang="en-US" sz="1200" u="none" cap="none" strike="noStrike"/>
                        <a:t>paired helical filaments </a:t>
                      </a:r>
                      <a:r>
                        <a:rPr lang="en-US" sz="1200" u="none" cap="none" strike="noStrike"/>
                        <a:t>visible as basophilic fibrillary structures in the cytoplasm of the neurons that displace or encircle the nucleus.</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t/>
                      </a:r>
                      <a:endParaRPr sz="12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lang="en-US" sz="1200" u="none" cap="none" strike="noStrike"/>
                        <a:t> Tangles can remain after neurons die, then becoming a form of </a:t>
                      </a:r>
                      <a:r>
                        <a:rPr b="1" lang="en-US" sz="1200" u="none" cap="none" strike="noStrike"/>
                        <a:t>extracellular</a:t>
                      </a:r>
                      <a:r>
                        <a:rPr lang="en-US" sz="1200" u="none" cap="none" strike="noStrike"/>
                        <a:t> pathology.</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t/>
                      </a:r>
                      <a:endParaRPr sz="12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lang="en-US" sz="1200" u="none" cap="none" strike="noStrike"/>
                        <a:t> They are commonly found in cortical neurons, especially in the entorhinal cortex, as well as in other sites such as pyramidal cells of the hippocampus, the amygdala and the basal forebrain.</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t/>
                      </a:r>
                      <a:endParaRPr sz="12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lang="en-US" sz="1200" u="none" cap="none" strike="noStrike"/>
                        <a:t> A major component of paired helical filaments is abnormally hyperphosphorylated forms of the</a:t>
                      </a:r>
                      <a:r>
                        <a:rPr b="1" i="1" lang="en-US" sz="1200" u="none" cap="none" strike="noStrike"/>
                        <a:t> protein tau</a:t>
                      </a:r>
                      <a:r>
                        <a:rPr lang="en-US" sz="1200" u="none" cap="none" strike="noStrike"/>
                        <a:t>.</a:t>
                      </a:r>
                      <a:endParaRPr sz="1400" u="none" cap="none" strike="noStrike"/>
                    </a:p>
                    <a:p>
                      <a:pPr indent="0" lvl="0" marL="0" marR="0" rtl="0" algn="l">
                        <a:lnSpc>
                          <a:spcPct val="115000"/>
                        </a:lnSpc>
                        <a:spcBef>
                          <a:spcPts val="0"/>
                        </a:spcBef>
                        <a:spcAft>
                          <a:spcPts val="0"/>
                        </a:spcAft>
                        <a:buClr>
                          <a:schemeClr val="dk1"/>
                        </a:buClr>
                        <a:buSzPts val="1200"/>
                        <a:buFont typeface="Noto Sans Symbols"/>
                        <a:buNone/>
                      </a:pPr>
                      <a:r>
                        <a:rPr lang="en-US" sz="1200" u="none" cap="none" strike="noStrike"/>
                        <a:t>	</a:t>
                      </a:r>
                      <a:endParaRPr sz="1400" u="none" cap="none" strike="noStrike"/>
                    </a:p>
                    <a:p>
                      <a:pPr indent="-171450" lvl="0" marL="171450" marR="0" rtl="0" algn="l">
                        <a:lnSpc>
                          <a:spcPct val="115000"/>
                        </a:lnSpc>
                        <a:spcBef>
                          <a:spcPts val="0"/>
                        </a:spcBef>
                        <a:spcAft>
                          <a:spcPts val="0"/>
                        </a:spcAft>
                        <a:buClr>
                          <a:schemeClr val="dk1"/>
                        </a:buClr>
                        <a:buSzPts val="1200"/>
                        <a:buFont typeface="Noto Sans Symbols"/>
                        <a:buChar char="▪"/>
                      </a:pPr>
                      <a:r>
                        <a:rPr lang="en-US" sz="1200" u="none" cap="none" strike="noStrike"/>
                        <a:t> Tangles are </a:t>
                      </a:r>
                      <a:r>
                        <a:rPr b="1" lang="en-US" sz="1200" u="none" cap="none" strike="noStrike">
                          <a:solidFill>
                            <a:srgbClr val="C00000"/>
                          </a:solidFill>
                        </a:rPr>
                        <a:t>not specific to Alzheimer disease</a:t>
                      </a:r>
                      <a:r>
                        <a:rPr lang="en-US" sz="1200" u="none" cap="none" strike="noStrike"/>
                        <a:t>, being found in other degenerative diseases as well.</a:t>
                      </a:r>
                      <a:endParaRPr sz="1200" u="none" cap="none" strike="noStrike">
                        <a:latin typeface="Calibri"/>
                        <a:ea typeface="Calibri"/>
                        <a:cs typeface="Calibri"/>
                        <a:sym typeface="Calibri"/>
                      </a:endParaRPr>
                    </a:p>
                  </a:txBody>
                  <a:tcPr marT="0" marB="0" marR="63875" marL="63875">
                    <a:solidFill>
                      <a:schemeClr val="lt1">
                        <a:alpha val="20000"/>
                      </a:schemeClr>
                    </a:solidFill>
                  </a:tcPr>
                </a:tc>
              </a:tr>
            </a:tbl>
          </a:graphicData>
        </a:graphic>
      </p:graphicFrame>
      <p:sp>
        <p:nvSpPr>
          <p:cNvPr id="401" name="Google Shape;401;p35"/>
          <p:cNvSpPr/>
          <p:nvPr/>
        </p:nvSpPr>
        <p:spPr>
          <a:xfrm>
            <a:off x="534988" y="3363913"/>
            <a:ext cx="77724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pic>
        <p:nvPicPr>
          <p:cNvPr id="406" name="Google Shape;406;p36"/>
          <p:cNvPicPr preferRelativeResize="0"/>
          <p:nvPr/>
        </p:nvPicPr>
        <p:blipFill rotWithShape="1">
          <a:blip r:embed="rId3">
            <a:alphaModFix/>
          </a:blip>
          <a:srcRect b="0" l="0" r="0" t="0"/>
          <a:stretch/>
        </p:blipFill>
        <p:spPr>
          <a:xfrm>
            <a:off x="1804166" y="6190189"/>
            <a:ext cx="3420808" cy="2953811"/>
          </a:xfrm>
          <a:prstGeom prst="rect">
            <a:avLst/>
          </a:prstGeom>
          <a:noFill/>
          <a:ln>
            <a:noFill/>
          </a:ln>
        </p:spPr>
      </p:pic>
      <p:sp>
        <p:nvSpPr>
          <p:cNvPr id="407" name="Google Shape;407;p36"/>
          <p:cNvSpPr txBox="1"/>
          <p:nvPr>
            <p:ph idx="1" type="body"/>
          </p:nvPr>
        </p:nvSpPr>
        <p:spPr>
          <a:xfrm>
            <a:off x="57150" y="1178475"/>
            <a:ext cx="6249900" cy="1090200"/>
          </a:xfrm>
          <a:prstGeom prst="rect">
            <a:avLst/>
          </a:prstGeom>
          <a:noFill/>
          <a:ln>
            <a:noFill/>
          </a:ln>
        </p:spPr>
        <p:txBody>
          <a:bodyPr anchorCtr="0" anchor="t" bIns="45700" lIns="91425" spcFirstLastPara="1" rIns="91425" wrap="square" tIns="45700">
            <a:noAutofit/>
          </a:bodyPr>
          <a:lstStyle/>
          <a:p>
            <a:pPr indent="-194310" lvl="0" marL="194310" marR="0" rtl="0" algn="l">
              <a:lnSpc>
                <a:spcPct val="90000"/>
              </a:lnSpc>
              <a:spcBef>
                <a:spcPts val="0"/>
              </a:spcBef>
              <a:spcAft>
                <a:spcPts val="0"/>
              </a:spcAft>
              <a:buClr>
                <a:schemeClr val="dk1"/>
              </a:buClr>
              <a:buSzPts val="1200"/>
              <a:buFont typeface="Arial"/>
              <a:buChar char="•"/>
            </a:pPr>
            <a:r>
              <a:rPr b="1" i="0" lang="en-US" sz="1200" u="none" cap="none" strike="noStrike">
                <a:solidFill>
                  <a:schemeClr val="dk1"/>
                </a:solidFill>
                <a:latin typeface="Cambria"/>
                <a:ea typeface="Cambria"/>
                <a:cs typeface="Cambria"/>
                <a:sym typeface="Cambria"/>
              </a:rPr>
              <a:t>What is it ? </a:t>
            </a:r>
            <a:r>
              <a:rPr b="0" i="0" lang="en-US" sz="1200" u="none" cap="none" strike="noStrike">
                <a:solidFill>
                  <a:schemeClr val="dk1"/>
                </a:solidFill>
                <a:latin typeface="Cambria"/>
                <a:ea typeface="Cambria"/>
                <a:cs typeface="Cambria"/>
                <a:sym typeface="Cambria"/>
              </a:rPr>
              <a:t>It</a:t>
            </a:r>
            <a:r>
              <a:rPr b="1" i="0" lang="en-US" sz="1200" u="none" cap="none" strike="noStrike">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is a long-term </a:t>
            </a:r>
            <a:r>
              <a:rPr b="1" i="0" lang="en-US" sz="1200" u="none" cap="none" strike="noStrike">
                <a:solidFill>
                  <a:schemeClr val="dk1"/>
                </a:solidFill>
                <a:latin typeface="Cambria"/>
                <a:ea typeface="Cambria"/>
                <a:cs typeface="Cambria"/>
                <a:sym typeface="Cambria"/>
              </a:rPr>
              <a:t>degenerative</a:t>
            </a:r>
            <a:r>
              <a:rPr b="0" i="0" lang="en-US" sz="1200" u="none" cap="none" strike="noStrike">
                <a:solidFill>
                  <a:schemeClr val="dk1"/>
                </a:solidFill>
                <a:latin typeface="Cambria"/>
                <a:ea typeface="Cambria"/>
                <a:cs typeface="Cambria"/>
                <a:sym typeface="Cambria"/>
              </a:rPr>
              <a:t> disorder of the </a:t>
            </a:r>
            <a:r>
              <a:rPr b="1" i="0" lang="en-US" sz="1200" u="none" cap="none" strike="noStrike">
                <a:solidFill>
                  <a:schemeClr val="dk1"/>
                </a:solidFill>
                <a:latin typeface="Cambria"/>
                <a:ea typeface="Cambria"/>
                <a:cs typeface="Cambria"/>
                <a:sym typeface="Cambria"/>
              </a:rPr>
              <a:t>central</a:t>
            </a:r>
            <a:r>
              <a:rPr b="0" i="0" lang="en-US" sz="1200" u="none" cap="none" strike="noStrike">
                <a:solidFill>
                  <a:schemeClr val="dk1"/>
                </a:solidFill>
                <a:latin typeface="Cambria"/>
                <a:ea typeface="Cambria"/>
                <a:cs typeface="Cambria"/>
                <a:sym typeface="Cambria"/>
              </a:rPr>
              <a:t> nervous system that mainly affects the </a:t>
            </a:r>
            <a:r>
              <a:rPr b="1" i="0" lang="en-US" sz="1200" u="none" cap="none" strike="noStrike">
                <a:solidFill>
                  <a:schemeClr val="dk1"/>
                </a:solidFill>
                <a:latin typeface="Cambria"/>
                <a:ea typeface="Cambria"/>
                <a:cs typeface="Cambria"/>
                <a:sym typeface="Cambria"/>
              </a:rPr>
              <a:t>motor system</a:t>
            </a:r>
            <a:r>
              <a:rPr b="0" i="0" lang="en-US" sz="1200" u="none" cap="none" strike="noStrike">
                <a:solidFill>
                  <a:schemeClr val="dk1"/>
                </a:solidFill>
                <a:latin typeface="Cambria"/>
                <a:ea typeface="Cambria"/>
                <a:cs typeface="Cambria"/>
                <a:sym typeface="Cambria"/>
              </a:rPr>
              <a:t>. The symptoms generally come on slowly over time.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Arial"/>
              <a:buNone/>
            </a:pPr>
            <a:r>
              <a:t/>
            </a:r>
            <a:endParaRPr b="1" i="0" sz="1200" u="none" cap="none" strike="noStrike">
              <a:solidFill>
                <a:schemeClr val="dk1"/>
              </a:solidFill>
              <a:latin typeface="Cambria"/>
              <a:ea typeface="Cambria"/>
              <a:cs typeface="Cambria"/>
              <a:sym typeface="Cambria"/>
            </a:endParaRPr>
          </a:p>
        </p:txBody>
      </p:sp>
      <p:grpSp>
        <p:nvGrpSpPr>
          <p:cNvPr id="408" name="Google Shape;408;p36"/>
          <p:cNvGrpSpPr/>
          <p:nvPr/>
        </p:nvGrpSpPr>
        <p:grpSpPr>
          <a:xfrm>
            <a:off x="98744" y="1826322"/>
            <a:ext cx="7574913" cy="1294185"/>
            <a:chOff x="3557" y="681574"/>
            <a:chExt cx="7574913" cy="1294185"/>
          </a:xfrm>
        </p:grpSpPr>
        <p:sp>
          <p:nvSpPr>
            <p:cNvPr id="409" name="Google Shape;409;p36"/>
            <p:cNvSpPr/>
            <p:nvPr/>
          </p:nvSpPr>
          <p:spPr>
            <a:xfrm>
              <a:off x="3790950" y="1202761"/>
              <a:ext cx="3266100" cy="219000"/>
            </a:xfrm>
            <a:custGeom>
              <a:rect b="b" l="l" r="r" t="t"/>
              <a:pathLst>
                <a:path extrusionOk="0" h="120000" w="120000">
                  <a:moveTo>
                    <a:pt x="0" y="0"/>
                  </a:moveTo>
                  <a:lnTo>
                    <a:pt x="0" y="60000"/>
                  </a:lnTo>
                  <a:lnTo>
                    <a:pt x="120000" y="60000"/>
                  </a:lnTo>
                  <a:lnTo>
                    <a:pt x="120000" y="120000"/>
                  </a:lnTo>
                </a:path>
              </a:pathLst>
            </a:custGeom>
            <a:noFill/>
            <a:ln cap="flat" cmpd="sng" w="12700">
              <a:solidFill>
                <a:srgbClr val="19B1C4"/>
              </a:solidFill>
              <a:prstDash val="solid"/>
              <a:miter lim="800000"/>
              <a:headEnd len="sm" w="sm" type="none"/>
              <a:tailEnd len="sm" w="sm" type="none"/>
            </a:ln>
          </p:spPr>
        </p:sp>
        <p:sp>
          <p:nvSpPr>
            <p:cNvPr id="410" name="Google Shape;410;p36"/>
            <p:cNvSpPr/>
            <p:nvPr/>
          </p:nvSpPr>
          <p:spPr>
            <a:xfrm>
              <a:off x="3790950" y="1202761"/>
              <a:ext cx="2004900" cy="219000"/>
            </a:xfrm>
            <a:custGeom>
              <a:rect b="b" l="l" r="r" t="t"/>
              <a:pathLst>
                <a:path extrusionOk="0" h="120000" w="120000">
                  <a:moveTo>
                    <a:pt x="0" y="0"/>
                  </a:moveTo>
                  <a:lnTo>
                    <a:pt x="0" y="60000"/>
                  </a:lnTo>
                  <a:lnTo>
                    <a:pt x="120000" y="60000"/>
                  </a:lnTo>
                  <a:lnTo>
                    <a:pt x="120000" y="120000"/>
                  </a:lnTo>
                </a:path>
              </a:pathLst>
            </a:custGeom>
            <a:noFill/>
            <a:ln cap="flat" cmpd="sng" w="12700">
              <a:solidFill>
                <a:srgbClr val="19B1C4"/>
              </a:solidFill>
              <a:prstDash val="solid"/>
              <a:miter lim="800000"/>
              <a:headEnd len="sm" w="sm" type="none"/>
              <a:tailEnd len="sm" w="sm" type="none"/>
            </a:ln>
          </p:spPr>
        </p:sp>
        <p:sp>
          <p:nvSpPr>
            <p:cNvPr id="411" name="Google Shape;411;p36"/>
            <p:cNvSpPr/>
            <p:nvPr/>
          </p:nvSpPr>
          <p:spPr>
            <a:xfrm>
              <a:off x="3790950" y="1202761"/>
              <a:ext cx="669000" cy="219000"/>
            </a:xfrm>
            <a:custGeom>
              <a:rect b="b" l="l" r="r" t="t"/>
              <a:pathLst>
                <a:path extrusionOk="0" h="120000" w="120000">
                  <a:moveTo>
                    <a:pt x="0" y="0"/>
                  </a:moveTo>
                  <a:lnTo>
                    <a:pt x="0" y="60000"/>
                  </a:lnTo>
                  <a:lnTo>
                    <a:pt x="120000" y="60000"/>
                  </a:lnTo>
                  <a:lnTo>
                    <a:pt x="120000" y="120000"/>
                  </a:lnTo>
                </a:path>
              </a:pathLst>
            </a:custGeom>
            <a:noFill/>
            <a:ln cap="flat" cmpd="sng" w="12700">
              <a:solidFill>
                <a:srgbClr val="19B1C4"/>
              </a:solidFill>
              <a:prstDash val="solid"/>
              <a:miter lim="800000"/>
              <a:headEnd len="sm" w="sm" type="none"/>
              <a:tailEnd len="sm" w="sm" type="none"/>
            </a:ln>
          </p:spPr>
        </p:sp>
        <p:sp>
          <p:nvSpPr>
            <p:cNvPr id="412" name="Google Shape;412;p36"/>
            <p:cNvSpPr/>
            <p:nvPr/>
          </p:nvSpPr>
          <p:spPr>
            <a:xfrm>
              <a:off x="3085514" y="1202761"/>
              <a:ext cx="705300" cy="219000"/>
            </a:xfrm>
            <a:custGeom>
              <a:rect b="b" l="l" r="r" t="t"/>
              <a:pathLst>
                <a:path extrusionOk="0" h="120000" w="120000">
                  <a:moveTo>
                    <a:pt x="120000" y="0"/>
                  </a:moveTo>
                  <a:lnTo>
                    <a:pt x="120000" y="60000"/>
                  </a:lnTo>
                  <a:lnTo>
                    <a:pt x="0" y="60000"/>
                  </a:lnTo>
                  <a:lnTo>
                    <a:pt x="0" y="120000"/>
                  </a:lnTo>
                </a:path>
              </a:pathLst>
            </a:custGeom>
            <a:noFill/>
            <a:ln cap="flat" cmpd="sng" w="12700">
              <a:solidFill>
                <a:srgbClr val="19B1C4"/>
              </a:solidFill>
              <a:prstDash val="solid"/>
              <a:miter lim="800000"/>
              <a:headEnd len="sm" w="sm" type="none"/>
              <a:tailEnd len="sm" w="sm" type="none"/>
            </a:ln>
          </p:spPr>
        </p:sp>
        <p:sp>
          <p:nvSpPr>
            <p:cNvPr id="413" name="Google Shape;413;p36"/>
            <p:cNvSpPr/>
            <p:nvPr/>
          </p:nvSpPr>
          <p:spPr>
            <a:xfrm>
              <a:off x="1786014" y="1202761"/>
              <a:ext cx="2004900" cy="219000"/>
            </a:xfrm>
            <a:custGeom>
              <a:rect b="b" l="l" r="r" t="t"/>
              <a:pathLst>
                <a:path extrusionOk="0" h="120000" w="120000">
                  <a:moveTo>
                    <a:pt x="120000" y="0"/>
                  </a:moveTo>
                  <a:lnTo>
                    <a:pt x="120000" y="60000"/>
                  </a:lnTo>
                  <a:lnTo>
                    <a:pt x="0" y="60000"/>
                  </a:lnTo>
                  <a:lnTo>
                    <a:pt x="0" y="120000"/>
                  </a:lnTo>
                </a:path>
              </a:pathLst>
            </a:custGeom>
            <a:noFill/>
            <a:ln cap="flat" cmpd="sng" w="12700">
              <a:solidFill>
                <a:srgbClr val="19B1C4"/>
              </a:solidFill>
              <a:prstDash val="solid"/>
              <a:miter lim="800000"/>
              <a:headEnd len="sm" w="sm" type="none"/>
              <a:tailEnd len="sm" w="sm" type="none"/>
            </a:ln>
          </p:spPr>
        </p:sp>
        <p:sp>
          <p:nvSpPr>
            <p:cNvPr id="414" name="Google Shape;414;p36"/>
            <p:cNvSpPr/>
            <p:nvPr/>
          </p:nvSpPr>
          <p:spPr>
            <a:xfrm>
              <a:off x="524743" y="1202761"/>
              <a:ext cx="3266100" cy="219000"/>
            </a:xfrm>
            <a:custGeom>
              <a:rect b="b" l="l" r="r" t="t"/>
              <a:pathLst>
                <a:path extrusionOk="0" h="120000" w="120000">
                  <a:moveTo>
                    <a:pt x="120000" y="0"/>
                  </a:moveTo>
                  <a:lnTo>
                    <a:pt x="120000" y="60000"/>
                  </a:lnTo>
                  <a:lnTo>
                    <a:pt x="0" y="60000"/>
                  </a:lnTo>
                  <a:lnTo>
                    <a:pt x="0" y="120000"/>
                  </a:lnTo>
                </a:path>
              </a:pathLst>
            </a:custGeom>
            <a:noFill/>
            <a:ln cap="flat" cmpd="sng" w="12700">
              <a:solidFill>
                <a:srgbClr val="19B1C4"/>
              </a:solidFill>
              <a:prstDash val="solid"/>
              <a:miter lim="800000"/>
              <a:headEnd len="sm" w="sm" type="none"/>
              <a:tailEnd len="sm" w="sm" type="none"/>
            </a:ln>
          </p:spPr>
        </p:sp>
        <p:sp>
          <p:nvSpPr>
            <p:cNvPr id="415" name="Google Shape;415;p36"/>
            <p:cNvSpPr/>
            <p:nvPr/>
          </p:nvSpPr>
          <p:spPr>
            <a:xfrm>
              <a:off x="3269764" y="681574"/>
              <a:ext cx="1042500" cy="521100"/>
            </a:xfrm>
            <a:prstGeom prst="rect">
              <a:avLst/>
            </a:prstGeom>
            <a:solidFill>
              <a:srgbClr val="A4CCD4"/>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6"/>
            <p:cNvSpPr txBox="1"/>
            <p:nvPr/>
          </p:nvSpPr>
          <p:spPr>
            <a:xfrm>
              <a:off x="3269764" y="681574"/>
              <a:ext cx="1042500" cy="521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50"/>
                <a:buFont typeface="Arial"/>
                <a:buNone/>
              </a:pPr>
              <a:r>
                <a:rPr b="1" i="0" lang="en-US" sz="1050" u="none" cap="none" strike="noStrike">
                  <a:solidFill>
                    <a:schemeClr val="lt1"/>
                  </a:solidFill>
                  <a:latin typeface="Cambria"/>
                  <a:ea typeface="Cambria"/>
                  <a:cs typeface="Cambria"/>
                  <a:sym typeface="Cambria"/>
                </a:rPr>
                <a:t>characterized by:</a:t>
              </a:r>
              <a:endParaRPr b="1" i="0" sz="1050" u="none" cap="none" strike="noStrike">
                <a:solidFill>
                  <a:schemeClr val="lt1"/>
                </a:solidFill>
                <a:latin typeface="Cambria"/>
                <a:ea typeface="Cambria"/>
                <a:cs typeface="Cambria"/>
                <a:sym typeface="Cambria"/>
              </a:endParaRPr>
            </a:p>
          </p:txBody>
        </p:sp>
        <p:sp>
          <p:nvSpPr>
            <p:cNvPr id="417" name="Google Shape;417;p36"/>
            <p:cNvSpPr/>
            <p:nvPr/>
          </p:nvSpPr>
          <p:spPr>
            <a:xfrm>
              <a:off x="3557" y="1421659"/>
              <a:ext cx="1042500" cy="521100"/>
            </a:xfrm>
            <a:prstGeom prst="rect">
              <a:avLst/>
            </a:prstGeom>
            <a:solidFill>
              <a:srgbClr val="D5E7EB"/>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6"/>
            <p:cNvSpPr txBox="1"/>
            <p:nvPr/>
          </p:nvSpPr>
          <p:spPr>
            <a:xfrm>
              <a:off x="3557" y="1421659"/>
              <a:ext cx="1042500" cy="521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chemeClr val="dk1"/>
                  </a:solidFill>
                  <a:latin typeface="Cambria"/>
                  <a:ea typeface="Cambria"/>
                  <a:cs typeface="Cambria"/>
                  <a:sym typeface="Cambria"/>
                </a:rPr>
                <a:t>Diminished facial expression (masked facies).</a:t>
              </a:r>
              <a:endParaRPr b="1" i="0" sz="1000" u="none" cap="none" strike="noStrike">
                <a:solidFill>
                  <a:schemeClr val="dk1"/>
                </a:solidFill>
                <a:latin typeface="Cambria"/>
                <a:ea typeface="Cambria"/>
                <a:cs typeface="Cambria"/>
                <a:sym typeface="Cambria"/>
              </a:endParaRPr>
            </a:p>
          </p:txBody>
        </p:sp>
        <p:sp>
          <p:nvSpPr>
            <p:cNvPr id="419" name="Google Shape;419;p36"/>
            <p:cNvSpPr/>
            <p:nvPr/>
          </p:nvSpPr>
          <p:spPr>
            <a:xfrm>
              <a:off x="1264828" y="1421659"/>
              <a:ext cx="1042500" cy="521100"/>
            </a:xfrm>
            <a:prstGeom prst="rect">
              <a:avLst/>
            </a:prstGeom>
            <a:solidFill>
              <a:srgbClr val="EDF4F7"/>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6"/>
            <p:cNvSpPr txBox="1"/>
            <p:nvPr/>
          </p:nvSpPr>
          <p:spPr>
            <a:xfrm>
              <a:off x="1264828" y="1421659"/>
              <a:ext cx="1042500" cy="521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50"/>
                <a:buFont typeface="Arial"/>
                <a:buNone/>
              </a:pPr>
              <a:r>
                <a:rPr b="1" i="0" lang="en-US" sz="1050" u="none" cap="none" strike="noStrike">
                  <a:solidFill>
                    <a:schemeClr val="dk1"/>
                  </a:solidFill>
                  <a:latin typeface="Cambria"/>
                  <a:ea typeface="Cambria"/>
                  <a:cs typeface="Cambria"/>
                  <a:sym typeface="Cambria"/>
                </a:rPr>
                <a:t>Stooped posture</a:t>
              </a:r>
              <a:endParaRPr b="1" i="0" sz="1050" u="none" cap="none" strike="noStrike">
                <a:solidFill>
                  <a:schemeClr val="dk1"/>
                </a:solidFill>
                <a:latin typeface="Cambria"/>
                <a:ea typeface="Cambria"/>
                <a:cs typeface="Cambria"/>
                <a:sym typeface="Cambria"/>
              </a:endParaRPr>
            </a:p>
          </p:txBody>
        </p:sp>
        <p:sp>
          <p:nvSpPr>
            <p:cNvPr id="421" name="Google Shape;421;p36"/>
            <p:cNvSpPr/>
            <p:nvPr/>
          </p:nvSpPr>
          <p:spPr>
            <a:xfrm>
              <a:off x="2526099" y="1421659"/>
              <a:ext cx="1118700" cy="554100"/>
            </a:xfrm>
            <a:prstGeom prst="rect">
              <a:avLst/>
            </a:prstGeom>
            <a:solidFill>
              <a:srgbClr val="D5E7EB"/>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6"/>
            <p:cNvSpPr txBox="1"/>
            <p:nvPr/>
          </p:nvSpPr>
          <p:spPr>
            <a:xfrm>
              <a:off x="2526099" y="1421659"/>
              <a:ext cx="1118700" cy="554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chemeClr val="dk1"/>
                  </a:solidFill>
                  <a:latin typeface="Cambria"/>
                  <a:ea typeface="Cambria"/>
                  <a:cs typeface="Cambria"/>
                  <a:sym typeface="Cambria"/>
                </a:rPr>
                <a:t>Slowness of voluntary movement. (bradykinesia) </a:t>
              </a:r>
              <a:endParaRPr b="1" i="0" sz="1000" u="none" cap="none" strike="noStrike">
                <a:solidFill>
                  <a:schemeClr val="dk1"/>
                </a:solidFill>
                <a:latin typeface="Cambria"/>
                <a:ea typeface="Cambria"/>
                <a:cs typeface="Cambria"/>
                <a:sym typeface="Cambria"/>
              </a:endParaRPr>
            </a:p>
          </p:txBody>
        </p:sp>
        <p:sp>
          <p:nvSpPr>
            <p:cNvPr id="423" name="Google Shape;423;p36"/>
            <p:cNvSpPr/>
            <p:nvPr/>
          </p:nvSpPr>
          <p:spPr>
            <a:xfrm>
              <a:off x="3863827" y="1421659"/>
              <a:ext cx="1191900" cy="554100"/>
            </a:xfrm>
            <a:prstGeom prst="rect">
              <a:avLst/>
            </a:prstGeom>
            <a:solidFill>
              <a:srgbClr val="EDF4F7"/>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6"/>
            <p:cNvSpPr txBox="1"/>
            <p:nvPr/>
          </p:nvSpPr>
          <p:spPr>
            <a:xfrm>
              <a:off x="3863827" y="1421659"/>
              <a:ext cx="1191900" cy="554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00"/>
                <a:buFont typeface="Arial"/>
                <a:buNone/>
              </a:pPr>
              <a:r>
                <a:rPr b="1" i="0" lang="en-US" sz="1000" u="none" cap="none" strike="noStrike">
                  <a:solidFill>
                    <a:schemeClr val="dk1"/>
                  </a:solidFill>
                  <a:latin typeface="Cambria"/>
                  <a:ea typeface="Cambria"/>
                  <a:cs typeface="Cambria"/>
                  <a:sym typeface="Cambria"/>
                </a:rPr>
                <a:t>Festinating gait (progressively shortened, accelerated steps).</a:t>
              </a:r>
              <a:endParaRPr b="1" i="0" sz="1000" u="none" cap="none" strike="noStrike">
                <a:solidFill>
                  <a:schemeClr val="dk1"/>
                </a:solidFill>
                <a:latin typeface="Cambria"/>
                <a:ea typeface="Cambria"/>
                <a:cs typeface="Cambria"/>
                <a:sym typeface="Cambria"/>
              </a:endParaRPr>
            </a:p>
          </p:txBody>
        </p:sp>
        <p:sp>
          <p:nvSpPr>
            <p:cNvPr id="425" name="Google Shape;425;p36"/>
            <p:cNvSpPr/>
            <p:nvPr/>
          </p:nvSpPr>
          <p:spPr>
            <a:xfrm>
              <a:off x="5274700" y="1421659"/>
              <a:ext cx="1042500" cy="521100"/>
            </a:xfrm>
            <a:prstGeom prst="rect">
              <a:avLst/>
            </a:prstGeom>
            <a:solidFill>
              <a:srgbClr val="D5E7EB"/>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6"/>
            <p:cNvSpPr txBox="1"/>
            <p:nvPr/>
          </p:nvSpPr>
          <p:spPr>
            <a:xfrm>
              <a:off x="5274700" y="1421659"/>
              <a:ext cx="1042500" cy="521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50"/>
                <a:buFont typeface="Arial"/>
                <a:buNone/>
              </a:pPr>
              <a:r>
                <a:rPr b="1" i="0" lang="en-US" sz="1050" u="none" cap="none" strike="noStrike">
                  <a:solidFill>
                    <a:schemeClr val="dk1"/>
                  </a:solidFill>
                  <a:latin typeface="Cambria"/>
                  <a:ea typeface="Cambria"/>
                  <a:cs typeface="Cambria"/>
                  <a:sym typeface="Cambria"/>
                </a:rPr>
                <a:t>Rigidity</a:t>
              </a:r>
              <a:endParaRPr b="1" i="0" sz="1050" u="none" cap="none" strike="noStrike">
                <a:solidFill>
                  <a:schemeClr val="dk1"/>
                </a:solidFill>
                <a:latin typeface="Cambria"/>
                <a:ea typeface="Cambria"/>
                <a:cs typeface="Cambria"/>
                <a:sym typeface="Cambria"/>
              </a:endParaRPr>
            </a:p>
          </p:txBody>
        </p:sp>
        <p:sp>
          <p:nvSpPr>
            <p:cNvPr id="427" name="Google Shape;427;p36"/>
            <p:cNvSpPr/>
            <p:nvPr/>
          </p:nvSpPr>
          <p:spPr>
            <a:xfrm>
              <a:off x="6535970" y="1421659"/>
              <a:ext cx="1042500" cy="521100"/>
            </a:xfrm>
            <a:prstGeom prst="rect">
              <a:avLst/>
            </a:prstGeom>
            <a:solidFill>
              <a:srgbClr val="EDF4F7"/>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6"/>
            <p:cNvSpPr txBox="1"/>
            <p:nvPr/>
          </p:nvSpPr>
          <p:spPr>
            <a:xfrm>
              <a:off x="6535970" y="1421659"/>
              <a:ext cx="1042500" cy="5211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000000"/>
                </a:buClr>
                <a:buSzPts val="1050"/>
                <a:buFont typeface="Arial"/>
                <a:buNone/>
              </a:pPr>
              <a:r>
                <a:rPr b="1" i="0" lang="en-US" sz="1050" u="none" cap="none" strike="noStrike">
                  <a:solidFill>
                    <a:schemeClr val="dk1"/>
                  </a:solidFill>
                  <a:latin typeface="Cambria"/>
                  <a:ea typeface="Cambria"/>
                  <a:cs typeface="Cambria"/>
                  <a:sym typeface="Cambria"/>
                </a:rPr>
                <a:t>"pill-rolling" tremor</a:t>
              </a:r>
              <a:endParaRPr b="1" i="0" sz="1050" u="none" cap="none" strike="noStrike">
                <a:solidFill>
                  <a:schemeClr val="dk1"/>
                </a:solidFill>
                <a:latin typeface="Cambria"/>
                <a:ea typeface="Cambria"/>
                <a:cs typeface="Cambria"/>
                <a:sym typeface="Cambria"/>
              </a:endParaRPr>
            </a:p>
          </p:txBody>
        </p:sp>
      </p:grpSp>
      <p:sp>
        <p:nvSpPr>
          <p:cNvPr id="429" name="Google Shape;429;p36"/>
          <p:cNvSpPr txBox="1"/>
          <p:nvPr/>
        </p:nvSpPr>
        <p:spPr>
          <a:xfrm>
            <a:off x="57150" y="3471800"/>
            <a:ext cx="7658100" cy="538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So, motor disturbance that is seen in a number of conditions that share damage to </a:t>
            </a:r>
            <a:r>
              <a:rPr b="1" i="0" lang="en-US" sz="1200" u="none" cap="none" strike="noStrike">
                <a:solidFill>
                  <a:schemeClr val="dk1"/>
                </a:solidFill>
                <a:latin typeface="Cambria"/>
                <a:ea typeface="Cambria"/>
                <a:cs typeface="Cambria"/>
                <a:sym typeface="Cambria"/>
              </a:rPr>
              <a:t>dopaminergic neurons </a:t>
            </a:r>
            <a:r>
              <a:rPr b="0" i="0" lang="en-US" sz="1200" u="none" cap="none" strike="noStrike">
                <a:solidFill>
                  <a:schemeClr val="dk1"/>
                </a:solidFill>
                <a:latin typeface="Cambria"/>
                <a:ea typeface="Cambria"/>
                <a:cs typeface="Cambria"/>
                <a:sym typeface="Cambria"/>
              </a:rPr>
              <a:t>of the </a:t>
            </a:r>
            <a:r>
              <a:rPr b="1" i="0" lang="en-US" sz="1200" u="none" cap="none" strike="noStrike">
                <a:solidFill>
                  <a:schemeClr val="dk1"/>
                </a:solidFill>
                <a:latin typeface="Cambria"/>
                <a:ea typeface="Cambria"/>
                <a:cs typeface="Cambria"/>
                <a:sym typeface="Cambria"/>
              </a:rPr>
              <a:t>substantia nigra</a:t>
            </a:r>
            <a:r>
              <a:rPr b="0" i="0" lang="en-US" sz="1200" u="none" cap="none" strike="noStrike">
                <a:solidFill>
                  <a:schemeClr val="dk1"/>
                </a:solidFill>
                <a:latin typeface="Cambria"/>
                <a:ea typeface="Cambria"/>
                <a:cs typeface="Cambria"/>
                <a:sym typeface="Cambria"/>
              </a:rPr>
              <a:t> </a:t>
            </a:r>
            <a:r>
              <a:rPr b="0" i="0" lang="en-US" sz="1200" u="none" cap="none" strike="noStrike">
                <a:solidFill>
                  <a:srgbClr val="A5A5A5"/>
                </a:solidFill>
                <a:latin typeface="Cambria"/>
                <a:ea typeface="Cambria"/>
                <a:cs typeface="Cambria"/>
                <a:sym typeface="Cambria"/>
              </a:rPr>
              <a:t>(in midbrain) </a:t>
            </a:r>
            <a:r>
              <a:rPr b="0" i="0" lang="en-US" sz="1200" u="none" cap="none" strike="noStrike">
                <a:solidFill>
                  <a:schemeClr val="dk1"/>
                </a:solidFill>
                <a:latin typeface="Cambria"/>
                <a:ea typeface="Cambria"/>
                <a:cs typeface="Cambria"/>
                <a:sym typeface="Cambria"/>
              </a:rPr>
              <a:t>or their projection to the striatum </a:t>
            </a:r>
            <a:r>
              <a:rPr b="0" i="0" lang="en-US" sz="1200" u="none" cap="none" strike="noStrike">
                <a:solidFill>
                  <a:srgbClr val="A5A5A5"/>
                </a:solidFill>
                <a:latin typeface="Cambria"/>
                <a:ea typeface="Cambria"/>
                <a:cs typeface="Cambria"/>
                <a:sym typeface="Cambria"/>
              </a:rPr>
              <a:t>(caudate nucleus + putamen).</a:t>
            </a:r>
            <a:endParaRPr b="0" i="0" sz="1200" u="none" cap="none" strike="noStrike">
              <a:solidFill>
                <a:srgbClr val="A5A5A5"/>
              </a:solidFill>
              <a:latin typeface="Cambria"/>
              <a:ea typeface="Cambria"/>
              <a:cs typeface="Cambria"/>
              <a:sym typeface="Cambria"/>
            </a:endParaRPr>
          </a:p>
        </p:txBody>
      </p:sp>
      <p:pic>
        <p:nvPicPr>
          <p:cNvPr id="430" name="Google Shape;430;p36"/>
          <p:cNvPicPr preferRelativeResize="0"/>
          <p:nvPr/>
        </p:nvPicPr>
        <p:blipFill rotWithShape="1">
          <a:blip r:embed="rId4">
            <a:alphaModFix/>
          </a:blip>
          <a:srcRect b="0" l="0" r="0" t="0"/>
          <a:stretch/>
        </p:blipFill>
        <p:spPr>
          <a:xfrm>
            <a:off x="0" y="0"/>
            <a:ext cx="7772400" cy="623887"/>
          </a:xfrm>
          <a:prstGeom prst="rect">
            <a:avLst/>
          </a:prstGeom>
          <a:noFill/>
          <a:ln>
            <a:noFill/>
          </a:ln>
        </p:spPr>
      </p:pic>
      <p:sp>
        <p:nvSpPr>
          <p:cNvPr id="431" name="Google Shape;431;p36"/>
          <p:cNvSpPr txBox="1"/>
          <p:nvPr/>
        </p:nvSpPr>
        <p:spPr>
          <a:xfrm>
            <a:off x="6642075" y="3102500"/>
            <a:ext cx="1047300" cy="3693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A5A5A5"/>
                </a:solidFill>
                <a:latin typeface="Cambria"/>
                <a:ea typeface="Cambria"/>
                <a:cs typeface="Cambria"/>
                <a:sym typeface="Cambria"/>
              </a:rPr>
              <a:t>ميل السبابة والإبهام للمس بعضهم وعمل حركة دائرية</a:t>
            </a:r>
            <a:endParaRPr b="0" i="0" sz="800" u="none" cap="none" strike="noStrike">
              <a:solidFill>
                <a:srgbClr val="A5A5A5"/>
              </a:solidFill>
              <a:latin typeface="Cambria"/>
              <a:ea typeface="Cambria"/>
              <a:cs typeface="Cambria"/>
              <a:sym typeface="Cambria"/>
            </a:endParaRPr>
          </a:p>
        </p:txBody>
      </p:sp>
      <p:grpSp>
        <p:nvGrpSpPr>
          <p:cNvPr id="432" name="Google Shape;432;p36"/>
          <p:cNvGrpSpPr/>
          <p:nvPr/>
        </p:nvGrpSpPr>
        <p:grpSpPr>
          <a:xfrm>
            <a:off x="550601" y="4529843"/>
            <a:ext cx="5965499" cy="1848831"/>
            <a:chOff x="44374" y="625916"/>
            <a:chExt cx="5703154" cy="1846800"/>
          </a:xfrm>
        </p:grpSpPr>
        <p:sp>
          <p:nvSpPr>
            <p:cNvPr id="433" name="Google Shape;433;p36"/>
            <p:cNvSpPr/>
            <p:nvPr/>
          </p:nvSpPr>
          <p:spPr>
            <a:xfrm>
              <a:off x="4363774" y="896490"/>
              <a:ext cx="1305900" cy="1305900"/>
            </a:xfrm>
            <a:prstGeom prst="ellipse">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6"/>
            <p:cNvSpPr/>
            <p:nvPr/>
          </p:nvSpPr>
          <p:spPr>
            <a:xfrm>
              <a:off x="4407456" y="940033"/>
              <a:ext cx="1219200" cy="1218900"/>
            </a:xfrm>
            <a:prstGeom prst="ellipse">
              <a:avLst/>
            </a:prstGeom>
            <a:solidFill>
              <a:schemeClr val="lt1">
                <a:alpha val="89411"/>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6"/>
            <p:cNvSpPr txBox="1"/>
            <p:nvPr/>
          </p:nvSpPr>
          <p:spPr>
            <a:xfrm>
              <a:off x="4528328" y="1097160"/>
              <a:ext cx="1219200" cy="870600"/>
            </a:xfrm>
            <a:prstGeom prst="rect">
              <a:avLst/>
            </a:prstGeom>
            <a:noFill/>
            <a:ln>
              <a:noFill/>
            </a:ln>
          </p:spPr>
          <p:txBody>
            <a:bodyPr anchorCtr="0" anchor="ctr" bIns="15225" lIns="15225" spcFirstLastPara="1" rIns="15225" wrap="square" tIns="15225">
              <a:noAutofit/>
            </a:bodyPr>
            <a:lstStyle/>
            <a:p>
              <a:pPr indent="0" lvl="0" marL="0" marR="0" rtl="0" algn="l">
                <a:lnSpc>
                  <a:spcPct val="115000"/>
                </a:lnSpc>
                <a:spcBef>
                  <a:spcPts val="800"/>
                </a:spcBef>
                <a:spcAft>
                  <a:spcPts val="0"/>
                </a:spcAft>
                <a:buClr>
                  <a:srgbClr val="000000"/>
                </a:buClr>
                <a:buSzPts val="1100"/>
                <a:buFont typeface="Arial"/>
                <a:buNone/>
              </a:pPr>
              <a:r>
                <a:rPr b="0" i="0" lang="en-US" sz="1200" u="none" cap="none" strike="noStrike">
                  <a:solidFill>
                    <a:schemeClr val="dk1"/>
                  </a:solidFill>
                  <a:latin typeface="Cambria"/>
                  <a:ea typeface="Cambria"/>
                  <a:cs typeface="Cambria"/>
                  <a:sym typeface="Cambria"/>
                </a:rPr>
                <a:t>22/100,000 = crude prevalence rate in Saudi population</a:t>
              </a:r>
              <a:endParaRPr b="0" i="0" sz="1200" u="none" cap="none" strike="noStrike">
                <a:solidFill>
                  <a:schemeClr val="dk1"/>
                </a:solidFill>
                <a:latin typeface="Cambria"/>
                <a:ea typeface="Cambria"/>
                <a:cs typeface="Cambria"/>
                <a:sym typeface="Cambria"/>
              </a:endParaRPr>
            </a:p>
          </p:txBody>
        </p:sp>
        <p:sp>
          <p:nvSpPr>
            <p:cNvPr id="436" name="Google Shape;436;p36"/>
            <p:cNvSpPr/>
            <p:nvPr/>
          </p:nvSpPr>
          <p:spPr>
            <a:xfrm rot="2700000">
              <a:off x="3008559" y="896374"/>
              <a:ext cx="1305885" cy="1305885"/>
            </a:xfrm>
            <a:prstGeom prst="teardrop">
              <a:avLst>
                <a:gd fmla="val 100000" name="adj"/>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6"/>
            <p:cNvSpPr/>
            <p:nvPr/>
          </p:nvSpPr>
          <p:spPr>
            <a:xfrm>
              <a:off x="3057793" y="940033"/>
              <a:ext cx="1219200" cy="1218900"/>
            </a:xfrm>
            <a:prstGeom prst="ellipse">
              <a:avLst/>
            </a:prstGeom>
            <a:solidFill>
              <a:schemeClr val="lt1">
                <a:alpha val="89411"/>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6"/>
            <p:cNvSpPr txBox="1"/>
            <p:nvPr/>
          </p:nvSpPr>
          <p:spPr>
            <a:xfrm>
              <a:off x="3231961" y="1114203"/>
              <a:ext cx="870900" cy="8706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More than 2% in North America develop disease</a:t>
              </a:r>
              <a:endParaRPr b="0" i="0" sz="1200" u="none" cap="none" strike="noStrike">
                <a:solidFill>
                  <a:schemeClr val="dk1"/>
                </a:solidFill>
                <a:latin typeface="Cambria"/>
                <a:ea typeface="Cambria"/>
                <a:cs typeface="Cambria"/>
                <a:sym typeface="Cambria"/>
              </a:endParaRPr>
            </a:p>
          </p:txBody>
        </p:sp>
        <p:sp>
          <p:nvSpPr>
            <p:cNvPr id="439" name="Google Shape;439;p36"/>
            <p:cNvSpPr/>
            <p:nvPr/>
          </p:nvSpPr>
          <p:spPr>
            <a:xfrm rot="2700000">
              <a:off x="1664496" y="896374"/>
              <a:ext cx="1305885" cy="1305885"/>
            </a:xfrm>
            <a:prstGeom prst="teardrop">
              <a:avLst>
                <a:gd fmla="val 100000" name="adj"/>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6"/>
            <p:cNvSpPr/>
            <p:nvPr/>
          </p:nvSpPr>
          <p:spPr>
            <a:xfrm>
              <a:off x="1708129" y="940033"/>
              <a:ext cx="1219200" cy="1218900"/>
            </a:xfrm>
            <a:prstGeom prst="ellipse">
              <a:avLst/>
            </a:prstGeom>
            <a:solidFill>
              <a:schemeClr val="lt1">
                <a:alpha val="89411"/>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6"/>
            <p:cNvSpPr txBox="1"/>
            <p:nvPr/>
          </p:nvSpPr>
          <p:spPr>
            <a:xfrm>
              <a:off x="1882298" y="1114203"/>
              <a:ext cx="870900" cy="8706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Men more than women</a:t>
              </a:r>
              <a:endParaRPr b="0" i="0" sz="1200" u="none" cap="none" strike="noStrike">
                <a:solidFill>
                  <a:schemeClr val="dk1"/>
                </a:solidFill>
                <a:latin typeface="Cambria"/>
                <a:ea typeface="Cambria"/>
                <a:cs typeface="Cambria"/>
                <a:sym typeface="Cambria"/>
              </a:endParaRPr>
            </a:p>
          </p:txBody>
        </p:sp>
        <p:sp>
          <p:nvSpPr>
            <p:cNvPr id="442" name="Google Shape;442;p36"/>
            <p:cNvSpPr/>
            <p:nvPr/>
          </p:nvSpPr>
          <p:spPr>
            <a:xfrm rot="2700000">
              <a:off x="314832" y="896374"/>
              <a:ext cx="1305885" cy="1305885"/>
            </a:xfrm>
            <a:prstGeom prst="teardrop">
              <a:avLst>
                <a:gd fmla="val 100000" name="adj"/>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6"/>
            <p:cNvSpPr/>
            <p:nvPr/>
          </p:nvSpPr>
          <p:spPr>
            <a:xfrm>
              <a:off x="358466" y="940033"/>
              <a:ext cx="1219200" cy="1218900"/>
            </a:xfrm>
            <a:prstGeom prst="ellipse">
              <a:avLst/>
            </a:prstGeom>
            <a:solidFill>
              <a:schemeClr val="lt1">
                <a:alpha val="89411"/>
              </a:schemeClr>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6"/>
            <p:cNvSpPr txBox="1"/>
            <p:nvPr/>
          </p:nvSpPr>
          <p:spPr>
            <a:xfrm>
              <a:off x="532634" y="1114203"/>
              <a:ext cx="870900" cy="8706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6-8 decades.</a:t>
              </a:r>
              <a:endParaRPr b="0" i="0" sz="1200" u="none" cap="none" strike="noStrike">
                <a:solidFill>
                  <a:schemeClr val="dk1"/>
                </a:solidFill>
                <a:latin typeface="Cambria"/>
                <a:ea typeface="Cambria"/>
                <a:cs typeface="Cambria"/>
                <a:sym typeface="Cambria"/>
              </a:endParaRPr>
            </a:p>
          </p:txBody>
        </p:sp>
      </p:grpSp>
      <p:sp>
        <p:nvSpPr>
          <p:cNvPr id="445" name="Google Shape;445;p36"/>
          <p:cNvSpPr txBox="1"/>
          <p:nvPr/>
        </p:nvSpPr>
        <p:spPr>
          <a:xfrm>
            <a:off x="234667" y="4345193"/>
            <a:ext cx="6629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65A9B7"/>
                </a:solidFill>
                <a:latin typeface="Cambria"/>
                <a:ea typeface="Cambria"/>
                <a:cs typeface="Cambria"/>
                <a:sym typeface="Cambria"/>
              </a:rPr>
              <a:t>#Epidemiology of Parkinson’s:</a:t>
            </a:r>
            <a:endParaRPr b="1" i="0" sz="1800" u="none" cap="none" strike="noStrike">
              <a:solidFill>
                <a:srgbClr val="65A9B7"/>
              </a:solidFill>
              <a:latin typeface="Cambria"/>
              <a:ea typeface="Cambria"/>
              <a:cs typeface="Cambria"/>
              <a:sym typeface="Cambria"/>
            </a:endParaRPr>
          </a:p>
        </p:txBody>
      </p:sp>
      <p:sp>
        <p:nvSpPr>
          <p:cNvPr id="446" name="Google Shape;446;p36"/>
          <p:cNvSpPr/>
          <p:nvPr/>
        </p:nvSpPr>
        <p:spPr>
          <a:xfrm>
            <a:off x="853401" y="115247"/>
            <a:ext cx="2327300"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65A9B7"/>
                </a:solidFill>
                <a:latin typeface="Cambria"/>
                <a:ea typeface="Cambria"/>
                <a:cs typeface="Cambria"/>
                <a:sym typeface="Cambria"/>
              </a:rPr>
              <a:t># Parkinsonism</a:t>
            </a:r>
            <a:r>
              <a:rPr b="1" i="0" lang="en-US" sz="1800" u="none" cap="none" strike="noStrike">
                <a:solidFill>
                  <a:srgbClr val="743AA9"/>
                </a:solidFill>
                <a:latin typeface="Cambria"/>
                <a:ea typeface="Cambria"/>
                <a:cs typeface="Cambria"/>
                <a:sym typeface="Cambria"/>
              </a:rPr>
              <a:t> </a:t>
            </a:r>
            <a:r>
              <a:rPr b="1" i="0" lang="en-US" sz="1800" u="none" cap="none" strike="noStrike">
                <a:solidFill>
                  <a:srgbClr val="65A9B7"/>
                </a:solidFill>
                <a:latin typeface="Cambria"/>
                <a:ea typeface="Cambria"/>
                <a:cs typeface="Cambria"/>
                <a:sym typeface="Cambria"/>
              </a:rPr>
              <a: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graphicFrame>
        <p:nvGraphicFramePr>
          <p:cNvPr id="451" name="Google Shape;451;p37"/>
          <p:cNvGraphicFramePr/>
          <p:nvPr/>
        </p:nvGraphicFramePr>
        <p:xfrm>
          <a:off x="168945" y="1364056"/>
          <a:ext cx="3000000" cy="3000000"/>
        </p:xfrm>
        <a:graphic>
          <a:graphicData uri="http://schemas.openxmlformats.org/drawingml/2006/table">
            <a:tbl>
              <a:tblPr bandRow="1" firstCol="1" firstRow="1">
                <a:noFill/>
                <a:tableStyleId>{63BC0755-AFB1-4F2A-8ECC-BA83B80F7AA0}</a:tableStyleId>
              </a:tblPr>
              <a:tblGrid>
                <a:gridCol w="2248125"/>
                <a:gridCol w="5162325"/>
              </a:tblGrid>
              <a:tr h="292325">
                <a:tc>
                  <a:txBody>
                    <a:bodyPr>
                      <a:noAutofit/>
                    </a:bodyPr>
                    <a:lstStyle/>
                    <a:p>
                      <a:pPr indent="0" lvl="0" marL="0" marR="0" rtl="0" algn="ctr">
                        <a:lnSpc>
                          <a:spcPct val="115000"/>
                        </a:lnSpc>
                        <a:spcBef>
                          <a:spcPts val="0"/>
                        </a:spcBef>
                        <a:spcAft>
                          <a:spcPts val="0"/>
                        </a:spcAft>
                        <a:buClr>
                          <a:srgbClr val="000000"/>
                        </a:buClr>
                        <a:buSzPts val="1200"/>
                        <a:buFont typeface="Arial"/>
                        <a:buNone/>
                      </a:pPr>
                      <a:r>
                        <a:rPr lang="en-US" sz="1200" u="none" cap="none" strike="noStrike"/>
                        <a:t>Etiology:</a:t>
                      </a:r>
                      <a:endParaRPr sz="1200" u="none" cap="none" strike="noStrike">
                        <a:latin typeface="Calibri"/>
                        <a:ea typeface="Calibri"/>
                        <a:cs typeface="Calibri"/>
                        <a:sym typeface="Calibri"/>
                      </a:endParaRPr>
                    </a:p>
                  </a:txBody>
                  <a:tcPr marT="0" marB="0" marR="63875" marL="63875" anchor="ctr">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200"/>
                        <a:buFont typeface="Arial"/>
                        <a:buNone/>
                      </a:pPr>
                      <a:r>
                        <a:rPr lang="en-US" sz="1200" u="none" cap="none" strike="noStrike"/>
                        <a:t>Comment</a:t>
                      </a:r>
                      <a:endParaRPr sz="1200" u="none" cap="none" strike="noStrike">
                        <a:latin typeface="Calibri"/>
                        <a:ea typeface="Calibri"/>
                        <a:cs typeface="Calibri"/>
                        <a:sym typeface="Calibri"/>
                      </a:endParaRPr>
                    </a:p>
                  </a:txBody>
                  <a:tcPr marT="0" marB="0" marR="63875" marL="63875" anchor="ctr">
                    <a:solidFill>
                      <a:schemeClr val="lt1"/>
                    </a:solidFill>
                  </a:tcPr>
                </a:tc>
              </a:tr>
              <a:tr h="432500">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Drugs that affect the neurons</a:t>
                      </a:r>
                      <a:endParaRPr sz="1200" u="none" cap="none" strike="noStrike">
                        <a:latin typeface="Calibri"/>
                        <a:ea typeface="Calibri"/>
                        <a:cs typeface="Calibri"/>
                        <a:sym typeface="Calibri"/>
                      </a:endParaRPr>
                    </a:p>
                  </a:txBody>
                  <a:tcPr marT="0" marB="0" marR="63875" marL="63875" anchor="ctr">
                    <a:solidFill>
                      <a:srgbClr val="A4CCD4"/>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Particularly dopamine antagonists and toxins </a:t>
                      </a:r>
                      <a:r>
                        <a:rPr lang="en-US" sz="1200" u="none" cap="none" strike="noStrike">
                          <a:solidFill>
                            <a:srgbClr val="A5A5A5"/>
                          </a:solidFill>
                        </a:rPr>
                        <a:t>that selectively injure dopaminergic neurons</a:t>
                      </a:r>
                      <a:endParaRPr sz="1200" u="none" cap="none" strike="noStrike">
                        <a:solidFill>
                          <a:srgbClr val="A5A5A5"/>
                        </a:solidFill>
                        <a:latin typeface="Calibri"/>
                        <a:ea typeface="Calibri"/>
                        <a:cs typeface="Calibri"/>
                        <a:sym typeface="Calibri"/>
                      </a:endParaRPr>
                    </a:p>
                  </a:txBody>
                  <a:tcPr marT="0" marB="0" marR="63875" marL="63875" anchor="ctr">
                    <a:solidFill>
                      <a:schemeClr val="lt1"/>
                    </a:solidFill>
                  </a:tcPr>
                </a:tc>
              </a:tr>
              <a:tr h="432500">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Post-encephalitic parkinsonism</a:t>
                      </a:r>
                      <a:endParaRPr sz="1200" u="none" cap="none" strike="noStrike">
                        <a:latin typeface="Calibri"/>
                        <a:ea typeface="Calibri"/>
                        <a:cs typeface="Calibri"/>
                        <a:sym typeface="Calibri"/>
                      </a:endParaRPr>
                    </a:p>
                  </a:txBody>
                  <a:tcPr marT="0" marB="0" marR="63875" marL="63875" anchor="ctr">
                    <a:solidFill>
                      <a:srgbClr val="D5E7EB"/>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Associated with the influenza pandemic</a:t>
                      </a:r>
                      <a:endParaRPr sz="1200" u="none" cap="none" strike="noStrike">
                        <a:latin typeface="Calibri"/>
                        <a:ea typeface="Calibri"/>
                        <a:cs typeface="Calibri"/>
                        <a:sym typeface="Calibri"/>
                      </a:endParaRPr>
                    </a:p>
                  </a:txBody>
                  <a:tcPr marT="0" marB="0" marR="63875" marL="63875" anchor="ctr">
                    <a:solidFill>
                      <a:schemeClr val="lt1"/>
                    </a:solidFill>
                  </a:tcPr>
                </a:tc>
              </a:tr>
              <a:tr h="520700">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Idiopathic Parkinson's  disease (PD)</a:t>
                      </a:r>
                      <a:endParaRPr sz="1200" u="none" cap="none" strike="noStrike">
                        <a:latin typeface="Calibri"/>
                        <a:ea typeface="Calibri"/>
                        <a:cs typeface="Calibri"/>
                        <a:sym typeface="Calibri"/>
                      </a:endParaRPr>
                    </a:p>
                  </a:txBody>
                  <a:tcPr marT="0" marB="0" marR="63875" marL="63875" anchor="ctr">
                    <a:solidFill>
                      <a:srgbClr val="A4CCD4"/>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The </a:t>
                      </a:r>
                      <a:r>
                        <a:rPr b="1" lang="en-US" sz="1200" u="none" cap="none" strike="noStrike"/>
                        <a:t>most common</a:t>
                      </a:r>
                      <a:r>
                        <a:rPr lang="en-US" sz="1200" u="none" cap="none" strike="noStrike"/>
                        <a:t> neurodegenerative disease associated with parkinsonism</a:t>
                      </a:r>
                      <a:endParaRPr sz="1200" u="none" cap="none" strike="noStrike">
                        <a:latin typeface="Calibri"/>
                        <a:ea typeface="Calibri"/>
                        <a:cs typeface="Calibri"/>
                        <a:sym typeface="Calibri"/>
                      </a:endParaRPr>
                    </a:p>
                  </a:txBody>
                  <a:tcPr marT="0" marB="0" marR="63875" marL="63875" anchor="ctr">
                    <a:solidFill>
                      <a:schemeClr val="lt1"/>
                    </a:solidFill>
                  </a:tcPr>
                </a:tc>
              </a:tr>
              <a:tr h="432500">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Other neurodegenerative diseases</a:t>
                      </a:r>
                      <a:endParaRPr sz="1200" u="none" cap="none" strike="noStrike">
                        <a:latin typeface="Calibri"/>
                        <a:ea typeface="Calibri"/>
                        <a:cs typeface="Calibri"/>
                        <a:sym typeface="Calibri"/>
                      </a:endParaRPr>
                    </a:p>
                  </a:txBody>
                  <a:tcPr marT="0" marB="0" marR="63875" marL="63875" anchor="ctr">
                    <a:solidFill>
                      <a:srgbClr val="D5E7EB"/>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Multiple system atrophy (MSA), Progressive supranuclear palsy (PSP), Corticobasal degeneration (CBD)</a:t>
                      </a:r>
                      <a:endParaRPr sz="1200" u="none" cap="none" strike="noStrike">
                        <a:latin typeface="Calibri"/>
                        <a:ea typeface="Calibri"/>
                        <a:cs typeface="Calibri"/>
                        <a:sym typeface="Calibri"/>
                      </a:endParaRPr>
                    </a:p>
                  </a:txBody>
                  <a:tcPr marT="0" marB="0" marR="63875" marL="63875" anchor="ctr">
                    <a:solidFill>
                      <a:schemeClr val="lt1"/>
                    </a:solidFill>
                  </a:tcPr>
                </a:tc>
              </a:tr>
              <a:tr h="251700">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Head trauma – stroke</a:t>
                      </a:r>
                      <a:endParaRPr sz="1200" u="none" cap="none" strike="noStrike">
                        <a:latin typeface="Calibri"/>
                        <a:ea typeface="Calibri"/>
                        <a:cs typeface="Calibri"/>
                        <a:sym typeface="Calibri"/>
                      </a:endParaRPr>
                    </a:p>
                  </a:txBody>
                  <a:tcPr marT="0" marB="0" marR="63875" marL="63875" anchor="ctr">
                    <a:solidFill>
                      <a:srgbClr val="A4CCD4"/>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t>Rare</a:t>
                      </a:r>
                      <a:endParaRPr sz="1200" u="none" cap="none" strike="noStrike">
                        <a:latin typeface="Calibri"/>
                        <a:ea typeface="Calibri"/>
                        <a:cs typeface="Calibri"/>
                        <a:sym typeface="Calibri"/>
                      </a:endParaRPr>
                    </a:p>
                  </a:txBody>
                  <a:tcPr marT="0" marB="0" marR="63875" marL="63875" anchor="ctr">
                    <a:solidFill>
                      <a:schemeClr val="lt1">
                        <a:alpha val="20000"/>
                      </a:schemeClr>
                    </a:solidFill>
                  </a:tcPr>
                </a:tc>
              </a:tr>
            </a:tbl>
          </a:graphicData>
        </a:graphic>
      </p:graphicFrame>
      <p:sp>
        <p:nvSpPr>
          <p:cNvPr id="452" name="Google Shape;452;p37"/>
          <p:cNvSpPr txBox="1"/>
          <p:nvPr/>
        </p:nvSpPr>
        <p:spPr>
          <a:xfrm>
            <a:off x="362100" y="3986828"/>
            <a:ext cx="7410300" cy="79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5A5A5"/>
                </a:solidFill>
                <a:latin typeface="Cambria"/>
                <a:ea typeface="Cambria"/>
                <a:cs typeface="Cambria"/>
                <a:sym typeface="Cambria"/>
              </a:rPr>
              <a:t>Extra from Robbins:</a:t>
            </a:r>
            <a:endParaRPr b="0" i="0" sz="1100" u="none" cap="none" strike="noStrike">
              <a:solidFill>
                <a:srgbClr val="A5A5A5"/>
              </a:solidFill>
              <a:latin typeface="Cambria"/>
              <a:ea typeface="Cambria"/>
              <a:cs typeface="Cambria"/>
              <a:sym typeface="Cambria"/>
            </a:endParaRPr>
          </a:p>
          <a:p>
            <a:pPr indent="-298450" lvl="0" marL="457200" marR="0" rtl="0" algn="l">
              <a:lnSpc>
                <a:spcPct val="100000"/>
              </a:lnSpc>
              <a:spcBef>
                <a:spcPts val="0"/>
              </a:spcBef>
              <a:spcAft>
                <a:spcPts val="0"/>
              </a:spcAft>
              <a:buClr>
                <a:srgbClr val="A5A5A5"/>
              </a:buClr>
              <a:buSzPts val="1100"/>
              <a:buFont typeface="Cambria"/>
              <a:buChar char="●"/>
            </a:pPr>
            <a:r>
              <a:rPr b="0" i="0" lang="en-US" sz="1100" u="none" cap="none" strike="noStrike">
                <a:solidFill>
                  <a:srgbClr val="A5A5A5"/>
                </a:solidFill>
                <a:latin typeface="Cambria"/>
                <a:ea typeface="Cambria"/>
                <a:cs typeface="Cambria"/>
                <a:sym typeface="Cambria"/>
              </a:rPr>
              <a:t>PD is associated with: characteristic neuronal inclusions containing α-synuclein.</a:t>
            </a:r>
            <a:endParaRPr b="0" i="0" sz="1100" u="none" cap="none" strike="noStrike">
              <a:solidFill>
                <a:srgbClr val="A5A5A5"/>
              </a:solidFill>
              <a:latin typeface="Cambria"/>
              <a:ea typeface="Cambria"/>
              <a:cs typeface="Cambria"/>
              <a:sym typeface="Cambria"/>
            </a:endParaRPr>
          </a:p>
          <a:p>
            <a:pPr indent="-298450" lvl="0" marL="457200" marR="0" rtl="0" algn="l">
              <a:lnSpc>
                <a:spcPct val="100000"/>
              </a:lnSpc>
              <a:spcBef>
                <a:spcPts val="0"/>
              </a:spcBef>
              <a:spcAft>
                <a:spcPts val="0"/>
              </a:spcAft>
              <a:buClr>
                <a:srgbClr val="A5A5A5"/>
              </a:buClr>
              <a:buSzPts val="1100"/>
              <a:buFont typeface="Cambria"/>
              <a:buChar char="●"/>
            </a:pPr>
            <a:r>
              <a:rPr b="0" i="0" lang="en-US" sz="1100" u="none" cap="none" strike="noStrike">
                <a:solidFill>
                  <a:srgbClr val="A5A5A5"/>
                </a:solidFill>
                <a:latin typeface="Cambria"/>
                <a:ea typeface="Cambria"/>
                <a:cs typeface="Cambria"/>
                <a:sym typeface="Cambria"/>
              </a:rPr>
              <a:t>MSA: α-synuclein aggregates are found in oligodendrocytes.</a:t>
            </a:r>
            <a:endParaRPr b="0" i="0" sz="1100" u="none" cap="none" strike="noStrike">
              <a:solidFill>
                <a:srgbClr val="A5A5A5"/>
              </a:solidFill>
              <a:latin typeface="Cambria"/>
              <a:ea typeface="Cambria"/>
              <a:cs typeface="Cambria"/>
              <a:sym typeface="Cambria"/>
            </a:endParaRPr>
          </a:p>
          <a:p>
            <a:pPr indent="-298450" lvl="0" marL="457200" marR="0" rtl="0" algn="l">
              <a:lnSpc>
                <a:spcPct val="100000"/>
              </a:lnSpc>
              <a:spcBef>
                <a:spcPts val="0"/>
              </a:spcBef>
              <a:spcAft>
                <a:spcPts val="0"/>
              </a:spcAft>
              <a:buClr>
                <a:srgbClr val="A5A5A5"/>
              </a:buClr>
              <a:buSzPts val="1100"/>
              <a:buFont typeface="Cambria"/>
              <a:buChar char="●"/>
            </a:pPr>
            <a:r>
              <a:rPr b="0" i="0" lang="en-US" sz="1100" u="none" cap="none" strike="noStrike">
                <a:solidFill>
                  <a:srgbClr val="A5A5A5"/>
                </a:solidFill>
                <a:latin typeface="Cambria"/>
                <a:ea typeface="Cambria"/>
                <a:cs typeface="Cambria"/>
                <a:sym typeface="Cambria"/>
              </a:rPr>
              <a:t>PSP and CBD associated with: tau-containing inclusions in neurons and glial cells.</a:t>
            </a:r>
            <a:endParaRPr b="0" i="0" sz="1100" u="none" cap="none" strike="noStrike">
              <a:solidFill>
                <a:srgbClr val="A5A5A5"/>
              </a:solidFill>
              <a:latin typeface="Cambria"/>
              <a:ea typeface="Cambria"/>
              <a:cs typeface="Cambria"/>
              <a:sym typeface="Cambria"/>
            </a:endParaRPr>
          </a:p>
        </p:txBody>
      </p:sp>
      <p:sp>
        <p:nvSpPr>
          <p:cNvPr id="453" name="Google Shape;453;p37"/>
          <p:cNvSpPr txBox="1"/>
          <p:nvPr>
            <p:ph type="title"/>
          </p:nvPr>
        </p:nvSpPr>
        <p:spPr>
          <a:xfrm>
            <a:off x="168945" y="5268825"/>
            <a:ext cx="6780900" cy="806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65A9B7"/>
              </a:buClr>
              <a:buSzPts val="1800"/>
              <a:buFont typeface="Cambria"/>
              <a:buNone/>
            </a:pPr>
            <a:r>
              <a:rPr b="1" i="0" lang="en-US" sz="1800" u="none" cap="none" strike="noStrike">
                <a:solidFill>
                  <a:srgbClr val="65A9B7"/>
                </a:solidFill>
                <a:latin typeface="Cambria"/>
                <a:ea typeface="Cambria"/>
                <a:cs typeface="Cambria"/>
                <a:sym typeface="Cambria"/>
              </a:rPr>
              <a:t>#Diagnosis of  Parkinson's Disease :</a:t>
            </a:r>
            <a:br>
              <a:rPr b="1" i="0" lang="en-US" sz="1800" u="none" cap="none" strike="noStrike">
                <a:solidFill>
                  <a:srgbClr val="65A9B7"/>
                </a:solidFill>
                <a:latin typeface="Cambria"/>
                <a:ea typeface="Cambria"/>
                <a:cs typeface="Cambria"/>
                <a:sym typeface="Cambria"/>
              </a:rPr>
            </a:br>
            <a:endParaRPr b="0" i="0" sz="1800" u="none" cap="none" strike="noStrike">
              <a:solidFill>
                <a:srgbClr val="65A9B7"/>
              </a:solidFill>
              <a:latin typeface="Cambria"/>
              <a:ea typeface="Cambria"/>
              <a:cs typeface="Cambria"/>
              <a:sym typeface="Cambria"/>
            </a:endParaRPr>
          </a:p>
        </p:txBody>
      </p:sp>
      <p:grpSp>
        <p:nvGrpSpPr>
          <p:cNvPr id="454" name="Google Shape;454;p37"/>
          <p:cNvGrpSpPr/>
          <p:nvPr/>
        </p:nvGrpSpPr>
        <p:grpSpPr>
          <a:xfrm>
            <a:off x="168945" y="5918928"/>
            <a:ext cx="7079400" cy="1698841"/>
            <a:chOff x="0" y="26879"/>
            <a:chExt cx="7079400" cy="1698841"/>
          </a:xfrm>
        </p:grpSpPr>
        <p:sp>
          <p:nvSpPr>
            <p:cNvPr id="455" name="Google Shape;455;p37"/>
            <p:cNvSpPr/>
            <p:nvPr/>
          </p:nvSpPr>
          <p:spPr>
            <a:xfrm>
              <a:off x="0" y="218759"/>
              <a:ext cx="7079400" cy="327600"/>
            </a:xfrm>
            <a:prstGeom prst="rect">
              <a:avLst/>
            </a:prstGeom>
            <a:solidFill>
              <a:schemeClr val="lt1">
                <a:alpha val="89411"/>
              </a:schemeClr>
            </a:solidFill>
            <a:ln cap="flat" cmpd="sng" w="9525">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7"/>
            <p:cNvSpPr/>
            <p:nvPr/>
          </p:nvSpPr>
          <p:spPr>
            <a:xfrm>
              <a:off x="353976" y="26879"/>
              <a:ext cx="4955700" cy="383700"/>
            </a:xfrm>
            <a:prstGeom prst="roundRect">
              <a:avLst>
                <a:gd fmla="val 16667" name="adj"/>
              </a:avLst>
            </a:prstGeom>
            <a:solidFill>
              <a:srgbClr val="A4CCD4"/>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7"/>
            <p:cNvSpPr txBox="1"/>
            <p:nvPr/>
          </p:nvSpPr>
          <p:spPr>
            <a:xfrm>
              <a:off x="372710" y="45613"/>
              <a:ext cx="4918200" cy="346200"/>
            </a:xfrm>
            <a:prstGeom prst="rect">
              <a:avLst/>
            </a:prstGeom>
            <a:noFill/>
            <a:ln>
              <a:noFill/>
            </a:ln>
          </p:spPr>
          <p:txBody>
            <a:bodyPr anchorCtr="0" anchor="ctr" bIns="0" lIns="187300" spcFirstLastPara="1" rIns="187300"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It’s a Progressive parkinsonism.</a:t>
              </a:r>
              <a:endParaRPr b="0" i="0" sz="1200" u="none" cap="none" strike="noStrike">
                <a:solidFill>
                  <a:schemeClr val="dk1"/>
                </a:solidFill>
                <a:latin typeface="Cambria"/>
                <a:ea typeface="Cambria"/>
                <a:cs typeface="Cambria"/>
                <a:sym typeface="Cambria"/>
              </a:endParaRPr>
            </a:p>
          </p:txBody>
        </p:sp>
        <p:sp>
          <p:nvSpPr>
            <p:cNvPr id="458" name="Google Shape;458;p37"/>
            <p:cNvSpPr/>
            <p:nvPr/>
          </p:nvSpPr>
          <p:spPr>
            <a:xfrm>
              <a:off x="0" y="808439"/>
              <a:ext cx="7079400" cy="327600"/>
            </a:xfrm>
            <a:prstGeom prst="rect">
              <a:avLst/>
            </a:prstGeom>
            <a:solidFill>
              <a:schemeClr val="lt1">
                <a:alpha val="89411"/>
              </a:schemeClr>
            </a:solidFill>
            <a:ln cap="flat" cmpd="sng" w="9525">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7"/>
            <p:cNvSpPr/>
            <p:nvPr/>
          </p:nvSpPr>
          <p:spPr>
            <a:xfrm>
              <a:off x="353976" y="616559"/>
              <a:ext cx="4955700" cy="383700"/>
            </a:xfrm>
            <a:prstGeom prst="roundRect">
              <a:avLst>
                <a:gd fmla="val 16667" name="adj"/>
              </a:avLst>
            </a:prstGeom>
            <a:solidFill>
              <a:srgbClr val="A4CCD4"/>
            </a:solidFill>
            <a:ln cap="flat" cmpd="sng" w="9525">
              <a:solidFill>
                <a:schemeClr val="lt1"/>
              </a:solidFill>
              <a:prstDash val="solid"/>
              <a:round/>
              <a:headEnd len="sm" w="sm" type="none"/>
              <a:tailEnd len="sm" w="sm" type="none"/>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7"/>
            <p:cNvSpPr txBox="1"/>
            <p:nvPr/>
          </p:nvSpPr>
          <p:spPr>
            <a:xfrm>
              <a:off x="372710" y="635293"/>
              <a:ext cx="4918200" cy="346200"/>
            </a:xfrm>
            <a:prstGeom prst="rect">
              <a:avLst/>
            </a:prstGeom>
            <a:noFill/>
            <a:ln>
              <a:noFill/>
            </a:ln>
          </p:spPr>
          <p:txBody>
            <a:bodyPr anchorCtr="0" anchor="ctr" bIns="0" lIns="187300" spcFirstLastPara="1" rIns="187300"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Absence of a toxic or other known underlying etiology.</a:t>
              </a:r>
              <a:endParaRPr b="0" i="0" sz="1200" u="none" cap="none" strike="noStrike">
                <a:solidFill>
                  <a:schemeClr val="dk1"/>
                </a:solidFill>
                <a:latin typeface="Cambria"/>
                <a:ea typeface="Cambria"/>
                <a:cs typeface="Cambria"/>
                <a:sym typeface="Cambria"/>
              </a:endParaRPr>
            </a:p>
          </p:txBody>
        </p:sp>
        <p:sp>
          <p:nvSpPr>
            <p:cNvPr id="461" name="Google Shape;461;p37"/>
            <p:cNvSpPr/>
            <p:nvPr/>
          </p:nvSpPr>
          <p:spPr>
            <a:xfrm>
              <a:off x="0" y="1398120"/>
              <a:ext cx="7079400" cy="327600"/>
            </a:xfrm>
            <a:prstGeom prst="rect">
              <a:avLst/>
            </a:prstGeom>
            <a:solidFill>
              <a:schemeClr val="lt1">
                <a:alpha val="89411"/>
              </a:schemeClr>
            </a:solidFill>
            <a:ln cap="flat" cmpd="sng" w="9525">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7"/>
            <p:cNvSpPr/>
            <p:nvPr/>
          </p:nvSpPr>
          <p:spPr>
            <a:xfrm>
              <a:off x="353976" y="1206240"/>
              <a:ext cx="4955700" cy="383700"/>
            </a:xfrm>
            <a:prstGeom prst="roundRect">
              <a:avLst>
                <a:gd fmla="val 16667" name="adj"/>
              </a:avLst>
            </a:prstGeom>
            <a:solidFill>
              <a:srgbClr val="A4CCD4"/>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7"/>
            <p:cNvSpPr txBox="1"/>
            <p:nvPr/>
          </p:nvSpPr>
          <p:spPr>
            <a:xfrm>
              <a:off x="372710" y="1224974"/>
              <a:ext cx="4918200" cy="346200"/>
            </a:xfrm>
            <a:prstGeom prst="rect">
              <a:avLst/>
            </a:prstGeom>
            <a:noFill/>
            <a:ln>
              <a:noFill/>
            </a:ln>
          </p:spPr>
          <p:txBody>
            <a:bodyPr anchorCtr="0" anchor="ctr" bIns="0" lIns="187300" spcFirstLastPara="1" rIns="187300" wrap="square" tIns="0">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Clinical response </a:t>
              </a:r>
              <a:r>
                <a:rPr b="0" i="0" lang="en-US" sz="1200" u="none" cap="none" strike="noStrike">
                  <a:solidFill>
                    <a:srgbClr val="C00000"/>
                  </a:solidFill>
                  <a:latin typeface="Cambria"/>
                  <a:ea typeface="Cambria"/>
                  <a:cs typeface="Cambria"/>
                  <a:sym typeface="Cambria"/>
                </a:rPr>
                <a:t>to </a:t>
              </a:r>
              <a:r>
                <a:rPr b="1" i="0" lang="en-US" sz="1200" u="none" cap="none" strike="noStrike">
                  <a:solidFill>
                    <a:srgbClr val="C00000"/>
                  </a:solidFill>
                  <a:latin typeface="Cambria"/>
                  <a:ea typeface="Cambria"/>
                  <a:cs typeface="Cambria"/>
                  <a:sym typeface="Cambria"/>
                </a:rPr>
                <a:t>l-dihydroxyphenylalanine (l-DOPA)</a:t>
              </a:r>
              <a:r>
                <a:rPr b="1" i="0" lang="en-US" sz="1200" u="none" cap="none" strike="noStrike">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treatment Prodrug of dopamine.</a:t>
              </a:r>
              <a:endParaRPr b="0" i="0" sz="1200" u="none" cap="none" strike="noStrike">
                <a:solidFill>
                  <a:schemeClr val="dk1"/>
                </a:solidFill>
                <a:latin typeface="Cambria"/>
                <a:ea typeface="Cambria"/>
                <a:cs typeface="Cambria"/>
                <a:sym typeface="Cambria"/>
              </a:endParaRPr>
            </a:p>
          </p:txBody>
        </p:sp>
      </p:grpSp>
      <p:pic>
        <p:nvPicPr>
          <p:cNvPr id="464" name="Google Shape;464;p37"/>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465" name="Google Shape;465;p37"/>
          <p:cNvSpPr/>
          <p:nvPr/>
        </p:nvSpPr>
        <p:spPr>
          <a:xfrm>
            <a:off x="787299" y="131119"/>
            <a:ext cx="1972015"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65A9B7"/>
                </a:solidFill>
                <a:latin typeface="Cambria"/>
                <a:ea typeface="Cambria"/>
                <a:cs typeface="Cambria"/>
                <a:sym typeface="Cambria"/>
              </a:rPr>
              <a:t># Parkinsonism</a:t>
            </a:r>
            <a:r>
              <a:rPr b="1" i="0" lang="en-US" sz="1800" u="none" cap="none" strike="noStrike">
                <a:solidFill>
                  <a:srgbClr val="743AA9"/>
                </a:solidFill>
                <a:latin typeface="Cambria"/>
                <a:ea typeface="Cambria"/>
                <a:cs typeface="Cambria"/>
                <a:sym typeface="Cambria"/>
              </a:rPr>
              <a:t> </a:t>
            </a:r>
            <a:r>
              <a:rPr b="1" i="0" lang="en-US" sz="1800" u="none" cap="none" strike="noStrike">
                <a:solidFill>
                  <a:srgbClr val="65A9B7"/>
                </a:solidFill>
                <a:latin typeface="Cambria"/>
                <a:ea typeface="Cambria"/>
                <a:cs typeface="Cambria"/>
                <a:sym typeface="Cambria"/>
              </a:rPr>
              <a: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38"/>
          <p:cNvSpPr txBox="1"/>
          <p:nvPr/>
        </p:nvSpPr>
        <p:spPr>
          <a:xfrm>
            <a:off x="104700" y="1170989"/>
            <a:ext cx="7667700" cy="32517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While most Parkinson disease is sporadic </a:t>
            </a:r>
            <a:r>
              <a:rPr b="0" i="0" lang="en-US" sz="1200" u="none" cap="none" strike="noStrike">
                <a:solidFill>
                  <a:srgbClr val="A5A5A5"/>
                </a:solidFill>
                <a:latin typeface="Cambria"/>
                <a:ea typeface="Cambria"/>
                <a:cs typeface="Cambria"/>
                <a:sym typeface="Cambria"/>
              </a:rPr>
              <a:t>(ا(الأسباب الموجودة بالجدول السابق,</a:t>
            </a:r>
            <a:r>
              <a:rPr b="0" i="0" lang="en-US" sz="1200" u="none" cap="none" strike="noStrike">
                <a:solidFill>
                  <a:schemeClr val="dk1"/>
                </a:solidFill>
                <a:latin typeface="Cambria"/>
                <a:ea typeface="Cambria"/>
                <a:cs typeface="Cambria"/>
                <a:sym typeface="Cambria"/>
              </a:rPr>
              <a:t>there are both </a:t>
            </a:r>
            <a:r>
              <a:rPr b="1" i="1" lang="en-US" sz="1200" u="none" cap="none" strike="noStrike">
                <a:solidFill>
                  <a:schemeClr val="dk1"/>
                </a:solidFill>
                <a:latin typeface="Cambria"/>
                <a:ea typeface="Cambria"/>
                <a:cs typeface="Cambria"/>
                <a:sym typeface="Cambria"/>
              </a:rPr>
              <a:t>autosomal dominant </a:t>
            </a:r>
            <a:r>
              <a:rPr b="0" i="0" lang="en-US" sz="1200" u="none" cap="none" strike="noStrike">
                <a:solidFill>
                  <a:schemeClr val="dk1"/>
                </a:solidFill>
                <a:latin typeface="Cambria"/>
                <a:ea typeface="Cambria"/>
                <a:cs typeface="Cambria"/>
                <a:sym typeface="Cambria"/>
              </a:rPr>
              <a:t>and </a:t>
            </a:r>
            <a:r>
              <a:rPr b="1" i="1" lang="en-US" sz="1200" u="none" cap="none" strike="noStrike">
                <a:solidFill>
                  <a:schemeClr val="dk1"/>
                </a:solidFill>
                <a:latin typeface="Cambria"/>
                <a:ea typeface="Cambria"/>
                <a:cs typeface="Cambria"/>
                <a:sym typeface="Cambria"/>
              </a:rPr>
              <a:t>recessive forms </a:t>
            </a:r>
            <a:r>
              <a:rPr b="0" i="0" lang="en-US" sz="1200" u="none" cap="none" strike="noStrike">
                <a:solidFill>
                  <a:schemeClr val="dk1"/>
                </a:solidFill>
                <a:latin typeface="Cambria"/>
                <a:ea typeface="Cambria"/>
                <a:cs typeface="Cambria"/>
                <a:sym typeface="Cambria"/>
              </a:rPr>
              <a:t>of the disease.</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1000"/>
              </a:spcBef>
              <a:spcAft>
                <a:spcPts val="0"/>
              </a:spcAft>
              <a:buClr>
                <a:schemeClr val="dk1"/>
              </a:buClr>
              <a:buSzPts val="1200"/>
              <a:buFont typeface="Arial"/>
              <a:buChar char="•"/>
            </a:pPr>
            <a:r>
              <a:rPr b="1" i="0" lang="en-US" sz="1200" u="none" cap="none" strike="noStrike">
                <a:solidFill>
                  <a:schemeClr val="dk1"/>
                </a:solidFill>
                <a:latin typeface="Cambria"/>
                <a:ea typeface="Cambria"/>
                <a:cs typeface="Cambria"/>
                <a:sym typeface="Cambria"/>
              </a:rPr>
              <a:t>Point mutations and duplications</a:t>
            </a:r>
            <a:r>
              <a:rPr b="0" i="0" lang="en-US" sz="1200" u="none" cap="none" strike="noStrike">
                <a:solidFill>
                  <a:schemeClr val="dk1"/>
                </a:solidFill>
                <a:latin typeface="Cambria"/>
                <a:ea typeface="Cambria"/>
                <a:cs typeface="Cambria"/>
                <a:sym typeface="Cambria"/>
              </a:rPr>
              <a:t> of the gene encoding </a:t>
            </a:r>
            <a:r>
              <a:rPr b="1" i="0" lang="en-US" sz="1200" u="none" cap="none" strike="noStrike">
                <a:solidFill>
                  <a:srgbClr val="C00000"/>
                </a:solidFill>
                <a:latin typeface="Cambria"/>
                <a:ea typeface="Cambria"/>
                <a:cs typeface="Cambria"/>
                <a:sym typeface="Cambria"/>
              </a:rPr>
              <a:t>α-synuclein</a:t>
            </a:r>
            <a:r>
              <a:rPr b="0" i="0" lang="en-US" sz="1200" u="none" cap="none" strike="noStrike">
                <a:solidFill>
                  <a:schemeClr val="dk1"/>
                </a:solidFill>
                <a:latin typeface="Cambria"/>
                <a:ea typeface="Cambria"/>
                <a:cs typeface="Cambria"/>
                <a:sym typeface="Cambria"/>
              </a:rPr>
              <a:t>, a protein involved in synaptic transmission, cause autosomal dominant PD.</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Even in cases of Parkinson disease not caused by mutations in this gene</a:t>
            </a:r>
            <a:r>
              <a:rPr b="1" i="1" lang="en-US" sz="1200" u="none" cap="none" strike="noStrike">
                <a:solidFill>
                  <a:schemeClr val="dk1"/>
                </a:solidFill>
                <a:latin typeface="Cambria"/>
                <a:ea typeface="Cambria"/>
                <a:cs typeface="Cambria"/>
                <a:sym typeface="Cambria"/>
              </a:rPr>
              <a:t>, the diagnostic feature of the disease </a:t>
            </a:r>
            <a:r>
              <a:rPr b="1" i="0" lang="en-US" sz="1200" u="none" cap="none" strike="noStrike">
                <a:solidFill>
                  <a:srgbClr val="C00000"/>
                </a:solidFill>
                <a:latin typeface="Cambria"/>
                <a:ea typeface="Cambria"/>
                <a:cs typeface="Cambria"/>
                <a:sym typeface="Cambria"/>
              </a:rPr>
              <a:t>“the Lewy body”</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is an </a:t>
            </a:r>
            <a:r>
              <a:rPr b="1" i="0" lang="en-US" sz="1200" u="none" cap="none" strike="noStrike">
                <a:solidFill>
                  <a:srgbClr val="C00000"/>
                </a:solidFill>
                <a:latin typeface="Cambria"/>
                <a:ea typeface="Cambria"/>
                <a:cs typeface="Cambria"/>
                <a:sym typeface="Cambria"/>
              </a:rPr>
              <a:t>inclusion</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containing </a:t>
            </a:r>
            <a:r>
              <a:rPr b="1" i="0" lang="en-US" sz="1200" u="none" cap="none" strike="noStrike">
                <a:solidFill>
                  <a:schemeClr val="dk1"/>
                </a:solidFill>
                <a:latin typeface="Cambria"/>
                <a:ea typeface="Cambria"/>
                <a:cs typeface="Cambria"/>
                <a:sym typeface="Cambria"/>
              </a:rPr>
              <a:t>α-synuclein.</a:t>
            </a:r>
            <a:endParaRPr b="1"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This </a:t>
            </a:r>
            <a:r>
              <a:rPr b="0" i="0" lang="en-US" sz="1200" u="none" cap="none" strike="noStrike">
                <a:solidFill>
                  <a:srgbClr val="A5A5A5"/>
                </a:solidFill>
                <a:latin typeface="Cambria"/>
                <a:ea typeface="Cambria"/>
                <a:cs typeface="Cambria"/>
                <a:sym typeface="Cambria"/>
              </a:rPr>
              <a:t>(α-synuclein)</a:t>
            </a:r>
            <a:r>
              <a:rPr b="0" i="0" lang="en-US" sz="1200" u="none" cap="none" strike="noStrike">
                <a:solidFill>
                  <a:schemeClr val="dk1"/>
                </a:solidFill>
                <a:latin typeface="Cambria"/>
                <a:ea typeface="Cambria"/>
                <a:cs typeface="Cambria"/>
                <a:sym typeface="Cambria"/>
              </a:rPr>
              <a:t> is a widely expressed neuronal protein that is involved in </a:t>
            </a:r>
            <a:r>
              <a:rPr b="1" i="0" lang="en-US" sz="1200" u="none" cap="none" strike="noStrike">
                <a:solidFill>
                  <a:schemeClr val="dk1"/>
                </a:solidFill>
                <a:latin typeface="Cambria"/>
                <a:ea typeface="Cambria"/>
                <a:cs typeface="Cambria"/>
                <a:sym typeface="Cambria"/>
              </a:rPr>
              <a:t>synaptic transmission </a:t>
            </a:r>
            <a:r>
              <a:rPr b="0" i="0" lang="en-US" sz="1200" u="none" cap="none" strike="noStrike">
                <a:solidFill>
                  <a:schemeClr val="dk1"/>
                </a:solidFill>
                <a:latin typeface="Cambria"/>
                <a:ea typeface="Cambria"/>
                <a:cs typeface="Cambria"/>
                <a:sym typeface="Cambria"/>
              </a:rPr>
              <a:t>and other cellular processes.</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How the alterations in sequence or protein levels result in disease?  is unclear.</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The presence of </a:t>
            </a:r>
            <a:r>
              <a:rPr b="1" i="1" lang="en-US" sz="1200" u="none" cap="none" strike="noStrike">
                <a:solidFill>
                  <a:schemeClr val="dk1"/>
                </a:solidFill>
                <a:latin typeface="Cambria"/>
                <a:ea typeface="Cambria"/>
                <a:cs typeface="Cambria"/>
                <a:sym typeface="Cambria"/>
              </a:rPr>
              <a:t>α-synuclein</a:t>
            </a:r>
            <a:r>
              <a:rPr b="0" i="0" lang="en-US" sz="1200" u="none" cap="none" strike="noStrike">
                <a:solidFill>
                  <a:schemeClr val="dk1"/>
                </a:solidFill>
                <a:latin typeface="Cambria"/>
                <a:ea typeface="Cambria"/>
                <a:cs typeface="Cambria"/>
                <a:sym typeface="Cambria"/>
              </a:rPr>
              <a:t> in </a:t>
            </a:r>
            <a:r>
              <a:rPr b="1" i="1" lang="en-US" sz="1200" u="none" cap="none" strike="noStrike">
                <a:solidFill>
                  <a:schemeClr val="dk1"/>
                </a:solidFill>
                <a:latin typeface="Cambria"/>
                <a:ea typeface="Cambria"/>
                <a:cs typeface="Cambria"/>
                <a:sym typeface="Cambria"/>
              </a:rPr>
              <a:t>the Lewy bodies </a:t>
            </a:r>
            <a:r>
              <a:rPr b="0" i="0" lang="en-US" sz="1200" u="none" cap="none" strike="noStrike">
                <a:solidFill>
                  <a:schemeClr val="dk1"/>
                </a:solidFill>
                <a:latin typeface="Cambria"/>
                <a:ea typeface="Cambria"/>
                <a:cs typeface="Cambria"/>
                <a:sym typeface="Cambria"/>
              </a:rPr>
              <a:t>has suggested that </a:t>
            </a:r>
            <a:r>
              <a:rPr b="1" i="0" lang="en-US" sz="1200" u="none" cap="none" strike="noStrike">
                <a:solidFill>
                  <a:srgbClr val="C00000"/>
                </a:solidFill>
                <a:latin typeface="Cambria"/>
                <a:ea typeface="Cambria"/>
                <a:cs typeface="Cambria"/>
                <a:sym typeface="Cambria"/>
              </a:rPr>
              <a:t>defective degradation </a:t>
            </a:r>
            <a:r>
              <a:rPr b="0" i="0" lang="en-US" sz="1200" u="none" cap="none" strike="noStrike">
                <a:solidFill>
                  <a:schemeClr val="dk1"/>
                </a:solidFill>
                <a:latin typeface="Cambria"/>
                <a:ea typeface="Cambria"/>
                <a:cs typeface="Cambria"/>
                <a:sym typeface="Cambria"/>
              </a:rPr>
              <a:t>of the protein in the proteasome might play a role.</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1000"/>
              </a:spcBef>
              <a:spcAft>
                <a:spcPts val="100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This is supported by the identification of two other genetic loci for Parkinson disease:</a:t>
            </a:r>
            <a:endParaRPr b="1" i="0" sz="1200" u="none" cap="none" strike="noStrike">
              <a:solidFill>
                <a:schemeClr val="dk1"/>
              </a:solidFill>
              <a:latin typeface="Cambria"/>
              <a:ea typeface="Cambria"/>
              <a:cs typeface="Cambria"/>
              <a:sym typeface="Cambria"/>
            </a:endParaRPr>
          </a:p>
        </p:txBody>
      </p:sp>
      <p:pic>
        <p:nvPicPr>
          <p:cNvPr id="471" name="Google Shape;471;p38"/>
          <p:cNvPicPr preferRelativeResize="0"/>
          <p:nvPr/>
        </p:nvPicPr>
        <p:blipFill rotWithShape="1">
          <a:blip r:embed="rId3">
            <a:alphaModFix/>
          </a:blip>
          <a:srcRect b="0" l="0" r="0" t="0"/>
          <a:stretch/>
        </p:blipFill>
        <p:spPr>
          <a:xfrm>
            <a:off x="0" y="0"/>
            <a:ext cx="7772400" cy="623887"/>
          </a:xfrm>
          <a:prstGeom prst="rect">
            <a:avLst/>
          </a:prstGeom>
          <a:noFill/>
          <a:ln>
            <a:noFill/>
          </a:ln>
        </p:spPr>
      </p:pic>
      <p:grpSp>
        <p:nvGrpSpPr>
          <p:cNvPr id="472" name="Google Shape;472;p38"/>
          <p:cNvGrpSpPr/>
          <p:nvPr/>
        </p:nvGrpSpPr>
        <p:grpSpPr>
          <a:xfrm>
            <a:off x="552055" y="4704594"/>
            <a:ext cx="5786400" cy="1143000"/>
            <a:chOff x="-188118" y="0"/>
            <a:chExt cx="5786400" cy="1143000"/>
          </a:xfrm>
        </p:grpSpPr>
        <p:sp>
          <p:nvSpPr>
            <p:cNvPr id="473" name="Google Shape;473;p38"/>
            <p:cNvSpPr/>
            <p:nvPr/>
          </p:nvSpPr>
          <p:spPr>
            <a:xfrm>
              <a:off x="-188118" y="0"/>
              <a:ext cx="5786400" cy="1143000"/>
            </a:xfrm>
            <a:custGeom>
              <a:rect b="b" l="l" r="r" t="t"/>
              <a:pathLst>
                <a:path extrusionOk="0" h="120000" w="120000">
                  <a:moveTo>
                    <a:pt x="0" y="50000"/>
                  </a:moveTo>
                  <a:lnTo>
                    <a:pt x="11852" y="0"/>
                  </a:lnTo>
                  <a:lnTo>
                    <a:pt x="11852"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8148" y="40000"/>
                  </a:lnTo>
                  <a:lnTo>
                    <a:pt x="108148" y="20000"/>
                  </a:lnTo>
                  <a:lnTo>
                    <a:pt x="120000" y="70000"/>
                  </a:lnTo>
                  <a:lnTo>
                    <a:pt x="108148" y="120000"/>
                  </a:lnTo>
                  <a:lnTo>
                    <a:pt x="108148" y="100000"/>
                  </a:lnTo>
                  <a:lnTo>
                    <a:pt x="60000" y="100000"/>
                  </a:lnTo>
                  <a:cubicBezTo>
                    <a:pt x="57929" y="100000"/>
                    <a:pt x="56250" y="97762"/>
                    <a:pt x="56250" y="95000"/>
                  </a:cubicBezTo>
                  <a:lnTo>
                    <a:pt x="56250" y="80000"/>
                  </a:lnTo>
                  <a:lnTo>
                    <a:pt x="11852" y="80000"/>
                  </a:lnTo>
                  <a:lnTo>
                    <a:pt x="11852"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11852" y="0"/>
                  </a:lnTo>
                  <a:lnTo>
                    <a:pt x="11852"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8148" y="40000"/>
                  </a:lnTo>
                  <a:lnTo>
                    <a:pt x="108148" y="20000"/>
                  </a:lnTo>
                  <a:lnTo>
                    <a:pt x="120000" y="70000"/>
                  </a:lnTo>
                  <a:lnTo>
                    <a:pt x="108148" y="120000"/>
                  </a:lnTo>
                  <a:lnTo>
                    <a:pt x="108148" y="100000"/>
                  </a:lnTo>
                  <a:lnTo>
                    <a:pt x="60000" y="100000"/>
                  </a:lnTo>
                  <a:cubicBezTo>
                    <a:pt x="57929" y="100000"/>
                    <a:pt x="56250" y="97762"/>
                    <a:pt x="56250" y="95000"/>
                  </a:cubicBezTo>
                  <a:lnTo>
                    <a:pt x="56250" y="80000"/>
                  </a:lnTo>
                  <a:lnTo>
                    <a:pt x="11852" y="80000"/>
                  </a:lnTo>
                  <a:lnTo>
                    <a:pt x="11852" y="100000"/>
                  </a:lnTo>
                  <a:close/>
                  <a:moveTo>
                    <a:pt x="63750" y="25000"/>
                  </a:moveTo>
                  <a:lnTo>
                    <a:pt x="63750" y="40000"/>
                  </a:lnTo>
                  <a:moveTo>
                    <a:pt x="56250" y="35000"/>
                  </a:moveTo>
                  <a:lnTo>
                    <a:pt x="56250" y="80000"/>
                  </a:lnTo>
                </a:path>
              </a:pathLst>
            </a:custGeom>
            <a:solidFill>
              <a:srgbClr val="D5E7E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8"/>
            <p:cNvSpPr/>
            <p:nvPr/>
          </p:nvSpPr>
          <p:spPr>
            <a:xfrm>
              <a:off x="134804" y="175846"/>
              <a:ext cx="2379900" cy="560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8"/>
            <p:cNvSpPr txBox="1"/>
            <p:nvPr/>
          </p:nvSpPr>
          <p:spPr>
            <a:xfrm>
              <a:off x="134804" y="175846"/>
              <a:ext cx="2379900" cy="560100"/>
            </a:xfrm>
            <a:prstGeom prst="rect">
              <a:avLst/>
            </a:prstGeom>
            <a:noFill/>
            <a:ln>
              <a:noFill/>
            </a:ln>
          </p:spPr>
          <p:txBody>
            <a:bodyPr anchorCtr="0" anchor="ctr" bIns="45700" lIns="0" spcFirstLastPara="1" rIns="0" wrap="square" tIns="42650">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Which involve genes encoding </a:t>
              </a:r>
              <a:r>
                <a:rPr b="1" i="0" lang="en-US" sz="1200" u="none" cap="none" strike="noStrike">
                  <a:solidFill>
                    <a:srgbClr val="C00000"/>
                  </a:solidFill>
                  <a:latin typeface="Cambria"/>
                  <a:ea typeface="Cambria"/>
                  <a:cs typeface="Cambria"/>
                  <a:sym typeface="Cambria"/>
                </a:rPr>
                <a:t>parkin</a:t>
              </a:r>
              <a:r>
                <a:rPr b="0" i="0" lang="en-US" sz="1200" u="none" cap="none" strike="noStrike">
                  <a:solidFill>
                    <a:srgbClr val="C00000"/>
                  </a:solidFill>
                  <a:latin typeface="Cambria"/>
                  <a:ea typeface="Cambria"/>
                  <a:cs typeface="Cambria"/>
                  <a:sym typeface="Cambria"/>
                </a:rPr>
                <a:t> (an E3 ubiquitin ligase)</a:t>
              </a:r>
              <a:endParaRPr b="0" i="0" sz="1200" u="none" cap="none" strike="noStrike">
                <a:solidFill>
                  <a:srgbClr val="C00000"/>
                </a:solidFill>
                <a:latin typeface="Cambria"/>
                <a:ea typeface="Cambria"/>
                <a:cs typeface="Cambria"/>
                <a:sym typeface="Cambria"/>
              </a:endParaRPr>
            </a:p>
          </p:txBody>
        </p:sp>
        <p:sp>
          <p:nvSpPr>
            <p:cNvPr id="476" name="Google Shape;476;p38"/>
            <p:cNvSpPr/>
            <p:nvPr/>
          </p:nvSpPr>
          <p:spPr>
            <a:xfrm>
              <a:off x="2617171" y="439614"/>
              <a:ext cx="2754300" cy="43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8"/>
            <p:cNvSpPr txBox="1"/>
            <p:nvPr/>
          </p:nvSpPr>
          <p:spPr>
            <a:xfrm>
              <a:off x="2617171" y="439614"/>
              <a:ext cx="2754300" cy="432600"/>
            </a:xfrm>
            <a:prstGeom prst="rect">
              <a:avLst/>
            </a:prstGeom>
            <a:noFill/>
            <a:ln>
              <a:noFill/>
            </a:ln>
          </p:spPr>
          <p:txBody>
            <a:bodyPr anchorCtr="0" anchor="ctr" bIns="45700" lIns="0" spcFirstLastPara="1" rIns="0" wrap="square" tIns="42650">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rgbClr val="C00000"/>
                  </a:solidFill>
                  <a:latin typeface="Cambria"/>
                  <a:ea typeface="Cambria"/>
                  <a:cs typeface="Cambria"/>
                  <a:sym typeface="Cambria"/>
                </a:rPr>
                <a:t>UCHL-1</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(An enzyme involved in recovery of ubiquitin from proteins targeted to the proteasome)</a:t>
              </a:r>
              <a:endParaRPr b="0" i="0" sz="1200" u="none" cap="none" strike="noStrike">
                <a:solidFill>
                  <a:schemeClr val="dk1"/>
                </a:solidFill>
                <a:latin typeface="Cambria"/>
                <a:ea typeface="Cambria"/>
                <a:cs typeface="Cambria"/>
                <a:sym typeface="Cambria"/>
              </a:endParaRPr>
            </a:p>
          </p:txBody>
        </p:sp>
      </p:grpSp>
      <p:sp>
        <p:nvSpPr>
          <p:cNvPr id="478" name="Google Shape;478;p38"/>
          <p:cNvSpPr txBox="1"/>
          <p:nvPr/>
        </p:nvSpPr>
        <p:spPr>
          <a:xfrm>
            <a:off x="226094" y="5782990"/>
            <a:ext cx="6262500" cy="48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These two are responsible for degradation of </a:t>
            </a:r>
            <a:r>
              <a:rPr b="1" i="0" lang="en-US" sz="1200" u="none" cap="none" strike="noStrike">
                <a:solidFill>
                  <a:srgbClr val="A5A5A5"/>
                </a:solidFill>
                <a:latin typeface="Cambria"/>
                <a:ea typeface="Cambria"/>
                <a:cs typeface="Cambria"/>
                <a:sym typeface="Cambria"/>
              </a:rPr>
              <a:t>α-synuclein</a:t>
            </a:r>
            <a:endParaRPr b="0" i="0" sz="1200" u="none" cap="none" strike="noStrike">
              <a:solidFill>
                <a:srgbClr val="A5A5A5"/>
              </a:solidFill>
              <a:latin typeface="Cambria"/>
              <a:ea typeface="Cambria"/>
              <a:cs typeface="Cambria"/>
              <a:sym typeface="Cambria"/>
            </a:endParaRPr>
          </a:p>
        </p:txBody>
      </p:sp>
      <p:sp>
        <p:nvSpPr>
          <p:cNvPr id="479" name="Google Shape;479;p38"/>
          <p:cNvSpPr/>
          <p:nvPr/>
        </p:nvSpPr>
        <p:spPr>
          <a:xfrm>
            <a:off x="919706" y="4166"/>
            <a:ext cx="1893467"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65A9B7"/>
                </a:solidFill>
                <a:latin typeface="Cambria"/>
                <a:ea typeface="Cambria"/>
                <a:cs typeface="Cambria"/>
                <a:sym typeface="Cambria"/>
              </a:rPr>
              <a:t># </a:t>
            </a:r>
            <a:r>
              <a:rPr b="1" i="0" lang="en-US" sz="1800" u="none" cap="none" strike="noStrike">
                <a:solidFill>
                  <a:srgbClr val="65A9B7"/>
                </a:solidFill>
                <a:latin typeface="Cambria"/>
                <a:ea typeface="Cambria"/>
                <a:cs typeface="Cambria"/>
                <a:sym typeface="Cambria"/>
              </a:rPr>
              <a:t>Pathogenesis </a:t>
            </a:r>
            <a:r>
              <a:rPr b="1" i="0" lang="en-US" sz="1400" u="none" cap="none" strike="noStrike">
                <a:solidFill>
                  <a:srgbClr val="65A9B7"/>
                </a:solidFill>
                <a:latin typeface="Cambria"/>
                <a:ea typeface="Cambria"/>
                <a:cs typeface="Cambria"/>
                <a:sym typeface="Cambria"/>
              </a:rPr>
              <a:t>:</a:t>
            </a:r>
            <a:endParaRPr b="1" i="0" sz="1400" u="none" cap="none" strike="noStrike">
              <a:solidFill>
                <a:srgbClr val="65A9B7"/>
              </a:solidFill>
              <a:latin typeface="Cambria"/>
              <a:ea typeface="Cambria"/>
              <a:cs typeface="Cambria"/>
              <a:sym typeface="Cambria"/>
            </a:endParaRPr>
          </a:p>
        </p:txBody>
      </p:sp>
      <p:pic>
        <p:nvPicPr>
          <p:cNvPr id="480" name="Google Shape;480;p38"/>
          <p:cNvPicPr preferRelativeResize="0"/>
          <p:nvPr/>
        </p:nvPicPr>
        <p:blipFill rotWithShape="1">
          <a:blip r:embed="rId4">
            <a:alphaModFix/>
          </a:blip>
          <a:srcRect b="0" l="0" r="0" t="0"/>
          <a:stretch/>
        </p:blipFill>
        <p:spPr>
          <a:xfrm>
            <a:off x="1873311" y="6416458"/>
            <a:ext cx="4025777" cy="241546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pic>
        <p:nvPicPr>
          <p:cNvPr id="485" name="Google Shape;485;p39"/>
          <p:cNvPicPr preferRelativeResize="0"/>
          <p:nvPr/>
        </p:nvPicPr>
        <p:blipFill rotWithShape="1">
          <a:blip r:embed="rId3">
            <a:alphaModFix/>
          </a:blip>
          <a:srcRect b="0" l="0" r="0" t="0"/>
          <a:stretch/>
        </p:blipFill>
        <p:spPr>
          <a:xfrm>
            <a:off x="536782" y="990511"/>
            <a:ext cx="6465736" cy="1959737"/>
          </a:xfrm>
          <a:prstGeom prst="rect">
            <a:avLst/>
          </a:prstGeom>
          <a:noFill/>
          <a:ln cap="flat" cmpd="sng" w="9525">
            <a:solidFill>
              <a:schemeClr val="dk1"/>
            </a:solidFill>
            <a:prstDash val="solid"/>
            <a:miter lim="800000"/>
            <a:headEnd len="sm" w="sm" type="none"/>
            <a:tailEnd len="sm" w="sm" type="none"/>
          </a:ln>
        </p:spPr>
      </p:pic>
      <p:graphicFrame>
        <p:nvGraphicFramePr>
          <p:cNvPr id="486" name="Google Shape;486;p39"/>
          <p:cNvGraphicFramePr/>
          <p:nvPr/>
        </p:nvGraphicFramePr>
        <p:xfrm>
          <a:off x="152400" y="3395450"/>
          <a:ext cx="3000000" cy="3000000"/>
        </p:xfrm>
        <a:graphic>
          <a:graphicData uri="http://schemas.openxmlformats.org/drawingml/2006/table">
            <a:tbl>
              <a:tblPr bandRow="1" firstRow="1">
                <a:noFill/>
                <a:tableStyleId>{63BC0755-AFB1-4F2A-8ECC-BA83B80F7AA0}</a:tableStyleId>
              </a:tblPr>
              <a:tblGrid>
                <a:gridCol w="3733800"/>
                <a:gridCol w="3733800"/>
              </a:tblGrid>
              <a:tr h="436900">
                <a:tc>
                  <a:txBody>
                    <a:bodyPr>
                      <a:noAutofit/>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M</a:t>
                      </a:r>
                      <a:r>
                        <a:rPr lang="en-US" sz="1400" u="sng" cap="none" strike="noStrike"/>
                        <a:t>a</a:t>
                      </a:r>
                      <a:r>
                        <a:rPr lang="en-US" sz="1400" u="none" cap="none" strike="noStrike"/>
                        <a:t>croscopic:</a:t>
                      </a:r>
                      <a:endParaRPr sz="1400" u="none" cap="none" strike="noStrike"/>
                    </a:p>
                  </a:txBody>
                  <a:tcPr marT="45725" marB="45725" marR="91450" marL="91450">
                    <a:solidFill>
                      <a:srgbClr val="A4CCD4"/>
                    </a:solidFill>
                  </a:tcPr>
                </a:tc>
                <a:tc>
                  <a:txBody>
                    <a:bodyPr>
                      <a:noAutofit/>
                    </a:bodyPr>
                    <a:lstStyle/>
                    <a:p>
                      <a:pPr indent="0" lvl="0" marL="0" marR="0" rtl="0" algn="ctr">
                        <a:lnSpc>
                          <a:spcPct val="100000"/>
                        </a:lnSpc>
                        <a:spcBef>
                          <a:spcPts val="0"/>
                        </a:spcBef>
                        <a:spcAft>
                          <a:spcPts val="0"/>
                        </a:spcAft>
                        <a:buClr>
                          <a:schemeClr val="dk1"/>
                        </a:buClr>
                        <a:buSzPts val="1530"/>
                        <a:buFont typeface="Cambria"/>
                        <a:buNone/>
                      </a:pPr>
                      <a:r>
                        <a:rPr lang="en-US" sz="1400" u="none" cap="none" strike="noStrike"/>
                        <a:t>M</a:t>
                      </a:r>
                      <a:r>
                        <a:rPr lang="en-US" sz="1400" u="sng" cap="none" strike="noStrike"/>
                        <a:t>i</a:t>
                      </a:r>
                      <a:r>
                        <a:rPr lang="en-US" sz="1400" u="none" cap="none" strike="noStrike"/>
                        <a:t>croscopic:</a:t>
                      </a:r>
                      <a:endParaRPr sz="1400" u="none" cap="none" strike="noStrike"/>
                    </a:p>
                  </a:txBody>
                  <a:tcPr marT="45725" marB="45725" marR="91450" marL="91450">
                    <a:solidFill>
                      <a:srgbClr val="D5E7EB"/>
                    </a:solidFill>
                  </a:tcPr>
                </a:tc>
              </a:tr>
              <a:tr h="1504100">
                <a:tc>
                  <a:txBody>
                    <a:bodyPr>
                      <a:noAutofit/>
                    </a:bodyPr>
                    <a:lstStyle/>
                    <a:p>
                      <a:pPr indent="0" lvl="0" marL="0" marR="0" rtl="0" algn="l">
                        <a:lnSpc>
                          <a:spcPct val="100000"/>
                        </a:lnSpc>
                        <a:spcBef>
                          <a:spcPts val="0"/>
                        </a:spcBef>
                        <a:spcAft>
                          <a:spcPts val="0"/>
                        </a:spcAft>
                        <a:buClr>
                          <a:schemeClr val="dk1"/>
                        </a:buClr>
                        <a:buSzPts val="1530"/>
                        <a:buFont typeface="Cambria"/>
                        <a:buNone/>
                      </a:pPr>
                      <a:r>
                        <a:rPr lang="en-US" sz="1200" u="none" cap="none" strike="noStrike"/>
                        <a:t>Pallor of the substantia nigra and locus coeruleus. ​ . ​ Fig A&amp;B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45725" marB="45725" marR="91450" marL="91450">
                    <a:solidFill>
                      <a:schemeClr val="lt1">
                        <a:alpha val="20000"/>
                      </a:schemeClr>
                    </a:solidFill>
                  </a:tcPr>
                </a:tc>
                <a:tc>
                  <a:txBody>
                    <a:bodyPr>
                      <a:noAutofit/>
                    </a:bodyPr>
                    <a:lstStyle/>
                    <a:p>
                      <a:pPr indent="-264795" lvl="0" marL="285750" marR="0" rtl="0" algn="l">
                        <a:lnSpc>
                          <a:spcPct val="100000"/>
                        </a:lnSpc>
                        <a:spcBef>
                          <a:spcPts val="0"/>
                        </a:spcBef>
                        <a:spcAft>
                          <a:spcPts val="0"/>
                        </a:spcAft>
                        <a:buClr>
                          <a:schemeClr val="dk1"/>
                        </a:buClr>
                        <a:buSzPts val="1200"/>
                        <a:buFont typeface="Arial"/>
                        <a:buChar char="•"/>
                      </a:pPr>
                      <a:r>
                        <a:rPr lang="en-US" sz="1200" u="none" cap="none" strike="noStrike"/>
                        <a:t>Loss of the pigmented, neurons in these regions.</a:t>
                      </a:r>
                      <a:endParaRPr sz="1200" u="none" cap="none" strike="noStrike"/>
                    </a:p>
                    <a:p>
                      <a:pPr indent="-264795" lvl="0" marL="285750" marR="0" rtl="0" algn="l">
                        <a:lnSpc>
                          <a:spcPct val="100000"/>
                        </a:lnSpc>
                        <a:spcBef>
                          <a:spcPts val="1000"/>
                        </a:spcBef>
                        <a:spcAft>
                          <a:spcPts val="0"/>
                        </a:spcAft>
                        <a:buClr>
                          <a:schemeClr val="dk1"/>
                        </a:buClr>
                        <a:buSzPts val="1200"/>
                        <a:buFont typeface="Arial"/>
                        <a:buChar char="•"/>
                      </a:pPr>
                      <a:r>
                        <a:rPr lang="en-US" sz="1200" u="none" cap="none" strike="noStrike"/>
                        <a:t>Associated with gliosis.</a:t>
                      </a:r>
                      <a:endParaRPr sz="1200" u="none" cap="none" strike="noStrike"/>
                    </a:p>
                    <a:p>
                      <a:pPr indent="-264795" lvl="0" marL="285750" marR="0" rtl="0" algn="l">
                        <a:lnSpc>
                          <a:spcPct val="100000"/>
                        </a:lnSpc>
                        <a:spcBef>
                          <a:spcPts val="1000"/>
                        </a:spcBef>
                        <a:spcAft>
                          <a:spcPts val="0"/>
                        </a:spcAft>
                        <a:buClr>
                          <a:schemeClr val="dk1"/>
                        </a:buClr>
                        <a:buSzPts val="1200"/>
                        <a:buFont typeface="Arial"/>
                        <a:buChar char="•"/>
                      </a:pPr>
                      <a:r>
                        <a:rPr b="1" lang="en-US" sz="1200" u="none" cap="none" strike="noStrike"/>
                        <a:t>Lewy bodies</a:t>
                      </a:r>
                      <a:r>
                        <a:rPr lang="en-US" sz="1200" u="none" cap="none" strike="noStrike"/>
                        <a:t> may be found in some of the remaining neurons.</a:t>
                      </a:r>
                      <a:endParaRPr sz="1200" u="none" cap="none" strike="noStrike"/>
                    </a:p>
                  </a:txBody>
                  <a:tcPr marT="45725" marB="45725" marR="91450" marL="91450">
                    <a:solidFill>
                      <a:schemeClr val="lt1">
                        <a:alpha val="20000"/>
                      </a:schemeClr>
                    </a:solidFill>
                  </a:tcPr>
                </a:tc>
              </a:tr>
            </a:tbl>
          </a:graphicData>
        </a:graphic>
      </p:graphicFrame>
      <p:pic>
        <p:nvPicPr>
          <p:cNvPr id="487" name="Google Shape;487;p39"/>
          <p:cNvPicPr preferRelativeResize="0"/>
          <p:nvPr/>
        </p:nvPicPr>
        <p:blipFill rotWithShape="1">
          <a:blip r:embed="rId4">
            <a:alphaModFix/>
          </a:blip>
          <a:srcRect b="0" l="0" r="0" t="0"/>
          <a:stretch/>
        </p:blipFill>
        <p:spPr>
          <a:xfrm>
            <a:off x="0" y="0"/>
            <a:ext cx="7772400" cy="623887"/>
          </a:xfrm>
          <a:prstGeom prst="rect">
            <a:avLst/>
          </a:prstGeom>
          <a:noFill/>
          <a:ln>
            <a:noFill/>
          </a:ln>
        </p:spPr>
      </p:pic>
      <p:sp>
        <p:nvSpPr>
          <p:cNvPr id="488" name="Google Shape;488;p39"/>
          <p:cNvSpPr txBox="1"/>
          <p:nvPr>
            <p:ph idx="1" type="body"/>
          </p:nvPr>
        </p:nvSpPr>
        <p:spPr>
          <a:xfrm>
            <a:off x="228600" y="6374975"/>
            <a:ext cx="7082100" cy="2153700"/>
          </a:xfrm>
          <a:prstGeom prst="rect">
            <a:avLst/>
          </a:prstGeom>
          <a:noFill/>
          <a:ln>
            <a:noFill/>
          </a:ln>
        </p:spPr>
        <p:txBody>
          <a:bodyPr anchorCtr="0" anchor="t" bIns="45700" lIns="91425" spcFirstLastPara="1" rIns="91425" wrap="square" tIns="45700">
            <a:noAutofit/>
          </a:bodyPr>
          <a:lstStyle/>
          <a:p>
            <a:pPr indent="-194310" lvl="1" marL="58293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Single or multiple, intracytoplasmic, eosinophilic, round to elongated inclusions that often have a </a:t>
            </a:r>
            <a:r>
              <a:rPr b="1" i="0" lang="en-US" sz="1200" u="none" cap="none" strike="noStrike">
                <a:solidFill>
                  <a:srgbClr val="C00000"/>
                </a:solidFill>
                <a:latin typeface="Cambria"/>
                <a:ea typeface="Cambria"/>
                <a:cs typeface="Cambria"/>
                <a:sym typeface="Cambria"/>
              </a:rPr>
              <a:t>dense core surrounded by a pale halo</a:t>
            </a:r>
            <a:r>
              <a:rPr b="0" i="0" lang="en-US" sz="1200" u="none" cap="none" strike="noStrike">
                <a:solidFill>
                  <a:schemeClr val="dk1"/>
                </a:solidFill>
                <a:latin typeface="Cambria"/>
                <a:ea typeface="Cambria"/>
                <a:cs typeface="Cambria"/>
                <a:sym typeface="Cambria"/>
              </a:rPr>
              <a:t>.</a:t>
            </a:r>
            <a:endParaRPr b="0" i="0" sz="2040" u="none" cap="none" strike="noStrike">
              <a:solidFill>
                <a:schemeClr val="dk1"/>
              </a:solidFill>
              <a:latin typeface="Cambria"/>
              <a:ea typeface="Cambria"/>
              <a:cs typeface="Cambria"/>
              <a:sym typeface="Cambria"/>
            </a:endParaRPr>
          </a:p>
          <a:p>
            <a:pPr indent="-194310" lvl="1" marL="582930" marR="0" rtl="0" algn="l">
              <a:lnSpc>
                <a:spcPct val="9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Ultrastructurally, Lewy bodies are composed of fine filaments, densely packed in the core but loose at the rim.</a:t>
            </a:r>
            <a:endParaRPr b="0" i="0" sz="2040" u="none" cap="none" strike="noStrike">
              <a:solidFill>
                <a:schemeClr val="dk1"/>
              </a:solidFill>
              <a:latin typeface="Cambria"/>
              <a:ea typeface="Cambria"/>
              <a:cs typeface="Cambria"/>
              <a:sym typeface="Cambria"/>
            </a:endParaRPr>
          </a:p>
          <a:p>
            <a:pPr indent="-194310" lvl="1" marL="582930" marR="0" rtl="0" algn="l">
              <a:lnSpc>
                <a:spcPct val="9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These filaments are composed of </a:t>
            </a:r>
            <a:r>
              <a:rPr b="1" i="0" lang="en-US" sz="1200" u="none" cap="none" strike="noStrike">
                <a:solidFill>
                  <a:schemeClr val="dk1"/>
                </a:solidFill>
                <a:latin typeface="Cambria"/>
                <a:ea typeface="Cambria"/>
                <a:cs typeface="Cambria"/>
                <a:sym typeface="Cambria"/>
              </a:rPr>
              <a:t>α-synuclein,</a:t>
            </a:r>
            <a:r>
              <a:rPr b="0" i="0" lang="en-US" sz="1200" u="none" cap="none" strike="noStrike">
                <a:solidFill>
                  <a:schemeClr val="dk1"/>
                </a:solidFill>
                <a:latin typeface="Cambria"/>
                <a:ea typeface="Cambria"/>
                <a:cs typeface="Cambria"/>
                <a:sym typeface="Cambria"/>
              </a:rPr>
              <a:t> along with other proteins, including neurofilaments and ubiquitin.</a:t>
            </a:r>
            <a:endParaRPr b="0" i="0" sz="1200" u="none" cap="none" strike="noStrike">
              <a:solidFill>
                <a:schemeClr val="dk1"/>
              </a:solidFill>
              <a:latin typeface="Cambria"/>
              <a:ea typeface="Cambria"/>
              <a:cs typeface="Cambria"/>
              <a:sym typeface="Cambria"/>
            </a:endParaRPr>
          </a:p>
          <a:p>
            <a:pPr indent="-194310" lvl="1" marL="582930" marR="0" rtl="0" algn="l">
              <a:lnSpc>
                <a:spcPct val="115000"/>
              </a:lnSpc>
              <a:spcBef>
                <a:spcPts val="1000"/>
              </a:spcBef>
              <a:spcAft>
                <a:spcPts val="100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The other major histologic finding is </a:t>
            </a:r>
            <a:r>
              <a:rPr b="1" i="0" lang="en-US" sz="1200" u="none" cap="none" strike="noStrike">
                <a:solidFill>
                  <a:schemeClr val="dk1"/>
                </a:solidFill>
                <a:latin typeface="Cambria"/>
                <a:ea typeface="Cambria"/>
                <a:cs typeface="Cambria"/>
                <a:sym typeface="Cambria"/>
              </a:rPr>
              <a:t>Lewy neurites </a:t>
            </a:r>
            <a:r>
              <a:rPr b="0" i="0" lang="en-US" sz="1200" u="none" cap="none" strike="noStrike">
                <a:solidFill>
                  <a:srgbClr val="A5A5A5"/>
                </a:solidFill>
                <a:latin typeface="Cambria"/>
                <a:ea typeface="Cambria"/>
                <a:cs typeface="Cambria"/>
                <a:sym typeface="Cambria"/>
              </a:rPr>
              <a:t>(neuronal processes)</a:t>
            </a:r>
            <a:r>
              <a:rPr b="1" i="0" lang="en-US" sz="1200" u="none" cap="none" strike="noStrike">
                <a:solidFill>
                  <a:schemeClr val="dk1"/>
                </a:solidFill>
                <a:latin typeface="Cambria"/>
                <a:ea typeface="Cambria"/>
                <a:cs typeface="Cambria"/>
                <a:sym typeface="Cambria"/>
              </a:rPr>
              <a:t>,</a:t>
            </a:r>
            <a:r>
              <a:rPr b="0" i="0" lang="en-US" sz="1200" u="none" cap="none" strike="noStrike">
                <a:solidFill>
                  <a:schemeClr val="dk1"/>
                </a:solidFill>
                <a:latin typeface="Cambria"/>
                <a:ea typeface="Cambria"/>
                <a:cs typeface="Cambria"/>
                <a:sym typeface="Cambria"/>
              </a:rPr>
              <a:t> dystrophic neurites that also contain abnormally aggregated α-synuclein.</a:t>
            </a:r>
            <a:endParaRPr b="1" i="0" sz="1200" u="none" cap="none" strike="noStrike">
              <a:solidFill>
                <a:srgbClr val="743AA9"/>
              </a:solidFill>
              <a:latin typeface="Cambria"/>
              <a:ea typeface="Cambria"/>
              <a:cs typeface="Cambria"/>
              <a:sym typeface="Cambria"/>
            </a:endParaRPr>
          </a:p>
        </p:txBody>
      </p:sp>
      <p:sp>
        <p:nvSpPr>
          <p:cNvPr id="489" name="Google Shape;489;p39"/>
          <p:cNvSpPr txBox="1"/>
          <p:nvPr>
            <p:ph type="title"/>
          </p:nvPr>
        </p:nvSpPr>
        <p:spPr>
          <a:xfrm>
            <a:off x="228600" y="5704559"/>
            <a:ext cx="7082100" cy="4428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65A9B7"/>
              </a:buClr>
              <a:buSzPts val="1800"/>
              <a:buFont typeface="Cambria"/>
              <a:buNone/>
            </a:pPr>
            <a:r>
              <a:rPr b="1" i="0" lang="en-US" sz="1800" u="none" cap="none" strike="noStrike">
                <a:solidFill>
                  <a:srgbClr val="65A9B7"/>
                </a:solidFill>
                <a:latin typeface="Cambria"/>
                <a:ea typeface="Cambria"/>
                <a:cs typeface="Cambria"/>
                <a:sym typeface="Cambria"/>
              </a:rPr>
              <a:t>#What is Lewy bodies ?</a:t>
            </a:r>
            <a:endParaRPr b="1" i="0" sz="1800" u="none" cap="none" strike="noStrike">
              <a:solidFill>
                <a:srgbClr val="65A9B7"/>
              </a:solidFill>
              <a:latin typeface="Cambria"/>
              <a:ea typeface="Cambria"/>
              <a:cs typeface="Cambria"/>
              <a:sym typeface="Cambria"/>
            </a:endParaRPr>
          </a:p>
        </p:txBody>
      </p:sp>
      <p:sp>
        <p:nvSpPr>
          <p:cNvPr id="490" name="Google Shape;490;p39"/>
          <p:cNvSpPr/>
          <p:nvPr/>
        </p:nvSpPr>
        <p:spPr>
          <a:xfrm>
            <a:off x="964299" y="127293"/>
            <a:ext cx="1872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65A9B7"/>
                </a:solidFill>
                <a:latin typeface="Cambria"/>
                <a:ea typeface="Cambria"/>
                <a:cs typeface="Cambria"/>
                <a:sym typeface="Cambria"/>
              </a:rPr>
              <a:t>#Morphology: </a:t>
            </a:r>
            <a:endParaRPr b="1" i="0" sz="1800" u="none" cap="none" strike="noStrike">
              <a:solidFill>
                <a:srgbClr val="65A9B7"/>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pic>
        <p:nvPicPr>
          <p:cNvPr id="495" name="Google Shape;495;p40"/>
          <p:cNvPicPr preferRelativeResize="0"/>
          <p:nvPr/>
        </p:nvPicPr>
        <p:blipFill rotWithShape="1">
          <a:blip r:embed="rId3">
            <a:alphaModFix/>
          </a:blip>
          <a:srcRect b="0" l="0" r="0" t="0"/>
          <a:stretch/>
        </p:blipFill>
        <p:spPr>
          <a:xfrm>
            <a:off x="0" y="-10"/>
            <a:ext cx="7772400" cy="623887"/>
          </a:xfrm>
          <a:prstGeom prst="rect">
            <a:avLst/>
          </a:prstGeom>
          <a:noFill/>
          <a:ln>
            <a:noFill/>
          </a:ln>
        </p:spPr>
      </p:pic>
      <p:sp>
        <p:nvSpPr>
          <p:cNvPr id="496" name="Google Shape;496;p40"/>
          <p:cNvSpPr/>
          <p:nvPr/>
        </p:nvSpPr>
        <p:spPr>
          <a:xfrm>
            <a:off x="793475" y="75142"/>
            <a:ext cx="2507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65A9B7"/>
                </a:solidFill>
                <a:latin typeface="Cambria"/>
                <a:ea typeface="Cambria"/>
                <a:cs typeface="Cambria"/>
                <a:sym typeface="Cambria"/>
              </a:rPr>
              <a:t>#Clinical Features:</a:t>
            </a:r>
            <a:endParaRPr b="0" i="0" sz="1400" u="none" cap="none" strike="noStrike">
              <a:solidFill>
                <a:srgbClr val="000000"/>
              </a:solidFill>
              <a:latin typeface="Arial"/>
              <a:ea typeface="Arial"/>
              <a:cs typeface="Arial"/>
              <a:sym typeface="Arial"/>
            </a:endParaRPr>
          </a:p>
        </p:txBody>
      </p:sp>
      <p:sp>
        <p:nvSpPr>
          <p:cNvPr id="497" name="Google Shape;497;p40"/>
          <p:cNvSpPr txBox="1"/>
          <p:nvPr/>
        </p:nvSpPr>
        <p:spPr>
          <a:xfrm>
            <a:off x="-264694" y="699029"/>
            <a:ext cx="6933300" cy="3144600"/>
          </a:xfrm>
          <a:prstGeom prst="rect">
            <a:avLst/>
          </a:prstGeom>
          <a:noFill/>
          <a:ln>
            <a:noFill/>
          </a:ln>
        </p:spPr>
        <p:txBody>
          <a:bodyPr anchorCtr="0" anchor="ctr" bIns="91425" lIns="91425" spcFirstLastPara="1" rIns="91425" wrap="square" tIns="91425">
            <a:noAutofit/>
          </a:bodyPr>
          <a:lstStyle/>
          <a:p>
            <a:pPr indent="-194310" lvl="1" marL="582930" marR="0" rtl="0" algn="l">
              <a:lnSpc>
                <a:spcPct val="100000"/>
              </a:lnSpc>
              <a:spcBef>
                <a:spcPts val="425"/>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Usually progresses </a:t>
            </a:r>
            <a:r>
              <a:rPr b="1" i="0" lang="en-US" sz="1200" u="none" cap="none" strike="noStrike">
                <a:solidFill>
                  <a:schemeClr val="dk1"/>
                </a:solidFill>
                <a:latin typeface="Cambria"/>
                <a:ea typeface="Cambria"/>
                <a:cs typeface="Cambria"/>
                <a:sym typeface="Cambria"/>
              </a:rPr>
              <a:t>over 10 to 15 </a:t>
            </a:r>
            <a:r>
              <a:rPr b="0" i="0" lang="en-US" sz="1200" u="none" cap="none" strike="noStrike">
                <a:solidFill>
                  <a:schemeClr val="dk1"/>
                </a:solidFill>
                <a:latin typeface="Cambria"/>
                <a:ea typeface="Cambria"/>
                <a:cs typeface="Cambria"/>
                <a:sym typeface="Cambria"/>
              </a:rPr>
              <a:t>years.</a:t>
            </a:r>
            <a:endParaRPr b="0" i="0" sz="1200" u="none" cap="none" strike="noStrike">
              <a:solidFill>
                <a:schemeClr val="dk1"/>
              </a:solidFill>
              <a:latin typeface="Cambria"/>
              <a:ea typeface="Cambria"/>
              <a:cs typeface="Cambria"/>
              <a:sym typeface="Cambria"/>
            </a:endParaRPr>
          </a:p>
          <a:p>
            <a:pPr indent="-194310" lvl="1" marL="58293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Eventual severe motor slowing to the point of near immobility.</a:t>
            </a:r>
            <a:endParaRPr b="0" i="0" sz="1200" u="none" cap="none" strike="noStrike">
              <a:solidFill>
                <a:schemeClr val="dk1"/>
              </a:solidFill>
              <a:latin typeface="Cambria"/>
              <a:ea typeface="Cambria"/>
              <a:cs typeface="Cambria"/>
              <a:sym typeface="Cambria"/>
            </a:endParaRPr>
          </a:p>
          <a:p>
            <a:pPr indent="-194310" lvl="1" marL="58293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About 10% to 15% of individuals with Parkinson disease develop dementia, the incidence increasing with advancing age.</a:t>
            </a:r>
            <a:endParaRPr b="0" i="0" sz="1200" u="none" cap="none" strike="noStrike">
              <a:solidFill>
                <a:schemeClr val="dk1"/>
              </a:solidFill>
              <a:latin typeface="Cambria"/>
              <a:ea typeface="Cambria"/>
              <a:cs typeface="Cambria"/>
              <a:sym typeface="Cambria"/>
            </a:endParaRPr>
          </a:p>
          <a:p>
            <a:pPr indent="-194310" lvl="1" marL="58293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Characteristic features of this disorder include </a:t>
            </a:r>
            <a:r>
              <a:rPr b="1" i="0" lang="en-US" sz="1200" u="none" cap="none" strike="noStrike">
                <a:solidFill>
                  <a:schemeClr val="dk1"/>
                </a:solidFill>
                <a:latin typeface="Cambria"/>
                <a:ea typeface="Cambria"/>
                <a:cs typeface="Cambria"/>
                <a:sym typeface="Cambria"/>
              </a:rPr>
              <a:t>a fluctuating course and hallucinations.</a:t>
            </a:r>
            <a:endParaRPr b="0" i="0" sz="1200" u="none" cap="none" strike="noStrike">
              <a:solidFill>
                <a:schemeClr val="dk1"/>
              </a:solidFill>
              <a:latin typeface="Cambria"/>
              <a:ea typeface="Cambria"/>
              <a:cs typeface="Cambria"/>
              <a:sym typeface="Cambria"/>
            </a:endParaRPr>
          </a:p>
          <a:p>
            <a:pPr indent="-194310" lvl="1" marL="582930" marR="0" rtl="0" algn="l">
              <a:lnSpc>
                <a:spcPct val="100000"/>
              </a:lnSpc>
              <a:spcBef>
                <a:spcPts val="100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While many affected individuals also have pathologic evidence of Alzheimer disease, the dementia in other Parkinson disease patients is attributed to widely disseminated Lewy bodies in the </a:t>
            </a:r>
            <a:r>
              <a:rPr b="1" i="0" lang="en-US" sz="1200" u="none" cap="none" strike="noStrike">
                <a:solidFill>
                  <a:schemeClr val="dk1"/>
                </a:solidFill>
                <a:latin typeface="Cambria"/>
                <a:ea typeface="Cambria"/>
                <a:cs typeface="Cambria"/>
                <a:sym typeface="Cambria"/>
              </a:rPr>
              <a:t>cerebral</a:t>
            </a:r>
            <a:r>
              <a:rPr b="0" i="0" lang="en-US" sz="1200" u="none" cap="none" strike="noStrike">
                <a:solidFill>
                  <a:schemeClr val="dk1"/>
                </a:solidFill>
                <a:latin typeface="Cambria"/>
                <a:ea typeface="Cambria"/>
                <a:cs typeface="Cambria"/>
                <a:sym typeface="Cambria"/>
              </a:rPr>
              <a:t> </a:t>
            </a:r>
            <a:r>
              <a:rPr b="1" i="0" lang="en-US" sz="1200" u="none" cap="none" strike="noStrike">
                <a:solidFill>
                  <a:schemeClr val="dk1"/>
                </a:solidFill>
                <a:latin typeface="Cambria"/>
                <a:ea typeface="Cambria"/>
                <a:cs typeface="Cambria"/>
                <a:sym typeface="Cambria"/>
              </a:rPr>
              <a:t>cortex</a:t>
            </a:r>
            <a:r>
              <a:rPr b="0" i="0" lang="en-US" sz="1200" u="none" cap="none" strike="noStrike">
                <a:solidFill>
                  <a:schemeClr val="dk1"/>
                </a:solidFill>
                <a:latin typeface="Cambria"/>
                <a:ea typeface="Cambria"/>
                <a:cs typeface="Cambria"/>
                <a:sym typeface="Cambria"/>
              </a:rPr>
              <a:t>. </a:t>
            </a:r>
            <a:endParaRPr b="0" i="0" sz="1200" u="none" cap="none" strike="noStrike">
              <a:solidFill>
                <a:schemeClr val="dk1"/>
              </a:solidFill>
              <a:latin typeface="Cambria"/>
              <a:ea typeface="Cambria"/>
              <a:cs typeface="Cambria"/>
              <a:sym typeface="Cambria"/>
            </a:endParaRPr>
          </a:p>
          <a:p>
            <a:pPr indent="-194310" lvl="1" marL="582930" marR="0" rtl="0" algn="l">
              <a:lnSpc>
                <a:spcPct val="100000"/>
              </a:lnSpc>
              <a:spcBef>
                <a:spcPts val="1000"/>
              </a:spcBef>
              <a:spcAft>
                <a:spcPts val="100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When dementia arises within 1 year of the onset of motor symptoms, it is referred to </a:t>
            </a:r>
            <a:r>
              <a:rPr b="1" i="1" lang="en-US" sz="1200" u="none" cap="none" strike="noStrike">
                <a:solidFill>
                  <a:schemeClr val="dk1"/>
                </a:solidFill>
                <a:latin typeface="Cambria"/>
                <a:ea typeface="Cambria"/>
                <a:cs typeface="Cambria"/>
                <a:sym typeface="Cambria"/>
              </a:rPr>
              <a:t>Lewy body dementia.</a:t>
            </a:r>
            <a:endParaRPr b="0" i="0" sz="1200" u="none" cap="none" strike="noStrike">
              <a:solidFill>
                <a:srgbClr val="000000"/>
              </a:solidFill>
              <a:latin typeface="Arial"/>
              <a:ea typeface="Arial"/>
              <a:cs typeface="Arial"/>
              <a:sym typeface="Arial"/>
            </a:endParaRPr>
          </a:p>
        </p:txBody>
      </p:sp>
      <p:grpSp>
        <p:nvGrpSpPr>
          <p:cNvPr id="498" name="Google Shape;498;p40"/>
          <p:cNvGrpSpPr/>
          <p:nvPr/>
        </p:nvGrpSpPr>
        <p:grpSpPr>
          <a:xfrm>
            <a:off x="127285" y="4552772"/>
            <a:ext cx="7454667" cy="1292700"/>
            <a:chOff x="5723" y="652225"/>
            <a:chExt cx="7454667" cy="1292700"/>
          </a:xfrm>
        </p:grpSpPr>
        <p:sp>
          <p:nvSpPr>
            <p:cNvPr id="499" name="Google Shape;499;p40"/>
            <p:cNvSpPr/>
            <p:nvPr/>
          </p:nvSpPr>
          <p:spPr>
            <a:xfrm>
              <a:off x="2158422" y="1252854"/>
              <a:ext cx="465000" cy="91500"/>
            </a:xfrm>
            <a:custGeom>
              <a:rect b="b" l="l" r="r" t="t"/>
              <a:pathLst>
                <a:path extrusionOk="0" h="120000" w="120000">
                  <a:moveTo>
                    <a:pt x="0" y="60000"/>
                  </a:moveTo>
                  <a:lnTo>
                    <a:pt x="120000" y="60000"/>
                  </a:lnTo>
                </a:path>
              </a:pathLst>
            </a:custGeom>
            <a:noFill/>
            <a:ln cap="flat" cmpd="sng" w="9525">
              <a:solidFill>
                <a:srgbClr val="65A9B7"/>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0"/>
            <p:cNvSpPr txBox="1"/>
            <p:nvPr/>
          </p:nvSpPr>
          <p:spPr>
            <a:xfrm>
              <a:off x="2378501" y="1296097"/>
              <a:ext cx="24900" cy="51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1"/>
                </a:solidFill>
                <a:latin typeface="Cambria"/>
                <a:ea typeface="Cambria"/>
                <a:cs typeface="Cambria"/>
                <a:sym typeface="Cambria"/>
              </a:endParaRPr>
            </a:p>
          </p:txBody>
        </p:sp>
        <p:sp>
          <p:nvSpPr>
            <p:cNvPr id="501" name="Google Shape;501;p40"/>
            <p:cNvSpPr/>
            <p:nvPr/>
          </p:nvSpPr>
          <p:spPr>
            <a:xfrm>
              <a:off x="5723" y="652225"/>
              <a:ext cx="2154600" cy="1292700"/>
            </a:xfrm>
            <a:prstGeom prst="rect">
              <a:avLst/>
            </a:prstGeom>
            <a:solidFill>
              <a:srgbClr val="A4CCD4"/>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0"/>
            <p:cNvSpPr txBox="1"/>
            <p:nvPr/>
          </p:nvSpPr>
          <p:spPr>
            <a:xfrm>
              <a:off x="5723" y="652225"/>
              <a:ext cx="2154600" cy="12927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L-DOPA therapy is often </a:t>
              </a:r>
              <a:r>
                <a:rPr b="1" i="0" lang="en-US" sz="1200" u="none" cap="none" strike="noStrike">
                  <a:solidFill>
                    <a:schemeClr val="dk1"/>
                  </a:solidFill>
                  <a:latin typeface="Cambria"/>
                  <a:ea typeface="Cambria"/>
                  <a:cs typeface="Cambria"/>
                  <a:sym typeface="Cambria"/>
                </a:rPr>
                <a:t>extremely effective in symptomatic treatment</a:t>
              </a:r>
              <a:r>
                <a:rPr b="0" i="0" lang="en-US" sz="1200" u="none" cap="none" strike="noStrike">
                  <a:solidFill>
                    <a:schemeClr val="dk1"/>
                  </a:solidFill>
                  <a:latin typeface="Cambria"/>
                  <a:ea typeface="Cambria"/>
                  <a:cs typeface="Cambria"/>
                  <a:sym typeface="Cambria"/>
                </a:rPr>
                <a:t>, but it does not significantly alter the </a:t>
              </a:r>
              <a:r>
                <a:rPr b="1" i="0" lang="en-US" sz="1200" u="none" cap="none" strike="noStrike">
                  <a:solidFill>
                    <a:schemeClr val="dk1"/>
                  </a:solidFill>
                  <a:latin typeface="Cambria"/>
                  <a:ea typeface="Cambria"/>
                  <a:cs typeface="Cambria"/>
                  <a:sym typeface="Cambria"/>
                </a:rPr>
                <a:t>progressive nature </a:t>
              </a:r>
              <a:r>
                <a:rPr b="0" i="0" lang="en-US" sz="1200" u="none" cap="none" strike="noStrike">
                  <a:solidFill>
                    <a:schemeClr val="dk1"/>
                  </a:solidFill>
                  <a:latin typeface="Cambria"/>
                  <a:ea typeface="Cambria"/>
                  <a:cs typeface="Cambria"/>
                  <a:sym typeface="Cambria"/>
                </a:rPr>
                <a:t>of the disease</a:t>
              </a:r>
              <a:endParaRPr b="0" i="0" sz="1200" u="none" cap="none" strike="noStrike">
                <a:solidFill>
                  <a:schemeClr val="dk1"/>
                </a:solidFill>
                <a:latin typeface="Cambria"/>
                <a:ea typeface="Cambria"/>
                <a:cs typeface="Cambria"/>
                <a:sym typeface="Cambria"/>
              </a:endParaRPr>
            </a:p>
          </p:txBody>
        </p:sp>
        <p:sp>
          <p:nvSpPr>
            <p:cNvPr id="503" name="Google Shape;503;p40"/>
            <p:cNvSpPr/>
            <p:nvPr/>
          </p:nvSpPr>
          <p:spPr>
            <a:xfrm>
              <a:off x="4808455" y="1252854"/>
              <a:ext cx="465000" cy="91500"/>
            </a:xfrm>
            <a:custGeom>
              <a:rect b="b" l="l" r="r" t="t"/>
              <a:pathLst>
                <a:path extrusionOk="0" h="120000" w="120000">
                  <a:moveTo>
                    <a:pt x="0" y="60000"/>
                  </a:moveTo>
                  <a:lnTo>
                    <a:pt x="120000" y="60000"/>
                  </a:lnTo>
                </a:path>
              </a:pathLst>
            </a:custGeom>
            <a:noFill/>
            <a:ln cap="flat" cmpd="sng" w="9525">
              <a:solidFill>
                <a:srgbClr val="65A9B7"/>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0"/>
            <p:cNvSpPr txBox="1"/>
            <p:nvPr/>
          </p:nvSpPr>
          <p:spPr>
            <a:xfrm>
              <a:off x="5028534" y="1296097"/>
              <a:ext cx="24900" cy="51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1"/>
                </a:solidFill>
                <a:latin typeface="Cambria"/>
                <a:ea typeface="Cambria"/>
                <a:cs typeface="Cambria"/>
                <a:sym typeface="Cambria"/>
              </a:endParaRPr>
            </a:p>
          </p:txBody>
        </p:sp>
        <p:sp>
          <p:nvSpPr>
            <p:cNvPr id="505" name="Google Shape;505;p40"/>
            <p:cNvSpPr/>
            <p:nvPr/>
          </p:nvSpPr>
          <p:spPr>
            <a:xfrm>
              <a:off x="2655757" y="652225"/>
              <a:ext cx="2154600" cy="1292700"/>
            </a:xfrm>
            <a:prstGeom prst="rect">
              <a:avLst/>
            </a:prstGeom>
            <a:solidFill>
              <a:srgbClr val="D5E7EB"/>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40"/>
            <p:cNvSpPr txBox="1"/>
            <p:nvPr/>
          </p:nvSpPr>
          <p:spPr>
            <a:xfrm>
              <a:off x="2655757" y="652225"/>
              <a:ext cx="2154600" cy="12927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Over time, </a:t>
              </a:r>
              <a:r>
                <a:rPr b="1" i="0" lang="en-US" sz="1200" u="none" cap="none" strike="noStrike">
                  <a:solidFill>
                    <a:schemeClr val="dk1"/>
                  </a:solidFill>
                  <a:latin typeface="Cambria"/>
                  <a:ea typeface="Cambria"/>
                  <a:cs typeface="Cambria"/>
                  <a:sym typeface="Cambria"/>
                </a:rPr>
                <a:t>L-DOPA becomes less effective</a:t>
              </a:r>
              <a:r>
                <a:rPr b="0" i="0" lang="en-US" sz="1200" u="none" cap="none" strike="noStrike">
                  <a:solidFill>
                    <a:schemeClr val="dk1"/>
                  </a:solidFill>
                  <a:latin typeface="Cambria"/>
                  <a:ea typeface="Cambria"/>
                  <a:cs typeface="Cambria"/>
                  <a:sym typeface="Cambria"/>
                </a:rPr>
                <a:t> at providing the patient with </a:t>
              </a:r>
              <a:r>
                <a:rPr b="1" i="0" lang="en-US" sz="1200" u="none" cap="none" strike="noStrike">
                  <a:solidFill>
                    <a:schemeClr val="dk1"/>
                  </a:solidFill>
                  <a:latin typeface="Cambria"/>
                  <a:ea typeface="Cambria"/>
                  <a:cs typeface="Cambria"/>
                  <a:sym typeface="Cambria"/>
                </a:rPr>
                <a:t>symptomatic relief</a:t>
              </a:r>
              <a:r>
                <a:rPr b="0" i="0" lang="en-US" sz="1200" u="none" cap="none" strike="noStrike">
                  <a:solidFill>
                    <a:schemeClr val="dk1"/>
                  </a:solidFill>
                  <a:latin typeface="Cambria"/>
                  <a:ea typeface="Cambria"/>
                  <a:cs typeface="Cambria"/>
                  <a:sym typeface="Cambria"/>
                </a:rPr>
                <a:t> and begins to cause fluctuations* in motor function on its own.</a:t>
              </a:r>
              <a:endParaRPr b="0" i="0" sz="1200" u="none" cap="none" strike="noStrike">
                <a:solidFill>
                  <a:schemeClr val="dk1"/>
                </a:solidFill>
                <a:latin typeface="Cambria"/>
                <a:ea typeface="Cambria"/>
                <a:cs typeface="Cambria"/>
                <a:sym typeface="Cambria"/>
              </a:endParaRPr>
            </a:p>
          </p:txBody>
        </p:sp>
        <p:sp>
          <p:nvSpPr>
            <p:cNvPr id="507" name="Google Shape;507;p40"/>
            <p:cNvSpPr/>
            <p:nvPr/>
          </p:nvSpPr>
          <p:spPr>
            <a:xfrm>
              <a:off x="5305790" y="652225"/>
              <a:ext cx="2154600" cy="1292700"/>
            </a:xfrm>
            <a:prstGeom prst="rect">
              <a:avLst/>
            </a:prstGeom>
            <a:solidFill>
              <a:srgbClr val="EDF4F7"/>
            </a:soli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0"/>
            <p:cNvSpPr txBox="1"/>
            <p:nvPr/>
          </p:nvSpPr>
          <p:spPr>
            <a:xfrm>
              <a:off x="5305790" y="652225"/>
              <a:ext cx="2154600" cy="12927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Death</a:t>
              </a:r>
              <a:r>
                <a:rPr b="0" i="0" lang="en-US" sz="1200" u="none" cap="none" strike="noStrike">
                  <a:solidFill>
                    <a:schemeClr val="dk1"/>
                  </a:solidFill>
                  <a:latin typeface="Cambria"/>
                  <a:ea typeface="Cambria"/>
                  <a:cs typeface="Cambria"/>
                  <a:sym typeface="Cambria"/>
                </a:rPr>
                <a:t> is usually the result of </a:t>
              </a:r>
              <a:r>
                <a:rPr b="1" i="0" lang="en-US" sz="1200" u="none" cap="none" strike="noStrike">
                  <a:solidFill>
                    <a:schemeClr val="dk1"/>
                  </a:solidFill>
                  <a:latin typeface="Cambria"/>
                  <a:ea typeface="Cambria"/>
                  <a:cs typeface="Cambria"/>
                  <a:sym typeface="Cambria"/>
                </a:rPr>
                <a:t>intercurrent infection or trauma</a:t>
              </a:r>
              <a:r>
                <a:rPr b="0" i="0" lang="en-US" sz="1200" u="none" cap="none" strike="noStrike">
                  <a:solidFill>
                    <a:schemeClr val="dk1"/>
                  </a:solidFill>
                  <a:latin typeface="Cambria"/>
                  <a:ea typeface="Cambria"/>
                  <a:cs typeface="Cambria"/>
                  <a:sym typeface="Cambria"/>
                </a:rPr>
                <a:t> from frequent falls caused </a:t>
              </a:r>
              <a:r>
                <a:rPr b="1" i="0" lang="en-US" sz="1200" u="none" cap="none" strike="noStrike">
                  <a:solidFill>
                    <a:schemeClr val="dk1"/>
                  </a:solidFill>
                  <a:latin typeface="Cambria"/>
                  <a:ea typeface="Cambria"/>
                  <a:cs typeface="Cambria"/>
                  <a:sym typeface="Cambria"/>
                </a:rPr>
                <a:t>by postural instability</a:t>
              </a:r>
              <a:r>
                <a:rPr b="0" i="0" lang="en-US" sz="1200" u="none" cap="none" strike="noStrike">
                  <a:solidFill>
                    <a:schemeClr val="dk1"/>
                  </a:solidFill>
                  <a:latin typeface="Cambria"/>
                  <a:ea typeface="Cambria"/>
                  <a:cs typeface="Cambria"/>
                  <a:sym typeface="Cambria"/>
                </a:rPr>
                <a:t>.</a:t>
              </a:r>
              <a:endParaRPr b="0" i="0" sz="1200" u="none" cap="none" strike="noStrike">
                <a:solidFill>
                  <a:schemeClr val="dk1"/>
                </a:solidFill>
                <a:latin typeface="Cambria"/>
                <a:ea typeface="Cambria"/>
                <a:cs typeface="Cambria"/>
                <a:sym typeface="Cambria"/>
              </a:endParaRPr>
            </a:p>
          </p:txBody>
        </p:sp>
      </p:grpSp>
      <p:sp>
        <p:nvSpPr>
          <p:cNvPr id="509" name="Google Shape;509;p40"/>
          <p:cNvSpPr txBox="1"/>
          <p:nvPr/>
        </p:nvSpPr>
        <p:spPr>
          <a:xfrm>
            <a:off x="-269700" y="7478250"/>
            <a:ext cx="7614000" cy="1015800"/>
          </a:xfrm>
          <a:prstGeom prst="rect">
            <a:avLst/>
          </a:prstGeom>
          <a:noFill/>
          <a:ln>
            <a:noFill/>
          </a:ln>
        </p:spPr>
        <p:txBody>
          <a:bodyPr anchorCtr="0" anchor="t" bIns="45700" lIns="91425" spcFirstLastPara="1" rIns="91425" wrap="square" tIns="45700">
            <a:noAutofit/>
          </a:bodyPr>
          <a:lstStyle/>
          <a:p>
            <a:pPr indent="-285750" lvl="1" marL="74282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Parkinson disease has been targeted for many novel therapeutic approaches.</a:t>
            </a:r>
            <a:endParaRPr b="0" i="0" sz="1400" u="none" cap="none" strike="noStrike">
              <a:solidFill>
                <a:srgbClr val="000000"/>
              </a:solidFill>
              <a:latin typeface="Arial"/>
              <a:ea typeface="Arial"/>
              <a:cs typeface="Arial"/>
              <a:sym typeface="Arial"/>
            </a:endParaRPr>
          </a:p>
          <a:p>
            <a:pPr indent="-209550" lvl="1" marL="742823"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285750" lvl="1" marL="742823"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Currently used neurosurgical approaches to Parkinson disease include the </a:t>
            </a:r>
            <a:r>
              <a:rPr b="1" i="0" lang="en-US" sz="1200" u="none" cap="none" strike="noStrike">
                <a:solidFill>
                  <a:schemeClr val="dk1"/>
                </a:solidFill>
                <a:latin typeface="Cambria"/>
                <a:ea typeface="Cambria"/>
                <a:cs typeface="Cambria"/>
                <a:sym typeface="Cambria"/>
              </a:rPr>
              <a:t>placement of lesions in the extrapyramidal system</a:t>
            </a:r>
            <a:r>
              <a:rPr b="0" i="0" lang="en-US" sz="1200" u="none" cap="none" strike="noStrike">
                <a:solidFill>
                  <a:schemeClr val="dk1"/>
                </a:solidFill>
                <a:latin typeface="Cambria"/>
                <a:ea typeface="Cambria"/>
                <a:cs typeface="Cambria"/>
                <a:sym typeface="Cambria"/>
              </a:rPr>
              <a:t> to compensate for the loss of nigrostriatal function or placement of stimulating electrodes - deep brain stimulation.</a:t>
            </a:r>
            <a:endParaRPr b="0" i="0" sz="1400" u="none" cap="none" strike="noStrike">
              <a:solidFill>
                <a:srgbClr val="000000"/>
              </a:solidFill>
              <a:latin typeface="Arial"/>
              <a:ea typeface="Arial"/>
              <a:cs typeface="Arial"/>
              <a:sym typeface="Arial"/>
            </a:endParaRPr>
          </a:p>
        </p:txBody>
      </p:sp>
      <p:sp>
        <p:nvSpPr>
          <p:cNvPr id="510" name="Google Shape;510;p40"/>
          <p:cNvSpPr txBox="1"/>
          <p:nvPr>
            <p:ph type="title"/>
          </p:nvPr>
        </p:nvSpPr>
        <p:spPr>
          <a:xfrm>
            <a:off x="158850" y="3780310"/>
            <a:ext cx="6756900" cy="5517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65A9B7"/>
              </a:buClr>
              <a:buSzPts val="1800"/>
              <a:buFont typeface="Noto Sans Symbols"/>
              <a:buChar char="▪"/>
            </a:pPr>
            <a:r>
              <a:rPr b="1" i="0" lang="en-US" sz="1800" u="none" cap="none" strike="noStrike">
                <a:solidFill>
                  <a:srgbClr val="65A9B7"/>
                </a:solidFill>
                <a:latin typeface="Cambria"/>
                <a:ea typeface="Cambria"/>
                <a:cs typeface="Cambria"/>
                <a:sym typeface="Cambria"/>
              </a:rPr>
              <a:t>Treatment &amp; Progression:</a:t>
            </a:r>
            <a:endParaRPr b="1" i="0" sz="1800" u="none" cap="none" strike="noStrike">
              <a:solidFill>
                <a:srgbClr val="65A9B7"/>
              </a:solidFill>
              <a:latin typeface="Cambria"/>
              <a:ea typeface="Cambria"/>
              <a:cs typeface="Cambria"/>
              <a:sym typeface="Cambria"/>
            </a:endParaRPr>
          </a:p>
        </p:txBody>
      </p:sp>
      <p:sp>
        <p:nvSpPr>
          <p:cNvPr id="511" name="Google Shape;511;p40"/>
          <p:cNvSpPr txBox="1"/>
          <p:nvPr/>
        </p:nvSpPr>
        <p:spPr>
          <a:xfrm>
            <a:off x="158850" y="6066234"/>
            <a:ext cx="7454700" cy="101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5A5A5"/>
                </a:solidFill>
                <a:latin typeface="Cambria"/>
                <a:ea typeface="Cambria"/>
                <a:cs typeface="Cambria"/>
                <a:sym typeface="Cambria"/>
              </a:rPr>
              <a:t>*Motor fluctuations refer to a decline in the usual benefit from a dose of levodopa. Instead of the smooth, uninterrupted control of symptoms of Parkinson’s disease (PD) that levodopa offers early in the disease, symptoms return before the next dose is scheduled, or are only partially controlled by a given dose. Motor fluctuations usually develop gradually, after several years of successful treatment. Most people with PD will eventually experience motor fluctuations as their disease progresses.</a:t>
            </a:r>
            <a:endParaRPr b="0" i="0" sz="1100" u="none" cap="none" strike="noStrike">
              <a:solidFill>
                <a:srgbClr val="A5A5A5"/>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pic>
        <p:nvPicPr>
          <p:cNvPr id="516" name="Google Shape;516;p41"/>
          <p:cNvPicPr preferRelativeResize="0"/>
          <p:nvPr/>
        </p:nvPicPr>
        <p:blipFill rotWithShape="1">
          <a:blip r:embed="rId3">
            <a:alphaModFix/>
          </a:blip>
          <a:srcRect b="0" l="0" r="0" t="0"/>
          <a:stretch/>
        </p:blipFill>
        <p:spPr>
          <a:xfrm>
            <a:off x="0" y="-10"/>
            <a:ext cx="7772400" cy="623887"/>
          </a:xfrm>
          <a:prstGeom prst="rect">
            <a:avLst/>
          </a:prstGeom>
          <a:noFill/>
          <a:ln>
            <a:noFill/>
          </a:ln>
        </p:spPr>
      </p:pic>
      <p:sp>
        <p:nvSpPr>
          <p:cNvPr id="517" name="Google Shape;517;p41"/>
          <p:cNvSpPr/>
          <p:nvPr/>
        </p:nvSpPr>
        <p:spPr>
          <a:xfrm>
            <a:off x="1010043" y="127283"/>
            <a:ext cx="2507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65A9B7"/>
                </a:solidFill>
                <a:latin typeface="Cambria"/>
                <a:ea typeface="Cambria"/>
                <a:cs typeface="Cambria"/>
                <a:sym typeface="Cambria"/>
              </a:rPr>
              <a:t># Summary:</a:t>
            </a:r>
            <a:endParaRPr b="0" i="0" sz="1400" u="none" cap="none" strike="noStrike">
              <a:solidFill>
                <a:srgbClr val="000000"/>
              </a:solidFill>
              <a:latin typeface="Arial"/>
              <a:ea typeface="Arial"/>
              <a:cs typeface="Arial"/>
              <a:sym typeface="Arial"/>
            </a:endParaRPr>
          </a:p>
        </p:txBody>
      </p:sp>
      <p:graphicFrame>
        <p:nvGraphicFramePr>
          <p:cNvPr id="518" name="Google Shape;518;p41"/>
          <p:cNvGraphicFramePr/>
          <p:nvPr/>
        </p:nvGraphicFramePr>
        <p:xfrm>
          <a:off x="240512" y="984537"/>
          <a:ext cx="3000000" cy="3000000"/>
        </p:xfrm>
        <a:graphic>
          <a:graphicData uri="http://schemas.openxmlformats.org/drawingml/2006/table">
            <a:tbl>
              <a:tblPr>
                <a:noFill/>
                <a:tableStyleId>{86FBE81F-EF4C-4C02-8650-4120C90FA6FA}</a:tableStyleId>
              </a:tblPr>
              <a:tblGrid>
                <a:gridCol w="1142125"/>
                <a:gridCol w="2968225"/>
                <a:gridCol w="3181025"/>
              </a:tblGrid>
              <a:tr h="233500">
                <a:tc>
                  <a:txBody>
                    <a:bodyPr>
                      <a:noAutofit/>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Alzheimer disease</a:t>
                      </a:r>
                      <a:endParaRPr sz="1200" u="none" cap="none" strike="noStrike">
                        <a:latin typeface="Cambria"/>
                        <a:ea typeface="Cambria"/>
                        <a:cs typeface="Cambria"/>
                        <a:sym typeface="Cambria"/>
                      </a:endParaRPr>
                    </a:p>
                  </a:txBody>
                  <a:tcPr marT="91425" marB="91425" marR="91425" marL="91425">
                    <a:solidFill>
                      <a:srgbClr val="8ECADA"/>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Parkinson disease</a:t>
                      </a:r>
                      <a:endParaRPr sz="1200" u="none" cap="none" strike="noStrike">
                        <a:latin typeface="Cambria"/>
                        <a:ea typeface="Cambria"/>
                        <a:cs typeface="Cambria"/>
                        <a:sym typeface="Cambria"/>
                      </a:endParaRPr>
                    </a:p>
                  </a:txBody>
                  <a:tcPr marT="91425" marB="91425" marR="91425" marL="91425">
                    <a:solidFill>
                      <a:srgbClr val="8ECADA"/>
                    </a:solidFill>
                  </a:tcPr>
                </a:tc>
              </a:tr>
              <a:tr h="878925">
                <a:tc>
                  <a:txBody>
                    <a:bodyPr>
                      <a:noAutofit/>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171450" lvl="0" marL="171450" marR="0" rtl="0" algn="ctr">
                        <a:lnSpc>
                          <a:spcPct val="100000"/>
                        </a:lnSpc>
                        <a:spcBef>
                          <a:spcPts val="0"/>
                        </a:spcBef>
                        <a:spcAft>
                          <a:spcPts val="0"/>
                        </a:spcAft>
                        <a:buClr>
                          <a:srgbClr val="000000"/>
                        </a:buClr>
                        <a:buSzPts val="1200"/>
                        <a:buFont typeface="Arial"/>
                        <a:buChar char="•"/>
                      </a:pPr>
                      <a:r>
                        <a:rPr lang="en-US" sz="1200" u="none" cap="none" strike="noStrike">
                          <a:latin typeface="Cambria"/>
                          <a:ea typeface="Cambria"/>
                          <a:cs typeface="Cambria"/>
                          <a:sym typeface="Cambria"/>
                        </a:rPr>
                        <a:t>Most common cause of </a:t>
                      </a:r>
                      <a:r>
                        <a:rPr b="1" lang="en-US" sz="1200" u="none" cap="none" strike="noStrike">
                          <a:latin typeface="Cambria"/>
                          <a:ea typeface="Cambria"/>
                          <a:cs typeface="Cambria"/>
                          <a:sym typeface="Cambria"/>
                        </a:rPr>
                        <a:t>dementia.</a:t>
                      </a:r>
                      <a:endParaRPr b="1" sz="1200" u="none" cap="none" strike="noStrike">
                        <a:latin typeface="Cambria"/>
                        <a:ea typeface="Cambria"/>
                        <a:cs typeface="Cambria"/>
                        <a:sym typeface="Cambria"/>
                      </a:endParaRPr>
                    </a:p>
                    <a:p>
                      <a:pPr indent="-171450" lvl="0" marL="171450" marR="0" rtl="0" algn="ctr">
                        <a:lnSpc>
                          <a:spcPct val="100000"/>
                        </a:lnSpc>
                        <a:spcBef>
                          <a:spcPts val="0"/>
                        </a:spcBef>
                        <a:spcAft>
                          <a:spcPts val="0"/>
                        </a:spcAft>
                        <a:buClr>
                          <a:srgbClr val="000000"/>
                        </a:buClr>
                        <a:buSzPts val="1200"/>
                        <a:buFont typeface="Arial"/>
                        <a:buChar char="•"/>
                      </a:pPr>
                      <a:r>
                        <a:rPr b="1" lang="en-US" sz="1200" u="none" cap="none" strike="noStrike">
                          <a:latin typeface="Cambria"/>
                          <a:ea typeface="Cambria"/>
                          <a:cs typeface="Cambria"/>
                          <a:sym typeface="Cambria"/>
                        </a:rPr>
                        <a:t>Most cases</a:t>
                      </a:r>
                      <a:r>
                        <a:rPr lang="en-US" sz="1200" u="none" cap="none" strike="noStrike">
                          <a:latin typeface="Cambria"/>
                          <a:ea typeface="Cambria"/>
                          <a:cs typeface="Cambria"/>
                          <a:sym typeface="Cambria"/>
                        </a:rPr>
                        <a:t> are </a:t>
                      </a:r>
                      <a:r>
                        <a:rPr b="1" lang="en-US" sz="1200" u="none" cap="none" strike="noStrike">
                          <a:latin typeface="Cambria"/>
                          <a:ea typeface="Cambria"/>
                          <a:cs typeface="Cambria"/>
                          <a:sym typeface="Cambria"/>
                        </a:rPr>
                        <a:t>sporadic </a:t>
                      </a:r>
                      <a:r>
                        <a:rPr lang="en-US" sz="1200" u="none" cap="none" strike="noStrike">
                          <a:latin typeface="Cambria"/>
                          <a:ea typeface="Cambria"/>
                          <a:cs typeface="Cambria"/>
                          <a:sym typeface="Cambria"/>
                        </a:rPr>
                        <a:t>and</a:t>
                      </a:r>
                      <a:r>
                        <a:rPr b="1" lang="en-US" sz="1200" u="none" cap="none" strike="noStrike">
                          <a:latin typeface="Cambria"/>
                          <a:ea typeface="Cambria"/>
                          <a:cs typeface="Cambria"/>
                          <a:sym typeface="Cambria"/>
                        </a:rPr>
                        <a:t> less </a:t>
                      </a:r>
                      <a:r>
                        <a:rPr lang="en-US" sz="1200" u="none" cap="none" strike="noStrike">
                          <a:latin typeface="Cambria"/>
                          <a:ea typeface="Cambria"/>
                          <a:cs typeface="Cambria"/>
                          <a:sym typeface="Cambria"/>
                        </a:rPr>
                        <a:t>are</a:t>
                      </a:r>
                      <a:r>
                        <a:rPr b="1" lang="en-US" sz="1200" u="none" cap="none" strike="noStrike">
                          <a:latin typeface="Cambria"/>
                          <a:ea typeface="Cambria"/>
                          <a:cs typeface="Cambria"/>
                          <a:sym typeface="Cambria"/>
                        </a:rPr>
                        <a:t> familial</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c>
                  <a:txBody>
                    <a:bodyPr>
                      <a:noAutofit/>
                    </a:bodyPr>
                    <a:lstStyle/>
                    <a:p>
                      <a:pPr indent="-171450" lvl="0" marL="171450" marR="0" rtl="0" algn="ctr">
                        <a:lnSpc>
                          <a:spcPct val="100000"/>
                        </a:lnSpc>
                        <a:spcBef>
                          <a:spcPts val="0"/>
                        </a:spcBef>
                        <a:spcAft>
                          <a:spcPts val="0"/>
                        </a:spcAft>
                        <a:buClr>
                          <a:srgbClr val="000000"/>
                        </a:buClr>
                        <a:buSzPts val="1200"/>
                        <a:buFont typeface="Arial"/>
                        <a:buChar char="•"/>
                      </a:pPr>
                      <a:r>
                        <a:rPr lang="en-US" sz="1200" u="none" cap="none" strike="noStrike">
                          <a:latin typeface="Cambria"/>
                          <a:ea typeface="Cambria"/>
                          <a:cs typeface="Cambria"/>
                          <a:sym typeface="Cambria"/>
                        </a:rPr>
                        <a:t>Associated with </a:t>
                      </a:r>
                      <a:r>
                        <a:rPr b="1" lang="en-US" sz="1200" u="none" cap="none" strike="noStrike">
                          <a:latin typeface="Cambria"/>
                          <a:ea typeface="Cambria"/>
                          <a:cs typeface="Cambria"/>
                          <a:sym typeface="Cambria"/>
                        </a:rPr>
                        <a:t>motor</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disturbance</a:t>
                      </a:r>
                      <a:r>
                        <a:rPr lang="en-US" sz="1200" u="none" cap="none" strike="noStrike">
                          <a:latin typeface="Cambria"/>
                          <a:ea typeface="Cambria"/>
                          <a:cs typeface="Cambria"/>
                          <a:sym typeface="Cambria"/>
                        </a:rPr>
                        <a:t> that share damage to </a:t>
                      </a:r>
                      <a:r>
                        <a:rPr b="1" lang="en-US" sz="1200" u="none" cap="none" strike="noStrike">
                          <a:latin typeface="Cambria"/>
                          <a:ea typeface="Cambria"/>
                          <a:cs typeface="Cambria"/>
                          <a:sym typeface="Cambria"/>
                        </a:rPr>
                        <a:t>dopaminergic neurons</a:t>
                      </a:r>
                      <a:r>
                        <a:rPr lang="en-US" sz="1200" u="none" cap="none" strike="noStrike">
                          <a:latin typeface="Cambria"/>
                          <a:ea typeface="Cambria"/>
                          <a:cs typeface="Cambria"/>
                          <a:sym typeface="Cambria"/>
                        </a:rPr>
                        <a:t> of the </a:t>
                      </a:r>
                      <a:r>
                        <a:rPr b="1" lang="en-US" sz="1200" u="none" cap="none" strike="noStrike">
                          <a:latin typeface="Cambria"/>
                          <a:ea typeface="Cambria"/>
                          <a:cs typeface="Cambria"/>
                          <a:sym typeface="Cambria"/>
                        </a:rPr>
                        <a:t>substantia nigra</a:t>
                      </a:r>
                      <a:r>
                        <a:rPr lang="en-US" sz="1200" u="none" cap="none" strike="noStrike">
                          <a:latin typeface="Cambria"/>
                          <a:ea typeface="Cambria"/>
                          <a:cs typeface="Cambria"/>
                          <a:sym typeface="Cambria"/>
                        </a:rPr>
                        <a:t> or their projection to the striatum.</a:t>
                      </a:r>
                      <a:endParaRPr sz="1200" u="none" cap="none" strike="noStrike">
                        <a:latin typeface="Cambria"/>
                        <a:ea typeface="Cambria"/>
                        <a:cs typeface="Cambria"/>
                        <a:sym typeface="Cambria"/>
                      </a:endParaRPr>
                    </a:p>
                    <a:p>
                      <a:pPr indent="-171450" lvl="0" marL="171450" marR="0" rtl="0" algn="ctr">
                        <a:lnSpc>
                          <a:spcPct val="100000"/>
                        </a:lnSpc>
                        <a:spcBef>
                          <a:spcPts val="0"/>
                        </a:spcBef>
                        <a:spcAft>
                          <a:spcPts val="0"/>
                        </a:spcAft>
                        <a:buClr>
                          <a:srgbClr val="000000"/>
                        </a:buClr>
                        <a:buSzPts val="1200"/>
                        <a:buFont typeface="Arial"/>
                        <a:buChar char="•"/>
                      </a:pPr>
                      <a:r>
                        <a:rPr lang="en-US" sz="1200" u="none" cap="none" strike="noStrike">
                          <a:solidFill>
                            <a:schemeClr val="dk1"/>
                          </a:solidFill>
                          <a:latin typeface="Cambria"/>
                          <a:ea typeface="Cambria"/>
                          <a:cs typeface="Cambria"/>
                          <a:sym typeface="Cambria"/>
                        </a:rPr>
                        <a:t> </a:t>
                      </a:r>
                      <a:r>
                        <a:rPr b="1" lang="en-US" sz="1200" u="none" cap="none" strike="noStrike">
                          <a:solidFill>
                            <a:schemeClr val="dk1"/>
                          </a:solidFill>
                          <a:latin typeface="Cambria"/>
                          <a:ea typeface="Cambria"/>
                          <a:cs typeface="Cambria"/>
                          <a:sym typeface="Cambria"/>
                        </a:rPr>
                        <a:t>Most cases</a:t>
                      </a:r>
                      <a:r>
                        <a:rPr lang="en-US" sz="1200" u="none" cap="none" strike="noStrike">
                          <a:solidFill>
                            <a:schemeClr val="dk1"/>
                          </a:solidFill>
                          <a:latin typeface="Cambria"/>
                          <a:ea typeface="Cambria"/>
                          <a:cs typeface="Cambria"/>
                          <a:sym typeface="Cambria"/>
                        </a:rPr>
                        <a:t> are </a:t>
                      </a:r>
                      <a:r>
                        <a:rPr b="1" lang="en-US" sz="1200" u="none" cap="none" strike="noStrike">
                          <a:solidFill>
                            <a:schemeClr val="dk1"/>
                          </a:solidFill>
                          <a:latin typeface="Cambria"/>
                          <a:ea typeface="Cambria"/>
                          <a:cs typeface="Cambria"/>
                          <a:sym typeface="Cambria"/>
                        </a:rPr>
                        <a:t>sporadic </a:t>
                      </a:r>
                      <a:r>
                        <a:rPr lang="en-US" sz="1200" u="none" cap="none" strike="noStrike">
                          <a:solidFill>
                            <a:schemeClr val="dk1"/>
                          </a:solidFill>
                          <a:latin typeface="Cambria"/>
                          <a:ea typeface="Cambria"/>
                          <a:cs typeface="Cambria"/>
                          <a:sym typeface="Cambria"/>
                        </a:rPr>
                        <a:t>and</a:t>
                      </a:r>
                      <a:r>
                        <a:rPr b="1" lang="en-US" sz="1200" u="none" cap="none" strike="noStrike">
                          <a:solidFill>
                            <a:schemeClr val="dk1"/>
                          </a:solidFill>
                          <a:latin typeface="Cambria"/>
                          <a:ea typeface="Cambria"/>
                          <a:cs typeface="Cambria"/>
                          <a:sym typeface="Cambria"/>
                        </a:rPr>
                        <a:t> less </a:t>
                      </a:r>
                      <a:r>
                        <a:rPr lang="en-US" sz="1200" u="none" cap="none" strike="noStrike">
                          <a:solidFill>
                            <a:schemeClr val="dk1"/>
                          </a:solidFill>
                          <a:latin typeface="Cambria"/>
                          <a:ea typeface="Cambria"/>
                          <a:cs typeface="Cambria"/>
                          <a:sym typeface="Cambria"/>
                        </a:rPr>
                        <a:t>are</a:t>
                      </a:r>
                      <a:r>
                        <a:rPr b="1" lang="en-US" sz="1200" u="none" cap="none" strike="noStrike">
                          <a:solidFill>
                            <a:schemeClr val="dk1"/>
                          </a:solidFill>
                          <a:latin typeface="Cambria"/>
                          <a:ea typeface="Cambria"/>
                          <a:cs typeface="Cambria"/>
                          <a:sym typeface="Cambria"/>
                        </a:rPr>
                        <a:t> familial</a:t>
                      </a:r>
                      <a:r>
                        <a:rPr lang="en-US" sz="1200" u="none" cap="none" strike="noStrike">
                          <a:solidFill>
                            <a:schemeClr val="dk1"/>
                          </a:solidFill>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r>
              <a:tr h="463375">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Age group</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Start at </a:t>
                      </a:r>
                      <a:r>
                        <a:rPr b="1" lang="en-US" sz="1200" u="none" cap="none" strike="noStrike">
                          <a:latin typeface="Cambria"/>
                          <a:ea typeface="Cambria"/>
                          <a:cs typeface="Cambria"/>
                          <a:sym typeface="Cambria"/>
                        </a:rPr>
                        <a:t>60</a:t>
                      </a:r>
                      <a:r>
                        <a:rPr lang="en-US" sz="1200" u="none" cap="none" strike="noStrike">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70</a:t>
                      </a:r>
                      <a:r>
                        <a:rPr lang="en-US" sz="1200" u="none" cap="none" strike="noStrike">
                          <a:latin typeface="Cambria"/>
                          <a:ea typeface="Cambria"/>
                          <a:cs typeface="Cambria"/>
                          <a:sym typeface="Cambria"/>
                        </a:rPr>
                        <a:t> years and the risk increase with </a:t>
                      </a:r>
                      <a:r>
                        <a:rPr b="1" lang="en-US" sz="1200" u="none" cap="none" strike="noStrike">
                          <a:latin typeface="Cambria"/>
                          <a:ea typeface="Cambria"/>
                          <a:cs typeface="Cambria"/>
                          <a:sym typeface="Cambria"/>
                        </a:rPr>
                        <a:t>aging</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80</a:t>
                      </a:r>
                      <a:r>
                        <a:rPr lang="en-US" sz="1200" u="none" cap="none" strike="noStrike">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85</a:t>
                      </a:r>
                      <a:r>
                        <a:rPr lang="en-US" sz="1200" u="none" cap="none" strike="noStrike">
                          <a:latin typeface="Cambria"/>
                          <a:ea typeface="Cambria"/>
                          <a:cs typeface="Cambria"/>
                          <a:sym typeface="Cambria"/>
                        </a:rPr>
                        <a:t> years.</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mbria"/>
                          <a:ea typeface="Cambria"/>
                          <a:cs typeface="Cambria"/>
                          <a:sym typeface="Cambria"/>
                        </a:rPr>
                        <a:t>60</a:t>
                      </a:r>
                      <a:r>
                        <a:rPr lang="en-US" sz="1200" u="none" cap="none" strike="noStrike">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80</a:t>
                      </a:r>
                      <a:r>
                        <a:rPr lang="en-US" sz="1200" u="none" cap="none" strike="noStrike">
                          <a:latin typeface="Cambria"/>
                          <a:ea typeface="Cambria"/>
                          <a:cs typeface="Cambria"/>
                          <a:sym typeface="Cambria"/>
                        </a:rPr>
                        <a:t> years.</a:t>
                      </a:r>
                      <a:endParaRPr sz="1200" u="none" cap="none" strike="noStrike">
                        <a:latin typeface="Cambria"/>
                        <a:ea typeface="Cambria"/>
                        <a:cs typeface="Cambria"/>
                        <a:sym typeface="Cambria"/>
                      </a:endParaRPr>
                    </a:p>
                  </a:txBody>
                  <a:tcPr marT="91425" marB="91425" marR="91425" marL="91425"/>
                </a:tc>
              </a:tr>
              <a:tr h="574625">
                <a:tc>
                  <a:txBody>
                    <a:bodyPr>
                      <a:noAutofit/>
                    </a:bodyPr>
                    <a:lstStyle/>
                    <a:p>
                      <a:pPr indent="0" lvl="0" marL="0" marR="0" rtl="0" algn="ctr">
                        <a:lnSpc>
                          <a:spcPct val="100000"/>
                        </a:lnSpc>
                        <a:spcBef>
                          <a:spcPts val="0"/>
                        </a:spcBef>
                        <a:spcAft>
                          <a:spcPts val="0"/>
                        </a:spcAft>
                        <a:buClr>
                          <a:schemeClr val="dk1"/>
                        </a:buClr>
                        <a:buSzPts val="1100"/>
                        <a:buFont typeface="Arial"/>
                        <a:buNone/>
                      </a:pPr>
                      <a:r>
                        <a:rPr lang="en-US" sz="1200" u="none" cap="none" strike="noStrike">
                          <a:solidFill>
                            <a:schemeClr val="dk1"/>
                          </a:solidFill>
                          <a:latin typeface="Cambria"/>
                          <a:ea typeface="Cambria"/>
                          <a:cs typeface="Cambria"/>
                          <a:sym typeface="Cambria"/>
                        </a:rPr>
                        <a:t>Diagnosis based on</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a:t>
                      </a:r>
                      <a:r>
                        <a:rPr b="1" lang="en-US" sz="1200" u="none" cap="none" strike="noStrike">
                          <a:latin typeface="Cambria"/>
                          <a:ea typeface="Cambria"/>
                          <a:cs typeface="Cambria"/>
                          <a:sym typeface="Cambria"/>
                        </a:rPr>
                        <a:t>Clinical</a:t>
                      </a:r>
                      <a:r>
                        <a:rPr lang="en-US" sz="1200" u="none" cap="none" strike="noStrike">
                          <a:latin typeface="Cambria"/>
                          <a:ea typeface="Cambria"/>
                          <a:cs typeface="Cambria"/>
                          <a:sym typeface="Cambria"/>
                        </a:rPr>
                        <a:t> assessment.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a:t>
                      </a:r>
                      <a:r>
                        <a:rPr b="1" lang="en-US" sz="1200" u="none" cap="none" strike="noStrike">
                          <a:latin typeface="Cambria"/>
                          <a:ea typeface="Cambria"/>
                          <a:cs typeface="Cambria"/>
                          <a:sym typeface="Cambria"/>
                        </a:rPr>
                        <a:t>Radiologic</a:t>
                      </a:r>
                      <a:r>
                        <a:rPr lang="en-US" sz="1200" u="none" cap="none" strike="noStrike">
                          <a:latin typeface="Cambria"/>
                          <a:ea typeface="Cambria"/>
                          <a:cs typeface="Cambria"/>
                          <a:sym typeface="Cambria"/>
                        </a:rPr>
                        <a:t> methods.</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a:t>
                      </a:r>
                      <a:r>
                        <a:rPr b="1" lang="en-US" sz="1200" u="none" cap="none" strike="noStrike">
                          <a:latin typeface="Cambria"/>
                          <a:ea typeface="Cambria"/>
                          <a:cs typeface="Cambria"/>
                          <a:sym typeface="Cambria"/>
                        </a:rPr>
                        <a:t>Clinical</a:t>
                      </a:r>
                      <a:r>
                        <a:rPr lang="en-US" sz="1200" u="none" cap="none" strike="noStrike">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assessment</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a:t>
                      </a:r>
                      <a:r>
                        <a:rPr lang="en-US" sz="1200" u="sng" cap="none" strike="noStrike">
                          <a:latin typeface="Cambria"/>
                          <a:ea typeface="Cambria"/>
                          <a:cs typeface="Cambria"/>
                          <a:sym typeface="Cambria"/>
                        </a:rPr>
                        <a:t>Absence</a:t>
                      </a:r>
                      <a:r>
                        <a:rPr lang="en-US" sz="1200" u="none" cap="none" strike="noStrike">
                          <a:latin typeface="Cambria"/>
                          <a:ea typeface="Cambria"/>
                          <a:cs typeface="Cambria"/>
                          <a:sym typeface="Cambria"/>
                        </a:rPr>
                        <a:t> of a </a:t>
                      </a:r>
                      <a:r>
                        <a:rPr b="1" lang="en-US" sz="1200" u="none" cap="none" strike="noStrike">
                          <a:latin typeface="Cambria"/>
                          <a:ea typeface="Cambria"/>
                          <a:cs typeface="Cambria"/>
                          <a:sym typeface="Cambria"/>
                        </a:rPr>
                        <a:t>toxic</a:t>
                      </a:r>
                      <a:r>
                        <a:rPr lang="en-US" sz="1200" u="none" cap="none" strike="noStrike">
                          <a:latin typeface="Cambria"/>
                          <a:ea typeface="Cambria"/>
                          <a:cs typeface="Cambria"/>
                          <a:sym typeface="Cambria"/>
                        </a:rPr>
                        <a:t> or any </a:t>
                      </a:r>
                      <a:r>
                        <a:rPr b="1" lang="en-US" sz="1200" u="none" cap="none" strike="noStrike">
                          <a:latin typeface="Cambria"/>
                          <a:ea typeface="Cambria"/>
                          <a:cs typeface="Cambria"/>
                          <a:sym typeface="Cambria"/>
                        </a:rPr>
                        <a:t>underlying cause</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3- Clinical response to </a:t>
                      </a:r>
                      <a:r>
                        <a:rPr b="1" lang="en-US" sz="1200" u="none" cap="none" strike="noStrike">
                          <a:latin typeface="Cambria"/>
                          <a:ea typeface="Cambria"/>
                          <a:cs typeface="Cambria"/>
                          <a:sym typeface="Cambria"/>
                        </a:rPr>
                        <a:t>L-DOPA</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r>
              <a:tr h="459925">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Pathogenesis</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mbria"/>
                          <a:ea typeface="Cambria"/>
                          <a:cs typeface="Cambria"/>
                          <a:sym typeface="Cambria"/>
                        </a:rPr>
                        <a:t>Aggregation</a:t>
                      </a:r>
                      <a:r>
                        <a:rPr lang="en-US" sz="1200" u="none" cap="none" strike="noStrike">
                          <a:latin typeface="Cambria"/>
                          <a:ea typeface="Cambria"/>
                          <a:cs typeface="Cambria"/>
                          <a:sym typeface="Cambria"/>
                        </a:rPr>
                        <a:t> of </a:t>
                      </a:r>
                      <a:r>
                        <a:rPr b="1" lang="en-US" sz="1200" u="none" cap="none" strike="noStrike">
                          <a:solidFill>
                            <a:schemeClr val="dk1"/>
                          </a:solidFill>
                          <a:latin typeface="Cambria"/>
                          <a:ea typeface="Cambria"/>
                          <a:cs typeface="Cambria"/>
                          <a:sym typeface="Cambria"/>
                        </a:rPr>
                        <a:t>Aβ</a:t>
                      </a:r>
                      <a:r>
                        <a:rPr lang="en-US" sz="1200" u="none" cap="none" strike="noStrike">
                          <a:solidFill>
                            <a:schemeClr val="dk1"/>
                          </a:solidFill>
                          <a:latin typeface="Cambria"/>
                          <a:ea typeface="Cambria"/>
                          <a:cs typeface="Cambria"/>
                          <a:sym typeface="Cambria"/>
                        </a:rPr>
                        <a:t> and </a:t>
                      </a:r>
                      <a:r>
                        <a:rPr b="1" lang="en-US" sz="1200" u="none" cap="none" strike="noStrike">
                          <a:solidFill>
                            <a:schemeClr val="dk1"/>
                          </a:solidFill>
                          <a:latin typeface="Cambria"/>
                          <a:ea typeface="Cambria"/>
                          <a:cs typeface="Cambria"/>
                          <a:sym typeface="Cambria"/>
                        </a:rPr>
                        <a:t>Tau</a:t>
                      </a:r>
                      <a:r>
                        <a:rPr lang="en-US" sz="1200" u="none" cap="none" strike="noStrike">
                          <a:solidFill>
                            <a:schemeClr val="dk1"/>
                          </a:solidFill>
                          <a:latin typeface="Cambria"/>
                          <a:ea typeface="Cambria"/>
                          <a:cs typeface="Cambria"/>
                          <a:sym typeface="Cambria"/>
                        </a:rPr>
                        <a:t> because an </a:t>
                      </a:r>
                      <a:r>
                        <a:rPr b="1" lang="en-US" sz="1200" u="none" cap="none" strike="noStrike">
                          <a:solidFill>
                            <a:schemeClr val="dk1"/>
                          </a:solidFill>
                          <a:latin typeface="Cambria"/>
                          <a:ea typeface="Cambria"/>
                          <a:cs typeface="Cambria"/>
                          <a:sym typeface="Cambria"/>
                        </a:rPr>
                        <a:t>abnormal degradation</a:t>
                      </a:r>
                      <a:r>
                        <a:rPr lang="en-US" sz="1200" u="none" cap="none" strike="noStrike">
                          <a:solidFill>
                            <a:schemeClr val="dk1"/>
                          </a:solidFill>
                          <a:latin typeface="Cambria"/>
                          <a:ea typeface="Cambria"/>
                          <a:cs typeface="Cambria"/>
                          <a:sym typeface="Cambria"/>
                        </a:rPr>
                        <a:t> of the </a:t>
                      </a:r>
                      <a:r>
                        <a:rPr b="1" lang="en-US" sz="1200" u="none" cap="none" strike="noStrike">
                          <a:solidFill>
                            <a:schemeClr val="dk1"/>
                          </a:solidFill>
                          <a:latin typeface="Cambria"/>
                          <a:ea typeface="Cambria"/>
                          <a:cs typeface="Cambria"/>
                          <a:sym typeface="Cambria"/>
                        </a:rPr>
                        <a:t>APP </a:t>
                      </a:r>
                      <a:r>
                        <a:rPr lang="en-US" sz="1200" u="none" cap="none" strike="noStrike">
                          <a:solidFill>
                            <a:schemeClr val="dk1"/>
                          </a:solidFill>
                          <a:latin typeface="Cambria"/>
                          <a:ea typeface="Cambria"/>
                          <a:cs typeface="Cambria"/>
                          <a:sym typeface="Cambria"/>
                        </a:rPr>
                        <a:t>(</a:t>
                      </a:r>
                      <a:r>
                        <a:rPr b="1" lang="en-US" sz="1200" u="none" cap="none" strike="noStrike">
                          <a:solidFill>
                            <a:schemeClr val="dk1"/>
                          </a:solidFill>
                          <a:latin typeface="Cambria"/>
                          <a:ea typeface="Cambria"/>
                          <a:cs typeface="Cambria"/>
                          <a:sym typeface="Cambria"/>
                        </a:rPr>
                        <a:t>mutations</a:t>
                      </a:r>
                      <a:r>
                        <a:rPr lang="en-US" sz="1200" u="none" cap="none" strike="noStrike">
                          <a:solidFill>
                            <a:schemeClr val="dk1"/>
                          </a:solidFill>
                          <a:latin typeface="Cambria"/>
                          <a:ea typeface="Cambria"/>
                          <a:cs typeface="Cambria"/>
                          <a:sym typeface="Cambria"/>
                        </a:rPr>
                        <a:t> in degradation).</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Point </a:t>
                      </a:r>
                      <a:r>
                        <a:rPr b="1" lang="en-US" sz="1200" u="none" cap="none" strike="noStrike">
                          <a:latin typeface="Cambria"/>
                          <a:ea typeface="Cambria"/>
                          <a:cs typeface="Cambria"/>
                          <a:sym typeface="Cambria"/>
                        </a:rPr>
                        <a:t>mutations </a:t>
                      </a:r>
                      <a:r>
                        <a:rPr lang="en-US" sz="1200" u="none" cap="none" strike="noStrike">
                          <a:latin typeface="Cambria"/>
                          <a:ea typeface="Cambria"/>
                          <a:cs typeface="Cambria"/>
                          <a:sym typeface="Cambria"/>
                        </a:rPr>
                        <a:t>and </a:t>
                      </a:r>
                      <a:r>
                        <a:rPr b="1" lang="en-US" sz="1200" u="none" cap="none" strike="noStrike">
                          <a:latin typeface="Cambria"/>
                          <a:ea typeface="Cambria"/>
                          <a:cs typeface="Cambria"/>
                          <a:sym typeface="Cambria"/>
                        </a:rPr>
                        <a:t>duplications </a:t>
                      </a:r>
                      <a:r>
                        <a:rPr lang="en-US" sz="1200" u="none" cap="none" strike="noStrike">
                          <a:latin typeface="Cambria"/>
                          <a:ea typeface="Cambria"/>
                          <a:cs typeface="Cambria"/>
                          <a:sym typeface="Cambria"/>
                        </a:rPr>
                        <a:t>of the gene encoding </a:t>
                      </a:r>
                      <a:r>
                        <a:rPr b="1" lang="en-US" sz="1200" u="none" cap="none" strike="noStrike">
                          <a:solidFill>
                            <a:schemeClr val="dk1"/>
                          </a:solidFill>
                          <a:latin typeface="Cambria"/>
                          <a:ea typeface="Cambria"/>
                          <a:cs typeface="Cambria"/>
                          <a:sym typeface="Cambria"/>
                        </a:rPr>
                        <a:t>⍺-Synuclein.</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mbria"/>
                          <a:ea typeface="Cambria"/>
                          <a:cs typeface="Cambria"/>
                          <a:sym typeface="Cambria"/>
                        </a:rPr>
                        <a:t>Abnormal degradation</a:t>
                      </a:r>
                      <a:r>
                        <a:rPr lang="en-US" sz="1200" u="none" cap="none" strike="noStrike">
                          <a:latin typeface="Cambria"/>
                          <a:ea typeface="Cambria"/>
                          <a:cs typeface="Cambria"/>
                          <a:sym typeface="Cambria"/>
                        </a:rPr>
                        <a:t> of </a:t>
                      </a:r>
                      <a:r>
                        <a:rPr b="1" lang="en-US" sz="1200" u="none" cap="none" strike="noStrike">
                          <a:solidFill>
                            <a:schemeClr val="dk1"/>
                          </a:solidFill>
                          <a:latin typeface="Cambria"/>
                          <a:ea typeface="Cambria"/>
                          <a:cs typeface="Cambria"/>
                          <a:sym typeface="Cambria"/>
                        </a:rPr>
                        <a:t>⍺-Synuclein</a:t>
                      </a:r>
                      <a:r>
                        <a:rPr lang="en-US" sz="1200" u="none" cap="none" strike="noStrike">
                          <a:solidFill>
                            <a:schemeClr val="dk1"/>
                          </a:solidFill>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r>
              <a:tr h="345250">
                <a:tc>
                  <a:txBody>
                    <a:bodyPr>
                      <a:noAutofit/>
                    </a:bodyPr>
                    <a:lstStyle/>
                    <a:p>
                      <a:pPr indent="0" lvl="0" marL="0" marR="0" rtl="0" algn="ctr">
                        <a:lnSpc>
                          <a:spcPct val="100000"/>
                        </a:lnSpc>
                        <a:spcBef>
                          <a:spcPts val="0"/>
                        </a:spcBef>
                        <a:spcAft>
                          <a:spcPts val="0"/>
                        </a:spcAft>
                        <a:buClr>
                          <a:schemeClr val="dk1"/>
                        </a:buClr>
                        <a:buSzPts val="1100"/>
                        <a:buFont typeface="Arial"/>
                        <a:buNone/>
                      </a:pPr>
                      <a:r>
                        <a:rPr lang="en-US" sz="1200" u="none" cap="none" strike="noStrike">
                          <a:solidFill>
                            <a:schemeClr val="dk1"/>
                          </a:solidFill>
                          <a:latin typeface="Cambria"/>
                          <a:ea typeface="Cambria"/>
                          <a:cs typeface="Cambria"/>
                          <a:sym typeface="Cambria"/>
                        </a:rPr>
                        <a:t>Protein inclusion</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Aβ.</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Tau.</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chemeClr val="dk1"/>
                        </a:buClr>
                        <a:buSzPts val="1100"/>
                        <a:buFont typeface="Arial"/>
                        <a:buNone/>
                      </a:pPr>
                      <a:r>
                        <a:rPr lang="en-US" sz="1200" u="none" cap="none" strike="noStrike">
                          <a:solidFill>
                            <a:schemeClr val="dk1"/>
                          </a:solidFill>
                          <a:latin typeface="Cambria"/>
                          <a:ea typeface="Cambria"/>
                          <a:cs typeface="Cambria"/>
                          <a:sym typeface="Cambria"/>
                        </a:rPr>
                        <a:t>⍺-Synuclein.</a:t>
                      </a:r>
                      <a:endParaRPr sz="1200" u="none" cap="none" strike="noStrike">
                        <a:latin typeface="Cambria"/>
                        <a:ea typeface="Cambria"/>
                        <a:cs typeface="Cambria"/>
                        <a:sym typeface="Cambria"/>
                      </a:endParaRPr>
                    </a:p>
                  </a:txBody>
                  <a:tcPr marT="91425" marB="91425" marR="91425" marL="91425"/>
                </a:tc>
              </a:tr>
              <a:tr h="689300">
                <a:tc>
                  <a:txBody>
                    <a:bodyPr>
                      <a:noAutofit/>
                    </a:bodyPr>
                    <a:lstStyle/>
                    <a:p>
                      <a:pPr indent="0" lvl="0" marL="0" marR="0" rtl="0" algn="ctr">
                        <a:lnSpc>
                          <a:spcPct val="100000"/>
                        </a:lnSpc>
                        <a:spcBef>
                          <a:spcPts val="0"/>
                        </a:spcBef>
                        <a:spcAft>
                          <a:spcPts val="0"/>
                        </a:spcAft>
                        <a:buClr>
                          <a:schemeClr val="dk1"/>
                        </a:buClr>
                        <a:buSzPts val="1100"/>
                        <a:buFont typeface="Arial"/>
                        <a:buNone/>
                      </a:pPr>
                      <a:r>
                        <a:rPr lang="en-US" sz="1200" u="none" cap="none" strike="noStrike">
                          <a:solidFill>
                            <a:schemeClr val="dk1"/>
                          </a:solidFill>
                          <a:latin typeface="Cambria"/>
                          <a:ea typeface="Cambria"/>
                          <a:cs typeface="Cambria"/>
                          <a:sym typeface="Cambria"/>
                        </a:rPr>
                        <a:t>Macroscopic features</a:t>
                      </a:r>
                      <a:endParaRPr sz="1200" u="none" cap="none" strike="noStrike">
                        <a:solidFill>
                          <a:schemeClr val="dk1"/>
                        </a:solidFill>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a:t>
                      </a:r>
                      <a:r>
                        <a:rPr b="1" lang="en-US" sz="1200" u="none" cap="none" strike="noStrike">
                          <a:latin typeface="Cambria"/>
                          <a:ea typeface="Cambria"/>
                          <a:cs typeface="Cambria"/>
                          <a:sym typeface="Cambria"/>
                        </a:rPr>
                        <a:t> Cortical</a:t>
                      </a:r>
                      <a:r>
                        <a:rPr lang="en-US" sz="1200" u="none" cap="none" strike="noStrike">
                          <a:latin typeface="Cambria"/>
                          <a:ea typeface="Cambria"/>
                          <a:cs typeface="Cambria"/>
                          <a:sym typeface="Cambria"/>
                        </a:rPr>
                        <a:t> atrophy with </a:t>
                      </a:r>
                      <a:r>
                        <a:rPr b="1" lang="en-US" sz="1200" u="none" cap="none" strike="noStrike">
                          <a:latin typeface="Cambria"/>
                          <a:ea typeface="Cambria"/>
                          <a:cs typeface="Cambria"/>
                          <a:sym typeface="Cambria"/>
                        </a:rPr>
                        <a:t>widening</a:t>
                      </a:r>
                      <a:r>
                        <a:rPr lang="en-US" sz="1200" u="none" cap="none" strike="noStrike">
                          <a:latin typeface="Cambria"/>
                          <a:ea typeface="Cambria"/>
                          <a:cs typeface="Cambria"/>
                          <a:sym typeface="Cambria"/>
                        </a:rPr>
                        <a:t> of </a:t>
                      </a:r>
                      <a:r>
                        <a:rPr lang="en-US" sz="1200" u="sng" cap="none" strike="noStrike">
                          <a:latin typeface="Cambria"/>
                          <a:ea typeface="Cambria"/>
                          <a:cs typeface="Cambria"/>
                          <a:sym typeface="Cambria"/>
                        </a:rPr>
                        <a:t>sulci</a:t>
                      </a:r>
                      <a:r>
                        <a:rPr lang="en-US" sz="1200" u="none" cap="none" strike="noStrike">
                          <a:latin typeface="Cambria"/>
                          <a:ea typeface="Cambria"/>
                          <a:cs typeface="Cambria"/>
                          <a:sym typeface="Cambria"/>
                        </a:rPr>
                        <a:t> and </a:t>
                      </a:r>
                      <a:r>
                        <a:rPr b="1" lang="en-US" sz="1200" u="none" cap="none" strike="noStrike">
                          <a:latin typeface="Cambria"/>
                          <a:ea typeface="Cambria"/>
                          <a:cs typeface="Cambria"/>
                          <a:sym typeface="Cambria"/>
                        </a:rPr>
                        <a:t>thinning</a:t>
                      </a:r>
                      <a:r>
                        <a:rPr lang="en-US" sz="1200" u="none" cap="none" strike="noStrike">
                          <a:latin typeface="Cambria"/>
                          <a:ea typeface="Cambria"/>
                          <a:cs typeface="Cambria"/>
                          <a:sym typeface="Cambria"/>
                        </a:rPr>
                        <a:t> of </a:t>
                      </a:r>
                      <a:r>
                        <a:rPr lang="en-US" sz="1200" u="sng" cap="none" strike="noStrike">
                          <a:latin typeface="Cambria"/>
                          <a:ea typeface="Cambria"/>
                          <a:cs typeface="Cambria"/>
                          <a:sym typeface="Cambria"/>
                        </a:rPr>
                        <a:t>gyri</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compensatory </a:t>
                      </a:r>
                      <a:r>
                        <a:rPr lang="en-US" sz="1200" u="sng" cap="none" strike="noStrike">
                          <a:latin typeface="Cambria"/>
                          <a:ea typeface="Cambria"/>
                          <a:cs typeface="Cambria"/>
                          <a:sym typeface="Cambria"/>
                        </a:rPr>
                        <a:t>ventricular</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enlargement </a:t>
                      </a:r>
                      <a:r>
                        <a:rPr lang="en-US" sz="1200" u="none" cap="none" strike="noStrike">
                          <a:latin typeface="Cambria"/>
                          <a:ea typeface="Cambria"/>
                          <a:cs typeface="Cambria"/>
                          <a:sym typeface="Cambria"/>
                        </a:rPr>
                        <a:t>(hydrocephalus ex vacuo).</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mbria"/>
                          <a:ea typeface="Cambria"/>
                          <a:cs typeface="Cambria"/>
                          <a:sym typeface="Cambria"/>
                        </a:rPr>
                        <a:t>Pallor</a:t>
                      </a:r>
                      <a:r>
                        <a:rPr lang="en-US" sz="1200" u="none" cap="none" strike="noStrike">
                          <a:latin typeface="Cambria"/>
                          <a:ea typeface="Cambria"/>
                          <a:cs typeface="Cambria"/>
                          <a:sym typeface="Cambria"/>
                        </a:rPr>
                        <a:t> of:</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Substantia nigra.</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locus ceruleus.</a:t>
                      </a:r>
                      <a:endParaRPr sz="1200" u="none" cap="none" strike="noStrike">
                        <a:latin typeface="Cambria"/>
                        <a:ea typeface="Cambria"/>
                        <a:cs typeface="Cambria"/>
                        <a:sym typeface="Cambria"/>
                      </a:endParaRPr>
                    </a:p>
                  </a:txBody>
                  <a:tcPr marT="91425" marB="91425" marR="91425" marL="91425"/>
                </a:tc>
              </a:tr>
              <a:tr h="459925">
                <a:tc>
                  <a:txBody>
                    <a:bodyPr>
                      <a:noAutofit/>
                    </a:bodyPr>
                    <a:lstStyle/>
                    <a:p>
                      <a:pPr indent="0" lvl="0" marL="0" marR="0" rtl="0" algn="ctr">
                        <a:lnSpc>
                          <a:spcPct val="100000"/>
                        </a:lnSpc>
                        <a:spcBef>
                          <a:spcPts val="0"/>
                        </a:spcBef>
                        <a:spcAft>
                          <a:spcPts val="0"/>
                        </a:spcAft>
                        <a:buClr>
                          <a:schemeClr val="dk1"/>
                        </a:buClr>
                        <a:buSzPts val="1100"/>
                        <a:buFont typeface="Arial"/>
                        <a:buNone/>
                      </a:pPr>
                      <a:r>
                        <a:rPr lang="en-US" sz="1200" u="none" cap="none" strike="noStrike">
                          <a:solidFill>
                            <a:schemeClr val="dk1"/>
                          </a:solidFill>
                          <a:latin typeface="Cambria"/>
                          <a:ea typeface="Cambria"/>
                          <a:cs typeface="Cambria"/>
                          <a:sym typeface="Cambria"/>
                        </a:rPr>
                        <a:t>Microscopic features</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Plaques (</a:t>
                      </a:r>
                      <a:r>
                        <a:rPr b="1" lang="en-US" sz="1200" u="none" cap="none" strike="noStrike">
                          <a:latin typeface="Cambria"/>
                          <a:ea typeface="Cambria"/>
                          <a:cs typeface="Cambria"/>
                          <a:sym typeface="Cambria"/>
                        </a:rPr>
                        <a:t>extra</a:t>
                      </a:r>
                      <a:r>
                        <a:rPr lang="en-US" sz="1200" u="none" cap="none" strike="noStrike">
                          <a:latin typeface="Cambria"/>
                          <a:ea typeface="Cambria"/>
                          <a:cs typeface="Cambria"/>
                          <a:sym typeface="Cambria"/>
                        </a:rPr>
                        <a:t>cellular).</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Neuritic</a:t>
                      </a:r>
                      <a:r>
                        <a:rPr lang="en-US" sz="1200" u="none" cap="none" strike="noStrike">
                          <a:latin typeface="Cambria"/>
                          <a:ea typeface="Cambria"/>
                          <a:cs typeface="Cambria"/>
                          <a:sym typeface="Cambria"/>
                        </a:rPr>
                        <a:t> plaques.</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sng" cap="none" strike="noStrike">
                          <a:latin typeface="Cambria"/>
                          <a:ea typeface="Cambria"/>
                          <a:cs typeface="Cambria"/>
                          <a:sym typeface="Cambria"/>
                        </a:rPr>
                        <a:t>Dystrophic neurites</a:t>
                      </a:r>
                      <a:r>
                        <a:rPr lang="en-US" sz="1200" u="none" cap="none" strike="noStrike">
                          <a:latin typeface="Cambria"/>
                          <a:ea typeface="Cambria"/>
                          <a:cs typeface="Cambria"/>
                          <a:sym typeface="Cambria"/>
                        </a:rPr>
                        <a:t> around a central amyloid core contain </a:t>
                      </a:r>
                      <a:r>
                        <a:rPr b="1" lang="en-US" sz="1200" u="none" cap="none" strike="noStrike">
                          <a:solidFill>
                            <a:schemeClr val="dk1"/>
                          </a:solidFill>
                          <a:latin typeface="Cambria"/>
                          <a:ea typeface="Cambria"/>
                          <a:cs typeface="Cambria"/>
                          <a:sym typeface="Cambria"/>
                        </a:rPr>
                        <a:t>Aβ</a:t>
                      </a:r>
                      <a:r>
                        <a:rPr lang="en-US" sz="1200" u="none" cap="none" strike="noStrike">
                          <a:solidFill>
                            <a:schemeClr val="dk1"/>
                          </a:solidFill>
                          <a:latin typeface="Cambria"/>
                          <a:ea typeface="Cambria"/>
                          <a:cs typeface="Cambria"/>
                          <a:sym typeface="Cambria"/>
                        </a:rPr>
                        <a: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mbria"/>
                          <a:ea typeface="Cambria"/>
                          <a:cs typeface="Cambria"/>
                          <a:sym typeface="Cambria"/>
                        </a:rPr>
                        <a:t>☆ </a:t>
                      </a:r>
                      <a:r>
                        <a:rPr b="1" lang="en-US" sz="1200" u="none" cap="none" strike="noStrike">
                          <a:solidFill>
                            <a:schemeClr val="dk1"/>
                          </a:solidFill>
                          <a:latin typeface="Cambria"/>
                          <a:ea typeface="Cambria"/>
                          <a:cs typeface="Cambria"/>
                          <a:sym typeface="Cambria"/>
                        </a:rPr>
                        <a:t>Diffuse</a:t>
                      </a:r>
                      <a:r>
                        <a:rPr lang="en-US" sz="1200" u="none" cap="none" strike="noStrike">
                          <a:solidFill>
                            <a:schemeClr val="dk1"/>
                          </a:solidFill>
                          <a:latin typeface="Cambria"/>
                          <a:ea typeface="Cambria"/>
                          <a:cs typeface="Cambria"/>
                          <a:sym typeface="Cambria"/>
                        </a:rPr>
                        <a:t> plaques.</a:t>
                      </a:r>
                      <a:endParaRPr sz="12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100"/>
                        <a:buFont typeface="Arial"/>
                        <a:buNone/>
                      </a:pPr>
                      <a:r>
                        <a:rPr lang="en-US" sz="1200" u="none" cap="none" strike="noStrike">
                          <a:solidFill>
                            <a:schemeClr val="dk1"/>
                          </a:solidFill>
                          <a:latin typeface="Cambria"/>
                          <a:ea typeface="Cambria"/>
                          <a:cs typeface="Cambria"/>
                          <a:sym typeface="Cambria"/>
                        </a:rPr>
                        <a:t>Contains only </a:t>
                      </a:r>
                      <a:r>
                        <a:rPr b="1" lang="en-US" sz="1200" u="none" cap="none" strike="noStrike">
                          <a:solidFill>
                            <a:schemeClr val="dk1"/>
                          </a:solidFill>
                          <a:latin typeface="Cambria"/>
                          <a:ea typeface="Cambria"/>
                          <a:cs typeface="Cambria"/>
                          <a:sym typeface="Cambria"/>
                        </a:rPr>
                        <a:t>Aβ</a:t>
                      </a:r>
                      <a:r>
                        <a:rPr lang="en-US" sz="1200" u="none" cap="none" strike="noStrike">
                          <a:solidFill>
                            <a:schemeClr val="dk1"/>
                          </a:solidFill>
                          <a:latin typeface="Cambria"/>
                          <a:ea typeface="Cambria"/>
                          <a:cs typeface="Cambria"/>
                          <a:sym typeface="Cambria"/>
                        </a:rPr>
                        <a:t> deposits.</a:t>
                      </a:r>
                      <a:endParaRPr sz="12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Neurofibrillary tangles (</a:t>
                      </a:r>
                      <a:r>
                        <a:rPr b="1" lang="en-US" sz="1200" u="none" cap="none" strike="noStrike">
                          <a:latin typeface="Cambria"/>
                          <a:ea typeface="Cambria"/>
                          <a:cs typeface="Cambria"/>
                          <a:sym typeface="Cambria"/>
                        </a:rPr>
                        <a:t>intra</a:t>
                      </a:r>
                      <a:r>
                        <a:rPr lang="en-US" sz="1200" u="none" cap="none" strike="noStrike">
                          <a:latin typeface="Cambria"/>
                          <a:ea typeface="Cambria"/>
                          <a:cs typeface="Cambria"/>
                          <a:sym typeface="Cambria"/>
                        </a:rPr>
                        <a:t>cellular).</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a:t>
                      </a:r>
                      <a:r>
                        <a:rPr b="1" lang="en-US" sz="1200" u="none" cap="none" strike="noStrike">
                          <a:latin typeface="Cambria"/>
                          <a:ea typeface="Cambria"/>
                          <a:cs typeface="Cambria"/>
                          <a:sym typeface="Cambria"/>
                        </a:rPr>
                        <a:t>Loss</a:t>
                      </a:r>
                      <a:r>
                        <a:rPr lang="en-US" sz="1200" u="none" cap="none" strike="noStrike">
                          <a:latin typeface="Cambria"/>
                          <a:ea typeface="Cambria"/>
                          <a:cs typeface="Cambria"/>
                          <a:sym typeface="Cambria"/>
                        </a:rPr>
                        <a:t> of the </a:t>
                      </a:r>
                      <a:r>
                        <a:rPr b="1" lang="en-US" sz="1200" u="none" cap="none" strike="noStrike">
                          <a:latin typeface="Cambria"/>
                          <a:ea typeface="Cambria"/>
                          <a:cs typeface="Cambria"/>
                          <a:sym typeface="Cambria"/>
                        </a:rPr>
                        <a:t>pigmented</a:t>
                      </a:r>
                      <a:r>
                        <a:rPr lang="en-US" sz="1200" u="none" cap="none" strike="noStrike">
                          <a:latin typeface="Cambria"/>
                          <a:ea typeface="Cambria"/>
                          <a:cs typeface="Cambria"/>
                          <a:sym typeface="Cambria"/>
                        </a:rPr>
                        <a:t>, catecholaminergic neurons in these regions.</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Gliosis</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3- Lewy bodies. (</a:t>
                      </a:r>
                      <a:r>
                        <a:rPr b="1" lang="en-US" sz="1200" u="none" cap="none" strike="noStrike">
                          <a:latin typeface="Cambria"/>
                          <a:ea typeface="Cambria"/>
                          <a:cs typeface="Cambria"/>
                          <a:sym typeface="Cambria"/>
                        </a:rPr>
                        <a:t>intra</a:t>
                      </a:r>
                      <a:r>
                        <a:rPr lang="en-US" sz="1200" u="none" cap="none" strike="noStrike">
                          <a:latin typeface="Cambria"/>
                          <a:ea typeface="Cambria"/>
                          <a:cs typeface="Cambria"/>
                          <a:sym typeface="Cambria"/>
                        </a:rPr>
                        <a:t>cytoplasmic).</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mbria"/>
                          <a:ea typeface="Cambria"/>
                          <a:cs typeface="Cambria"/>
                          <a:sym typeface="Cambria"/>
                        </a:rPr>
                        <a:t>☆ Lewy </a:t>
                      </a:r>
                      <a:r>
                        <a:rPr b="1" lang="en-US" sz="1200" u="none" cap="none" strike="noStrike">
                          <a:solidFill>
                            <a:schemeClr val="dk1"/>
                          </a:solidFill>
                          <a:latin typeface="Cambria"/>
                          <a:ea typeface="Cambria"/>
                          <a:cs typeface="Cambria"/>
                          <a:sym typeface="Cambria"/>
                        </a:rPr>
                        <a:t>neurites</a:t>
                      </a:r>
                      <a:r>
                        <a:rPr lang="en-US" sz="1200" u="none" cap="none" strike="noStrike">
                          <a:solidFill>
                            <a:schemeClr val="dk1"/>
                          </a:solidFill>
                          <a:latin typeface="Cambria"/>
                          <a:ea typeface="Cambria"/>
                          <a:cs typeface="Cambria"/>
                          <a:sym typeface="Cambria"/>
                        </a:rPr>
                        <a:t>.</a:t>
                      </a:r>
                      <a:endParaRPr sz="12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sng" cap="none" strike="noStrike">
                          <a:solidFill>
                            <a:schemeClr val="dk1"/>
                          </a:solidFill>
                          <a:latin typeface="Cambria"/>
                          <a:ea typeface="Cambria"/>
                          <a:cs typeface="Cambria"/>
                          <a:sym typeface="Cambria"/>
                        </a:rPr>
                        <a:t>Dystrophic neurites</a:t>
                      </a:r>
                      <a:r>
                        <a:rPr lang="en-US" sz="1200" u="none" cap="none" strike="noStrike">
                          <a:solidFill>
                            <a:schemeClr val="dk1"/>
                          </a:solidFill>
                          <a:latin typeface="Cambria"/>
                          <a:ea typeface="Cambria"/>
                          <a:cs typeface="Cambria"/>
                          <a:sym typeface="Cambria"/>
                        </a:rPr>
                        <a:t> contain abnormally aggregated </a:t>
                      </a:r>
                      <a:r>
                        <a:rPr b="1" lang="en-US" sz="1200" u="none" cap="none" strike="noStrike">
                          <a:solidFill>
                            <a:schemeClr val="dk1"/>
                          </a:solidFill>
                          <a:latin typeface="Cambria"/>
                          <a:ea typeface="Cambria"/>
                          <a:cs typeface="Cambria"/>
                          <a:sym typeface="Cambria"/>
                        </a:rPr>
                        <a:t>⍺-Synuclein</a:t>
                      </a:r>
                      <a:r>
                        <a:rPr lang="en-US" sz="1200" u="none" cap="none" strike="noStrike">
                          <a:solidFill>
                            <a:schemeClr val="dk1"/>
                          </a:solidFill>
                          <a:latin typeface="Cambria"/>
                          <a:ea typeface="Cambria"/>
                          <a:cs typeface="Cambria"/>
                          <a:sym typeface="Cambria"/>
                        </a:rPr>
                        <a:t>.</a:t>
                      </a:r>
                      <a:endParaRPr sz="1200" u="none" cap="none" strike="noStrike">
                        <a:solidFill>
                          <a:schemeClr val="dk1"/>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100"/>
                        <a:buFont typeface="Arial"/>
                        <a:buNone/>
                      </a:pPr>
                      <a:r>
                        <a:t/>
                      </a:r>
                      <a:endParaRPr sz="1200" u="none" cap="none" strike="noStrike">
                        <a:solidFill>
                          <a:schemeClr val="dk1"/>
                        </a:solidFill>
                        <a:latin typeface="Cambria"/>
                        <a:ea typeface="Cambria"/>
                        <a:cs typeface="Cambria"/>
                        <a:sym typeface="Cambria"/>
                      </a:endParaRPr>
                    </a:p>
                  </a:txBody>
                  <a:tcPr marT="91425" marB="91425" marR="91425" marL="91425"/>
                </a:tc>
              </a:tr>
              <a:tr h="232275">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solidFill>
                            <a:schemeClr val="dk1"/>
                          </a:solidFill>
                          <a:latin typeface="Cambria"/>
                          <a:ea typeface="Cambria"/>
                          <a:cs typeface="Cambria"/>
                          <a:sym typeface="Cambria"/>
                        </a:rPr>
                        <a:t>Progression</a:t>
                      </a:r>
                      <a:endParaRPr sz="1200" u="none" cap="none" strike="noStrike">
                        <a:solidFill>
                          <a:schemeClr val="dk1"/>
                        </a:solidFill>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mbria"/>
                          <a:ea typeface="Cambria"/>
                          <a:cs typeface="Cambria"/>
                          <a:sym typeface="Cambria"/>
                        </a:rPr>
                        <a:t>5</a:t>
                      </a:r>
                      <a:r>
                        <a:rPr lang="en-US" sz="1200" u="none" cap="none" strike="noStrike">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10</a:t>
                      </a:r>
                      <a:r>
                        <a:rPr lang="en-US" sz="1200" u="none" cap="none" strike="noStrike">
                          <a:latin typeface="Cambria"/>
                          <a:ea typeface="Cambria"/>
                          <a:cs typeface="Cambria"/>
                          <a:sym typeface="Cambria"/>
                        </a:rPr>
                        <a:t> years. </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mbria"/>
                          <a:ea typeface="Cambria"/>
                          <a:cs typeface="Cambria"/>
                          <a:sym typeface="Cambria"/>
                        </a:rPr>
                        <a:t>10</a:t>
                      </a:r>
                      <a:r>
                        <a:rPr lang="en-US" sz="1200" u="none" cap="none" strike="noStrike">
                          <a:latin typeface="Cambria"/>
                          <a:ea typeface="Cambria"/>
                          <a:cs typeface="Cambria"/>
                          <a:sym typeface="Cambria"/>
                        </a:rPr>
                        <a:t> </a:t>
                      </a:r>
                      <a:r>
                        <a:rPr lang="en-US" sz="1200" u="none" cap="none" strike="noStrike">
                          <a:solidFill>
                            <a:schemeClr val="dk1"/>
                          </a:solidFill>
                          <a:latin typeface="Cambria"/>
                          <a:ea typeface="Cambria"/>
                          <a:cs typeface="Cambria"/>
                          <a:sym typeface="Cambria"/>
                        </a:rPr>
                        <a:t>→</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15</a:t>
                      </a:r>
                      <a:r>
                        <a:rPr lang="en-US" sz="1200" u="none" cap="none" strike="noStrike">
                          <a:latin typeface="Cambria"/>
                          <a:ea typeface="Cambria"/>
                          <a:cs typeface="Cambria"/>
                          <a:sym typeface="Cambria"/>
                        </a:rPr>
                        <a:t> years.</a:t>
                      </a:r>
                      <a:endParaRPr sz="1200" u="none" cap="none" strike="noStrike">
                        <a:latin typeface="Cambria"/>
                        <a:ea typeface="Cambria"/>
                        <a:cs typeface="Cambria"/>
                        <a:sym typeface="Cambria"/>
                      </a:endParaRPr>
                    </a:p>
                  </a:txBody>
                  <a:tcPr marT="91425" marB="91425" marR="91425" marL="91425"/>
                </a:tc>
              </a:tr>
              <a:tr h="408000">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Death result of</a:t>
                      </a:r>
                      <a:endParaRPr sz="1200" u="none" cap="none" strike="noStrike">
                        <a:latin typeface="Cambria"/>
                        <a:ea typeface="Cambria"/>
                        <a:cs typeface="Cambria"/>
                        <a:sym typeface="Cambria"/>
                      </a:endParaRPr>
                    </a:p>
                  </a:txBody>
                  <a:tcPr marT="91425" marB="91425" marR="91425" marL="91425">
                    <a:solidFill>
                      <a:srgbClr val="E8F1F4"/>
                    </a:solidFill>
                  </a:tcPr>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Intercurrent </a:t>
                      </a:r>
                      <a:r>
                        <a:rPr b="1" lang="en-US" sz="1200" u="none" cap="none" strike="noStrike">
                          <a:latin typeface="Cambria"/>
                          <a:ea typeface="Cambria"/>
                          <a:cs typeface="Cambria"/>
                          <a:sym typeface="Cambria"/>
                        </a:rPr>
                        <a:t>pneumonia</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Other</a:t>
                      </a:r>
                      <a:r>
                        <a:rPr b="1" lang="en-US" sz="1200" u="none" cap="none" strike="noStrike">
                          <a:latin typeface="Cambria"/>
                          <a:ea typeface="Cambria"/>
                          <a:cs typeface="Cambria"/>
                          <a:sym typeface="Cambria"/>
                        </a:rPr>
                        <a:t> infections</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1- Intercurrent </a:t>
                      </a:r>
                      <a:r>
                        <a:rPr b="1" lang="en-US" sz="1200" u="none" cap="none" strike="noStrike">
                          <a:latin typeface="Cambria"/>
                          <a:ea typeface="Cambria"/>
                          <a:cs typeface="Cambria"/>
                          <a:sym typeface="Cambria"/>
                        </a:rPr>
                        <a:t>infection</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Cambria"/>
                          <a:ea typeface="Cambria"/>
                          <a:cs typeface="Cambria"/>
                          <a:sym typeface="Cambria"/>
                        </a:rPr>
                        <a:t>2- </a:t>
                      </a:r>
                      <a:r>
                        <a:rPr b="1" lang="en-US" sz="1200" u="none" cap="none" strike="noStrike">
                          <a:latin typeface="Cambria"/>
                          <a:ea typeface="Cambria"/>
                          <a:cs typeface="Cambria"/>
                          <a:sym typeface="Cambria"/>
                        </a:rPr>
                        <a:t>Trauma</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pic>
        <p:nvPicPr>
          <p:cNvPr id="523" name="Google Shape;523;p42"/>
          <p:cNvPicPr preferRelativeResize="0"/>
          <p:nvPr>
            <p:ph idx="1" type="body"/>
          </p:nvPr>
        </p:nvPicPr>
        <p:blipFill rotWithShape="1">
          <a:blip r:embed="rId3">
            <a:alphaModFix/>
          </a:blip>
          <a:srcRect b="0" l="0" r="0" t="0"/>
          <a:stretch/>
        </p:blipFill>
        <p:spPr>
          <a:xfrm>
            <a:off x="2819400" y="1368612"/>
            <a:ext cx="1365000" cy="1290300"/>
          </a:xfrm>
          <a:prstGeom prst="rect">
            <a:avLst/>
          </a:prstGeom>
          <a:noFill/>
          <a:ln>
            <a:noFill/>
          </a:ln>
        </p:spPr>
      </p:pic>
      <p:sp>
        <p:nvSpPr>
          <p:cNvPr id="524" name="Google Shape;524;p42"/>
          <p:cNvSpPr txBox="1"/>
          <p:nvPr/>
        </p:nvSpPr>
        <p:spPr>
          <a:xfrm>
            <a:off x="654576" y="568375"/>
            <a:ext cx="6550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92A0"/>
              </a:buClr>
              <a:buSzPts val="2000"/>
              <a:buFont typeface="Cambria"/>
              <a:buNone/>
            </a:pPr>
            <a:r>
              <a:rPr b="0" i="0" lang="en-US" sz="2000" u="none" cap="none" strike="noStrike">
                <a:solidFill>
                  <a:srgbClr val="4A92A0"/>
                </a:solidFill>
                <a:latin typeface="Cambria"/>
                <a:ea typeface="Cambria"/>
                <a:cs typeface="Cambria"/>
                <a:sym typeface="Cambria"/>
              </a:rPr>
              <a:t>كل الشكر والتقدير للجهود العظيمة من قبل أعضاء فريق علم الأمراض الكرام: </a:t>
            </a:r>
            <a:endParaRPr b="0" i="0" sz="2000" u="none" cap="none" strike="noStrike">
              <a:solidFill>
                <a:srgbClr val="4A92A0"/>
              </a:solidFill>
              <a:latin typeface="Cambria"/>
              <a:ea typeface="Cambria"/>
              <a:cs typeface="Cambria"/>
              <a:sym typeface="Cambria"/>
            </a:endParaRPr>
          </a:p>
        </p:txBody>
      </p:sp>
      <p:pic>
        <p:nvPicPr>
          <p:cNvPr id="525" name="Google Shape;525;p42"/>
          <p:cNvPicPr preferRelativeResize="0"/>
          <p:nvPr/>
        </p:nvPicPr>
        <p:blipFill rotWithShape="1">
          <a:blip r:embed="rId4">
            <a:alphaModFix/>
          </a:blip>
          <a:srcRect b="0" l="0" r="0" t="0"/>
          <a:stretch/>
        </p:blipFill>
        <p:spPr>
          <a:xfrm flipH="1" rot="10800000">
            <a:off x="3487657" y="2568563"/>
            <a:ext cx="817863" cy="90487"/>
          </a:xfrm>
          <a:prstGeom prst="rect">
            <a:avLst/>
          </a:prstGeom>
          <a:noFill/>
          <a:ln>
            <a:noFill/>
          </a:ln>
        </p:spPr>
      </p:pic>
      <p:pic>
        <p:nvPicPr>
          <p:cNvPr id="526" name="Google Shape;526;p42"/>
          <p:cNvPicPr preferRelativeResize="0"/>
          <p:nvPr/>
        </p:nvPicPr>
        <p:blipFill rotWithShape="1">
          <a:blip r:embed="rId4">
            <a:alphaModFix/>
          </a:blip>
          <a:srcRect b="0" l="0" r="0" t="0"/>
          <a:stretch/>
        </p:blipFill>
        <p:spPr>
          <a:xfrm flipH="1" rot="10800000">
            <a:off x="2684083" y="2568563"/>
            <a:ext cx="817863" cy="90487"/>
          </a:xfrm>
          <a:prstGeom prst="rect">
            <a:avLst/>
          </a:prstGeom>
          <a:noFill/>
          <a:ln>
            <a:noFill/>
          </a:ln>
        </p:spPr>
      </p:pic>
      <p:pic>
        <p:nvPicPr>
          <p:cNvPr id="527" name="Google Shape;527;p42"/>
          <p:cNvPicPr preferRelativeResize="0"/>
          <p:nvPr/>
        </p:nvPicPr>
        <p:blipFill rotWithShape="1">
          <a:blip r:embed="rId4">
            <a:alphaModFix/>
          </a:blip>
          <a:srcRect b="0" l="0" r="0" t="0"/>
          <a:stretch/>
        </p:blipFill>
        <p:spPr>
          <a:xfrm flipH="1" rot="10800000">
            <a:off x="4146390" y="2568562"/>
            <a:ext cx="817863" cy="90487"/>
          </a:xfrm>
          <a:prstGeom prst="rect">
            <a:avLst/>
          </a:prstGeom>
          <a:noFill/>
          <a:ln>
            <a:noFill/>
          </a:ln>
        </p:spPr>
      </p:pic>
      <p:pic>
        <p:nvPicPr>
          <p:cNvPr id="528" name="Google Shape;528;p42"/>
          <p:cNvPicPr preferRelativeResize="0"/>
          <p:nvPr/>
        </p:nvPicPr>
        <p:blipFill rotWithShape="1">
          <a:blip r:embed="rId4">
            <a:alphaModFix/>
          </a:blip>
          <a:srcRect b="0" l="0" r="0" t="0"/>
          <a:stretch/>
        </p:blipFill>
        <p:spPr>
          <a:xfrm flipH="1" rot="10800000">
            <a:off x="2193204" y="2568561"/>
            <a:ext cx="817863" cy="90487"/>
          </a:xfrm>
          <a:prstGeom prst="rect">
            <a:avLst/>
          </a:prstGeom>
          <a:noFill/>
          <a:ln>
            <a:noFill/>
          </a:ln>
        </p:spPr>
      </p:pic>
      <p:pic>
        <p:nvPicPr>
          <p:cNvPr id="529" name="Google Shape;529;p42"/>
          <p:cNvPicPr preferRelativeResize="0"/>
          <p:nvPr/>
        </p:nvPicPr>
        <p:blipFill rotWithShape="1">
          <a:blip r:embed="rId4">
            <a:alphaModFix/>
          </a:blip>
          <a:srcRect b="0" l="0" r="0" t="0"/>
          <a:stretch/>
        </p:blipFill>
        <p:spPr>
          <a:xfrm flipH="1" rot="10800000">
            <a:off x="4834499" y="2568561"/>
            <a:ext cx="817863" cy="90487"/>
          </a:xfrm>
          <a:prstGeom prst="rect">
            <a:avLst/>
          </a:prstGeom>
          <a:noFill/>
          <a:ln>
            <a:noFill/>
          </a:ln>
        </p:spPr>
      </p:pic>
      <p:pic>
        <p:nvPicPr>
          <p:cNvPr id="530" name="Google Shape;530;p42"/>
          <p:cNvPicPr preferRelativeResize="0"/>
          <p:nvPr/>
        </p:nvPicPr>
        <p:blipFill rotWithShape="1">
          <a:blip r:embed="rId4">
            <a:alphaModFix/>
          </a:blip>
          <a:srcRect b="0" l="0" r="0" t="0"/>
          <a:stretch/>
        </p:blipFill>
        <p:spPr>
          <a:xfrm flipH="1" rot="10800000">
            <a:off x="1545978" y="2568561"/>
            <a:ext cx="817863" cy="90487"/>
          </a:xfrm>
          <a:prstGeom prst="rect">
            <a:avLst/>
          </a:prstGeom>
          <a:noFill/>
          <a:ln>
            <a:noFill/>
          </a:ln>
        </p:spPr>
      </p:pic>
      <p:sp>
        <p:nvSpPr>
          <p:cNvPr id="531" name="Google Shape;531;p42"/>
          <p:cNvSpPr txBox="1"/>
          <p:nvPr/>
        </p:nvSpPr>
        <p:spPr>
          <a:xfrm>
            <a:off x="2482178" y="2792450"/>
            <a:ext cx="2895600" cy="369300"/>
          </a:xfrm>
          <a:prstGeom prst="rect">
            <a:avLst/>
          </a:prstGeom>
          <a:noFill/>
          <a:ln cap="flat" cmpd="sng" w="9525">
            <a:solidFill>
              <a:schemeClr val="lt1"/>
            </a:solidFill>
            <a:prstDash val="dashDot"/>
            <a:round/>
            <a:headEnd len="sm" w="sm" type="none"/>
            <a:tailEnd len="sm" w="sm" type="none"/>
          </a:ln>
        </p:spPr>
        <p:txBody>
          <a:bodyPr anchorCtr="0" anchor="t" bIns="45700" lIns="91425" spcFirstLastPara="1" rIns="91425" wrap="square" tIns="45700">
            <a:noAutofit/>
          </a:bodyPr>
          <a:lstStyle/>
          <a:p>
            <a:pPr indent="-285750" lvl="0" marL="285750" marR="0" rtl="1" algn="ctr">
              <a:lnSpc>
                <a:spcPct val="100000"/>
              </a:lnSpc>
              <a:spcBef>
                <a:spcPts val="0"/>
              </a:spcBef>
              <a:spcAft>
                <a:spcPts val="0"/>
              </a:spcAft>
              <a:buClr>
                <a:srgbClr val="3D7783"/>
              </a:buClr>
              <a:buSzPts val="1800"/>
              <a:buFont typeface="Noto Sans Symbols"/>
              <a:buChar char="▪"/>
            </a:pPr>
            <a:r>
              <a:rPr b="0" i="0" lang="en-US" sz="1800" u="none" cap="none" strike="noStrike">
                <a:solidFill>
                  <a:srgbClr val="3D7783"/>
                </a:solidFill>
                <a:latin typeface="Cambria"/>
                <a:ea typeface="Cambria"/>
                <a:cs typeface="Cambria"/>
                <a:sym typeface="Cambria"/>
              </a:rPr>
              <a:t>قادة فريق علم الأمراض :</a:t>
            </a:r>
            <a:endParaRPr b="0" i="0" sz="1800" u="none" cap="none" strike="noStrike">
              <a:solidFill>
                <a:srgbClr val="3D7783"/>
              </a:solidFill>
              <a:latin typeface="Cambria"/>
              <a:ea typeface="Cambria"/>
              <a:cs typeface="Cambria"/>
              <a:sym typeface="Cambria"/>
            </a:endParaRPr>
          </a:p>
        </p:txBody>
      </p:sp>
      <p:sp>
        <p:nvSpPr>
          <p:cNvPr id="532" name="Google Shape;532;p42"/>
          <p:cNvSpPr txBox="1"/>
          <p:nvPr/>
        </p:nvSpPr>
        <p:spPr>
          <a:xfrm>
            <a:off x="1111564" y="3295288"/>
            <a:ext cx="2057400" cy="307800"/>
          </a:xfrm>
          <a:prstGeom prst="rect">
            <a:avLst/>
          </a:prstGeom>
          <a:noFill/>
          <a:ln>
            <a:noFill/>
          </a:ln>
        </p:spPr>
        <p:txBody>
          <a:bodyPr anchorCtr="0" anchor="t" bIns="45700" lIns="91425" spcFirstLastPara="1" rIns="91425" wrap="square" tIns="45700">
            <a:noAutofit/>
          </a:bodyPr>
          <a:lstStyle/>
          <a:p>
            <a:pPr indent="-285750" lvl="0" marL="285750" marR="0" rtl="1" algn="r">
              <a:lnSpc>
                <a:spcPct val="100000"/>
              </a:lnSpc>
              <a:spcBef>
                <a:spcPts val="0"/>
              </a:spcBef>
              <a:spcAft>
                <a:spcPts val="0"/>
              </a:spcAft>
              <a:buClr>
                <a:srgbClr val="65A9B7"/>
              </a:buClr>
              <a:buSzPts val="2100"/>
              <a:buFont typeface="Arial"/>
              <a:buChar char="•"/>
            </a:pPr>
            <a:r>
              <a:rPr b="0" i="0" lang="en-US" sz="2100" u="none" cap="none" strike="noStrike">
                <a:solidFill>
                  <a:srgbClr val="65A9B7"/>
                </a:solidFill>
                <a:latin typeface="Cambria"/>
                <a:ea typeface="Cambria"/>
                <a:cs typeface="Cambria"/>
                <a:sym typeface="Cambria"/>
              </a:rPr>
              <a:t>بثينة الماجد</a:t>
            </a:r>
            <a:endParaRPr b="0" i="0" sz="2100" u="none" cap="none" strike="noStrike">
              <a:solidFill>
                <a:srgbClr val="65A9B7"/>
              </a:solidFill>
              <a:latin typeface="Cambria"/>
              <a:ea typeface="Cambria"/>
              <a:cs typeface="Cambria"/>
              <a:sym typeface="Cambria"/>
            </a:endParaRPr>
          </a:p>
        </p:txBody>
      </p:sp>
      <p:sp>
        <p:nvSpPr>
          <p:cNvPr id="533" name="Google Shape;533;p42"/>
          <p:cNvSpPr txBox="1"/>
          <p:nvPr/>
        </p:nvSpPr>
        <p:spPr>
          <a:xfrm>
            <a:off x="2482165" y="3753377"/>
            <a:ext cx="2895600" cy="381000"/>
          </a:xfrm>
          <a:prstGeom prst="rect">
            <a:avLst/>
          </a:prstGeom>
          <a:noFill/>
          <a:ln>
            <a:noFill/>
          </a:ln>
        </p:spPr>
        <p:txBody>
          <a:bodyPr anchorCtr="0" anchor="t" bIns="45700" lIns="91425" spcFirstLastPara="1" rIns="91425" wrap="square" tIns="45700">
            <a:noAutofit/>
          </a:bodyPr>
          <a:lstStyle/>
          <a:p>
            <a:pPr indent="-285750" lvl="0" marL="285750" marR="0" rtl="1" algn="ctr">
              <a:lnSpc>
                <a:spcPct val="100000"/>
              </a:lnSpc>
              <a:spcBef>
                <a:spcPts val="0"/>
              </a:spcBef>
              <a:spcAft>
                <a:spcPts val="0"/>
              </a:spcAft>
              <a:buClr>
                <a:srgbClr val="3D7783"/>
              </a:buClr>
              <a:buSzPts val="1800"/>
              <a:buFont typeface="Noto Sans Symbols"/>
              <a:buChar char="▪"/>
            </a:pPr>
            <a:r>
              <a:rPr b="0" i="0" lang="en-US" sz="1800" u="none" cap="none" strike="noStrike">
                <a:solidFill>
                  <a:srgbClr val="3D7783"/>
                </a:solidFill>
                <a:latin typeface="Cambria"/>
                <a:ea typeface="Cambria"/>
                <a:cs typeface="Cambria"/>
                <a:sym typeface="Cambria"/>
              </a:rPr>
              <a:t>أعضاء فريق علم الأمراض :</a:t>
            </a:r>
            <a:endParaRPr b="0" i="0" sz="1800" u="none" cap="none" strike="noStrike">
              <a:solidFill>
                <a:srgbClr val="3D7783"/>
              </a:solidFill>
              <a:latin typeface="Cambria"/>
              <a:ea typeface="Cambria"/>
              <a:cs typeface="Cambria"/>
              <a:sym typeface="Cambria"/>
            </a:endParaRPr>
          </a:p>
        </p:txBody>
      </p:sp>
      <p:sp>
        <p:nvSpPr>
          <p:cNvPr id="534" name="Google Shape;534;p42"/>
          <p:cNvSpPr/>
          <p:nvPr/>
        </p:nvSpPr>
        <p:spPr>
          <a:xfrm>
            <a:off x="343250" y="7398475"/>
            <a:ext cx="7137000" cy="1445100"/>
          </a:xfrm>
          <a:prstGeom prst="rect">
            <a:avLst/>
          </a:prstGeom>
          <a:solidFill>
            <a:srgbClr val="EDF4F7"/>
          </a:solidFill>
          <a:ln cap="flat" cmpd="sng" w="9525">
            <a:solidFill>
              <a:srgbClr val="65A9B7"/>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5A9B7"/>
              </a:buClr>
              <a:buSzPts val="1200"/>
              <a:buFont typeface="Cambria"/>
              <a:buNone/>
            </a:pPr>
            <a:r>
              <a:rPr b="0" i="0" lang="en-US" sz="1200" u="none" cap="none" strike="noStrike">
                <a:solidFill>
                  <a:srgbClr val="65A9B7"/>
                </a:solidFill>
                <a:latin typeface="Cambria"/>
                <a:ea typeface="Cambria"/>
                <a:cs typeface="Cambria"/>
                <a:sym typeface="Cambria"/>
              </a:rPr>
              <a:t>Kindly contact us if you have any questions/comments and suggestions: </a:t>
            </a:r>
            <a:endParaRPr b="0" i="0" sz="1200" u="none" cap="none" strike="noStrike">
              <a:solidFill>
                <a:srgbClr val="65A9B7"/>
              </a:solidFill>
              <a:latin typeface="Cambria"/>
              <a:ea typeface="Cambria"/>
              <a:cs typeface="Cambria"/>
              <a:sym typeface="Cambria"/>
            </a:endParaRPr>
          </a:p>
          <a:p>
            <a:pPr indent="-285750" lvl="0" marL="285750" marR="0" rtl="0" algn="l">
              <a:lnSpc>
                <a:spcPct val="100000"/>
              </a:lnSpc>
              <a:spcBef>
                <a:spcPts val="0"/>
              </a:spcBef>
              <a:spcAft>
                <a:spcPts val="0"/>
              </a:spcAft>
              <a:buClr>
                <a:srgbClr val="65A9B7"/>
              </a:buClr>
              <a:buSzPts val="1200"/>
              <a:buFont typeface="Arial"/>
              <a:buChar char="•"/>
            </a:pPr>
            <a:r>
              <a:rPr b="0" i="0" lang="en-US" sz="1200" u="none" cap="none" strike="noStrike">
                <a:solidFill>
                  <a:srgbClr val="65A9B7"/>
                </a:solidFill>
                <a:latin typeface="Cambria"/>
                <a:ea typeface="Cambria"/>
                <a:cs typeface="Cambria"/>
                <a:sym typeface="Cambria"/>
              </a:rPr>
              <a:t>EMAIL:  pathology437@gmail.com </a:t>
            </a:r>
            <a:endParaRPr b="0" i="0" sz="1200" u="none" cap="none" strike="noStrike">
              <a:solidFill>
                <a:srgbClr val="65A9B7"/>
              </a:solidFill>
              <a:latin typeface="Cambria"/>
              <a:ea typeface="Cambria"/>
              <a:cs typeface="Cambria"/>
              <a:sym typeface="Cambria"/>
            </a:endParaRPr>
          </a:p>
          <a:p>
            <a:pPr indent="-285750" lvl="0" marL="285750" marR="0" rtl="0" algn="l">
              <a:lnSpc>
                <a:spcPct val="100000"/>
              </a:lnSpc>
              <a:spcBef>
                <a:spcPts val="0"/>
              </a:spcBef>
              <a:spcAft>
                <a:spcPts val="0"/>
              </a:spcAft>
              <a:buClr>
                <a:srgbClr val="65A9B7"/>
              </a:buClr>
              <a:buSzPts val="1200"/>
              <a:buFont typeface="Arial"/>
              <a:buChar char="•"/>
            </a:pPr>
            <a:r>
              <a:rPr b="0" i="0" lang="en-US" sz="1200" u="none" cap="none" strike="noStrike">
                <a:solidFill>
                  <a:srgbClr val="65A9B7"/>
                </a:solidFill>
                <a:latin typeface="Cambria"/>
                <a:ea typeface="Cambria"/>
                <a:cs typeface="Cambria"/>
                <a:sym typeface="Cambria"/>
              </a:rPr>
              <a:t>TWITTER:  @pathology437</a:t>
            </a:r>
            <a:endParaRPr b="0"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65A9B7"/>
                </a:solidFill>
                <a:latin typeface="Cambria"/>
                <a:ea typeface="Cambria"/>
                <a:cs typeface="Cambria"/>
                <a:sym typeface="Cambria"/>
              </a:rPr>
              <a:t>References:</a:t>
            </a:r>
            <a:endParaRPr b="1"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5A9B7"/>
                </a:solidFill>
                <a:latin typeface="Cambria"/>
                <a:ea typeface="Cambria"/>
                <a:cs typeface="Cambria"/>
                <a:sym typeface="Cambria"/>
              </a:rPr>
              <a:t>-Slides</a:t>
            </a:r>
            <a:endParaRPr b="0"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5A9B7"/>
              </a:solidFill>
              <a:latin typeface="Cambria"/>
              <a:ea typeface="Cambria"/>
              <a:cs typeface="Cambria"/>
              <a:sym typeface="Cambria"/>
            </a:endParaRPr>
          </a:p>
        </p:txBody>
      </p:sp>
      <p:sp>
        <p:nvSpPr>
          <p:cNvPr id="535" name="Google Shape;535;p42"/>
          <p:cNvSpPr txBox="1"/>
          <p:nvPr/>
        </p:nvSpPr>
        <p:spPr>
          <a:xfrm>
            <a:off x="3526613" y="3295288"/>
            <a:ext cx="2057400" cy="307800"/>
          </a:xfrm>
          <a:prstGeom prst="rect">
            <a:avLst/>
          </a:prstGeom>
          <a:noFill/>
          <a:ln>
            <a:noFill/>
          </a:ln>
        </p:spPr>
        <p:txBody>
          <a:bodyPr anchorCtr="0" anchor="t" bIns="45700" lIns="91425" spcFirstLastPara="1" rIns="91425" wrap="square" tIns="45700">
            <a:noAutofit/>
          </a:bodyPr>
          <a:lstStyle/>
          <a:p>
            <a:pPr indent="-285750" lvl="0" marL="285750" marR="0" rtl="1" algn="r">
              <a:lnSpc>
                <a:spcPct val="100000"/>
              </a:lnSpc>
              <a:spcBef>
                <a:spcPts val="0"/>
              </a:spcBef>
              <a:spcAft>
                <a:spcPts val="0"/>
              </a:spcAft>
              <a:buClr>
                <a:srgbClr val="65A9B7"/>
              </a:buClr>
              <a:buSzPts val="2100"/>
              <a:buFont typeface="Arial"/>
              <a:buChar char="•"/>
            </a:pPr>
            <a:r>
              <a:rPr b="0" i="0" lang="en-US" sz="2100" u="none" cap="none" strike="noStrike">
                <a:solidFill>
                  <a:srgbClr val="65A9B7"/>
                </a:solidFill>
                <a:latin typeface="Cambria"/>
                <a:ea typeface="Cambria"/>
                <a:cs typeface="Cambria"/>
                <a:sym typeface="Cambria"/>
              </a:rPr>
              <a:t>منصور العبرة</a:t>
            </a:r>
            <a:endParaRPr b="0" i="0" sz="2100" u="none" cap="none" strike="noStrike">
              <a:solidFill>
                <a:srgbClr val="65A9B7"/>
              </a:solidFill>
              <a:latin typeface="Cambria"/>
              <a:ea typeface="Cambria"/>
              <a:cs typeface="Cambria"/>
              <a:sym typeface="Cambria"/>
            </a:endParaRPr>
          </a:p>
        </p:txBody>
      </p:sp>
      <p:pic>
        <p:nvPicPr>
          <p:cNvPr id="536" name="Google Shape;536;p42"/>
          <p:cNvPicPr preferRelativeResize="0"/>
          <p:nvPr/>
        </p:nvPicPr>
        <p:blipFill rotWithShape="1">
          <a:blip r:embed="rId5">
            <a:alphaModFix/>
          </a:blip>
          <a:srcRect b="0" l="0" r="0" t="0"/>
          <a:stretch/>
        </p:blipFill>
        <p:spPr>
          <a:xfrm>
            <a:off x="1512371" y="8116534"/>
            <a:ext cx="526275" cy="673276"/>
          </a:xfrm>
          <a:prstGeom prst="rect">
            <a:avLst/>
          </a:prstGeom>
          <a:noFill/>
          <a:ln>
            <a:noFill/>
          </a:ln>
        </p:spPr>
      </p:pic>
      <p:pic>
        <p:nvPicPr>
          <p:cNvPr id="537" name="Google Shape;537;p42"/>
          <p:cNvPicPr preferRelativeResize="0"/>
          <p:nvPr/>
        </p:nvPicPr>
        <p:blipFill rotWithShape="1">
          <a:blip r:embed="rId6">
            <a:alphaModFix/>
          </a:blip>
          <a:srcRect b="0" l="0" r="0" t="0"/>
          <a:stretch/>
        </p:blipFill>
        <p:spPr>
          <a:xfrm>
            <a:off x="2090502" y="8112988"/>
            <a:ext cx="526275" cy="680349"/>
          </a:xfrm>
          <a:prstGeom prst="rect">
            <a:avLst/>
          </a:prstGeom>
          <a:noFill/>
          <a:ln>
            <a:noFill/>
          </a:ln>
        </p:spPr>
      </p:pic>
      <p:sp>
        <p:nvSpPr>
          <p:cNvPr id="538" name="Google Shape;538;p42"/>
          <p:cNvSpPr txBox="1"/>
          <p:nvPr/>
        </p:nvSpPr>
        <p:spPr>
          <a:xfrm>
            <a:off x="-1195946" y="4156754"/>
            <a:ext cx="5642700" cy="2246700"/>
          </a:xfrm>
          <a:prstGeom prst="rect">
            <a:avLst/>
          </a:prstGeom>
          <a:noFill/>
          <a:ln>
            <a:noFill/>
          </a:ln>
        </p:spPr>
        <p:txBody>
          <a:bodyPr anchorCtr="0" anchor="t" bIns="45700" lIns="91425" spcFirstLastPara="1" rIns="91425" wrap="square" tIns="45700">
            <a:noAutofit/>
          </a:bodyPr>
          <a:lstStyle/>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منيره المسعد </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مجد البراك</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ريناد الغريبي</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غرام جليدان </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رناد الفرم</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ليلى الصباغ </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نورة القاضي </a:t>
            </a:r>
            <a:endParaRPr/>
          </a:p>
          <a:p>
            <a:pPr indent="-285750" lvl="0" marL="285750" marR="0" rtl="1" algn="r">
              <a:lnSpc>
                <a:spcPct val="100000"/>
              </a:lnSpc>
              <a:spcBef>
                <a:spcPts val="0"/>
              </a:spcBef>
              <a:spcAft>
                <a:spcPts val="0"/>
              </a:spcAft>
              <a:buClr>
                <a:srgbClr val="000000"/>
              </a:buClr>
              <a:buSzPts val="1400"/>
              <a:buFont typeface="Arial"/>
              <a:buChar char="-"/>
            </a:pPr>
            <a:r>
              <a:rPr b="0" i="0" lang="en-US" sz="1400" u="none" cap="none" strike="noStrike">
                <a:solidFill>
                  <a:srgbClr val="87BCC7"/>
                </a:solidFill>
                <a:latin typeface="Arial"/>
                <a:ea typeface="Arial"/>
                <a:cs typeface="Arial"/>
                <a:sym typeface="Arial"/>
              </a:rPr>
              <a:t>مها العمري</a:t>
            </a:r>
            <a:endParaRPr/>
          </a:p>
          <a:p>
            <a:pPr indent="0" lvl="0" marL="0" marR="0" rtl="1" algn="r">
              <a:lnSpc>
                <a:spcPct val="100000"/>
              </a:lnSpc>
              <a:spcBef>
                <a:spcPts val="0"/>
              </a:spcBef>
              <a:spcAft>
                <a:spcPts val="0"/>
              </a:spcAft>
              <a:buNone/>
            </a:pPr>
            <a:r>
              <a:rPr b="0" i="0" lang="en-US" sz="1400" u="none" cap="none" strike="noStrike">
                <a:solidFill>
                  <a:srgbClr val="87BCC7"/>
                </a:solidFill>
                <a:latin typeface="Arial"/>
                <a:ea typeface="Arial"/>
                <a:cs typeface="Arial"/>
                <a:sym typeface="Arial"/>
              </a:rPr>
              <a:t>-   غاده الحيدري </a:t>
            </a:r>
            <a:endParaRPr/>
          </a:p>
          <a:p>
            <a:pPr indent="-196850" lvl="0" marL="285750" marR="0" rtl="1"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AFB"/>
        </a:solidFill>
      </p:bgPr>
    </p:bg>
    <p:spTree>
      <p:nvGrpSpPr>
        <p:cNvPr id="177" name="Shape 177"/>
        <p:cNvGrpSpPr/>
        <p:nvPr/>
      </p:nvGrpSpPr>
      <p:grpSpPr>
        <a:xfrm>
          <a:off x="0" y="0"/>
          <a:ext cx="0" cy="0"/>
          <a:chOff x="0" y="0"/>
          <a:chExt cx="0" cy="0"/>
        </a:xfrm>
      </p:grpSpPr>
      <p:pic>
        <p:nvPicPr>
          <p:cNvPr id="178" name="Google Shape;178;p25"/>
          <p:cNvPicPr preferRelativeResize="0"/>
          <p:nvPr/>
        </p:nvPicPr>
        <p:blipFill rotWithShape="1">
          <a:blip r:embed="rId3">
            <a:alphaModFix/>
          </a:blip>
          <a:srcRect b="0" l="0" r="0" t="0"/>
          <a:stretch/>
        </p:blipFill>
        <p:spPr>
          <a:xfrm>
            <a:off x="5867400" y="3200400"/>
            <a:ext cx="690568" cy="452441"/>
          </a:xfrm>
          <a:prstGeom prst="rect">
            <a:avLst/>
          </a:prstGeom>
          <a:noFill/>
          <a:ln>
            <a:noFill/>
          </a:ln>
        </p:spPr>
      </p:pic>
      <p:pic>
        <p:nvPicPr>
          <p:cNvPr id="179" name="Google Shape;179;p25"/>
          <p:cNvPicPr preferRelativeResize="0"/>
          <p:nvPr/>
        </p:nvPicPr>
        <p:blipFill rotWithShape="1">
          <a:blip r:embed="rId4">
            <a:alphaModFix/>
          </a:blip>
          <a:srcRect b="0" l="0" r="0" t="0"/>
          <a:stretch/>
        </p:blipFill>
        <p:spPr>
          <a:xfrm>
            <a:off x="0" y="0"/>
            <a:ext cx="7772400" cy="623887"/>
          </a:xfrm>
          <a:prstGeom prst="rect">
            <a:avLst/>
          </a:prstGeom>
          <a:noFill/>
          <a:ln>
            <a:noFill/>
          </a:ln>
        </p:spPr>
      </p:pic>
      <p:sp>
        <p:nvSpPr>
          <p:cNvPr id="180" name="Google Shape;180;p25"/>
          <p:cNvSpPr txBox="1"/>
          <p:nvPr/>
        </p:nvSpPr>
        <p:spPr>
          <a:xfrm>
            <a:off x="990600" y="-76200"/>
            <a:ext cx="4543425" cy="646331"/>
          </a:xfrm>
          <a:prstGeom prst="rect">
            <a:avLst/>
          </a:prstGeom>
          <a:noFill/>
          <a:ln>
            <a:noFill/>
          </a:ln>
        </p:spPr>
        <p:txBody>
          <a:bodyPr anchorCtr="0" anchor="t" bIns="45700" lIns="91425" spcFirstLastPara="1" rIns="91425" wrap="square" tIns="45700">
            <a:noAutofit/>
          </a:bodyPr>
          <a:lstStyle/>
          <a:p>
            <a:pPr indent="-685800" lvl="0" marL="685800" marR="0" rtl="0" algn="l">
              <a:lnSpc>
                <a:spcPct val="100000"/>
              </a:lnSpc>
              <a:spcBef>
                <a:spcPts val="0"/>
              </a:spcBef>
              <a:spcAft>
                <a:spcPts val="0"/>
              </a:spcAft>
              <a:buClr>
                <a:srgbClr val="19B1C4"/>
              </a:buClr>
              <a:buSzPts val="3600"/>
              <a:buFont typeface="Noto Sans Symbols"/>
              <a:buChar char="▪"/>
            </a:pPr>
            <a:r>
              <a:rPr b="1" i="0" lang="en-US" sz="3600" u="none" cap="none" strike="noStrike">
                <a:solidFill>
                  <a:srgbClr val="19B1C4"/>
                </a:solidFill>
                <a:latin typeface="Pinyon Script"/>
                <a:ea typeface="Pinyon Script"/>
                <a:cs typeface="Pinyon Script"/>
                <a:sym typeface="Pinyon Script"/>
              </a:rPr>
              <a:t>Objectives</a:t>
            </a:r>
            <a:r>
              <a:rPr b="1" i="0" lang="en-US" sz="3600" u="none" cap="none" strike="noStrike">
                <a:solidFill>
                  <a:srgbClr val="4A92A0"/>
                </a:solidFill>
                <a:latin typeface="Pinyon Script"/>
                <a:ea typeface="Pinyon Script"/>
                <a:cs typeface="Pinyon Script"/>
                <a:sym typeface="Pinyon Script"/>
              </a:rPr>
              <a:t> </a:t>
            </a:r>
            <a:r>
              <a:rPr b="1" i="0" lang="en-US" sz="3600" u="none" cap="none" strike="noStrike">
                <a:solidFill>
                  <a:srgbClr val="19B1C4"/>
                </a:solidFill>
                <a:latin typeface="Pinyon Script"/>
                <a:ea typeface="Pinyon Script"/>
                <a:cs typeface="Pinyon Script"/>
                <a:sym typeface="Pinyon Script"/>
              </a:rPr>
              <a:t>:</a:t>
            </a:r>
            <a:endParaRPr b="1" i="0" sz="3600" u="none" cap="none" strike="noStrike">
              <a:solidFill>
                <a:srgbClr val="19B1C4"/>
              </a:solidFill>
              <a:latin typeface="Pinyon Script"/>
              <a:ea typeface="Pinyon Script"/>
              <a:cs typeface="Pinyon Script"/>
              <a:sym typeface="Pinyon Script"/>
            </a:endParaRPr>
          </a:p>
        </p:txBody>
      </p:sp>
      <p:sp>
        <p:nvSpPr>
          <p:cNvPr id="181" name="Google Shape;181;p25"/>
          <p:cNvSpPr/>
          <p:nvPr/>
        </p:nvSpPr>
        <p:spPr>
          <a:xfrm>
            <a:off x="304800" y="8763000"/>
            <a:ext cx="152400" cy="152400"/>
          </a:xfrm>
          <a:prstGeom prst="ellipse">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82" name="Google Shape;182;p25"/>
          <p:cNvSpPr txBox="1"/>
          <p:nvPr/>
        </p:nvSpPr>
        <p:spPr>
          <a:xfrm>
            <a:off x="457200" y="8700700"/>
            <a:ext cx="1143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important</a:t>
            </a:r>
            <a:endParaRPr b="1" i="0" sz="1200" u="none" cap="none" strike="noStrike">
              <a:solidFill>
                <a:schemeClr val="dk1"/>
              </a:solidFill>
              <a:latin typeface="Cambria"/>
              <a:ea typeface="Cambria"/>
              <a:cs typeface="Cambria"/>
              <a:sym typeface="Cambria"/>
            </a:endParaRPr>
          </a:p>
        </p:txBody>
      </p:sp>
      <p:sp>
        <p:nvSpPr>
          <p:cNvPr id="183" name="Google Shape;183;p25"/>
          <p:cNvSpPr/>
          <p:nvPr/>
        </p:nvSpPr>
        <p:spPr>
          <a:xfrm>
            <a:off x="1371600" y="8762999"/>
            <a:ext cx="152400" cy="152400"/>
          </a:xfrm>
          <a:prstGeom prst="ellipse">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84" name="Google Shape;184;p25"/>
          <p:cNvSpPr txBox="1"/>
          <p:nvPr/>
        </p:nvSpPr>
        <p:spPr>
          <a:xfrm>
            <a:off x="1514475" y="8705462"/>
            <a:ext cx="226850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Extra Explanation /  Dr’s note </a:t>
            </a:r>
            <a:endParaRPr b="1" i="0" sz="1200" u="none" cap="none" strike="noStrike">
              <a:solidFill>
                <a:schemeClr val="dk1"/>
              </a:solidFill>
              <a:latin typeface="Cambria"/>
              <a:ea typeface="Cambria"/>
              <a:cs typeface="Cambria"/>
              <a:sym typeface="Cambria"/>
            </a:endParaRPr>
          </a:p>
        </p:txBody>
      </p:sp>
      <p:sp>
        <p:nvSpPr>
          <p:cNvPr id="185" name="Google Shape;185;p25"/>
          <p:cNvSpPr/>
          <p:nvPr/>
        </p:nvSpPr>
        <p:spPr>
          <a:xfrm>
            <a:off x="3733800" y="8767760"/>
            <a:ext cx="152400" cy="152400"/>
          </a:xfrm>
          <a:prstGeom prst="ellipse">
            <a:avLst/>
          </a:prstGeom>
          <a:solidFill>
            <a:srgbClr val="36937C"/>
          </a:solidFill>
          <a:ln cap="flat" cmpd="sng" w="12700">
            <a:solidFill>
              <a:srgbClr val="36937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86" name="Google Shape;186;p25"/>
          <p:cNvSpPr txBox="1"/>
          <p:nvPr/>
        </p:nvSpPr>
        <p:spPr>
          <a:xfrm>
            <a:off x="3886200" y="8700700"/>
            <a:ext cx="157162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Examples </a:t>
            </a:r>
            <a:endParaRPr b="1" i="0" sz="1200" u="none" cap="none" strike="noStrike">
              <a:solidFill>
                <a:schemeClr val="dk1"/>
              </a:solidFill>
              <a:latin typeface="Cambria"/>
              <a:ea typeface="Cambria"/>
              <a:cs typeface="Cambria"/>
              <a:sym typeface="Cambria"/>
            </a:endParaRPr>
          </a:p>
        </p:txBody>
      </p:sp>
      <p:sp>
        <p:nvSpPr>
          <p:cNvPr id="187" name="Google Shape;187;p25"/>
          <p:cNvSpPr/>
          <p:nvPr/>
        </p:nvSpPr>
        <p:spPr>
          <a:xfrm>
            <a:off x="4764056" y="8772910"/>
            <a:ext cx="152400" cy="152400"/>
          </a:xfrm>
          <a:prstGeom prst="ellipse">
            <a:avLst/>
          </a:prstGeom>
          <a:solidFill>
            <a:srgbClr val="2D77A2"/>
          </a:solidFill>
          <a:ln cap="flat" cmpd="sng" w="12700">
            <a:solidFill>
              <a:srgbClr val="2D77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sp>
        <p:nvSpPr>
          <p:cNvPr id="188" name="Google Shape;188;p25"/>
          <p:cNvSpPr txBox="1"/>
          <p:nvPr/>
        </p:nvSpPr>
        <p:spPr>
          <a:xfrm>
            <a:off x="4886325" y="8700700"/>
            <a:ext cx="12954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Terminology </a:t>
            </a:r>
            <a:endParaRPr b="1" i="0" sz="1200" u="none" cap="none" strike="noStrike">
              <a:solidFill>
                <a:schemeClr val="dk1"/>
              </a:solidFill>
              <a:latin typeface="Cambria"/>
              <a:ea typeface="Cambria"/>
              <a:cs typeface="Cambria"/>
              <a:sym typeface="Cambria"/>
            </a:endParaRPr>
          </a:p>
        </p:txBody>
      </p:sp>
      <p:sp>
        <p:nvSpPr>
          <p:cNvPr id="189" name="Google Shape;189;p25"/>
          <p:cNvSpPr txBox="1"/>
          <p:nvPr/>
        </p:nvSpPr>
        <p:spPr>
          <a:xfrm>
            <a:off x="266700" y="1469960"/>
            <a:ext cx="7200900" cy="4801314"/>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Explain the basic pathological concepts of neurodegenerative disease, using Alzheimer’s and Parkinson disease as a classical example. </a:t>
            </a:r>
            <a:endParaRPr b="1" i="0" sz="1800" u="none" cap="none" strike="noStrike">
              <a:solidFill>
                <a:schemeClr val="dk1"/>
              </a:solidFill>
              <a:latin typeface="Cambria"/>
              <a:ea typeface="Cambria"/>
              <a:cs typeface="Cambria"/>
              <a:sym typeface="Cambria"/>
            </a:endParaRPr>
          </a:p>
          <a:p>
            <a:pPr indent="-171450" lvl="0" marL="285750" marR="0" rtl="0" algn="l">
              <a:lnSpc>
                <a:spcPct val="100000"/>
              </a:lnSpc>
              <a:spcBef>
                <a:spcPts val="0"/>
              </a:spcBef>
              <a:spcAft>
                <a:spcPts val="0"/>
              </a:spcAft>
              <a:buClr>
                <a:schemeClr val="dk1"/>
              </a:buClr>
              <a:buSzPts val="1800"/>
              <a:buFont typeface="Noto Sans Symbols"/>
              <a:buNone/>
            </a:pPr>
            <a:r>
              <a:t/>
            </a:r>
            <a:endParaRPr b="1" i="0" sz="18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Know the definition of “dementia” syndrome. </a:t>
            </a:r>
            <a:endParaRPr b="1" i="0" sz="1800" u="none" cap="none" strike="noStrike">
              <a:solidFill>
                <a:schemeClr val="dk1"/>
              </a:solidFill>
              <a:latin typeface="Cambria"/>
              <a:ea typeface="Cambria"/>
              <a:cs typeface="Cambria"/>
              <a:sym typeface="Cambria"/>
            </a:endParaRPr>
          </a:p>
          <a:p>
            <a:pPr indent="-171450" lvl="0" marL="285750" marR="0" rtl="0" algn="l">
              <a:lnSpc>
                <a:spcPct val="100000"/>
              </a:lnSpc>
              <a:spcBef>
                <a:spcPts val="0"/>
              </a:spcBef>
              <a:spcAft>
                <a:spcPts val="0"/>
              </a:spcAft>
              <a:buClr>
                <a:schemeClr val="dk1"/>
              </a:buClr>
              <a:buSzPts val="1800"/>
              <a:buFont typeface="Noto Sans Symbols"/>
              <a:buNone/>
            </a:pPr>
            <a:r>
              <a:t/>
            </a:r>
            <a:endParaRPr b="1" i="0" sz="18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List the possible causes of dementia.</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1" i="0" sz="18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Explain the basic pathological concepts of a neurodegenerative disease, using Alzheimer’s disease as a classical example.</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1" i="0" sz="18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Understand the major clinic-pathological features of Alzheimer’s disease. 6- Hypothesize the possible etiologies of Alzheimer’s disease.</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Noto Sans Symbols"/>
              <a:buNone/>
            </a:pPr>
            <a:r>
              <a:t/>
            </a:r>
            <a:endParaRPr b="1" i="0" sz="18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800"/>
              <a:buFont typeface="Noto Sans Symbols"/>
              <a:buChar char="▪"/>
            </a:pPr>
            <a:r>
              <a:rPr b="1" i="0" lang="en-US" sz="1800" u="none" cap="none" strike="noStrike">
                <a:solidFill>
                  <a:schemeClr val="dk1"/>
                </a:solidFill>
                <a:latin typeface="Cambria"/>
                <a:ea typeface="Cambria"/>
                <a:cs typeface="Cambria"/>
                <a:sym typeface="Cambria"/>
              </a:rPr>
              <a:t>List the causes of Parkinsonism. 8- Understand the major clinical and pathological feature of Parkinson disease.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6"/>
          <p:cNvSpPr/>
          <p:nvPr/>
        </p:nvSpPr>
        <p:spPr>
          <a:xfrm>
            <a:off x="0" y="0"/>
            <a:ext cx="7772400" cy="543671"/>
          </a:xfrm>
          <a:prstGeom prst="rect">
            <a:avLst/>
          </a:prstGeom>
          <a:solidFill>
            <a:srgbClr val="F7FAFB"/>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mbria"/>
              <a:ea typeface="Cambria"/>
              <a:cs typeface="Cambria"/>
              <a:sym typeface="Cambria"/>
            </a:endParaRPr>
          </a:p>
        </p:txBody>
      </p:sp>
      <p:pic>
        <p:nvPicPr>
          <p:cNvPr id="195" name="Google Shape;195;p26"/>
          <p:cNvPicPr preferRelativeResize="0"/>
          <p:nvPr>
            <p:ph idx="1" type="body"/>
          </p:nvPr>
        </p:nvPicPr>
        <p:blipFill rotWithShape="1">
          <a:blip r:embed="rId3">
            <a:alphaModFix/>
          </a:blip>
          <a:srcRect b="0" l="0" r="0" t="0"/>
          <a:stretch/>
        </p:blipFill>
        <p:spPr>
          <a:xfrm flipH="1">
            <a:off x="76200" y="14577"/>
            <a:ext cx="609600" cy="552600"/>
          </a:xfrm>
          <a:prstGeom prst="rect">
            <a:avLst/>
          </a:prstGeom>
          <a:noFill/>
          <a:ln>
            <a:noFill/>
          </a:ln>
        </p:spPr>
      </p:pic>
      <p:pic>
        <p:nvPicPr>
          <p:cNvPr id="196" name="Google Shape;196;p26"/>
          <p:cNvPicPr preferRelativeResize="0"/>
          <p:nvPr/>
        </p:nvPicPr>
        <p:blipFill rotWithShape="1">
          <a:blip r:embed="rId4">
            <a:alphaModFix/>
          </a:blip>
          <a:srcRect b="0" l="0" r="0" t="0"/>
          <a:stretch/>
        </p:blipFill>
        <p:spPr>
          <a:xfrm rot="10800000">
            <a:off x="0" y="544336"/>
            <a:ext cx="190828" cy="45719"/>
          </a:xfrm>
          <a:prstGeom prst="rect">
            <a:avLst/>
          </a:prstGeom>
          <a:noFill/>
          <a:ln>
            <a:noFill/>
          </a:ln>
        </p:spPr>
      </p:pic>
      <p:pic>
        <p:nvPicPr>
          <p:cNvPr id="197" name="Google Shape;197;p26"/>
          <p:cNvPicPr preferRelativeResize="0"/>
          <p:nvPr/>
        </p:nvPicPr>
        <p:blipFill rotWithShape="1">
          <a:blip r:embed="rId4">
            <a:alphaModFix/>
          </a:blip>
          <a:srcRect b="0" l="0" r="0" t="0"/>
          <a:stretch/>
        </p:blipFill>
        <p:spPr>
          <a:xfrm rot="10800000">
            <a:off x="171614" y="544005"/>
            <a:ext cx="190828" cy="45719"/>
          </a:xfrm>
          <a:prstGeom prst="rect">
            <a:avLst/>
          </a:prstGeom>
          <a:noFill/>
          <a:ln>
            <a:noFill/>
          </a:ln>
        </p:spPr>
      </p:pic>
      <p:pic>
        <p:nvPicPr>
          <p:cNvPr id="198" name="Google Shape;198;p26"/>
          <p:cNvPicPr preferRelativeResize="0"/>
          <p:nvPr/>
        </p:nvPicPr>
        <p:blipFill rotWithShape="1">
          <a:blip r:embed="rId4">
            <a:alphaModFix/>
          </a:blip>
          <a:srcRect b="0" l="0" r="0" t="0"/>
          <a:stretch/>
        </p:blipFill>
        <p:spPr>
          <a:xfrm rot="10800000">
            <a:off x="347863" y="543674"/>
            <a:ext cx="190828" cy="45719"/>
          </a:xfrm>
          <a:prstGeom prst="rect">
            <a:avLst/>
          </a:prstGeom>
          <a:noFill/>
          <a:ln>
            <a:noFill/>
          </a:ln>
        </p:spPr>
      </p:pic>
      <p:pic>
        <p:nvPicPr>
          <p:cNvPr id="199" name="Google Shape;199;p26"/>
          <p:cNvPicPr preferRelativeResize="0"/>
          <p:nvPr/>
        </p:nvPicPr>
        <p:blipFill rotWithShape="1">
          <a:blip r:embed="rId4">
            <a:alphaModFix/>
          </a:blip>
          <a:srcRect b="0" l="0" r="0" t="0"/>
          <a:stretch/>
        </p:blipFill>
        <p:spPr>
          <a:xfrm rot="10800000">
            <a:off x="500911" y="543674"/>
            <a:ext cx="190828" cy="45719"/>
          </a:xfrm>
          <a:prstGeom prst="rect">
            <a:avLst/>
          </a:prstGeom>
          <a:noFill/>
          <a:ln>
            <a:noFill/>
          </a:ln>
        </p:spPr>
      </p:pic>
      <p:pic>
        <p:nvPicPr>
          <p:cNvPr id="200" name="Google Shape;200;p26"/>
          <p:cNvPicPr preferRelativeResize="0"/>
          <p:nvPr/>
        </p:nvPicPr>
        <p:blipFill rotWithShape="1">
          <a:blip r:embed="rId4">
            <a:alphaModFix/>
          </a:blip>
          <a:srcRect b="0" l="0" r="0" t="0"/>
          <a:stretch/>
        </p:blipFill>
        <p:spPr>
          <a:xfrm rot="10800000">
            <a:off x="685800" y="543673"/>
            <a:ext cx="190828" cy="45719"/>
          </a:xfrm>
          <a:prstGeom prst="rect">
            <a:avLst/>
          </a:prstGeom>
          <a:noFill/>
          <a:ln>
            <a:noFill/>
          </a:ln>
        </p:spPr>
      </p:pic>
      <p:pic>
        <p:nvPicPr>
          <p:cNvPr id="201" name="Google Shape;201;p26"/>
          <p:cNvPicPr preferRelativeResize="0"/>
          <p:nvPr/>
        </p:nvPicPr>
        <p:blipFill rotWithShape="1">
          <a:blip r:embed="rId4">
            <a:alphaModFix/>
          </a:blip>
          <a:srcRect b="0" l="0" r="0" t="0"/>
          <a:stretch/>
        </p:blipFill>
        <p:spPr>
          <a:xfrm rot="10800000">
            <a:off x="876628" y="543672"/>
            <a:ext cx="190828" cy="45719"/>
          </a:xfrm>
          <a:prstGeom prst="rect">
            <a:avLst/>
          </a:prstGeom>
          <a:noFill/>
          <a:ln>
            <a:noFill/>
          </a:ln>
        </p:spPr>
      </p:pic>
      <p:pic>
        <p:nvPicPr>
          <p:cNvPr id="202" name="Google Shape;202;p26"/>
          <p:cNvPicPr preferRelativeResize="0"/>
          <p:nvPr/>
        </p:nvPicPr>
        <p:blipFill rotWithShape="1">
          <a:blip r:embed="rId4">
            <a:alphaModFix/>
          </a:blip>
          <a:srcRect b="0" l="0" r="0" t="0"/>
          <a:stretch/>
        </p:blipFill>
        <p:spPr>
          <a:xfrm rot="10800000">
            <a:off x="1067480" y="543671"/>
            <a:ext cx="190828" cy="45719"/>
          </a:xfrm>
          <a:prstGeom prst="rect">
            <a:avLst/>
          </a:prstGeom>
          <a:noFill/>
          <a:ln>
            <a:noFill/>
          </a:ln>
        </p:spPr>
      </p:pic>
      <p:pic>
        <p:nvPicPr>
          <p:cNvPr id="203" name="Google Shape;203;p26"/>
          <p:cNvPicPr preferRelativeResize="0"/>
          <p:nvPr/>
        </p:nvPicPr>
        <p:blipFill rotWithShape="1">
          <a:blip r:embed="rId4">
            <a:alphaModFix/>
          </a:blip>
          <a:srcRect b="0" l="0" r="0" t="0"/>
          <a:stretch/>
        </p:blipFill>
        <p:spPr>
          <a:xfrm rot="10800000">
            <a:off x="1252345" y="543671"/>
            <a:ext cx="190828" cy="45719"/>
          </a:xfrm>
          <a:prstGeom prst="rect">
            <a:avLst/>
          </a:prstGeom>
          <a:noFill/>
          <a:ln>
            <a:noFill/>
          </a:ln>
        </p:spPr>
      </p:pic>
      <p:pic>
        <p:nvPicPr>
          <p:cNvPr id="204" name="Google Shape;204;p26"/>
          <p:cNvPicPr preferRelativeResize="0"/>
          <p:nvPr/>
        </p:nvPicPr>
        <p:blipFill rotWithShape="1">
          <a:blip r:embed="rId4">
            <a:alphaModFix/>
          </a:blip>
          <a:srcRect b="0" l="0" r="0" t="0"/>
          <a:stretch/>
        </p:blipFill>
        <p:spPr>
          <a:xfrm rot="10800000">
            <a:off x="1437210" y="543671"/>
            <a:ext cx="190828" cy="45719"/>
          </a:xfrm>
          <a:prstGeom prst="rect">
            <a:avLst/>
          </a:prstGeom>
          <a:noFill/>
          <a:ln>
            <a:noFill/>
          </a:ln>
        </p:spPr>
      </p:pic>
      <p:pic>
        <p:nvPicPr>
          <p:cNvPr id="205" name="Google Shape;205;p26"/>
          <p:cNvPicPr preferRelativeResize="0"/>
          <p:nvPr/>
        </p:nvPicPr>
        <p:blipFill rotWithShape="1">
          <a:blip r:embed="rId4">
            <a:alphaModFix/>
          </a:blip>
          <a:srcRect b="0" l="0" r="0" t="0"/>
          <a:stretch/>
        </p:blipFill>
        <p:spPr>
          <a:xfrm rot="10800000">
            <a:off x="1616112" y="543671"/>
            <a:ext cx="190828" cy="45719"/>
          </a:xfrm>
          <a:prstGeom prst="rect">
            <a:avLst/>
          </a:prstGeom>
          <a:noFill/>
          <a:ln>
            <a:noFill/>
          </a:ln>
        </p:spPr>
      </p:pic>
      <p:pic>
        <p:nvPicPr>
          <p:cNvPr id="206" name="Google Shape;206;p26"/>
          <p:cNvPicPr preferRelativeResize="0"/>
          <p:nvPr/>
        </p:nvPicPr>
        <p:blipFill rotWithShape="1">
          <a:blip r:embed="rId4">
            <a:alphaModFix/>
          </a:blip>
          <a:srcRect b="0" l="0" r="0" t="0"/>
          <a:stretch/>
        </p:blipFill>
        <p:spPr>
          <a:xfrm rot="10800000">
            <a:off x="1800594" y="543670"/>
            <a:ext cx="190828" cy="45719"/>
          </a:xfrm>
          <a:prstGeom prst="rect">
            <a:avLst/>
          </a:prstGeom>
          <a:noFill/>
          <a:ln>
            <a:noFill/>
          </a:ln>
        </p:spPr>
      </p:pic>
      <p:pic>
        <p:nvPicPr>
          <p:cNvPr id="207" name="Google Shape;207;p26"/>
          <p:cNvPicPr preferRelativeResize="0"/>
          <p:nvPr/>
        </p:nvPicPr>
        <p:blipFill rotWithShape="1">
          <a:blip r:embed="rId4">
            <a:alphaModFix/>
          </a:blip>
          <a:srcRect b="0" l="0" r="0" t="0"/>
          <a:stretch/>
        </p:blipFill>
        <p:spPr>
          <a:xfrm rot="10800000">
            <a:off x="1985076" y="543670"/>
            <a:ext cx="190828" cy="45719"/>
          </a:xfrm>
          <a:prstGeom prst="rect">
            <a:avLst/>
          </a:prstGeom>
          <a:noFill/>
          <a:ln>
            <a:noFill/>
          </a:ln>
        </p:spPr>
      </p:pic>
      <p:pic>
        <p:nvPicPr>
          <p:cNvPr id="208" name="Google Shape;208;p26"/>
          <p:cNvPicPr preferRelativeResize="0"/>
          <p:nvPr/>
        </p:nvPicPr>
        <p:blipFill rotWithShape="1">
          <a:blip r:embed="rId4">
            <a:alphaModFix/>
          </a:blip>
          <a:srcRect b="0" l="0" r="0" t="0"/>
          <a:stretch/>
        </p:blipFill>
        <p:spPr>
          <a:xfrm rot="10800000">
            <a:off x="2163978" y="543670"/>
            <a:ext cx="190828" cy="45719"/>
          </a:xfrm>
          <a:prstGeom prst="rect">
            <a:avLst/>
          </a:prstGeom>
          <a:noFill/>
          <a:ln>
            <a:noFill/>
          </a:ln>
        </p:spPr>
      </p:pic>
      <p:pic>
        <p:nvPicPr>
          <p:cNvPr id="209" name="Google Shape;209;p26"/>
          <p:cNvPicPr preferRelativeResize="0"/>
          <p:nvPr/>
        </p:nvPicPr>
        <p:blipFill rotWithShape="1">
          <a:blip r:embed="rId4">
            <a:alphaModFix/>
          </a:blip>
          <a:srcRect b="0" l="0" r="0" t="0"/>
          <a:stretch/>
        </p:blipFill>
        <p:spPr>
          <a:xfrm rot="10800000">
            <a:off x="2348460" y="543669"/>
            <a:ext cx="190828" cy="45719"/>
          </a:xfrm>
          <a:prstGeom prst="rect">
            <a:avLst/>
          </a:prstGeom>
          <a:noFill/>
          <a:ln>
            <a:noFill/>
          </a:ln>
        </p:spPr>
      </p:pic>
      <p:pic>
        <p:nvPicPr>
          <p:cNvPr id="210" name="Google Shape;210;p26"/>
          <p:cNvPicPr preferRelativeResize="0"/>
          <p:nvPr/>
        </p:nvPicPr>
        <p:blipFill rotWithShape="1">
          <a:blip r:embed="rId4">
            <a:alphaModFix/>
          </a:blip>
          <a:srcRect b="0" l="0" r="0" t="0"/>
          <a:stretch/>
        </p:blipFill>
        <p:spPr>
          <a:xfrm rot="10800000">
            <a:off x="2527362" y="543668"/>
            <a:ext cx="190828" cy="45719"/>
          </a:xfrm>
          <a:prstGeom prst="rect">
            <a:avLst/>
          </a:prstGeom>
          <a:noFill/>
          <a:ln>
            <a:noFill/>
          </a:ln>
        </p:spPr>
      </p:pic>
      <p:pic>
        <p:nvPicPr>
          <p:cNvPr id="211" name="Google Shape;211;p26"/>
          <p:cNvPicPr preferRelativeResize="0"/>
          <p:nvPr/>
        </p:nvPicPr>
        <p:blipFill rotWithShape="1">
          <a:blip r:embed="rId4">
            <a:alphaModFix/>
          </a:blip>
          <a:srcRect b="0" l="0" r="0" t="0"/>
          <a:stretch/>
        </p:blipFill>
        <p:spPr>
          <a:xfrm rot="10800000">
            <a:off x="2709899" y="543667"/>
            <a:ext cx="190828" cy="45719"/>
          </a:xfrm>
          <a:prstGeom prst="rect">
            <a:avLst/>
          </a:prstGeom>
          <a:noFill/>
          <a:ln>
            <a:noFill/>
          </a:ln>
        </p:spPr>
      </p:pic>
      <p:pic>
        <p:nvPicPr>
          <p:cNvPr id="212" name="Google Shape;212;p26"/>
          <p:cNvPicPr preferRelativeResize="0"/>
          <p:nvPr/>
        </p:nvPicPr>
        <p:blipFill rotWithShape="1">
          <a:blip r:embed="rId4">
            <a:alphaModFix/>
          </a:blip>
          <a:srcRect b="0" l="0" r="0" t="0"/>
          <a:stretch/>
        </p:blipFill>
        <p:spPr>
          <a:xfrm rot="10800000">
            <a:off x="2895582" y="543666"/>
            <a:ext cx="190828" cy="45719"/>
          </a:xfrm>
          <a:prstGeom prst="rect">
            <a:avLst/>
          </a:prstGeom>
          <a:noFill/>
          <a:ln>
            <a:noFill/>
          </a:ln>
        </p:spPr>
      </p:pic>
      <p:pic>
        <p:nvPicPr>
          <p:cNvPr id="213" name="Google Shape;213;p26"/>
          <p:cNvPicPr preferRelativeResize="0"/>
          <p:nvPr/>
        </p:nvPicPr>
        <p:blipFill rotWithShape="1">
          <a:blip r:embed="rId4">
            <a:alphaModFix/>
          </a:blip>
          <a:srcRect b="0" l="0" r="0" t="0"/>
          <a:stretch/>
        </p:blipFill>
        <p:spPr>
          <a:xfrm rot="10800000">
            <a:off x="3078119" y="543665"/>
            <a:ext cx="190828" cy="45719"/>
          </a:xfrm>
          <a:prstGeom prst="rect">
            <a:avLst/>
          </a:prstGeom>
          <a:noFill/>
          <a:ln>
            <a:noFill/>
          </a:ln>
        </p:spPr>
      </p:pic>
      <p:pic>
        <p:nvPicPr>
          <p:cNvPr id="214" name="Google Shape;214;p26"/>
          <p:cNvPicPr preferRelativeResize="0"/>
          <p:nvPr/>
        </p:nvPicPr>
        <p:blipFill rotWithShape="1">
          <a:blip r:embed="rId4">
            <a:alphaModFix/>
          </a:blip>
          <a:srcRect b="0" l="0" r="0" t="0"/>
          <a:stretch/>
        </p:blipFill>
        <p:spPr>
          <a:xfrm rot="10800000">
            <a:off x="3258966" y="543664"/>
            <a:ext cx="190828" cy="45719"/>
          </a:xfrm>
          <a:prstGeom prst="rect">
            <a:avLst/>
          </a:prstGeom>
          <a:noFill/>
          <a:ln>
            <a:noFill/>
          </a:ln>
        </p:spPr>
      </p:pic>
      <p:pic>
        <p:nvPicPr>
          <p:cNvPr id="215" name="Google Shape;215;p26"/>
          <p:cNvPicPr preferRelativeResize="0"/>
          <p:nvPr/>
        </p:nvPicPr>
        <p:blipFill rotWithShape="1">
          <a:blip r:embed="rId4">
            <a:alphaModFix/>
          </a:blip>
          <a:srcRect b="0" l="0" r="0" t="0"/>
          <a:stretch/>
        </p:blipFill>
        <p:spPr>
          <a:xfrm rot="10800000">
            <a:off x="3436107" y="543664"/>
            <a:ext cx="190828" cy="45719"/>
          </a:xfrm>
          <a:prstGeom prst="rect">
            <a:avLst/>
          </a:prstGeom>
          <a:noFill/>
          <a:ln>
            <a:noFill/>
          </a:ln>
        </p:spPr>
      </p:pic>
      <p:pic>
        <p:nvPicPr>
          <p:cNvPr id="216" name="Google Shape;216;p26"/>
          <p:cNvPicPr preferRelativeResize="0"/>
          <p:nvPr/>
        </p:nvPicPr>
        <p:blipFill rotWithShape="1">
          <a:blip r:embed="rId4">
            <a:alphaModFix/>
          </a:blip>
          <a:srcRect b="0" l="0" r="0" t="0"/>
          <a:stretch/>
        </p:blipFill>
        <p:spPr>
          <a:xfrm rot="10800000">
            <a:off x="3616954" y="543663"/>
            <a:ext cx="190828" cy="45719"/>
          </a:xfrm>
          <a:prstGeom prst="rect">
            <a:avLst/>
          </a:prstGeom>
          <a:noFill/>
          <a:ln>
            <a:noFill/>
          </a:ln>
        </p:spPr>
      </p:pic>
      <p:pic>
        <p:nvPicPr>
          <p:cNvPr id="217" name="Google Shape;217;p26"/>
          <p:cNvPicPr preferRelativeResize="0"/>
          <p:nvPr/>
        </p:nvPicPr>
        <p:blipFill rotWithShape="1">
          <a:blip r:embed="rId4">
            <a:alphaModFix/>
          </a:blip>
          <a:srcRect b="0" l="0" r="0" t="0"/>
          <a:stretch/>
        </p:blipFill>
        <p:spPr>
          <a:xfrm rot="10800000">
            <a:off x="3806421" y="543663"/>
            <a:ext cx="190828" cy="45719"/>
          </a:xfrm>
          <a:prstGeom prst="rect">
            <a:avLst/>
          </a:prstGeom>
          <a:noFill/>
          <a:ln>
            <a:noFill/>
          </a:ln>
        </p:spPr>
      </p:pic>
      <p:pic>
        <p:nvPicPr>
          <p:cNvPr id="218" name="Google Shape;218;p26"/>
          <p:cNvPicPr preferRelativeResize="0"/>
          <p:nvPr/>
        </p:nvPicPr>
        <p:blipFill rotWithShape="1">
          <a:blip r:embed="rId4">
            <a:alphaModFix/>
          </a:blip>
          <a:srcRect b="0" l="0" r="0" t="0"/>
          <a:stretch/>
        </p:blipFill>
        <p:spPr>
          <a:xfrm rot="10800000">
            <a:off x="3992104" y="543662"/>
            <a:ext cx="190828" cy="45719"/>
          </a:xfrm>
          <a:prstGeom prst="rect">
            <a:avLst/>
          </a:prstGeom>
          <a:noFill/>
          <a:ln>
            <a:noFill/>
          </a:ln>
        </p:spPr>
      </p:pic>
      <p:pic>
        <p:nvPicPr>
          <p:cNvPr id="219" name="Google Shape;219;p26"/>
          <p:cNvPicPr preferRelativeResize="0"/>
          <p:nvPr/>
        </p:nvPicPr>
        <p:blipFill rotWithShape="1">
          <a:blip r:embed="rId4">
            <a:alphaModFix/>
          </a:blip>
          <a:srcRect b="0" l="0" r="0" t="0"/>
          <a:stretch/>
        </p:blipFill>
        <p:spPr>
          <a:xfrm rot="10800000">
            <a:off x="4169496" y="543661"/>
            <a:ext cx="190828" cy="45719"/>
          </a:xfrm>
          <a:prstGeom prst="rect">
            <a:avLst/>
          </a:prstGeom>
          <a:noFill/>
          <a:ln>
            <a:noFill/>
          </a:ln>
        </p:spPr>
      </p:pic>
      <p:pic>
        <p:nvPicPr>
          <p:cNvPr id="220" name="Google Shape;220;p26"/>
          <p:cNvPicPr preferRelativeResize="0"/>
          <p:nvPr/>
        </p:nvPicPr>
        <p:blipFill rotWithShape="1">
          <a:blip r:embed="rId4">
            <a:alphaModFix/>
          </a:blip>
          <a:srcRect b="0" l="0" r="0" t="0"/>
          <a:stretch/>
        </p:blipFill>
        <p:spPr>
          <a:xfrm rot="10800000">
            <a:off x="4360324" y="543660"/>
            <a:ext cx="190828" cy="45719"/>
          </a:xfrm>
          <a:prstGeom prst="rect">
            <a:avLst/>
          </a:prstGeom>
          <a:noFill/>
          <a:ln>
            <a:noFill/>
          </a:ln>
        </p:spPr>
      </p:pic>
      <p:pic>
        <p:nvPicPr>
          <p:cNvPr id="221" name="Google Shape;221;p26"/>
          <p:cNvPicPr preferRelativeResize="0"/>
          <p:nvPr/>
        </p:nvPicPr>
        <p:blipFill rotWithShape="1">
          <a:blip r:embed="rId4">
            <a:alphaModFix/>
          </a:blip>
          <a:srcRect b="0" l="0" r="0" t="0"/>
          <a:stretch/>
        </p:blipFill>
        <p:spPr>
          <a:xfrm rot="10800000">
            <a:off x="4542475" y="543660"/>
            <a:ext cx="190828" cy="45719"/>
          </a:xfrm>
          <a:prstGeom prst="rect">
            <a:avLst/>
          </a:prstGeom>
          <a:noFill/>
          <a:ln>
            <a:noFill/>
          </a:ln>
        </p:spPr>
      </p:pic>
      <p:pic>
        <p:nvPicPr>
          <p:cNvPr id="222" name="Google Shape;222;p26"/>
          <p:cNvPicPr preferRelativeResize="0"/>
          <p:nvPr/>
        </p:nvPicPr>
        <p:blipFill rotWithShape="1">
          <a:blip r:embed="rId4">
            <a:alphaModFix/>
          </a:blip>
          <a:srcRect b="0" l="0" r="0" t="0"/>
          <a:stretch/>
        </p:blipFill>
        <p:spPr>
          <a:xfrm rot="10800000">
            <a:off x="4728647" y="543659"/>
            <a:ext cx="190828" cy="45719"/>
          </a:xfrm>
          <a:prstGeom prst="rect">
            <a:avLst/>
          </a:prstGeom>
          <a:noFill/>
          <a:ln>
            <a:noFill/>
          </a:ln>
        </p:spPr>
      </p:pic>
      <p:pic>
        <p:nvPicPr>
          <p:cNvPr id="223" name="Google Shape;223;p26"/>
          <p:cNvPicPr preferRelativeResize="0"/>
          <p:nvPr/>
        </p:nvPicPr>
        <p:blipFill rotWithShape="1">
          <a:blip r:embed="rId4">
            <a:alphaModFix/>
          </a:blip>
          <a:srcRect b="0" l="0" r="0" t="0"/>
          <a:stretch/>
        </p:blipFill>
        <p:spPr>
          <a:xfrm rot="10800000">
            <a:off x="4910798" y="543658"/>
            <a:ext cx="190828" cy="45719"/>
          </a:xfrm>
          <a:prstGeom prst="rect">
            <a:avLst/>
          </a:prstGeom>
          <a:noFill/>
          <a:ln>
            <a:noFill/>
          </a:ln>
        </p:spPr>
      </p:pic>
      <p:pic>
        <p:nvPicPr>
          <p:cNvPr id="224" name="Google Shape;224;p26"/>
          <p:cNvPicPr preferRelativeResize="0"/>
          <p:nvPr/>
        </p:nvPicPr>
        <p:blipFill rotWithShape="1">
          <a:blip r:embed="rId4">
            <a:alphaModFix/>
          </a:blip>
          <a:srcRect b="0" l="0" r="0" t="0"/>
          <a:stretch/>
        </p:blipFill>
        <p:spPr>
          <a:xfrm rot="10800000">
            <a:off x="5096269" y="543657"/>
            <a:ext cx="190828" cy="45719"/>
          </a:xfrm>
          <a:prstGeom prst="rect">
            <a:avLst/>
          </a:prstGeom>
          <a:noFill/>
          <a:ln>
            <a:noFill/>
          </a:ln>
        </p:spPr>
      </p:pic>
      <p:pic>
        <p:nvPicPr>
          <p:cNvPr id="225" name="Google Shape;225;p26"/>
          <p:cNvPicPr preferRelativeResize="0"/>
          <p:nvPr/>
        </p:nvPicPr>
        <p:blipFill rotWithShape="1">
          <a:blip r:embed="rId4">
            <a:alphaModFix/>
          </a:blip>
          <a:srcRect b="0" l="0" r="0" t="0"/>
          <a:stretch/>
        </p:blipFill>
        <p:spPr>
          <a:xfrm rot="10800000">
            <a:off x="5277303" y="543656"/>
            <a:ext cx="190828" cy="45719"/>
          </a:xfrm>
          <a:prstGeom prst="rect">
            <a:avLst/>
          </a:prstGeom>
          <a:noFill/>
          <a:ln>
            <a:noFill/>
          </a:ln>
        </p:spPr>
      </p:pic>
      <p:pic>
        <p:nvPicPr>
          <p:cNvPr id="226" name="Google Shape;226;p26"/>
          <p:cNvPicPr preferRelativeResize="0"/>
          <p:nvPr/>
        </p:nvPicPr>
        <p:blipFill rotWithShape="1">
          <a:blip r:embed="rId4">
            <a:alphaModFix/>
          </a:blip>
          <a:srcRect b="0" l="0" r="0" t="0"/>
          <a:stretch/>
        </p:blipFill>
        <p:spPr>
          <a:xfrm rot="10800000">
            <a:off x="5464465" y="543655"/>
            <a:ext cx="190828" cy="45719"/>
          </a:xfrm>
          <a:prstGeom prst="rect">
            <a:avLst/>
          </a:prstGeom>
          <a:noFill/>
          <a:ln>
            <a:noFill/>
          </a:ln>
        </p:spPr>
      </p:pic>
      <p:pic>
        <p:nvPicPr>
          <p:cNvPr id="227" name="Google Shape;227;p26"/>
          <p:cNvPicPr preferRelativeResize="0"/>
          <p:nvPr/>
        </p:nvPicPr>
        <p:blipFill rotWithShape="1">
          <a:blip r:embed="rId4">
            <a:alphaModFix/>
          </a:blip>
          <a:srcRect b="0" l="0" r="0" t="0"/>
          <a:stretch/>
        </p:blipFill>
        <p:spPr>
          <a:xfrm rot="10800000">
            <a:off x="5642190" y="543654"/>
            <a:ext cx="190828" cy="45719"/>
          </a:xfrm>
          <a:prstGeom prst="rect">
            <a:avLst/>
          </a:prstGeom>
          <a:noFill/>
          <a:ln>
            <a:noFill/>
          </a:ln>
        </p:spPr>
      </p:pic>
      <p:pic>
        <p:nvPicPr>
          <p:cNvPr id="228" name="Google Shape;228;p26"/>
          <p:cNvPicPr preferRelativeResize="0"/>
          <p:nvPr/>
        </p:nvPicPr>
        <p:blipFill rotWithShape="1">
          <a:blip r:embed="rId4">
            <a:alphaModFix/>
          </a:blip>
          <a:srcRect b="0" l="0" r="0" t="0"/>
          <a:stretch/>
        </p:blipFill>
        <p:spPr>
          <a:xfrm rot="10800000">
            <a:off x="5829407" y="543653"/>
            <a:ext cx="190828" cy="45719"/>
          </a:xfrm>
          <a:prstGeom prst="rect">
            <a:avLst/>
          </a:prstGeom>
          <a:noFill/>
          <a:ln>
            <a:noFill/>
          </a:ln>
        </p:spPr>
      </p:pic>
      <p:pic>
        <p:nvPicPr>
          <p:cNvPr id="229" name="Google Shape;229;p26"/>
          <p:cNvPicPr preferRelativeResize="0"/>
          <p:nvPr/>
        </p:nvPicPr>
        <p:blipFill rotWithShape="1">
          <a:blip r:embed="rId4">
            <a:alphaModFix/>
          </a:blip>
          <a:srcRect b="0" l="0" r="0" t="0"/>
          <a:stretch/>
        </p:blipFill>
        <p:spPr>
          <a:xfrm rot="10800000">
            <a:off x="6016569" y="543652"/>
            <a:ext cx="190828" cy="45719"/>
          </a:xfrm>
          <a:prstGeom prst="rect">
            <a:avLst/>
          </a:prstGeom>
          <a:noFill/>
          <a:ln>
            <a:noFill/>
          </a:ln>
        </p:spPr>
      </p:pic>
      <p:pic>
        <p:nvPicPr>
          <p:cNvPr id="230" name="Google Shape;230;p26"/>
          <p:cNvPicPr preferRelativeResize="0"/>
          <p:nvPr/>
        </p:nvPicPr>
        <p:blipFill rotWithShape="1">
          <a:blip r:embed="rId4">
            <a:alphaModFix/>
          </a:blip>
          <a:srcRect b="0" l="0" r="0" t="0"/>
          <a:stretch/>
        </p:blipFill>
        <p:spPr>
          <a:xfrm rot="10800000">
            <a:off x="6198720" y="543652"/>
            <a:ext cx="190828" cy="45719"/>
          </a:xfrm>
          <a:prstGeom prst="rect">
            <a:avLst/>
          </a:prstGeom>
          <a:noFill/>
          <a:ln>
            <a:noFill/>
          </a:ln>
        </p:spPr>
      </p:pic>
      <p:pic>
        <p:nvPicPr>
          <p:cNvPr id="231" name="Google Shape;231;p26"/>
          <p:cNvPicPr preferRelativeResize="0"/>
          <p:nvPr/>
        </p:nvPicPr>
        <p:blipFill rotWithShape="1">
          <a:blip r:embed="rId4">
            <a:alphaModFix/>
          </a:blip>
          <a:srcRect b="0" l="0" r="0" t="0"/>
          <a:stretch/>
        </p:blipFill>
        <p:spPr>
          <a:xfrm rot="10800000">
            <a:off x="6389989" y="543651"/>
            <a:ext cx="190828" cy="45719"/>
          </a:xfrm>
          <a:prstGeom prst="rect">
            <a:avLst/>
          </a:prstGeom>
          <a:noFill/>
          <a:ln>
            <a:noFill/>
          </a:ln>
        </p:spPr>
      </p:pic>
      <p:pic>
        <p:nvPicPr>
          <p:cNvPr id="232" name="Google Shape;232;p26"/>
          <p:cNvPicPr preferRelativeResize="0"/>
          <p:nvPr/>
        </p:nvPicPr>
        <p:blipFill rotWithShape="1">
          <a:blip r:embed="rId4">
            <a:alphaModFix/>
          </a:blip>
          <a:srcRect b="0" l="0" r="0" t="0"/>
          <a:stretch/>
        </p:blipFill>
        <p:spPr>
          <a:xfrm flipH="1">
            <a:off x="6573865" y="543651"/>
            <a:ext cx="190828" cy="45719"/>
          </a:xfrm>
          <a:prstGeom prst="rect">
            <a:avLst/>
          </a:prstGeom>
          <a:noFill/>
          <a:ln>
            <a:noFill/>
          </a:ln>
        </p:spPr>
      </p:pic>
      <p:pic>
        <p:nvPicPr>
          <p:cNvPr id="233" name="Google Shape;233;p26"/>
          <p:cNvPicPr preferRelativeResize="0"/>
          <p:nvPr/>
        </p:nvPicPr>
        <p:blipFill rotWithShape="1">
          <a:blip r:embed="rId4">
            <a:alphaModFix/>
          </a:blip>
          <a:srcRect b="0" l="0" r="0" t="0"/>
          <a:stretch/>
        </p:blipFill>
        <p:spPr>
          <a:xfrm rot="10800000">
            <a:off x="6747195" y="543651"/>
            <a:ext cx="190828" cy="45719"/>
          </a:xfrm>
          <a:prstGeom prst="rect">
            <a:avLst/>
          </a:prstGeom>
          <a:noFill/>
          <a:ln>
            <a:noFill/>
          </a:ln>
        </p:spPr>
      </p:pic>
      <p:pic>
        <p:nvPicPr>
          <p:cNvPr id="234" name="Google Shape;234;p26"/>
          <p:cNvPicPr preferRelativeResize="0"/>
          <p:nvPr/>
        </p:nvPicPr>
        <p:blipFill rotWithShape="1">
          <a:blip r:embed="rId4">
            <a:alphaModFix/>
          </a:blip>
          <a:srcRect b="0" l="0" r="0" t="0"/>
          <a:stretch/>
        </p:blipFill>
        <p:spPr>
          <a:xfrm rot="10800000">
            <a:off x="6934146" y="543650"/>
            <a:ext cx="190828" cy="45719"/>
          </a:xfrm>
          <a:prstGeom prst="rect">
            <a:avLst/>
          </a:prstGeom>
          <a:noFill/>
          <a:ln>
            <a:noFill/>
          </a:ln>
        </p:spPr>
      </p:pic>
      <p:pic>
        <p:nvPicPr>
          <p:cNvPr id="235" name="Google Shape;235;p26"/>
          <p:cNvPicPr preferRelativeResize="0"/>
          <p:nvPr/>
        </p:nvPicPr>
        <p:blipFill rotWithShape="1">
          <a:blip r:embed="rId4">
            <a:alphaModFix/>
          </a:blip>
          <a:srcRect b="0" l="0" r="0" t="0"/>
          <a:stretch/>
        </p:blipFill>
        <p:spPr>
          <a:xfrm rot="10800000">
            <a:off x="7119461" y="543649"/>
            <a:ext cx="190828" cy="45719"/>
          </a:xfrm>
          <a:prstGeom prst="rect">
            <a:avLst/>
          </a:prstGeom>
          <a:noFill/>
          <a:ln>
            <a:noFill/>
          </a:ln>
        </p:spPr>
      </p:pic>
      <p:pic>
        <p:nvPicPr>
          <p:cNvPr id="236" name="Google Shape;236;p26"/>
          <p:cNvPicPr preferRelativeResize="0"/>
          <p:nvPr/>
        </p:nvPicPr>
        <p:blipFill rotWithShape="1">
          <a:blip r:embed="rId4">
            <a:alphaModFix/>
          </a:blip>
          <a:srcRect b="0" l="0" r="0" t="0"/>
          <a:stretch/>
        </p:blipFill>
        <p:spPr>
          <a:xfrm rot="10800000">
            <a:off x="7303876" y="543648"/>
            <a:ext cx="190828" cy="45719"/>
          </a:xfrm>
          <a:prstGeom prst="rect">
            <a:avLst/>
          </a:prstGeom>
          <a:noFill/>
          <a:ln>
            <a:noFill/>
          </a:ln>
        </p:spPr>
      </p:pic>
      <p:pic>
        <p:nvPicPr>
          <p:cNvPr id="237" name="Google Shape;237;p26"/>
          <p:cNvPicPr preferRelativeResize="0"/>
          <p:nvPr/>
        </p:nvPicPr>
        <p:blipFill rotWithShape="1">
          <a:blip r:embed="rId4">
            <a:alphaModFix/>
          </a:blip>
          <a:srcRect b="0" l="0" r="0" t="0"/>
          <a:stretch/>
        </p:blipFill>
        <p:spPr>
          <a:xfrm rot="10800000">
            <a:off x="7484487" y="543647"/>
            <a:ext cx="190828" cy="45719"/>
          </a:xfrm>
          <a:prstGeom prst="rect">
            <a:avLst/>
          </a:prstGeom>
          <a:noFill/>
          <a:ln>
            <a:noFill/>
          </a:ln>
        </p:spPr>
      </p:pic>
      <p:pic>
        <p:nvPicPr>
          <p:cNvPr id="238" name="Google Shape;238;p26"/>
          <p:cNvPicPr preferRelativeResize="0"/>
          <p:nvPr/>
        </p:nvPicPr>
        <p:blipFill rotWithShape="1">
          <a:blip r:embed="rId4">
            <a:alphaModFix/>
          </a:blip>
          <a:srcRect b="0" l="0" r="0" t="0"/>
          <a:stretch/>
        </p:blipFill>
        <p:spPr>
          <a:xfrm rot="10800000">
            <a:off x="7584423" y="543646"/>
            <a:ext cx="190828" cy="45719"/>
          </a:xfrm>
          <a:prstGeom prst="rect">
            <a:avLst/>
          </a:prstGeom>
          <a:noFill/>
          <a:ln>
            <a:noFill/>
          </a:ln>
        </p:spPr>
      </p:pic>
      <p:sp>
        <p:nvSpPr>
          <p:cNvPr id="239" name="Google Shape;239;p26"/>
          <p:cNvSpPr txBox="1"/>
          <p:nvPr>
            <p:ph type="title"/>
          </p:nvPr>
        </p:nvSpPr>
        <p:spPr>
          <a:xfrm>
            <a:off x="685800" y="-24137"/>
            <a:ext cx="7009448" cy="65405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65A9B7"/>
              </a:buClr>
              <a:buSzPts val="1800"/>
              <a:buFont typeface="Cambria"/>
              <a:buNone/>
            </a:pPr>
            <a:r>
              <a:rPr b="1" i="0" lang="en-US" sz="1800" u="none" cap="none" strike="noStrike">
                <a:solidFill>
                  <a:srgbClr val="65A9B7"/>
                </a:solidFill>
                <a:latin typeface="Cambria"/>
                <a:ea typeface="Cambria"/>
                <a:cs typeface="Cambria"/>
                <a:sym typeface="Cambria"/>
              </a:rPr>
              <a:t># Degenerative brain disease:</a:t>
            </a:r>
            <a:endParaRPr b="1" i="0" sz="1800" u="none" cap="none" strike="noStrike">
              <a:solidFill>
                <a:srgbClr val="65A9B7"/>
              </a:solidFill>
              <a:latin typeface="Cambria"/>
              <a:ea typeface="Cambria"/>
              <a:cs typeface="Cambria"/>
              <a:sym typeface="Cambria"/>
            </a:endParaRPr>
          </a:p>
        </p:txBody>
      </p:sp>
      <p:sp>
        <p:nvSpPr>
          <p:cNvPr id="240" name="Google Shape;240;p26"/>
          <p:cNvSpPr txBox="1"/>
          <p:nvPr/>
        </p:nvSpPr>
        <p:spPr>
          <a:xfrm>
            <a:off x="50875" y="758413"/>
            <a:ext cx="7323000" cy="7244400"/>
          </a:xfrm>
          <a:prstGeom prst="rect">
            <a:avLst/>
          </a:prstGeom>
          <a:noFill/>
          <a:ln>
            <a:noFill/>
          </a:ln>
        </p:spPr>
        <p:txBody>
          <a:bodyPr anchorCtr="0" anchor="t" bIns="45700" lIns="91425" spcFirstLastPara="1" rIns="91425" wrap="square" tIns="45700">
            <a:noAutofit/>
          </a:bodyPr>
          <a:lstStyle/>
          <a:p>
            <a:pPr indent="-194310" lvl="0" marL="194310" marR="0" rtl="0" algn="l">
              <a:lnSpc>
                <a:spcPct val="115000"/>
              </a:lnSpc>
              <a:spcBef>
                <a:spcPts val="0"/>
              </a:spcBef>
              <a:spcAft>
                <a:spcPts val="0"/>
              </a:spcAft>
              <a:buClr>
                <a:schemeClr val="dk1"/>
              </a:buClr>
              <a:buSzPts val="1200"/>
              <a:buFont typeface="Noto Sans Symbols"/>
              <a:buChar char="▪"/>
            </a:pPr>
            <a:r>
              <a:rPr b="1" i="0" lang="en-US" sz="1200" u="none" cap="none" strike="noStrike">
                <a:solidFill>
                  <a:schemeClr val="dk1"/>
                </a:solidFill>
                <a:latin typeface="Cambria"/>
                <a:ea typeface="Cambria"/>
                <a:cs typeface="Cambria"/>
                <a:sym typeface="Cambria"/>
              </a:rPr>
              <a:t>What do we mean by “</a:t>
            </a:r>
            <a:r>
              <a:rPr b="1" i="0" lang="en-US" sz="1200" u="none" cap="none" strike="noStrike">
                <a:solidFill>
                  <a:srgbClr val="46B2B5"/>
                </a:solidFill>
                <a:latin typeface="Cambria"/>
                <a:ea typeface="Cambria"/>
                <a:cs typeface="Cambria"/>
                <a:sym typeface="Cambria"/>
              </a:rPr>
              <a:t>Degenerative</a:t>
            </a:r>
            <a:r>
              <a:rPr b="1" i="0" lang="en-US" sz="1200" u="none" cap="none" strike="noStrike">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 disorders characterized by the </a:t>
            </a:r>
            <a:r>
              <a:rPr b="1" i="0" lang="en-US" sz="1200" u="none" cap="none" strike="noStrike">
                <a:solidFill>
                  <a:srgbClr val="C00000"/>
                </a:solidFill>
                <a:latin typeface="Cambria"/>
                <a:ea typeface="Cambria"/>
                <a:cs typeface="Cambria"/>
                <a:sym typeface="Cambria"/>
              </a:rPr>
              <a:t>cellular degeneration of subsets of neurons </a:t>
            </a:r>
            <a:r>
              <a:rPr b="0" i="0" lang="en-US" sz="1200" u="none" cap="none" strike="noStrike">
                <a:solidFill>
                  <a:schemeClr val="dk1"/>
                </a:solidFill>
                <a:latin typeface="Cambria"/>
                <a:ea typeface="Cambria"/>
                <a:cs typeface="Cambria"/>
                <a:sym typeface="Cambria"/>
              </a:rPr>
              <a:t>that typically are related by </a:t>
            </a:r>
            <a:r>
              <a:rPr b="1" i="0" lang="en-US" sz="1200" u="none" cap="none" strike="noStrike">
                <a:solidFill>
                  <a:schemeClr val="dk1"/>
                </a:solidFill>
                <a:latin typeface="Cambria"/>
                <a:ea typeface="Cambria"/>
                <a:cs typeface="Cambria"/>
                <a:sym typeface="Cambria"/>
              </a:rPr>
              <a:t>function, </a:t>
            </a:r>
            <a:r>
              <a:rPr b="0" i="0" lang="en-US" sz="1200" u="none" cap="none" strike="noStrike">
                <a:solidFill>
                  <a:schemeClr val="dk1"/>
                </a:solidFill>
                <a:latin typeface="Cambria"/>
                <a:ea typeface="Cambria"/>
                <a:cs typeface="Cambria"/>
                <a:sym typeface="Cambria"/>
              </a:rPr>
              <a:t>rather than by </a:t>
            </a:r>
            <a:r>
              <a:rPr b="1" i="0" lang="en-US" sz="1200" u="none" cap="none" strike="noStrike">
                <a:solidFill>
                  <a:schemeClr val="dk1"/>
                </a:solidFill>
                <a:latin typeface="Cambria"/>
                <a:ea typeface="Cambria"/>
                <a:cs typeface="Cambria"/>
                <a:sym typeface="Cambria"/>
              </a:rPr>
              <a:t>physical location </a:t>
            </a:r>
            <a:r>
              <a:rPr b="0" i="0" lang="en-US" sz="1200" u="none" cap="none" strike="noStrike">
                <a:solidFill>
                  <a:schemeClr val="dk1"/>
                </a:solidFill>
                <a:latin typeface="Cambria"/>
                <a:ea typeface="Cambria"/>
                <a:cs typeface="Cambria"/>
                <a:sym typeface="Cambria"/>
              </a:rPr>
              <a:t>in the brain. </a:t>
            </a:r>
            <a:r>
              <a:rPr b="0" i="0" lang="en-US" sz="1000" u="none" cap="none" strike="noStrike">
                <a:solidFill>
                  <a:srgbClr val="BFBFBF"/>
                </a:solidFill>
                <a:latin typeface="Cambria"/>
                <a:ea typeface="Cambria"/>
                <a:cs typeface="Cambria"/>
                <a:sym typeface="Cambria"/>
              </a:rPr>
              <a:t>It is characterized by affecting the type of the cell not location مو شرط تكون الخلايا جنب بعض، المهم ان لها نفس الوظيفة</a:t>
            </a:r>
            <a:endParaRPr b="0" i="0" sz="1200" u="none" cap="none" strike="noStrike">
              <a:solidFill>
                <a:schemeClr val="dk1"/>
              </a:solidFill>
              <a:latin typeface="Cambria"/>
              <a:ea typeface="Cambria"/>
              <a:cs typeface="Cambria"/>
              <a:sym typeface="Cambria"/>
            </a:endParaRPr>
          </a:p>
          <a:p>
            <a:pPr indent="-304800" lvl="0" marL="457200" marR="0" rtl="0" algn="l">
              <a:lnSpc>
                <a:spcPct val="115000"/>
              </a:lnSpc>
              <a:spcBef>
                <a:spcPts val="0"/>
              </a:spcBef>
              <a:spcAft>
                <a:spcPts val="0"/>
              </a:spcAft>
              <a:buClr>
                <a:schemeClr val="accent2"/>
              </a:buClr>
              <a:buSzPts val="1200"/>
              <a:buFont typeface="Cambria"/>
              <a:buChar char="-"/>
            </a:pPr>
            <a:r>
              <a:rPr b="0" i="0" lang="en-US" sz="1200" u="none" cap="none" strike="noStrike">
                <a:solidFill>
                  <a:schemeClr val="accent2"/>
                </a:solidFill>
                <a:latin typeface="Cambria"/>
                <a:ea typeface="Cambria"/>
                <a:cs typeface="Cambria"/>
                <a:sym typeface="Cambria"/>
              </a:rPr>
              <a:t>for example : Alzheimer’s and Parkinson disease.</a:t>
            </a:r>
            <a:endParaRPr b="0" i="0" sz="1400" u="none" cap="none" strike="noStrike">
              <a:solidFill>
                <a:srgbClr val="000000"/>
              </a:solidFill>
              <a:latin typeface="Arial"/>
              <a:ea typeface="Arial"/>
              <a:cs typeface="Arial"/>
              <a:sym typeface="Arial"/>
            </a:endParaRPr>
          </a:p>
          <a:p>
            <a:pPr indent="0" lvl="0" marL="457200" marR="0" rtl="0" algn="l">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4310" lvl="0" marL="194310" marR="0" rtl="0" algn="l">
              <a:lnSpc>
                <a:spcPct val="115000"/>
              </a:lnSpc>
              <a:spcBef>
                <a:spcPts val="0"/>
              </a:spcBef>
              <a:spcAft>
                <a:spcPts val="0"/>
              </a:spcAft>
              <a:buClr>
                <a:schemeClr val="dk1"/>
              </a:buClr>
              <a:buSzPts val="1200"/>
              <a:buFont typeface="Noto Sans Symbols"/>
              <a:buChar char="▪"/>
            </a:pPr>
            <a:r>
              <a:rPr b="0" i="0" lang="en-US" sz="1200" u="none" cap="none" strike="noStrike">
                <a:solidFill>
                  <a:schemeClr val="dk1"/>
                </a:solidFill>
                <a:latin typeface="Cambria"/>
                <a:ea typeface="Cambria"/>
                <a:cs typeface="Cambria"/>
                <a:sym typeface="Cambria"/>
              </a:rPr>
              <a:t>It cause symptoms that depend on the pattern of involvement of the brain:</a:t>
            </a:r>
            <a:endParaRPr b="0" i="0" sz="1200" u="none" cap="none" strike="noStrike">
              <a:solidFill>
                <a:schemeClr val="dk1"/>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t/>
            </a:r>
            <a:endParaRPr b="0" i="0" sz="1200" u="none" cap="none" strike="noStrike">
              <a:solidFill>
                <a:srgbClr val="000000"/>
              </a:solidFill>
              <a:latin typeface="Cambria"/>
              <a:ea typeface="Cambria"/>
              <a:cs typeface="Cambria"/>
              <a:sym typeface="Cambria"/>
            </a:endParaRPr>
          </a:p>
          <a:p>
            <a:pPr indent="0" lvl="0" marL="152400" marR="0" rtl="0" algn="l">
              <a:lnSpc>
                <a:spcPct val="115000"/>
              </a:lnSpc>
              <a:spcBef>
                <a:spcPts val="0"/>
              </a:spcBef>
              <a:spcAft>
                <a:spcPts val="0"/>
              </a:spcAft>
              <a:buNone/>
            </a:pPr>
            <a:r>
              <a:rPr b="0" i="0" lang="en-US" sz="1200" u="none" cap="none" strike="noStrike">
                <a:solidFill>
                  <a:srgbClr val="000000"/>
                </a:solidFill>
                <a:latin typeface="Cambria"/>
                <a:ea typeface="Cambria"/>
                <a:cs typeface="Cambria"/>
                <a:sym typeface="Cambria"/>
              </a:rPr>
              <a:t>although many degenerative diseases have primary targets, other brain regions are often affected later in the course of the illness </a:t>
            </a:r>
            <a:r>
              <a:rPr b="0" i="0" lang="en-US" sz="1000" u="none" cap="none" strike="noStrike">
                <a:solidFill>
                  <a:srgbClr val="BFBFBF"/>
                </a:solidFill>
                <a:latin typeface="Cambria"/>
                <a:ea typeface="Cambria"/>
                <a:cs typeface="Cambria"/>
                <a:sym typeface="Cambria"/>
              </a:rPr>
              <a:t>for example if the neurodegenerative disorder start in the cerebral cortex later on </a:t>
            </a:r>
            <a:r>
              <a:rPr b="0" i="0" lang="en-US" sz="1000" u="sng" cap="none" strike="noStrike">
                <a:solidFill>
                  <a:srgbClr val="BFBFBF"/>
                </a:solidFill>
                <a:latin typeface="Cambria"/>
                <a:ea typeface="Cambria"/>
                <a:cs typeface="Cambria"/>
                <a:sym typeface="Cambria"/>
              </a:rPr>
              <a:t>it may </a:t>
            </a:r>
            <a:r>
              <a:rPr b="0" i="0" lang="en-US" sz="1000" u="none" cap="none" strike="noStrike">
                <a:solidFill>
                  <a:srgbClr val="BFBFBF"/>
                </a:solidFill>
                <a:latin typeface="Cambria"/>
                <a:ea typeface="Cambria"/>
                <a:cs typeface="Cambria"/>
                <a:sym typeface="Cambria"/>
              </a:rPr>
              <a:t>involve the basal ganglia or any other region</a:t>
            </a:r>
            <a:br>
              <a:rPr b="0" i="0" lang="en-US" sz="1200" u="none" cap="none" strike="noStrike">
                <a:solidFill>
                  <a:srgbClr val="000000"/>
                </a:solidFill>
                <a:latin typeface="Cambria"/>
                <a:ea typeface="Cambria"/>
                <a:cs typeface="Cambria"/>
                <a:sym typeface="Cambria"/>
              </a:rPr>
            </a:br>
            <a:endParaRPr b="1" i="0" sz="1400" u="none" cap="none" strike="noStrike">
              <a:solidFill>
                <a:srgbClr val="C00000"/>
              </a:solidFill>
              <a:latin typeface="Arial"/>
              <a:ea typeface="Arial"/>
              <a:cs typeface="Arial"/>
              <a:sym typeface="Arial"/>
            </a:endParaRPr>
          </a:p>
          <a:p>
            <a:pPr indent="-118110" lvl="0" marL="194310" marR="0" rtl="0" algn="l">
              <a:lnSpc>
                <a:spcPct val="90000"/>
              </a:lnSpc>
              <a:spcBef>
                <a:spcPts val="850"/>
              </a:spcBef>
              <a:spcAft>
                <a:spcPts val="0"/>
              </a:spcAft>
              <a:buClr>
                <a:schemeClr val="dk1"/>
              </a:buClr>
              <a:buSzPts val="1200"/>
              <a:buFont typeface="Noto Sans Symbols"/>
              <a:buNone/>
            </a:pPr>
            <a:r>
              <a:t/>
            </a:r>
            <a:endParaRPr b="1" i="0" sz="1200" u="none" cap="none" strike="noStrike">
              <a:solidFill>
                <a:srgbClr val="C00000"/>
              </a:solidFill>
              <a:latin typeface="Cambria"/>
              <a:ea typeface="Cambria"/>
              <a:cs typeface="Cambria"/>
              <a:sym typeface="Cambria"/>
            </a:endParaRPr>
          </a:p>
          <a:p>
            <a:pPr indent="0" lvl="0" marL="0" marR="0" rtl="0" algn="l">
              <a:lnSpc>
                <a:spcPct val="90000"/>
              </a:lnSpc>
              <a:spcBef>
                <a:spcPts val="850"/>
              </a:spcBef>
              <a:spcAft>
                <a:spcPts val="0"/>
              </a:spcAft>
              <a:buClr>
                <a:schemeClr val="dk1"/>
              </a:buClr>
              <a:buSzPts val="1200"/>
              <a:buFont typeface="Arial"/>
              <a:buNone/>
            </a:pPr>
            <a:r>
              <a:t/>
            </a:r>
            <a:endParaRPr b="1" i="0" sz="1200" u="none" cap="none" strike="noStrike">
              <a:solidFill>
                <a:srgbClr val="C00000"/>
              </a:solidFill>
              <a:latin typeface="Cambria"/>
              <a:ea typeface="Cambria"/>
              <a:cs typeface="Cambria"/>
              <a:sym typeface="Cambria"/>
            </a:endParaRPr>
          </a:p>
        </p:txBody>
      </p:sp>
      <p:grpSp>
        <p:nvGrpSpPr>
          <p:cNvPr id="241" name="Google Shape;241;p26"/>
          <p:cNvGrpSpPr/>
          <p:nvPr/>
        </p:nvGrpSpPr>
        <p:grpSpPr>
          <a:xfrm>
            <a:off x="55127" y="2113722"/>
            <a:ext cx="7314454" cy="4533658"/>
            <a:chOff x="1" y="4908"/>
            <a:chExt cx="7314454" cy="4533658"/>
          </a:xfrm>
        </p:grpSpPr>
        <p:sp>
          <p:nvSpPr>
            <p:cNvPr id="242" name="Google Shape;242;p26"/>
            <p:cNvSpPr/>
            <p:nvPr/>
          </p:nvSpPr>
          <p:spPr>
            <a:xfrm rot="5400000">
              <a:off x="-186503" y="191412"/>
              <a:ext cx="1243359" cy="870351"/>
            </a:xfrm>
            <a:prstGeom prst="chevron">
              <a:avLst>
                <a:gd fmla="val 50000" name="adj"/>
              </a:avLst>
            </a:prstGeom>
            <a:solidFill>
              <a:srgbClr val="9AC0CE"/>
            </a:solidFill>
            <a:ln cap="flat" cmpd="sng" w="25400">
              <a:solidFill>
                <a:srgbClr val="9AC0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txBox="1"/>
            <p:nvPr/>
          </p:nvSpPr>
          <p:spPr>
            <a:xfrm>
              <a:off x="11" y="243618"/>
              <a:ext cx="870300" cy="850500"/>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lang="en-US" sz="1200">
                  <a:solidFill>
                    <a:schemeClr val="dk1"/>
                  </a:solidFill>
                  <a:latin typeface="Cambria"/>
                  <a:ea typeface="Cambria"/>
                  <a:cs typeface="Cambria"/>
                  <a:sym typeface="Cambria"/>
                </a:rPr>
                <a:t>Hippocamp-al </a:t>
              </a:r>
              <a:r>
                <a:rPr b="1" i="0" lang="en-US" sz="1200" u="none" cap="none" strike="noStrike">
                  <a:solidFill>
                    <a:schemeClr val="dk1"/>
                  </a:solidFill>
                  <a:latin typeface="Cambria"/>
                  <a:ea typeface="Cambria"/>
                  <a:cs typeface="Cambria"/>
                  <a:sym typeface="Cambria"/>
                </a:rPr>
                <a:t>cortical neurons </a:t>
              </a:r>
              <a:endParaRPr b="0" i="0" sz="1200" u="none" cap="none" strike="noStrike">
                <a:solidFill>
                  <a:schemeClr val="dk1"/>
                </a:solidFill>
                <a:latin typeface="Arial"/>
                <a:ea typeface="Arial"/>
                <a:cs typeface="Arial"/>
                <a:sym typeface="Arial"/>
              </a:endParaRPr>
            </a:p>
          </p:txBody>
        </p:sp>
        <p:sp>
          <p:nvSpPr>
            <p:cNvPr id="244" name="Google Shape;244;p26"/>
            <p:cNvSpPr/>
            <p:nvPr/>
          </p:nvSpPr>
          <p:spPr>
            <a:xfrm rot="5400000">
              <a:off x="3688099" y="-2812839"/>
              <a:ext cx="808608" cy="6444104"/>
            </a:xfrm>
            <a:prstGeom prst="round2SameRect">
              <a:avLst>
                <a:gd fmla="val 16667" name="adj1"/>
                <a:gd fmla="val 0" name="adj2"/>
              </a:avLst>
            </a:prstGeom>
            <a:solidFill>
              <a:schemeClr val="lt1">
                <a:alpha val="89803"/>
              </a:schemeClr>
            </a:solidFill>
            <a:ln cap="flat" cmpd="sng" w="19050">
              <a:solidFill>
                <a:srgbClr val="9AC0CE"/>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txBox="1"/>
            <p:nvPr/>
          </p:nvSpPr>
          <p:spPr>
            <a:xfrm>
              <a:off x="870352" y="44381"/>
              <a:ext cx="6404631" cy="729662"/>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result in loss of memory, language, insight, and planning, all components of </a:t>
              </a:r>
              <a:r>
                <a:rPr b="0" i="0" lang="en-US" sz="1200" u="none" cap="none" strike="noStrike">
                  <a:solidFill>
                    <a:srgbClr val="C00000"/>
                  </a:solidFill>
                  <a:latin typeface="Cambria"/>
                  <a:ea typeface="Cambria"/>
                  <a:cs typeface="Cambria"/>
                  <a:sym typeface="Cambria"/>
                </a:rPr>
                <a:t>dementia</a:t>
              </a:r>
              <a:r>
                <a:rPr b="0" i="0" lang="en-US" sz="1200" u="none" cap="none" strike="noStrike">
                  <a:solidFill>
                    <a:srgbClr val="000000"/>
                  </a:solidFill>
                  <a:latin typeface="Cambria"/>
                  <a:ea typeface="Cambria"/>
                  <a:cs typeface="Cambria"/>
                  <a:sym typeface="Cambria"/>
                </a:rPr>
                <a:t>.</a:t>
              </a:r>
              <a:endParaRPr b="0" i="0" sz="1200" u="none" cap="none" strike="noStrike">
                <a:solidFill>
                  <a:srgbClr val="000000"/>
                </a:solidFill>
                <a:latin typeface="Arial"/>
                <a:ea typeface="Arial"/>
                <a:cs typeface="Arial"/>
                <a:sym typeface="Arial"/>
              </a:endParaRPr>
            </a:p>
          </p:txBody>
        </p:sp>
        <p:sp>
          <p:nvSpPr>
            <p:cNvPr id="246" name="Google Shape;246;p26"/>
            <p:cNvSpPr/>
            <p:nvPr/>
          </p:nvSpPr>
          <p:spPr>
            <a:xfrm rot="5400000">
              <a:off x="-186503" y="1288178"/>
              <a:ext cx="1243359" cy="870351"/>
            </a:xfrm>
            <a:prstGeom prst="chevron">
              <a:avLst>
                <a:gd fmla="val 50000" name="adj"/>
              </a:avLst>
            </a:prstGeom>
            <a:solidFill>
              <a:srgbClr val="CCDFE6"/>
            </a:solidFill>
            <a:ln cap="flat" cmpd="sng" w="25400">
              <a:solidFill>
                <a:srgbClr val="CCDF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txBox="1"/>
            <p:nvPr/>
          </p:nvSpPr>
          <p:spPr>
            <a:xfrm>
              <a:off x="2" y="1536850"/>
              <a:ext cx="870351" cy="37300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chemeClr val="dk1"/>
                  </a:solidFill>
                  <a:latin typeface="Cambria"/>
                  <a:ea typeface="Cambria"/>
                  <a:cs typeface="Cambria"/>
                  <a:sym typeface="Cambria"/>
                </a:rPr>
                <a:t>Neurons of the basal ganglia </a:t>
              </a:r>
              <a:endParaRPr b="1" i="0" sz="1200" u="none" cap="none" strike="noStrike">
                <a:solidFill>
                  <a:schemeClr val="dk1"/>
                </a:solidFill>
                <a:latin typeface="Cambria"/>
                <a:ea typeface="Cambria"/>
                <a:cs typeface="Cambria"/>
                <a:sym typeface="Cambria"/>
              </a:endParaRPr>
            </a:p>
          </p:txBody>
        </p:sp>
        <p:sp>
          <p:nvSpPr>
            <p:cNvPr id="248" name="Google Shape;248;p26"/>
            <p:cNvSpPr/>
            <p:nvPr/>
          </p:nvSpPr>
          <p:spPr>
            <a:xfrm rot="5400000">
              <a:off x="3688311" y="-1716285"/>
              <a:ext cx="808183" cy="6444104"/>
            </a:xfrm>
            <a:prstGeom prst="round2SameRect">
              <a:avLst>
                <a:gd fmla="val 16667" name="adj1"/>
                <a:gd fmla="val 0" name="adj2"/>
              </a:avLst>
            </a:prstGeom>
            <a:solidFill>
              <a:schemeClr val="lt1">
                <a:alpha val="89803"/>
              </a:schemeClr>
            </a:solidFill>
            <a:ln cap="flat" cmpd="sng" w="19050">
              <a:solidFill>
                <a:srgbClr val="9AC0CE"/>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6"/>
            <p:cNvSpPr txBox="1"/>
            <p:nvPr/>
          </p:nvSpPr>
          <p:spPr>
            <a:xfrm>
              <a:off x="870351" y="1141127"/>
              <a:ext cx="6404652" cy="729279"/>
            </a:xfrm>
            <a:prstGeom prst="rect">
              <a:avLst/>
            </a:prstGeom>
            <a:noFill/>
            <a:ln>
              <a:noFill/>
            </a:ln>
          </p:spPr>
          <p:txBody>
            <a:bodyPr anchorCtr="0" anchor="ctr" bIns="7600" lIns="85325" spcFirstLastPara="1" rIns="7600" wrap="square" tIns="7600">
              <a:noAutofit/>
            </a:bodyPr>
            <a:lstStyle/>
            <a:p>
              <a:pPr indent="0" lvl="0" marL="114300" marR="0" rtl="0" algn="l">
                <a:lnSpc>
                  <a:spcPct val="90000"/>
                </a:lnSpc>
                <a:spcBef>
                  <a:spcPts val="0"/>
                </a:spcBef>
                <a:spcAft>
                  <a:spcPts val="0"/>
                </a:spcAft>
                <a:buNone/>
              </a:pPr>
              <a:r>
                <a:t/>
              </a:r>
              <a:endParaRPr sz="1200">
                <a:latin typeface="Cambria"/>
                <a:ea typeface="Cambria"/>
                <a:cs typeface="Cambria"/>
                <a:sym typeface="Cambria"/>
              </a:endParaRPr>
            </a:p>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result in </a:t>
              </a:r>
              <a:r>
                <a:rPr b="0" i="0" lang="en-US" sz="1200" u="none" cap="none" strike="noStrike">
                  <a:solidFill>
                    <a:srgbClr val="C00000"/>
                  </a:solidFill>
                  <a:latin typeface="Cambria"/>
                  <a:ea typeface="Cambria"/>
                  <a:cs typeface="Cambria"/>
                  <a:sym typeface="Cambria"/>
                </a:rPr>
                <a:t>movement disorders</a:t>
              </a:r>
              <a:r>
                <a:rPr lang="en-US" sz="1200">
                  <a:solidFill>
                    <a:srgbClr val="999999"/>
                  </a:solidFill>
                  <a:latin typeface="Cambria"/>
                  <a:ea typeface="Cambria"/>
                  <a:cs typeface="Cambria"/>
                  <a:sym typeface="Cambria"/>
                </a:rPr>
                <a:t>, these may be hypokinetic, as with Parkinson disease,  or  hyperkinetic, as with Huntington disease.</a:t>
              </a:r>
              <a:br>
                <a:rPr lang="en-US" sz="1200">
                  <a:solidFill>
                    <a:srgbClr val="999999"/>
                  </a:solidFill>
                  <a:latin typeface="Cambria"/>
                  <a:ea typeface="Cambria"/>
                  <a:cs typeface="Cambria"/>
                  <a:sym typeface="Cambria"/>
                </a:rPr>
              </a:br>
              <a:endParaRPr b="0" i="0" sz="1200" u="none" cap="none" strike="noStrike">
                <a:solidFill>
                  <a:srgbClr val="999999"/>
                </a:solidFill>
                <a:latin typeface="Arial"/>
                <a:ea typeface="Arial"/>
                <a:cs typeface="Arial"/>
                <a:sym typeface="Arial"/>
              </a:endParaRPr>
            </a:p>
          </p:txBody>
        </p:sp>
        <p:sp>
          <p:nvSpPr>
            <p:cNvPr id="250" name="Google Shape;250;p26"/>
            <p:cNvSpPr/>
            <p:nvPr/>
          </p:nvSpPr>
          <p:spPr>
            <a:xfrm rot="5400000">
              <a:off x="-186503" y="2384945"/>
              <a:ext cx="1243359" cy="870351"/>
            </a:xfrm>
            <a:prstGeom prst="chevron">
              <a:avLst>
                <a:gd fmla="val 50000" name="adj"/>
              </a:avLst>
            </a:prstGeom>
            <a:solidFill>
              <a:srgbClr val="9AC0CE"/>
            </a:solidFill>
            <a:ln cap="flat" cmpd="sng" w="25400">
              <a:solidFill>
                <a:srgbClr val="9AC0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6"/>
            <p:cNvSpPr txBox="1"/>
            <p:nvPr/>
          </p:nvSpPr>
          <p:spPr>
            <a:xfrm>
              <a:off x="2" y="2633617"/>
              <a:ext cx="870351" cy="373008"/>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chemeClr val="dk1"/>
                  </a:solidFill>
                  <a:latin typeface="Cambria"/>
                  <a:ea typeface="Cambria"/>
                  <a:cs typeface="Cambria"/>
                  <a:sym typeface="Cambria"/>
                </a:rPr>
                <a:t>cerebellum</a:t>
              </a:r>
              <a:endParaRPr b="0" i="0" sz="1200" u="none" cap="none" strike="noStrike">
                <a:solidFill>
                  <a:schemeClr val="dk1"/>
                </a:solidFill>
                <a:latin typeface="Arial"/>
                <a:ea typeface="Arial"/>
                <a:cs typeface="Arial"/>
                <a:sym typeface="Arial"/>
              </a:endParaRPr>
            </a:p>
          </p:txBody>
        </p:sp>
        <p:sp>
          <p:nvSpPr>
            <p:cNvPr id="252" name="Google Shape;252;p26"/>
            <p:cNvSpPr/>
            <p:nvPr/>
          </p:nvSpPr>
          <p:spPr>
            <a:xfrm rot="5400000">
              <a:off x="3688311" y="-619518"/>
              <a:ext cx="808183" cy="6444104"/>
            </a:xfrm>
            <a:prstGeom prst="round2SameRect">
              <a:avLst>
                <a:gd fmla="val 16667" name="adj1"/>
                <a:gd fmla="val 0" name="adj2"/>
              </a:avLst>
            </a:prstGeom>
            <a:solidFill>
              <a:schemeClr val="lt1">
                <a:alpha val="89803"/>
              </a:schemeClr>
            </a:solidFill>
            <a:ln cap="flat" cmpd="sng" w="19050">
              <a:solidFill>
                <a:srgbClr val="9AC0CE"/>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
            <p:cNvSpPr txBox="1"/>
            <p:nvPr/>
          </p:nvSpPr>
          <p:spPr>
            <a:xfrm>
              <a:off x="870351" y="2237894"/>
              <a:ext cx="6404652" cy="729279"/>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result in </a:t>
              </a:r>
              <a:r>
                <a:rPr b="0" i="0" lang="en-US" sz="1200" u="none" cap="none" strike="noStrike">
                  <a:solidFill>
                    <a:srgbClr val="C00000"/>
                  </a:solidFill>
                  <a:latin typeface="Cambria"/>
                  <a:ea typeface="Cambria"/>
                  <a:cs typeface="Cambria"/>
                  <a:sym typeface="Cambria"/>
                </a:rPr>
                <a:t>ataxia</a:t>
              </a:r>
              <a:endParaRPr b="0" i="0" sz="1200" u="none" cap="none" strike="noStrike">
                <a:solidFill>
                  <a:srgbClr val="000000"/>
                </a:solidFill>
                <a:latin typeface="Arial"/>
                <a:ea typeface="Arial"/>
                <a:cs typeface="Arial"/>
                <a:sym typeface="Arial"/>
              </a:endParaRPr>
            </a:p>
          </p:txBody>
        </p:sp>
        <p:sp>
          <p:nvSpPr>
            <p:cNvPr id="254" name="Google Shape;254;p26"/>
            <p:cNvSpPr/>
            <p:nvPr/>
          </p:nvSpPr>
          <p:spPr>
            <a:xfrm rot="5400000">
              <a:off x="-186503" y="3481711"/>
              <a:ext cx="1243359" cy="870351"/>
            </a:xfrm>
            <a:prstGeom prst="chevron">
              <a:avLst>
                <a:gd fmla="val 50000" name="adj"/>
              </a:avLst>
            </a:prstGeom>
            <a:solidFill>
              <a:srgbClr val="CCDFE6"/>
            </a:solidFill>
            <a:ln cap="flat" cmpd="sng" w="25400">
              <a:solidFill>
                <a:srgbClr val="CCDFE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6"/>
            <p:cNvSpPr txBox="1"/>
            <p:nvPr/>
          </p:nvSpPr>
          <p:spPr>
            <a:xfrm>
              <a:off x="2" y="3730383"/>
              <a:ext cx="870351" cy="373008"/>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None/>
              </a:pPr>
              <a:r>
                <a:rPr lang="en-US" sz="1050">
                  <a:solidFill>
                    <a:schemeClr val="dk1"/>
                  </a:solidFill>
                  <a:latin typeface="Cambria"/>
                  <a:ea typeface="Cambria"/>
                  <a:cs typeface="Cambria"/>
                  <a:sym typeface="Cambria"/>
                </a:rPr>
                <a:t>T</a:t>
              </a:r>
              <a:r>
                <a:rPr b="0" i="0" lang="en-US" sz="1050" u="none" cap="none" strike="noStrike">
                  <a:solidFill>
                    <a:schemeClr val="dk1"/>
                  </a:solidFill>
                  <a:latin typeface="Cambria"/>
                  <a:ea typeface="Cambria"/>
                  <a:cs typeface="Cambria"/>
                  <a:sym typeface="Cambria"/>
                </a:rPr>
                <a:t>hose that affect </a:t>
              </a:r>
              <a:r>
                <a:rPr b="1" i="0" lang="en-US" sz="1050" u="none" cap="none" strike="noStrike">
                  <a:solidFill>
                    <a:schemeClr val="dk1"/>
                  </a:solidFill>
                  <a:latin typeface="Cambria"/>
                  <a:ea typeface="Cambria"/>
                  <a:cs typeface="Cambria"/>
                  <a:sym typeface="Cambria"/>
                </a:rPr>
                <a:t>motor neurons</a:t>
              </a:r>
              <a:r>
                <a:rPr b="0" i="0" lang="en-US" sz="1050" u="none" cap="none" strike="noStrike">
                  <a:solidFill>
                    <a:schemeClr val="dk1"/>
                  </a:solidFill>
                  <a:latin typeface="Cambria"/>
                  <a:ea typeface="Cambria"/>
                  <a:cs typeface="Cambria"/>
                  <a:sym typeface="Cambria"/>
                </a:rPr>
                <a:t> </a:t>
              </a:r>
              <a:endParaRPr b="0" i="0" sz="1050" u="none" cap="none" strike="noStrike">
                <a:solidFill>
                  <a:schemeClr val="dk1"/>
                </a:solidFill>
                <a:latin typeface="Arial"/>
                <a:ea typeface="Arial"/>
                <a:cs typeface="Arial"/>
                <a:sym typeface="Arial"/>
              </a:endParaRPr>
            </a:p>
          </p:txBody>
        </p:sp>
        <p:sp>
          <p:nvSpPr>
            <p:cNvPr id="256" name="Google Shape;256;p26"/>
            <p:cNvSpPr/>
            <p:nvPr/>
          </p:nvSpPr>
          <p:spPr>
            <a:xfrm rot="5400000">
              <a:off x="3688311" y="477247"/>
              <a:ext cx="808183" cy="6444104"/>
            </a:xfrm>
            <a:prstGeom prst="round2SameRect">
              <a:avLst>
                <a:gd fmla="val 16667" name="adj1"/>
                <a:gd fmla="val 0" name="adj2"/>
              </a:avLst>
            </a:prstGeom>
            <a:solidFill>
              <a:schemeClr val="lt1">
                <a:alpha val="89803"/>
              </a:schemeClr>
            </a:solidFill>
            <a:ln cap="flat" cmpd="sng" w="19050">
              <a:solidFill>
                <a:srgbClr val="9AC0CE"/>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txBox="1"/>
            <p:nvPr/>
          </p:nvSpPr>
          <p:spPr>
            <a:xfrm>
              <a:off x="870351" y="3334659"/>
              <a:ext cx="6404652" cy="729279"/>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Cambria"/>
                  <a:ea typeface="Cambria"/>
                  <a:cs typeface="Cambria"/>
                  <a:sym typeface="Cambria"/>
                </a:rPr>
                <a:t>result in </a:t>
              </a:r>
              <a:r>
                <a:rPr b="0" i="0" lang="en-US" sz="1200" u="none" cap="none" strike="noStrike">
                  <a:solidFill>
                    <a:srgbClr val="C00000"/>
                  </a:solidFill>
                  <a:latin typeface="Cambria"/>
                  <a:ea typeface="Cambria"/>
                  <a:cs typeface="Cambria"/>
                  <a:sym typeface="Cambria"/>
                </a:rPr>
                <a:t>weakness</a:t>
              </a:r>
              <a:r>
                <a:rPr b="0" i="0" lang="en-US" sz="1200" u="none" cap="none" strike="noStrike">
                  <a:solidFill>
                    <a:srgbClr val="000000"/>
                  </a:solidFill>
                  <a:latin typeface="Cambria"/>
                  <a:ea typeface="Cambria"/>
                  <a:cs typeface="Cambria"/>
                  <a:sym typeface="Cambria"/>
                </a:rPr>
                <a:t>. </a:t>
              </a:r>
              <a:endParaRPr b="0" i="0" sz="1200" u="none" cap="none" strike="noStrike">
                <a:solidFill>
                  <a:srgbClr val="000000"/>
                </a:solidFill>
                <a:latin typeface="Arial"/>
                <a:ea typeface="Arial"/>
                <a:cs typeface="Arial"/>
                <a:sym typeface="Arial"/>
              </a:endParaRPr>
            </a:p>
          </p:txBody>
        </p:sp>
      </p:grpSp>
      <p:sp>
        <p:nvSpPr>
          <p:cNvPr id="258" name="Google Shape;258;p26"/>
          <p:cNvSpPr txBox="1"/>
          <p:nvPr/>
        </p:nvSpPr>
        <p:spPr>
          <a:xfrm>
            <a:off x="76200" y="7728498"/>
            <a:ext cx="7620000" cy="1311000"/>
          </a:xfrm>
          <a:prstGeom prst="rect">
            <a:avLst/>
          </a:prstGeom>
          <a:solidFill>
            <a:srgbClr val="EDF4F7"/>
          </a:solidFill>
          <a:ln cap="flat" cmpd="sng" w="9525">
            <a:solidFill>
              <a:srgbClr val="417E8B"/>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US" sz="1100">
                <a:solidFill>
                  <a:srgbClr val="999999"/>
                </a:solidFill>
                <a:latin typeface="Cambria"/>
                <a:ea typeface="Cambria"/>
                <a:cs typeface="Cambria"/>
                <a:sym typeface="Cambria"/>
              </a:rPr>
              <a:t>From Robbins:</a:t>
            </a:r>
            <a:endParaRPr b="1" sz="1100">
              <a:solidFill>
                <a:srgbClr val="999999"/>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lang="en-US" sz="1100">
                <a:solidFill>
                  <a:srgbClr val="999999"/>
                </a:solidFill>
                <a:latin typeface="Cambria"/>
                <a:ea typeface="Cambria"/>
                <a:cs typeface="Cambria"/>
                <a:sym typeface="Cambria"/>
              </a:rPr>
              <a:t>-Most neurodegenerative diseases share a pathologic process, </a:t>
            </a:r>
            <a:r>
              <a:rPr b="1" lang="en-US" sz="1100">
                <a:solidFill>
                  <a:srgbClr val="999999"/>
                </a:solidFill>
                <a:latin typeface="Cambria"/>
                <a:ea typeface="Cambria"/>
                <a:cs typeface="Cambria"/>
                <a:sym typeface="Cambria"/>
              </a:rPr>
              <a:t>accumulation of protein aggregates</a:t>
            </a:r>
            <a:r>
              <a:rPr lang="en-US" sz="1100">
                <a:solidFill>
                  <a:srgbClr val="999999"/>
                </a:solidFill>
                <a:latin typeface="Cambria"/>
                <a:ea typeface="Cambria"/>
                <a:cs typeface="Cambria"/>
                <a:sym typeface="Cambria"/>
              </a:rPr>
              <a:t>, which serve as a </a:t>
            </a:r>
            <a:r>
              <a:rPr lang="en-US" sz="1100">
                <a:solidFill>
                  <a:srgbClr val="999999"/>
                </a:solidFill>
                <a:latin typeface="Cambria"/>
                <a:ea typeface="Cambria"/>
                <a:cs typeface="Cambria"/>
                <a:sym typeface="Cambria"/>
              </a:rPr>
              <a:t>histologic</a:t>
            </a:r>
            <a:r>
              <a:rPr lang="en-US" sz="1100">
                <a:solidFill>
                  <a:srgbClr val="999999"/>
                </a:solidFill>
                <a:latin typeface="Cambria"/>
                <a:ea typeface="Cambria"/>
                <a:cs typeface="Cambria"/>
                <a:sym typeface="Cambria"/>
              </a:rPr>
              <a:t> hallmark of specific disorders. </a:t>
            </a:r>
            <a:endParaRPr sz="1100">
              <a:solidFill>
                <a:srgbClr val="999999"/>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lang="en-US" sz="1100">
                <a:solidFill>
                  <a:srgbClr val="999999"/>
                </a:solidFill>
                <a:latin typeface="Cambria"/>
                <a:ea typeface="Cambria"/>
                <a:cs typeface="Cambria"/>
                <a:sym typeface="Cambria"/>
              </a:rPr>
              <a:t>-These aggregates are resistant to </a:t>
            </a:r>
            <a:r>
              <a:rPr lang="en-US" sz="1100">
                <a:solidFill>
                  <a:srgbClr val="999999"/>
                </a:solidFill>
                <a:latin typeface="Cambria"/>
                <a:ea typeface="Cambria"/>
                <a:cs typeface="Cambria"/>
                <a:sym typeface="Cambria"/>
              </a:rPr>
              <a:t>degradation by normal cellular processes, they elicit an inflammatory response, and may be directly toxic to neurons. </a:t>
            </a:r>
            <a:endParaRPr sz="1100">
              <a:solidFill>
                <a:srgbClr val="999999"/>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lang="en-US" sz="1100">
                <a:solidFill>
                  <a:srgbClr val="999999"/>
                </a:solidFill>
                <a:latin typeface="Cambria"/>
                <a:ea typeface="Cambria"/>
                <a:cs typeface="Cambria"/>
                <a:sym typeface="Cambria"/>
              </a:rPr>
              <a:t>-Activation  of  the  innate immune system (complement) is a common feature of neurodegenerative diseases.</a:t>
            </a:r>
            <a:endParaRPr sz="1100">
              <a:solidFill>
                <a:srgbClr val="999999"/>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graphicFrame>
        <p:nvGraphicFramePr>
          <p:cNvPr id="263" name="Google Shape;263;p27"/>
          <p:cNvGraphicFramePr/>
          <p:nvPr/>
        </p:nvGraphicFramePr>
        <p:xfrm>
          <a:off x="66674" y="3072300"/>
          <a:ext cx="3000000" cy="3000000"/>
        </p:xfrm>
        <a:graphic>
          <a:graphicData uri="http://schemas.openxmlformats.org/drawingml/2006/table">
            <a:tbl>
              <a:tblPr bandRow="1" firstCol="1" firstRow="1">
                <a:noFill/>
                <a:tableStyleId>{63BC0755-AFB1-4F2A-8ECC-BA83B80F7AA0}</a:tableStyleId>
              </a:tblPr>
              <a:tblGrid>
                <a:gridCol w="3146975"/>
                <a:gridCol w="4473025"/>
              </a:tblGrid>
              <a:tr h="398400">
                <a:tc>
                  <a:txBody>
                    <a:bodyPr>
                      <a:noAutofit/>
                    </a:bodyPr>
                    <a:lstStyle/>
                    <a:p>
                      <a:pPr indent="0" lvl="0" marL="0" marR="0" rtl="0" algn="ctr">
                        <a:lnSpc>
                          <a:spcPct val="115000"/>
                        </a:lnSpc>
                        <a:spcBef>
                          <a:spcPts val="0"/>
                        </a:spcBef>
                        <a:spcAft>
                          <a:spcPts val="0"/>
                        </a:spcAft>
                        <a:buClr>
                          <a:srgbClr val="000000"/>
                        </a:buClr>
                        <a:buSzPts val="1500"/>
                        <a:buFont typeface="Arial"/>
                        <a:buNone/>
                      </a:pPr>
                      <a:r>
                        <a:rPr lang="en-US" sz="1500" u="none" cap="none" strike="noStrike"/>
                        <a:t>Major cause of dementia</a:t>
                      </a:r>
                      <a:endParaRPr sz="1000" u="none" cap="none" strike="noStrike">
                        <a:latin typeface="Calibri"/>
                        <a:ea typeface="Calibri"/>
                        <a:cs typeface="Calibri"/>
                        <a:sym typeface="Calibri"/>
                      </a:endParaRPr>
                    </a:p>
                  </a:txBody>
                  <a:tcPr marT="0" marB="0" marR="63875" marL="63875" anchor="ctr">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500"/>
                        <a:buFont typeface="Arial"/>
                        <a:buNone/>
                      </a:pPr>
                      <a:r>
                        <a:rPr lang="en-US" sz="1500" u="none" cap="none" strike="noStrike"/>
                        <a:t>Examples</a:t>
                      </a:r>
                      <a:endParaRPr sz="1000" u="none" cap="none" strike="noStrike">
                        <a:latin typeface="Calibri"/>
                        <a:ea typeface="Calibri"/>
                        <a:cs typeface="Calibri"/>
                        <a:sym typeface="Calibri"/>
                      </a:endParaRPr>
                    </a:p>
                  </a:txBody>
                  <a:tcPr marT="0" marB="0" marR="63875" marL="63875" anchor="ctr">
                    <a:solidFill>
                      <a:schemeClr val="lt1"/>
                    </a:solidFill>
                  </a:tcPr>
                </a:tc>
              </a:tr>
              <a:tr h="635375">
                <a:tc>
                  <a:txBody>
                    <a:bodyPr>
                      <a:noAutofit/>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t>Primary Neurodegenerative Disorders</a:t>
                      </a:r>
                      <a:endParaRPr sz="1000" u="none" cap="none" strike="noStrike">
                        <a:latin typeface="Calibri"/>
                        <a:ea typeface="Calibri"/>
                        <a:cs typeface="Calibri"/>
                        <a:sym typeface="Calibri"/>
                      </a:endParaRPr>
                    </a:p>
                  </a:txBody>
                  <a:tcPr marT="0" marB="0" marR="63875" marL="63875">
                    <a:solidFill>
                      <a:srgbClr val="A4CCD4"/>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a:t>
                      </a:r>
                      <a:r>
                        <a:rPr b="1" lang="en-US" sz="1200" u="none" cap="none" strike="noStrike">
                          <a:solidFill>
                            <a:srgbClr val="36937C"/>
                          </a:solidFill>
                        </a:rPr>
                        <a:t>Alzheimer disease.</a:t>
                      </a:r>
                      <a:endParaRPr b="1"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Lewy body dementia.</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Huntington disease.</a:t>
                      </a:r>
                      <a:endParaRPr sz="1200" u="none" cap="none" strike="noStrike">
                        <a:solidFill>
                          <a:srgbClr val="36937C"/>
                        </a:solidFill>
                        <a:latin typeface="Calibri"/>
                        <a:ea typeface="Calibri"/>
                        <a:cs typeface="Calibri"/>
                        <a:sym typeface="Calibri"/>
                      </a:endParaRPr>
                    </a:p>
                  </a:txBody>
                  <a:tcPr marT="0" marB="0" marR="63875" marL="63875">
                    <a:solidFill>
                      <a:schemeClr val="lt1"/>
                    </a:solidFill>
                  </a:tcPr>
                </a:tc>
              </a:tr>
              <a:tr h="628475">
                <a:tc>
                  <a:txBody>
                    <a:bodyPr>
                      <a:noAutofit/>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t>Infections</a:t>
                      </a:r>
                      <a:endParaRPr sz="1000" u="none" cap="none" strike="noStrike">
                        <a:latin typeface="Calibri"/>
                        <a:ea typeface="Calibri"/>
                        <a:cs typeface="Calibri"/>
                        <a:sym typeface="Calibri"/>
                      </a:endParaRPr>
                    </a:p>
                  </a:txBody>
                  <a:tcPr marT="0" marB="0" marR="63875" marL="63875">
                    <a:solidFill>
                      <a:srgbClr val="D5E7EB"/>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Prion-associated disorders (e.g. Creutzfeldt-Jakob disease).</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HIV encephalopathy (AIDS dementia complex). </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Progressive multifocal leukoencephalopathy. </a:t>
                      </a:r>
                      <a:endParaRPr sz="1200" u="none" cap="none" strike="noStrike">
                        <a:solidFill>
                          <a:srgbClr val="36937C"/>
                        </a:solidFill>
                        <a:latin typeface="Calibri"/>
                        <a:ea typeface="Calibri"/>
                        <a:cs typeface="Calibri"/>
                        <a:sym typeface="Calibri"/>
                      </a:endParaRPr>
                    </a:p>
                  </a:txBody>
                  <a:tcPr marT="0" marB="0" marR="63875" marL="63875">
                    <a:solidFill>
                      <a:schemeClr val="lt1"/>
                    </a:solidFill>
                  </a:tcPr>
                </a:tc>
              </a:tr>
              <a:tr h="628475">
                <a:tc>
                  <a:txBody>
                    <a:bodyPr>
                      <a:noAutofit/>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t>Vascular and Traumatic Diseases</a:t>
                      </a:r>
                      <a:endParaRPr sz="1000" u="none" cap="none" strike="noStrike">
                        <a:latin typeface="Calibri"/>
                        <a:ea typeface="Calibri"/>
                        <a:cs typeface="Calibri"/>
                        <a:sym typeface="Calibri"/>
                      </a:endParaRPr>
                    </a:p>
                  </a:txBody>
                  <a:tcPr marT="0" marB="0" marR="63875" marL="63875">
                    <a:solidFill>
                      <a:srgbClr val="D5E7EB">
                        <a:alpha val="20000"/>
                      </a:srgbClr>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Multi-infarct dementia.</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Global hypoxic-ischemic brain injury.</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Chronic subdural hematomas.</a:t>
                      </a:r>
                      <a:endParaRPr sz="1200" u="none" cap="none" strike="noStrike">
                        <a:solidFill>
                          <a:srgbClr val="36937C"/>
                        </a:solidFill>
                        <a:latin typeface="Calibri"/>
                        <a:ea typeface="Calibri"/>
                        <a:cs typeface="Calibri"/>
                        <a:sym typeface="Calibri"/>
                      </a:endParaRPr>
                    </a:p>
                  </a:txBody>
                  <a:tcPr marT="0" marB="0" marR="63875" marL="63875">
                    <a:solidFill>
                      <a:schemeClr val="lt1"/>
                    </a:solidFill>
                  </a:tcPr>
                </a:tc>
              </a:tr>
              <a:tr h="483650">
                <a:tc>
                  <a:txBody>
                    <a:bodyPr>
                      <a:noAutofit/>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t>Metabolic and Nutritional Diseases</a:t>
                      </a:r>
                      <a:endParaRPr sz="1000" u="none" cap="none" strike="noStrike">
                        <a:latin typeface="Calibri"/>
                        <a:ea typeface="Calibri"/>
                        <a:cs typeface="Calibri"/>
                        <a:sym typeface="Calibri"/>
                      </a:endParaRPr>
                    </a:p>
                  </a:txBody>
                  <a:tcPr marT="0" marB="0" marR="63875" marL="63875">
                    <a:solidFill>
                      <a:srgbClr val="A4CCD4"/>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Thiamine deficiency (Wernicke-Korsakoff syndrome). ​ ​ is a degenerative brain disorder caused by the lack of thiamine (vitamin B1). </a:t>
                      </a:r>
                      <a:r>
                        <a:rPr lang="en-US" sz="900" u="none" cap="none" strike="noStrike">
                          <a:solidFill>
                            <a:srgbClr val="999999"/>
                          </a:solidFill>
                        </a:rPr>
                        <a:t>related to alcoholism </a:t>
                      </a:r>
                      <a:endParaRPr sz="1200" u="none" cap="none" strike="noStrike">
                        <a:solidFill>
                          <a:srgbClr val="36937C"/>
                        </a:solidFill>
                      </a:endParaRPr>
                    </a:p>
                    <a:p>
                      <a:pPr indent="0" lvl="0" marL="0" marR="0" rtl="0" algn="l">
                        <a:lnSpc>
                          <a:spcPct val="115000"/>
                        </a:lnSpc>
                        <a:spcBef>
                          <a:spcPts val="0"/>
                        </a:spcBef>
                        <a:spcAft>
                          <a:spcPts val="0"/>
                        </a:spcAft>
                        <a:buClr>
                          <a:srgbClr val="000000"/>
                        </a:buClr>
                        <a:buSzPts val="1200"/>
                        <a:buFont typeface="Arial"/>
                        <a:buNone/>
                      </a:pPr>
                      <a:r>
                        <a:t/>
                      </a:r>
                      <a:endParaRPr sz="1200" u="none" cap="none" strike="noStrike">
                        <a:solidFill>
                          <a:srgbClr val="36937C"/>
                        </a:solidFill>
                      </a:endParaRPr>
                    </a:p>
                  </a:txBody>
                  <a:tcPr marT="0" marB="0" marR="63875" marL="63875">
                    <a:solidFill>
                      <a:schemeClr val="lt1"/>
                    </a:solidFill>
                  </a:tcPr>
                </a:tc>
              </a:tr>
              <a:tr h="628475">
                <a:tc>
                  <a:txBody>
                    <a:bodyPr>
                      <a:noAutofit/>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t>Miscellaneous</a:t>
                      </a:r>
                      <a:endParaRPr sz="1000" u="none" cap="none" strike="noStrike">
                        <a:latin typeface="Calibri"/>
                        <a:ea typeface="Calibri"/>
                        <a:cs typeface="Calibri"/>
                        <a:sym typeface="Calibri"/>
                      </a:endParaRPr>
                    </a:p>
                  </a:txBody>
                  <a:tcPr marT="0" marB="0" marR="63875" marL="63875">
                    <a:solidFill>
                      <a:srgbClr val="65A9B7">
                        <a:alpha val="20000"/>
                      </a:srgbClr>
                    </a:solidFill>
                  </a:tcPr>
                </a:tc>
                <a:tc>
                  <a:txBody>
                    <a:bodyPr>
                      <a:noAutofit/>
                    </a:bodyPr>
                    <a:lstStyle/>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Brain tumors.</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Neuronal storage diseases. </a:t>
                      </a:r>
                      <a:endParaRPr sz="1400" u="none" cap="none" strike="noStrike"/>
                    </a:p>
                    <a:p>
                      <a:pPr indent="0" lvl="0" marL="0" marR="0" rtl="0" algn="l">
                        <a:lnSpc>
                          <a:spcPct val="115000"/>
                        </a:lnSpc>
                        <a:spcBef>
                          <a:spcPts val="0"/>
                        </a:spcBef>
                        <a:spcAft>
                          <a:spcPts val="0"/>
                        </a:spcAft>
                        <a:buClr>
                          <a:srgbClr val="000000"/>
                        </a:buClr>
                        <a:buSzPts val="1200"/>
                        <a:buFont typeface="Arial"/>
                        <a:buNone/>
                      </a:pPr>
                      <a:r>
                        <a:rPr lang="en-US" sz="1200" u="none" cap="none" strike="noStrike">
                          <a:solidFill>
                            <a:srgbClr val="36937C"/>
                          </a:solidFill>
                        </a:rPr>
                        <a:t>⦁ Toxic injury (e.g. mercury).</a:t>
                      </a:r>
                      <a:endParaRPr sz="1200" u="none" cap="none" strike="noStrike">
                        <a:solidFill>
                          <a:srgbClr val="36937C"/>
                        </a:solidFill>
                        <a:latin typeface="Calibri"/>
                        <a:ea typeface="Calibri"/>
                        <a:cs typeface="Calibri"/>
                        <a:sym typeface="Calibri"/>
                      </a:endParaRPr>
                    </a:p>
                  </a:txBody>
                  <a:tcPr marT="0" marB="0" marR="63875" marL="63875">
                    <a:solidFill>
                      <a:schemeClr val="lt1"/>
                    </a:solidFill>
                  </a:tcPr>
                </a:tc>
              </a:tr>
            </a:tbl>
          </a:graphicData>
        </a:graphic>
      </p:graphicFrame>
      <p:pic>
        <p:nvPicPr>
          <p:cNvPr id="264" name="Google Shape;264;p27"/>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65" name="Google Shape;265;p27"/>
          <p:cNvSpPr txBox="1"/>
          <p:nvPr/>
        </p:nvSpPr>
        <p:spPr>
          <a:xfrm>
            <a:off x="76200" y="8391475"/>
            <a:ext cx="7620000" cy="444300"/>
          </a:xfrm>
          <a:prstGeom prst="rect">
            <a:avLst/>
          </a:prstGeom>
          <a:solidFill>
            <a:srgbClr val="EDF4F7"/>
          </a:solidFill>
          <a:ln cap="flat" cmpd="sng" w="9525">
            <a:solidFill>
              <a:srgbClr val="417E8B"/>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999999"/>
                </a:solidFill>
                <a:latin typeface="Cambria"/>
                <a:ea typeface="Cambria"/>
                <a:cs typeface="Cambria"/>
                <a:sym typeface="Cambria"/>
              </a:rPr>
              <a:t>Dr.amani’s note  </a:t>
            </a:r>
            <a:endParaRPr b="1" i="0" sz="1100" u="none" cap="none" strike="noStrike">
              <a:solidFill>
                <a:srgbClr val="999999"/>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999999"/>
                </a:solidFill>
                <a:latin typeface="Cambria"/>
                <a:ea typeface="Cambria"/>
                <a:cs typeface="Cambria"/>
                <a:sym typeface="Cambria"/>
              </a:rPr>
              <a:t>Parkinson’s patient  might have dementia and we call it “ lewy body dementia, but NOT ALWAYS .</a:t>
            </a:r>
            <a:endParaRPr b="0" i="0" sz="1100" u="none" cap="none" strike="noStrike">
              <a:solidFill>
                <a:srgbClr val="999999"/>
              </a:solidFill>
              <a:latin typeface="Cambria"/>
              <a:ea typeface="Cambria"/>
              <a:cs typeface="Cambria"/>
              <a:sym typeface="Cambria"/>
            </a:endParaRPr>
          </a:p>
        </p:txBody>
      </p:sp>
      <p:sp>
        <p:nvSpPr>
          <p:cNvPr id="266" name="Google Shape;266;p27"/>
          <p:cNvSpPr txBox="1"/>
          <p:nvPr/>
        </p:nvSpPr>
        <p:spPr>
          <a:xfrm>
            <a:off x="0" y="7450463"/>
            <a:ext cx="7620000" cy="558900"/>
          </a:xfrm>
          <a:prstGeom prst="rect">
            <a:avLst/>
          </a:prstGeom>
          <a:noFill/>
          <a:ln cap="flat" cmpd="sng" w="9525">
            <a:solidFill>
              <a:srgbClr val="417E8B"/>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5CBEC0"/>
                </a:solidFill>
                <a:latin typeface="Cambria"/>
                <a:ea typeface="Cambria"/>
                <a:cs typeface="Cambria"/>
                <a:sym typeface="Cambria"/>
              </a:rPr>
              <a:t>So remember!</a:t>
            </a:r>
            <a:r>
              <a:rPr b="0" i="0" lang="en-US" sz="1200" u="none" cap="none" strike="noStrike">
                <a:solidFill>
                  <a:srgbClr val="5CBEC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While Alzheimer's disease is considered as "degenerative"-that is, reflecting an underlying cellular degeneration of neurons in the brain- </a:t>
            </a:r>
            <a:r>
              <a:rPr b="1" i="0" lang="en-US" sz="1200" u="none" cap="none" strike="noStrike">
                <a:solidFill>
                  <a:schemeClr val="dk1"/>
                </a:solidFill>
                <a:latin typeface="Cambria"/>
                <a:ea typeface="Cambria"/>
                <a:cs typeface="Cambria"/>
                <a:sym typeface="Cambria"/>
              </a:rPr>
              <a:t>not all forms of dementia are degenerative</a:t>
            </a:r>
            <a:br>
              <a:rPr b="1" i="0" lang="en-US" sz="1200" u="none" cap="none" strike="noStrike">
                <a:solidFill>
                  <a:schemeClr val="dk1"/>
                </a:solidFill>
                <a:latin typeface="Cambria"/>
                <a:ea typeface="Cambria"/>
                <a:cs typeface="Cambria"/>
                <a:sym typeface="Cambria"/>
              </a:rPr>
            </a:br>
            <a:endParaRPr b="1" i="0" sz="1400" u="none" cap="none" strike="noStrike">
              <a:solidFill>
                <a:srgbClr val="000000"/>
              </a:solidFill>
              <a:latin typeface="Arial"/>
              <a:ea typeface="Arial"/>
              <a:cs typeface="Arial"/>
              <a:sym typeface="Arial"/>
            </a:endParaRPr>
          </a:p>
        </p:txBody>
      </p:sp>
      <p:sp>
        <p:nvSpPr>
          <p:cNvPr id="267" name="Google Shape;267;p27"/>
          <p:cNvSpPr txBox="1"/>
          <p:nvPr/>
        </p:nvSpPr>
        <p:spPr>
          <a:xfrm>
            <a:off x="76200" y="729826"/>
            <a:ext cx="7877100" cy="2342400"/>
          </a:xfrm>
          <a:prstGeom prst="rect">
            <a:avLst/>
          </a:prstGeom>
          <a:noFill/>
          <a:ln>
            <a:noFill/>
          </a:ln>
        </p:spPr>
        <p:txBody>
          <a:bodyPr anchorCtr="0" anchor="t" bIns="91425" lIns="91425" spcFirstLastPara="1" rIns="91425" wrap="square" tIns="91425">
            <a:noAutofit/>
          </a:bodyPr>
          <a:lstStyle/>
          <a:p>
            <a:pPr indent="-194310" lvl="0" marL="194310" marR="0" rtl="0" algn="l">
              <a:lnSpc>
                <a:spcPct val="90000"/>
              </a:lnSpc>
              <a:spcBef>
                <a:spcPts val="425"/>
              </a:spcBef>
              <a:spcAft>
                <a:spcPts val="0"/>
              </a:spcAft>
              <a:buClr>
                <a:srgbClr val="65A9B7"/>
              </a:buClr>
              <a:buSzPts val="1800"/>
              <a:buFont typeface="Cambria"/>
              <a:buChar char="▪"/>
            </a:pPr>
            <a:r>
              <a:rPr b="1" i="0" lang="en-US" sz="1800" u="none" cap="none" strike="noStrike">
                <a:solidFill>
                  <a:srgbClr val="65A9B7"/>
                </a:solidFill>
                <a:latin typeface="Cambria"/>
                <a:ea typeface="Cambria"/>
                <a:cs typeface="Cambria"/>
                <a:sym typeface="Cambria"/>
              </a:rPr>
              <a:t>Dementia </a:t>
            </a:r>
            <a:r>
              <a:rPr b="0" i="0" lang="en-US" sz="900" u="none" cap="none" strike="noStrike">
                <a:solidFill>
                  <a:srgbClr val="999999"/>
                </a:solidFill>
                <a:latin typeface="Cambria"/>
                <a:ea typeface="Cambria"/>
                <a:cs typeface="Cambria"/>
                <a:sym typeface="Cambria"/>
              </a:rPr>
              <a:t>It is set of Clinical symptoms</a:t>
            </a:r>
            <a:endParaRPr b="1" i="0" sz="1800" u="none" cap="none" strike="noStrike">
              <a:solidFill>
                <a:srgbClr val="65A9B7"/>
              </a:solidFill>
              <a:latin typeface="Cambria"/>
              <a:ea typeface="Cambria"/>
              <a:cs typeface="Cambria"/>
              <a:sym typeface="Cambria"/>
            </a:endParaRPr>
          </a:p>
          <a:p>
            <a:pPr indent="-194310" lvl="0" marL="194310" marR="0" rtl="0" algn="l">
              <a:lnSpc>
                <a:spcPct val="115000"/>
              </a:lnSpc>
              <a:spcBef>
                <a:spcPts val="850"/>
              </a:spcBef>
              <a:spcAft>
                <a:spcPts val="0"/>
              </a:spcAft>
              <a:buClr>
                <a:schemeClr val="dk1"/>
              </a:buClr>
              <a:buSzPts val="1200"/>
              <a:buFont typeface="Noto Sans Symbols"/>
              <a:buChar char="▪"/>
            </a:pPr>
            <a:r>
              <a:rPr b="1" i="0" lang="en-US" sz="1200" u="none" cap="none" strike="noStrike">
                <a:solidFill>
                  <a:schemeClr val="dk1"/>
                </a:solidFill>
                <a:latin typeface="Cambria"/>
                <a:ea typeface="Cambria"/>
                <a:cs typeface="Cambria"/>
                <a:sym typeface="Cambria"/>
              </a:rPr>
              <a:t>What do we mean by “</a:t>
            </a:r>
            <a:r>
              <a:rPr b="1" i="0" lang="en-US" sz="1200" u="none" cap="none" strike="noStrike">
                <a:solidFill>
                  <a:srgbClr val="46B2B5"/>
                </a:solidFill>
                <a:latin typeface="Cambria"/>
                <a:ea typeface="Cambria"/>
                <a:cs typeface="Cambria"/>
                <a:sym typeface="Cambria"/>
              </a:rPr>
              <a:t>Dementia</a:t>
            </a:r>
            <a:r>
              <a:rPr b="1" i="0" lang="en-US" sz="1200" u="none" cap="none" strike="noStrike">
                <a:solidFill>
                  <a:schemeClr val="dk1"/>
                </a:solidFill>
                <a:latin typeface="Cambria"/>
                <a:ea typeface="Cambria"/>
                <a:cs typeface="Cambria"/>
                <a:sym typeface="Cambria"/>
              </a:rPr>
              <a:t>”  ? </a:t>
            </a:r>
            <a:r>
              <a:rPr b="0" i="0" lang="en-US" sz="1200" u="none" cap="none" strike="noStrike">
                <a:solidFill>
                  <a:schemeClr val="dk1"/>
                </a:solidFill>
                <a:latin typeface="Cambria"/>
                <a:ea typeface="Cambria"/>
                <a:cs typeface="Cambria"/>
                <a:sym typeface="Cambria"/>
              </a:rPr>
              <a:t>development of </a:t>
            </a:r>
            <a:r>
              <a:rPr b="0" i="0" lang="en-US" sz="1200" u="none" cap="none" strike="noStrike">
                <a:solidFill>
                  <a:srgbClr val="C00000"/>
                </a:solidFill>
                <a:latin typeface="Cambria"/>
                <a:ea typeface="Cambria"/>
                <a:cs typeface="Cambria"/>
                <a:sym typeface="Cambria"/>
              </a:rPr>
              <a:t>memory impairment</a:t>
            </a:r>
            <a:r>
              <a:rPr b="0" i="0" lang="en-US" sz="1200" u="none" cap="none" strike="noStrike">
                <a:solidFill>
                  <a:schemeClr val="dk1"/>
                </a:solidFill>
                <a:latin typeface="Cambria"/>
                <a:ea typeface="Cambria"/>
                <a:cs typeface="Cambria"/>
                <a:sym typeface="Cambria"/>
              </a:rPr>
              <a:t> and other cognitive deficits severe enough to decrease the affected person’s capacity to function at the previous level despite a </a:t>
            </a:r>
            <a:r>
              <a:rPr b="1" i="0" lang="en-US" sz="1200" u="none" cap="none" strike="noStrike">
                <a:solidFill>
                  <a:srgbClr val="C00000"/>
                </a:solidFill>
                <a:latin typeface="Cambria"/>
                <a:ea typeface="Cambria"/>
                <a:cs typeface="Cambria"/>
                <a:sym typeface="Cambria"/>
              </a:rPr>
              <a:t>normal level of consciousness. </a:t>
            </a:r>
            <a:endParaRPr b="0" i="0" sz="900" u="none" cap="none" strike="noStrike">
              <a:solidFill>
                <a:srgbClr val="999999"/>
              </a:solidFill>
              <a:latin typeface="Cambria"/>
              <a:ea typeface="Cambria"/>
              <a:cs typeface="Cambria"/>
              <a:sym typeface="Cambria"/>
            </a:endParaRPr>
          </a:p>
          <a:p>
            <a:pPr indent="-194310" lvl="0" marL="194310" marR="0" rtl="0" algn="l">
              <a:lnSpc>
                <a:spcPct val="115000"/>
              </a:lnSpc>
              <a:spcBef>
                <a:spcPts val="850"/>
              </a:spcBef>
              <a:spcAft>
                <a:spcPts val="0"/>
              </a:spcAft>
              <a:buClr>
                <a:schemeClr val="dk1"/>
              </a:buClr>
              <a:buSzPts val="1200"/>
              <a:buFont typeface="Noto Sans Symbols"/>
              <a:buChar char="▪"/>
            </a:pPr>
            <a:r>
              <a:rPr b="0" i="0" lang="en-US" sz="1200" u="none" cap="none" strike="noStrike">
                <a:solidFill>
                  <a:schemeClr val="dk1"/>
                </a:solidFill>
                <a:latin typeface="Cambria"/>
                <a:ea typeface="Cambria"/>
                <a:cs typeface="Cambria"/>
                <a:sym typeface="Cambria"/>
              </a:rPr>
              <a:t>It arises during the course of many neurodegenerative diseases; it also can accompany numerous other diseases that injure the cerebral cortex. </a:t>
            </a:r>
            <a:r>
              <a:rPr b="0" i="0" lang="en-US" sz="900" u="none" cap="none" strike="noStrike">
                <a:solidFill>
                  <a:srgbClr val="999999"/>
                </a:solidFill>
                <a:latin typeface="Cambria"/>
                <a:ea typeface="Cambria"/>
                <a:cs typeface="Cambria"/>
                <a:sym typeface="Cambria"/>
              </a:rPr>
              <a:t>It can be related to degenerative diseases or can be associated with other non- degenerative diseases</a:t>
            </a:r>
            <a:endParaRPr b="0" i="0" sz="900" u="none" cap="none" strike="noStrike">
              <a:solidFill>
                <a:srgbClr val="999999"/>
              </a:solidFill>
              <a:latin typeface="Cambria"/>
              <a:ea typeface="Cambria"/>
              <a:cs typeface="Cambria"/>
              <a:sym typeface="Cambria"/>
            </a:endParaRPr>
          </a:p>
          <a:p>
            <a:pPr indent="-194310" lvl="0" marL="194310" marR="0" rtl="0" algn="l">
              <a:lnSpc>
                <a:spcPct val="115000"/>
              </a:lnSpc>
              <a:spcBef>
                <a:spcPts val="850"/>
              </a:spcBef>
              <a:spcAft>
                <a:spcPts val="0"/>
              </a:spcAft>
              <a:buClr>
                <a:schemeClr val="dk1"/>
              </a:buClr>
              <a:buSzPts val="1200"/>
              <a:buFont typeface="Noto Sans Symbols"/>
              <a:buChar char="▪"/>
            </a:pPr>
            <a:r>
              <a:rPr b="0" i="0" lang="en-US" sz="1200" u="none" cap="none" strike="noStrike">
                <a:solidFill>
                  <a:schemeClr val="dk1"/>
                </a:solidFill>
                <a:latin typeface="Cambria"/>
                <a:ea typeface="Cambria"/>
                <a:cs typeface="Cambria"/>
                <a:sym typeface="Cambria"/>
              </a:rPr>
              <a:t>Dementia is an increasing public health concern as the population ages.</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Regardless of etiology, dementia is </a:t>
            </a:r>
            <a:r>
              <a:rPr b="1" i="0" lang="en-US" sz="1200" u="none" cap="none" strike="noStrike">
                <a:solidFill>
                  <a:schemeClr val="dk1"/>
                </a:solidFill>
                <a:latin typeface="Cambria"/>
                <a:ea typeface="Cambria"/>
                <a:cs typeface="Cambria"/>
                <a:sym typeface="Cambria"/>
              </a:rPr>
              <a:t>not</a:t>
            </a:r>
            <a:r>
              <a:rPr b="0" i="0" lang="en-US" sz="1200" u="none" cap="none" strike="noStrike">
                <a:solidFill>
                  <a:schemeClr val="dk1"/>
                </a:solidFill>
                <a:latin typeface="Cambria"/>
                <a:ea typeface="Cambria"/>
                <a:cs typeface="Cambria"/>
                <a:sym typeface="Cambria"/>
              </a:rPr>
              <a:t> part of</a:t>
            </a:r>
            <a:r>
              <a:rPr lang="en-US" sz="1200">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normal aging and always represents a</a:t>
            </a:r>
            <a:r>
              <a:rPr lang="en-US" sz="1200">
                <a:solidFill>
                  <a:schemeClr val="dk1"/>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pathologic process</a:t>
            </a:r>
            <a:r>
              <a:rPr lang="en-US" sz="1200">
                <a:solidFill>
                  <a:schemeClr val="dk1"/>
                </a:solidFill>
                <a:latin typeface="Cambria"/>
                <a:ea typeface="Cambria"/>
                <a:cs typeface="Cambria"/>
                <a:sym typeface="Cambria"/>
              </a:rPr>
              <a:t>. </a:t>
            </a:r>
            <a:br>
              <a:rPr b="0" i="0" lang="en-US" sz="1200" u="none" cap="none" strike="noStrike">
                <a:solidFill>
                  <a:schemeClr val="dk1"/>
                </a:solidFill>
                <a:latin typeface="Cambria"/>
                <a:ea typeface="Cambria"/>
                <a:cs typeface="Cambria"/>
                <a:sym typeface="Cambria"/>
              </a:rPr>
            </a:br>
            <a:br>
              <a:rPr b="1" i="0" lang="en-US" sz="1200" u="none" cap="none" strike="noStrike">
                <a:solidFill>
                  <a:srgbClr val="C00000"/>
                </a:solidFill>
                <a:latin typeface="Cambria"/>
                <a:ea typeface="Cambria"/>
                <a:cs typeface="Cambria"/>
                <a:sym typeface="Cambria"/>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8"/>
          <p:cNvSpPr txBox="1"/>
          <p:nvPr>
            <p:ph idx="1" type="body"/>
          </p:nvPr>
        </p:nvSpPr>
        <p:spPr>
          <a:xfrm>
            <a:off x="151200" y="822825"/>
            <a:ext cx="7470000" cy="76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80"/>
              <a:buFont typeface="Arial"/>
              <a:buNone/>
            </a:pPr>
            <a:r>
              <a:t/>
            </a:r>
            <a:endParaRPr b="1" i="0" sz="12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Arial"/>
              <a:buNone/>
            </a:pPr>
            <a:r>
              <a:rPr b="1" i="0" lang="en-US" sz="1800" u="none" cap="none" strike="noStrike">
                <a:solidFill>
                  <a:srgbClr val="87BCC7"/>
                </a:solidFill>
                <a:latin typeface="Cambria"/>
                <a:ea typeface="Cambria"/>
                <a:cs typeface="Cambria"/>
                <a:sym typeface="Cambria"/>
              </a:rPr>
              <a:t>#What is Alzheimer? </a:t>
            </a:r>
            <a:r>
              <a:rPr b="0" i="0" lang="en-US" sz="1200" u="none" cap="none" strike="noStrike">
                <a:solidFill>
                  <a:schemeClr val="dk1"/>
                </a:solidFill>
                <a:latin typeface="Cambria"/>
                <a:ea typeface="Cambria"/>
                <a:cs typeface="Cambria"/>
                <a:sym typeface="Cambria"/>
              </a:rPr>
              <a:t>It is The most common cause of ​ dementia in the elderly.  It usually becomes clinically apparent as </a:t>
            </a:r>
            <a:r>
              <a:rPr b="1" i="0" lang="en-US" sz="1200" u="none" cap="none" strike="noStrike">
                <a:solidFill>
                  <a:srgbClr val="C00000"/>
                </a:solidFill>
                <a:latin typeface="Cambria"/>
                <a:ea typeface="Cambria"/>
                <a:cs typeface="Cambria"/>
                <a:sym typeface="Cambria"/>
              </a:rPr>
              <a:t>insidious</a:t>
            </a:r>
            <a:r>
              <a:rPr b="0" i="0" lang="en-US" sz="1200" u="none" cap="none" strike="noStrike">
                <a:solidFill>
                  <a:srgbClr val="C00000"/>
                </a:solidFill>
                <a:latin typeface="Cambria"/>
                <a:ea typeface="Cambria"/>
                <a:cs typeface="Cambria"/>
                <a:sym typeface="Cambria"/>
              </a:rPr>
              <a:t> </a:t>
            </a:r>
            <a:r>
              <a:rPr b="0" i="0" lang="en-US" sz="1200" u="none" cap="none" strike="noStrike">
                <a:solidFill>
                  <a:srgbClr val="A5A5A5"/>
                </a:solidFill>
                <a:latin typeface="Cambria"/>
                <a:ea typeface="Cambria"/>
                <a:cs typeface="Cambria"/>
                <a:sym typeface="Cambria"/>
              </a:rPr>
              <a:t> </a:t>
            </a:r>
            <a:r>
              <a:rPr b="0" i="0" lang="en-US" sz="900" u="none" cap="none" strike="noStrike">
                <a:solidFill>
                  <a:srgbClr val="A5A5A5"/>
                </a:solidFill>
                <a:latin typeface="Cambria"/>
                <a:ea typeface="Cambria"/>
                <a:cs typeface="Cambria"/>
                <a:sym typeface="Cambria"/>
              </a:rPr>
              <a:t>يبدأ بأعراض خفيفة ثم تسوء</a:t>
            </a:r>
            <a:r>
              <a:rPr b="0" i="0" lang="en-US" sz="1200" u="none" cap="none" strike="noStrike">
                <a:solidFill>
                  <a:srgbClr val="A5A5A5"/>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 impairment of higher </a:t>
            </a:r>
            <a:r>
              <a:rPr b="1" i="0" lang="en-US" sz="1200" u="none" cap="none" strike="noStrike">
                <a:solidFill>
                  <a:schemeClr val="dk1"/>
                </a:solidFill>
                <a:latin typeface="Cambria"/>
                <a:ea typeface="Cambria"/>
                <a:cs typeface="Cambria"/>
                <a:sym typeface="Cambria"/>
              </a:rPr>
              <a:t>intellectual function</a:t>
            </a:r>
            <a:r>
              <a:rPr b="0" i="0" lang="en-US" sz="1200" u="none" cap="none" strike="noStrike">
                <a:solidFill>
                  <a:schemeClr val="dk1"/>
                </a:solidFill>
                <a:latin typeface="Cambria"/>
                <a:ea typeface="Cambria"/>
                <a:cs typeface="Cambria"/>
                <a:sym typeface="Cambria"/>
              </a:rPr>
              <a:t>, with alterations in </a:t>
            </a:r>
            <a:r>
              <a:rPr b="1" i="0" lang="en-US" sz="1200" u="none" cap="none" strike="noStrike">
                <a:solidFill>
                  <a:schemeClr val="dk1"/>
                </a:solidFill>
                <a:latin typeface="Cambria"/>
                <a:ea typeface="Cambria"/>
                <a:cs typeface="Cambria"/>
                <a:sym typeface="Cambria"/>
              </a:rPr>
              <a:t>mood and behavior. </a:t>
            </a:r>
            <a:r>
              <a:rPr b="0" i="0" lang="en-US" sz="900" u="none" cap="none" strike="noStrike">
                <a:solidFill>
                  <a:srgbClr val="999999"/>
                </a:solidFill>
                <a:latin typeface="Cambria"/>
                <a:ea typeface="Cambria"/>
                <a:cs typeface="Cambria"/>
                <a:sym typeface="Cambria"/>
              </a:rPr>
              <a:t>Progress gradually </a:t>
            </a:r>
            <a:endParaRPr b="1" i="0" sz="1200" u="none" cap="none" strike="noStrike">
              <a:solidFill>
                <a:schemeClr val="dk1"/>
              </a:solidFill>
              <a:latin typeface="Cambria"/>
              <a:ea typeface="Cambria"/>
              <a:cs typeface="Cambria"/>
              <a:sym typeface="Cambria"/>
            </a:endParaRPr>
          </a:p>
          <a:p>
            <a:pPr indent="-194310" lvl="0" marL="194310" marR="0" rtl="0" algn="l">
              <a:lnSpc>
                <a:spcPct val="90000"/>
              </a:lnSpc>
              <a:spcBef>
                <a:spcPts val="850"/>
              </a:spcBef>
              <a:spcAft>
                <a:spcPts val="0"/>
              </a:spcAft>
              <a:buClr>
                <a:schemeClr val="dk1"/>
              </a:buClr>
              <a:buSzPts val="1200"/>
              <a:buFont typeface="Arial"/>
              <a:buChar char="•"/>
            </a:pPr>
            <a:r>
              <a:rPr b="1" i="0" lang="en-US" sz="1200" u="none" cap="none" strike="noStrike">
                <a:solidFill>
                  <a:schemeClr val="dk1"/>
                </a:solidFill>
                <a:latin typeface="Cambria"/>
                <a:ea typeface="Cambria"/>
                <a:cs typeface="Cambria"/>
                <a:sym typeface="Cambria"/>
              </a:rPr>
              <a:t>Later, there will be severe cortical dysfunction: </a:t>
            </a:r>
            <a:endParaRPr b="0" i="0" sz="2380" u="none" cap="none" strike="noStrike">
              <a:solidFill>
                <a:schemeClr val="dk1"/>
              </a:solidFill>
              <a:latin typeface="Cambria"/>
              <a:ea typeface="Cambria"/>
              <a:cs typeface="Cambria"/>
              <a:sym typeface="Cambria"/>
            </a:endParaRPr>
          </a:p>
          <a:p>
            <a:pPr indent="-194310" lvl="1" marL="582930" marR="0" rtl="0" algn="l">
              <a:lnSpc>
                <a:spcPct val="90000"/>
              </a:lnSpc>
              <a:spcBef>
                <a:spcPts val="425"/>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Progressive disorientation.</a:t>
            </a:r>
            <a:endParaRPr b="0" i="0" sz="1200" u="none" cap="none" strike="noStrike">
              <a:solidFill>
                <a:schemeClr val="dk1"/>
              </a:solidFill>
              <a:latin typeface="Cambria"/>
              <a:ea typeface="Cambria"/>
              <a:cs typeface="Cambria"/>
              <a:sym typeface="Cambria"/>
            </a:endParaRPr>
          </a:p>
          <a:p>
            <a:pPr indent="-194310" lvl="1" marL="582930" marR="0" rtl="0" algn="l">
              <a:lnSpc>
                <a:spcPct val="90000"/>
              </a:lnSpc>
              <a:spcBef>
                <a:spcPts val="425"/>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Memory loss. </a:t>
            </a:r>
            <a:endParaRPr b="0" i="0" sz="2040" u="none" cap="none" strike="noStrike">
              <a:solidFill>
                <a:schemeClr val="dk1"/>
              </a:solidFill>
              <a:latin typeface="Cambria"/>
              <a:ea typeface="Cambria"/>
              <a:cs typeface="Cambria"/>
              <a:sym typeface="Cambria"/>
            </a:endParaRPr>
          </a:p>
          <a:p>
            <a:pPr indent="-194310" lvl="1" marL="582930" marR="0" rtl="0" algn="l">
              <a:lnSpc>
                <a:spcPct val="90000"/>
              </a:lnSpc>
              <a:spcBef>
                <a:spcPts val="425"/>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Aphasia. </a:t>
            </a:r>
            <a:r>
              <a:rPr b="0" i="0" lang="en-US" sz="900" u="none" cap="none" strike="noStrike">
                <a:solidFill>
                  <a:srgbClr val="999999"/>
                </a:solidFill>
                <a:latin typeface="Cambria"/>
                <a:ea typeface="Cambria"/>
                <a:cs typeface="Cambria"/>
                <a:sym typeface="Cambria"/>
              </a:rPr>
              <a:t>Loss the ability to speak </a:t>
            </a:r>
            <a:endParaRPr b="0" i="0" sz="1200" u="none" cap="none" strike="noStrike">
              <a:solidFill>
                <a:schemeClr val="dk1"/>
              </a:solidFill>
              <a:latin typeface="Cambria"/>
              <a:ea typeface="Cambria"/>
              <a:cs typeface="Cambria"/>
              <a:sym typeface="Cambria"/>
            </a:endParaRPr>
          </a:p>
          <a:p>
            <a:pPr indent="-194310" lvl="1" marL="582930" marR="0" rtl="0" algn="l">
              <a:lnSpc>
                <a:spcPct val="90000"/>
              </a:lnSpc>
              <a:spcBef>
                <a:spcPts val="425"/>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Over the next 5 to 10 years, the patient becomes profoundly disabled, mute, and immobile.</a:t>
            </a:r>
            <a:endParaRPr b="0" i="0" sz="1200" u="none" cap="none" strike="noStrike">
              <a:solidFill>
                <a:schemeClr val="dk1"/>
              </a:solidFill>
              <a:latin typeface="Cambria"/>
              <a:ea typeface="Cambria"/>
              <a:cs typeface="Cambria"/>
              <a:sym typeface="Cambria"/>
            </a:endParaRPr>
          </a:p>
          <a:p>
            <a:pPr indent="-194310" lvl="0" marL="194310" marR="0" rtl="0" algn="l">
              <a:lnSpc>
                <a:spcPct val="90000"/>
              </a:lnSpc>
              <a:spcBef>
                <a:spcPts val="1000"/>
              </a:spcBef>
              <a:spcAft>
                <a:spcPts val="0"/>
              </a:spcAft>
              <a:buClr>
                <a:schemeClr val="dk1"/>
              </a:buClr>
              <a:buSzPts val="1200"/>
              <a:buFont typeface="Cambria"/>
              <a:buChar char="•"/>
            </a:pPr>
            <a:r>
              <a:rPr b="0" i="0" lang="en-US" sz="1200" u="none" cap="none" strike="noStrike">
                <a:solidFill>
                  <a:schemeClr val="dk1"/>
                </a:solidFill>
                <a:latin typeface="Cambria"/>
                <a:ea typeface="Cambria"/>
                <a:cs typeface="Cambria"/>
                <a:sym typeface="Cambria"/>
              </a:rPr>
              <a:t> Death usually occurs from ​ </a:t>
            </a:r>
            <a:r>
              <a:rPr b="1" i="0" lang="en-US" sz="1200" u="none" cap="none" strike="noStrike">
                <a:solidFill>
                  <a:srgbClr val="C00000"/>
                </a:solidFill>
                <a:latin typeface="Cambria"/>
                <a:ea typeface="Cambria"/>
                <a:cs typeface="Cambria"/>
                <a:sym typeface="Cambria"/>
              </a:rPr>
              <a:t>intercurrent</a:t>
            </a:r>
            <a:r>
              <a:rPr b="0" i="0" lang="en-US" sz="1200" u="none" cap="none" strike="noStrike">
                <a:solidFill>
                  <a:srgbClr val="C00000"/>
                </a:solidFill>
                <a:latin typeface="Cambria"/>
                <a:ea typeface="Cambria"/>
                <a:cs typeface="Cambria"/>
                <a:sym typeface="Cambria"/>
              </a:rPr>
              <a:t> </a:t>
            </a:r>
            <a:r>
              <a:rPr b="1" i="0" lang="en-US" sz="1200" u="none" cap="none" strike="noStrike">
                <a:solidFill>
                  <a:srgbClr val="C00000"/>
                </a:solidFill>
                <a:latin typeface="Cambria"/>
                <a:ea typeface="Cambria"/>
                <a:cs typeface="Cambria"/>
                <a:sym typeface="Cambria"/>
              </a:rPr>
              <a:t>pneumonia</a:t>
            </a:r>
            <a:r>
              <a:rPr b="0" i="0" lang="en-US" sz="1200" u="none" cap="none" strike="noStrike">
                <a:solidFill>
                  <a:schemeClr val="dk1"/>
                </a:solidFill>
                <a:latin typeface="Cambria"/>
                <a:ea typeface="Cambria"/>
                <a:cs typeface="Cambria"/>
                <a:sym typeface="Cambria"/>
              </a:rPr>
              <a:t>​ or other </a:t>
            </a:r>
            <a:r>
              <a:rPr b="1" i="0" lang="en-US" sz="1200" u="none" cap="none" strike="noStrike">
                <a:solidFill>
                  <a:srgbClr val="C00000"/>
                </a:solidFill>
                <a:latin typeface="Cambria"/>
                <a:ea typeface="Cambria"/>
                <a:cs typeface="Cambria"/>
                <a:sym typeface="Cambria"/>
              </a:rPr>
              <a:t>infections.</a:t>
            </a:r>
            <a:r>
              <a:rPr b="0" i="0" lang="en-US" sz="1200" u="none" cap="none" strike="noStrike">
                <a:solidFill>
                  <a:srgbClr val="C00000"/>
                </a:solidFill>
                <a:latin typeface="Cambria"/>
                <a:ea typeface="Cambria"/>
                <a:cs typeface="Cambria"/>
                <a:sym typeface="Cambria"/>
              </a:rPr>
              <a:t> </a:t>
            </a:r>
            <a:endParaRPr b="0" i="0" sz="1200" u="none" cap="none" strike="noStrike">
              <a:solidFill>
                <a:srgbClr val="C00000"/>
              </a:solidFill>
              <a:latin typeface="Cambria"/>
              <a:ea typeface="Cambria"/>
              <a:cs typeface="Cambria"/>
              <a:sym typeface="Cambria"/>
            </a:endParaRPr>
          </a:p>
          <a:p>
            <a:pPr indent="0" lvl="0" marL="0" marR="0" rtl="0" algn="l">
              <a:lnSpc>
                <a:spcPct val="90000"/>
              </a:lnSpc>
              <a:spcBef>
                <a:spcPts val="1000"/>
              </a:spcBef>
              <a:spcAft>
                <a:spcPts val="0"/>
              </a:spcAft>
              <a:buClr>
                <a:schemeClr val="dk1"/>
              </a:buClr>
              <a:buSzPts val="1200"/>
              <a:buFont typeface="Arial"/>
              <a:buNone/>
            </a:pPr>
            <a:r>
              <a:rPr b="1" i="0" lang="en-US" sz="1200" u="none" cap="none" strike="noStrike">
                <a:solidFill>
                  <a:srgbClr val="A5A5A5"/>
                </a:solidFill>
                <a:latin typeface="Cambria"/>
                <a:ea typeface="Cambria"/>
                <a:cs typeface="Cambria"/>
                <a:sym typeface="Cambria"/>
              </a:rPr>
              <a:t>* Why the die usually by pneumonia?</a:t>
            </a:r>
            <a:r>
              <a:rPr b="0" i="0" lang="en-US" sz="1200" u="none" cap="none" strike="noStrike">
                <a:solidFill>
                  <a:srgbClr val="A5A5A5"/>
                </a:solidFill>
                <a:latin typeface="Cambria"/>
                <a:ea typeface="Cambria"/>
                <a:cs typeface="Cambria"/>
                <a:sym typeface="Cambria"/>
              </a:rPr>
              <a:t> because of difficulty in swallowing caused by the disease, an individual inadvertently inhales food particles, liquid or even gastric fluids. ... There they multiply and grow, which leads to </a:t>
            </a:r>
            <a:r>
              <a:rPr b="1" i="0" lang="en-US" sz="1200" u="none" cap="none" strike="noStrike">
                <a:solidFill>
                  <a:srgbClr val="A5A5A5"/>
                </a:solidFill>
                <a:latin typeface="Cambria"/>
                <a:ea typeface="Cambria"/>
                <a:cs typeface="Cambria"/>
                <a:sym typeface="Cambria"/>
              </a:rPr>
              <a:t>pneumonia</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1000"/>
              </a:spcBef>
              <a:spcAft>
                <a:spcPts val="0"/>
              </a:spcAft>
              <a:buClr>
                <a:schemeClr val="dk1"/>
              </a:buClr>
              <a:buSzPts val="1200"/>
              <a:buFont typeface="Arial"/>
              <a:buNone/>
            </a:pPr>
            <a:r>
              <a:t/>
            </a:r>
            <a:endParaRPr b="0" i="0" sz="1200" u="none" cap="none" strike="noStrike">
              <a:solidFill>
                <a:srgbClr val="C00000"/>
              </a:solidFill>
              <a:latin typeface="Cambria"/>
              <a:ea typeface="Cambria"/>
              <a:cs typeface="Cambria"/>
              <a:sym typeface="Cambria"/>
            </a:endParaRPr>
          </a:p>
          <a:p>
            <a:pPr indent="0" lvl="0" marL="0" marR="0" rtl="0" algn="l">
              <a:lnSpc>
                <a:spcPct val="90000"/>
              </a:lnSpc>
              <a:spcBef>
                <a:spcPts val="850"/>
              </a:spcBef>
              <a:spcAft>
                <a:spcPts val="0"/>
              </a:spcAft>
              <a:buClr>
                <a:srgbClr val="65A9B7"/>
              </a:buClr>
              <a:buSzPts val="1800"/>
              <a:buFont typeface="Arial"/>
              <a:buNone/>
            </a:pPr>
            <a:r>
              <a:rPr b="1" i="0" lang="en-US" sz="1800" u="none" cap="none" strike="noStrike">
                <a:solidFill>
                  <a:srgbClr val="65A9B7"/>
                </a:solidFill>
                <a:latin typeface="Cambria"/>
                <a:ea typeface="Cambria"/>
                <a:cs typeface="Cambria"/>
                <a:sym typeface="Cambria"/>
              </a:rPr>
              <a:t>#Epidemiology :</a:t>
            </a:r>
            <a:endParaRPr b="1" i="0" sz="1800" u="none" cap="none" strike="noStrike">
              <a:solidFill>
                <a:srgbClr val="743AA9"/>
              </a:solidFill>
              <a:latin typeface="Cambria"/>
              <a:ea typeface="Cambria"/>
              <a:cs typeface="Cambria"/>
              <a:sym typeface="Cambria"/>
            </a:endParaRPr>
          </a:p>
          <a:p>
            <a:pPr indent="0" lvl="0" marL="0" marR="0" rtl="0" algn="l">
              <a:lnSpc>
                <a:spcPct val="90000"/>
              </a:lnSpc>
              <a:spcBef>
                <a:spcPts val="850"/>
              </a:spcBef>
              <a:spcAft>
                <a:spcPts val="0"/>
              </a:spcAft>
              <a:buClr>
                <a:schemeClr val="dk1"/>
              </a:buClr>
              <a:buSzPts val="2380"/>
              <a:buFont typeface="Arial"/>
              <a:buNone/>
            </a:pPr>
            <a:r>
              <a:rPr b="0" i="0" lang="en-US" sz="1200" u="none" cap="none" strike="noStrike">
                <a:solidFill>
                  <a:schemeClr val="dk1"/>
                </a:solidFill>
                <a:latin typeface="Cambria"/>
                <a:ea typeface="Cambria"/>
                <a:cs typeface="Cambria"/>
                <a:sym typeface="Cambria"/>
              </a:rPr>
              <a:t>when considered by age groups, the incidence of Alzheimer disease: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238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2380"/>
              <a:buFont typeface="Arial"/>
              <a:buNone/>
            </a:pPr>
            <a:r>
              <a:rPr b="0" i="0" lang="en-US" sz="1200" u="none" cap="none" strike="noStrike">
                <a:solidFill>
                  <a:schemeClr val="dk1"/>
                </a:solidFill>
                <a:latin typeface="Cambria"/>
                <a:ea typeface="Cambria"/>
                <a:cs typeface="Cambria"/>
                <a:sym typeface="Cambria"/>
              </a:rPr>
              <a:t>This </a:t>
            </a:r>
            <a:r>
              <a:rPr b="1" i="0" lang="en-US" sz="1200" u="none" cap="none" strike="noStrike">
                <a:solidFill>
                  <a:schemeClr val="dk1"/>
                </a:solidFill>
                <a:latin typeface="Cambria"/>
                <a:ea typeface="Cambria"/>
                <a:cs typeface="Cambria"/>
                <a:sym typeface="Cambria"/>
              </a:rPr>
              <a:t>increasing</a:t>
            </a:r>
            <a:r>
              <a:rPr b="0" i="0" lang="en-US" sz="1200" u="none" cap="none" strike="noStrike">
                <a:solidFill>
                  <a:schemeClr val="dk1"/>
                </a:solidFill>
                <a:latin typeface="Cambria"/>
                <a:ea typeface="Cambria"/>
                <a:cs typeface="Cambria"/>
                <a:sym typeface="Cambria"/>
              </a:rPr>
              <a:t> </a:t>
            </a:r>
            <a:r>
              <a:rPr b="1" i="0" lang="en-US" sz="1200" u="none" cap="none" strike="noStrike">
                <a:solidFill>
                  <a:schemeClr val="dk1"/>
                </a:solidFill>
                <a:latin typeface="Cambria"/>
                <a:ea typeface="Cambria"/>
                <a:cs typeface="Cambria"/>
                <a:sym typeface="Cambria"/>
              </a:rPr>
              <a:t>incidence</a:t>
            </a:r>
            <a:r>
              <a:rPr b="0" i="0" lang="en-US" sz="1200" u="none" cap="none" strike="noStrike">
                <a:solidFill>
                  <a:schemeClr val="dk1"/>
                </a:solidFill>
                <a:latin typeface="Cambria"/>
                <a:ea typeface="Cambria"/>
                <a:cs typeface="Cambria"/>
                <a:sym typeface="Cambria"/>
              </a:rPr>
              <a:t> with </a:t>
            </a:r>
            <a:r>
              <a:rPr b="1" i="0" lang="en-US" sz="1200" u="none" cap="none" strike="noStrike">
                <a:solidFill>
                  <a:schemeClr val="dk1"/>
                </a:solidFill>
                <a:latin typeface="Cambria"/>
                <a:ea typeface="Cambria"/>
                <a:cs typeface="Cambria"/>
                <a:sym typeface="Cambria"/>
              </a:rPr>
              <a:t>age</a:t>
            </a:r>
            <a:r>
              <a:rPr b="0" i="0" lang="en-US" sz="1200" u="none" cap="none" strike="noStrike">
                <a:solidFill>
                  <a:schemeClr val="dk1"/>
                </a:solidFill>
                <a:latin typeface="Cambria"/>
                <a:ea typeface="Cambria"/>
                <a:cs typeface="Cambria"/>
                <a:sym typeface="Cambria"/>
              </a:rPr>
              <a:t> has given rise to major medical, social, and economic problems in countries with a growing number of elderly.</a:t>
            </a:r>
            <a:r>
              <a:rPr b="0" i="0" lang="en-US" sz="1200" u="none" cap="none" strike="noStrike">
                <a:solidFill>
                  <a:srgbClr val="A5A5A5"/>
                </a:solidFill>
                <a:latin typeface="Cambria"/>
                <a:ea typeface="Cambria"/>
                <a:cs typeface="Cambria"/>
                <a:sym typeface="Cambria"/>
              </a:rPr>
              <a:t> So ​the older the patient the more possible to get Alzheimer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238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238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65A9B7"/>
              </a:buClr>
              <a:buSzPts val="1800"/>
              <a:buFont typeface="Arial"/>
              <a:buNone/>
            </a:pPr>
            <a:r>
              <a:rPr b="1" i="0" lang="en-US" sz="1800" u="none" cap="none" strike="noStrike">
                <a:solidFill>
                  <a:srgbClr val="65A9B7"/>
                </a:solidFill>
                <a:latin typeface="Cambria"/>
                <a:ea typeface="Cambria"/>
                <a:cs typeface="Cambria"/>
                <a:sym typeface="Cambria"/>
              </a:rPr>
              <a:t>#how to diagnose alzheimer's?</a:t>
            </a:r>
            <a:endParaRPr b="1" i="0" sz="1800" u="none" cap="none" strike="noStrike">
              <a:solidFill>
                <a:srgbClr val="65A9B7"/>
              </a:solidFill>
              <a:latin typeface="Cambria"/>
              <a:ea typeface="Cambria"/>
              <a:cs typeface="Cambria"/>
              <a:sym typeface="Cambria"/>
            </a:endParaRPr>
          </a:p>
          <a:p>
            <a:pPr indent="0" lvl="0" marL="0" marR="0" rtl="0" algn="l">
              <a:lnSpc>
                <a:spcPct val="115000"/>
              </a:lnSpc>
              <a:spcBef>
                <a:spcPts val="1000"/>
              </a:spcBef>
              <a:spcAft>
                <a:spcPts val="0"/>
              </a:spcAft>
              <a:buClr>
                <a:schemeClr val="dk1"/>
              </a:buClr>
              <a:buSzPts val="2380"/>
              <a:buFont typeface="Arial"/>
              <a:buNone/>
            </a:pPr>
            <a:r>
              <a:rPr b="0" i="0" lang="en-US" sz="1200" u="none" cap="none" strike="noStrike">
                <a:solidFill>
                  <a:schemeClr val="dk1"/>
                </a:solidFill>
                <a:latin typeface="Cambria"/>
                <a:ea typeface="Cambria"/>
                <a:cs typeface="Cambria"/>
                <a:sym typeface="Cambria"/>
              </a:rPr>
              <a:t>Although </a:t>
            </a:r>
            <a:r>
              <a:rPr b="1" i="0" lang="en-US" sz="1200" u="none" cap="none" strike="noStrike">
                <a:solidFill>
                  <a:srgbClr val="C00000"/>
                </a:solidFill>
                <a:latin typeface="Cambria"/>
                <a:ea typeface="Cambria"/>
                <a:cs typeface="Cambria"/>
                <a:sym typeface="Cambria"/>
              </a:rPr>
              <a:t>pathologic examination </a:t>
            </a:r>
            <a:r>
              <a:rPr b="0" i="0" lang="en-US" sz="1200" u="none" cap="none" strike="noStrike">
                <a:solidFill>
                  <a:schemeClr val="dk1"/>
                </a:solidFill>
                <a:latin typeface="Cambria"/>
                <a:ea typeface="Cambria"/>
                <a:cs typeface="Cambria"/>
                <a:sym typeface="Cambria"/>
              </a:rPr>
              <a:t>of brain tissue remains necessary for the </a:t>
            </a:r>
            <a:r>
              <a:rPr b="1" i="0" lang="en-US" sz="1200" u="none" cap="none" strike="noStrike">
                <a:solidFill>
                  <a:schemeClr val="dk1"/>
                </a:solidFill>
                <a:latin typeface="Cambria"/>
                <a:ea typeface="Cambria"/>
                <a:cs typeface="Cambria"/>
                <a:sym typeface="Cambria"/>
              </a:rPr>
              <a:t>definitive</a:t>
            </a:r>
            <a:r>
              <a:rPr b="0" i="0" lang="en-US" sz="1200" u="none" cap="none" strike="noStrike">
                <a:solidFill>
                  <a:schemeClr val="dk1"/>
                </a:solidFill>
                <a:latin typeface="Cambria"/>
                <a:ea typeface="Cambria"/>
                <a:cs typeface="Cambria"/>
                <a:sym typeface="Cambria"/>
              </a:rPr>
              <a:t> diagnosis of Alzheimer disease, the combination of​ ​ </a:t>
            </a:r>
            <a:r>
              <a:rPr b="1" i="0" lang="en-US" sz="1200" u="none" cap="none" strike="noStrike">
                <a:solidFill>
                  <a:srgbClr val="C00000"/>
                </a:solidFill>
                <a:latin typeface="Cambria"/>
                <a:ea typeface="Cambria"/>
                <a:cs typeface="Cambria"/>
                <a:sym typeface="Cambria"/>
              </a:rPr>
              <a:t>clinical​ assessment </a:t>
            </a:r>
            <a:r>
              <a:rPr b="0" i="0" lang="en-US" sz="1200" u="none" cap="none" strike="noStrike">
                <a:solidFill>
                  <a:schemeClr val="dk1"/>
                </a:solidFill>
                <a:latin typeface="Cambria"/>
                <a:ea typeface="Cambria"/>
                <a:cs typeface="Cambria"/>
                <a:sym typeface="Cambria"/>
              </a:rPr>
              <a:t>and </a:t>
            </a:r>
            <a:r>
              <a:rPr b="1" i="0" lang="en-US" sz="1200" u="none" cap="none" strike="noStrike">
                <a:solidFill>
                  <a:schemeClr val="dk1"/>
                </a:solidFill>
                <a:latin typeface="Cambria"/>
                <a:ea typeface="Cambria"/>
                <a:cs typeface="Cambria"/>
                <a:sym typeface="Cambria"/>
              </a:rPr>
              <a:t>modern ​ radiologic</a:t>
            </a:r>
            <a:r>
              <a:rPr b="0" i="0" lang="en-US" sz="1200" u="none" cap="none" strike="noStrike">
                <a:solidFill>
                  <a:schemeClr val="dk1"/>
                </a:solidFill>
                <a:latin typeface="Cambria"/>
                <a:ea typeface="Cambria"/>
                <a:cs typeface="Cambria"/>
                <a:sym typeface="Cambria"/>
              </a:rPr>
              <a:t>​ methods allows ​ </a:t>
            </a:r>
            <a:r>
              <a:rPr b="1" i="0" lang="en-US" sz="1200" u="none" cap="none" strike="noStrike">
                <a:solidFill>
                  <a:schemeClr val="dk1"/>
                </a:solidFill>
                <a:latin typeface="Cambria"/>
                <a:ea typeface="Cambria"/>
                <a:cs typeface="Cambria"/>
                <a:sym typeface="Cambria"/>
              </a:rPr>
              <a:t>accurate</a:t>
            </a:r>
            <a:r>
              <a:rPr b="0" i="0" lang="en-US" sz="1200" u="none" cap="none" strike="noStrike">
                <a:solidFill>
                  <a:schemeClr val="dk1"/>
                </a:solidFill>
                <a:latin typeface="Cambria"/>
                <a:ea typeface="Cambria"/>
                <a:cs typeface="Cambria"/>
                <a:sym typeface="Cambria"/>
              </a:rPr>
              <a:t> </a:t>
            </a:r>
            <a:r>
              <a:rPr b="1" i="0" lang="en-US" sz="1200" u="none" cap="none" strike="noStrike">
                <a:solidFill>
                  <a:schemeClr val="dk1"/>
                </a:solidFill>
                <a:latin typeface="Cambria"/>
                <a:ea typeface="Cambria"/>
                <a:cs typeface="Cambria"/>
                <a:sym typeface="Cambria"/>
              </a:rPr>
              <a:t>diagnosis</a:t>
            </a:r>
            <a:r>
              <a:rPr b="0" i="0" lang="en-US" sz="1200" u="none" cap="none" strike="noStrike">
                <a:solidFill>
                  <a:schemeClr val="dk1"/>
                </a:solidFill>
                <a:latin typeface="Cambria"/>
                <a:ea typeface="Cambria"/>
                <a:cs typeface="Cambria"/>
                <a:sym typeface="Cambria"/>
              </a:rPr>
              <a:t>​ in 80% to 90% of cases. </a:t>
            </a:r>
            <a:r>
              <a:rPr b="0" i="0" lang="en-US" sz="1200" u="none" cap="none" strike="noStrike">
                <a:solidFill>
                  <a:srgbClr val="A5A5A5"/>
                </a:solidFill>
                <a:latin typeface="Cambria"/>
                <a:ea typeface="Cambria"/>
                <a:cs typeface="Cambria"/>
                <a:sym typeface="Cambria"/>
              </a:rPr>
              <a:t>*Dr. amani : 100% accuracy by pathological features – by autopsy and we cant do it in alive Patient</a:t>
            </a:r>
            <a:endParaRPr b="0" i="0" sz="1200" u="none" cap="none" strike="noStrike">
              <a:solidFill>
                <a:srgbClr val="A5A5A5"/>
              </a:solidFill>
              <a:latin typeface="Arial"/>
              <a:ea typeface="Arial"/>
              <a:cs typeface="Arial"/>
              <a:sym typeface="Arial"/>
            </a:endParaRPr>
          </a:p>
          <a:p>
            <a:pPr indent="0" lvl="0" marL="285750" marR="0" rtl="0" algn="l">
              <a:lnSpc>
                <a:spcPct val="100000"/>
              </a:lnSpc>
              <a:spcBef>
                <a:spcPts val="0"/>
              </a:spcBef>
              <a:spcAft>
                <a:spcPts val="0"/>
              </a:spcAft>
              <a:buClr>
                <a:schemeClr val="dk1"/>
              </a:buClr>
              <a:buSzPts val="2380"/>
              <a:buFont typeface="Arial"/>
              <a:buNone/>
            </a:pPr>
            <a:r>
              <a:t/>
            </a:r>
            <a:endParaRPr b="1" i="0" sz="1800" u="none" cap="none" strike="noStrike">
              <a:solidFill>
                <a:srgbClr val="65A9B7"/>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a:p>
            <a:pPr indent="-118110" lvl="0" marL="194310" marR="0" rtl="0" algn="l">
              <a:lnSpc>
                <a:spcPct val="90000"/>
              </a:lnSpc>
              <a:spcBef>
                <a:spcPts val="850"/>
              </a:spcBef>
              <a:spcAft>
                <a:spcPts val="0"/>
              </a:spcAft>
              <a:buClr>
                <a:schemeClr val="dk1"/>
              </a:buClr>
              <a:buSzPts val="1200"/>
              <a:buFont typeface="Noto Sans Symbols"/>
              <a:buNone/>
            </a:pPr>
            <a:r>
              <a:t/>
            </a:r>
            <a:endParaRPr b="0" i="0" sz="1200" u="none" cap="none" strike="noStrike">
              <a:solidFill>
                <a:schemeClr val="dk1"/>
              </a:solidFill>
              <a:latin typeface="Cambria"/>
              <a:ea typeface="Cambria"/>
              <a:cs typeface="Cambria"/>
              <a:sym typeface="Cambria"/>
            </a:endParaRPr>
          </a:p>
        </p:txBody>
      </p:sp>
      <p:grpSp>
        <p:nvGrpSpPr>
          <p:cNvPr id="274" name="Google Shape;274;p28"/>
          <p:cNvGrpSpPr/>
          <p:nvPr/>
        </p:nvGrpSpPr>
        <p:grpSpPr>
          <a:xfrm>
            <a:off x="1727422" y="5158912"/>
            <a:ext cx="3974347" cy="1669435"/>
            <a:chOff x="1318227" y="23910"/>
            <a:chExt cx="3974347" cy="1669435"/>
          </a:xfrm>
        </p:grpSpPr>
        <p:sp>
          <p:nvSpPr>
            <p:cNvPr id="275" name="Google Shape;275;p28"/>
            <p:cNvSpPr/>
            <p:nvPr/>
          </p:nvSpPr>
          <p:spPr>
            <a:xfrm>
              <a:off x="1318227" y="423336"/>
              <a:ext cx="1270009" cy="1270009"/>
            </a:xfrm>
            <a:prstGeom prst="ellipse">
              <a:avLst/>
            </a:prstGeom>
            <a:solidFill>
              <a:srgbClr val="86CED0"/>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8"/>
            <p:cNvSpPr/>
            <p:nvPr/>
          </p:nvSpPr>
          <p:spPr>
            <a:xfrm>
              <a:off x="1572228" y="677338"/>
              <a:ext cx="762005" cy="762005"/>
            </a:xfrm>
            <a:prstGeom prst="ellipse">
              <a:avLst/>
            </a:prstGeom>
            <a:solidFill>
              <a:srgbClr val="8EDAD8"/>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8"/>
            <p:cNvSpPr/>
            <p:nvPr/>
          </p:nvSpPr>
          <p:spPr>
            <a:xfrm>
              <a:off x="1826230" y="931340"/>
              <a:ext cx="254001" cy="254001"/>
            </a:xfrm>
            <a:prstGeom prst="ellipse">
              <a:avLst/>
            </a:prstGeom>
            <a:solidFill>
              <a:srgbClr val="F8EAD7"/>
            </a:solidFill>
            <a:ln cap="flat" cmpd="sng" w="9525">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8"/>
            <p:cNvSpPr/>
            <p:nvPr/>
          </p:nvSpPr>
          <p:spPr>
            <a:xfrm>
              <a:off x="2850038" y="23910"/>
              <a:ext cx="2261505" cy="3704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8"/>
            <p:cNvSpPr txBox="1"/>
            <p:nvPr/>
          </p:nvSpPr>
          <p:spPr>
            <a:xfrm>
              <a:off x="2850038" y="23910"/>
              <a:ext cx="2261505" cy="370419"/>
            </a:xfrm>
            <a:prstGeom prst="rect">
              <a:avLst/>
            </a:prstGeom>
            <a:noFill/>
            <a:ln>
              <a:noFill/>
            </a:ln>
          </p:spPr>
          <p:txBody>
            <a:bodyPr anchorCtr="0" anchor="ctr" bIns="15225" lIns="85325" spcFirstLastPara="1" rIns="15225" wrap="square" tIns="15225">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3% for individuals </a:t>
              </a:r>
              <a:r>
                <a:rPr b="1" i="0" lang="en-US" sz="1200" u="none" cap="none" strike="noStrike">
                  <a:solidFill>
                    <a:schemeClr val="dk1"/>
                  </a:solidFill>
                  <a:latin typeface="Cambria"/>
                  <a:ea typeface="Cambria"/>
                  <a:cs typeface="Cambria"/>
                  <a:sym typeface="Cambria"/>
                </a:rPr>
                <a:t>65 to 74 </a:t>
              </a:r>
              <a:r>
                <a:rPr b="0" i="0" lang="en-US" sz="1200" u="none" cap="none" strike="noStrike">
                  <a:solidFill>
                    <a:schemeClr val="dk1"/>
                  </a:solidFill>
                  <a:latin typeface="Cambria"/>
                  <a:ea typeface="Cambria"/>
                  <a:cs typeface="Cambria"/>
                  <a:sym typeface="Cambria"/>
                </a:rPr>
                <a:t>years old. </a:t>
              </a:r>
              <a:endParaRPr b="0" i="0" sz="1200" u="none" cap="none" strike="noStrike">
                <a:solidFill>
                  <a:schemeClr val="dk1"/>
                </a:solidFill>
                <a:latin typeface="Cambria"/>
                <a:ea typeface="Cambria"/>
                <a:cs typeface="Cambria"/>
                <a:sym typeface="Cambria"/>
              </a:endParaRPr>
            </a:p>
          </p:txBody>
        </p:sp>
        <p:cxnSp>
          <p:nvCxnSpPr>
            <p:cNvPr id="280" name="Google Shape;280;p28"/>
            <p:cNvCxnSpPr/>
            <p:nvPr/>
          </p:nvCxnSpPr>
          <p:spPr>
            <a:xfrm>
              <a:off x="2641153" y="185209"/>
              <a:ext cx="158751" cy="0"/>
            </a:xfrm>
            <a:prstGeom prst="straightConnector1">
              <a:avLst/>
            </a:prstGeom>
            <a:solidFill>
              <a:schemeClr val="accent2"/>
            </a:solidFill>
            <a:ln cap="flat" cmpd="sng" w="12700">
              <a:solidFill>
                <a:srgbClr val="C1E1D7"/>
              </a:solidFill>
              <a:prstDash val="solid"/>
              <a:miter lim="800000"/>
              <a:headEnd len="sm" w="sm" type="none"/>
              <a:tailEnd len="sm" w="sm" type="none"/>
            </a:ln>
          </p:spPr>
        </p:cxnSp>
        <p:cxnSp>
          <p:nvCxnSpPr>
            <p:cNvPr id="281" name="Google Shape;281;p28"/>
            <p:cNvCxnSpPr/>
            <p:nvPr/>
          </p:nvCxnSpPr>
          <p:spPr>
            <a:xfrm rot="5400000">
              <a:off x="1860415" y="278237"/>
              <a:ext cx="872919" cy="687286"/>
            </a:xfrm>
            <a:prstGeom prst="straightConnector1">
              <a:avLst/>
            </a:prstGeom>
            <a:solidFill>
              <a:schemeClr val="accent2"/>
            </a:solidFill>
            <a:ln cap="flat" cmpd="sng" w="12700">
              <a:solidFill>
                <a:srgbClr val="C1E1D7"/>
              </a:solidFill>
              <a:prstDash val="solid"/>
              <a:miter lim="800000"/>
              <a:headEnd len="sm" w="sm" type="none"/>
              <a:tailEnd len="sm" w="sm" type="none"/>
            </a:ln>
          </p:spPr>
        </p:cxnSp>
        <p:sp>
          <p:nvSpPr>
            <p:cNvPr id="282" name="Google Shape;282;p28"/>
            <p:cNvSpPr/>
            <p:nvPr/>
          </p:nvSpPr>
          <p:spPr>
            <a:xfrm>
              <a:off x="2886243" y="450168"/>
              <a:ext cx="2406331" cy="1643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8"/>
            <p:cNvSpPr txBox="1"/>
            <p:nvPr/>
          </p:nvSpPr>
          <p:spPr>
            <a:xfrm>
              <a:off x="2886243" y="450168"/>
              <a:ext cx="2406331" cy="164321"/>
            </a:xfrm>
            <a:prstGeom prst="rect">
              <a:avLst/>
            </a:prstGeom>
            <a:noFill/>
            <a:ln>
              <a:noFill/>
            </a:ln>
          </p:spPr>
          <p:txBody>
            <a:bodyPr anchorCtr="0" anchor="ctr" bIns="15225" lIns="85325" spcFirstLastPara="1" rIns="15225" wrap="square" tIns="15225">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 19% for </a:t>
              </a:r>
              <a:r>
                <a:rPr b="1" i="0" lang="en-US" sz="1200" u="none" cap="none" strike="noStrike">
                  <a:solidFill>
                    <a:schemeClr val="dk1"/>
                  </a:solidFill>
                  <a:latin typeface="Cambria"/>
                  <a:ea typeface="Cambria"/>
                  <a:cs typeface="Cambria"/>
                  <a:sym typeface="Cambria"/>
                </a:rPr>
                <a:t>75 to 84 </a:t>
              </a:r>
              <a:r>
                <a:rPr b="0" i="0" lang="en-US" sz="1200" u="none" cap="none" strike="noStrike">
                  <a:solidFill>
                    <a:schemeClr val="dk1"/>
                  </a:solidFill>
                  <a:latin typeface="Cambria"/>
                  <a:ea typeface="Cambria"/>
                  <a:cs typeface="Cambria"/>
                  <a:sym typeface="Cambria"/>
                </a:rPr>
                <a:t>years</a:t>
              </a:r>
              <a:endParaRPr b="0" i="0" sz="1200" u="none" cap="none" strike="noStrike">
                <a:solidFill>
                  <a:schemeClr val="dk1"/>
                </a:solidFill>
                <a:latin typeface="Cambria"/>
                <a:ea typeface="Cambria"/>
                <a:cs typeface="Cambria"/>
                <a:sym typeface="Cambria"/>
              </a:endParaRPr>
            </a:p>
          </p:txBody>
        </p:sp>
        <p:cxnSp>
          <p:nvCxnSpPr>
            <p:cNvPr id="284" name="Google Shape;284;p28"/>
            <p:cNvCxnSpPr/>
            <p:nvPr/>
          </p:nvCxnSpPr>
          <p:spPr>
            <a:xfrm>
              <a:off x="2641153" y="555629"/>
              <a:ext cx="158751" cy="0"/>
            </a:xfrm>
            <a:prstGeom prst="straightConnector1">
              <a:avLst/>
            </a:prstGeom>
            <a:solidFill>
              <a:schemeClr val="accent2"/>
            </a:solidFill>
            <a:ln cap="flat" cmpd="sng" w="12700">
              <a:solidFill>
                <a:srgbClr val="C1E1D7"/>
              </a:solidFill>
              <a:prstDash val="solid"/>
              <a:miter lim="800000"/>
              <a:headEnd len="sm" w="sm" type="none"/>
              <a:tailEnd len="sm" w="sm" type="none"/>
            </a:ln>
          </p:spPr>
        </p:cxnSp>
        <p:cxnSp>
          <p:nvCxnSpPr>
            <p:cNvPr id="285" name="Google Shape;285;p28"/>
            <p:cNvCxnSpPr/>
            <p:nvPr/>
          </p:nvCxnSpPr>
          <p:spPr>
            <a:xfrm rot="5400000">
              <a:off x="2047784" y="642878"/>
              <a:ext cx="680217" cy="505252"/>
            </a:xfrm>
            <a:prstGeom prst="straightConnector1">
              <a:avLst/>
            </a:prstGeom>
            <a:solidFill>
              <a:schemeClr val="accent2"/>
            </a:solidFill>
            <a:ln cap="flat" cmpd="sng" w="12700">
              <a:solidFill>
                <a:srgbClr val="C1E1D7"/>
              </a:solidFill>
              <a:prstDash val="solid"/>
              <a:miter lim="800000"/>
              <a:headEnd len="sm" w="sm" type="none"/>
              <a:tailEnd len="sm" w="sm" type="none"/>
            </a:ln>
          </p:spPr>
        </p:cxnSp>
        <p:sp>
          <p:nvSpPr>
            <p:cNvPr id="286" name="Google Shape;286;p28"/>
            <p:cNvSpPr/>
            <p:nvPr/>
          </p:nvSpPr>
          <p:spPr>
            <a:xfrm>
              <a:off x="2953087" y="826024"/>
              <a:ext cx="2066546" cy="2367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8"/>
            <p:cNvSpPr txBox="1"/>
            <p:nvPr/>
          </p:nvSpPr>
          <p:spPr>
            <a:xfrm>
              <a:off x="2953087" y="826024"/>
              <a:ext cx="2066546" cy="236735"/>
            </a:xfrm>
            <a:prstGeom prst="rect">
              <a:avLst/>
            </a:prstGeom>
            <a:noFill/>
            <a:ln>
              <a:noFill/>
            </a:ln>
          </p:spPr>
          <p:txBody>
            <a:bodyPr anchorCtr="0" anchor="ctr" bIns="15225" lIns="85325" spcFirstLastPara="1" rIns="15225" wrap="square" tIns="15225">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47% for </a:t>
              </a:r>
              <a:r>
                <a:rPr b="1" i="0" lang="en-US" sz="1200" u="none" cap="none" strike="noStrike">
                  <a:solidFill>
                    <a:schemeClr val="dk1"/>
                  </a:solidFill>
                  <a:latin typeface="Cambria"/>
                  <a:ea typeface="Cambria"/>
                  <a:cs typeface="Cambria"/>
                  <a:sym typeface="Cambria"/>
                </a:rPr>
                <a:t>85</a:t>
              </a:r>
              <a:r>
                <a:rPr b="0" i="0" lang="en-US" sz="1200" u="none" cap="none" strike="noStrike">
                  <a:solidFill>
                    <a:schemeClr val="dk1"/>
                  </a:solidFill>
                  <a:latin typeface="Cambria"/>
                  <a:ea typeface="Cambria"/>
                  <a:cs typeface="Cambria"/>
                  <a:sym typeface="Cambria"/>
                </a:rPr>
                <a:t> years or more</a:t>
              </a:r>
              <a:endParaRPr b="0" i="0" sz="1200" u="none" cap="none" strike="noStrike">
                <a:solidFill>
                  <a:schemeClr val="dk1"/>
                </a:solidFill>
                <a:latin typeface="Cambria"/>
                <a:ea typeface="Cambria"/>
                <a:cs typeface="Cambria"/>
                <a:sym typeface="Cambria"/>
              </a:endParaRPr>
            </a:p>
          </p:txBody>
        </p:sp>
        <p:cxnSp>
          <p:nvCxnSpPr>
            <p:cNvPr id="288" name="Google Shape;288;p28"/>
            <p:cNvCxnSpPr/>
            <p:nvPr/>
          </p:nvCxnSpPr>
          <p:spPr>
            <a:xfrm>
              <a:off x="2641153" y="926048"/>
              <a:ext cx="158751" cy="0"/>
            </a:xfrm>
            <a:prstGeom prst="straightConnector1">
              <a:avLst/>
            </a:prstGeom>
            <a:solidFill>
              <a:schemeClr val="accent2"/>
            </a:solidFill>
            <a:ln cap="flat" cmpd="sng" w="12700">
              <a:solidFill>
                <a:srgbClr val="C1E1D7"/>
              </a:solidFill>
              <a:prstDash val="solid"/>
              <a:miter lim="800000"/>
              <a:headEnd len="sm" w="sm" type="none"/>
              <a:tailEnd len="sm" w="sm" type="none"/>
            </a:ln>
          </p:spPr>
        </p:cxnSp>
        <p:cxnSp>
          <p:nvCxnSpPr>
            <p:cNvPr id="289" name="Google Shape;289;p28"/>
            <p:cNvCxnSpPr/>
            <p:nvPr/>
          </p:nvCxnSpPr>
          <p:spPr>
            <a:xfrm rot="5400000">
              <a:off x="2235385" y="1007223"/>
              <a:ext cx="485990" cy="323217"/>
            </a:xfrm>
            <a:prstGeom prst="straightConnector1">
              <a:avLst/>
            </a:prstGeom>
            <a:solidFill>
              <a:schemeClr val="accent2"/>
            </a:solidFill>
            <a:ln cap="flat" cmpd="sng" w="12700">
              <a:solidFill>
                <a:srgbClr val="C1E1D7"/>
              </a:solidFill>
              <a:prstDash val="solid"/>
              <a:miter lim="800000"/>
              <a:headEnd len="sm" w="sm" type="none"/>
              <a:tailEnd len="sm" w="sm" type="none"/>
            </a:ln>
          </p:spPr>
        </p:cxnSp>
      </p:grpSp>
      <p:pic>
        <p:nvPicPr>
          <p:cNvPr id="290" name="Google Shape;290;p28"/>
          <p:cNvPicPr preferRelativeResize="0"/>
          <p:nvPr/>
        </p:nvPicPr>
        <p:blipFill rotWithShape="1">
          <a:blip r:embed="rId3">
            <a:alphaModFix/>
          </a:blip>
          <a:srcRect b="0" l="0" r="0" t="0"/>
          <a:stretch/>
        </p:blipFill>
        <p:spPr>
          <a:xfrm>
            <a:off x="5353475" y="1544126"/>
            <a:ext cx="1451801" cy="1165650"/>
          </a:xfrm>
          <a:prstGeom prst="rect">
            <a:avLst/>
          </a:prstGeom>
          <a:noFill/>
          <a:ln>
            <a:noFill/>
          </a:ln>
        </p:spPr>
      </p:pic>
      <p:pic>
        <p:nvPicPr>
          <p:cNvPr id="291" name="Google Shape;291;p28"/>
          <p:cNvPicPr preferRelativeResize="0"/>
          <p:nvPr/>
        </p:nvPicPr>
        <p:blipFill rotWithShape="1">
          <a:blip r:embed="rId4">
            <a:alphaModFix/>
          </a:blip>
          <a:srcRect b="0" l="0" r="0" t="0"/>
          <a:stretch/>
        </p:blipFill>
        <p:spPr>
          <a:xfrm>
            <a:off x="0" y="0"/>
            <a:ext cx="7772400" cy="623887"/>
          </a:xfrm>
          <a:prstGeom prst="rect">
            <a:avLst/>
          </a:prstGeom>
          <a:noFill/>
          <a:ln>
            <a:noFill/>
          </a:ln>
        </p:spPr>
      </p:pic>
      <p:sp>
        <p:nvSpPr>
          <p:cNvPr id="292" name="Google Shape;292;p28"/>
          <p:cNvSpPr txBox="1"/>
          <p:nvPr>
            <p:ph type="title"/>
          </p:nvPr>
        </p:nvSpPr>
        <p:spPr>
          <a:xfrm>
            <a:off x="685800" y="-30957"/>
            <a:ext cx="7620000" cy="68580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90000"/>
              </a:lnSpc>
              <a:spcBef>
                <a:spcPts val="0"/>
              </a:spcBef>
              <a:spcAft>
                <a:spcPts val="0"/>
              </a:spcAft>
              <a:buClr>
                <a:srgbClr val="65A9B7"/>
              </a:buClr>
              <a:buSzPts val="1800"/>
              <a:buFont typeface="Noto Sans Symbols"/>
              <a:buChar char="▪"/>
            </a:pPr>
            <a:r>
              <a:rPr b="1" i="0" lang="en-US" sz="1800" u="none" cap="none" strike="noStrike">
                <a:solidFill>
                  <a:srgbClr val="65A9B7"/>
                </a:solidFill>
                <a:latin typeface="Cambria"/>
                <a:ea typeface="Cambria"/>
                <a:cs typeface="Cambria"/>
                <a:sym typeface="Cambria"/>
              </a:rPr>
              <a:t>Alzheimer Disease: </a:t>
            </a:r>
            <a:endParaRPr b="1" i="0" sz="1800" u="none" cap="none" strike="noStrike">
              <a:solidFill>
                <a:srgbClr val="65A9B7"/>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29"/>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98" name="Google Shape;298;p29"/>
          <p:cNvSpPr txBox="1"/>
          <p:nvPr/>
        </p:nvSpPr>
        <p:spPr>
          <a:xfrm>
            <a:off x="765050" y="63538"/>
            <a:ext cx="3486000" cy="4968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65A9B7"/>
              </a:buClr>
              <a:buSzPts val="1800"/>
              <a:buFont typeface="Noto Sans Symbols"/>
              <a:buChar char="▪"/>
            </a:pPr>
            <a:r>
              <a:rPr b="1" i="0" lang="en-US" sz="1800" u="none" cap="none" strike="noStrike">
                <a:solidFill>
                  <a:srgbClr val="65A9B7"/>
                </a:solidFill>
                <a:latin typeface="Cambria"/>
                <a:ea typeface="Cambria"/>
                <a:cs typeface="Cambria"/>
                <a:sym typeface="Cambria"/>
              </a:rPr>
              <a:t>Pathogenesis overview:</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9"/>
          <p:cNvSpPr txBox="1"/>
          <p:nvPr/>
        </p:nvSpPr>
        <p:spPr>
          <a:xfrm>
            <a:off x="129050" y="970050"/>
            <a:ext cx="7411200" cy="7731600"/>
          </a:xfrm>
          <a:prstGeom prst="rect">
            <a:avLst/>
          </a:prstGeom>
          <a:solidFill>
            <a:srgbClr val="EDF4F7"/>
          </a:solidFill>
          <a:ln cap="flat" cmpd="sng" w="9525">
            <a:solidFill>
              <a:srgbClr val="A4CCD4"/>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A5A5A5"/>
                </a:solidFill>
                <a:latin typeface="Cambria"/>
                <a:ea typeface="Cambria"/>
                <a:cs typeface="Cambria"/>
                <a:sym typeface="Cambria"/>
              </a:rPr>
              <a:t>*The story behind Alzheimer’s in an easy words:</a:t>
            </a:r>
            <a:endParaRPr b="1" i="0" sz="18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the cause of Alzheimer disease isn’t completely understood but there are </a:t>
            </a:r>
            <a:r>
              <a:rPr b="0" i="0" lang="en-US" sz="1200" u="sng" cap="none" strike="noStrike">
                <a:solidFill>
                  <a:srgbClr val="A5A5A5"/>
                </a:solidFill>
                <a:latin typeface="Cambria"/>
                <a:ea typeface="Cambria"/>
                <a:cs typeface="Cambria"/>
                <a:sym typeface="Cambria"/>
              </a:rPr>
              <a:t>two</a:t>
            </a:r>
            <a:r>
              <a:rPr b="0" i="0" lang="en-US" sz="1200" u="none" cap="none" strike="noStrike">
                <a:solidFill>
                  <a:srgbClr val="A5A5A5"/>
                </a:solidFill>
                <a:latin typeface="Cambria"/>
                <a:ea typeface="Cambria"/>
                <a:cs typeface="Cambria"/>
                <a:sym typeface="Cambria"/>
              </a:rPr>
              <a:t> major factors that play arole:</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A- plaques:</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 in the neuronal cell membrane there is a protein called </a:t>
            </a:r>
            <a:r>
              <a:rPr b="0" i="0" lang="en-US" sz="1200" u="sng" cap="none" strike="noStrike">
                <a:solidFill>
                  <a:srgbClr val="A5A5A5"/>
                </a:solidFill>
                <a:latin typeface="Cambria"/>
                <a:ea typeface="Cambria"/>
                <a:cs typeface="Cambria"/>
                <a:sym typeface="Cambria"/>
              </a:rPr>
              <a:t>amyloid precursor protein (APP)</a:t>
            </a:r>
            <a:r>
              <a:rPr b="0" i="0" lang="en-US" sz="1200" u="none" cap="none" strike="noStrike">
                <a:solidFill>
                  <a:srgbClr val="A5A5A5"/>
                </a:solidFill>
                <a:latin typeface="Cambria"/>
                <a:ea typeface="Cambria"/>
                <a:cs typeface="Cambria"/>
                <a:sym typeface="Cambria"/>
              </a:rPr>
              <a:t> which play a role in </a:t>
            </a:r>
            <a:r>
              <a:rPr b="1" i="1" lang="en-US" sz="1200" u="none" cap="none" strike="noStrike">
                <a:solidFill>
                  <a:srgbClr val="A5A5A5"/>
                </a:solidFill>
                <a:latin typeface="Cambria"/>
                <a:ea typeface="Cambria"/>
                <a:cs typeface="Cambria"/>
                <a:sym typeface="Cambria"/>
              </a:rPr>
              <a:t>neuron growth and repair. </a:t>
            </a:r>
            <a:r>
              <a:rPr b="0" i="0" lang="en-US" sz="1200" u="none" cap="none" strike="noStrike">
                <a:solidFill>
                  <a:srgbClr val="A5A5A5"/>
                </a:solidFill>
                <a:latin typeface="Cambria"/>
                <a:ea typeface="Cambria"/>
                <a:cs typeface="Cambria"/>
                <a:sym typeface="Cambria"/>
              </a:rPr>
              <a:t>and like any other protein it will be used then cleaved. APP has 2 pathways.</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1-</a:t>
            </a:r>
            <a:r>
              <a:rPr b="0" i="0" lang="en-US" sz="1200" u="none" cap="none" strike="noStrike">
                <a:solidFill>
                  <a:srgbClr val="A5A5A5"/>
                </a:solidFill>
                <a:latin typeface="Cambria"/>
                <a:ea typeface="Cambria"/>
                <a:cs typeface="Cambria"/>
                <a:sym typeface="Cambria"/>
              </a:rPr>
              <a:t>  APP will be cleaved by </a:t>
            </a:r>
            <a:r>
              <a:rPr b="1" i="0" lang="en-US" sz="1200" u="sng" cap="none" strike="noStrike">
                <a:solidFill>
                  <a:srgbClr val="A5A5A5"/>
                </a:solidFill>
                <a:latin typeface="Cambria"/>
                <a:ea typeface="Cambria"/>
                <a:cs typeface="Cambria"/>
                <a:sym typeface="Cambria"/>
              </a:rPr>
              <a:t>alpha secretase</a:t>
            </a:r>
            <a:r>
              <a:rPr b="0" i="0" lang="en-US" sz="1200" u="none" cap="none" strike="noStrike">
                <a:solidFill>
                  <a:srgbClr val="A5A5A5"/>
                </a:solidFill>
                <a:latin typeface="Cambria"/>
                <a:ea typeface="Cambria"/>
                <a:cs typeface="Cambria"/>
                <a:sym typeface="Cambria"/>
              </a:rPr>
              <a:t> and </a:t>
            </a:r>
            <a:r>
              <a:rPr b="1" i="0" lang="en-US" sz="1200" u="none" cap="none" strike="noStrike">
                <a:solidFill>
                  <a:srgbClr val="A5A5A5"/>
                </a:solidFill>
                <a:latin typeface="Cambria"/>
                <a:ea typeface="Cambria"/>
                <a:cs typeface="Cambria"/>
                <a:sym typeface="Cambria"/>
              </a:rPr>
              <a:t>gamma secretase</a:t>
            </a:r>
            <a:r>
              <a:rPr b="0" i="0" lang="en-US" sz="1200" u="none" cap="none" strike="noStrike">
                <a:solidFill>
                  <a:srgbClr val="A5A5A5"/>
                </a:solidFill>
                <a:latin typeface="Cambria"/>
                <a:ea typeface="Cambria"/>
                <a:cs typeface="Cambria"/>
                <a:sym typeface="Cambria"/>
              </a:rPr>
              <a:t> which will form a </a:t>
            </a:r>
            <a:r>
              <a:rPr b="0" i="0" lang="en-US" sz="1200" u="sng" cap="none" strike="noStrike">
                <a:solidFill>
                  <a:srgbClr val="A5A5A5"/>
                </a:solidFill>
                <a:latin typeface="Cambria"/>
                <a:ea typeface="Cambria"/>
                <a:cs typeface="Cambria"/>
                <a:sym typeface="Cambria"/>
              </a:rPr>
              <a:t>soluble</a:t>
            </a:r>
            <a:r>
              <a:rPr b="0" i="0" lang="en-US" sz="1200" u="none" cap="none" strike="noStrike">
                <a:solidFill>
                  <a:srgbClr val="A5A5A5"/>
                </a:solidFill>
                <a:latin typeface="Cambria"/>
                <a:ea typeface="Cambria"/>
                <a:cs typeface="Cambria"/>
                <a:sym typeface="Cambria"/>
              </a:rPr>
              <a:t> complex and won't be accumulated </a:t>
            </a:r>
            <a:r>
              <a:rPr b="0" i="1" lang="en-US" sz="1200" u="none" cap="none" strike="noStrike">
                <a:solidFill>
                  <a:srgbClr val="A5A5A5"/>
                </a:solidFill>
                <a:latin typeface="Cambria"/>
                <a:ea typeface="Cambria"/>
                <a:cs typeface="Cambria"/>
                <a:sym typeface="Cambria"/>
              </a:rPr>
              <a:t>“ normal pathway”</a:t>
            </a:r>
            <a:endParaRPr b="0" i="1"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2-</a:t>
            </a:r>
            <a:r>
              <a:rPr b="0" i="0" lang="en-US" sz="1200" u="none" cap="none" strike="noStrike">
                <a:solidFill>
                  <a:srgbClr val="A5A5A5"/>
                </a:solidFill>
                <a:latin typeface="Cambria"/>
                <a:ea typeface="Cambria"/>
                <a:cs typeface="Cambria"/>
                <a:sym typeface="Cambria"/>
              </a:rPr>
              <a:t> APP will be cleaved by </a:t>
            </a:r>
            <a:r>
              <a:rPr b="1" i="0" lang="en-US" sz="1200" u="sng" cap="none" strike="noStrike">
                <a:solidFill>
                  <a:srgbClr val="A5A5A5"/>
                </a:solidFill>
                <a:latin typeface="Cambria"/>
                <a:ea typeface="Cambria"/>
                <a:cs typeface="Cambria"/>
                <a:sym typeface="Cambria"/>
              </a:rPr>
              <a:t>beta secretase</a:t>
            </a:r>
            <a:r>
              <a:rPr b="0" i="0" lang="en-US" sz="1200" u="none" cap="none" strike="noStrike">
                <a:solidFill>
                  <a:srgbClr val="A5A5A5"/>
                </a:solidFill>
                <a:latin typeface="Cambria"/>
                <a:ea typeface="Cambria"/>
                <a:cs typeface="Cambria"/>
                <a:sym typeface="Cambria"/>
              </a:rPr>
              <a:t> and</a:t>
            </a:r>
            <a:r>
              <a:rPr b="1" i="0" lang="en-US" sz="1200" u="none" cap="none" strike="noStrike">
                <a:solidFill>
                  <a:srgbClr val="A5A5A5"/>
                </a:solidFill>
                <a:latin typeface="Cambria"/>
                <a:ea typeface="Cambria"/>
                <a:cs typeface="Cambria"/>
                <a:sym typeface="Cambria"/>
              </a:rPr>
              <a:t> gamma secretase</a:t>
            </a:r>
            <a:r>
              <a:rPr b="0" i="0" lang="en-US" sz="1200" u="none" cap="none" strike="noStrike">
                <a:solidFill>
                  <a:srgbClr val="A5A5A5"/>
                </a:solidFill>
                <a:latin typeface="Cambria"/>
                <a:ea typeface="Cambria"/>
                <a:cs typeface="Cambria"/>
                <a:sym typeface="Cambria"/>
              </a:rPr>
              <a:t> which will form the </a:t>
            </a:r>
            <a:r>
              <a:rPr b="1" i="0" lang="en-US" sz="1200" u="none" cap="none" strike="noStrike">
                <a:solidFill>
                  <a:srgbClr val="A5A5A5"/>
                </a:solidFill>
                <a:latin typeface="Cambria"/>
                <a:ea typeface="Cambria"/>
                <a:cs typeface="Cambria"/>
                <a:sym typeface="Cambria"/>
              </a:rPr>
              <a:t>beta amyloid ( A beta)</a:t>
            </a:r>
            <a:r>
              <a:rPr b="0" i="0" lang="en-US" sz="1200" u="none" cap="none" strike="noStrike">
                <a:solidFill>
                  <a:srgbClr val="A5A5A5"/>
                </a:solidFill>
                <a:latin typeface="Cambria"/>
                <a:ea typeface="Cambria"/>
                <a:cs typeface="Cambria"/>
                <a:sym typeface="Cambria"/>
              </a:rPr>
              <a:t> =&gt; when more are formed it accumulates, becomes toxic and </a:t>
            </a:r>
            <a:r>
              <a:rPr b="1" i="0" lang="en-US" sz="1200" u="none" cap="none" strike="noStrike">
                <a:solidFill>
                  <a:srgbClr val="A5A5A5"/>
                </a:solidFill>
                <a:latin typeface="Cambria"/>
                <a:ea typeface="Cambria"/>
                <a:cs typeface="Cambria"/>
                <a:sym typeface="Cambria"/>
              </a:rPr>
              <a:t>interferes with function </a:t>
            </a:r>
            <a:r>
              <a:rPr b="0" i="0" lang="en-US" sz="1200" u="none" cap="none" strike="noStrike">
                <a:solidFill>
                  <a:srgbClr val="A5A5A5"/>
                </a:solidFill>
                <a:latin typeface="Cambria"/>
                <a:ea typeface="Cambria"/>
                <a:cs typeface="Cambria"/>
                <a:sym typeface="Cambria"/>
              </a:rPr>
              <a:t>of neuron and </a:t>
            </a:r>
            <a:r>
              <a:rPr b="1" i="0" lang="en-US" sz="1200" u="none" cap="none" strike="noStrike">
                <a:solidFill>
                  <a:srgbClr val="A5A5A5"/>
                </a:solidFill>
                <a:latin typeface="Cambria"/>
                <a:ea typeface="Cambria"/>
                <a:cs typeface="Cambria"/>
                <a:sym typeface="Cambria"/>
              </a:rPr>
              <a:t>disrupts signaling  </a:t>
            </a:r>
            <a:r>
              <a:rPr b="0" i="0" lang="en-US" sz="1200" u="none" cap="none" strike="noStrike">
                <a:solidFill>
                  <a:srgbClr val="A5A5A5"/>
                </a:solidFill>
                <a:latin typeface="Cambria"/>
                <a:ea typeface="Cambria"/>
                <a:cs typeface="Cambria"/>
                <a:sym typeface="Cambria"/>
              </a:rPr>
              <a:t>=&gt; as they increase they form </a:t>
            </a:r>
            <a:r>
              <a:rPr b="0" i="0" lang="en-US" sz="1200" u="sng" cap="none" strike="noStrike">
                <a:solidFill>
                  <a:srgbClr val="A5A5A5"/>
                </a:solidFill>
                <a:latin typeface="Cambria"/>
                <a:ea typeface="Cambria"/>
                <a:cs typeface="Cambria"/>
                <a:sym typeface="Cambria"/>
              </a:rPr>
              <a:t>insoluble</a:t>
            </a:r>
            <a:r>
              <a:rPr b="0" i="0" lang="en-US" sz="1200" u="none" cap="none" strike="noStrike">
                <a:solidFill>
                  <a:srgbClr val="A5A5A5"/>
                </a:solidFill>
                <a:latin typeface="Cambria"/>
                <a:ea typeface="Cambria"/>
                <a:cs typeface="Cambria"/>
                <a:sym typeface="Cambria"/>
              </a:rPr>
              <a:t> oligomers =&gt; forming </a:t>
            </a:r>
            <a:r>
              <a:rPr b="1" i="0" lang="en-US" sz="1200" u="sng" cap="none" strike="noStrike">
                <a:solidFill>
                  <a:srgbClr val="A5A5A5"/>
                </a:solidFill>
                <a:latin typeface="Cambria"/>
                <a:ea typeface="Cambria"/>
                <a:cs typeface="Cambria"/>
                <a:sym typeface="Cambria"/>
              </a:rPr>
              <a:t>Beta amyloid PLAQUES*</a:t>
            </a:r>
            <a:r>
              <a:rPr b="0" i="0" lang="en-US" sz="1200" u="none" cap="none" strike="noStrike">
                <a:solidFill>
                  <a:srgbClr val="A5A5A5"/>
                </a:solidFill>
                <a:latin typeface="Cambria"/>
                <a:ea typeface="Cambria"/>
                <a:cs typeface="Cambria"/>
                <a:sym typeface="Cambria"/>
              </a:rPr>
              <a:t> </a:t>
            </a:r>
            <a:r>
              <a:rPr b="0" i="0" lang="en-US" sz="1200" u="none" cap="none" strike="noStrike">
                <a:solidFill>
                  <a:srgbClr val="C00000"/>
                </a:solidFill>
                <a:latin typeface="Cambria"/>
                <a:ea typeface="Cambria"/>
                <a:cs typeface="Cambria"/>
                <a:sym typeface="Cambria"/>
              </a:rPr>
              <a:t>extracellular</a:t>
            </a:r>
            <a:r>
              <a:rPr b="0" i="0" lang="en-US" sz="1200" u="none" cap="none" strike="noStrike">
                <a:solidFill>
                  <a:srgbClr val="A5A5A5"/>
                </a:solidFill>
                <a:latin typeface="Cambria"/>
                <a:ea typeface="Cambria"/>
                <a:cs typeface="Cambria"/>
                <a:sym typeface="Cambria"/>
              </a:rPr>
              <a:t>   </a:t>
            </a:r>
            <a:r>
              <a:rPr b="0" i="1" lang="en-US" sz="1200" u="none" cap="none" strike="noStrike">
                <a:solidFill>
                  <a:srgbClr val="A5A5A5"/>
                </a:solidFill>
                <a:latin typeface="Cambria"/>
                <a:ea typeface="Cambria"/>
                <a:cs typeface="Cambria"/>
                <a:sym typeface="Cambria"/>
              </a:rPr>
              <a:t>“ abnormal pathway”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1" algn="r">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*الـ beta plaques  هي نفسها الbeta amyloid protein  بس لما تتراكم ترتبط مع بعضها وتكون بلاكس</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rgbClr val="A5A5A5"/>
                </a:solidFill>
                <a:latin typeface="Cambria"/>
                <a:ea typeface="Cambria"/>
                <a:cs typeface="Cambria"/>
                <a:sym typeface="Cambria"/>
              </a:rPr>
              <a:t>* SO TO SUM UP : beta secretase =&gt; the enzyme which forms Beta amyloid from APP that causes Alzheimer's.</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B- tangles:</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inside the cell there is a protein called</a:t>
            </a:r>
            <a:r>
              <a:rPr b="1" i="0" lang="en-US" sz="1200" u="none" cap="none" strike="noStrike">
                <a:solidFill>
                  <a:srgbClr val="A5A5A5"/>
                </a:solidFill>
                <a:latin typeface="Cambria"/>
                <a:ea typeface="Cambria"/>
                <a:cs typeface="Cambria"/>
                <a:sym typeface="Cambria"/>
              </a:rPr>
              <a:t> tau </a:t>
            </a:r>
            <a:r>
              <a:rPr b="0" i="0" lang="en-US" sz="1200" u="none" cap="none" strike="noStrike">
                <a:solidFill>
                  <a:srgbClr val="A5A5A5"/>
                </a:solidFill>
                <a:latin typeface="Cambria"/>
                <a:ea typeface="Cambria"/>
                <a:cs typeface="Cambria"/>
                <a:sym typeface="Cambria"/>
              </a:rPr>
              <a:t>which is present in the microtubules and makes sure it doesn't break apart. somehow the formation of A beta plaques initiate </a:t>
            </a:r>
            <a:r>
              <a:rPr b="1" i="0" lang="en-US" sz="1200" u="none" cap="none" strike="noStrike">
                <a:solidFill>
                  <a:srgbClr val="A5A5A5"/>
                </a:solidFill>
                <a:latin typeface="Cambria"/>
                <a:ea typeface="Cambria"/>
                <a:cs typeface="Cambria"/>
                <a:sym typeface="Cambria"/>
              </a:rPr>
              <a:t>hyperphosphorylation of tau protein</a:t>
            </a:r>
            <a:r>
              <a:rPr b="0" i="0" lang="en-US" sz="1200" u="none" cap="none" strike="noStrike">
                <a:solidFill>
                  <a:srgbClr val="A5A5A5"/>
                </a:solidFill>
                <a:latin typeface="Cambria"/>
                <a:ea typeface="Cambria"/>
                <a:cs typeface="Cambria"/>
                <a:sym typeface="Cambria"/>
              </a:rPr>
              <a:t> =&gt; aggregation of hyperphosphorylated tau protein </a:t>
            </a:r>
            <a:r>
              <a:rPr b="0" i="0" lang="en-US" sz="1200" u="none" cap="none" strike="noStrike">
                <a:solidFill>
                  <a:srgbClr val="C00000"/>
                </a:solidFill>
                <a:latin typeface="Cambria"/>
                <a:ea typeface="Cambria"/>
                <a:cs typeface="Cambria"/>
                <a:sym typeface="Cambria"/>
              </a:rPr>
              <a:t>inside the cell</a:t>
            </a:r>
            <a:r>
              <a:rPr b="0" i="0" lang="en-US" sz="1200" u="none" cap="none" strike="noStrike">
                <a:solidFill>
                  <a:srgbClr val="A5A5A5"/>
                </a:solidFill>
                <a:latin typeface="Cambria"/>
                <a:ea typeface="Cambria"/>
                <a:cs typeface="Cambria"/>
                <a:sym typeface="Cambria"/>
              </a:rPr>
              <a:t> </a:t>
            </a:r>
            <a:r>
              <a:rPr b="1" i="0" lang="en-US" sz="1200" u="sng" cap="none" strike="noStrike">
                <a:solidFill>
                  <a:srgbClr val="A5A5A5"/>
                </a:solidFill>
                <a:latin typeface="Cambria"/>
                <a:ea typeface="Cambria"/>
                <a:cs typeface="Cambria"/>
                <a:sym typeface="Cambria"/>
              </a:rPr>
              <a:t>“ neurofibrillary tangle” </a:t>
            </a:r>
            <a:endParaRPr b="1" i="0" sz="1200" u="sng"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A5A5A5"/>
              </a:solidFill>
              <a:latin typeface="Cambria"/>
              <a:ea typeface="Cambria"/>
              <a:cs typeface="Cambria"/>
              <a:sym typeface="Cambria"/>
            </a:endParaRPr>
          </a:p>
          <a:p>
            <a:pPr indent="0" lvl="0" marL="0" marR="0" rtl="1" algn="r">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p:txBody>
      </p:sp>
      <p:pic>
        <p:nvPicPr>
          <p:cNvPr id="300" name="Google Shape;300;p29"/>
          <p:cNvPicPr preferRelativeResize="0"/>
          <p:nvPr/>
        </p:nvPicPr>
        <p:blipFill rotWithShape="1">
          <a:blip r:embed="rId4">
            <a:alphaModFix/>
          </a:blip>
          <a:srcRect b="0" l="0" r="0" t="0"/>
          <a:stretch/>
        </p:blipFill>
        <p:spPr>
          <a:xfrm>
            <a:off x="337488" y="6305000"/>
            <a:ext cx="2304425" cy="1893925"/>
          </a:xfrm>
          <a:prstGeom prst="rect">
            <a:avLst/>
          </a:prstGeom>
          <a:noFill/>
          <a:ln>
            <a:noFill/>
          </a:ln>
        </p:spPr>
      </p:pic>
      <p:pic>
        <p:nvPicPr>
          <p:cNvPr id="301" name="Google Shape;301;p29"/>
          <p:cNvPicPr preferRelativeResize="0"/>
          <p:nvPr/>
        </p:nvPicPr>
        <p:blipFill rotWithShape="1">
          <a:blip r:embed="rId5">
            <a:alphaModFix/>
          </a:blip>
          <a:srcRect b="0" l="0" r="19250" t="0"/>
          <a:stretch/>
        </p:blipFill>
        <p:spPr>
          <a:xfrm>
            <a:off x="4946338" y="6305000"/>
            <a:ext cx="2304424" cy="1893926"/>
          </a:xfrm>
          <a:prstGeom prst="rect">
            <a:avLst/>
          </a:prstGeom>
          <a:noFill/>
          <a:ln>
            <a:noFill/>
          </a:ln>
        </p:spPr>
      </p:pic>
      <p:pic>
        <p:nvPicPr>
          <p:cNvPr id="302" name="Google Shape;302;p29"/>
          <p:cNvPicPr preferRelativeResize="0"/>
          <p:nvPr/>
        </p:nvPicPr>
        <p:blipFill rotWithShape="1">
          <a:blip r:embed="rId6">
            <a:alphaModFix/>
          </a:blip>
          <a:srcRect b="0" l="0" r="0" t="0"/>
          <a:stretch/>
        </p:blipFill>
        <p:spPr>
          <a:xfrm>
            <a:off x="2641913" y="6305000"/>
            <a:ext cx="2304426" cy="18939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0"/>
          <p:cNvSpPr txBox="1"/>
          <p:nvPr>
            <p:ph idx="1" type="body"/>
          </p:nvPr>
        </p:nvSpPr>
        <p:spPr>
          <a:xfrm>
            <a:off x="85800" y="1010076"/>
            <a:ext cx="7686600" cy="489300"/>
          </a:xfrm>
          <a:prstGeom prst="rect">
            <a:avLst/>
          </a:prstGeom>
          <a:noFill/>
          <a:ln>
            <a:noFill/>
          </a:ln>
        </p:spPr>
        <p:txBody>
          <a:bodyPr anchorCtr="0" anchor="t" bIns="45700" lIns="91425" spcFirstLastPara="1" rIns="91425" wrap="square" tIns="45700">
            <a:noAutofit/>
          </a:bodyPr>
          <a:lstStyle/>
          <a:p>
            <a:pPr indent="-194310" lvl="0" marL="194310" marR="0" rtl="0" algn="l">
              <a:lnSpc>
                <a:spcPct val="90000"/>
              </a:lnSpc>
              <a:spcBef>
                <a:spcPts val="0"/>
              </a:spcBef>
              <a:spcAft>
                <a:spcPts val="0"/>
              </a:spcAft>
              <a:buClr>
                <a:schemeClr val="dk1"/>
              </a:buClr>
              <a:buSzPts val="1200"/>
              <a:buFont typeface="Arial"/>
              <a:buChar char="•"/>
            </a:pPr>
            <a:r>
              <a:rPr b="1" i="0" lang="en-US" sz="1200" u="none" cap="none" strike="noStrike">
                <a:solidFill>
                  <a:schemeClr val="dk1"/>
                </a:solidFill>
                <a:latin typeface="Cambria"/>
                <a:ea typeface="Cambria"/>
                <a:cs typeface="Cambria"/>
                <a:sym typeface="Cambria"/>
              </a:rPr>
              <a:t>Aβ</a:t>
            </a:r>
            <a:r>
              <a:rPr b="0" i="0" lang="en-US" sz="1200" u="none" cap="none" strike="noStrike">
                <a:solidFill>
                  <a:schemeClr val="dk1"/>
                </a:solidFill>
                <a:latin typeface="Cambria"/>
                <a:ea typeface="Cambria"/>
                <a:cs typeface="Cambria"/>
                <a:sym typeface="Cambria"/>
              </a:rPr>
              <a:t> peptide is derived from a larger membrane protein known as</a:t>
            </a:r>
            <a:r>
              <a:rPr b="1" i="0" lang="en-US" sz="1200" u="none" cap="none" strike="noStrike">
                <a:solidFill>
                  <a:schemeClr val="dk1"/>
                </a:solidFill>
                <a:latin typeface="Cambria"/>
                <a:ea typeface="Cambria"/>
                <a:cs typeface="Cambria"/>
                <a:sym typeface="Cambria"/>
              </a:rPr>
              <a:t> amyloid precursor protein (APP</a:t>
            </a:r>
            <a:r>
              <a:rPr b="0" i="0" lang="en-US" sz="1200" u="none" cap="none" strike="noStrike">
                <a:solidFill>
                  <a:schemeClr val="dk1"/>
                </a:solidFill>
                <a:latin typeface="Cambria"/>
                <a:ea typeface="Cambria"/>
                <a:cs typeface="Cambria"/>
                <a:sym typeface="Cambria"/>
              </a:rPr>
              <a:t>), which is processed in either of two ways:</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0"/>
              </a:spcBef>
              <a:spcAft>
                <a:spcPts val="0"/>
              </a:spcAft>
              <a:buClr>
                <a:schemeClr val="dk1"/>
              </a:buClr>
              <a:buSzPts val="238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0"/>
              </a:spcBef>
              <a:spcAft>
                <a:spcPts val="0"/>
              </a:spcAft>
              <a:buClr>
                <a:schemeClr val="dk1"/>
              </a:buClr>
              <a:buSzPts val="238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0"/>
              </a:spcBef>
              <a:spcAft>
                <a:spcPts val="0"/>
              </a:spcAft>
              <a:buClr>
                <a:schemeClr val="dk1"/>
              </a:buClr>
              <a:buSzPts val="238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0"/>
              </a:spcBef>
              <a:spcAft>
                <a:spcPts val="0"/>
              </a:spcAft>
              <a:buClr>
                <a:schemeClr val="dk1"/>
              </a:buClr>
              <a:buSzPts val="238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1000"/>
              </a:spcBef>
              <a:spcAft>
                <a:spcPts val="0"/>
              </a:spcAft>
              <a:buClr>
                <a:schemeClr val="dk1"/>
              </a:buClr>
              <a:buSzPts val="2380"/>
              <a:buFont typeface="Arial"/>
              <a:buNone/>
            </a:pP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85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85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90000"/>
              </a:lnSpc>
              <a:spcBef>
                <a:spcPts val="85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p:txBody>
      </p:sp>
      <p:grpSp>
        <p:nvGrpSpPr>
          <p:cNvPr id="308" name="Google Shape;308;p30"/>
          <p:cNvGrpSpPr/>
          <p:nvPr/>
        </p:nvGrpSpPr>
        <p:grpSpPr>
          <a:xfrm>
            <a:off x="139733" y="1662024"/>
            <a:ext cx="7123700" cy="1626528"/>
            <a:chOff x="2040725" y="19402"/>
            <a:chExt cx="7123700" cy="1901037"/>
          </a:xfrm>
        </p:grpSpPr>
        <p:sp>
          <p:nvSpPr>
            <p:cNvPr id="309" name="Google Shape;309;p30"/>
            <p:cNvSpPr/>
            <p:nvPr/>
          </p:nvSpPr>
          <p:spPr>
            <a:xfrm>
              <a:off x="2040725" y="19402"/>
              <a:ext cx="408300" cy="882600"/>
            </a:xfrm>
            <a:prstGeom prst="leftBrace">
              <a:avLst>
                <a:gd fmla="val 35000" name="adj1"/>
                <a:gd fmla="val 50000" name="adj2"/>
              </a:avLst>
            </a:prstGeom>
            <a:solidFill>
              <a:schemeClr val="lt1"/>
            </a:solidFill>
            <a:ln cap="flat" cmpd="sng" w="12700">
              <a:solidFill>
                <a:srgbClr val="A4CCD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0"/>
            <p:cNvSpPr/>
            <p:nvPr/>
          </p:nvSpPr>
          <p:spPr>
            <a:xfrm>
              <a:off x="2612125" y="19403"/>
              <a:ext cx="6552300" cy="703800"/>
            </a:xfrm>
            <a:prstGeom prst="rect">
              <a:avLst/>
            </a:prstGeom>
            <a:solidFill>
              <a:schemeClr val="lt1"/>
            </a:solidFill>
            <a:ln cap="flat" cmpd="sng" w="12700">
              <a:solidFill>
                <a:srgbClr val="AADDDE"/>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0"/>
            <p:cNvSpPr txBox="1"/>
            <p:nvPr/>
          </p:nvSpPr>
          <p:spPr>
            <a:xfrm>
              <a:off x="2612125" y="19403"/>
              <a:ext cx="6552300" cy="703800"/>
            </a:xfrm>
            <a:prstGeom prst="rect">
              <a:avLst/>
            </a:prstGeom>
            <a:solidFill>
              <a:srgbClr val="E8F1F4"/>
            </a:solidFill>
            <a:ln cap="flat" cmpd="sng" w="9525">
              <a:solidFill>
                <a:srgbClr val="9AC0CE"/>
              </a:solidFill>
              <a:prstDash val="lgDashDot"/>
              <a:round/>
              <a:headEnd len="sm" w="sm" type="none"/>
              <a:tailEnd len="sm" w="sm" type="none"/>
            </a:ln>
          </p:spPr>
          <p:txBody>
            <a:bodyPr anchorCtr="0" anchor="ctr" bIns="45700" lIns="45700" spcFirstLastPara="1" rIns="45700" wrap="square" tIns="45700">
              <a:noAutofit/>
            </a:bodyPr>
            <a:lstStyle/>
            <a:p>
              <a:pPr indent="-114300" lvl="1" marL="114300" marR="0" rtl="0" algn="l">
                <a:lnSpc>
                  <a:spcPct val="90000"/>
                </a:lnSpc>
                <a:spcBef>
                  <a:spcPts val="0"/>
                </a:spcBef>
                <a:spcAft>
                  <a:spcPts val="0"/>
                </a:spcAft>
                <a:buClr>
                  <a:schemeClr val="dk1"/>
                </a:buClr>
                <a:buSzPts val="1200"/>
                <a:buFont typeface="Cambria"/>
                <a:buChar char="•"/>
              </a:pPr>
              <a:r>
                <a:rPr b="1" i="0" lang="en-US" sz="1200" u="none" cap="none" strike="noStrike">
                  <a:solidFill>
                    <a:schemeClr val="dk1"/>
                  </a:solidFill>
                  <a:latin typeface="Cambria"/>
                  <a:ea typeface="Cambria"/>
                  <a:cs typeface="Cambria"/>
                  <a:sym typeface="Cambria"/>
                </a:rPr>
                <a:t>The normal pathway : </a:t>
              </a:r>
              <a:r>
                <a:rPr b="0" i="0" lang="en-US" sz="1200" u="none" cap="none" strike="noStrike">
                  <a:solidFill>
                    <a:schemeClr val="dk1"/>
                  </a:solidFill>
                  <a:latin typeface="Cambria"/>
                  <a:ea typeface="Cambria"/>
                  <a:cs typeface="Cambria"/>
                  <a:sym typeface="Cambria"/>
                </a:rPr>
                <a:t>It can be cleaved by two enzymes, </a:t>
              </a:r>
              <a:r>
                <a:rPr b="1" i="0" lang="en-US" sz="1200" u="none" cap="none" strike="noStrike">
                  <a:solidFill>
                    <a:srgbClr val="C00000"/>
                  </a:solidFill>
                  <a:latin typeface="Cambria"/>
                  <a:ea typeface="Cambria"/>
                  <a:cs typeface="Cambria"/>
                  <a:sym typeface="Cambria"/>
                </a:rPr>
                <a:t>α-secretase and γ-secretase</a:t>
              </a:r>
              <a:r>
                <a:rPr b="0" i="0" lang="en-US" sz="1200" u="none" cap="none" strike="noStrike">
                  <a:solidFill>
                    <a:schemeClr val="dk1"/>
                  </a:solidFill>
                  <a:latin typeface="Cambria"/>
                  <a:ea typeface="Cambria"/>
                  <a:cs typeface="Cambria"/>
                  <a:sym typeface="Cambria"/>
                </a:rPr>
                <a:t>, in a process that prevents formation of Aβ. </a:t>
              </a:r>
              <a:r>
                <a:rPr b="0" i="0" lang="en-US" sz="1200" u="none" cap="none" strike="noStrike">
                  <a:solidFill>
                    <a:srgbClr val="A5A5A5"/>
                  </a:solidFill>
                  <a:latin typeface="Cambria"/>
                  <a:ea typeface="Cambria"/>
                  <a:cs typeface="Cambria"/>
                  <a:sym typeface="Cambria"/>
                </a:rPr>
                <a:t>*</a:t>
              </a:r>
              <a:r>
                <a:rPr b="0" i="0" lang="en-US" sz="1200" u="none" cap="none" strike="noStrike">
                  <a:solidFill>
                    <a:srgbClr val="7F7F7F"/>
                  </a:solidFill>
                  <a:latin typeface="Cambria"/>
                  <a:ea typeface="Cambria"/>
                  <a:cs typeface="Cambria"/>
                  <a:sym typeface="Cambria"/>
                </a:rPr>
                <a:t>The cleavage here forms a soluble fragments → NO Alzheimer → NO amyloid fibrils </a:t>
              </a:r>
              <a:endParaRPr b="0" i="0" sz="1200" u="none" cap="none" strike="noStrike">
                <a:solidFill>
                  <a:srgbClr val="7F7F7F"/>
                </a:solidFill>
                <a:latin typeface="Cambria"/>
                <a:ea typeface="Cambria"/>
                <a:cs typeface="Cambria"/>
                <a:sym typeface="Cambria"/>
              </a:endParaRPr>
            </a:p>
          </p:txBody>
        </p:sp>
        <p:sp>
          <p:nvSpPr>
            <p:cNvPr id="312" name="Google Shape;312;p30"/>
            <p:cNvSpPr/>
            <p:nvPr/>
          </p:nvSpPr>
          <p:spPr>
            <a:xfrm>
              <a:off x="2040725" y="1037839"/>
              <a:ext cx="408300" cy="882600"/>
            </a:xfrm>
            <a:prstGeom prst="leftBrace">
              <a:avLst>
                <a:gd fmla="val 35000" name="adj1"/>
                <a:gd fmla="val 50000" name="adj2"/>
              </a:avLst>
            </a:prstGeom>
            <a:solidFill>
              <a:schemeClr val="lt1"/>
            </a:solidFill>
            <a:ln cap="flat" cmpd="sng" w="12700">
              <a:solidFill>
                <a:srgbClr val="A4CCD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0"/>
            <p:cNvSpPr/>
            <p:nvPr/>
          </p:nvSpPr>
          <p:spPr>
            <a:xfrm>
              <a:off x="2612125" y="1037816"/>
              <a:ext cx="6552300" cy="8826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0"/>
            <p:cNvSpPr txBox="1"/>
            <p:nvPr/>
          </p:nvSpPr>
          <p:spPr>
            <a:xfrm>
              <a:off x="2612125" y="1037816"/>
              <a:ext cx="6552300" cy="882600"/>
            </a:xfrm>
            <a:prstGeom prst="rect">
              <a:avLst/>
            </a:prstGeom>
            <a:solidFill>
              <a:srgbClr val="E8F1F4"/>
            </a:solidFill>
            <a:ln cap="flat" cmpd="sng" w="9525">
              <a:solidFill>
                <a:srgbClr val="9AC0CE"/>
              </a:solidFill>
              <a:prstDash val="lgDashDot"/>
              <a:round/>
              <a:headEnd len="sm" w="sm" type="none"/>
              <a:tailEnd len="sm" w="sm" type="none"/>
            </a:ln>
          </p:spPr>
          <p:txBody>
            <a:bodyPr anchorCtr="0" anchor="ctr" bIns="45700" lIns="45700" spcFirstLastPara="1" rIns="45700" wrap="square" tIns="45700">
              <a:noAutofit/>
            </a:bodyPr>
            <a:lstStyle/>
            <a:p>
              <a:pPr indent="-114300" lvl="1" marL="114300" marR="0" rtl="0" algn="l">
                <a:lnSpc>
                  <a:spcPct val="90000"/>
                </a:lnSpc>
                <a:spcBef>
                  <a:spcPts val="0"/>
                </a:spcBef>
                <a:spcAft>
                  <a:spcPts val="0"/>
                </a:spcAft>
                <a:buClr>
                  <a:schemeClr val="dk1"/>
                </a:buClr>
                <a:buSzPts val="1200"/>
                <a:buFont typeface="Cambria"/>
                <a:buChar char="•"/>
              </a:pPr>
              <a:r>
                <a:rPr b="1" i="0" lang="en-US" sz="1200" u="none" cap="none" strike="noStrike">
                  <a:solidFill>
                    <a:schemeClr val="dk1"/>
                  </a:solidFill>
                  <a:latin typeface="Cambria"/>
                  <a:ea typeface="Cambria"/>
                  <a:cs typeface="Cambria"/>
                  <a:sym typeface="Cambria"/>
                </a:rPr>
                <a:t>Abnormal pathway : </a:t>
              </a:r>
              <a:r>
                <a:rPr b="0" i="0" lang="en-US" sz="1200" u="none" cap="none" strike="noStrike">
                  <a:solidFill>
                    <a:schemeClr val="dk1"/>
                  </a:solidFill>
                  <a:latin typeface="Cambria"/>
                  <a:ea typeface="Cambria"/>
                  <a:cs typeface="Cambria"/>
                  <a:sym typeface="Cambria"/>
                </a:rPr>
                <a:t>It can be cut </a:t>
              </a:r>
              <a:r>
                <a:rPr b="1" i="0" lang="en-US" sz="1200" u="none" cap="none" strike="noStrike">
                  <a:solidFill>
                    <a:srgbClr val="C00000"/>
                  </a:solidFill>
                  <a:latin typeface="Cambria"/>
                  <a:ea typeface="Cambria"/>
                  <a:cs typeface="Cambria"/>
                  <a:sym typeface="Cambria"/>
                </a:rPr>
                <a:t>by β-site</a:t>
              </a:r>
              <a:r>
                <a:rPr b="0" i="0" lang="en-US" sz="1200" u="none" cap="none" strike="noStrike">
                  <a:solidFill>
                    <a:srgbClr val="C00000"/>
                  </a:solidFill>
                  <a:latin typeface="Cambria"/>
                  <a:ea typeface="Cambria"/>
                  <a:cs typeface="Cambria"/>
                  <a:sym typeface="Cambria"/>
                </a:rPr>
                <a:t> APP-cleaving enzyme or called” </a:t>
              </a:r>
              <a:r>
                <a:rPr b="1" i="0" lang="en-US" sz="1200" u="none" cap="none" strike="noStrike">
                  <a:solidFill>
                    <a:srgbClr val="C00000"/>
                  </a:solidFill>
                  <a:latin typeface="Cambria"/>
                  <a:ea typeface="Cambria"/>
                  <a:cs typeface="Cambria"/>
                  <a:sym typeface="Cambria"/>
                </a:rPr>
                <a:t>by β-amyloid–converting enzyme (BACE) “</a:t>
              </a:r>
              <a:r>
                <a:rPr b="0" i="0" lang="en-US" sz="1200" u="none" cap="none" strike="noStrike">
                  <a:solidFill>
                    <a:schemeClr val="dk1"/>
                  </a:solidFill>
                  <a:latin typeface="Cambria"/>
                  <a:ea typeface="Cambria"/>
                  <a:cs typeface="Cambria"/>
                  <a:sym typeface="Cambria"/>
                </a:rPr>
                <a:t>and </a:t>
              </a:r>
              <a:r>
                <a:rPr b="1" i="0" lang="en-US" sz="1200" u="none" cap="none" strike="noStrike">
                  <a:solidFill>
                    <a:srgbClr val="C00000"/>
                  </a:solidFill>
                  <a:latin typeface="Cambria"/>
                  <a:ea typeface="Cambria"/>
                  <a:cs typeface="Cambria"/>
                  <a:sym typeface="Cambria"/>
                </a:rPr>
                <a:t>γ-secretase</a:t>
              </a:r>
              <a:r>
                <a:rPr b="0" i="0" lang="en-US" sz="1200" u="none" cap="none" strike="noStrike">
                  <a:solidFill>
                    <a:schemeClr val="dk1"/>
                  </a:solidFill>
                  <a:latin typeface="Cambria"/>
                  <a:ea typeface="Cambria"/>
                  <a:cs typeface="Cambria"/>
                  <a:sym typeface="Cambria"/>
                </a:rPr>
                <a:t> to </a:t>
              </a:r>
              <a:r>
                <a:rPr b="1" i="0" lang="en-US" sz="1200" u="none" cap="none" strike="noStrike">
                  <a:solidFill>
                    <a:srgbClr val="C00000"/>
                  </a:solidFill>
                  <a:latin typeface="Cambria"/>
                  <a:ea typeface="Cambria"/>
                  <a:cs typeface="Cambria"/>
                  <a:sym typeface="Cambria"/>
                </a:rPr>
                <a:t>generate Aβ </a:t>
              </a:r>
              <a:r>
                <a:rPr b="1" i="0" lang="en-US" sz="1200" u="none" cap="none" strike="noStrike">
                  <a:solidFill>
                    <a:srgbClr val="7F7F7F"/>
                  </a:solidFill>
                  <a:latin typeface="Cambria"/>
                  <a:ea typeface="Cambria"/>
                  <a:cs typeface="Cambria"/>
                  <a:sym typeface="Cambria"/>
                </a:rPr>
                <a:t>*</a:t>
              </a:r>
              <a:r>
                <a:rPr b="0" i="0" lang="en-US" sz="1200" u="none" cap="none" strike="noStrike">
                  <a:solidFill>
                    <a:srgbClr val="7F7F7F"/>
                  </a:solidFill>
                  <a:latin typeface="Cambria"/>
                  <a:ea typeface="Cambria"/>
                  <a:cs typeface="Cambria"/>
                  <a:sym typeface="Cambria"/>
                </a:rPr>
                <a:t>The Aβ deposits formed by the β, γ-secretase are insoluble, meaning they are not soluble in blood and cannot be secreted in the urine, and will aggregate in the brain!</a:t>
              </a:r>
              <a:endParaRPr b="0" i="0" sz="1200" u="none" cap="none" strike="noStrike">
                <a:solidFill>
                  <a:srgbClr val="7F7F7F"/>
                </a:solidFill>
                <a:latin typeface="Cambria"/>
                <a:ea typeface="Cambria"/>
                <a:cs typeface="Cambria"/>
                <a:sym typeface="Cambria"/>
              </a:endParaRPr>
            </a:p>
          </p:txBody>
        </p:sp>
      </p:grpSp>
      <p:pic>
        <p:nvPicPr>
          <p:cNvPr id="315" name="Google Shape;315;p30"/>
          <p:cNvPicPr preferRelativeResize="0"/>
          <p:nvPr/>
        </p:nvPicPr>
        <p:blipFill rotWithShape="1">
          <a:blip r:embed="rId3">
            <a:alphaModFix/>
          </a:blip>
          <a:srcRect b="0" l="0" r="0" t="0"/>
          <a:stretch/>
        </p:blipFill>
        <p:spPr>
          <a:xfrm>
            <a:off x="343883" y="4414374"/>
            <a:ext cx="5700128" cy="2486806"/>
          </a:xfrm>
          <a:prstGeom prst="rect">
            <a:avLst/>
          </a:prstGeom>
          <a:noFill/>
          <a:ln>
            <a:noFill/>
          </a:ln>
        </p:spPr>
      </p:pic>
      <p:pic>
        <p:nvPicPr>
          <p:cNvPr id="316" name="Google Shape;316;p30"/>
          <p:cNvPicPr preferRelativeResize="0"/>
          <p:nvPr/>
        </p:nvPicPr>
        <p:blipFill rotWithShape="1">
          <a:blip r:embed="rId4">
            <a:alphaModFix/>
          </a:blip>
          <a:srcRect b="0" l="0" r="0" t="0"/>
          <a:stretch/>
        </p:blipFill>
        <p:spPr>
          <a:xfrm>
            <a:off x="0" y="0"/>
            <a:ext cx="7772400" cy="623887"/>
          </a:xfrm>
          <a:prstGeom prst="rect">
            <a:avLst/>
          </a:prstGeom>
          <a:noFill/>
          <a:ln>
            <a:noFill/>
          </a:ln>
        </p:spPr>
      </p:pic>
      <p:sp>
        <p:nvSpPr>
          <p:cNvPr id="317" name="Google Shape;317;p30"/>
          <p:cNvSpPr txBox="1"/>
          <p:nvPr>
            <p:ph type="title"/>
          </p:nvPr>
        </p:nvSpPr>
        <p:spPr>
          <a:xfrm>
            <a:off x="685800" y="117537"/>
            <a:ext cx="6704648" cy="577853"/>
          </a:xfrm>
          <a:prstGeom prst="rect">
            <a:avLst/>
          </a:prstGeom>
          <a:noFill/>
          <a:ln>
            <a:noFill/>
          </a:ln>
        </p:spPr>
        <p:txBody>
          <a:bodyPr anchorCtr="0" anchor="ctr" bIns="45700" lIns="91425" spcFirstLastPara="1" rIns="91425" wrap="square" tIns="45700">
            <a:noAutofit/>
          </a:bodyPr>
          <a:lstStyle/>
          <a:p>
            <a:pPr indent="-571500" lvl="0" marL="571500" marR="0" rtl="0" algn="l">
              <a:lnSpc>
                <a:spcPct val="90000"/>
              </a:lnSpc>
              <a:spcBef>
                <a:spcPts val="0"/>
              </a:spcBef>
              <a:spcAft>
                <a:spcPts val="0"/>
              </a:spcAft>
              <a:buClr>
                <a:srgbClr val="65A9B7"/>
              </a:buClr>
              <a:buSzPts val="1800"/>
              <a:buFont typeface="Noto Sans Symbols"/>
              <a:buChar char="▪"/>
            </a:pPr>
            <a:r>
              <a:rPr b="1" i="0" lang="en-US" sz="1800" u="none" cap="none" strike="noStrike">
                <a:solidFill>
                  <a:srgbClr val="65A9B7"/>
                </a:solidFill>
                <a:latin typeface="Cambria"/>
                <a:ea typeface="Cambria"/>
                <a:cs typeface="Cambria"/>
                <a:sym typeface="Cambria"/>
              </a:rPr>
              <a:t>Pathogenesis:</a:t>
            </a:r>
            <a:br>
              <a:rPr b="1" i="0" lang="en-US" sz="1800" u="none" cap="none" strike="noStrike">
                <a:solidFill>
                  <a:srgbClr val="65A9B7"/>
                </a:solidFill>
                <a:latin typeface="Cambria"/>
                <a:ea typeface="Cambria"/>
                <a:cs typeface="Cambria"/>
                <a:sym typeface="Cambria"/>
              </a:rPr>
            </a:br>
            <a:endParaRPr b="0" i="0" sz="1800" u="none" cap="none" strike="noStrike">
              <a:solidFill>
                <a:srgbClr val="65A9B7"/>
              </a:solidFill>
              <a:latin typeface="Cambria"/>
              <a:ea typeface="Cambria"/>
              <a:cs typeface="Cambria"/>
              <a:sym typeface="Cambria"/>
            </a:endParaRPr>
          </a:p>
        </p:txBody>
      </p:sp>
      <p:sp>
        <p:nvSpPr>
          <p:cNvPr id="318" name="Google Shape;318;p30"/>
          <p:cNvSpPr txBox="1"/>
          <p:nvPr/>
        </p:nvSpPr>
        <p:spPr>
          <a:xfrm>
            <a:off x="2833025" y="117529"/>
            <a:ext cx="2410200" cy="30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999999"/>
                </a:solidFill>
                <a:latin typeface="Cambria"/>
                <a:ea typeface="Cambria"/>
                <a:cs typeface="Cambria"/>
                <a:sym typeface="Cambria"/>
              </a:rPr>
              <a:t>Abnormal accumulation of certain proteins</a:t>
            </a:r>
            <a:endParaRPr b="0" i="0" sz="900" u="none" cap="none" strike="noStrike">
              <a:solidFill>
                <a:srgbClr val="999999"/>
              </a:solidFill>
              <a:latin typeface="Cambria"/>
              <a:ea typeface="Cambria"/>
              <a:cs typeface="Cambria"/>
              <a:sym typeface="Cambria"/>
            </a:endParaRPr>
          </a:p>
        </p:txBody>
      </p:sp>
      <p:sp>
        <p:nvSpPr>
          <p:cNvPr id="319" name="Google Shape;319;p30"/>
          <p:cNvSpPr txBox="1"/>
          <p:nvPr/>
        </p:nvSpPr>
        <p:spPr>
          <a:xfrm>
            <a:off x="465750" y="3657963"/>
            <a:ext cx="6926700" cy="387000"/>
          </a:xfrm>
          <a:prstGeom prst="rect">
            <a:avLst/>
          </a:prstGeom>
          <a:noFill/>
          <a:ln cap="flat" cmpd="sng" w="9525">
            <a:solidFill>
              <a:srgbClr val="65A9B7"/>
            </a:solidFill>
            <a:prstDash val="dashDot"/>
            <a:round/>
            <a:headEnd len="sm" w="sm" type="none"/>
            <a:tailEnd len="sm" w="sm" type="none"/>
          </a:ln>
        </p:spPr>
        <p:txBody>
          <a:bodyPr anchorCtr="0" anchor="t" bIns="91425" lIns="91425" spcFirstLastPara="1" rIns="91425" wrap="square" tIns="91425">
            <a:noAutofit/>
          </a:bodyPr>
          <a:lstStyle/>
          <a:p>
            <a:pPr indent="0" lvl="0" marL="0" marR="0" rtl="1" algn="r">
              <a:lnSpc>
                <a:spcPct val="100000"/>
              </a:lnSpc>
              <a:spcBef>
                <a:spcPts val="0"/>
              </a:spcBef>
              <a:spcAft>
                <a:spcPts val="0"/>
              </a:spcAft>
              <a:buClr>
                <a:srgbClr val="000000"/>
              </a:buClr>
              <a:buSzPts val="900"/>
              <a:buFont typeface="Arial"/>
              <a:buNone/>
            </a:pPr>
            <a:r>
              <a:rPr b="0" i="0" lang="en-US" sz="900" u="none" cap="none" strike="noStrike">
                <a:solidFill>
                  <a:srgbClr val="999999"/>
                </a:solidFill>
                <a:latin typeface="Cambria"/>
                <a:ea typeface="Cambria"/>
                <a:cs typeface="Cambria"/>
                <a:sym typeface="Cambria"/>
              </a:rPr>
              <a:t>* هو اصلا بشكل طبيعي موجود على غشاء الخلية  APP يحصل له degradation و خلاص يصير soluble ويروح.  لكن اذا تغير الانزايم الي يسوي له degradation  يخلي الجزء الي كسره insoluble ويتجمع.</a:t>
            </a:r>
            <a:endParaRPr b="0" i="0" sz="900" u="none" cap="none" strike="noStrike">
              <a:solidFill>
                <a:srgbClr val="999999"/>
              </a:solidFill>
              <a:latin typeface="Cambria"/>
              <a:ea typeface="Cambria"/>
              <a:cs typeface="Cambria"/>
              <a:sym typeface="Cambria"/>
            </a:endParaRPr>
          </a:p>
        </p:txBody>
      </p:sp>
      <p:sp>
        <p:nvSpPr>
          <p:cNvPr id="320" name="Google Shape;320;p30"/>
          <p:cNvSpPr txBox="1"/>
          <p:nvPr/>
        </p:nvSpPr>
        <p:spPr>
          <a:xfrm>
            <a:off x="343883" y="7128742"/>
            <a:ext cx="7046565" cy="1796519"/>
          </a:xfrm>
          <a:prstGeom prst="rect">
            <a:avLst/>
          </a:prstGeom>
          <a:noFill/>
          <a:ln cap="flat" cmpd="sng" w="9525">
            <a:solidFill>
              <a:srgbClr val="65A9B7"/>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800" u="none" cap="none" strike="noStrike">
                <a:solidFill>
                  <a:srgbClr val="87BCC7"/>
                </a:solidFill>
                <a:latin typeface="Cambria"/>
                <a:ea typeface="Cambria"/>
                <a:cs typeface="Cambria"/>
                <a:sym typeface="Cambria"/>
              </a:rPr>
              <a:t>#Aβ peptide genesis and consequences in Alzheimer disease نفس الكلام متكرر لكن موجود بالسلاديز </a:t>
            </a:r>
            <a:endParaRPr b="1" i="0" sz="1800" u="none" cap="none" strike="noStrike">
              <a:solidFill>
                <a:srgbClr val="87BCC7"/>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4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US" sz="1200" u="none" cap="none" strike="noStrike">
                <a:solidFill>
                  <a:schemeClr val="dk1"/>
                </a:solidFill>
                <a:latin typeface="Cambria"/>
                <a:ea typeface="Cambria"/>
                <a:cs typeface="Cambria"/>
                <a:sym typeface="Cambria"/>
              </a:rPr>
              <a:t>Amyloid precursor protein cleavage </a:t>
            </a:r>
            <a:r>
              <a:rPr b="1" i="0" lang="en-US" sz="1200" u="none" cap="none" strike="noStrike">
                <a:solidFill>
                  <a:srgbClr val="C00000"/>
                </a:solidFill>
                <a:latin typeface="Cambria"/>
                <a:ea typeface="Cambria"/>
                <a:cs typeface="Cambria"/>
                <a:sym typeface="Cambria"/>
              </a:rPr>
              <a:t>by α-secretas</a:t>
            </a:r>
            <a:r>
              <a:rPr b="0" i="0" lang="en-US" sz="1200" u="none" cap="none" strike="noStrike">
                <a:solidFill>
                  <a:srgbClr val="C00000"/>
                </a:solidFill>
                <a:latin typeface="Cambria"/>
                <a:ea typeface="Cambria"/>
                <a:cs typeface="Cambria"/>
                <a:sym typeface="Cambria"/>
              </a:rPr>
              <a:t>e </a:t>
            </a:r>
            <a:r>
              <a:rPr b="0" i="0" lang="en-US" sz="1200" u="none" cap="none" strike="noStrike">
                <a:solidFill>
                  <a:schemeClr val="dk1"/>
                </a:solidFill>
                <a:latin typeface="Cambria"/>
                <a:ea typeface="Cambria"/>
                <a:cs typeface="Cambria"/>
                <a:sym typeface="Cambria"/>
              </a:rPr>
              <a:t>and </a:t>
            </a:r>
            <a:r>
              <a:rPr b="1" i="0" lang="en-US" sz="1200" u="none" cap="none" strike="noStrike">
                <a:solidFill>
                  <a:srgbClr val="C00000"/>
                </a:solidFill>
                <a:latin typeface="Cambria"/>
                <a:ea typeface="Cambria"/>
                <a:cs typeface="Cambria"/>
                <a:sym typeface="Cambria"/>
              </a:rPr>
              <a:t>γ-secretase </a:t>
            </a:r>
            <a:r>
              <a:rPr b="0" i="0" lang="en-US" sz="1200" u="none" cap="none" strike="noStrike">
                <a:solidFill>
                  <a:schemeClr val="dk1"/>
                </a:solidFill>
                <a:latin typeface="Cambria"/>
                <a:ea typeface="Cambria"/>
                <a:cs typeface="Cambria"/>
                <a:sym typeface="Cambria"/>
              </a:rPr>
              <a:t>produces a harmless </a:t>
            </a:r>
            <a:r>
              <a:rPr b="0" i="0" lang="en-US" sz="1200" u="none" cap="none" strike="noStrike">
                <a:solidFill>
                  <a:srgbClr val="C00000"/>
                </a:solidFill>
                <a:latin typeface="Cambria"/>
                <a:ea typeface="Cambria"/>
                <a:cs typeface="Cambria"/>
                <a:sym typeface="Cambria"/>
              </a:rPr>
              <a:t>soluble peptide</a:t>
            </a:r>
            <a:r>
              <a:rPr b="0" i="0" lang="en-US" sz="1200" u="none" cap="none" strike="noStrike">
                <a:solidFill>
                  <a:schemeClr val="dk1"/>
                </a:solidFill>
                <a:latin typeface="Cambria"/>
                <a:ea typeface="Cambria"/>
                <a:cs typeface="Cambria"/>
                <a:sym typeface="Cambria"/>
              </a:rPr>
              <a:t>, whereas amyl</a:t>
            </a:r>
            <a:r>
              <a:rPr b="1" i="0" lang="en-US" sz="1200" u="none" cap="none" strike="noStrike">
                <a:solidFill>
                  <a:srgbClr val="C00000"/>
                </a:solidFill>
                <a:latin typeface="Cambria"/>
                <a:ea typeface="Cambria"/>
                <a:cs typeface="Cambria"/>
                <a:sym typeface="Cambria"/>
              </a:rPr>
              <a:t>oid precursor protein cleavage by β-amyloid–converting enzyme (BACE)</a:t>
            </a:r>
            <a:r>
              <a:rPr b="0" i="0" lang="en-US" sz="1200" u="none" cap="none" strike="noStrike">
                <a:solidFill>
                  <a:schemeClr val="dk1"/>
                </a:solidFill>
                <a:latin typeface="Cambria"/>
                <a:ea typeface="Cambria"/>
                <a:cs typeface="Cambria"/>
                <a:sym typeface="Cambria"/>
              </a:rPr>
              <a:t> </a:t>
            </a:r>
            <a:r>
              <a:rPr b="0" i="0" lang="en-US" sz="1200" u="none" cap="none" strike="noStrike">
                <a:solidFill>
                  <a:srgbClr val="C00000"/>
                </a:solidFill>
                <a:latin typeface="Cambria"/>
                <a:ea typeface="Cambria"/>
                <a:cs typeface="Cambria"/>
                <a:sym typeface="Cambria"/>
              </a:rPr>
              <a:t>and γ-secretase</a:t>
            </a:r>
            <a:r>
              <a:rPr b="0" i="0" lang="en-US" sz="1200" u="none" cap="none" strike="noStrike">
                <a:solidFill>
                  <a:schemeClr val="dk1"/>
                </a:solidFill>
                <a:latin typeface="Cambria"/>
                <a:ea typeface="Cambria"/>
                <a:cs typeface="Cambria"/>
                <a:sym typeface="Cambria"/>
              </a:rPr>
              <a:t> releases Aβ peptides, which form pathogenic aggregates and contribute to the characteristic plaques and tangles of Alzheimer disease.</a:t>
            </a:r>
            <a:endParaRPr b="0" i="0" sz="1200" u="none" cap="none" strike="noStrike">
              <a:solidFill>
                <a:schemeClr val="dk1"/>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1"/>
          <p:cNvSpPr txBox="1"/>
          <p:nvPr>
            <p:ph idx="1" type="body"/>
          </p:nvPr>
        </p:nvSpPr>
        <p:spPr>
          <a:xfrm>
            <a:off x="131444" y="806422"/>
            <a:ext cx="7620000" cy="6934200"/>
          </a:xfrm>
          <a:prstGeom prst="rect">
            <a:avLst/>
          </a:prstGeom>
          <a:noFill/>
          <a:ln>
            <a:noFill/>
          </a:ln>
        </p:spPr>
        <p:txBody>
          <a:bodyPr anchorCtr="0" anchor="t" bIns="45700" lIns="91425" spcFirstLastPara="1" rIns="91425" wrap="square" tIns="45700">
            <a:noAutofit/>
          </a:bodyPr>
          <a:lstStyle/>
          <a:p>
            <a:pPr indent="-194310" lvl="0" marL="194310" marR="0" rtl="0" algn="l">
              <a:lnSpc>
                <a:spcPct val="9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Generation and accumulation of Aβ occur </a:t>
            </a:r>
            <a:r>
              <a:rPr b="1" i="0" lang="en-US" sz="1200" u="none" cap="none" strike="noStrike">
                <a:solidFill>
                  <a:schemeClr val="dk1"/>
                </a:solidFill>
                <a:latin typeface="Cambria"/>
                <a:ea typeface="Cambria"/>
                <a:cs typeface="Cambria"/>
                <a:sym typeface="Cambria"/>
              </a:rPr>
              <a:t>slowly</a:t>
            </a:r>
            <a:r>
              <a:rPr b="0" i="0" lang="en-US" sz="1200" u="none" cap="none" strike="noStrike">
                <a:solidFill>
                  <a:schemeClr val="dk1"/>
                </a:solidFill>
                <a:latin typeface="Cambria"/>
                <a:ea typeface="Cambria"/>
                <a:cs typeface="Cambria"/>
                <a:sym typeface="Cambria"/>
              </a:rPr>
              <a:t> with advancing age.</a:t>
            </a:r>
            <a:endParaRPr b="0" i="0" sz="2380" u="none" cap="none" strike="noStrike">
              <a:solidFill>
                <a:schemeClr val="dk1"/>
              </a:solidFill>
              <a:latin typeface="Cambria"/>
              <a:ea typeface="Cambria"/>
              <a:cs typeface="Cambria"/>
              <a:sym typeface="Cambria"/>
            </a:endParaRPr>
          </a:p>
          <a:p>
            <a:pPr indent="-152400" lvl="0" marL="228600" marR="0" rtl="0" algn="l">
              <a:lnSpc>
                <a:spcPct val="90000"/>
              </a:lnSpc>
              <a:spcBef>
                <a:spcPts val="85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152400" lvl="0" marL="228600" marR="0" rtl="0" algn="l">
              <a:lnSpc>
                <a:spcPct val="90000"/>
              </a:lnSpc>
              <a:spcBef>
                <a:spcPts val="85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152400" lvl="0" marL="228600" marR="0" rtl="0" algn="l">
              <a:lnSpc>
                <a:spcPct val="90000"/>
              </a:lnSpc>
              <a:spcBef>
                <a:spcPts val="85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152400" lvl="0" marL="228600" marR="0" rtl="0" algn="l">
              <a:lnSpc>
                <a:spcPct val="90000"/>
              </a:lnSpc>
              <a:spcBef>
                <a:spcPts val="85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p:txBody>
      </p:sp>
      <p:sp>
        <p:nvSpPr>
          <p:cNvPr id="326" name="Google Shape;326;p31"/>
          <p:cNvSpPr txBox="1"/>
          <p:nvPr/>
        </p:nvSpPr>
        <p:spPr>
          <a:xfrm>
            <a:off x="131444" y="5527522"/>
            <a:ext cx="7246500" cy="3508800"/>
          </a:xfrm>
          <a:prstGeom prst="rect">
            <a:avLst/>
          </a:prstGeom>
          <a:solidFill>
            <a:srgbClr val="EDF4F7"/>
          </a:solidFill>
          <a:ln cap="flat" cmpd="sng" w="9525">
            <a:solidFill>
              <a:srgbClr val="AADDDE"/>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A5A5A5"/>
                </a:solidFill>
                <a:latin typeface="Cambria"/>
                <a:ea typeface="Cambria"/>
                <a:cs typeface="Cambria"/>
                <a:sym typeface="Cambria"/>
              </a:rPr>
              <a:t>1* Know more about TAU: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-Just like any other cell, neurons are held together inside by a cytoskeleton; the </a:t>
            </a:r>
            <a:r>
              <a:rPr b="1" i="0" lang="en-US" sz="1200" u="none" cap="none" strike="noStrike">
                <a:solidFill>
                  <a:srgbClr val="A5A5A5"/>
                </a:solidFill>
                <a:latin typeface="Cambria"/>
                <a:ea typeface="Cambria"/>
                <a:cs typeface="Cambria"/>
                <a:sym typeface="Cambria"/>
              </a:rPr>
              <a:t>cytoskeleton</a:t>
            </a:r>
            <a:r>
              <a:rPr b="0" i="0" lang="en-US" sz="1200" u="none" cap="none" strike="noStrike">
                <a:solidFill>
                  <a:srgbClr val="A5A5A5"/>
                </a:solidFill>
                <a:latin typeface="Cambria"/>
                <a:ea typeface="Cambria"/>
                <a:cs typeface="Cambria"/>
                <a:sym typeface="Cambria"/>
              </a:rPr>
              <a:t> </a:t>
            </a:r>
            <a:r>
              <a:rPr b="1" i="0" lang="en-US" sz="1200" u="none" cap="none" strike="noStrike">
                <a:solidFill>
                  <a:srgbClr val="A5A5A5"/>
                </a:solidFill>
                <a:latin typeface="Cambria"/>
                <a:ea typeface="Cambria"/>
                <a:cs typeface="Cambria"/>
                <a:sym typeface="Cambria"/>
              </a:rPr>
              <a:t>gives a cell its shape</a:t>
            </a:r>
            <a:r>
              <a:rPr b="0" i="0" lang="en-US" sz="1200" u="none" cap="none" strike="noStrike">
                <a:solidFill>
                  <a:srgbClr val="A5A5A5"/>
                </a:solidFill>
                <a:latin typeface="Cambria"/>
                <a:ea typeface="Cambria"/>
                <a:cs typeface="Cambria"/>
                <a:sym typeface="Cambria"/>
              </a:rPr>
              <a:t>, offers support, and </a:t>
            </a:r>
            <a:r>
              <a:rPr b="1" i="0" lang="en-US" sz="1200" u="none" cap="none" strike="noStrike">
                <a:solidFill>
                  <a:srgbClr val="A5A5A5"/>
                </a:solidFill>
                <a:latin typeface="Cambria"/>
                <a:ea typeface="Cambria"/>
                <a:cs typeface="Cambria"/>
                <a:sym typeface="Cambria"/>
              </a:rPr>
              <a:t>facilitates movement </a:t>
            </a:r>
            <a:r>
              <a:rPr b="0" i="0" lang="en-US" sz="1200" u="none" cap="none" strike="noStrike">
                <a:solidFill>
                  <a:srgbClr val="A5A5A5"/>
                </a:solidFill>
                <a:latin typeface="Cambria"/>
                <a:ea typeface="Cambria"/>
                <a:cs typeface="Cambria"/>
                <a:sym typeface="Cambria"/>
              </a:rPr>
              <a:t>through three main components: microfilaments, intermediate filaments, and </a:t>
            </a:r>
            <a:r>
              <a:rPr b="1" i="1" lang="en-US" sz="1200" u="sng" cap="none" strike="noStrike">
                <a:solidFill>
                  <a:srgbClr val="A5A5A5"/>
                </a:solidFill>
                <a:latin typeface="Cambria"/>
                <a:ea typeface="Cambria"/>
                <a:cs typeface="Cambria"/>
                <a:sym typeface="Cambria"/>
              </a:rPr>
              <a:t>microtubules. </a:t>
            </a:r>
            <a:r>
              <a:rPr b="0" i="0" lang="en-US" sz="1200" u="none" cap="none" strike="noStrike">
                <a:solidFill>
                  <a:srgbClr val="A5A5A5"/>
                </a:solidFill>
                <a:latin typeface="Cambria"/>
                <a:ea typeface="Cambria"/>
                <a:cs typeface="Cambria"/>
                <a:sym typeface="Cambria"/>
              </a:rPr>
              <a:t> A special protein called TAU performs the function of </a:t>
            </a:r>
            <a:r>
              <a:rPr b="1" i="0" lang="en-US" sz="1200" u="sng" cap="none" strike="noStrike">
                <a:solidFill>
                  <a:srgbClr val="A5A5A5"/>
                </a:solidFill>
                <a:latin typeface="Cambria"/>
                <a:ea typeface="Cambria"/>
                <a:cs typeface="Cambria"/>
                <a:sym typeface="Cambria"/>
              </a:rPr>
              <a:t>stabilizing microtubules.</a:t>
            </a:r>
            <a:endParaRPr b="1" i="0" sz="1200" u="sng"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 </a:t>
            </a:r>
            <a:r>
              <a:rPr b="1" i="0" lang="en-US" sz="1200" u="none" cap="none" strike="noStrike">
                <a:solidFill>
                  <a:srgbClr val="A5A5A5"/>
                </a:solidFill>
                <a:latin typeface="Cambria"/>
                <a:ea typeface="Cambria"/>
                <a:cs typeface="Cambria"/>
                <a:sym typeface="Cambria"/>
              </a:rPr>
              <a:t>In Alzheimer’s </a:t>
            </a:r>
            <a:r>
              <a:rPr b="0" i="0" lang="en-US" sz="1200" u="none" cap="none" strike="noStrike">
                <a:solidFill>
                  <a:srgbClr val="A5A5A5"/>
                </a:solidFill>
                <a:latin typeface="Cambria"/>
                <a:ea typeface="Cambria"/>
                <a:cs typeface="Cambria"/>
                <a:sym typeface="Cambria"/>
              </a:rPr>
              <a:t>: Tau separates from the microtubules causing them to fall apart&gt;&gt; strands of this Tau combine to Form tangles inside the neuron&gt;&gt; disabling the transport system and destroying the cell&gt;&gt; neuron become disconnected from each other and eventually die.</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How does this happen? </a:t>
            </a:r>
            <a:r>
              <a:rPr b="0" i="0" lang="en-US" sz="1200" u="none" cap="none" strike="noStrike">
                <a:solidFill>
                  <a:srgbClr val="A5A5A5"/>
                </a:solidFill>
                <a:latin typeface="Cambria"/>
                <a:ea typeface="Cambria"/>
                <a:cs typeface="Cambria"/>
                <a:sym typeface="Cambria"/>
              </a:rPr>
              <a:t> it’s thought that Beta amyloid plaque initiates pathway INSIDE the neuron that activates  protein kinase -&gt; transfer a phosphate group to TAU -&gt; TAU then change its shape and stops stabilizing the microtubules. -&gt; TAU gets clump and tangled -&gt; leads to the other characteristic finding: </a:t>
            </a:r>
            <a:r>
              <a:rPr b="1" i="0" lang="en-US" sz="1200" u="sng" cap="none" strike="noStrike">
                <a:solidFill>
                  <a:srgbClr val="A5A5A5"/>
                </a:solidFill>
                <a:latin typeface="Cambria"/>
                <a:ea typeface="Cambria"/>
                <a:cs typeface="Cambria"/>
                <a:sym typeface="Cambria"/>
              </a:rPr>
              <a:t>neurofibrillary tangle</a:t>
            </a:r>
            <a:r>
              <a:rPr b="0" i="0" lang="en-US" sz="1200" u="none" cap="none" strike="noStrike">
                <a:solidFill>
                  <a:srgbClr val="A5A5A5"/>
                </a:solidFill>
                <a:latin typeface="Cambria"/>
                <a:ea typeface="Cambria"/>
                <a:cs typeface="Cambria"/>
                <a:sym typeface="Cambria"/>
              </a:rPr>
              <a:t>.</a:t>
            </a:r>
            <a:endParaRPr b="0" i="0" sz="1200" u="none" cap="none" strike="noStrike">
              <a:solidFill>
                <a:srgbClr val="7F7F7F"/>
              </a:solidFill>
              <a:latin typeface="Cambria"/>
              <a:ea typeface="Cambria"/>
              <a:cs typeface="Cambria"/>
              <a:sym typeface="Cambria"/>
            </a:endParaRPr>
          </a:p>
        </p:txBody>
      </p:sp>
      <p:pic>
        <p:nvPicPr>
          <p:cNvPr id="327" name="Google Shape;327;p31"/>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328" name="Google Shape;328;p31"/>
          <p:cNvSpPr txBox="1"/>
          <p:nvPr>
            <p:ph type="title"/>
          </p:nvPr>
        </p:nvSpPr>
        <p:spPr>
          <a:xfrm>
            <a:off x="726663" y="14287"/>
            <a:ext cx="67110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65A9B7"/>
              </a:buClr>
              <a:buSzPts val="1800"/>
              <a:buFont typeface="Cambria"/>
              <a:buNone/>
            </a:pPr>
            <a:r>
              <a:rPr b="1" i="0" lang="en-US" sz="1800" u="none" cap="none" strike="noStrike">
                <a:solidFill>
                  <a:srgbClr val="65A9B7"/>
                </a:solidFill>
                <a:latin typeface="Cambria"/>
                <a:ea typeface="Cambria"/>
                <a:cs typeface="Cambria"/>
                <a:sym typeface="Cambria"/>
              </a:rPr>
              <a:t>#What are the effects of Accumulation of Aβ on neurons and neuronal function? </a:t>
            </a:r>
            <a:endParaRPr b="0" i="0" sz="1200" u="none" cap="none" strike="noStrike">
              <a:solidFill>
                <a:srgbClr val="A5A5A5"/>
              </a:solidFill>
              <a:latin typeface="Cambria"/>
              <a:ea typeface="Cambria"/>
              <a:cs typeface="Cambria"/>
              <a:sym typeface="Cambria"/>
            </a:endParaRPr>
          </a:p>
        </p:txBody>
      </p:sp>
      <p:grpSp>
        <p:nvGrpSpPr>
          <p:cNvPr id="329" name="Google Shape;329;p31"/>
          <p:cNvGrpSpPr/>
          <p:nvPr/>
        </p:nvGrpSpPr>
        <p:grpSpPr>
          <a:xfrm>
            <a:off x="191069" y="1352658"/>
            <a:ext cx="7465324" cy="3302422"/>
            <a:chOff x="0" y="2288"/>
            <a:chExt cx="7465324" cy="3302422"/>
          </a:xfrm>
        </p:grpSpPr>
        <p:sp>
          <p:nvSpPr>
            <p:cNvPr id="330" name="Google Shape;330;p31"/>
            <p:cNvSpPr/>
            <p:nvPr/>
          </p:nvSpPr>
          <p:spPr>
            <a:xfrm rot="5400000">
              <a:off x="-185111" y="187399"/>
              <a:ext cx="1234074" cy="863851"/>
            </a:xfrm>
            <a:prstGeom prst="chevron">
              <a:avLst>
                <a:gd fmla="val 50000" name="adj"/>
              </a:avLst>
            </a:prstGeom>
            <a:solidFill>
              <a:srgbClr val="9AC0CE"/>
            </a:solidFill>
            <a:ln cap="flat" cmpd="sng" w="25400">
              <a:solidFill>
                <a:srgbClr val="9AC0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1"/>
            <p:cNvSpPr txBox="1"/>
            <p:nvPr/>
          </p:nvSpPr>
          <p:spPr>
            <a:xfrm>
              <a:off x="1" y="434214"/>
              <a:ext cx="863851" cy="370223"/>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i="0" lang="en-US" sz="1200" u="none" cap="none" strike="noStrike">
                  <a:solidFill>
                    <a:schemeClr val="dk1"/>
                  </a:solidFill>
                  <a:latin typeface="Cambria"/>
                  <a:ea typeface="Cambria"/>
                  <a:cs typeface="Cambria"/>
                  <a:sym typeface="Cambria"/>
                </a:rPr>
                <a:t>Small</a:t>
              </a:r>
              <a:r>
                <a:rPr b="0" i="0" lang="en-US" sz="1200" u="none" cap="none" strike="noStrike">
                  <a:solidFill>
                    <a:schemeClr val="dk1"/>
                  </a:solidFill>
                  <a:latin typeface="Cambria"/>
                  <a:ea typeface="Cambria"/>
                  <a:cs typeface="Cambria"/>
                  <a:sym typeface="Cambria"/>
                </a:rPr>
                <a:t> aggregates of Aβ </a:t>
              </a:r>
              <a:endParaRPr b="0" i="0" sz="1200" u="none" cap="none" strike="noStrike">
                <a:solidFill>
                  <a:schemeClr val="lt1"/>
                </a:solidFill>
                <a:latin typeface="Cambria"/>
                <a:ea typeface="Cambria"/>
                <a:cs typeface="Cambria"/>
                <a:sym typeface="Cambria"/>
              </a:endParaRPr>
            </a:p>
          </p:txBody>
        </p:sp>
        <p:sp>
          <p:nvSpPr>
            <p:cNvPr id="332" name="Google Shape;332;p31"/>
            <p:cNvSpPr/>
            <p:nvPr/>
          </p:nvSpPr>
          <p:spPr>
            <a:xfrm rot="5400000">
              <a:off x="3763303" y="-2897163"/>
              <a:ext cx="802569" cy="6601473"/>
            </a:xfrm>
            <a:prstGeom prst="round2SameRect">
              <a:avLst>
                <a:gd fmla="val 16667" name="adj1"/>
                <a:gd fmla="val 0" name="adj2"/>
              </a:avLst>
            </a:prstGeom>
            <a:solidFill>
              <a:schemeClr val="lt1">
                <a:alpha val="89803"/>
              </a:schemeClr>
            </a:solidFill>
            <a:ln cap="flat" cmpd="sng" w="12700">
              <a:solidFill>
                <a:srgbClr val="9AC0CE"/>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txBox="1"/>
            <p:nvPr/>
          </p:nvSpPr>
          <p:spPr>
            <a:xfrm>
              <a:off x="863851" y="41467"/>
              <a:ext cx="6562295" cy="724213"/>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chemeClr val="dk1"/>
                  </a:solidFill>
                  <a:latin typeface="Cambria"/>
                  <a:ea typeface="Cambria"/>
                  <a:cs typeface="Cambria"/>
                  <a:sym typeface="Cambria"/>
                </a:rPr>
                <a:t>can ​ </a:t>
              </a:r>
              <a:r>
                <a:rPr b="1" i="0" lang="en-US" sz="1200" u="none" cap="none" strike="noStrike">
                  <a:solidFill>
                    <a:srgbClr val="C00000"/>
                  </a:solidFill>
                  <a:latin typeface="Cambria"/>
                  <a:ea typeface="Cambria"/>
                  <a:cs typeface="Cambria"/>
                  <a:sym typeface="Cambria"/>
                </a:rPr>
                <a:t>alter neurotransmission</a:t>
              </a:r>
              <a:r>
                <a:rPr b="0" i="0" lang="en-US" sz="1200" u="none" cap="none" strike="noStrike">
                  <a:solidFill>
                    <a:schemeClr val="dk1"/>
                  </a:solidFill>
                  <a:latin typeface="Cambria"/>
                  <a:ea typeface="Cambria"/>
                  <a:cs typeface="Cambria"/>
                  <a:sym typeface="Cambria"/>
                </a:rPr>
                <a:t>​ , and the aggregates can be​ </a:t>
              </a:r>
              <a:r>
                <a:rPr b="1" i="0" lang="en-US" sz="1200" u="none" cap="none" strike="noStrike">
                  <a:solidFill>
                    <a:schemeClr val="dk1"/>
                  </a:solidFill>
                  <a:latin typeface="Cambria"/>
                  <a:ea typeface="Cambria"/>
                  <a:cs typeface="Cambria"/>
                  <a:sym typeface="Cambria"/>
                </a:rPr>
                <a:t>toxic</a:t>
              </a:r>
              <a:r>
                <a:rPr b="0" i="0" lang="en-US" sz="1200" u="none" cap="none" strike="noStrike">
                  <a:solidFill>
                    <a:schemeClr val="dk1"/>
                  </a:solidFill>
                  <a:latin typeface="Cambria"/>
                  <a:ea typeface="Cambria"/>
                  <a:cs typeface="Cambria"/>
                  <a:sym typeface="Cambria"/>
                </a:rPr>
                <a:t> to neurons​ and </a:t>
              </a:r>
              <a:r>
                <a:rPr b="1" i="0" lang="en-US" sz="1200" u="none" cap="none" strike="noStrike">
                  <a:solidFill>
                    <a:schemeClr val="dk1"/>
                  </a:solidFill>
                  <a:latin typeface="Cambria"/>
                  <a:ea typeface="Cambria"/>
                  <a:cs typeface="Cambria"/>
                  <a:sym typeface="Cambria"/>
                </a:rPr>
                <a:t>synaptic</a:t>
              </a:r>
              <a:r>
                <a:rPr b="0" i="0" lang="en-US" sz="1200" u="none" cap="none" strike="noStrike">
                  <a:solidFill>
                    <a:schemeClr val="dk1"/>
                  </a:solidFill>
                  <a:latin typeface="Cambria"/>
                  <a:ea typeface="Cambria"/>
                  <a:cs typeface="Cambria"/>
                  <a:sym typeface="Cambria"/>
                </a:rPr>
                <a:t> </a:t>
              </a:r>
              <a:r>
                <a:rPr b="1" i="0" lang="en-US" sz="1200" u="none" cap="none" strike="noStrike">
                  <a:solidFill>
                    <a:schemeClr val="dk1"/>
                  </a:solidFill>
                  <a:latin typeface="Cambria"/>
                  <a:ea typeface="Cambria"/>
                  <a:cs typeface="Cambria"/>
                  <a:sym typeface="Cambria"/>
                </a:rPr>
                <a:t>endings.</a:t>
              </a:r>
              <a:endParaRPr b="0" i="0" sz="1200" u="none" cap="none" strike="noStrike">
                <a:solidFill>
                  <a:srgbClr val="000000"/>
                </a:solidFill>
                <a:latin typeface="Cambria"/>
                <a:ea typeface="Cambria"/>
                <a:cs typeface="Cambria"/>
                <a:sym typeface="Cambria"/>
              </a:endParaRPr>
            </a:p>
          </p:txBody>
        </p:sp>
        <p:sp>
          <p:nvSpPr>
            <p:cNvPr id="334" name="Google Shape;334;p31"/>
            <p:cNvSpPr/>
            <p:nvPr/>
          </p:nvSpPr>
          <p:spPr>
            <a:xfrm rot="5400000">
              <a:off x="-185111" y="1221573"/>
              <a:ext cx="1234074" cy="863851"/>
            </a:xfrm>
            <a:prstGeom prst="chevron">
              <a:avLst>
                <a:gd fmla="val 50000" name="adj"/>
              </a:avLst>
            </a:prstGeom>
            <a:solidFill>
              <a:srgbClr val="E8F1F4"/>
            </a:solidFill>
            <a:ln cap="flat" cmpd="sng" w="25400">
              <a:solidFill>
                <a:srgbClr val="E8F1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txBox="1"/>
            <p:nvPr/>
          </p:nvSpPr>
          <p:spPr>
            <a:xfrm>
              <a:off x="1" y="1468388"/>
              <a:ext cx="863851" cy="370223"/>
            </a:xfrm>
            <a:prstGeom prst="rect">
              <a:avLst/>
            </a:prstGeom>
            <a:noFill/>
            <a:ln>
              <a:noFill/>
            </a:ln>
          </p:spPr>
          <p:txBody>
            <a:bodyPr anchorCtr="0" anchor="ctr" bIns="6350" lIns="6350" spcFirstLastPara="1" rIns="6350" wrap="square" tIns="6350">
              <a:noAutofit/>
            </a:bodyPr>
            <a:lstStyle/>
            <a:p>
              <a:pPr indent="0" lvl="0" marL="0" marR="0" rtl="0" algn="ctr">
                <a:lnSpc>
                  <a:spcPct val="90000"/>
                </a:lnSpc>
                <a:spcBef>
                  <a:spcPts val="0"/>
                </a:spcBef>
                <a:spcAft>
                  <a:spcPts val="0"/>
                </a:spcAft>
                <a:buNone/>
              </a:pPr>
              <a:r>
                <a:t/>
              </a:r>
              <a:endParaRPr b="1" i="0" sz="1000" u="none" cap="none" strike="noStrike">
                <a:solidFill>
                  <a:schemeClr val="dk1"/>
                </a:solidFill>
                <a:latin typeface="Cambria"/>
                <a:ea typeface="Cambria"/>
                <a:cs typeface="Cambria"/>
                <a:sym typeface="Cambria"/>
              </a:endParaRPr>
            </a:p>
            <a:p>
              <a:pPr indent="0" lvl="0" marL="0" marR="0" rtl="0" algn="ctr">
                <a:lnSpc>
                  <a:spcPct val="90000"/>
                </a:lnSpc>
                <a:spcBef>
                  <a:spcPts val="350"/>
                </a:spcBef>
                <a:spcAft>
                  <a:spcPts val="0"/>
                </a:spcAft>
                <a:buNone/>
              </a:pPr>
              <a:r>
                <a:rPr b="1" i="0" lang="en-US" sz="1050" u="none" cap="none" strike="noStrike">
                  <a:solidFill>
                    <a:schemeClr val="dk1"/>
                  </a:solidFill>
                  <a:latin typeface="Cambria"/>
                  <a:ea typeface="Cambria"/>
                  <a:cs typeface="Cambria"/>
                  <a:sym typeface="Cambria"/>
                </a:rPr>
                <a:t>Larger</a:t>
              </a:r>
              <a:r>
                <a:rPr b="0" i="0" lang="en-US" sz="1050" u="none" cap="none" strike="noStrike">
                  <a:solidFill>
                    <a:schemeClr val="dk1"/>
                  </a:solidFill>
                  <a:latin typeface="Cambria"/>
                  <a:ea typeface="Cambria"/>
                  <a:cs typeface="Cambria"/>
                  <a:sym typeface="Cambria"/>
                </a:rPr>
                <a:t> deposits, in the form of ​ </a:t>
              </a:r>
              <a:r>
                <a:rPr b="1" i="1" lang="en-US" sz="1050" u="none" cap="none" strike="noStrike">
                  <a:solidFill>
                    <a:schemeClr val="dk1"/>
                  </a:solidFill>
                  <a:latin typeface="Cambria"/>
                  <a:ea typeface="Cambria"/>
                  <a:cs typeface="Cambria"/>
                  <a:sym typeface="Cambria"/>
                </a:rPr>
                <a:t>plaques</a:t>
              </a:r>
              <a:endParaRPr b="0" i="0" sz="1050" u="none" cap="none" strike="noStrike">
                <a:solidFill>
                  <a:schemeClr val="lt1"/>
                </a:solidFill>
                <a:latin typeface="Cambria"/>
                <a:ea typeface="Cambria"/>
                <a:cs typeface="Cambria"/>
                <a:sym typeface="Cambria"/>
              </a:endParaRPr>
            </a:p>
          </p:txBody>
        </p:sp>
        <p:sp>
          <p:nvSpPr>
            <p:cNvPr id="336" name="Google Shape;336;p31"/>
            <p:cNvSpPr/>
            <p:nvPr/>
          </p:nvSpPr>
          <p:spPr>
            <a:xfrm rot="5400000">
              <a:off x="3763514" y="-1863200"/>
              <a:ext cx="802148" cy="6601473"/>
            </a:xfrm>
            <a:prstGeom prst="round2SameRect">
              <a:avLst>
                <a:gd fmla="val 16667" name="adj1"/>
                <a:gd fmla="val 0" name="adj2"/>
              </a:avLst>
            </a:prstGeom>
            <a:solidFill>
              <a:schemeClr val="lt1">
                <a:alpha val="89803"/>
              </a:schemeClr>
            </a:solidFill>
            <a:ln cap="flat" cmpd="sng" w="12700">
              <a:solidFill>
                <a:srgbClr val="CCDFE6"/>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txBox="1"/>
            <p:nvPr/>
          </p:nvSpPr>
          <p:spPr>
            <a:xfrm>
              <a:off x="863852" y="1075620"/>
              <a:ext cx="6562315" cy="723832"/>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chemeClr val="dk1"/>
                  </a:solidFill>
                  <a:latin typeface="Cambria"/>
                  <a:ea typeface="Cambria"/>
                  <a:cs typeface="Cambria"/>
                  <a:sym typeface="Cambria"/>
                </a:rPr>
                <a:t>also lead to neuronal </a:t>
              </a:r>
              <a:r>
                <a:rPr b="1" i="0" lang="en-US" sz="1200" u="none" cap="none" strike="noStrike">
                  <a:solidFill>
                    <a:schemeClr val="dk1"/>
                  </a:solidFill>
                  <a:latin typeface="Cambria"/>
                  <a:ea typeface="Cambria"/>
                  <a:cs typeface="Cambria"/>
                  <a:sym typeface="Cambria"/>
                </a:rPr>
                <a:t>death</a:t>
              </a:r>
              <a:r>
                <a:rPr b="0" i="0" lang="en-US" sz="1200" u="none" cap="none" strike="noStrike">
                  <a:solidFill>
                    <a:schemeClr val="dk1"/>
                  </a:solidFill>
                  <a:latin typeface="Cambria"/>
                  <a:ea typeface="Cambria"/>
                  <a:cs typeface="Cambria"/>
                  <a:sym typeface="Cambria"/>
                </a:rPr>
                <a:t>, elicit a </a:t>
              </a:r>
              <a:r>
                <a:rPr b="1" i="0" lang="en-US" sz="1200" u="none" cap="none" strike="noStrike">
                  <a:solidFill>
                    <a:srgbClr val="C00000"/>
                  </a:solidFill>
                  <a:latin typeface="Cambria"/>
                  <a:ea typeface="Cambria"/>
                  <a:cs typeface="Cambria"/>
                  <a:sym typeface="Cambria"/>
                </a:rPr>
                <a:t>local inflammatory response </a:t>
              </a:r>
              <a:r>
                <a:rPr b="0" i="0" lang="en-US" sz="1200" u="none" cap="none" strike="noStrike">
                  <a:solidFill>
                    <a:schemeClr val="dk1"/>
                  </a:solidFill>
                  <a:latin typeface="Cambria"/>
                  <a:ea typeface="Cambria"/>
                  <a:cs typeface="Cambria"/>
                  <a:sym typeface="Cambria"/>
                </a:rPr>
                <a:t>that can result in further cell </a:t>
              </a:r>
              <a:r>
                <a:rPr b="1" i="0" lang="en-US" sz="1200" u="none" cap="none" strike="noStrike">
                  <a:solidFill>
                    <a:schemeClr val="dk1"/>
                  </a:solidFill>
                  <a:latin typeface="Cambria"/>
                  <a:ea typeface="Cambria"/>
                  <a:cs typeface="Cambria"/>
                  <a:sym typeface="Cambria"/>
                </a:rPr>
                <a:t>injury</a:t>
              </a:r>
              <a:r>
                <a:rPr b="0" i="0" lang="en-US" sz="1200" u="none" cap="none" strike="noStrike">
                  <a:solidFill>
                    <a:schemeClr val="dk1"/>
                  </a:solidFill>
                  <a:latin typeface="Cambria"/>
                  <a:ea typeface="Cambria"/>
                  <a:cs typeface="Cambria"/>
                  <a:sym typeface="Cambria"/>
                </a:rPr>
                <a:t>, and may cause altered </a:t>
              </a:r>
              <a:r>
                <a:rPr b="1" i="0" lang="en-US" sz="1200" u="none" cap="none" strike="noStrike">
                  <a:solidFill>
                    <a:schemeClr val="dk1"/>
                  </a:solidFill>
                  <a:latin typeface="Cambria"/>
                  <a:ea typeface="Cambria"/>
                  <a:cs typeface="Cambria"/>
                  <a:sym typeface="Cambria"/>
                </a:rPr>
                <a:t>region-to-region communication</a:t>
              </a:r>
              <a:r>
                <a:rPr b="0" i="0" lang="en-US" sz="1200" u="none" cap="none" strike="noStrike">
                  <a:solidFill>
                    <a:schemeClr val="dk1"/>
                  </a:solidFill>
                  <a:latin typeface="Cambria"/>
                  <a:ea typeface="Cambria"/>
                  <a:cs typeface="Cambria"/>
                  <a:sym typeface="Cambria"/>
                </a:rPr>
                <a:t> through mechanical effects on axons and dendrites. </a:t>
              </a:r>
              <a:endParaRPr b="0" i="0" sz="1200" u="none" cap="none" strike="noStrike">
                <a:solidFill>
                  <a:srgbClr val="000000"/>
                </a:solidFill>
                <a:latin typeface="Cambria"/>
                <a:ea typeface="Cambria"/>
                <a:cs typeface="Cambria"/>
                <a:sym typeface="Cambria"/>
              </a:endParaRPr>
            </a:p>
          </p:txBody>
        </p:sp>
        <p:sp>
          <p:nvSpPr>
            <p:cNvPr id="338" name="Google Shape;338;p31"/>
            <p:cNvSpPr/>
            <p:nvPr/>
          </p:nvSpPr>
          <p:spPr>
            <a:xfrm rot="5400000">
              <a:off x="-185111" y="2255747"/>
              <a:ext cx="1234074" cy="863851"/>
            </a:xfrm>
            <a:prstGeom prst="chevron">
              <a:avLst>
                <a:gd fmla="val 50000" name="adj"/>
              </a:avLst>
            </a:prstGeom>
            <a:solidFill>
              <a:srgbClr val="9AC0CE"/>
            </a:solidFill>
            <a:ln cap="flat" cmpd="sng" w="25400">
              <a:solidFill>
                <a:srgbClr val="9AC0C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1"/>
            <p:cNvSpPr txBox="1"/>
            <p:nvPr/>
          </p:nvSpPr>
          <p:spPr>
            <a:xfrm>
              <a:off x="1" y="2502562"/>
              <a:ext cx="863851" cy="370223"/>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None/>
              </a:pPr>
              <a:r>
                <a:rPr b="0" i="0" lang="en-US" sz="1050" u="none" cap="none" strike="noStrike">
                  <a:solidFill>
                    <a:schemeClr val="dk1"/>
                  </a:solidFill>
                  <a:latin typeface="Cambria"/>
                  <a:ea typeface="Cambria"/>
                  <a:cs typeface="Cambria"/>
                  <a:sym typeface="Cambria"/>
                </a:rPr>
                <a:t>Hyperphosphorylation of tau</a:t>
              </a:r>
              <a:endParaRPr b="0" i="0" sz="1050" u="none" cap="none" strike="noStrike">
                <a:solidFill>
                  <a:schemeClr val="dk1"/>
                </a:solidFill>
                <a:latin typeface="Cambria"/>
                <a:ea typeface="Cambria"/>
                <a:cs typeface="Cambria"/>
                <a:sym typeface="Cambria"/>
              </a:endParaRPr>
            </a:p>
          </p:txBody>
        </p:sp>
        <p:sp>
          <p:nvSpPr>
            <p:cNvPr id="340" name="Google Shape;340;p31"/>
            <p:cNvSpPr/>
            <p:nvPr/>
          </p:nvSpPr>
          <p:spPr>
            <a:xfrm rot="5400000">
              <a:off x="3763514" y="-829025"/>
              <a:ext cx="802148" cy="6601473"/>
            </a:xfrm>
            <a:prstGeom prst="round2SameRect">
              <a:avLst>
                <a:gd fmla="val 16667" name="adj1"/>
                <a:gd fmla="val 0" name="adj2"/>
              </a:avLst>
            </a:prstGeom>
            <a:solidFill>
              <a:schemeClr val="lt1">
                <a:alpha val="89803"/>
              </a:schemeClr>
            </a:solidFill>
            <a:ln cap="flat" cmpd="sng" w="12700">
              <a:solidFill>
                <a:srgbClr val="9AC0CE"/>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1"/>
            <p:cNvSpPr txBox="1"/>
            <p:nvPr/>
          </p:nvSpPr>
          <p:spPr>
            <a:xfrm>
              <a:off x="863852" y="2109795"/>
              <a:ext cx="6562315" cy="723832"/>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chemeClr val="dk1"/>
                  </a:solidFill>
                  <a:latin typeface="Cambria"/>
                  <a:ea typeface="Cambria"/>
                  <a:cs typeface="Cambria"/>
                  <a:sym typeface="Cambria"/>
                </a:rPr>
                <a:t>The presence of Aβ also leads neurons to</a:t>
              </a:r>
              <a:r>
                <a:rPr b="0" i="0" lang="en-US" sz="1200" u="none" cap="none" strike="noStrike">
                  <a:solidFill>
                    <a:srgbClr val="C00000"/>
                  </a:solidFill>
                  <a:latin typeface="Cambria"/>
                  <a:ea typeface="Cambria"/>
                  <a:cs typeface="Cambria"/>
                  <a:sym typeface="Cambria"/>
                </a:rPr>
                <a:t>​ </a:t>
              </a:r>
              <a:r>
                <a:rPr b="1" i="1" lang="en-US" sz="1200" u="none" cap="none" strike="noStrike">
                  <a:solidFill>
                    <a:srgbClr val="C00000"/>
                  </a:solidFill>
                  <a:latin typeface="Cambria"/>
                  <a:ea typeface="Cambria"/>
                  <a:cs typeface="Cambria"/>
                  <a:sym typeface="Cambria"/>
                </a:rPr>
                <a:t>hyperphosphorylate</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the microtubule binding protein </a:t>
              </a:r>
              <a:r>
                <a:rPr b="0" i="0" lang="en-US" sz="1200" u="none" cap="none" strike="noStrike">
                  <a:solidFill>
                    <a:srgbClr val="C00000"/>
                  </a:solidFill>
                  <a:latin typeface="Cambria"/>
                  <a:ea typeface="Cambria"/>
                  <a:cs typeface="Cambria"/>
                  <a:sym typeface="Cambria"/>
                </a:rPr>
                <a:t>“</a:t>
              </a:r>
              <a:r>
                <a:rPr b="1" i="1" lang="en-US" sz="1200" u="none" cap="none" strike="noStrike">
                  <a:solidFill>
                    <a:srgbClr val="C00000"/>
                  </a:solidFill>
                  <a:latin typeface="Cambria"/>
                  <a:ea typeface="Cambria"/>
                  <a:cs typeface="Cambria"/>
                  <a:sym typeface="Cambria"/>
                </a:rPr>
                <a:t>tau</a:t>
              </a:r>
              <a:r>
                <a:rPr b="0" i="0" lang="en-US" sz="1200" u="none" cap="none" strike="noStrike">
                  <a:solidFill>
                    <a:srgbClr val="C00000"/>
                  </a:solidFill>
                  <a:latin typeface="Cambria"/>
                  <a:ea typeface="Cambria"/>
                  <a:cs typeface="Cambria"/>
                  <a:sym typeface="Cambria"/>
                </a:rPr>
                <a:t>”. </a:t>
              </a:r>
              <a:r>
                <a:rPr b="1" baseline="30000" i="0" lang="en-US" sz="1200" u="none" cap="none" strike="noStrike">
                  <a:solidFill>
                    <a:srgbClr val="C00000"/>
                  </a:solidFill>
                  <a:latin typeface="Cambria"/>
                  <a:ea typeface="Cambria"/>
                  <a:cs typeface="Cambria"/>
                  <a:sym typeface="Cambria"/>
                </a:rPr>
                <a:t>1</a:t>
              </a:r>
              <a:endParaRPr b="0" i="0" sz="1200" u="none" cap="none" strike="noStrike">
                <a:solidFill>
                  <a:srgbClr val="000000"/>
                </a:solidFill>
                <a:latin typeface="Cambria"/>
                <a:ea typeface="Cambria"/>
                <a:cs typeface="Cambria"/>
                <a:sym typeface="Cambria"/>
              </a:endParaRPr>
            </a:p>
          </p:txBody>
        </p:sp>
      </p:grpSp>
      <p:sp>
        <p:nvSpPr>
          <p:cNvPr id="342" name="Google Shape;342;p31"/>
          <p:cNvSpPr txBox="1"/>
          <p:nvPr/>
        </p:nvSpPr>
        <p:spPr>
          <a:xfrm>
            <a:off x="131450" y="4786575"/>
            <a:ext cx="7246500" cy="624000"/>
          </a:xfrm>
          <a:prstGeom prst="rect">
            <a:avLst/>
          </a:prstGeom>
          <a:solidFill>
            <a:srgbClr val="EDF4F7"/>
          </a:solidFill>
          <a:ln cap="flat" cmpd="sng" w="9525">
            <a:solidFill>
              <a:srgbClr val="AADDDE"/>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rgbClr val="7F7F7F"/>
                </a:solidFill>
                <a:latin typeface="Cambria"/>
                <a:ea typeface="Cambria"/>
                <a:cs typeface="Cambria"/>
                <a:sym typeface="Cambria"/>
              </a:rPr>
              <a:t>From Robbins:</a:t>
            </a:r>
            <a:endParaRPr b="1" sz="1200">
              <a:solidFill>
                <a:srgbClr val="7F7F7F"/>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lang="en-US" sz="1200">
                <a:solidFill>
                  <a:srgbClr val="7F7F7F"/>
                </a:solidFill>
                <a:latin typeface="Cambria"/>
                <a:ea typeface="Cambria"/>
                <a:cs typeface="Cambria"/>
                <a:sym typeface="Cambria"/>
              </a:rPr>
              <a:t>-</a:t>
            </a:r>
            <a:r>
              <a:rPr lang="en-US" sz="1200">
                <a:solidFill>
                  <a:srgbClr val="7F7F7F"/>
                </a:solidFill>
                <a:latin typeface="Cambria"/>
                <a:ea typeface="Cambria"/>
                <a:cs typeface="Cambria"/>
                <a:sym typeface="Cambria"/>
              </a:rPr>
              <a:t>Aβ is highly prone to aggregation; it first forms </a:t>
            </a:r>
            <a:r>
              <a:rPr b="1" lang="en-US" sz="1200" u="sng">
                <a:solidFill>
                  <a:srgbClr val="7F7F7F"/>
                </a:solidFill>
                <a:latin typeface="Cambria"/>
                <a:ea typeface="Cambria"/>
                <a:cs typeface="Cambria"/>
                <a:sym typeface="Cambria"/>
              </a:rPr>
              <a:t>small oligomers</a:t>
            </a:r>
            <a:r>
              <a:rPr lang="en-US" sz="1200">
                <a:solidFill>
                  <a:srgbClr val="7F7F7F"/>
                </a:solidFill>
                <a:latin typeface="Cambria"/>
                <a:ea typeface="Cambria"/>
                <a:cs typeface="Cambria"/>
                <a:sym typeface="Cambria"/>
              </a:rPr>
              <a:t>, and these eventually propagate into large  </a:t>
            </a:r>
            <a:r>
              <a:rPr b="1" lang="en-US" sz="1200" u="sng">
                <a:solidFill>
                  <a:srgbClr val="7F7F7F"/>
                </a:solidFill>
                <a:latin typeface="Cambria"/>
                <a:ea typeface="Cambria"/>
                <a:cs typeface="Cambria"/>
                <a:sym typeface="Cambria"/>
              </a:rPr>
              <a:t>amyloid fibrils</a:t>
            </a:r>
            <a:r>
              <a:rPr lang="en-US" sz="1200">
                <a:solidFill>
                  <a:srgbClr val="7F7F7F"/>
                </a:solidFill>
                <a:latin typeface="Cambria"/>
                <a:ea typeface="Cambria"/>
                <a:cs typeface="Cambria"/>
                <a:sym typeface="Cambria"/>
              </a:rPr>
              <a:t>. It is these aggregates that deposit in the brain and are visible as </a:t>
            </a:r>
            <a:r>
              <a:rPr b="1" lang="en-US" sz="1200" u="sng">
                <a:solidFill>
                  <a:srgbClr val="7F7F7F"/>
                </a:solidFill>
                <a:latin typeface="Cambria"/>
                <a:ea typeface="Cambria"/>
                <a:cs typeface="Cambria"/>
                <a:sym typeface="Cambria"/>
              </a:rPr>
              <a:t>plaques</a:t>
            </a:r>
            <a:r>
              <a:rPr b="1" lang="en-US" sz="1200">
                <a:solidFill>
                  <a:srgbClr val="7F7F7F"/>
                </a:solidFill>
                <a:latin typeface="Cambria"/>
                <a:ea typeface="Cambria"/>
                <a:cs typeface="Cambria"/>
                <a:sym typeface="Cambria"/>
              </a:rPr>
              <a:t>.</a:t>
            </a:r>
            <a:endParaRPr b="1" sz="1200">
              <a:solidFill>
                <a:srgbClr val="7F7F7F"/>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grpSp>
        <p:nvGrpSpPr>
          <p:cNvPr id="347" name="Google Shape;347;p32"/>
          <p:cNvGrpSpPr/>
          <p:nvPr/>
        </p:nvGrpSpPr>
        <p:grpSpPr>
          <a:xfrm>
            <a:off x="-2439863" y="341978"/>
            <a:ext cx="10023232" cy="3083184"/>
            <a:chOff x="-2582738" y="-398591"/>
            <a:chExt cx="10023232" cy="3083184"/>
          </a:xfrm>
        </p:grpSpPr>
        <p:sp>
          <p:nvSpPr>
            <p:cNvPr id="348" name="Google Shape;348;p32"/>
            <p:cNvSpPr/>
            <p:nvPr/>
          </p:nvSpPr>
          <p:spPr>
            <a:xfrm>
              <a:off x="-2582738" y="-398591"/>
              <a:ext cx="3083184" cy="3083184"/>
            </a:xfrm>
            <a:prstGeom prst="blockArc">
              <a:avLst>
                <a:gd fmla="val 18900000" name="adj1"/>
                <a:gd fmla="val 2700000" name="adj2"/>
                <a:gd fmla="val 701" name="adj3"/>
              </a:avLst>
            </a:prstGeom>
            <a:noFill/>
            <a:ln cap="flat" cmpd="sng" w="12700">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2"/>
            <p:cNvSpPr/>
            <p:nvPr/>
          </p:nvSpPr>
          <p:spPr>
            <a:xfrm>
              <a:off x="321738" y="228600"/>
              <a:ext cx="7118756" cy="457200"/>
            </a:xfrm>
            <a:prstGeom prst="rect">
              <a:avLst/>
            </a:prstGeom>
            <a:solidFill>
              <a:srgbClr val="EDF4F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2"/>
            <p:cNvSpPr txBox="1"/>
            <p:nvPr/>
          </p:nvSpPr>
          <p:spPr>
            <a:xfrm>
              <a:off x="321738" y="228600"/>
              <a:ext cx="7118756" cy="457200"/>
            </a:xfrm>
            <a:prstGeom prst="rect">
              <a:avLst/>
            </a:prstGeom>
            <a:noFill/>
            <a:ln>
              <a:noFill/>
            </a:ln>
          </p:spPr>
          <p:txBody>
            <a:bodyPr anchorCtr="0" anchor="ctr" bIns="30475" lIns="362900" spcFirstLastPara="1" rIns="30475" wrap="square" tIns="30475">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With this increased level of </a:t>
              </a:r>
              <a:r>
                <a:rPr b="1" i="0" lang="en-US" sz="1200" u="none" cap="none" strike="noStrike">
                  <a:solidFill>
                    <a:schemeClr val="dk1"/>
                  </a:solidFill>
                  <a:latin typeface="Cambria"/>
                  <a:ea typeface="Cambria"/>
                  <a:cs typeface="Cambria"/>
                  <a:sym typeface="Cambria"/>
                </a:rPr>
                <a:t>phosphorylation </a:t>
              </a:r>
              <a:r>
                <a:rPr b="0" i="0" lang="en-US" sz="1200" u="none" cap="none" strike="noStrike">
                  <a:solidFill>
                    <a:srgbClr val="7F7F7F"/>
                  </a:solidFill>
                  <a:latin typeface="Cambria"/>
                  <a:ea typeface="Cambria"/>
                  <a:cs typeface="Cambria"/>
                  <a:sym typeface="Cambria"/>
                </a:rPr>
                <a:t>by protein kinase</a:t>
              </a:r>
              <a:r>
                <a:rPr b="0" i="0" lang="en-US" sz="1200" u="none" cap="none" strike="noStrike">
                  <a:solidFill>
                    <a:schemeClr val="dk1"/>
                  </a:solidFill>
                  <a:latin typeface="Cambria"/>
                  <a:ea typeface="Cambria"/>
                  <a:cs typeface="Cambria"/>
                  <a:sym typeface="Cambria"/>
                </a:rPr>
                <a:t>, tau redistributes within the neuron from the axon into dendrites and cell body and aggregates into </a:t>
              </a:r>
              <a:r>
                <a:rPr b="1" i="0" lang="en-US" sz="1200" u="none" cap="none" strike="noStrike">
                  <a:solidFill>
                    <a:srgbClr val="C00000"/>
                  </a:solidFill>
                  <a:latin typeface="Cambria"/>
                  <a:ea typeface="Cambria"/>
                  <a:cs typeface="Cambria"/>
                  <a:sym typeface="Cambria"/>
                </a:rPr>
                <a:t>tangles.</a:t>
              </a:r>
              <a:endParaRPr b="0" i="0" sz="1200" u="none" cap="none" strike="noStrike">
                <a:solidFill>
                  <a:schemeClr val="dk1"/>
                </a:solidFill>
                <a:latin typeface="Cambria"/>
                <a:ea typeface="Cambria"/>
                <a:cs typeface="Cambria"/>
                <a:sym typeface="Cambria"/>
              </a:endParaRPr>
            </a:p>
          </p:txBody>
        </p:sp>
        <p:sp>
          <p:nvSpPr>
            <p:cNvPr id="351" name="Google Shape;351;p32"/>
            <p:cNvSpPr/>
            <p:nvPr/>
          </p:nvSpPr>
          <p:spPr>
            <a:xfrm>
              <a:off x="35988" y="171450"/>
              <a:ext cx="571500" cy="571500"/>
            </a:xfrm>
            <a:prstGeom prst="ellipse">
              <a:avLst/>
            </a:prstGeom>
            <a:solidFill>
              <a:schemeClr val="lt1"/>
            </a:solidFill>
            <a:ln cap="flat" cmpd="sng" w="12700">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2"/>
            <p:cNvSpPr/>
            <p:nvPr/>
          </p:nvSpPr>
          <p:spPr>
            <a:xfrm>
              <a:off x="487930" y="914400"/>
              <a:ext cx="6952564" cy="457200"/>
            </a:xfrm>
            <a:prstGeom prst="rect">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2"/>
            <p:cNvSpPr txBox="1"/>
            <p:nvPr/>
          </p:nvSpPr>
          <p:spPr>
            <a:xfrm>
              <a:off x="487930" y="914400"/>
              <a:ext cx="6952564" cy="457200"/>
            </a:xfrm>
            <a:prstGeom prst="rect">
              <a:avLst/>
            </a:prstGeom>
            <a:noFill/>
            <a:ln>
              <a:noFill/>
            </a:ln>
          </p:spPr>
          <p:txBody>
            <a:bodyPr anchorCtr="0" anchor="ctr" bIns="30475" lIns="362900" spcFirstLastPara="1" rIns="30475" wrap="square" tIns="30475">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This process also results in </a:t>
              </a:r>
              <a:r>
                <a:rPr b="1" i="0" lang="en-US" sz="1200" u="none" cap="none" strike="noStrike">
                  <a:solidFill>
                    <a:schemeClr val="dk1"/>
                  </a:solidFill>
                  <a:latin typeface="Cambria"/>
                  <a:ea typeface="Cambria"/>
                  <a:cs typeface="Cambria"/>
                  <a:sym typeface="Cambria"/>
                </a:rPr>
                <a:t>neuronal dysfunction</a:t>
              </a:r>
              <a:r>
                <a:rPr b="0" i="0" lang="en-US" sz="1200" u="none" cap="none" strike="noStrike">
                  <a:solidFill>
                    <a:schemeClr val="dk1"/>
                  </a:solidFill>
                  <a:latin typeface="Cambria"/>
                  <a:ea typeface="Cambria"/>
                  <a:cs typeface="Cambria"/>
                  <a:sym typeface="Cambria"/>
                </a:rPr>
                <a:t> and </a:t>
              </a:r>
              <a:r>
                <a:rPr b="1" i="0" lang="en-US" sz="1200" u="none" cap="none" strike="noStrike">
                  <a:solidFill>
                    <a:schemeClr val="dk1"/>
                  </a:solidFill>
                  <a:latin typeface="Cambria"/>
                  <a:ea typeface="Cambria"/>
                  <a:cs typeface="Cambria"/>
                  <a:sym typeface="Cambria"/>
                </a:rPr>
                <a:t>cell </a:t>
              </a:r>
              <a:r>
                <a:rPr b="1" i="0" lang="en-US" sz="1200" u="none" cap="none" strike="noStrike">
                  <a:solidFill>
                    <a:srgbClr val="C00000"/>
                  </a:solidFill>
                  <a:latin typeface="Cambria"/>
                  <a:ea typeface="Cambria"/>
                  <a:cs typeface="Cambria"/>
                  <a:sym typeface="Cambria"/>
                </a:rPr>
                <a:t>death.</a:t>
              </a:r>
              <a:r>
                <a:rPr b="1" i="0" lang="en-US" sz="1200" u="none" cap="none" strike="noStrike">
                  <a:solidFill>
                    <a:schemeClr val="dk1"/>
                  </a:solidFill>
                  <a:latin typeface="Cambria"/>
                  <a:ea typeface="Cambria"/>
                  <a:cs typeface="Cambria"/>
                  <a:sym typeface="Cambria"/>
                </a:rPr>
                <a:t> </a:t>
              </a:r>
              <a:r>
                <a:rPr b="0" i="0" lang="en-US" sz="1200" u="none" cap="none" strike="noStrike">
                  <a:solidFill>
                    <a:srgbClr val="7F7F7F"/>
                  </a:solidFill>
                  <a:latin typeface="Cambria"/>
                  <a:ea typeface="Cambria"/>
                  <a:cs typeface="Cambria"/>
                  <a:sym typeface="Cambria"/>
                </a:rPr>
                <a:t>“ can lead to Apoptosis”</a:t>
              </a:r>
              <a:endParaRPr b="0" i="0" sz="1200" u="none" cap="none" strike="noStrike">
                <a:solidFill>
                  <a:srgbClr val="7F7F7F"/>
                </a:solidFill>
                <a:latin typeface="Cambria"/>
                <a:ea typeface="Cambria"/>
                <a:cs typeface="Cambria"/>
                <a:sym typeface="Cambria"/>
              </a:endParaRPr>
            </a:p>
          </p:txBody>
        </p:sp>
        <p:sp>
          <p:nvSpPr>
            <p:cNvPr id="354" name="Google Shape;354;p32"/>
            <p:cNvSpPr/>
            <p:nvPr/>
          </p:nvSpPr>
          <p:spPr>
            <a:xfrm>
              <a:off x="202180" y="857250"/>
              <a:ext cx="571500" cy="571500"/>
            </a:xfrm>
            <a:prstGeom prst="ellipse">
              <a:avLst/>
            </a:prstGeom>
            <a:solidFill>
              <a:schemeClr val="lt1"/>
            </a:solidFill>
            <a:ln cap="flat" cmpd="sng" w="12700">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2"/>
            <p:cNvSpPr/>
            <p:nvPr/>
          </p:nvSpPr>
          <p:spPr>
            <a:xfrm>
              <a:off x="321738" y="1600200"/>
              <a:ext cx="7118756" cy="457200"/>
            </a:xfrm>
            <a:prstGeom prst="rect">
              <a:avLst/>
            </a:prstGeom>
            <a:solidFill>
              <a:srgbClr val="EDF4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2"/>
            <p:cNvSpPr txBox="1"/>
            <p:nvPr/>
          </p:nvSpPr>
          <p:spPr>
            <a:xfrm>
              <a:off x="321738" y="1600200"/>
              <a:ext cx="7118756" cy="457200"/>
            </a:xfrm>
            <a:prstGeom prst="rect">
              <a:avLst/>
            </a:prstGeom>
            <a:noFill/>
            <a:ln>
              <a:noFill/>
            </a:ln>
          </p:spPr>
          <p:txBody>
            <a:bodyPr anchorCtr="0" anchor="ctr" bIns="30475" lIns="362900" spcFirstLastPara="1" rIns="30475" wrap="square" tIns="30475">
              <a:noAutofit/>
            </a:bodyPr>
            <a:lstStyle/>
            <a:p>
              <a:pPr indent="0" lvl="0" marL="0" marR="0" rtl="0" algn="l">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The anatomic distribution of these changes, which occur roughly in parallel, </a:t>
              </a:r>
              <a:r>
                <a:rPr b="1" i="1" lang="en-US" sz="1200" u="none" cap="none" strike="noStrike">
                  <a:solidFill>
                    <a:schemeClr val="dk1"/>
                  </a:solidFill>
                  <a:latin typeface="Cambria"/>
                  <a:ea typeface="Cambria"/>
                  <a:cs typeface="Cambria"/>
                  <a:sym typeface="Cambria"/>
                </a:rPr>
                <a:t>are responsible for the clinical signs and symptoms</a:t>
              </a:r>
              <a:r>
                <a:rPr b="0" i="0" lang="en-US" sz="1200" u="none" cap="none" strike="noStrike">
                  <a:solidFill>
                    <a:schemeClr val="dk1"/>
                  </a:solidFill>
                  <a:latin typeface="Cambria"/>
                  <a:ea typeface="Cambria"/>
                  <a:cs typeface="Cambria"/>
                  <a:sym typeface="Cambria"/>
                </a:rPr>
                <a:t>; they appear to develop well in advance of clinical presentation. </a:t>
              </a:r>
              <a:endParaRPr b="0" i="0" sz="1200" u="none" cap="none" strike="noStrike">
                <a:solidFill>
                  <a:schemeClr val="dk1"/>
                </a:solidFill>
                <a:latin typeface="Cambria"/>
                <a:ea typeface="Cambria"/>
                <a:cs typeface="Cambria"/>
                <a:sym typeface="Cambria"/>
              </a:endParaRPr>
            </a:p>
          </p:txBody>
        </p:sp>
        <p:sp>
          <p:nvSpPr>
            <p:cNvPr id="357" name="Google Shape;357;p32"/>
            <p:cNvSpPr/>
            <p:nvPr/>
          </p:nvSpPr>
          <p:spPr>
            <a:xfrm>
              <a:off x="35988" y="1543050"/>
              <a:ext cx="571500" cy="571500"/>
            </a:xfrm>
            <a:prstGeom prst="ellipse">
              <a:avLst/>
            </a:prstGeom>
            <a:solidFill>
              <a:schemeClr val="lt1"/>
            </a:solidFill>
            <a:ln cap="flat" cmpd="sng" w="12700">
              <a:solidFill>
                <a:srgbClr val="65A9B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358" name="Google Shape;358;p32"/>
          <p:cNvCxnSpPr/>
          <p:nvPr/>
        </p:nvCxnSpPr>
        <p:spPr>
          <a:xfrm>
            <a:off x="1219200" y="3429000"/>
            <a:ext cx="5562600" cy="0"/>
          </a:xfrm>
          <a:prstGeom prst="straightConnector1">
            <a:avLst/>
          </a:prstGeom>
          <a:noFill/>
          <a:ln cap="flat" cmpd="sng" w="12700">
            <a:solidFill>
              <a:srgbClr val="A4CCD4"/>
            </a:solidFill>
            <a:prstDash val="lgDashDot"/>
            <a:miter lim="800000"/>
            <a:headEnd len="sm" w="sm" type="none"/>
            <a:tailEnd len="sm" w="sm" type="none"/>
          </a:ln>
        </p:spPr>
      </p:cxnSp>
      <p:pic>
        <p:nvPicPr>
          <p:cNvPr id="359" name="Google Shape;359;p32"/>
          <p:cNvPicPr preferRelativeResize="0"/>
          <p:nvPr/>
        </p:nvPicPr>
        <p:blipFill rotWithShape="1">
          <a:blip r:embed="rId3">
            <a:alphaModFix/>
          </a:blip>
          <a:srcRect b="0" l="0" r="0" t="0"/>
          <a:stretch/>
        </p:blipFill>
        <p:spPr>
          <a:xfrm>
            <a:off x="-577725" y="4695615"/>
            <a:ext cx="4724400" cy="3893625"/>
          </a:xfrm>
          <a:prstGeom prst="rect">
            <a:avLst/>
          </a:prstGeom>
          <a:noFill/>
          <a:ln>
            <a:noFill/>
          </a:ln>
        </p:spPr>
      </p:pic>
      <p:pic>
        <p:nvPicPr>
          <p:cNvPr id="360" name="Google Shape;360;p32"/>
          <p:cNvPicPr preferRelativeResize="0"/>
          <p:nvPr/>
        </p:nvPicPr>
        <p:blipFill rotWithShape="1">
          <a:blip r:embed="rId4">
            <a:alphaModFix/>
          </a:blip>
          <a:srcRect b="0" l="0" r="0" t="0"/>
          <a:stretch/>
        </p:blipFill>
        <p:spPr>
          <a:xfrm>
            <a:off x="0" y="0"/>
            <a:ext cx="7772400" cy="623887"/>
          </a:xfrm>
          <a:prstGeom prst="rect">
            <a:avLst/>
          </a:prstGeom>
          <a:noFill/>
          <a:ln>
            <a:noFill/>
          </a:ln>
        </p:spPr>
      </p:pic>
      <p:sp>
        <p:nvSpPr>
          <p:cNvPr id="361" name="Google Shape;361;p32"/>
          <p:cNvSpPr/>
          <p:nvPr/>
        </p:nvSpPr>
        <p:spPr>
          <a:xfrm>
            <a:off x="949735" y="129481"/>
            <a:ext cx="166964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400" u="none" cap="none" strike="noStrike">
                <a:solidFill>
                  <a:srgbClr val="A4CCD4"/>
                </a:solidFill>
                <a:latin typeface="Cambria"/>
                <a:ea typeface="Cambria"/>
                <a:cs typeface="Cambria"/>
                <a:sym typeface="Cambria"/>
              </a:rPr>
              <a:t>TAU protein : </a:t>
            </a:r>
            <a:endParaRPr b="0" i="0" sz="1400" u="none" cap="none" strike="noStrike">
              <a:solidFill>
                <a:srgbClr val="A4CCD4"/>
              </a:solidFill>
              <a:latin typeface="Arial"/>
              <a:ea typeface="Arial"/>
              <a:cs typeface="Arial"/>
              <a:sym typeface="Arial"/>
            </a:endParaRPr>
          </a:p>
        </p:txBody>
      </p:sp>
      <p:pic>
        <p:nvPicPr>
          <p:cNvPr id="362" name="Google Shape;362;p32"/>
          <p:cNvPicPr preferRelativeResize="0"/>
          <p:nvPr/>
        </p:nvPicPr>
        <p:blipFill>
          <a:blip r:embed="rId5">
            <a:alphaModFix/>
          </a:blip>
          <a:stretch>
            <a:fillRect/>
          </a:stretch>
        </p:blipFill>
        <p:spPr>
          <a:xfrm>
            <a:off x="3626092" y="5116584"/>
            <a:ext cx="3607050" cy="3376201"/>
          </a:xfrm>
          <a:prstGeom prst="rect">
            <a:avLst/>
          </a:prstGeom>
          <a:noFill/>
          <a:ln>
            <a:noFill/>
          </a:ln>
        </p:spPr>
      </p:pic>
      <p:sp>
        <p:nvSpPr>
          <p:cNvPr id="363" name="Google Shape;363;p32"/>
          <p:cNvSpPr txBox="1"/>
          <p:nvPr/>
        </p:nvSpPr>
        <p:spPr>
          <a:xfrm>
            <a:off x="3626100" y="4808775"/>
            <a:ext cx="1840500" cy="30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666666"/>
                </a:solidFill>
                <a:latin typeface="Cambria"/>
                <a:ea typeface="Cambria"/>
                <a:cs typeface="Cambria"/>
                <a:sym typeface="Cambria"/>
              </a:rPr>
              <a:t>Extra from Robbins</a:t>
            </a:r>
            <a:endParaRPr b="1">
              <a:solidFill>
                <a:srgbClr val="666666"/>
              </a:solidFill>
              <a:latin typeface="Cambria"/>
              <a:ea typeface="Cambria"/>
              <a:cs typeface="Cambria"/>
              <a:sym typeface="Cambria"/>
            </a:endParaRPr>
          </a:p>
        </p:txBody>
      </p:sp>
      <p:sp>
        <p:nvSpPr>
          <p:cNvPr id="364" name="Google Shape;364;p32"/>
          <p:cNvSpPr/>
          <p:nvPr/>
        </p:nvSpPr>
        <p:spPr>
          <a:xfrm>
            <a:off x="3664225" y="5432900"/>
            <a:ext cx="3531300" cy="3567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3663975" y="6234125"/>
            <a:ext cx="3531300" cy="4440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8">
      <a:dk1>
        <a:srgbClr val="000000"/>
      </a:dk1>
      <a:lt1>
        <a:srgbClr val="FFFFFF"/>
      </a:lt1>
      <a:dk2>
        <a:srgbClr val="ABDAFC"/>
      </a:dk2>
      <a:lt2>
        <a:srgbClr val="ABDAFC"/>
      </a:lt2>
      <a:accent1>
        <a:srgbClr val="C2A3DF"/>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7">
      <a:dk1>
        <a:srgbClr val="000000"/>
      </a:dk1>
      <a:lt1>
        <a:srgbClr val="FFFFFF"/>
      </a:lt1>
      <a:dk2>
        <a:srgbClr val="ABDAFC"/>
      </a:dk2>
      <a:lt2>
        <a:srgbClr val="ABDAFC"/>
      </a:lt2>
      <a:accent1>
        <a:srgbClr val="9A66CA"/>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