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9906000" cx="6858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FC151AA-6165-4D45-982D-FF22CBB9EA72}">
  <a:tblStyle styleId="{DFC151AA-6165-4D45-982D-FF22CBB9EA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A9913B6C-2544-4BA0-BE22-0F705E248EAE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f11b59f91_0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f11b59f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f11b59f91_0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3589d75dd_1_0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3589d75d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43589d75dd_1_0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0b7bc91b5_0_16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0b7bc91b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40b7bc91b5_0_16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0b7bc91b5_0_62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0b7bc91b5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40b7bc91b5_0_62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2360613" y="1143000"/>
            <a:ext cx="21367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/>
          <p:nvPr>
            <p:ph idx="2" type="sldImg"/>
          </p:nvPr>
        </p:nvSpPr>
        <p:spPr>
          <a:xfrm>
            <a:off x="2242361" y="685800"/>
            <a:ext cx="237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2242361" y="685800"/>
            <a:ext cx="237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:notes"/>
          <p:cNvSpPr/>
          <p:nvPr>
            <p:ph idx="2" type="sldImg"/>
          </p:nvPr>
        </p:nvSpPr>
        <p:spPr>
          <a:xfrm>
            <a:off x="2242361" y="685800"/>
            <a:ext cx="237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0b7bc91b5_0_3:notes"/>
          <p:cNvSpPr/>
          <p:nvPr>
            <p:ph idx="2" type="sldImg"/>
          </p:nvPr>
        </p:nvSpPr>
        <p:spPr>
          <a:xfrm>
            <a:off x="2360613" y="1143000"/>
            <a:ext cx="21369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0b7bc91b5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40b7bc91b5_0_3:notes"/>
          <p:cNvSpPr txBox="1"/>
          <p:nvPr>
            <p:ph idx="12" type="sldNum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entury Gothic"/>
              <a:buNone/>
              <a:defRPr b="0" i="0" sz="4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E95A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ان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المقارنة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6195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385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385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385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385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385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385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مع تسمية توضيحية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1950" lvl="0" marL="457200" marR="0" rtl="1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4325" lvl="3" marL="1828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4325" lvl="4" marL="22860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4325" lvl="5" marL="27432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4325" lvl="6" marL="32004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4325" lvl="7" marL="36576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4325" lvl="8" marL="4114800" marR="0" rtl="1" algn="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docs.google.com/presentation/d/1Y9F43ivutOikBx1W4SlmtJfwfx19B9nM7iCE6_trf-M/edit#slide=id.g40d8fd563d_0_5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witter.com/pharmacology435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qrk7OyAB_ss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4843463" y="9181397"/>
            <a:ext cx="15429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858000" cy="99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6925" y="792825"/>
            <a:ext cx="1397700" cy="9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2400"/>
            <a:ext cx="1664725" cy="13284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450975" y="4193650"/>
            <a:ext cx="50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Related to Balance System</a:t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71850" y="5510825"/>
            <a:ext cx="1664700" cy="2625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95698" y="5438632"/>
            <a:ext cx="144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51125" y="6164427"/>
            <a:ext cx="6031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differentiate between classes of drugs used to control or to prevent  vertigo.</a:t>
            </a:r>
            <a:endParaRPr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21383" y="6269615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51125" y="7096500"/>
            <a:ext cx="64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3636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detail on some drugs used to control or to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prevent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vertigo.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51123" y="7612122"/>
            <a:ext cx="603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dentify drugs that can precipitate vertigo.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321383" y="7285632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321383" y="7717323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5246025" y="9122150"/>
            <a:ext cx="15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Editing File</a:t>
            </a:r>
            <a:endParaRPr b="1" sz="1800" u="sng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51125" y="6672000"/>
            <a:ext cx="603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3636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hint on some disorders of balance.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321383" y="6904632"/>
            <a:ext cx="129600" cy="134700"/>
          </a:xfrm>
          <a:prstGeom prst="chevron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2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5391400" y="7593600"/>
            <a:ext cx="1439100" cy="23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Answers: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5- C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6- 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 A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 D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9- B</a:t>
            </a:r>
            <a:endParaRPr b="1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10-B</a:t>
            </a:r>
            <a:endParaRPr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200250" y="1252150"/>
            <a:ext cx="64299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8-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of the Best antiemetics in vertigo?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metoclopramide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prochlorperazine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9- Meniere’s Disease caused by disorder of 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outer ear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inner ear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tympanic cavity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tympanic membrane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10- patient came to the hospital with meniere’s disease, which one of the following drugs will be the drug of choice as prophylactic?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furosemide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2"/>
          <p:cNvSpPr/>
          <p:nvPr/>
        </p:nvSpPr>
        <p:spPr>
          <a:xfrm>
            <a:off x="55650" y="4865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SAQ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22"/>
          <p:cNvSpPr txBox="1"/>
          <p:nvPr/>
        </p:nvSpPr>
        <p:spPr>
          <a:xfrm>
            <a:off x="201750" y="5257650"/>
            <a:ext cx="6426900" cy="25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What are the different pharmacological approaches in dealing with balance disorders? give an example for each.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 treatment for the underlying cause, e.g. Antibiotics.</a:t>
            </a:r>
            <a:b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Symptomatic treatment to control the acute symptoms, e.g. Antiemetics.</a:t>
            </a:r>
            <a:b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Prophylactic treatment to reduce the recurrence, e.g.: Corticosteroids.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drugs Used to control vomiting &amp; nausea?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dimenhydrinate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prochlorperazine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metoclopramide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 domperidone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list 3 of Cinnarizine ADRs?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Sweating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Muscle rigidity and tremor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 Drowsiness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3"/>
          <p:cNvSpPr txBox="1"/>
          <p:nvPr/>
        </p:nvSpPr>
        <p:spPr>
          <a:xfrm>
            <a:off x="109800" y="1298000"/>
            <a:ext cx="6610800" cy="57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A patient complained of sweating and tremors after treatment for vertigo.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drug he most likely used?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mechanism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action?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Cinnarizine is a selective Ca</a:t>
            </a:r>
            <a:r>
              <a:rPr baseline="30000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2+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channel blocker, it inhibits K</a:t>
            </a:r>
            <a:r>
              <a:rPr baseline="30000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currents. Inhibition of K</a:t>
            </a:r>
            <a:r>
              <a:rPr baseline="30000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currents lessen the vertigo &amp; motion-induced nausea by dampening the over-reactivity of the vestibular hair cells.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some other ADRs the drug might cause?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Drowsiness, headache , and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muscle rigidity.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A 31 year old female had symptoms of meniere’s disease. after taking one tablet of the medication she developed hypersensitivity reaction and headache.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drug she most likely used?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mechanism of action? 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is a structural analog of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histamine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with: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 histamine H1 receptor  agonist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By stimulating 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baseline="-25000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receptors located on BV  in the </a:t>
            </a:r>
            <a:r>
              <a:rPr lang="en-US" sz="10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inner ear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local </a:t>
            </a:r>
            <a:r>
              <a:rPr lang="en-US" sz="10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vasodilation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↑  permeability → helps to reverse the  underlying problem of endolymphatic  hydrops. (accumulation of endolymph)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 Reduce pressure in endolymph.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potent histamine H3  receptor antagonist properties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By </a:t>
            </a:r>
            <a:r>
              <a:rPr lang="en-US" sz="10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blocking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H3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receptors in  presynaptic nerve end →  prevent reuptake  of Histamine by H3 R →  ↑ the local  concentration of histamine in the inner ear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3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 ↑ the direct 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H1-agonist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activity.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4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increases the level of 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serotonin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10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brainstem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activity of  </a:t>
            </a:r>
            <a:r>
              <a:rPr lang="en-US" sz="1000" u="sng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vestibular nuclei</a:t>
            </a:r>
            <a:r>
              <a:rPr lang="en-US" sz="10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0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ADRs the drug might cause?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US"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GIT side effects.</a:t>
            </a:r>
            <a:endParaRPr sz="10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-Nausea</a:t>
            </a:r>
            <a:endParaRPr sz="10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23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Cases: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3517" y="2499979"/>
            <a:ext cx="1681477" cy="2403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4"/>
          <p:cNvCxnSpPr/>
          <p:nvPr/>
        </p:nvCxnSpPr>
        <p:spPr>
          <a:xfrm>
            <a:off x="1718733" y="1677513"/>
            <a:ext cx="324273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9" name="Google Shape;309;p24"/>
          <p:cNvSpPr txBox="1"/>
          <p:nvPr/>
        </p:nvSpPr>
        <p:spPr>
          <a:xfrm>
            <a:off x="6583931" y="129277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3340100" y="5244045"/>
            <a:ext cx="45719" cy="2041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4108" y="4726535"/>
            <a:ext cx="1734458" cy="346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2521" y="5038149"/>
            <a:ext cx="1725217" cy="345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4931" y="9540039"/>
            <a:ext cx="21590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 txBox="1"/>
          <p:nvPr/>
        </p:nvSpPr>
        <p:spPr>
          <a:xfrm>
            <a:off x="1497650" y="1205625"/>
            <a:ext cx="34812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 thank for team 435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4936800" y="1348850"/>
            <a:ext cx="250200" cy="2217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1819050" y="4740600"/>
            <a:ext cx="34041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435 </a:t>
            </a:r>
            <a:r>
              <a:rPr lang="en-US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 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 txBox="1"/>
          <p:nvPr/>
        </p:nvSpPr>
        <p:spPr>
          <a:xfrm>
            <a:off x="742950" y="9251150"/>
            <a:ext cx="16449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@Pharma4370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800" y="9144000"/>
            <a:ext cx="5905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/>
          <p:nvPr/>
        </p:nvSpPr>
        <p:spPr>
          <a:xfrm>
            <a:off x="3582600" y="9209150"/>
            <a:ext cx="2361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Pharm437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@gmail.com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5"/>
          <p:cNvSpPr/>
          <p:nvPr/>
        </p:nvSpPr>
        <p:spPr>
          <a:xfrm>
            <a:off x="55850" y="6401650"/>
            <a:ext cx="2124900" cy="3399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1600">
                <a:latin typeface="Century Gothic"/>
                <a:ea typeface="Century Gothic"/>
                <a:cs typeface="Century Gothic"/>
                <a:sym typeface="Century Gothic"/>
              </a:rPr>
              <a:t>References:</a:t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71650" y="6756200"/>
            <a:ext cx="4711800" cy="10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Doctors’ slides and notes.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- Pharmacology Team 435.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600">
                <a:latin typeface="Calibri"/>
                <a:ea typeface="Calibri"/>
                <a:cs typeface="Calibri"/>
                <a:sym typeface="Calibri"/>
              </a:rPr>
              <a:t> </a:t>
            </a:r>
            <a:endParaRPr baseline="30000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5"/>
          <p:cNvSpPr txBox="1"/>
          <p:nvPr/>
        </p:nvSpPr>
        <p:spPr>
          <a:xfrm>
            <a:off x="1929000" y="883400"/>
            <a:ext cx="3000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leaders: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25"/>
          <p:cNvSpPr txBox="1"/>
          <p:nvPr/>
        </p:nvSpPr>
        <p:spPr>
          <a:xfrm>
            <a:off x="1747200" y="2636000"/>
            <a:ext cx="3363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Members: </a:t>
            </a:r>
            <a:endParaRPr sz="3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1357950" y="8535200"/>
            <a:ext cx="3989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 thank for team 435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4784400" y="8664050"/>
            <a:ext cx="250200" cy="221700"/>
          </a:xfrm>
          <a:prstGeom prst="hear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5"/>
          <p:cNvSpPr txBox="1"/>
          <p:nvPr/>
        </p:nvSpPr>
        <p:spPr>
          <a:xfrm>
            <a:off x="447725" y="3226400"/>
            <a:ext cx="5745300" cy="30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Alanoud Almansour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Aljoharah Alshunaifi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Ghada Almuhanna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Munira Alhadlg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Noura Alothaim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Rinad Alghoraiby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Rahaf Althnayan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Rotana Khateeb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Shahad Altayash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Abdullah Alomar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25"/>
          <p:cNvSpPr txBox="1"/>
          <p:nvPr/>
        </p:nvSpPr>
        <p:spPr>
          <a:xfrm>
            <a:off x="0" y="1642675"/>
            <a:ext cx="67788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Ghaida Saad Alsanad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Mohammed Aggeel Bahatheg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Related to Balance System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55660" y="979171"/>
            <a:ext cx="2654400" cy="37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87190" y="979171"/>
            <a:ext cx="23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Vertigo Vs Dizziness: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5660" y="6238266"/>
            <a:ext cx="4110000" cy="37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70174" y="6238088"/>
            <a:ext cx="41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Pathophysiology of vertigo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(Extra)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269825" y="6783375"/>
            <a:ext cx="6276300" cy="370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3BB8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294675" y="6820600"/>
            <a:ext cx="5960400" cy="2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we know that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vestibular system 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used to maintain the balance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650050" y="8811350"/>
            <a:ext cx="5960400" cy="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Vertigo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happens if there is abnormality in the </a:t>
            </a:r>
            <a:r>
              <a:rPr b="0" i="0" lang="en-US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vestibular system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CNS structures that process signals from the semicircular canals.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269825" y="7343700"/>
            <a:ext cx="6276300" cy="335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3BB8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269823" y="7367125"/>
            <a:ext cx="5718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detecting angular and linear acceleration of the head.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269825" y="7940425"/>
            <a:ext cx="6276300" cy="7899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3BB8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4"/>
          <p:cNvSpPr txBox="1"/>
          <p:nvPr/>
        </p:nvSpPr>
        <p:spPr>
          <a:xfrm>
            <a:off x="276300" y="7955925"/>
            <a:ext cx="62763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Sensory information from the vestibular system is then used to provide a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stable</a:t>
            </a:r>
            <a:r>
              <a:rPr lang="en-US"/>
              <a:t>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visual image 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</a:t>
            </a:r>
            <a:r>
              <a:rPr b="0" i="0" lang="en-US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retina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(while the head moves) &amp; make adjustment in</a:t>
            </a:r>
            <a:r>
              <a:rPr lang="en-US"/>
              <a:t> 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posture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are necessary to maintain balance.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4"/>
          <p:cNvSpPr/>
          <p:nvPr/>
        </p:nvSpPr>
        <p:spPr>
          <a:xfrm>
            <a:off x="342715" y="9039612"/>
            <a:ext cx="226800" cy="456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313816" y="7757477"/>
            <a:ext cx="140400" cy="166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4"/>
          <p:cNvSpPr/>
          <p:nvPr/>
        </p:nvSpPr>
        <p:spPr>
          <a:xfrm>
            <a:off x="313816" y="7197352"/>
            <a:ext cx="140400" cy="166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4"/>
          <p:cNvSpPr txBox="1"/>
          <p:nvPr>
            <p:ph idx="12" type="sldNum"/>
          </p:nvPr>
        </p:nvSpPr>
        <p:spPr>
          <a:xfrm>
            <a:off x="5229958" y="9383498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26" name="Google Shape;126;p14"/>
          <p:cNvGraphicFramePr/>
          <p:nvPr/>
        </p:nvGraphicFramePr>
        <p:xfrm>
          <a:off x="290850" y="15167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{DFC151AA-6165-4D45-982D-FF22CBB9EA72}</a:tableStyleId>
              </a:tblPr>
              <a:tblGrid>
                <a:gridCol w="2217200"/>
                <a:gridCol w="4059100"/>
              </a:tblGrid>
              <a:tr h="358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Dizziness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7B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</a:t>
                      </a:r>
                      <a:endParaRPr b="1" sz="1600" u="none" cap="none" strike="noStrike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7B2"/>
                    </a:solidFill>
                  </a:tcPr>
                </a:tc>
              </a:tr>
              <a:tr h="2176075">
                <a:tc row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</a:t>
                      </a: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sed to express subjective patient complaints related to changes in </a:t>
                      </a:r>
                      <a:r>
                        <a:rPr b="1" lang="en-US" sz="14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sensation, movement, perception, or consciousness</a:t>
                      </a:r>
                      <a:r>
                        <a:rPr b="1" lang="en-US" sz="13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b="1" sz="14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4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Lighted headedness</a:t>
                      </a:r>
                      <a:r>
                        <a:rPr lang="en-US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>
                        <a:solidFill>
                          <a:srgbClr val="36506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Symptom of feeling     about to faint.</a:t>
                      </a:r>
                      <a:endParaRPr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rgbClr val="36506A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 of dizziness, complain in change in sensation of movement only </a:t>
                      </a:r>
                      <a:r>
                        <a:rPr b="1" lang="en-US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US" sz="1400" u="sng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SPINNING)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en-US" sz="14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u="sng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Types:</a:t>
                      </a:r>
                      <a:endParaRPr u="sng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entury Gothic"/>
                        <a:buChar char="●"/>
                      </a:pP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Objective: object is moving while the 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patient 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stationary.</a:t>
                      </a:r>
                      <a:endParaRPr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175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entury Gothic"/>
                        <a:buChar char="●"/>
                      </a:pP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Subjective: 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patient </a:t>
                      </a:r>
                      <a:r>
                        <a:rPr lang="en-US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is moving while surrounding is stationary.</a:t>
                      </a:r>
                      <a:endParaRPr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4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BALANCE DISORDER</a:t>
                      </a:r>
                      <a:r>
                        <a:rPr b="1" lang="en-US" sz="13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rgbClr val="949A9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(the individual will feel unsteady when standing or walking)</a:t>
                      </a:r>
                      <a:endParaRPr sz="1200" u="none" cap="none" strike="noStrike">
                        <a:solidFill>
                          <a:srgbClr val="949A9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1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entury Gothic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Symptoms</a:t>
                      </a:r>
                      <a:endParaRPr sz="16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B7B2"/>
                    </a:solidFill>
                  </a:tcPr>
                </a:tc>
              </a:tr>
              <a:tr h="145575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SPINNING(</a:t>
                      </a:r>
                      <a:r>
                        <a:rPr b="1" lang="en-US" sz="16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</a:t>
                      </a:r>
                      <a:r>
                        <a:rPr b="1" lang="en-US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).</a:t>
                      </a:r>
                      <a:endParaRPr b="1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Confusion or disorientation.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Falling or feeling as if one is going to fall.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Nausea or vomiting.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Sweating.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06A"/>
                        </a:buClr>
                        <a:buSzPts val="1300"/>
                        <a:buFont typeface="Century Gothic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Nystagmus </a:t>
                      </a:r>
                      <a:r>
                        <a:rPr lang="en-US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(Abnormal eye movement).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00" marB="45700" marR="91450" marL="9145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"/>
          <p:cNvSpPr txBox="1"/>
          <p:nvPr/>
        </p:nvSpPr>
        <p:spPr>
          <a:xfrm>
            <a:off x="299925" y="6747375"/>
            <a:ext cx="3956100" cy="2282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99900" y="2130425"/>
            <a:ext cx="3956100" cy="10860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59207" y="1012233"/>
            <a:ext cx="2276131" cy="367506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88857" y="1013545"/>
            <a:ext cx="22464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 disorders: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Related to Balance System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299925" y="1673350"/>
            <a:ext cx="3174900" cy="45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299925" y="1638100"/>
            <a:ext cx="3174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Benign paroxysmal positional vertigo (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BPPV)</a:t>
            </a:r>
            <a:endParaRPr b="1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299925" y="2635138"/>
            <a:ext cx="3956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0"/>
              <a:buFont typeface="Arial"/>
              <a:buNone/>
            </a:pP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in head position causes a sudden sensation of spinning.</a:t>
            </a:r>
            <a:endParaRPr b="0" i="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7851" y="5070976"/>
            <a:ext cx="307800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3885641" y="5089532"/>
            <a:ext cx="89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2:43 min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299900" y="3806825"/>
            <a:ext cx="3956100" cy="10860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299925" y="3349750"/>
            <a:ext cx="3174900" cy="45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>
            <a:off x="299925" y="3314488"/>
            <a:ext cx="3174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Acute labyrinthitis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299925" y="3980225"/>
            <a:ext cx="39561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Inflammation of the balance apparatus of the inner ear, probably caused by a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viral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infection.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99900" y="5483225"/>
            <a:ext cx="3956100" cy="1086000"/>
          </a:xfrm>
          <a:prstGeom prst="rect">
            <a:avLst/>
          </a:prstGeom>
          <a:noFill/>
          <a:ln cap="flat" cmpd="sng" w="9525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299925" y="5026150"/>
            <a:ext cx="3174900" cy="456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299925" y="4990888"/>
            <a:ext cx="3174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3- Ménière's disease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299925" y="5740300"/>
            <a:ext cx="39561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causes repeated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episodes of dizziness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usually with r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inging in the ear</a:t>
            </a:r>
            <a:r>
              <a:rPr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progressive low-frequency </a:t>
            </a:r>
            <a:r>
              <a:rPr b="1" lang="en-US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hearing loss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8400" y="6958450"/>
            <a:ext cx="2075401" cy="19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825" y="6845750"/>
            <a:ext cx="1741775" cy="20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 txBox="1"/>
          <p:nvPr>
            <p:ph idx="12" type="sldNum"/>
          </p:nvPr>
        </p:nvSpPr>
        <p:spPr>
          <a:xfrm>
            <a:off x="5229958" y="9383498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/>
              <a:t>2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438825" y="2118675"/>
            <a:ext cx="3678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0"/>
              <a:buFont typeface="Arial"/>
              <a:buNone/>
            </a:pP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fatal, happened suddenly, and triggered by head movement  </a:t>
            </a:r>
            <a:endParaRPr sz="1100"/>
          </a:p>
        </p:txBody>
      </p:sp>
      <p:sp>
        <p:nvSpPr>
          <p:cNvPr id="153" name="Google Shape;153;p15"/>
          <p:cNvSpPr txBox="1"/>
          <p:nvPr/>
        </p:nvSpPr>
        <p:spPr>
          <a:xfrm>
            <a:off x="758150" y="5491612"/>
            <a:ext cx="28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cause is </a:t>
            </a: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unknown</a:t>
            </a: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</a:t>
            </a: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idiopathic</a:t>
            </a:r>
            <a:r>
              <a:rPr lang="en-US" sz="1100">
                <a:solidFill>
                  <a:srgbClr val="3AB7B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/>
          </a:p>
        </p:txBody>
      </p:sp>
      <p:sp>
        <p:nvSpPr>
          <p:cNvPr id="154" name="Google Shape;154;p15"/>
          <p:cNvSpPr txBox="1"/>
          <p:nvPr/>
        </p:nvSpPr>
        <p:spPr>
          <a:xfrm>
            <a:off x="2180600" y="6880525"/>
            <a:ext cx="2075400" cy="19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symptoms of meniere’s disease might be caused by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dislodgement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the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crystals which are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formed of calcium carbonate. they’re located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within the margin of the three canals in the inner ear where they might enter the fluid which will cause imbalance and ringing in the ear.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4470175" y="5594050"/>
            <a:ext cx="20754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fluid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accumulation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inner ear can cause swelling and pressure which will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disturb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signaling</a:t>
            </a:r>
            <a:r>
              <a:rPr lang="en-US" sz="11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information between inner ear and brain.</a:t>
            </a:r>
            <a:endParaRPr sz="11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4438075" y="5590525"/>
            <a:ext cx="2276100" cy="3439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16"/>
          <p:cNvCxnSpPr/>
          <p:nvPr/>
        </p:nvCxnSpPr>
        <p:spPr>
          <a:xfrm>
            <a:off x="5650852" y="3791718"/>
            <a:ext cx="0" cy="41330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16"/>
          <p:cNvCxnSpPr/>
          <p:nvPr/>
        </p:nvCxnSpPr>
        <p:spPr>
          <a:xfrm>
            <a:off x="1420035" y="5181057"/>
            <a:ext cx="0" cy="23467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3436850" y="2433709"/>
            <a:ext cx="4818" cy="360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16"/>
          <p:cNvCxnSpPr/>
          <p:nvPr/>
        </p:nvCxnSpPr>
        <p:spPr>
          <a:xfrm>
            <a:off x="1244053" y="2431009"/>
            <a:ext cx="0" cy="360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16"/>
          <p:cNvSpPr/>
          <p:nvPr/>
        </p:nvSpPr>
        <p:spPr>
          <a:xfrm>
            <a:off x="0" y="0"/>
            <a:ext cx="6858000" cy="619932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 Map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6" name="Google Shape;166;p16"/>
          <p:cNvGrpSpPr/>
          <p:nvPr/>
        </p:nvGrpSpPr>
        <p:grpSpPr>
          <a:xfrm>
            <a:off x="404107" y="831586"/>
            <a:ext cx="6076044" cy="1593575"/>
            <a:chOff x="2357" y="394862"/>
            <a:chExt cx="6076044" cy="1593575"/>
          </a:xfrm>
        </p:grpSpPr>
        <p:sp>
          <p:nvSpPr>
            <p:cNvPr id="167" name="Google Shape;167;p16"/>
            <p:cNvSpPr/>
            <p:nvPr/>
          </p:nvSpPr>
          <p:spPr>
            <a:xfrm>
              <a:off x="3040380" y="1018310"/>
              <a:ext cx="2185328" cy="3581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2B918D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68" name="Google Shape;168;p16"/>
            <p:cNvSpPr/>
            <p:nvPr/>
          </p:nvSpPr>
          <p:spPr>
            <a:xfrm>
              <a:off x="2994660" y="1018310"/>
              <a:ext cx="91440" cy="35813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2B918D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69" name="Google Shape;169;p16"/>
            <p:cNvSpPr/>
            <p:nvPr/>
          </p:nvSpPr>
          <p:spPr>
            <a:xfrm>
              <a:off x="855051" y="1018310"/>
              <a:ext cx="2185328" cy="35813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2B918D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170" name="Google Shape;170;p16"/>
            <p:cNvSpPr/>
            <p:nvPr/>
          </p:nvSpPr>
          <p:spPr>
            <a:xfrm>
              <a:off x="380663" y="394862"/>
              <a:ext cx="5319432" cy="623447"/>
            </a:xfrm>
            <a:prstGeom prst="roundRect">
              <a:avLst>
                <a:gd fmla="val 16667" name="adj"/>
              </a:avLst>
            </a:prstGeom>
            <a:solidFill>
              <a:srgbClr val="38B7B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411097" y="425296"/>
              <a:ext cx="5258564" cy="562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Drugs Related to Balance System</a:t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357" y="1376442"/>
              <a:ext cx="1705388" cy="611995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 txBox="1"/>
            <p:nvPr/>
          </p:nvSpPr>
          <p:spPr>
            <a:xfrm>
              <a:off x="32232" y="1406317"/>
              <a:ext cx="1645638" cy="552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Specific treatment </a:t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2065878" y="1376442"/>
              <a:ext cx="1949003" cy="611995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38B7B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 txBox="1"/>
            <p:nvPr/>
          </p:nvSpPr>
          <p:spPr>
            <a:xfrm>
              <a:off x="2095753" y="1406317"/>
              <a:ext cx="1889253" cy="552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Symptomatic treatment</a:t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373013" y="1376442"/>
              <a:ext cx="1705388" cy="611995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 txBox="1"/>
            <p:nvPr/>
          </p:nvSpPr>
          <p:spPr>
            <a:xfrm>
              <a:off x="4402888" y="1406317"/>
              <a:ext cx="1645638" cy="552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Prophylactic treatment </a:t>
              </a:r>
              <a:endPara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8" name="Google Shape;178;p16"/>
          <p:cNvSpPr txBox="1"/>
          <p:nvPr/>
        </p:nvSpPr>
        <p:spPr>
          <a:xfrm>
            <a:off x="213301" y="2784852"/>
            <a:ext cx="2061503" cy="946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b="0" i="0" lang="en-US" sz="12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targeting the </a:t>
            </a:r>
            <a:r>
              <a:rPr b="1" i="0" lang="en-US" sz="12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underlying cause </a:t>
            </a:r>
            <a:r>
              <a:rPr b="0" i="0" lang="en-US" sz="12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Vertigo </a:t>
            </a:r>
            <a:r>
              <a:rPr b="0" i="0" lang="en-US" sz="9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 ear infection, use Antibiotics, or inflammation with anti-inflammatory drugs)</a:t>
            </a:r>
            <a:endParaRPr b="0" i="0" sz="9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2509835" y="2802438"/>
            <a:ext cx="204896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Involves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controlling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0" i="0" lang="en-US" sz="1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acute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symptoms and </a:t>
            </a:r>
            <a:r>
              <a:rPr b="0" i="0" lang="en-US" sz="1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autonomic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complaints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(e.g., vertigo and vomiting)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4809502" y="2820025"/>
            <a:ext cx="186145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Aims to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the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14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recurrence</a:t>
            </a:r>
            <a:r>
              <a:rPr b="0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specific vertiginous conditions.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16"/>
          <p:cNvCxnSpPr/>
          <p:nvPr/>
        </p:nvCxnSpPr>
        <p:spPr>
          <a:xfrm>
            <a:off x="5629646" y="2438593"/>
            <a:ext cx="4818" cy="360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16"/>
          <p:cNvSpPr/>
          <p:nvPr/>
        </p:nvSpPr>
        <p:spPr>
          <a:xfrm>
            <a:off x="197526" y="2799652"/>
            <a:ext cx="2061600" cy="98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2453801" y="2784852"/>
            <a:ext cx="2003700" cy="142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4809502" y="2802438"/>
            <a:ext cx="1852005" cy="98928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6"/>
          <p:cNvSpPr/>
          <p:nvPr/>
        </p:nvSpPr>
        <p:spPr>
          <a:xfrm rot="-5400000">
            <a:off x="2341315" y="3244355"/>
            <a:ext cx="597861" cy="2484017"/>
          </a:xfrm>
          <a:prstGeom prst="rightBrace">
            <a:avLst>
              <a:gd fmla="val 0" name="adj1"/>
              <a:gd fmla="val 80169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358610" y="4807992"/>
            <a:ext cx="2109083" cy="360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D4F2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3133610" y="4807719"/>
            <a:ext cx="1296546" cy="3600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1E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356539" y="4834188"/>
            <a:ext cx="214033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Vestibular suppressants</a:t>
            </a:r>
            <a:endParaRPr b="1" i="0" sz="135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3163380" y="4817010"/>
            <a:ext cx="12057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Antiemetics</a:t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260182" y="6807725"/>
            <a:ext cx="20232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Anti-cholinergics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hyoscine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Benzodiazepines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Lorazepam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Clonzepam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,</a:t>
            </a:r>
            <a:endParaRPr b="0" i="0" sz="1400" u="none" cap="none" strike="noStrike">
              <a:solidFill>
                <a:srgbClr val="FF509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  Diazepam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</a:t>
            </a:r>
            <a:endParaRPr b="0" i="0" sz="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Betahistine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206756" y="5413865"/>
            <a:ext cx="2114428" cy="105560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84D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Reduce the intensity of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vertigo</a:t>
            </a: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and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nystagmus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evoked by a vestibular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imbalance.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92" name="Google Shape;192;p16"/>
          <p:cNvCxnSpPr/>
          <p:nvPr/>
        </p:nvCxnSpPr>
        <p:spPr>
          <a:xfrm>
            <a:off x="1413151" y="6499097"/>
            <a:ext cx="0" cy="23467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6"/>
          <p:cNvCxnSpPr/>
          <p:nvPr/>
        </p:nvCxnSpPr>
        <p:spPr>
          <a:xfrm>
            <a:off x="3882252" y="5167719"/>
            <a:ext cx="0" cy="234672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16"/>
          <p:cNvSpPr txBox="1"/>
          <p:nvPr/>
        </p:nvSpPr>
        <p:spPr>
          <a:xfrm>
            <a:off x="2944549" y="6814707"/>
            <a:ext cx="31167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Antihistamines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dimenhydrinate</a:t>
            </a:r>
            <a:endParaRPr b="1" i="0" sz="16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Phenothiazines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prochlorperazine</a:t>
            </a:r>
            <a:endParaRPr b="1" i="0" sz="1600" u="sng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i="0" lang="en-US" sz="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3- </a:t>
            </a:r>
            <a:r>
              <a:rPr b="0" i="0" lang="en-US" sz="16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Dopamine antagonists</a:t>
            </a: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metoclopramide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domperidone </a:t>
            </a:r>
            <a:endParaRPr b="1" i="0" sz="16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95" name="Google Shape;195;p16"/>
          <p:cNvCxnSpPr/>
          <p:nvPr/>
        </p:nvCxnSpPr>
        <p:spPr>
          <a:xfrm>
            <a:off x="3882252" y="5974402"/>
            <a:ext cx="0" cy="835221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16"/>
          <p:cNvSpPr txBox="1"/>
          <p:nvPr/>
        </p:nvSpPr>
        <p:spPr>
          <a:xfrm>
            <a:off x="4848275" y="4263400"/>
            <a:ext cx="20037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1- </a:t>
            </a:r>
            <a:r>
              <a:rPr b="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Diuretics</a:t>
            </a:r>
            <a:r>
              <a:rPr b="0" baseline="3000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Except 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Loop diuretics.</a:t>
            </a:r>
            <a:r>
              <a:rPr b="0" baseline="3000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4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“e.g</a:t>
            </a:r>
            <a:r>
              <a:rPr lang="en-US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r>
              <a:rPr b="0" i="0" lang="en-US" sz="1400" u="none" cap="none" strike="noStrike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furosemide”</a:t>
            </a:r>
            <a:endParaRPr b="0" i="0" sz="10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2- </a:t>
            </a:r>
            <a:r>
              <a:rPr b="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Corticosteroids</a:t>
            </a:r>
            <a:r>
              <a:rPr b="0" baseline="3000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1" i="0" lang="en-US" sz="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0" i="0" sz="3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r>
              <a:rPr b="1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u="sng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K &amp;</a:t>
            </a:r>
            <a:r>
              <a:rPr b="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Ca</a:t>
            </a:r>
            <a:r>
              <a:rPr b="0" baseline="3000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2+</a:t>
            </a:r>
            <a:r>
              <a:rPr b="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Channel Blockers</a:t>
            </a:r>
            <a:r>
              <a:rPr b="0" baseline="30000" i="0" lang="en-US" sz="1400" u="sng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b="0" i="0" sz="1400" u="sng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Cinnarizine</a:t>
            </a:r>
            <a:endParaRPr b="0" i="0" sz="1400" u="none" cap="none" strike="noStrik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→ </a:t>
            </a:r>
            <a:r>
              <a:rPr b="1" lang="en-US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rPr>
              <a:t>Antihistamine</a:t>
            </a:r>
            <a:endParaRPr b="1" i="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276490" y="9033578"/>
            <a:ext cx="6120000" cy="0"/>
          </a:xfrm>
          <a:prstGeom prst="rect">
            <a:avLst/>
          </a:prstGeom>
          <a:solidFill>
            <a:srgbClr val="84D7D4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276490" y="9027145"/>
            <a:ext cx="6413400" cy="110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 txBox="1"/>
          <p:nvPr>
            <p:ph idx="12" type="sldNum"/>
          </p:nvPr>
        </p:nvSpPr>
        <p:spPr>
          <a:xfrm>
            <a:off x="5229958" y="9383498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2868250" y="5408050"/>
            <a:ext cx="1861500" cy="579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84D7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U</a:t>
            </a:r>
            <a:r>
              <a:rPr b="1"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sed to control </a:t>
            </a:r>
            <a:r>
              <a:rPr b="1"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vomiting &amp; nausea</a:t>
            </a:r>
            <a:r>
              <a:rPr b="1"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4814575" y="6373175"/>
            <a:ext cx="1861500" cy="10557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</a:rPr>
              <a:t>Mnemonic!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on’t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ome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lose </a:t>
            </a:r>
            <a:r>
              <a:rPr lang="en-US" sz="800">
                <a:solidFill>
                  <a:srgbClr val="999999"/>
                </a:solidFill>
              </a:rPr>
              <a:t>because they are prophylactics, so you don't want the symptoms to come in the first place!</a:t>
            </a:r>
            <a:endParaRPr sz="8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on’t - </a:t>
            </a: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iuretics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ome -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orticosteroids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lose -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a2+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hannel Blockers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17"/>
          <p:cNvGraphicFramePr/>
          <p:nvPr/>
        </p:nvGraphicFramePr>
        <p:xfrm>
          <a:off x="0" y="57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{DFC151AA-6165-4D45-982D-FF22CBB9EA72}</a:tableStyleId>
              </a:tblPr>
              <a:tblGrid>
                <a:gridCol w="390250"/>
                <a:gridCol w="1669500"/>
                <a:gridCol w="1667375"/>
                <a:gridCol w="3130875"/>
              </a:tblGrid>
              <a:tr h="4642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Vestibular suppressants</a:t>
                      </a:r>
                      <a:endParaRPr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</a:tr>
              <a:tr h="2754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Anti-Cholinergics</a:t>
                      </a:r>
                      <a:endParaRPr b="1" sz="1200" u="none" cap="none" strike="noStrik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2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Benzodiazepines </a:t>
                      </a:r>
                      <a:endParaRPr b="1" sz="1200" u="none" cap="none" strike="noStrik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C2FF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US" sz="17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</a:t>
                      </a: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Betahistine</a:t>
                      </a:r>
                      <a:endParaRPr b="1" sz="1400" u="none" cap="none" strike="noStrike">
                        <a:solidFill>
                          <a:srgbClr val="17161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</a:tr>
              <a:tr h="6895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Hyoscine </a:t>
                      </a:r>
                      <a:r>
                        <a:rPr lang="en-US" sz="1100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(scopolamine)</a:t>
                      </a:r>
                      <a:endParaRPr sz="1100" u="none" cap="none" strike="noStrike">
                        <a:solidFill>
                          <a:srgbClr val="3AB7B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Lora</a:t>
                      </a:r>
                      <a:r>
                        <a:rPr b="1" lang="en-US" sz="1200" u="none" cap="none" strike="noStrike">
                          <a:solidFill>
                            <a:srgbClr val="FF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Clon</a:t>
                      </a:r>
                      <a:r>
                        <a:rPr b="1" lang="en-US" sz="1200" u="none" cap="none" strike="noStrike">
                          <a:solidFill>
                            <a:srgbClr val="FF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</a:t>
                      </a:r>
                      <a:r>
                        <a:rPr b="1" lang="en-US" sz="1200" u="none" cap="none" strike="noStrike">
                          <a:solidFill>
                            <a:srgbClr val="FF00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zepam</a:t>
                      </a: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58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 </a:t>
                      </a: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Inhibit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firing in vestibular nucleus neurons.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3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 Reduce the velocity of </a:t>
                      </a: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vestibular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0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nystagmus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200"/>
                        <a:buFont typeface="Avenir"/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Minimize anxiety and panic associated with vertigo  </a:t>
                      </a:r>
                      <a:endParaRPr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It is a structural analog of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histamine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with:</a:t>
                      </a:r>
                      <a:endParaRPr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1-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Weak histamine H1 receptor  agonist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By stimulating 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</a:t>
                      </a:r>
                      <a:r>
                        <a:rPr b="1" baseline="-25000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receptors located on BV  in the inner ear→ local vasodilation and ↑  permeability 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helps to reverse the  underlying problem of endolymphatic  hydrops. </a:t>
                      </a:r>
                      <a:endParaRPr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2-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More potent histamine H3  receptor antagonist properties</a:t>
                      </a:r>
                      <a:endParaRPr b="1"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By blocking 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H3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receptors</a:t>
                      </a: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 ↑ the local  concentration of histamine in the inner ear.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4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increases the level of 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serotonin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brainstem → </a:t>
                      </a:r>
                      <a:r>
                        <a:rPr b="1"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↓ </a:t>
                      </a:r>
                      <a:r>
                        <a:rPr lang="en-US" sz="10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activity of  vestibular nuclei.</a:t>
                      </a:r>
                      <a:endParaRPr sz="10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-activation of presynaptic (H3)→inhibitory action → inhibit histamine release.</a:t>
                      </a:r>
                      <a:endParaRPr sz="10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-activation of postsynaptic(H1)→excitatory action →release histamine .</a:t>
                      </a:r>
                      <a:endParaRPr sz="10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accent1"/>
                          </a:solidFill>
                        </a:rPr>
                        <a:t>-Betahistine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will block H3→histamine release increased.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2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</a:t>
                      </a:r>
                      <a:r>
                        <a:rPr lang="en-US" sz="10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</a:t>
                      </a:r>
                      <a:endParaRPr sz="10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____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Tablet or </a:t>
                      </a:r>
                      <a:r>
                        <a:rPr b="1"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oral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solution.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Rapidly and completely absorbed </a:t>
                      </a:r>
                      <a:r>
                        <a:rPr lang="en-US" sz="10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b="1" lang="en-US" sz="10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Lipid soluble</a:t>
                      </a:r>
                      <a:r>
                        <a:rPr lang="en-US" sz="10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0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0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t½= 3-4 h. excreted in </a:t>
                      </a:r>
                      <a:r>
                        <a:rPr lang="en-US" sz="10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urine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within 24h.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0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0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protein binding.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8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sedation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motion sickness.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999999"/>
                          </a:solidFill>
                        </a:rPr>
                        <a:t>Hyoscine = high = like in an airplane &gt; motion sickness :) </a:t>
                      </a:r>
                      <a:endParaRPr sz="1200" u="none" cap="none" strike="noStrike">
                        <a:solidFill>
                          <a:srgbClr val="999999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In small dosages useful for the management of acute vertigo.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900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used as </a:t>
                      </a:r>
                      <a:r>
                        <a:rPr lang="en-US" sz="900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 depressant, anti seizure, anticonvulsants, and hypnotics</a:t>
                      </a:r>
                      <a:endParaRPr sz="900">
                        <a:solidFill>
                          <a:srgbClr val="3AB7B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       Meniere’s disease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Dry mouth.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Blurred vision.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sedation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تعتبر جانب مضر لسائق السيارة مثلاً</a:t>
                      </a:r>
                      <a:endParaRPr sz="9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,وتعتبر نافعة</a:t>
                      </a:r>
                      <a:endParaRPr sz="9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 للخايف من  </a:t>
                      </a:r>
                      <a:endParaRPr sz="9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Dependence</a:t>
                      </a:r>
                      <a:r>
                        <a:rPr lang="en-US" sz="9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Impaired memory.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-increased risk of  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falling. </a:t>
                      </a:r>
                      <a:endParaRPr sz="9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-Headache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-Nausea.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-GIT side effects.</a:t>
                      </a:r>
                      <a:r>
                        <a:rPr lang="en-US" sz="1000" u="none" cap="none" strike="noStrike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H1 agonist 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= cramps</a:t>
                      </a:r>
                      <a:endParaRPr sz="10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4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Pheochromocytoma</a:t>
                      </a:r>
                      <a:r>
                        <a:rPr lang="en-US" sz="900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9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 Histamine is active=</a:t>
                      </a:r>
                      <a:endParaRPr sz="9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9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catecholamine= Active tumor)</a:t>
                      </a:r>
                      <a:endParaRPr sz="9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Bronchial asthma.</a:t>
                      </a:r>
                      <a:r>
                        <a:rPr lang="en-US" sz="1000" u="none" cap="none" strike="noStrike">
                          <a:solidFill>
                            <a:srgbClr val="3C7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0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bronchoconstricti</a:t>
                      </a:r>
                      <a:r>
                        <a:rPr lang="en-US" sz="10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</a:t>
                      </a:r>
                      <a:endParaRPr sz="10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History of peptic ulcer. </a:t>
                      </a:r>
                      <a:r>
                        <a:rPr lang="en-US" sz="10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H2 in stomach</a:t>
                      </a:r>
                      <a:endParaRPr sz="10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Hypersensitivity reaction.</a:t>
                      </a:r>
                      <a:endParaRPr sz="10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17"/>
          <p:cNvSpPr txBox="1"/>
          <p:nvPr/>
        </p:nvSpPr>
        <p:spPr>
          <a:xfrm rot="-5400000">
            <a:off x="-152725" y="834731"/>
            <a:ext cx="627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 rot="-5400000">
            <a:off x="-719725" y="3078568"/>
            <a:ext cx="1761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Mech. of action</a:t>
            </a:r>
            <a:endParaRPr b="1" i="0" sz="14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7"/>
          <p:cNvSpPr txBox="1"/>
          <p:nvPr/>
        </p:nvSpPr>
        <p:spPr>
          <a:xfrm rot="-5400000">
            <a:off x="-174925" y="5354396"/>
            <a:ext cx="67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P.K</a:t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7"/>
          <p:cNvSpPr txBox="1"/>
          <p:nvPr/>
        </p:nvSpPr>
        <p:spPr>
          <a:xfrm rot="-5400000">
            <a:off x="-425275" y="6629800"/>
            <a:ext cx="1172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Indications</a:t>
            </a:r>
            <a:endParaRPr b="1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7"/>
          <p:cNvSpPr txBox="1"/>
          <p:nvPr/>
        </p:nvSpPr>
        <p:spPr>
          <a:xfrm rot="-5400000">
            <a:off x="-225175" y="7923430"/>
            <a:ext cx="772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 rot="-5400000">
            <a:off x="-174925" y="9165429"/>
            <a:ext cx="67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C.I</a:t>
            </a:r>
            <a:endParaRPr b="1" i="0" sz="14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7"/>
          <p:cNvSpPr txBox="1"/>
          <p:nvPr>
            <p:ph idx="12" type="sldNum"/>
          </p:nvPr>
        </p:nvSpPr>
        <p:spPr>
          <a:xfrm>
            <a:off x="6274856" y="9378589"/>
            <a:ext cx="423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210275" y="8685075"/>
            <a:ext cx="1788300" cy="11430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"/>
          <p:cNvSpPr txBox="1"/>
          <p:nvPr/>
        </p:nvSpPr>
        <p:spPr>
          <a:xfrm>
            <a:off x="1153725" y="8604975"/>
            <a:ext cx="190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999999"/>
                </a:solidFill>
              </a:rPr>
              <a:t>Mnemonic!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B</a:t>
            </a:r>
            <a:r>
              <a:rPr lang="en-US" sz="900">
                <a:solidFill>
                  <a:srgbClr val="999999"/>
                </a:solidFill>
              </a:rPr>
              <a:t>alance </a:t>
            </a:r>
            <a:r>
              <a:rPr b="1" lang="en-US" sz="900">
                <a:solidFill>
                  <a:srgbClr val="999999"/>
                </a:solidFill>
              </a:rPr>
              <a:t>H</a:t>
            </a:r>
            <a:r>
              <a:rPr lang="en-US" sz="900">
                <a:solidFill>
                  <a:srgbClr val="999999"/>
                </a:solidFill>
              </a:rPr>
              <a:t>elps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ats </a:t>
            </a:r>
            <a:r>
              <a:rPr b="1" lang="en-US" sz="900">
                <a:solidFill>
                  <a:srgbClr val="999999"/>
                </a:solidFill>
              </a:rPr>
              <a:t>L</a:t>
            </a:r>
            <a:r>
              <a:rPr lang="en-US" sz="900">
                <a:solidFill>
                  <a:srgbClr val="999999"/>
                </a:solidFill>
              </a:rPr>
              <a:t>eap </a:t>
            </a: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own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B</a:t>
            </a:r>
            <a:r>
              <a:rPr lang="en-US" sz="900">
                <a:solidFill>
                  <a:srgbClr val="999999"/>
                </a:solidFill>
              </a:rPr>
              <a:t>alance - </a:t>
            </a:r>
            <a:r>
              <a:rPr b="1" lang="en-US" sz="900">
                <a:solidFill>
                  <a:srgbClr val="999999"/>
                </a:solidFill>
              </a:rPr>
              <a:t>B</a:t>
            </a:r>
            <a:r>
              <a:rPr lang="en-US" sz="900">
                <a:solidFill>
                  <a:srgbClr val="999999"/>
                </a:solidFill>
              </a:rPr>
              <a:t>etahistine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H</a:t>
            </a:r>
            <a:r>
              <a:rPr lang="en-US" sz="900">
                <a:solidFill>
                  <a:srgbClr val="999999"/>
                </a:solidFill>
              </a:rPr>
              <a:t>elps - </a:t>
            </a:r>
            <a:r>
              <a:rPr b="1" lang="en-US" sz="900">
                <a:solidFill>
                  <a:srgbClr val="999999"/>
                </a:solidFill>
              </a:rPr>
              <a:t>H</a:t>
            </a:r>
            <a:r>
              <a:rPr lang="en-US" sz="900">
                <a:solidFill>
                  <a:srgbClr val="999999"/>
                </a:solidFill>
              </a:rPr>
              <a:t>yoscine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ats - </a:t>
            </a:r>
            <a:r>
              <a:rPr b="1" lang="en-US" sz="900">
                <a:solidFill>
                  <a:srgbClr val="999999"/>
                </a:solidFill>
              </a:rPr>
              <a:t>C</a:t>
            </a:r>
            <a:r>
              <a:rPr lang="en-US" sz="900">
                <a:solidFill>
                  <a:srgbClr val="999999"/>
                </a:solidFill>
              </a:rPr>
              <a:t>lonzepam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L</a:t>
            </a:r>
            <a:r>
              <a:rPr lang="en-US" sz="900">
                <a:solidFill>
                  <a:srgbClr val="999999"/>
                </a:solidFill>
              </a:rPr>
              <a:t>eap - </a:t>
            </a:r>
            <a:r>
              <a:rPr b="1" lang="en-US" sz="900">
                <a:solidFill>
                  <a:srgbClr val="999999"/>
                </a:solidFill>
              </a:rPr>
              <a:t>L</a:t>
            </a:r>
            <a:r>
              <a:rPr lang="en-US" sz="900">
                <a:solidFill>
                  <a:srgbClr val="999999"/>
                </a:solidFill>
              </a:rPr>
              <a:t>orazepam</a:t>
            </a:r>
            <a:endParaRPr sz="9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own - </a:t>
            </a:r>
            <a:r>
              <a:rPr b="1" lang="en-US" sz="900">
                <a:solidFill>
                  <a:srgbClr val="999999"/>
                </a:solidFill>
              </a:rPr>
              <a:t>D</a:t>
            </a:r>
            <a:r>
              <a:rPr lang="en-US" sz="900">
                <a:solidFill>
                  <a:srgbClr val="999999"/>
                </a:solidFill>
              </a:rPr>
              <a:t>iazepam</a:t>
            </a:r>
            <a:endParaRPr sz="900">
              <a:solidFill>
                <a:srgbClr val="999999"/>
              </a:solidFill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2221575" y="3122350"/>
            <a:ext cx="1335000" cy="10113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Mnemonic! 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minimize anxiety , “</a:t>
            </a: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ont </a:t>
            </a:r>
            <a:r>
              <a:rPr b="1" lang="en-US" sz="1000">
                <a:solidFill>
                  <a:srgbClr val="999999"/>
                </a:solidFill>
              </a:rPr>
              <a:t>C</a:t>
            </a:r>
            <a:r>
              <a:rPr lang="en-US" sz="1000">
                <a:solidFill>
                  <a:srgbClr val="999999"/>
                </a:solidFill>
              </a:rPr>
              <a:t>ry , </a:t>
            </a:r>
            <a:r>
              <a:rPr b="1" lang="en-US" sz="1000">
                <a:solidFill>
                  <a:srgbClr val="999999"/>
                </a:solidFill>
              </a:rPr>
              <a:t>L</a:t>
            </a:r>
            <a:r>
              <a:rPr lang="en-US" sz="1000">
                <a:solidFill>
                  <a:srgbClr val="999999"/>
                </a:solidFill>
              </a:rPr>
              <a:t>augh” 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D= Diazepam 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C= Clonzepam 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L=Lorazepam </a:t>
            </a:r>
            <a:endParaRPr sz="1000"/>
          </a:p>
        </p:txBody>
      </p:sp>
      <p:sp>
        <p:nvSpPr>
          <p:cNvPr id="217" name="Google Shape;217;p17"/>
          <p:cNvSpPr/>
          <p:nvPr/>
        </p:nvSpPr>
        <p:spPr>
          <a:xfrm>
            <a:off x="3919200" y="6749500"/>
            <a:ext cx="2686500" cy="6720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accent3"/>
                </a:solidFill>
              </a:rPr>
              <a:t>how to remember that Betahistine is used for Merniere’s disease? </a:t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accent3"/>
                </a:solidFill>
              </a:rPr>
              <a:t>Merniere betahistine = مين ياي بيتنا هالحين ؟ 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18"/>
          <p:cNvGraphicFramePr/>
          <p:nvPr/>
        </p:nvGraphicFramePr>
        <p:xfrm>
          <a:off x="65000" y="349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{DFC151AA-6165-4D45-982D-FF22CBB9EA72}</a:tableStyleId>
              </a:tblPr>
              <a:tblGrid>
                <a:gridCol w="382850"/>
                <a:gridCol w="1935775"/>
                <a:gridCol w="1635775"/>
                <a:gridCol w="2773600"/>
              </a:tblGrid>
              <a:tr h="47687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Anti-emetics </a:t>
                      </a:r>
                      <a:r>
                        <a:rPr lang="en-US" sz="1800" u="none" cap="none" strike="noStrike">
                          <a:solidFill>
                            <a:srgbClr val="D8D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(مضا</a:t>
                      </a:r>
                      <a:r>
                        <a:rPr lang="en-US" sz="1800">
                          <a:solidFill>
                            <a:srgbClr val="D8D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دات التقيؤ</a:t>
                      </a:r>
                      <a:r>
                        <a:rPr lang="en-US" sz="1800" u="none" cap="none" strike="noStrike">
                          <a:solidFill>
                            <a:srgbClr val="D8D8D8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</a:tr>
              <a:tr h="3779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Anti-histamines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Phenothiazines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b="1"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opamine antagonists </a:t>
                      </a:r>
                      <a:endParaRPr sz="1200" u="none" cap="none" strike="noStrike"/>
                    </a:p>
                  </a:txBody>
                  <a:tcPr marT="91450" marB="9145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6C7"/>
                    </a:solidFill>
                  </a:tcPr>
                </a:tc>
              </a:tr>
              <a:tr h="658900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Dimenhydrinate</a:t>
                      </a:r>
                      <a:endParaRPr b="1" sz="1200" u="none" cap="none" strike="noStrik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1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Prochlorperazine</a:t>
                      </a:r>
                      <a:endParaRPr b="1" sz="1200" u="none" cap="none" strike="noStrik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Metoclopramide</a:t>
                      </a:r>
                      <a:endParaRPr b="1" sz="1200" u="none" cap="none" strike="noStrike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200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            Domperidone </a:t>
                      </a:r>
                      <a:endParaRPr b="1" sz="1200">
                        <a:solidFill>
                          <a:schemeClr val="accent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6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Century Gothic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Block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H1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receptors in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CRTZ</a:t>
                      </a: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“chemoreceptor trigger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zone</a:t>
                      </a: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“ </a:t>
                      </a:r>
                      <a:endParaRPr sz="12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3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CTRZ: it’s the vomiting center in brain. </a:t>
                      </a:r>
                      <a:endParaRPr sz="12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Has a sedative effects.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Century Gothic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Has a weak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anticholinergic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effects.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(treats vertigo and vomiting)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"/>
                        <a:buFont typeface="Century Gothic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↓ Excitability in the labyrinth &amp; blocking conduction in vestibular-cerebellar pathways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entury Gothic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(stronger to prevent vomiting and cause depression)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   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Blocks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dopamine  receptors 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CRTZ.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entury Gothic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200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Antipsychotic</a:t>
                      </a:r>
                      <a:r>
                        <a:rPr lang="en-US" sz="1200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some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sedation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&amp; antiemetic.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Block </a:t>
                      </a:r>
                      <a:r>
                        <a:rPr lang="en-US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DOPAMINE D2 receptors in the CRTZ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of the medulla, resulting in potent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central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antinausea &amp; antiemetic action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00"/>
                        <a:buFont typeface="Century Gothic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Has some sedative action.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Potent </a:t>
                      </a: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gastroprokinetic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effect.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يخفف ضغط ا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ل </a:t>
                      </a:r>
                      <a:endParaRPr sz="12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98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Vertigo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Prevent nausea &amp; vomiting associated with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sickness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r>
                        <a:rPr lang="en-US" sz="12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قبل السف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ر </a:t>
                      </a:r>
                      <a:endParaRPr sz="12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One of the Best antiemetics in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has some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vestibular suppressant action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  <a:r>
                        <a:rPr lang="en-US" sz="1200">
                          <a:solidFill>
                            <a:srgbClr val="134F5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effects in brain)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200">
                          <a:solidFill>
                            <a:schemeClr val="accent1"/>
                          </a:solidFill>
                          <a:highlight>
                            <a:srgbClr val="FFFFFF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Schizophrenia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----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Sedation.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i="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Dizziness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Anticholinergic side effects (e.g. dry mouth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blurred vision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----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Restlessness or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drowsiness.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Extrapyramidal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manifestations  on prolonged use. 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يعطي نفس أعراض 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Parkinsons</a:t>
                      </a:r>
                      <a:endParaRPr sz="1200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Dopamine is low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03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Glaucoma</a:t>
                      </a: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bc of the  anticholinergic effect </a:t>
                      </a:r>
                      <a:r>
                        <a:rPr lang="en-US" sz="1200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-US" sz="1200" u="none" cap="none" strike="noStrike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IOP.</a:t>
                      </a:r>
                      <a:endParaRPr sz="1200" u="none" cap="none" strike="noStrike">
                        <a:solidFill>
                          <a:srgbClr val="3AB7B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51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 u="none" cap="none" strike="noStrike">
                          <a:solidFill>
                            <a:srgbClr val="171717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Prostatic enlargement</a:t>
                      </a:r>
                      <a:endParaRPr sz="1200" u="none" cap="none" strike="noStrike">
                        <a:solidFill>
                          <a:srgbClr val="171717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-US" sz="1200" u="none" cap="none" strike="noStrike">
                          <a:solidFill>
                            <a:srgbClr val="36506A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bc anticholinergics cause</a:t>
                      </a:r>
                      <a:r>
                        <a:rPr lang="en-US" sz="1200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urinary retention</a:t>
                      </a:r>
                      <a:r>
                        <a:rPr lang="en-US" sz="1200">
                          <a:solidFill>
                            <a:srgbClr val="3AB7B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(block)</a:t>
                      </a:r>
                      <a:endParaRPr sz="1200">
                        <a:solidFill>
                          <a:srgbClr val="3AB7B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----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3" name="Google Shape;223;p18"/>
          <p:cNvSpPr txBox="1"/>
          <p:nvPr/>
        </p:nvSpPr>
        <p:spPr>
          <a:xfrm rot="-5400000">
            <a:off x="-76525" y="834731"/>
            <a:ext cx="627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 rot="-5400000">
            <a:off x="-643525" y="3154768"/>
            <a:ext cx="1761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Mech. of action</a:t>
            </a:r>
            <a:endParaRPr b="1" i="0" sz="14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 rot="-5400000">
            <a:off x="-376525" y="5825700"/>
            <a:ext cx="1227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Indications</a:t>
            </a:r>
            <a:endParaRPr b="1" i="0" sz="14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8"/>
          <p:cNvSpPr txBox="1"/>
          <p:nvPr/>
        </p:nvSpPr>
        <p:spPr>
          <a:xfrm rot="-5400000">
            <a:off x="-148975" y="7310725"/>
            <a:ext cx="7725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</a:t>
            </a:r>
            <a:endParaRPr b="1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8"/>
          <p:cNvSpPr txBox="1"/>
          <p:nvPr/>
        </p:nvSpPr>
        <p:spPr>
          <a:xfrm rot="-5400000">
            <a:off x="-98725" y="8909912"/>
            <a:ext cx="67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C.I</a:t>
            </a:r>
            <a:endParaRPr b="1" i="0" sz="14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8"/>
          <p:cNvSpPr txBox="1"/>
          <p:nvPr>
            <p:ph idx="12" type="sldNum"/>
          </p:nvPr>
        </p:nvSpPr>
        <p:spPr>
          <a:xfrm>
            <a:off x="6424556" y="9383489"/>
            <a:ext cx="34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9" name="Google Shape;229;p18"/>
          <p:cNvCxnSpPr/>
          <p:nvPr/>
        </p:nvCxnSpPr>
        <p:spPr>
          <a:xfrm>
            <a:off x="3130025" y="2476500"/>
            <a:ext cx="332400" cy="389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18"/>
          <p:cNvSpPr/>
          <p:nvPr/>
        </p:nvSpPr>
        <p:spPr>
          <a:xfrm>
            <a:off x="4604400" y="8412425"/>
            <a:ext cx="1664100" cy="12147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999999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</a:rPr>
              <a:t>Mnemonic!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izzy </a:t>
            </a:r>
            <a:r>
              <a:rPr b="1" lang="en-US" sz="1000">
                <a:solidFill>
                  <a:srgbClr val="999999"/>
                </a:solidFill>
              </a:rPr>
              <a:t>M</a:t>
            </a:r>
            <a:r>
              <a:rPr lang="en-US" sz="1000">
                <a:solidFill>
                  <a:srgbClr val="999999"/>
                </a:solidFill>
              </a:rPr>
              <a:t>inds </a:t>
            </a: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on’t </a:t>
            </a:r>
            <a:r>
              <a:rPr b="1" lang="en-US" sz="1000">
                <a:solidFill>
                  <a:srgbClr val="999999"/>
                </a:solidFill>
              </a:rPr>
              <a:t>P</a:t>
            </a:r>
            <a:r>
              <a:rPr lang="en-US" sz="1000">
                <a:solidFill>
                  <a:srgbClr val="999999"/>
                </a:solidFill>
              </a:rPr>
              <a:t>rance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izzy - </a:t>
            </a: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imenhydrinate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</a:rPr>
              <a:t>M</a:t>
            </a:r>
            <a:r>
              <a:rPr lang="en-US" sz="1000">
                <a:solidFill>
                  <a:srgbClr val="999999"/>
                </a:solidFill>
              </a:rPr>
              <a:t>inds - </a:t>
            </a:r>
            <a:r>
              <a:rPr b="1" lang="en-US" sz="1000">
                <a:solidFill>
                  <a:srgbClr val="999999"/>
                </a:solidFill>
              </a:rPr>
              <a:t>M</a:t>
            </a:r>
            <a:r>
              <a:rPr lang="en-US" sz="1000">
                <a:solidFill>
                  <a:srgbClr val="999999"/>
                </a:solidFill>
              </a:rPr>
              <a:t>etoclopramide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on’t - </a:t>
            </a:r>
            <a:r>
              <a:rPr b="1" lang="en-US" sz="1000">
                <a:solidFill>
                  <a:srgbClr val="999999"/>
                </a:solidFill>
              </a:rPr>
              <a:t>D</a:t>
            </a:r>
            <a:r>
              <a:rPr lang="en-US" sz="1000">
                <a:solidFill>
                  <a:srgbClr val="999999"/>
                </a:solidFill>
              </a:rPr>
              <a:t>omperidone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999999"/>
                </a:solidFill>
              </a:rPr>
              <a:t>P</a:t>
            </a:r>
            <a:r>
              <a:rPr lang="en-US" sz="1000">
                <a:solidFill>
                  <a:srgbClr val="999999"/>
                </a:solidFill>
              </a:rPr>
              <a:t>rance - </a:t>
            </a:r>
            <a:r>
              <a:rPr b="1" lang="en-US" sz="1000">
                <a:solidFill>
                  <a:srgbClr val="999999"/>
                </a:solidFill>
              </a:rPr>
              <a:t>P</a:t>
            </a:r>
            <a:r>
              <a:rPr lang="en-US" sz="1000">
                <a:solidFill>
                  <a:srgbClr val="999999"/>
                </a:solidFill>
              </a:rPr>
              <a:t>rochlorperazine</a:t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19"/>
          <p:cNvGraphicFramePr/>
          <p:nvPr/>
        </p:nvGraphicFramePr>
        <p:xfrm>
          <a:off x="64975" y="47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{DFC151AA-6165-4D45-982D-FF22CBB9EA72}</a:tableStyleId>
              </a:tblPr>
              <a:tblGrid>
                <a:gridCol w="382850"/>
                <a:gridCol w="1935775"/>
                <a:gridCol w="1635775"/>
                <a:gridCol w="2773600"/>
              </a:tblGrid>
              <a:tr h="41777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 &amp;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</a:t>
                      </a:r>
                      <a:r>
                        <a:rPr b="1" baseline="30000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2+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channel blockers </a:t>
                      </a: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(prophylactic)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  <a:tc hMerge="1"/>
              </a:tr>
              <a:tr h="20135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D8D8"/>
                    </a:solidFill>
                  </a:tcPr>
                </a:tc>
                <a:tc gridSpan="3"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Cinnarizine</a:t>
                      </a:r>
                      <a:endParaRPr b="1"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F2F0"/>
                    </a:solidFill>
                  </a:tcPr>
                </a:tc>
                <a:tc rowSpan="2" hMerge="1"/>
                <a:tc rowSpan="2" hMerge="1"/>
              </a:tr>
              <a:tr h="174800">
                <a:tc vMerge="1"/>
                <a:tc gridSpan="3" vMerge="1"/>
                <a:tc hMerge="1" vMerge="1"/>
                <a:tc hMerge="1" vMerge="1"/>
              </a:tr>
              <a:tr h="1554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3C78D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-Selective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</a:t>
                      </a:r>
                      <a:r>
                        <a:rPr b="1" baseline="3000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2+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channel blocker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(vascular smooth muscle relaxation).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-Anti-Histamine, Anti-Serotonin and Anti-Dopamine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↑ hydrostatic pressure on hair cells activates K</a:t>
                      </a:r>
                      <a:r>
                        <a:rPr baseline="3000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currents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Cinnarizine inhibits K</a:t>
                      </a:r>
                      <a:r>
                        <a:rPr b="1" baseline="30000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+ 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currents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lessen </a:t>
                      </a:r>
                      <a:r>
                        <a:rPr b="1" lang="en-US" sz="12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and motion-  induced </a:t>
                      </a:r>
                      <a:r>
                        <a:rPr b="1" lang="en-US" sz="12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nausea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by dampening the over-reactivity of the vestibular hair cells.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51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-It promotes </a:t>
                      </a:r>
                      <a:r>
                        <a:rPr b="1" lang="en-US" sz="1200" u="none" cap="none" strike="noStrik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cerebral blood flow</a:t>
                      </a: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</a:t>
                      </a:r>
                      <a:r>
                        <a:rPr b="1"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Improve memory</a:t>
                      </a:r>
                      <a:r>
                        <a:rPr b="1"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especially in elderly pts.</a:t>
                      </a:r>
                      <a:endParaRPr sz="1200" u="none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774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3E95A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orally in tablet form.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Rapidly absorbed.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 oral bioavailability 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due to hepatic first pass metabolism. 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1616"/>
                        </a:buClr>
                        <a:buSzPts val="1400"/>
                        <a:buFont typeface="Avenir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If administered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IV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 lipid emulsion, it has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better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bioavailability.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8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80E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Nausea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vomiting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associated with </a:t>
                      </a:r>
                      <a:r>
                        <a:rPr b="1" lang="en-US" sz="1200" u="sng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sickness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b="1"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vertigo</a:t>
                      </a: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and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Meniere’s disease.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27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444A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Sweating.                 - Drowsiness.</a:t>
                      </a:r>
                      <a:endParaRPr sz="1200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Headache.               - Muscle rigidity and tremor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→same 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symptoms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of Parkinson’s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cap="none" strike="noStrike">
                        <a:solidFill>
                          <a:schemeClr val="accen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50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Parkinsonism </a:t>
                      </a: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bc they suffer from shortage of dopamine.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17161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 drivers</a:t>
                      </a:r>
                      <a:r>
                        <a:rPr lang="en-US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→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bc of anti-histaminic effect → sedation.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50" marB="91450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236" name="Google Shape;236;p19"/>
          <p:cNvSpPr txBox="1"/>
          <p:nvPr/>
        </p:nvSpPr>
        <p:spPr>
          <a:xfrm rot="-5400000">
            <a:off x="-33175" y="573163"/>
            <a:ext cx="540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 txBox="1"/>
          <p:nvPr/>
        </p:nvSpPr>
        <p:spPr>
          <a:xfrm rot="-5400000">
            <a:off x="-541225" y="1604039"/>
            <a:ext cx="1557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Mech. of action</a:t>
            </a:r>
            <a:endParaRPr b="1" i="0" sz="12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9"/>
          <p:cNvSpPr txBox="1"/>
          <p:nvPr/>
        </p:nvSpPr>
        <p:spPr>
          <a:xfrm rot="-5400000">
            <a:off x="-21175" y="4743334"/>
            <a:ext cx="5169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C.I</a:t>
            </a:r>
            <a:endParaRPr b="1" i="0" sz="13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9"/>
          <p:cNvSpPr txBox="1"/>
          <p:nvPr/>
        </p:nvSpPr>
        <p:spPr>
          <a:xfrm rot="-5400000">
            <a:off x="-53875" y="3485125"/>
            <a:ext cx="582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20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USES</a:t>
            </a:r>
            <a:endParaRPr b="1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9"/>
          <p:cNvSpPr txBox="1"/>
          <p:nvPr/>
        </p:nvSpPr>
        <p:spPr>
          <a:xfrm rot="-5400000">
            <a:off x="-98725" y="4134821"/>
            <a:ext cx="67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ADRs</a:t>
            </a:r>
            <a:endParaRPr b="1" i="0" sz="13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 rot="-5400000">
            <a:off x="-98725" y="2762752"/>
            <a:ext cx="6720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P.K</a:t>
            </a:r>
            <a:endParaRPr b="1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26" y="5167252"/>
            <a:ext cx="6858000" cy="8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0" y="5228925"/>
            <a:ext cx="6858000" cy="615600"/>
          </a:xfrm>
          <a:prstGeom prst="rect">
            <a:avLst/>
          </a:prstGeom>
          <a:solidFill>
            <a:srgbClr val="3BB8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3296531" y="5872089"/>
            <a:ext cx="264900" cy="369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408775" y="6196831"/>
            <a:ext cx="604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producing damaging effects on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structure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</a:t>
            </a:r>
            <a:r>
              <a:rPr b="0" i="0" lang="en-US" sz="16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labyrinthine hair cells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 / their </a:t>
            </a:r>
            <a:r>
              <a:rPr b="0" i="0" lang="en-US" sz="1600" u="sng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neuronal connections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9"/>
          <p:cNvSpPr/>
          <p:nvPr/>
        </p:nvSpPr>
        <p:spPr>
          <a:xfrm rot="-5400000">
            <a:off x="3166168" y="4570044"/>
            <a:ext cx="525600" cy="4824600"/>
          </a:xfrm>
          <a:prstGeom prst="rightBrace">
            <a:avLst>
              <a:gd fmla="val 78099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288199" y="7326983"/>
            <a:ext cx="2494200" cy="325800"/>
          </a:xfrm>
          <a:prstGeom prst="roundRect">
            <a:avLst>
              <a:gd fmla="val 16667" name="adj"/>
            </a:avLst>
          </a:prstGeom>
          <a:solidFill>
            <a:srgbClr val="FE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 Vestibular toxins</a:t>
            </a:r>
            <a:endParaRPr b="1" i="0" sz="18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4114798" y="7326983"/>
            <a:ext cx="2334300" cy="325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B- Mixed ototoxins</a:t>
            </a:r>
            <a:endParaRPr b="0" i="0" sz="1800" u="none" cap="none" strike="noStrike">
              <a:solidFill>
                <a:srgbClr val="17161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9"/>
          <p:cNvSpPr txBox="1"/>
          <p:nvPr/>
        </p:nvSpPr>
        <p:spPr>
          <a:xfrm>
            <a:off x="1243949" y="8271345"/>
            <a:ext cx="427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Drugs altering </a:t>
            </a:r>
            <a:r>
              <a:rPr b="1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fluid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b="1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electrolyte balance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n-US" sz="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Diuretics. </a:t>
            </a:r>
            <a:r>
              <a:rPr b="1" i="0" lang="en-US" sz="1500" u="sng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(not loop)</a:t>
            </a:r>
            <a:endParaRPr b="1" i="0" sz="1500" u="sng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0" name="Google Shape;250;p19"/>
          <p:cNvCxnSpPr>
            <a:endCxn id="251" idx="1"/>
          </p:cNvCxnSpPr>
          <p:nvPr/>
        </p:nvCxnSpPr>
        <p:spPr>
          <a:xfrm>
            <a:off x="853036" y="7608010"/>
            <a:ext cx="0" cy="1474800"/>
          </a:xfrm>
          <a:prstGeom prst="straightConnector1">
            <a:avLst/>
          </a:prstGeom>
          <a:noFill/>
          <a:ln cap="flat" cmpd="sng" w="38100">
            <a:solidFill>
              <a:srgbClr val="FEE0E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19"/>
          <p:cNvSpPr/>
          <p:nvPr/>
        </p:nvSpPr>
        <p:spPr>
          <a:xfrm>
            <a:off x="856500" y="8442214"/>
            <a:ext cx="225600" cy="0"/>
          </a:xfrm>
          <a:prstGeom prst="rect">
            <a:avLst/>
          </a:prstGeom>
          <a:solidFill>
            <a:srgbClr val="FEE0E8"/>
          </a:solidFill>
          <a:ln cap="flat" cmpd="sng" w="38100">
            <a:solidFill>
              <a:srgbClr val="FEE0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1000740" y="8347893"/>
            <a:ext cx="183600" cy="183600"/>
          </a:xfrm>
          <a:prstGeom prst="ellipse">
            <a:avLst/>
          </a:prstGeom>
          <a:solidFill>
            <a:srgbClr val="FE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853036" y="9082810"/>
            <a:ext cx="225600" cy="0"/>
          </a:xfrm>
          <a:prstGeom prst="rect">
            <a:avLst/>
          </a:prstGeom>
          <a:solidFill>
            <a:srgbClr val="FEE0E8"/>
          </a:solidFill>
          <a:ln cap="flat" cmpd="sng" w="38100">
            <a:solidFill>
              <a:srgbClr val="FEE0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979956" y="8988489"/>
            <a:ext cx="183600" cy="183600"/>
          </a:xfrm>
          <a:prstGeom prst="ellipse">
            <a:avLst/>
          </a:prstGeom>
          <a:solidFill>
            <a:srgbClr val="FE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1222305" y="8913880"/>
            <a:ext cx="5346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Drugs altering </a:t>
            </a:r>
            <a:r>
              <a:rPr b="0" i="0" lang="en-US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(Inhibit) </a:t>
            </a:r>
            <a:r>
              <a:rPr b="1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vestibular firing </a:t>
            </a:r>
            <a:r>
              <a:rPr lang="en-US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(neuronal depressants)</a:t>
            </a:r>
            <a:r>
              <a:rPr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0" sz="14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Anticonvulsants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Antidepressants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Sedative hypnotics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b="0" i="0" lang="en-US" sz="7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Alcohol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Cocaine</a:t>
            </a:r>
            <a:r>
              <a:rPr b="0" i="0" lang="en-US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 rot="-5400000">
            <a:off x="-130458" y="8236392"/>
            <a:ext cx="1542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9"/>
              <a:buFont typeface="Arial"/>
              <a:buNone/>
            </a:pPr>
            <a:r>
              <a:rPr b="0" i="0" lang="en-US" sz="162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Alter</a:t>
            </a:r>
            <a:r>
              <a:rPr b="1" i="0" lang="en-US" sz="162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1629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</a:t>
            </a:r>
            <a:endParaRPr b="1" i="0" sz="1629" u="none" cap="none" strike="noStrik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872793" y="7963369"/>
            <a:ext cx="225600" cy="0"/>
          </a:xfrm>
          <a:prstGeom prst="rect">
            <a:avLst/>
          </a:prstGeom>
          <a:solidFill>
            <a:srgbClr val="FEE0E8"/>
          </a:solidFill>
          <a:ln cap="flat" cmpd="sng" w="38100">
            <a:solidFill>
              <a:srgbClr val="FEE0E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1017033" y="7869048"/>
            <a:ext cx="183600" cy="183600"/>
          </a:xfrm>
          <a:prstGeom prst="ellipse">
            <a:avLst/>
          </a:prstGeom>
          <a:solidFill>
            <a:srgbClr val="FEE0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1276376" y="7799285"/>
            <a:ext cx="2020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 the </a:t>
            </a:r>
            <a:r>
              <a:rPr b="1" i="0" lang="en-US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</a:t>
            </a:r>
            <a:r>
              <a:rPr b="0" i="0" lang="en-US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5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0" name="Google Shape;260;p19"/>
          <p:cNvCxnSpPr/>
          <p:nvPr/>
        </p:nvCxnSpPr>
        <p:spPr>
          <a:xfrm>
            <a:off x="4141063" y="7589751"/>
            <a:ext cx="0" cy="368100"/>
          </a:xfrm>
          <a:prstGeom prst="straightConnector1">
            <a:avLst/>
          </a:prstGeom>
          <a:noFill/>
          <a:ln cap="flat" cmpd="sng" w="381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19"/>
          <p:cNvSpPr/>
          <p:nvPr/>
        </p:nvSpPr>
        <p:spPr>
          <a:xfrm>
            <a:off x="4141063" y="7957857"/>
            <a:ext cx="225600" cy="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224978" y="7863536"/>
            <a:ext cx="183600" cy="1836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4386450" y="7807814"/>
            <a:ext cx="247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Affect </a:t>
            </a:r>
            <a:r>
              <a:rPr b="1" i="0" lang="en-US" sz="135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hearing</a:t>
            </a:r>
            <a:r>
              <a:rPr b="0" i="0" lang="en-US" sz="135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balance.</a:t>
            </a:r>
            <a:endParaRPr b="0" i="0" sz="135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19"/>
          <p:cNvSpPr txBox="1"/>
          <p:nvPr>
            <p:ph idx="12" type="sldNum"/>
          </p:nvPr>
        </p:nvSpPr>
        <p:spPr>
          <a:xfrm>
            <a:off x="5229958" y="9383498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1509930" y="5264233"/>
            <a:ext cx="3533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Drugs inducing vertigo</a:t>
            </a:r>
            <a:endParaRPr b="1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5003425" y="5266275"/>
            <a:ext cx="1787700" cy="540900"/>
          </a:xfrm>
          <a:prstGeom prst="rect">
            <a:avLst/>
          </a:prstGeom>
          <a:solidFill>
            <a:srgbClr val="000000">
              <a:alpha val="0"/>
            </a:srgbClr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to know each drug will have functional or </a:t>
            </a:r>
            <a:r>
              <a:rPr b="1" lang="en-U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structural</a:t>
            </a:r>
            <a:r>
              <a:rPr b="1" lang="en-US" sz="1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effect.</a:t>
            </a:r>
            <a:endParaRPr b="1" sz="10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" name="Google Shape;271;p20"/>
          <p:cNvGraphicFramePr/>
          <p:nvPr/>
        </p:nvGraphicFramePr>
        <p:xfrm>
          <a:off x="0" y="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{A9913B6C-2544-4BA0-BE22-0F705E248EAE}</a:tableStyleId>
              </a:tblPr>
              <a:tblGrid>
                <a:gridCol w="3429000"/>
                <a:gridCol w="3429000"/>
              </a:tblGrid>
              <a:tr h="545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</a:rPr>
                        <a:t>B- Mixed ototoxins </a:t>
                      </a:r>
                      <a:r>
                        <a:rPr b="0" lang="en-US" sz="1500" u="none" cap="none" strike="noStrike">
                          <a:solidFill>
                            <a:schemeClr val="lt1"/>
                          </a:solidFill>
                        </a:rPr>
                        <a:t>→ Affect balance &amp; hearing</a:t>
                      </a:r>
                      <a:endParaRPr b="0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</a:tr>
              <a:tr h="37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171616"/>
                          </a:solidFill>
                        </a:rPr>
                        <a:t>Altering</a:t>
                      </a:r>
                      <a:r>
                        <a:rPr lang="en-US" sz="1700" u="none" cap="none" strike="noStrike"/>
                        <a:t> </a:t>
                      </a:r>
                      <a:r>
                        <a:rPr b="1" lang="en-US" sz="1700" u="none" cap="none" strike="noStrike">
                          <a:solidFill>
                            <a:srgbClr val="FF0000"/>
                          </a:solidFill>
                        </a:rPr>
                        <a:t>Structure</a:t>
                      </a:r>
                      <a:endParaRPr b="1" sz="17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56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solidFill>
                            <a:srgbClr val="171616"/>
                          </a:solidFill>
                        </a:rPr>
                        <a:t>Altering</a:t>
                      </a:r>
                      <a:r>
                        <a:rPr lang="en-US" sz="1700" u="none" cap="none" strike="noStrike"/>
                        <a:t> </a:t>
                      </a:r>
                      <a:r>
                        <a:rPr b="1" lang="en-US" sz="1700" u="none" cap="none" strike="noStrike">
                          <a:solidFill>
                            <a:srgbClr val="FF0000"/>
                          </a:solidFill>
                        </a:rPr>
                        <a:t>Function</a:t>
                      </a:r>
                      <a:endParaRPr b="1" sz="1700" u="none" cap="none" strike="noStrike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EFDED"/>
                    </a:solidFill>
                  </a:tcPr>
                </a:tc>
              </a:tr>
              <a:tr h="1368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accent2"/>
                          </a:solidFill>
                        </a:rPr>
                        <a:t>   Aminoglycoside</a:t>
                      </a:r>
                      <a:r>
                        <a:rPr lang="en-US" sz="1400" u="none" cap="none" strike="noStrike"/>
                        <a:t> antibiotics;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 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Gentamycin</a:t>
                      </a:r>
                      <a:r>
                        <a:rPr lang="en-US" sz="1400" u="none" cap="none" strike="noStrike"/>
                        <a:t>,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u="none" cap="none" strike="noStrike"/>
                        <a:t>  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Neomycin</a:t>
                      </a:r>
                      <a:r>
                        <a:rPr lang="en-US" sz="1400" u="none" cap="none" strike="noStrike"/>
                        <a:t>,     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  </a:t>
                      </a: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-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Kanamycin</a:t>
                      </a:r>
                      <a:r>
                        <a:rPr lang="en-US" sz="1400" u="none" cap="none" strike="noStrike"/>
                        <a:t>,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  -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Streptomycin</a:t>
                      </a:r>
                      <a:r>
                        <a:rPr b="0" lang="en-US" sz="1400" u="none" cap="none" strike="noStrike">
                          <a:solidFill>
                            <a:schemeClr val="dk1"/>
                          </a:solidFill>
                        </a:rPr>
                        <a:t>.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- 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Quinine</a:t>
                      </a:r>
                      <a:r>
                        <a:rPr lang="en-US" sz="1400" u="none" cap="none" strike="noStrike"/>
                        <a:t>, 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chloroquine</a:t>
                      </a:r>
                      <a:r>
                        <a:rPr lang="en-US" sz="1400" u="none" cap="none" strike="noStrike"/>
                        <a:t>, 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quinidine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b="0" lang="en-US" sz="1200" u="none" cap="none" strike="noStrike">
                          <a:solidFill>
                            <a:schemeClr val="accent1"/>
                          </a:solidFill>
                        </a:rPr>
                        <a:t>→ Anti-malarial drugs.</a:t>
                      </a:r>
                      <a:endParaRPr b="0" sz="12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-</a:t>
                      </a:r>
                      <a:r>
                        <a:rPr lang="en-US" sz="1400" u="none" cap="none" strike="noStrike">
                          <a:solidFill>
                            <a:schemeClr val="accent2"/>
                          </a:solidFill>
                        </a:rPr>
                        <a:t> Nitrogen mustard </a:t>
                      </a:r>
                      <a:r>
                        <a:rPr lang="en-US" sz="1200" u="none" cap="none" strike="noStrike">
                          <a:solidFill>
                            <a:schemeClr val="accent1"/>
                          </a:solidFill>
                        </a:rPr>
                        <a:t>→ Anti-cancer drug.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-</a:t>
                      </a:r>
                      <a:r>
                        <a:rPr lang="en-US" sz="1400" u="none" cap="none" strike="noStrike">
                          <a:solidFill>
                            <a:schemeClr val="accent2"/>
                          </a:solidFill>
                        </a:rPr>
                        <a:t> Loop diuretics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-</a:t>
                      </a:r>
                      <a:r>
                        <a:rPr lang="en-US" sz="1400" u="none" cap="none" strike="noStrike">
                          <a:solidFill>
                            <a:schemeClr val="accent2"/>
                          </a:solidFill>
                        </a:rPr>
                        <a:t> NSAIDs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171616"/>
                          </a:solidFill>
                        </a:rPr>
                        <a:t> -</a:t>
                      </a:r>
                      <a:r>
                        <a:rPr lang="en-US" sz="1400" u="none" cap="none" strike="noStrike">
                          <a:solidFill>
                            <a:schemeClr val="accent2"/>
                          </a:solidFill>
                        </a:rPr>
                        <a:t> Tobacco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Genta</a:t>
                      </a:r>
                      <a:r>
                        <a:rPr b="1" lang="en-US" sz="1400" u="sng" cap="none" strike="noStrike">
                          <a:solidFill>
                            <a:schemeClr val="accent2"/>
                          </a:solidFill>
                        </a:rPr>
                        <a:t>M</a:t>
                      </a:r>
                      <a:r>
                        <a:rPr b="1" lang="en-US">
                          <a:solidFill>
                            <a:schemeClr val="accent2"/>
                          </a:solidFill>
                        </a:rPr>
                        <a:t>y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cin</a:t>
                      </a:r>
                      <a:endParaRPr b="1" sz="1400" u="none" cap="none" strike="noStrike">
                        <a:solidFill>
                          <a:schemeClr val="accent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FC84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999999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How functional derangement is induced by these drugs?</a:t>
                      </a:r>
                      <a:endParaRPr sz="1400" u="none" cap="none" strike="noStrike">
                        <a:solidFill>
                          <a:srgbClr val="999999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b="1" lang="en-US" sz="6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sz="6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↓ Local blood flow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</a:t>
                      </a:r>
                      <a:r>
                        <a:rPr b="1"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biochemical changes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↓ electrochemical transduction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3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→ </a:t>
                      </a:r>
                      <a:r>
                        <a:rPr b="1" lang="en-US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↓ firing of impulse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accent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913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  Induce </a:t>
                      </a:r>
                      <a:r>
                        <a:rPr b="0" lang="en-US" sz="1400" u="none" cap="none" strike="noStrike"/>
                        <a:t>apoptosis</a:t>
                      </a:r>
                      <a:r>
                        <a:rPr lang="en-US" sz="1400" u="none" cap="none" strike="noStrike"/>
                        <a:t> by 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evoking free 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cap="none" strike="noStrike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 radicals </a:t>
                      </a:r>
                      <a:r>
                        <a:rPr lang="en-US" sz="1400" u="none" cap="none" strike="noStrike"/>
                        <a:t>→ </a:t>
                      </a:r>
                      <a:r>
                        <a:rPr b="1" lang="en-US" sz="1400" u="sng" cap="none" strike="noStrike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itochondrial Pathway</a:t>
                      </a:r>
                      <a:r>
                        <a:rPr lang="en-US" sz="14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9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N</a:t>
                      </a:r>
                      <a:r>
                        <a:rPr b="1" lang="en-US" sz="1400" u="sng" cap="none" strike="noStrike">
                          <a:solidFill>
                            <a:schemeClr val="accent2"/>
                          </a:solidFill>
                        </a:rPr>
                        <a:t>E</a:t>
                      </a:r>
                      <a:r>
                        <a:rPr b="1" lang="en-US" sz="1400" u="none" cap="none" strike="noStrike">
                          <a:solidFill>
                            <a:schemeClr val="accent2"/>
                          </a:solidFill>
                        </a:rPr>
                        <a:t>omycin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A5"/>
                    </a:solidFill>
                  </a:tcPr>
                </a:tc>
                <a:tc vMerge="1"/>
              </a:tr>
              <a:tr h="113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   Induce </a:t>
                      </a:r>
                      <a:r>
                        <a:rPr b="0" lang="en-US" sz="1400" u="none" cap="none" strike="noStrike"/>
                        <a:t>apoptosis</a:t>
                      </a:r>
                      <a:r>
                        <a:rPr lang="en-US" sz="1400" u="none" cap="none" strike="noStrike"/>
                        <a:t> by</a:t>
                      </a: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activating 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cap="none" strike="noStrike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>
                          <a:solidFill>
                            <a:srgbClr val="FF0000"/>
                          </a:solidFill>
                        </a:rPr>
                        <a:t>   caspases</a:t>
                      </a:r>
                      <a:r>
                        <a:rPr lang="en-US" sz="1400" u="none" cap="none" strike="noStrike"/>
                        <a:t> → 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b="1" lang="en-US" sz="1400" u="sng" cap="none" strike="noStrike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ath Receptor </a:t>
                      </a:r>
                      <a:endParaRPr sz="1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b="1" sz="4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FF0000"/>
                          </a:solidFill>
                        </a:rPr>
                        <a:t>   Pathway</a:t>
                      </a:r>
                      <a:r>
                        <a:rPr b="0" lang="en-US" sz="1400" u="none" cap="none" strike="noStrike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b="0" lang="en-US" sz="1400" u="none" cap="none" strike="noStrike">
                          <a:solidFill>
                            <a:srgbClr val="45818E"/>
                          </a:solidFill>
                        </a:rPr>
                        <a:t> </a:t>
                      </a:r>
                      <a:r>
                        <a:rPr b="0" lang="en-US" sz="1200" u="none" cap="none" strike="noStrike">
                          <a:solidFill>
                            <a:schemeClr val="accent1"/>
                          </a:solidFill>
                        </a:rPr>
                        <a:t>(protease enzymes</a:t>
                      </a:r>
                      <a:r>
                        <a:rPr lang="en-US" sz="1200">
                          <a:solidFill>
                            <a:schemeClr val="accent1"/>
                          </a:solidFill>
                        </a:rPr>
                        <a:t>)</a:t>
                      </a:r>
                      <a:endParaRPr sz="1200" u="none" cap="none" strike="noStrike"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72" name="Google Shape;272;p20"/>
          <p:cNvSpPr txBox="1"/>
          <p:nvPr>
            <p:ph idx="12" type="sldNum"/>
          </p:nvPr>
        </p:nvSpPr>
        <p:spPr>
          <a:xfrm>
            <a:off x="5229958" y="9383498"/>
            <a:ext cx="1542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8E95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b="0" i="0" sz="900" u="none" cap="none" strike="noStrike">
              <a:solidFill>
                <a:srgbClr val="8E95A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533260"/>
            <a:ext cx="64770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0"/>
          <p:cNvSpPr/>
          <p:nvPr/>
        </p:nvSpPr>
        <p:spPr>
          <a:xfrm>
            <a:off x="1583575" y="1442175"/>
            <a:ext cx="1708500" cy="8031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chemeClr val="accent1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avoid aminoglycoside if there is an inner ear infection + vertigo 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"/>
          <p:cNvSpPr/>
          <p:nvPr/>
        </p:nvSpPr>
        <p:spPr>
          <a:xfrm>
            <a:off x="0" y="0"/>
            <a:ext cx="6830400" cy="527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</a:t>
            </a:r>
            <a:endParaRPr b="1"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55650" y="674375"/>
            <a:ext cx="1275000" cy="430800"/>
          </a:xfrm>
          <a:prstGeom prst="snipRoundRect">
            <a:avLst>
              <a:gd fmla="val 0" name="adj1"/>
              <a:gd fmla="val 5000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MCQs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1"/>
          <p:cNvSpPr txBox="1"/>
          <p:nvPr/>
        </p:nvSpPr>
        <p:spPr>
          <a:xfrm>
            <a:off x="193275" y="1252150"/>
            <a:ext cx="6523500" cy="85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Which of the following is most likely to induce parkinsonism-like extrapyramidal symptoms?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Hyoscine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Metoclopramide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Lorazepam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2- </a:t>
            </a: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Which of the following agents decreases nausea and vomiting by blocking dopaminergic receptors in the chemoreceptor trigger zone (CTZ)?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Prochlorperazine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Lorazepam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Hyoscine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3- Which of the following is a selective Ca</a:t>
            </a:r>
            <a:r>
              <a:rPr b="1" baseline="30000" lang="en-US" sz="1200">
                <a:solidFill>
                  <a:schemeClr val="dk1"/>
                </a:solidFill>
              </a:rPr>
              <a:t>2+</a:t>
            </a: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channel blocker?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Gentamicin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4- Which of the following drugs is contraindicated in patients with glaucoma?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Clonazepam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Hyoscine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5- All of the following induce vertigo except?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Neomycin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Alcohol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Anticholinergics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Antidepressants</a:t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6- which of the following is contraindicated in parkinsonism?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Dimenhydrinate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Cinnarizine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Anticholinergics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7- which of the following is contraindicated in </a:t>
            </a:r>
            <a:r>
              <a:rPr b="1"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Pheochromocytoma</a:t>
            </a:r>
            <a:r>
              <a:rPr b="1" lang="en-US" sz="120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Betahistine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Hyoscine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benzodiazepines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AutoNum type="alphaUcPeriod"/>
            </a:pPr>
            <a:r>
              <a:rPr lang="en-US" sz="1200"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metoclopramide</a:t>
            </a:r>
            <a:endParaRPr sz="12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Pharma">
      <a:dk1>
        <a:srgbClr val="36506A"/>
      </a:dk1>
      <a:lt1>
        <a:srgbClr val="FFFFFF"/>
      </a:lt1>
      <a:dk2>
        <a:srgbClr val="44546A"/>
      </a:dk2>
      <a:lt2>
        <a:srgbClr val="E7E6E6"/>
      </a:lt2>
      <a:accent1>
        <a:srgbClr val="3BB7B2"/>
      </a:accent1>
      <a:accent2>
        <a:srgbClr val="FF6692"/>
      </a:accent2>
      <a:accent3>
        <a:srgbClr val="949A98"/>
      </a:accent3>
      <a:accent4>
        <a:srgbClr val="FFC000"/>
      </a:accent4>
      <a:accent5>
        <a:srgbClr val="3BB7B2"/>
      </a:accent5>
      <a:accent6>
        <a:srgbClr val="70AD47"/>
      </a:accent6>
      <a:hlink>
        <a:srgbClr val="00BEB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مكتب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