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firstSlideNum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9906000" cx="6858000"/>
  <p:notesSz cx="6858000" cy="9144000"/>
  <p:embeddedFontLst>
    <p:embeddedFont>
      <p:font typeface="Century Gothic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DFC151AA-6165-4D45-982D-FF22CBB9EA72}">
  <a:tblStyle styleId="{DFC151AA-6165-4D45-982D-FF22CBB9EA7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A9913B6C-2544-4BA0-BE22-0F705E248EAE}" styleName="Table_1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.fntdata"/><Relationship Id="rId11" Type="http://schemas.openxmlformats.org/officeDocument/2006/relationships/slide" Target="slides/slide6.xml"/><Relationship Id="rId22" Type="http://schemas.openxmlformats.org/officeDocument/2006/relationships/font" Target="fonts/CenturyGothic-boldItalic.fntdata"/><Relationship Id="rId10" Type="http://schemas.openxmlformats.org/officeDocument/2006/relationships/slide" Target="slides/slide5.xml"/><Relationship Id="rId21" Type="http://schemas.openxmlformats.org/officeDocument/2006/relationships/font" Target="fonts/CenturyGothic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f11b59f91_0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f11b59f9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3f11b59f91_0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43589d75dd_1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43589d75dd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g43589d75dd_1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40b7bc91b5_0_16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40b7bc91b5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40b7bc91b5_0_16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1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11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40b7bc91b5_0_62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40b7bc91b5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40b7bc91b5_0_62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3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/>
          <p:nvPr>
            <p:ph idx="2" type="sldImg"/>
          </p:nvPr>
        </p:nvSpPr>
        <p:spPr>
          <a:xfrm>
            <a:off x="2242361" y="685800"/>
            <a:ext cx="2374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/>
          <p:nvPr>
            <p:ph idx="2" type="sldImg"/>
          </p:nvPr>
        </p:nvSpPr>
        <p:spPr>
          <a:xfrm>
            <a:off x="2242361" y="685800"/>
            <a:ext cx="2374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/>
          <p:nvPr>
            <p:ph idx="2" type="sldImg"/>
          </p:nvPr>
        </p:nvSpPr>
        <p:spPr>
          <a:xfrm>
            <a:off x="2242361" y="685800"/>
            <a:ext cx="2374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8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40b7bc91b5_0_3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40b7bc91b5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40b7bc91b5_0_3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showMasterSp="0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showMasterSp="0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showMasterSp="0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showMasterSp="0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showMasterSp="0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showMasterSp="0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showMasterSp="0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showMasterSp="0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showMasterSp="0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showMasterSp="0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showMasterSp="0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hyperlink" Target="https://docs.google.com/presentation/d/1Y9F43ivutOikBx1W4SlmtJfwfx19B9nM7iCE6_trf-M/edit#slide=id.g40d8fd563d_0_54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twitter.com/pharmacology435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youtube.com/watch?v=qrk7OyAB_ss" TargetMode="External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925" y="792825"/>
            <a:ext cx="1397700" cy="9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 txBox="1"/>
          <p:nvPr/>
        </p:nvSpPr>
        <p:spPr>
          <a:xfrm>
            <a:off x="450975" y="4193650"/>
            <a:ext cx="504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Related to Balance System</a:t>
            </a:r>
            <a:endParaRPr b="1"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71850" y="5510825"/>
            <a:ext cx="1664700" cy="2625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95698" y="54386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451125" y="6164427"/>
            <a:ext cx="60312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differentiate between classes of drugs used to control or to prevent  vertigo.</a:t>
            </a:r>
            <a:endParaRPr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321383" y="626961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451125" y="7096500"/>
            <a:ext cx="640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236363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detail on some drugs used to control or to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prevent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vertigo.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451123" y="7612122"/>
            <a:ext cx="6031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dentify drugs that can precipitate vertigo.</a:t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321383" y="7285632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1" name="Google Shape;101;p13"/>
          <p:cNvSpPr/>
          <p:nvPr/>
        </p:nvSpPr>
        <p:spPr>
          <a:xfrm>
            <a:off x="321383" y="7717323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Editing File</a:t>
            </a:r>
            <a:endParaRPr b="1" sz="1800" u="sng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13"/>
          <p:cNvSpPr/>
          <p:nvPr/>
        </p:nvSpPr>
        <p:spPr>
          <a:xfrm>
            <a:off x="451125" y="6672000"/>
            <a:ext cx="6031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236363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hint on some disorders of balance.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13"/>
          <p:cNvSpPr/>
          <p:nvPr/>
        </p:nvSpPr>
        <p:spPr>
          <a:xfrm>
            <a:off x="321383" y="6904632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9" name="Google Shape;289;p22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0" name="Google Shape;290;p22"/>
          <p:cNvSpPr txBox="1"/>
          <p:nvPr/>
        </p:nvSpPr>
        <p:spPr>
          <a:xfrm>
            <a:off x="5391400" y="7593600"/>
            <a:ext cx="1439100" cy="23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</a:t>
            </a: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Answers: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 C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6- 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9- B</a:t>
            </a:r>
            <a:endParaRPr b="1"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10-B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1" name="Google Shape;291;p22"/>
          <p:cNvSpPr txBox="1"/>
          <p:nvPr/>
        </p:nvSpPr>
        <p:spPr>
          <a:xfrm>
            <a:off x="200250" y="1252150"/>
            <a:ext cx="6429900" cy="34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One of the Best antiemetics in vertigo?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metoclopramide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prochlorperazine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9- Meniere’s Disease caused by disorder of 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outer ear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inner ear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tympanic cavity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tympanic membrane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10- patient came to the hospital with meniere’s disease, which one of the following drugs will be the drug of choice as prophylactic?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furosemide 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2" name="Google Shape;292;p22"/>
          <p:cNvSpPr/>
          <p:nvPr/>
        </p:nvSpPr>
        <p:spPr>
          <a:xfrm>
            <a:off x="55650" y="4865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3" name="Google Shape;293;p22"/>
          <p:cNvSpPr txBox="1"/>
          <p:nvPr/>
        </p:nvSpPr>
        <p:spPr>
          <a:xfrm>
            <a:off x="201750" y="5257650"/>
            <a:ext cx="6426900" cy="25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What are the different pharmacological approaches in dealing with balance disorders? give an example for each.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Specific treatment for the underlying cause, e.g. Antibiotics.</a:t>
            </a:r>
            <a:b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Symptomatic treatment to control the acute symptoms, e.g. Antiemetics.</a:t>
            </a:r>
            <a:b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Prophylactic treatment to reduce the recurrence, e.g.: Corticosteroids.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drugs Used to control vomiting &amp; nausea?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dimenhydrinate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prochlorperazine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metoclopramide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domperidone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list 3 of Cinnarizine ADRs?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Sweating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Muscle rigidity and tremor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 Drowsiness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3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0" name="Google Shape;300;p23"/>
          <p:cNvSpPr txBox="1"/>
          <p:nvPr/>
        </p:nvSpPr>
        <p:spPr>
          <a:xfrm>
            <a:off x="109800" y="1298000"/>
            <a:ext cx="6610800" cy="57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A patient complained of sweating and tremors after treatment for vertigo.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drug he most likely used?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mechanism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action?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Cinnarizine is a selective Ca</a:t>
            </a:r>
            <a:r>
              <a:rPr baseline="30000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2+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channel blocker, it inhibits K</a:t>
            </a:r>
            <a:r>
              <a:rPr baseline="30000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+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currents. Inhibition of K</a:t>
            </a:r>
            <a:r>
              <a:rPr baseline="30000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+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currents lessen the vertigo &amp; motion-induced nausea by dampening the over-reactivity of the vestibular hair cells.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are some other ADRs the drug might cause?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Drowsiness, headache , and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muscle rigidity.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A 31 year old female had symptoms of meniere’s disease. after taking one tablet of the medication she developed hypersensitivity reaction and headache.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drug she most likely used?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mechanism of action? 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It is a structural analog of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histamine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with: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Weak histamine H1 receptor  agonist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By stimulating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baseline="-25000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receptors located on BV  in the </a:t>
            </a:r>
            <a:r>
              <a:rPr lang="en-US" sz="1000" u="sng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inner ear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local </a:t>
            </a:r>
            <a:r>
              <a:rPr lang="en-US" sz="1000" u="sng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vasodilation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↑  permeability → helps to reverse the  underlying problem of endolymphatic  hydrops. (accumulation of endolymph)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 Reduce pressure in endolymph.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More potent histamine H3  receptor antagonist properties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By </a:t>
            </a:r>
            <a:r>
              <a:rPr lang="en-US" sz="1000" u="sng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blocking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H3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receptors in  presynaptic nerve end →  prevent reuptake  of Histamine by H3 R →  ↑ the local  concentration of histamine in the inner ear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309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 ↑ the direct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H1-agonist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activity.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418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increases the level of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serotonin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</a:t>
            </a:r>
            <a:r>
              <a:rPr lang="en-US" sz="1000" u="sng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brainstem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→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↓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activity of  </a:t>
            </a:r>
            <a:r>
              <a:rPr lang="en-US" sz="1000" u="sng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vestibular nuclei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other ADRs the drug might cause?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CCCC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-US" sz="1000">
                <a:solidFill>
                  <a:srgbClr val="CCCC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GIT side effects.</a:t>
            </a:r>
            <a:endParaRPr sz="1000">
              <a:solidFill>
                <a:srgbClr val="CCCC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CCCC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-Nausea</a:t>
            </a:r>
            <a:endParaRPr sz="1000">
              <a:solidFill>
                <a:srgbClr val="CCCC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D8D8D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1" name="Google Shape;301;p23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Cases: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2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33517" y="2499979"/>
            <a:ext cx="1681477" cy="24033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8" name="Google Shape;308;p24"/>
          <p:cNvCxnSpPr/>
          <p:nvPr/>
        </p:nvCxnSpPr>
        <p:spPr>
          <a:xfrm>
            <a:off x="1718733" y="1677513"/>
            <a:ext cx="3242734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9" name="Google Shape;309;p24"/>
          <p:cNvSpPr txBox="1"/>
          <p:nvPr/>
        </p:nvSpPr>
        <p:spPr>
          <a:xfrm>
            <a:off x="6583931" y="1292772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0" name="Google Shape;310;p24"/>
          <p:cNvSpPr/>
          <p:nvPr/>
        </p:nvSpPr>
        <p:spPr>
          <a:xfrm>
            <a:off x="3340100" y="5244045"/>
            <a:ext cx="45719" cy="20410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11" name="Google Shape;311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4108" y="4726535"/>
            <a:ext cx="1734458" cy="346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32521" y="5038149"/>
            <a:ext cx="1725217" cy="3450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424931" y="9540039"/>
            <a:ext cx="2159000" cy="2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24"/>
          <p:cNvSpPr txBox="1"/>
          <p:nvPr/>
        </p:nvSpPr>
        <p:spPr>
          <a:xfrm>
            <a:off x="1497650" y="1205625"/>
            <a:ext cx="34812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5" name="Google Shape;315;p24"/>
          <p:cNvSpPr/>
          <p:nvPr/>
        </p:nvSpPr>
        <p:spPr>
          <a:xfrm>
            <a:off x="4936800" y="13488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4"/>
          <p:cNvSpPr txBox="1"/>
          <p:nvPr/>
        </p:nvSpPr>
        <p:spPr>
          <a:xfrm>
            <a:off x="1819050" y="4740600"/>
            <a:ext cx="34041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435 </a:t>
            </a:r>
            <a:r>
              <a:rPr lang="en-US" sz="25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25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5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4" name="Google Shape;32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25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25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600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b="1"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7" name="Google Shape;327;p25"/>
          <p:cNvSpPr txBox="1"/>
          <p:nvPr/>
        </p:nvSpPr>
        <p:spPr>
          <a:xfrm>
            <a:off x="71650" y="6756200"/>
            <a:ext cx="47118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Doctors’ slides and notes.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Pharmacology Team 435.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aseline="30000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5"/>
          <p:cNvSpPr txBox="1"/>
          <p:nvPr/>
        </p:nvSpPr>
        <p:spPr>
          <a:xfrm>
            <a:off x="1929000" y="8834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9" name="Google Shape;329;p25"/>
          <p:cNvSpPr txBox="1"/>
          <p:nvPr/>
        </p:nvSpPr>
        <p:spPr>
          <a:xfrm>
            <a:off x="1747200" y="2636000"/>
            <a:ext cx="33636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0" name="Google Shape;330;p25"/>
          <p:cNvSpPr txBox="1"/>
          <p:nvPr/>
        </p:nvSpPr>
        <p:spPr>
          <a:xfrm>
            <a:off x="1357950" y="8535200"/>
            <a:ext cx="39897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1" name="Google Shape;331;p25"/>
          <p:cNvSpPr/>
          <p:nvPr/>
        </p:nvSpPr>
        <p:spPr>
          <a:xfrm>
            <a:off x="4784400" y="86640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5"/>
          <p:cNvSpPr txBox="1"/>
          <p:nvPr/>
        </p:nvSpPr>
        <p:spPr>
          <a:xfrm>
            <a:off x="447725" y="3226400"/>
            <a:ext cx="5745300" cy="30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Almansour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Aljoharah Alshunaifi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Ghada Almuhanna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Munira Alhadlg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Noura Alothaim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Rinad Alghoraiby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Rahaf Althnayan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Rotana Khateeb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Shahad Altayash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Abdullah Alomar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3" name="Google Shape;333;p25"/>
          <p:cNvSpPr txBox="1"/>
          <p:nvPr/>
        </p:nvSpPr>
        <p:spPr>
          <a:xfrm>
            <a:off x="0" y="16426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Mohammed Aggeel Bahatheg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Related to Balance System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1" name="Google Shape;111;p14"/>
          <p:cNvSpPr/>
          <p:nvPr/>
        </p:nvSpPr>
        <p:spPr>
          <a:xfrm>
            <a:off x="55660" y="979171"/>
            <a:ext cx="2654400" cy="37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4"/>
          <p:cNvSpPr txBox="1"/>
          <p:nvPr/>
        </p:nvSpPr>
        <p:spPr>
          <a:xfrm>
            <a:off x="87190" y="979171"/>
            <a:ext cx="2351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Vertigo Vs Dizziness: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3" name="Google Shape;113;p14"/>
          <p:cNvSpPr/>
          <p:nvPr/>
        </p:nvSpPr>
        <p:spPr>
          <a:xfrm>
            <a:off x="55660" y="6238266"/>
            <a:ext cx="4110000" cy="37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4" name="Google Shape;114;p14"/>
          <p:cNvSpPr txBox="1"/>
          <p:nvPr/>
        </p:nvSpPr>
        <p:spPr>
          <a:xfrm>
            <a:off x="70174" y="6238088"/>
            <a:ext cx="4144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Pathophysiology of vertigo </a:t>
            </a:r>
            <a:r>
              <a:rPr b="1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(Extra)</a:t>
            </a: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5" name="Google Shape;115;p14"/>
          <p:cNvSpPr/>
          <p:nvPr/>
        </p:nvSpPr>
        <p:spPr>
          <a:xfrm>
            <a:off x="269825" y="6783375"/>
            <a:ext cx="6276300" cy="3708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flat" cmpd="sng" w="9525">
            <a:solidFill>
              <a:srgbClr val="3BB8B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6" name="Google Shape;116;p14"/>
          <p:cNvSpPr txBox="1"/>
          <p:nvPr/>
        </p:nvSpPr>
        <p:spPr>
          <a:xfrm>
            <a:off x="294675" y="6820600"/>
            <a:ext cx="59604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 we know that 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vestibular system 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used to maintain the balance</a:t>
            </a:r>
            <a:endParaRPr b="0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7" name="Google Shape;117;p14"/>
          <p:cNvSpPr txBox="1"/>
          <p:nvPr/>
        </p:nvSpPr>
        <p:spPr>
          <a:xfrm>
            <a:off x="650050" y="8811350"/>
            <a:ext cx="59604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Vertigo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happens if there is abnormality in the </a:t>
            </a:r>
            <a:r>
              <a:rPr b="0" i="0" lang="en-US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vestibular system</a:t>
            </a:r>
            <a:endParaRPr b="0" i="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0"/>
              <a:buFont typeface="Arial"/>
              <a:buNone/>
            </a:pP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 CNS structures that process signals from the semicircular canals.</a:t>
            </a:r>
            <a:endParaRPr b="0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14"/>
          <p:cNvSpPr/>
          <p:nvPr/>
        </p:nvSpPr>
        <p:spPr>
          <a:xfrm>
            <a:off x="269825" y="7343700"/>
            <a:ext cx="6276300" cy="3351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flat" cmpd="sng" w="9525">
            <a:solidFill>
              <a:srgbClr val="3BB8B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9" name="Google Shape;119;p14"/>
          <p:cNvSpPr txBox="1"/>
          <p:nvPr/>
        </p:nvSpPr>
        <p:spPr>
          <a:xfrm>
            <a:off x="269823" y="7367125"/>
            <a:ext cx="571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by detecting angular and linear acceleration of the head.</a:t>
            </a:r>
            <a:endParaRPr b="0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14"/>
          <p:cNvSpPr/>
          <p:nvPr/>
        </p:nvSpPr>
        <p:spPr>
          <a:xfrm>
            <a:off x="269825" y="7940425"/>
            <a:ext cx="6276300" cy="7899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flat" cmpd="sng" w="9525">
            <a:solidFill>
              <a:srgbClr val="3BB8B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1" name="Google Shape;121;p14"/>
          <p:cNvSpPr txBox="1"/>
          <p:nvPr/>
        </p:nvSpPr>
        <p:spPr>
          <a:xfrm>
            <a:off x="276300" y="7955925"/>
            <a:ext cx="6276300" cy="7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Sensory information from the vestibular system is then used to provide a 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stable</a:t>
            </a:r>
            <a:r>
              <a:rPr lang="en-US"/>
              <a:t> 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visual image 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the </a:t>
            </a:r>
            <a:r>
              <a:rPr b="0" i="0" lang="en-US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retina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(while the head moves) &amp; make adjustment in</a:t>
            </a:r>
            <a:r>
              <a:rPr lang="en-US"/>
              <a:t> 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posture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that are necessary to maintain balance.</a:t>
            </a:r>
            <a:endParaRPr b="0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2" name="Google Shape;122;p14"/>
          <p:cNvSpPr/>
          <p:nvPr/>
        </p:nvSpPr>
        <p:spPr>
          <a:xfrm>
            <a:off x="342715" y="9039612"/>
            <a:ext cx="226800" cy="45600"/>
          </a:xfrm>
          <a:prstGeom prst="rightArrow">
            <a:avLst>
              <a:gd fmla="val 50000" name="adj1"/>
              <a:gd fmla="val 50000" name="adj2"/>
            </a:avLst>
          </a:prstGeom>
          <a:noFill/>
          <a:ln cap="flat" cmpd="sng" w="762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4"/>
          <p:cNvSpPr/>
          <p:nvPr/>
        </p:nvSpPr>
        <p:spPr>
          <a:xfrm>
            <a:off x="313816" y="7757477"/>
            <a:ext cx="140400" cy="1668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4" name="Google Shape;124;p14"/>
          <p:cNvSpPr/>
          <p:nvPr/>
        </p:nvSpPr>
        <p:spPr>
          <a:xfrm>
            <a:off x="313816" y="7197352"/>
            <a:ext cx="140400" cy="1668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5" name="Google Shape;125;p14"/>
          <p:cNvSpPr txBox="1"/>
          <p:nvPr>
            <p:ph idx="12" type="sldNum"/>
          </p:nvPr>
        </p:nvSpPr>
        <p:spPr>
          <a:xfrm>
            <a:off x="5229958" y="9383498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26" name="Google Shape;126;p14"/>
          <p:cNvGraphicFramePr/>
          <p:nvPr/>
        </p:nvGraphicFramePr>
        <p:xfrm>
          <a:off x="290850" y="15167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{DFC151AA-6165-4D45-982D-FF22CBB9EA72}</a:tableStyleId>
              </a:tblPr>
              <a:tblGrid>
                <a:gridCol w="2217200"/>
                <a:gridCol w="4059100"/>
              </a:tblGrid>
              <a:tr h="3581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Dizziness</a:t>
                      </a:r>
                      <a:endParaRPr b="1" sz="1600" u="none" cap="none" strike="noStrike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</a:t>
                      </a:r>
                      <a:endParaRPr b="1" sz="1600" u="none" cap="none" strike="noStrike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</a:tr>
              <a:tr h="217607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</a:t>
                      </a:r>
                      <a:r>
                        <a:rPr lang="en-US" sz="14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sed to express subjective patient complaints related to changes in </a:t>
                      </a:r>
                      <a:r>
                        <a:rPr b="1" lang="en-US" sz="14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sensation, movement, perception, or consciousness</a:t>
                      </a:r>
                      <a:r>
                        <a:rPr b="1" lang="en-US" sz="13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b="1" sz="14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en-US" sz="5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"/>
                        <a:buFont typeface="Arial"/>
                        <a:buNone/>
                      </a:pPr>
                      <a:r>
                        <a:rPr lang="en-US" sz="3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4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Lighted headedness</a:t>
                      </a:r>
                      <a:r>
                        <a:rPr lang="en-US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</a:t>
                      </a:r>
                      <a:endParaRPr>
                        <a:solidFill>
                          <a:srgbClr val="36506A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Symptom of feeling     about to faint.</a:t>
                      </a:r>
                      <a:endParaRPr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rgbClr val="36506A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Part of dizziness, complain in change in sensation of movement only 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SPINNING)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r>
                        <a:rPr lang="en-US" sz="14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u="sng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Types:</a:t>
                      </a:r>
                      <a:endParaRPr u="sng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175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Century Gothic"/>
                        <a:buChar char="●"/>
                      </a:pP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Objective: object is moving while the 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patient 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is stationary.</a:t>
                      </a:r>
                      <a:endParaRPr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175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Century Gothic"/>
                        <a:buChar char="●"/>
                      </a:pP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Subjective: 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patient </a:t>
                      </a:r>
                      <a:r>
                        <a:rPr lang="en-US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is moving while surrounding is stationary.</a:t>
                      </a:r>
                      <a:endParaRPr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en-US" sz="5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4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BALANCE DISORDER</a:t>
                      </a:r>
                      <a:r>
                        <a:rPr b="1" lang="en-US" sz="13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rgbClr val="949A9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(the individual will feel unsteady when standing or walking)</a:t>
                      </a:r>
                      <a:endParaRPr sz="1200" u="none" cap="none" strike="noStrike">
                        <a:solidFill>
                          <a:srgbClr val="949A98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81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200"/>
                        <a:buFont typeface="Century Gothic"/>
                        <a:buNone/>
                      </a:pPr>
                      <a:r>
                        <a:rPr b="1" lang="en-US" sz="16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Symptoms</a:t>
                      </a:r>
                      <a:endParaRPr sz="16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</a:tr>
              <a:tr h="14557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SPINNING(</a:t>
                      </a: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).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Confusion or disorientation.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Falling or feeling as if one is going to fall.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Nausea or vomiting.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Sweating.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Nystagmus 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(Abnormal eye movement).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"/>
          <p:cNvSpPr txBox="1"/>
          <p:nvPr/>
        </p:nvSpPr>
        <p:spPr>
          <a:xfrm>
            <a:off x="299925" y="6747375"/>
            <a:ext cx="3956100" cy="2282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5"/>
          <p:cNvSpPr/>
          <p:nvPr/>
        </p:nvSpPr>
        <p:spPr>
          <a:xfrm>
            <a:off x="299900" y="2130425"/>
            <a:ext cx="3956100" cy="10860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3" name="Google Shape;133;p15"/>
          <p:cNvSpPr/>
          <p:nvPr/>
        </p:nvSpPr>
        <p:spPr>
          <a:xfrm>
            <a:off x="59207" y="1012233"/>
            <a:ext cx="2276131" cy="367506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4" name="Google Shape;134;p15"/>
          <p:cNvSpPr txBox="1"/>
          <p:nvPr/>
        </p:nvSpPr>
        <p:spPr>
          <a:xfrm>
            <a:off x="88857" y="1013545"/>
            <a:ext cx="224648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Balance disorders: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5" name="Google Shape;135;p15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Related to Balance System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6" name="Google Shape;136;p15"/>
          <p:cNvSpPr/>
          <p:nvPr/>
        </p:nvSpPr>
        <p:spPr>
          <a:xfrm>
            <a:off x="299925" y="1673350"/>
            <a:ext cx="3174900" cy="4569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7" name="Google Shape;137;p15"/>
          <p:cNvSpPr txBox="1"/>
          <p:nvPr/>
        </p:nvSpPr>
        <p:spPr>
          <a:xfrm>
            <a:off x="299925" y="1638100"/>
            <a:ext cx="3174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Benign paroxysmal positional vertigo (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BPPV)</a:t>
            </a:r>
            <a:endParaRPr b="1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8" name="Google Shape;138;p15"/>
          <p:cNvSpPr txBox="1"/>
          <p:nvPr/>
        </p:nvSpPr>
        <p:spPr>
          <a:xfrm>
            <a:off x="299925" y="2635138"/>
            <a:ext cx="3956100" cy="6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70"/>
              <a:buFont typeface="Arial"/>
              <a:buNone/>
            </a:pP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b="1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0" i="0" lang="en-US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change in head position causes a sudden sensation of spinning.</a:t>
            </a:r>
            <a:endParaRPr b="0"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39" name="Google Shape;139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7851" y="5070976"/>
            <a:ext cx="307800" cy="30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5"/>
          <p:cNvSpPr txBox="1"/>
          <p:nvPr/>
        </p:nvSpPr>
        <p:spPr>
          <a:xfrm>
            <a:off x="3885641" y="5089532"/>
            <a:ext cx="894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2:43 min</a:t>
            </a:r>
            <a:endParaRPr b="0"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1" name="Google Shape;141;p15"/>
          <p:cNvSpPr/>
          <p:nvPr/>
        </p:nvSpPr>
        <p:spPr>
          <a:xfrm>
            <a:off x="299900" y="3806825"/>
            <a:ext cx="3956100" cy="10860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2" name="Google Shape;142;p15"/>
          <p:cNvSpPr/>
          <p:nvPr/>
        </p:nvSpPr>
        <p:spPr>
          <a:xfrm>
            <a:off x="299925" y="3349750"/>
            <a:ext cx="3174900" cy="4569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3" name="Google Shape;143;p15"/>
          <p:cNvSpPr txBox="1"/>
          <p:nvPr/>
        </p:nvSpPr>
        <p:spPr>
          <a:xfrm>
            <a:off x="299925" y="3314488"/>
            <a:ext cx="3174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sz="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Acute labyrinthitis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4" name="Google Shape;144;p15"/>
          <p:cNvSpPr txBox="1"/>
          <p:nvPr/>
        </p:nvSpPr>
        <p:spPr>
          <a:xfrm>
            <a:off x="299925" y="3980225"/>
            <a:ext cx="3956100" cy="7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Inflammation of the balance apparatus of the inner ear, probably caused by a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viral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infection.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5" name="Google Shape;145;p15"/>
          <p:cNvSpPr/>
          <p:nvPr/>
        </p:nvSpPr>
        <p:spPr>
          <a:xfrm>
            <a:off x="299900" y="5483225"/>
            <a:ext cx="3956100" cy="10860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6" name="Google Shape;146;p15"/>
          <p:cNvSpPr/>
          <p:nvPr/>
        </p:nvSpPr>
        <p:spPr>
          <a:xfrm>
            <a:off x="299925" y="5026150"/>
            <a:ext cx="3174900" cy="4569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7" name="Google Shape;147;p15"/>
          <p:cNvSpPr txBox="1"/>
          <p:nvPr/>
        </p:nvSpPr>
        <p:spPr>
          <a:xfrm>
            <a:off x="299925" y="4990888"/>
            <a:ext cx="3174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Ménière's disease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8" name="Google Shape;148;p15"/>
          <p:cNvSpPr txBox="1"/>
          <p:nvPr/>
        </p:nvSpPr>
        <p:spPr>
          <a:xfrm>
            <a:off x="299925" y="5740300"/>
            <a:ext cx="3956100" cy="7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causes repeated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episodes of dizziness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usually with r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inging in the ear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progressive low-frequency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hearing loss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58400" y="6958450"/>
            <a:ext cx="2075401" cy="19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8825" y="6845750"/>
            <a:ext cx="1741775" cy="208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5"/>
          <p:cNvSpPr txBox="1"/>
          <p:nvPr>
            <p:ph idx="12" type="sldNum"/>
          </p:nvPr>
        </p:nvSpPr>
        <p:spPr>
          <a:xfrm>
            <a:off x="5229958" y="9383498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/>
              <a:t>2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2" name="Google Shape;152;p15"/>
          <p:cNvSpPr txBox="1"/>
          <p:nvPr/>
        </p:nvSpPr>
        <p:spPr>
          <a:xfrm>
            <a:off x="438825" y="2118675"/>
            <a:ext cx="3678300" cy="4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70"/>
              <a:buFont typeface="Arial"/>
              <a:buNone/>
            </a:pP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non fatal, happened suddenly, and triggered by head movement  </a:t>
            </a:r>
            <a:endParaRPr sz="1100"/>
          </a:p>
        </p:txBody>
      </p:sp>
      <p:sp>
        <p:nvSpPr>
          <p:cNvPr id="153" name="Google Shape;153;p15"/>
          <p:cNvSpPr txBox="1"/>
          <p:nvPr/>
        </p:nvSpPr>
        <p:spPr>
          <a:xfrm>
            <a:off x="758150" y="5491612"/>
            <a:ext cx="2819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its cause is </a:t>
            </a: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unknown</a:t>
            </a: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= </a:t>
            </a: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idiopathic</a:t>
            </a:r>
            <a:r>
              <a:rPr lang="en-US" sz="1100">
                <a:solidFill>
                  <a:srgbClr val="3AB7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100"/>
          </a:p>
        </p:txBody>
      </p:sp>
      <p:sp>
        <p:nvSpPr>
          <p:cNvPr id="154" name="Google Shape;154;p15"/>
          <p:cNvSpPr txBox="1"/>
          <p:nvPr/>
        </p:nvSpPr>
        <p:spPr>
          <a:xfrm>
            <a:off x="2180600" y="6880525"/>
            <a:ext cx="2075400" cy="19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 symptoms of meniere’s disease might be caused by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dislodgement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the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crystals which are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formed of calcium carbonate. they’re located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within the margin of the three canals in the inner ear where they might enter the fluid which will cause imbalance and ringing in the ear.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5" name="Google Shape;155;p15"/>
          <p:cNvSpPr txBox="1"/>
          <p:nvPr/>
        </p:nvSpPr>
        <p:spPr>
          <a:xfrm>
            <a:off x="4470175" y="5594050"/>
            <a:ext cx="2075400" cy="13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fluid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accumulation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inner ear can cause swelling and pressure which will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disturb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the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signaling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information between inner ear and brain.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6" name="Google Shape;156;p15"/>
          <p:cNvSpPr txBox="1"/>
          <p:nvPr/>
        </p:nvSpPr>
        <p:spPr>
          <a:xfrm>
            <a:off x="4438075" y="5590525"/>
            <a:ext cx="2276100" cy="34392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6"/>
          <p:cNvCxnSpPr/>
          <p:nvPr/>
        </p:nvCxnSpPr>
        <p:spPr>
          <a:xfrm>
            <a:off x="5650852" y="3791718"/>
            <a:ext cx="0" cy="413302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2" name="Google Shape;162;p16"/>
          <p:cNvCxnSpPr/>
          <p:nvPr/>
        </p:nvCxnSpPr>
        <p:spPr>
          <a:xfrm>
            <a:off x="1420035" y="5181057"/>
            <a:ext cx="0" cy="234672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3" name="Google Shape;163;p16"/>
          <p:cNvCxnSpPr/>
          <p:nvPr/>
        </p:nvCxnSpPr>
        <p:spPr>
          <a:xfrm>
            <a:off x="3436850" y="2433709"/>
            <a:ext cx="4818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4" name="Google Shape;164;p16"/>
          <p:cNvCxnSpPr/>
          <p:nvPr/>
        </p:nvCxnSpPr>
        <p:spPr>
          <a:xfrm>
            <a:off x="1244053" y="2431009"/>
            <a:ext cx="0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5" name="Google Shape;165;p16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Mind Map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66" name="Google Shape;166;p16"/>
          <p:cNvGrpSpPr/>
          <p:nvPr/>
        </p:nvGrpSpPr>
        <p:grpSpPr>
          <a:xfrm>
            <a:off x="404107" y="831586"/>
            <a:ext cx="6076044" cy="1593575"/>
            <a:chOff x="2357" y="394862"/>
            <a:chExt cx="6076044" cy="1593575"/>
          </a:xfrm>
        </p:grpSpPr>
        <p:sp>
          <p:nvSpPr>
            <p:cNvPr id="167" name="Google Shape;167;p16"/>
            <p:cNvSpPr/>
            <p:nvPr/>
          </p:nvSpPr>
          <p:spPr>
            <a:xfrm>
              <a:off x="3040380" y="1018310"/>
              <a:ext cx="2185328" cy="35813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rgbClr val="2B918D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68" name="Google Shape;168;p16"/>
            <p:cNvSpPr/>
            <p:nvPr/>
          </p:nvSpPr>
          <p:spPr>
            <a:xfrm>
              <a:off x="2994660" y="1018310"/>
              <a:ext cx="91440" cy="35813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12700">
              <a:solidFill>
                <a:srgbClr val="2B918D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69" name="Google Shape;169;p16"/>
            <p:cNvSpPr/>
            <p:nvPr/>
          </p:nvSpPr>
          <p:spPr>
            <a:xfrm>
              <a:off x="855051" y="1018310"/>
              <a:ext cx="2185328" cy="35813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rgbClr val="2B918D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70" name="Google Shape;170;p16"/>
            <p:cNvSpPr/>
            <p:nvPr/>
          </p:nvSpPr>
          <p:spPr>
            <a:xfrm>
              <a:off x="380663" y="394862"/>
              <a:ext cx="5319432" cy="623447"/>
            </a:xfrm>
            <a:prstGeom prst="roundRect">
              <a:avLst>
                <a:gd fmla="val 16667" name="adj"/>
              </a:avLst>
            </a:prstGeom>
            <a:solidFill>
              <a:srgbClr val="38B7B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6"/>
            <p:cNvSpPr txBox="1"/>
            <p:nvPr/>
          </p:nvSpPr>
          <p:spPr>
            <a:xfrm>
              <a:off x="411097" y="425296"/>
              <a:ext cx="5258564" cy="5625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225" lIns="15225" spcFirstLastPara="1" rIns="15225" wrap="square" tIns="152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sz="1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US" sz="24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Drugs Related to Balance System</a:t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2" name="Google Shape;172;p16"/>
            <p:cNvSpPr/>
            <p:nvPr/>
          </p:nvSpPr>
          <p:spPr>
            <a:xfrm>
              <a:off x="2357" y="1376442"/>
              <a:ext cx="1705388" cy="611995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6"/>
            <p:cNvSpPr txBox="1"/>
            <p:nvPr/>
          </p:nvSpPr>
          <p:spPr>
            <a:xfrm>
              <a:off x="32232" y="1406317"/>
              <a:ext cx="1645638" cy="5522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Specific treatment </a:t>
              </a:r>
              <a:endPara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4" name="Google Shape;174;p16"/>
            <p:cNvSpPr/>
            <p:nvPr/>
          </p:nvSpPr>
          <p:spPr>
            <a:xfrm>
              <a:off x="2065878" y="1376442"/>
              <a:ext cx="1949003" cy="611995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rgbClr val="38B7B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6"/>
            <p:cNvSpPr txBox="1"/>
            <p:nvPr/>
          </p:nvSpPr>
          <p:spPr>
            <a:xfrm>
              <a:off x="2095753" y="1406317"/>
              <a:ext cx="1889253" cy="5522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Symptomatic treatment</a:t>
              </a:r>
              <a:endPara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6" name="Google Shape;176;p16"/>
            <p:cNvSpPr/>
            <p:nvPr/>
          </p:nvSpPr>
          <p:spPr>
            <a:xfrm>
              <a:off x="4373013" y="1376442"/>
              <a:ext cx="1705388" cy="611995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6"/>
            <p:cNvSpPr txBox="1"/>
            <p:nvPr/>
          </p:nvSpPr>
          <p:spPr>
            <a:xfrm>
              <a:off x="4402888" y="1406317"/>
              <a:ext cx="1645638" cy="5522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Prophylactic treatment </a:t>
              </a:r>
              <a:endPara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178" name="Google Shape;178;p16"/>
          <p:cNvSpPr txBox="1"/>
          <p:nvPr/>
        </p:nvSpPr>
        <p:spPr>
          <a:xfrm>
            <a:off x="213301" y="2784852"/>
            <a:ext cx="2061503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b="0" i="0" lang="en-US" sz="12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Involves targeting the </a:t>
            </a:r>
            <a:r>
              <a:rPr b="1" i="0" lang="en-US" sz="12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underlying cause </a:t>
            </a:r>
            <a:r>
              <a:rPr b="0" i="0" lang="en-US" sz="12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the Vertigo </a:t>
            </a:r>
            <a:r>
              <a:rPr b="0" i="0" lang="en-US" sz="9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(e.g. ear infection, use Antibiotics, or inflammation with anti-inflammatory drugs)</a:t>
            </a:r>
            <a:endParaRPr b="0" i="0" sz="9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9" name="Google Shape;179;p16"/>
          <p:cNvSpPr txBox="1"/>
          <p:nvPr/>
        </p:nvSpPr>
        <p:spPr>
          <a:xfrm>
            <a:off x="2509835" y="2802438"/>
            <a:ext cx="2048965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Involves </a:t>
            </a:r>
            <a:r>
              <a:rPr b="1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controlling </a:t>
            </a: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</a:t>
            </a:r>
            <a:r>
              <a:rPr b="0" i="0" lang="en-US" sz="14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acute</a:t>
            </a: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symptoms and </a:t>
            </a:r>
            <a:r>
              <a:rPr b="0" i="0" lang="en-US" sz="14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autonomic</a:t>
            </a: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complaints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(e.g., vertigo and vomiting)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6"/>
          <p:cNvSpPr txBox="1"/>
          <p:nvPr/>
        </p:nvSpPr>
        <p:spPr>
          <a:xfrm>
            <a:off x="4809502" y="2820025"/>
            <a:ext cx="1861457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Aims to </a:t>
            </a:r>
            <a:r>
              <a:rPr b="1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reduce the</a:t>
            </a: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4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recurrence</a:t>
            </a:r>
            <a:r>
              <a:rPr b="0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specific vertiginous conditions.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16"/>
          <p:cNvCxnSpPr/>
          <p:nvPr/>
        </p:nvCxnSpPr>
        <p:spPr>
          <a:xfrm>
            <a:off x="5629646" y="2438593"/>
            <a:ext cx="4818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2" name="Google Shape;182;p16"/>
          <p:cNvSpPr/>
          <p:nvPr/>
        </p:nvSpPr>
        <p:spPr>
          <a:xfrm>
            <a:off x="197526" y="2799652"/>
            <a:ext cx="2061600" cy="9894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3" name="Google Shape;183;p16"/>
          <p:cNvSpPr/>
          <p:nvPr/>
        </p:nvSpPr>
        <p:spPr>
          <a:xfrm>
            <a:off x="2453801" y="2784852"/>
            <a:ext cx="2003700" cy="14202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16"/>
          <p:cNvSpPr/>
          <p:nvPr/>
        </p:nvSpPr>
        <p:spPr>
          <a:xfrm>
            <a:off x="4809502" y="2802438"/>
            <a:ext cx="1852005" cy="98928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16"/>
          <p:cNvSpPr/>
          <p:nvPr/>
        </p:nvSpPr>
        <p:spPr>
          <a:xfrm rot="-5400000">
            <a:off x="2341315" y="3244355"/>
            <a:ext cx="597861" cy="2484017"/>
          </a:xfrm>
          <a:prstGeom prst="rightBrace">
            <a:avLst>
              <a:gd fmla="val 0" name="adj1"/>
              <a:gd fmla="val 80169" name="adj2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6" name="Google Shape;186;p16"/>
          <p:cNvSpPr/>
          <p:nvPr/>
        </p:nvSpPr>
        <p:spPr>
          <a:xfrm>
            <a:off x="358610" y="4807992"/>
            <a:ext cx="2109083" cy="3600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D4F2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16"/>
          <p:cNvSpPr/>
          <p:nvPr/>
        </p:nvSpPr>
        <p:spPr>
          <a:xfrm>
            <a:off x="3133610" y="4807719"/>
            <a:ext cx="1296546" cy="3600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E1EF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8" name="Google Shape;188;p16"/>
          <p:cNvSpPr txBox="1"/>
          <p:nvPr/>
        </p:nvSpPr>
        <p:spPr>
          <a:xfrm>
            <a:off x="356539" y="4834188"/>
            <a:ext cx="214033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en-US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Vestibular suppressants</a:t>
            </a:r>
            <a:endParaRPr b="1" i="0" sz="135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9" name="Google Shape;189;p16"/>
          <p:cNvSpPr txBox="1"/>
          <p:nvPr/>
        </p:nvSpPr>
        <p:spPr>
          <a:xfrm>
            <a:off x="3163380" y="4817010"/>
            <a:ext cx="120577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Antiemetics</a:t>
            </a:r>
            <a:endParaRPr b="1" i="0" sz="14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0" name="Google Shape;190;p16"/>
          <p:cNvSpPr txBox="1"/>
          <p:nvPr/>
        </p:nvSpPr>
        <p:spPr>
          <a:xfrm>
            <a:off x="260182" y="6807725"/>
            <a:ext cx="2023200" cy="19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Anti-cholinergics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hyoscine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en-US" sz="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b="0" i="0" sz="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Benzodiazepines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Lorazepam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,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  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 Clonzepam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,</a:t>
            </a:r>
            <a:endParaRPr b="0" i="0" sz="1400" u="none" cap="none" strike="noStrike">
              <a:solidFill>
                <a:srgbClr val="FF509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 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  Diazepam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en-US" sz="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 </a:t>
            </a:r>
            <a:endParaRPr b="0" i="0" sz="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Betahistine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6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1" name="Google Shape;191;p16"/>
          <p:cNvSpPr/>
          <p:nvPr/>
        </p:nvSpPr>
        <p:spPr>
          <a:xfrm>
            <a:off x="206756" y="5413865"/>
            <a:ext cx="2114428" cy="1055608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84D7D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Reduce the intensity of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vertigo</a:t>
            </a: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and </a:t>
            </a:r>
            <a:r>
              <a:rPr b="1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nystagmus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evoked by a vestibular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imbalance.</a:t>
            </a:r>
            <a:endParaRPr b="0" i="0" sz="1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92" name="Google Shape;192;p16"/>
          <p:cNvCxnSpPr/>
          <p:nvPr/>
        </p:nvCxnSpPr>
        <p:spPr>
          <a:xfrm>
            <a:off x="1413151" y="6499097"/>
            <a:ext cx="0" cy="234672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93" name="Google Shape;193;p16"/>
          <p:cNvCxnSpPr/>
          <p:nvPr/>
        </p:nvCxnSpPr>
        <p:spPr>
          <a:xfrm>
            <a:off x="3882252" y="5167719"/>
            <a:ext cx="0" cy="234672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4" name="Google Shape;194;p16"/>
          <p:cNvSpPr txBox="1"/>
          <p:nvPr/>
        </p:nvSpPr>
        <p:spPr>
          <a:xfrm>
            <a:off x="2944549" y="6814707"/>
            <a:ext cx="3116700" cy="21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Antihistamines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dimenhydrinate</a:t>
            </a:r>
            <a:endParaRPr b="1" i="0" sz="16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Phenothiazines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prochlorperazine</a:t>
            </a:r>
            <a:endParaRPr b="1" i="0" sz="1600" u="sng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en-US" sz="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b="0" i="0" sz="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3- </a:t>
            </a:r>
            <a:r>
              <a:rPr b="0" i="0" lang="en-US" sz="16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Dopamine antagonists</a:t>
            </a: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metoclopramide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6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domperidone </a:t>
            </a:r>
            <a:endParaRPr b="1" i="0" sz="1600" u="none" cap="none" strike="noStrike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95" name="Google Shape;195;p16"/>
          <p:cNvCxnSpPr/>
          <p:nvPr/>
        </p:nvCxnSpPr>
        <p:spPr>
          <a:xfrm>
            <a:off x="3882252" y="5974402"/>
            <a:ext cx="0" cy="835221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6" name="Google Shape;196;p16"/>
          <p:cNvSpPr txBox="1"/>
          <p:nvPr/>
        </p:nvSpPr>
        <p:spPr>
          <a:xfrm>
            <a:off x="4848275" y="4263400"/>
            <a:ext cx="2003700" cy="20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1- </a:t>
            </a:r>
            <a:r>
              <a:rPr b="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Diuretics</a:t>
            </a:r>
            <a:r>
              <a:rPr b="0" baseline="3000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1</a:t>
            </a: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Except </a:t>
            </a:r>
            <a:r>
              <a:rPr b="0" i="0" lang="en-US" sz="14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Loop diuretics.</a:t>
            </a:r>
            <a:r>
              <a:rPr b="0" baseline="3000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b="0" i="0" lang="en-US" sz="1400" u="none" cap="none" strike="noStrike">
                <a:solidFill>
                  <a:schemeClr val="accent1"/>
                </a:solidFill>
                <a:latin typeface="Avenir"/>
                <a:ea typeface="Avenir"/>
                <a:cs typeface="Avenir"/>
                <a:sym typeface="Avenir"/>
              </a:rPr>
              <a:t>“e.g</a:t>
            </a:r>
            <a:r>
              <a:rPr lang="en-US">
                <a:solidFill>
                  <a:schemeClr val="accent1"/>
                </a:solidFill>
                <a:latin typeface="Avenir"/>
                <a:ea typeface="Avenir"/>
                <a:cs typeface="Avenir"/>
                <a:sym typeface="Avenir"/>
              </a:rPr>
              <a:t>:</a:t>
            </a:r>
            <a:r>
              <a:rPr b="0" i="0" lang="en-US" sz="1400" u="none" cap="none" strike="noStrike">
                <a:solidFill>
                  <a:schemeClr val="accent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>
                <a:solidFill>
                  <a:schemeClr val="accent1"/>
                </a:solidFill>
                <a:latin typeface="Avenir"/>
                <a:ea typeface="Avenir"/>
                <a:cs typeface="Avenir"/>
                <a:sym typeface="Avenir"/>
              </a:rPr>
              <a:t>furosemide”</a:t>
            </a:r>
            <a:endParaRPr b="0" i="0" sz="1000" u="none" cap="none" strike="noStrike">
              <a:solidFill>
                <a:schemeClr val="accent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r>
              <a:t/>
            </a:r>
            <a:endParaRPr b="0" i="0" sz="3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2- </a:t>
            </a:r>
            <a:r>
              <a:rPr b="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Corticosteroids</a:t>
            </a:r>
            <a:r>
              <a:rPr b="0" baseline="3000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</a:t>
            </a: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r>
              <a:rPr b="1" i="0" lang="en-US" sz="3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b="0" i="0" sz="3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</a:t>
            </a:r>
            <a:r>
              <a:rPr b="1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 </a:t>
            </a:r>
            <a:r>
              <a:rPr lang="en-US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 &amp;</a:t>
            </a:r>
            <a:r>
              <a:rPr b="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Ca</a:t>
            </a:r>
            <a:r>
              <a:rPr b="0" baseline="3000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2+</a:t>
            </a:r>
            <a:r>
              <a:rPr b="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Channel Blockers</a:t>
            </a:r>
            <a:r>
              <a:rPr b="0" baseline="30000" i="0" lang="en-US" sz="1400" u="sng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4</a:t>
            </a:r>
            <a:endParaRPr b="0" i="0" sz="1400" u="sng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i="0" lang="en-US" sz="1400" u="none" cap="none" strike="noStrike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Cinnarizine</a:t>
            </a:r>
            <a:endParaRPr b="0" i="0" sz="1400" u="none" cap="none" strike="noStrike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→ </a:t>
            </a:r>
            <a:r>
              <a:rPr b="1" lang="en-US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rPr>
              <a:t>Antihistamine</a:t>
            </a:r>
            <a:endParaRPr b="1" i="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accent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7" name="Google Shape;197;p16"/>
          <p:cNvSpPr/>
          <p:nvPr/>
        </p:nvSpPr>
        <p:spPr>
          <a:xfrm>
            <a:off x="276490" y="9033578"/>
            <a:ext cx="6120000" cy="0"/>
          </a:xfrm>
          <a:prstGeom prst="rect">
            <a:avLst/>
          </a:prstGeom>
          <a:solidFill>
            <a:srgbClr val="84D7D4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8" name="Google Shape;198;p16"/>
          <p:cNvSpPr txBox="1"/>
          <p:nvPr/>
        </p:nvSpPr>
        <p:spPr>
          <a:xfrm>
            <a:off x="276490" y="9027145"/>
            <a:ext cx="6413400" cy="1107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6"/>
          <p:cNvSpPr txBox="1"/>
          <p:nvPr>
            <p:ph idx="12" type="sldNum"/>
          </p:nvPr>
        </p:nvSpPr>
        <p:spPr>
          <a:xfrm>
            <a:off x="5229958" y="9383498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0" name="Google Shape;200;p16"/>
          <p:cNvSpPr/>
          <p:nvPr/>
        </p:nvSpPr>
        <p:spPr>
          <a:xfrm>
            <a:off x="2868250" y="5408050"/>
            <a:ext cx="1861500" cy="579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84D7D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U</a:t>
            </a:r>
            <a:r>
              <a:rPr b="1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sed to control </a:t>
            </a:r>
            <a:r>
              <a:rPr b="1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vomiting &amp; nausea</a:t>
            </a:r>
            <a:r>
              <a:rPr b="1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1" name="Google Shape;201;p16"/>
          <p:cNvSpPr/>
          <p:nvPr/>
        </p:nvSpPr>
        <p:spPr>
          <a:xfrm>
            <a:off x="4814575" y="6373175"/>
            <a:ext cx="1861500" cy="10557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</a:rPr>
              <a:t>Mnemonic!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on’t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ome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lose </a:t>
            </a:r>
            <a:r>
              <a:rPr lang="en-US" sz="800">
                <a:solidFill>
                  <a:srgbClr val="999999"/>
                </a:solidFill>
              </a:rPr>
              <a:t>because they are prophylactics, so you don't want the symptoms to come in the first place!</a:t>
            </a:r>
            <a:endParaRPr sz="8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on’t - </a:t>
            </a: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iuretics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ome -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orticosteroids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lose -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a2+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hannel Blockers</a:t>
            </a:r>
            <a:endParaRPr sz="9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" name="Google Shape;206;p17"/>
          <p:cNvGraphicFramePr/>
          <p:nvPr/>
        </p:nvGraphicFramePr>
        <p:xfrm>
          <a:off x="0" y="570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{DFC151AA-6165-4D45-982D-FF22CBB9EA72}</a:tableStyleId>
              </a:tblPr>
              <a:tblGrid>
                <a:gridCol w="390250"/>
                <a:gridCol w="1669500"/>
                <a:gridCol w="1667375"/>
                <a:gridCol w="3130875"/>
              </a:tblGrid>
              <a:tr h="464250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Vestibular suppressants</a:t>
                      </a:r>
                      <a:endParaRPr sz="18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  <a:tc hMerge="1"/>
              </a:tr>
              <a:tr h="27545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Anti-Cholinergics</a:t>
                      </a:r>
                      <a:endParaRPr b="1" sz="1200" u="none" cap="none" strike="noStrik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22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 </a:t>
                      </a:r>
                      <a:endParaRPr b="1" sz="1200" u="none" cap="none" strike="noStrik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C2FF"/>
                    </a:solidFill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b="1" sz="2000" u="none" cap="none" strike="noStrik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-US" sz="17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</a:t>
                      </a: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Betahistine</a:t>
                      </a:r>
                      <a:endParaRPr b="1" sz="1400" u="none" cap="none" strike="noStrik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</a:tr>
              <a:tr h="6895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Hyoscine </a:t>
                      </a:r>
                      <a:r>
                        <a:rPr lang="en-US" sz="1100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(scopolamine)</a:t>
                      </a:r>
                      <a:endParaRPr sz="1100" u="none" cap="none" strike="noStrike">
                        <a:solidFill>
                          <a:srgbClr val="3AB7B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Lora</a:t>
                      </a:r>
                      <a:r>
                        <a:rPr b="1" lang="en-US" sz="1200" u="none" cap="none" strike="noStrike">
                          <a:solidFill>
                            <a:srgbClr val="FF00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Clon</a:t>
                      </a:r>
                      <a:r>
                        <a:rPr b="1" lang="en-US" sz="1200" u="none" cap="none" strike="noStrike">
                          <a:solidFill>
                            <a:srgbClr val="FF00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b="1" lang="en-US" sz="1200" u="none" cap="none" strike="noStrike">
                          <a:solidFill>
                            <a:srgbClr val="FF00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582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1- </a:t>
                      </a:r>
                      <a:r>
                        <a:rPr b="1"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Inhibit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firing in vestibular nucleus neurons.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3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2- Reduce the velocity of </a:t>
                      </a:r>
                      <a:r>
                        <a:rPr b="1"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vestibular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0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nystagmus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200"/>
                        <a:buFont typeface="Avenir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Minimize anxiety and panic associated with vertigo  </a:t>
                      </a:r>
                      <a:endParaRPr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999999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It is a structural analog of</a:t>
                      </a: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histamine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with:</a:t>
                      </a:r>
                      <a:endParaRPr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1-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Weak histamine H1 receptor  agonist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By stimulating 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</a:t>
                      </a:r>
                      <a:r>
                        <a:rPr b="1" baseline="-25000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receptors located on BV  in the inner ear→ local vasodilation and ↑  permeability </a:t>
                      </a: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helps to reverse the  underlying problem of endolymphatic  hydrops. </a:t>
                      </a:r>
                      <a:endParaRPr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2-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More potent histamine H3  receptor antagonist properties</a:t>
                      </a:r>
                      <a:endParaRPr b="1"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By blocking 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H3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receptors</a:t>
                      </a: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 ↑ the local  concentration of histamine in the inner ear.</a:t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41818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increases the level of 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serotonin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</a:t>
                      </a:r>
                      <a:endParaRPr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brainstem → </a:t>
                      </a:r>
                      <a:r>
                        <a:rPr b="1"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↓ </a:t>
                      </a:r>
                      <a:r>
                        <a:rPr lang="en-US" sz="10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activity of  vestibular nuclei.</a:t>
                      </a:r>
                      <a:endParaRPr sz="10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-activation of presynaptic (H3)→inhibitory action → inhibit histamine release.</a:t>
                      </a:r>
                      <a:endParaRPr sz="10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-activation of postsynaptic(H1)→excitatory action →release histamine .</a:t>
                      </a:r>
                      <a:endParaRPr sz="10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-Betahistine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will block H3→histamine release increased.</a:t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629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    </a:t>
                      </a:r>
                      <a:r>
                        <a:rPr lang="en-US" sz="10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____</a:t>
                      </a:r>
                      <a:endParaRPr sz="10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____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Tablet or </a:t>
                      </a:r>
                      <a:r>
                        <a:rPr b="1"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solution.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Rapidly and completely absorbed </a:t>
                      </a:r>
                      <a:r>
                        <a:rPr lang="en-US" sz="10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0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Lipid soluble</a:t>
                      </a:r>
                      <a:r>
                        <a:rPr lang="en-US" sz="10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0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0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t½= 3-4 h. excreted in </a:t>
                      </a:r>
                      <a:r>
                        <a:rPr lang="en-US" sz="10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urine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within 24h.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0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0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Low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protein binding.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584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sedation</a:t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motion sickness.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999999"/>
                          </a:solidFill>
                        </a:rPr>
                        <a:t>Hyoscine = high = like in an airplane &gt; motion sickness :) </a:t>
                      </a:r>
                      <a:endParaRPr sz="1200" u="none" cap="none" strike="noStrike">
                        <a:solidFill>
                          <a:srgbClr val="999999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In small dosages useful for the management of acute vertigo.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900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used as </a:t>
                      </a:r>
                      <a:r>
                        <a:rPr lang="en-US" sz="900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 depressant, anti seizure, anticonvulsants, and hypnotics</a:t>
                      </a:r>
                      <a:endParaRPr sz="900">
                        <a:solidFill>
                          <a:srgbClr val="3AB7B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              Meniere’s disease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1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Dry mouth.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Blurred vision.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sedation</a:t>
                      </a:r>
                      <a:r>
                        <a:rPr lang="en-US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endParaRPr sz="11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تعتبر جانب مضر لسائق السيارة مثلاً</a:t>
                      </a:r>
                      <a:endParaRPr sz="9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,وتعتبر نافعة</a:t>
                      </a:r>
                      <a:endParaRPr sz="9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 للخايف من  </a:t>
                      </a:r>
                      <a:endParaRPr sz="9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Dependence</a:t>
                      </a:r>
                      <a:r>
                        <a:rPr lang="en-US" sz="9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Impaired memory.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-increased risk of  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falling. </a:t>
                      </a:r>
                      <a:endParaRPr sz="9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-Headache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-Nausea.</a:t>
                      </a:r>
                      <a:endParaRPr sz="10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-GIT side effects.</a:t>
                      </a:r>
                      <a:r>
                        <a:rPr lang="en-US" sz="1000" u="none" cap="none" strike="noStrike">
                          <a:solidFill>
                            <a:srgbClr val="3C7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0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H1 agonist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= cramps</a:t>
                      </a:r>
                      <a:endParaRPr sz="10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443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Pheochromocytoma</a:t>
                      </a:r>
                      <a:r>
                        <a:rPr lang="en-US" sz="900">
                          <a:solidFill>
                            <a:srgbClr val="3C7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 Histamine is active=</a:t>
                      </a:r>
                      <a:endParaRPr sz="9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9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catecholamine= Active tumor)</a:t>
                      </a:r>
                      <a:endParaRPr sz="9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Bronchial asthma.</a:t>
                      </a:r>
                      <a:r>
                        <a:rPr lang="en-US" sz="1000" u="none" cap="none" strike="noStrike">
                          <a:solidFill>
                            <a:srgbClr val="3C7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0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bronchoconstricti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on</a:t>
                      </a:r>
                      <a:endParaRPr sz="10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History of peptic ulcer. </a:t>
                      </a:r>
                      <a:r>
                        <a:rPr lang="en-US" sz="10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H2 in stomach</a:t>
                      </a:r>
                      <a:endParaRPr sz="10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Hypersensitivity reaction.</a:t>
                      </a:r>
                      <a:endParaRPr sz="10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07" name="Google Shape;207;p17"/>
          <p:cNvSpPr txBox="1"/>
          <p:nvPr/>
        </p:nvSpPr>
        <p:spPr>
          <a:xfrm rot="-5400000">
            <a:off x="-152725" y="834731"/>
            <a:ext cx="627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7"/>
          <p:cNvSpPr txBox="1"/>
          <p:nvPr/>
        </p:nvSpPr>
        <p:spPr>
          <a:xfrm rot="-5400000">
            <a:off x="-719725" y="3078568"/>
            <a:ext cx="1761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 i="0" sz="14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9" name="Google Shape;209;p17"/>
          <p:cNvSpPr txBox="1"/>
          <p:nvPr/>
        </p:nvSpPr>
        <p:spPr>
          <a:xfrm rot="-5400000">
            <a:off x="-174925" y="5354396"/>
            <a:ext cx="672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0" name="Google Shape;210;p17"/>
          <p:cNvSpPr txBox="1"/>
          <p:nvPr/>
        </p:nvSpPr>
        <p:spPr>
          <a:xfrm rot="-5400000">
            <a:off x="-425275" y="6629800"/>
            <a:ext cx="11727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 b="1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17"/>
          <p:cNvSpPr txBox="1"/>
          <p:nvPr/>
        </p:nvSpPr>
        <p:spPr>
          <a:xfrm rot="-5400000">
            <a:off x="-225175" y="7923430"/>
            <a:ext cx="7725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2" name="Google Shape;212;p17"/>
          <p:cNvSpPr txBox="1"/>
          <p:nvPr/>
        </p:nvSpPr>
        <p:spPr>
          <a:xfrm rot="-5400000">
            <a:off x="-174925" y="9165429"/>
            <a:ext cx="672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i="0" sz="14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3" name="Google Shape;213;p17"/>
          <p:cNvSpPr txBox="1"/>
          <p:nvPr>
            <p:ph idx="12" type="sldNum"/>
          </p:nvPr>
        </p:nvSpPr>
        <p:spPr>
          <a:xfrm>
            <a:off x="6274856" y="9378589"/>
            <a:ext cx="4230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4" name="Google Shape;214;p17"/>
          <p:cNvSpPr/>
          <p:nvPr/>
        </p:nvSpPr>
        <p:spPr>
          <a:xfrm>
            <a:off x="1210275" y="8685075"/>
            <a:ext cx="1788300" cy="11430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7"/>
          <p:cNvSpPr txBox="1"/>
          <p:nvPr/>
        </p:nvSpPr>
        <p:spPr>
          <a:xfrm>
            <a:off x="1153725" y="8604975"/>
            <a:ext cx="1901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</a:rPr>
              <a:t>Mnemonic!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B</a:t>
            </a:r>
            <a:r>
              <a:rPr lang="en-US" sz="900">
                <a:solidFill>
                  <a:srgbClr val="999999"/>
                </a:solidFill>
              </a:rPr>
              <a:t>alance </a:t>
            </a:r>
            <a:r>
              <a:rPr b="1" lang="en-US" sz="900">
                <a:solidFill>
                  <a:srgbClr val="999999"/>
                </a:solidFill>
              </a:rPr>
              <a:t>H</a:t>
            </a:r>
            <a:r>
              <a:rPr lang="en-US" sz="900">
                <a:solidFill>
                  <a:srgbClr val="999999"/>
                </a:solidFill>
              </a:rPr>
              <a:t>elps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ats </a:t>
            </a:r>
            <a:r>
              <a:rPr b="1" lang="en-US" sz="900">
                <a:solidFill>
                  <a:srgbClr val="999999"/>
                </a:solidFill>
              </a:rPr>
              <a:t>L</a:t>
            </a:r>
            <a:r>
              <a:rPr lang="en-US" sz="900">
                <a:solidFill>
                  <a:srgbClr val="999999"/>
                </a:solidFill>
              </a:rPr>
              <a:t>eap </a:t>
            </a: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own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B</a:t>
            </a:r>
            <a:r>
              <a:rPr lang="en-US" sz="900">
                <a:solidFill>
                  <a:srgbClr val="999999"/>
                </a:solidFill>
              </a:rPr>
              <a:t>alance - </a:t>
            </a:r>
            <a:r>
              <a:rPr b="1" lang="en-US" sz="900">
                <a:solidFill>
                  <a:srgbClr val="999999"/>
                </a:solidFill>
              </a:rPr>
              <a:t>B</a:t>
            </a:r>
            <a:r>
              <a:rPr lang="en-US" sz="900">
                <a:solidFill>
                  <a:srgbClr val="999999"/>
                </a:solidFill>
              </a:rPr>
              <a:t>etahistine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H</a:t>
            </a:r>
            <a:r>
              <a:rPr lang="en-US" sz="900">
                <a:solidFill>
                  <a:srgbClr val="999999"/>
                </a:solidFill>
              </a:rPr>
              <a:t>elps - </a:t>
            </a:r>
            <a:r>
              <a:rPr b="1" lang="en-US" sz="900">
                <a:solidFill>
                  <a:srgbClr val="999999"/>
                </a:solidFill>
              </a:rPr>
              <a:t>H</a:t>
            </a:r>
            <a:r>
              <a:rPr lang="en-US" sz="900">
                <a:solidFill>
                  <a:srgbClr val="999999"/>
                </a:solidFill>
              </a:rPr>
              <a:t>yoscine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ats - </a:t>
            </a:r>
            <a:r>
              <a:rPr b="1" lang="en-US" sz="900">
                <a:solidFill>
                  <a:srgbClr val="999999"/>
                </a:solidFill>
              </a:rPr>
              <a:t>C</a:t>
            </a:r>
            <a:r>
              <a:rPr lang="en-US" sz="900">
                <a:solidFill>
                  <a:srgbClr val="999999"/>
                </a:solidFill>
              </a:rPr>
              <a:t>lonzepam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L</a:t>
            </a:r>
            <a:r>
              <a:rPr lang="en-US" sz="900">
                <a:solidFill>
                  <a:srgbClr val="999999"/>
                </a:solidFill>
              </a:rPr>
              <a:t>eap - </a:t>
            </a:r>
            <a:r>
              <a:rPr b="1" lang="en-US" sz="900">
                <a:solidFill>
                  <a:srgbClr val="999999"/>
                </a:solidFill>
              </a:rPr>
              <a:t>L</a:t>
            </a:r>
            <a:r>
              <a:rPr lang="en-US" sz="900">
                <a:solidFill>
                  <a:srgbClr val="999999"/>
                </a:solidFill>
              </a:rPr>
              <a:t>orazepam</a:t>
            </a:r>
            <a:endParaRPr sz="9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own - </a:t>
            </a:r>
            <a:r>
              <a:rPr b="1" lang="en-US" sz="900">
                <a:solidFill>
                  <a:srgbClr val="999999"/>
                </a:solidFill>
              </a:rPr>
              <a:t>D</a:t>
            </a:r>
            <a:r>
              <a:rPr lang="en-US" sz="900">
                <a:solidFill>
                  <a:srgbClr val="999999"/>
                </a:solidFill>
              </a:rPr>
              <a:t>iazepam</a:t>
            </a:r>
            <a:endParaRPr sz="900">
              <a:solidFill>
                <a:srgbClr val="999999"/>
              </a:solidFill>
            </a:endParaRPr>
          </a:p>
        </p:txBody>
      </p:sp>
      <p:sp>
        <p:nvSpPr>
          <p:cNvPr id="216" name="Google Shape;216;p17"/>
          <p:cNvSpPr/>
          <p:nvPr/>
        </p:nvSpPr>
        <p:spPr>
          <a:xfrm>
            <a:off x="2221575" y="3122350"/>
            <a:ext cx="1335000" cy="10113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Mnemonic! 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minimize anxiety , “</a:t>
            </a: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ont </a:t>
            </a:r>
            <a:r>
              <a:rPr b="1" lang="en-US" sz="1000">
                <a:solidFill>
                  <a:srgbClr val="999999"/>
                </a:solidFill>
              </a:rPr>
              <a:t>C</a:t>
            </a:r>
            <a:r>
              <a:rPr lang="en-US" sz="1000">
                <a:solidFill>
                  <a:srgbClr val="999999"/>
                </a:solidFill>
              </a:rPr>
              <a:t>ry , </a:t>
            </a:r>
            <a:r>
              <a:rPr b="1" lang="en-US" sz="1000">
                <a:solidFill>
                  <a:srgbClr val="999999"/>
                </a:solidFill>
              </a:rPr>
              <a:t>L</a:t>
            </a:r>
            <a:r>
              <a:rPr lang="en-US" sz="1000">
                <a:solidFill>
                  <a:srgbClr val="999999"/>
                </a:solidFill>
              </a:rPr>
              <a:t>augh” 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D= Diazepam 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C= Clonzepam 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L=Lorazepam </a:t>
            </a:r>
            <a:endParaRPr sz="1000"/>
          </a:p>
        </p:txBody>
      </p:sp>
      <p:sp>
        <p:nvSpPr>
          <p:cNvPr id="217" name="Google Shape;217;p17"/>
          <p:cNvSpPr/>
          <p:nvPr/>
        </p:nvSpPr>
        <p:spPr>
          <a:xfrm>
            <a:off x="3919200" y="6749500"/>
            <a:ext cx="2686500" cy="6720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>
                <a:solidFill>
                  <a:schemeClr val="accent3"/>
                </a:solidFill>
              </a:rPr>
              <a:t>how to remember that Betahistine is used for Merniere’s disease? </a:t>
            </a:r>
            <a:endParaRPr sz="1000">
              <a:solidFill>
                <a:schemeClr val="accent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>
                <a:solidFill>
                  <a:schemeClr val="accent3"/>
                </a:solidFill>
              </a:rPr>
              <a:t>Merniere betahistine = مين ياي بيتنا هالحين ؟ </a:t>
            </a:r>
            <a:endParaRPr sz="1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" name="Google Shape;222;p18"/>
          <p:cNvGraphicFramePr/>
          <p:nvPr/>
        </p:nvGraphicFramePr>
        <p:xfrm>
          <a:off x="65000" y="3494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{DFC151AA-6165-4D45-982D-FF22CBB9EA72}</a:tableStyleId>
              </a:tblPr>
              <a:tblGrid>
                <a:gridCol w="382850"/>
                <a:gridCol w="1935775"/>
                <a:gridCol w="1635775"/>
                <a:gridCol w="2773600"/>
              </a:tblGrid>
              <a:tr h="47687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Anti-emetics </a:t>
                      </a:r>
                      <a:r>
                        <a:rPr lang="en-US" sz="1800" u="none" cap="none" strike="noStrike">
                          <a:solidFill>
                            <a:srgbClr val="D8D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(مضا</a:t>
                      </a:r>
                      <a:r>
                        <a:rPr lang="en-US" sz="1800">
                          <a:solidFill>
                            <a:srgbClr val="D8D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دات التقيؤ</a:t>
                      </a:r>
                      <a:r>
                        <a:rPr lang="en-US" sz="1800" u="none" cap="none" strike="noStrike">
                          <a:solidFill>
                            <a:srgbClr val="D8D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b="1" sz="1800" u="none" cap="none" strike="noStrike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  <a:tc hMerge="1"/>
              </a:tr>
              <a:tr h="37795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Anti-histamines</a:t>
                      </a:r>
                      <a:endParaRPr sz="12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Phenothiazines</a:t>
                      </a:r>
                      <a:endParaRPr sz="12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</a:t>
                      </a:r>
                      <a:r>
                        <a:rPr b="1"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opamine antagonists </a:t>
                      </a:r>
                      <a:endParaRPr sz="1200" u="none" cap="none" strike="noStrike"/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A6C7"/>
                    </a:solidFill>
                  </a:tcPr>
                </a:tc>
              </a:tr>
              <a:tr h="6589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Dimenhydrinate</a:t>
                      </a:r>
                      <a:endParaRPr b="1" sz="12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Prochlorperazine</a:t>
                      </a:r>
                      <a:endParaRPr b="1" sz="12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Metoclopramide</a:t>
                      </a:r>
                      <a:endParaRPr b="1" sz="12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       Domperidone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66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Century Gothic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accent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Block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H1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receptors in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CRTZ</a:t>
                      </a: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“chemoreceptor trigger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zone</a:t>
                      </a: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“ </a:t>
                      </a:r>
                      <a:endParaRPr sz="12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3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CTRZ: it’s the vomiting center in brain. </a:t>
                      </a:r>
                      <a:endParaRPr sz="12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Has a sedative effects.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Century Gothic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Has a weak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anticholinergic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effects.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(treats vertigo and vomiting)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"/>
                        <a:buFont typeface="Century Gothic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↓ Excitability in the labyrinth &amp; blocking conduction in vestibular-cerebellar pathways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entury Gothic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(stronger to prevent vomiting and cause depression)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Blocks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dopamine  receptors 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at CRTZ.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entury Gothic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Antipsychotic</a:t>
                      </a:r>
                      <a:r>
                        <a:rPr lang="en-US" sz="1200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some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sedation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&amp; antiemetic.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Block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DOPAMINE D2 receptors in the CRTZ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of the medulla, resulting in potent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central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antinausea &amp; antiemetic action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entury Gothic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Has some sedative action. 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Potent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gastroprokinetic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effect.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GI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يخفف ضغط ا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ل </a:t>
                      </a:r>
                      <a:endParaRPr sz="12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987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Vertigo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Prevent nausea &amp; vomiting associated with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Motion sickness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r>
                        <a:rPr lang="en-US" sz="12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قبل السف</a:t>
                      </a:r>
                      <a:r>
                        <a:rPr lang="en-US" sz="1200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ر </a:t>
                      </a:r>
                      <a:endParaRPr sz="12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One of the Best antiemetics in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has some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vestibular suppressant action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r>
                        <a:rPr lang="en-US" sz="1200">
                          <a:solidFill>
                            <a:srgbClr val="134F5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effects in brain)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accent1"/>
                          </a:solidFill>
                          <a:highlight>
                            <a:srgbClr val="FFFFFF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Schizophrenia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----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079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Sedation.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Dizziness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Anticholinergic side effects (e.g. dry mouth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and blurred vision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----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Restlessness or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drowsiness. 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Extrapyramidal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manifestations  on prolonged use. 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يعطي نفس أعراض 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Parkinsons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Dopamine is low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03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Glaucoma</a:t>
                      </a: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</a:t>
                      </a: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bc of the  anticholinergic effect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</a:t>
                      </a:r>
                      <a:r>
                        <a:rPr lang="en-US" sz="1200" u="none" cap="none" strike="noStrike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IOP.</a:t>
                      </a:r>
                      <a:endParaRPr sz="1200" u="none" cap="none" strike="noStrike">
                        <a:solidFill>
                          <a:srgbClr val="3AB7B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5127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 u="none" cap="none" strike="noStrike">
                          <a:solidFill>
                            <a:srgbClr val="171717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Prostatic enlargement</a:t>
                      </a:r>
                      <a:endParaRPr sz="1200" u="none" cap="none" strike="noStrike">
                        <a:solidFill>
                          <a:srgbClr val="171717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</a:t>
                      </a: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bc anticholinergics cause</a:t>
                      </a:r>
                      <a:r>
                        <a:rPr lang="en-US" sz="1200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urinary retention</a:t>
                      </a:r>
                      <a:r>
                        <a:rPr lang="en-US" sz="1200">
                          <a:solidFill>
                            <a:srgbClr val="3AB7B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(block)</a:t>
                      </a:r>
                      <a:endParaRPr sz="1200">
                        <a:solidFill>
                          <a:srgbClr val="3AB7B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----</a:t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23" name="Google Shape;223;p18"/>
          <p:cNvSpPr txBox="1"/>
          <p:nvPr/>
        </p:nvSpPr>
        <p:spPr>
          <a:xfrm rot="-5400000">
            <a:off x="-76525" y="834731"/>
            <a:ext cx="627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4" name="Google Shape;224;p18"/>
          <p:cNvSpPr txBox="1"/>
          <p:nvPr/>
        </p:nvSpPr>
        <p:spPr>
          <a:xfrm rot="-5400000">
            <a:off x="-643525" y="3154768"/>
            <a:ext cx="1761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 i="0" sz="14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5" name="Google Shape;225;p18"/>
          <p:cNvSpPr txBox="1"/>
          <p:nvPr/>
        </p:nvSpPr>
        <p:spPr>
          <a:xfrm rot="-5400000">
            <a:off x="-376525" y="5825700"/>
            <a:ext cx="12276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 b="1" i="0" sz="14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6" name="Google Shape;226;p18"/>
          <p:cNvSpPr txBox="1"/>
          <p:nvPr/>
        </p:nvSpPr>
        <p:spPr>
          <a:xfrm rot="-5400000">
            <a:off x="-148975" y="7310725"/>
            <a:ext cx="7725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7" name="Google Shape;227;p18"/>
          <p:cNvSpPr txBox="1"/>
          <p:nvPr/>
        </p:nvSpPr>
        <p:spPr>
          <a:xfrm rot="-5400000">
            <a:off x="-98725" y="8909912"/>
            <a:ext cx="672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i="0" sz="14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8" name="Google Shape;228;p18"/>
          <p:cNvSpPr txBox="1"/>
          <p:nvPr>
            <p:ph idx="12" type="sldNum"/>
          </p:nvPr>
        </p:nvSpPr>
        <p:spPr>
          <a:xfrm>
            <a:off x="6424556" y="9383489"/>
            <a:ext cx="3483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29" name="Google Shape;229;p18"/>
          <p:cNvCxnSpPr/>
          <p:nvPr/>
        </p:nvCxnSpPr>
        <p:spPr>
          <a:xfrm>
            <a:off x="3130025" y="2476500"/>
            <a:ext cx="332400" cy="3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30" name="Google Shape;230;p18"/>
          <p:cNvSpPr/>
          <p:nvPr/>
        </p:nvSpPr>
        <p:spPr>
          <a:xfrm>
            <a:off x="4604400" y="8412425"/>
            <a:ext cx="1664100" cy="12147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Mnemonic!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izzy </a:t>
            </a:r>
            <a:r>
              <a:rPr b="1" lang="en-US" sz="1000">
                <a:solidFill>
                  <a:srgbClr val="999999"/>
                </a:solidFill>
              </a:rPr>
              <a:t>M</a:t>
            </a:r>
            <a:r>
              <a:rPr lang="en-US" sz="1000">
                <a:solidFill>
                  <a:srgbClr val="999999"/>
                </a:solidFill>
              </a:rPr>
              <a:t>inds </a:t>
            </a: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on’t </a:t>
            </a:r>
            <a:r>
              <a:rPr b="1" lang="en-US" sz="1000">
                <a:solidFill>
                  <a:srgbClr val="999999"/>
                </a:solidFill>
              </a:rPr>
              <a:t>P</a:t>
            </a:r>
            <a:r>
              <a:rPr lang="en-US" sz="1000">
                <a:solidFill>
                  <a:srgbClr val="999999"/>
                </a:solidFill>
              </a:rPr>
              <a:t>rance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izzy - </a:t>
            </a: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imenhydrinate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</a:rPr>
              <a:t>M</a:t>
            </a:r>
            <a:r>
              <a:rPr lang="en-US" sz="1000">
                <a:solidFill>
                  <a:srgbClr val="999999"/>
                </a:solidFill>
              </a:rPr>
              <a:t>inds - </a:t>
            </a:r>
            <a:r>
              <a:rPr b="1" lang="en-US" sz="1000">
                <a:solidFill>
                  <a:srgbClr val="999999"/>
                </a:solidFill>
              </a:rPr>
              <a:t>M</a:t>
            </a:r>
            <a:r>
              <a:rPr lang="en-US" sz="1000">
                <a:solidFill>
                  <a:srgbClr val="999999"/>
                </a:solidFill>
              </a:rPr>
              <a:t>etoclopramide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on’t - </a:t>
            </a:r>
            <a:r>
              <a:rPr b="1" lang="en-US" sz="1000">
                <a:solidFill>
                  <a:srgbClr val="999999"/>
                </a:solidFill>
              </a:rPr>
              <a:t>D</a:t>
            </a:r>
            <a:r>
              <a:rPr lang="en-US" sz="1000">
                <a:solidFill>
                  <a:srgbClr val="999999"/>
                </a:solidFill>
              </a:rPr>
              <a:t>omperidone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</a:rPr>
              <a:t>P</a:t>
            </a:r>
            <a:r>
              <a:rPr lang="en-US" sz="1000">
                <a:solidFill>
                  <a:srgbClr val="999999"/>
                </a:solidFill>
              </a:rPr>
              <a:t>rance - </a:t>
            </a:r>
            <a:r>
              <a:rPr b="1" lang="en-US" sz="1000">
                <a:solidFill>
                  <a:srgbClr val="999999"/>
                </a:solidFill>
              </a:rPr>
              <a:t>P</a:t>
            </a:r>
            <a:r>
              <a:rPr lang="en-US" sz="1000">
                <a:solidFill>
                  <a:srgbClr val="999999"/>
                </a:solidFill>
              </a:rPr>
              <a:t>rochlorperazine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" name="Google Shape;235;p19"/>
          <p:cNvGraphicFramePr/>
          <p:nvPr/>
        </p:nvGraphicFramePr>
        <p:xfrm>
          <a:off x="64975" y="479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{DFC151AA-6165-4D45-982D-FF22CBB9EA72}</a:tableStyleId>
              </a:tblPr>
              <a:tblGrid>
                <a:gridCol w="382850"/>
                <a:gridCol w="1935775"/>
                <a:gridCol w="1635775"/>
                <a:gridCol w="2773600"/>
              </a:tblGrid>
              <a:tr h="41777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 &amp;</a:t>
                      </a: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</a:t>
                      </a:r>
                      <a:r>
                        <a:rPr b="1" baseline="30000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2+</a:t>
                      </a: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channel blockers </a:t>
                      </a: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(prophylactic)</a:t>
                      </a:r>
                      <a:endParaRPr b="1" sz="1800" u="none" cap="none" strike="noStrike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  <a:tc hMerge="1"/>
              </a:tr>
              <a:tr h="20135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 gridSpan="3" row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Cinnarizine</a:t>
                      </a:r>
                      <a:endParaRPr b="1"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 rowSpan="2" hMerge="1"/>
                <a:tc rowSpan="2" hMerge="1"/>
              </a:tr>
              <a:tr h="174800">
                <a:tc vMerge="1"/>
                <a:tc gridSpan="3" vMerge="1"/>
                <a:tc hMerge="1" vMerge="1"/>
                <a:tc hMerge="1" vMerge="1"/>
              </a:tr>
              <a:tr h="15541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3C78D8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-Selective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</a:t>
                      </a:r>
                      <a:r>
                        <a:rPr b="1" baseline="3000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2+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channel blocker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(vascular smooth muscle relaxation).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-Anti-Histamine, Anti-Serotonin and Anti-Dopamine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↑ hydrostatic pressure on hair cells activates K</a:t>
                      </a:r>
                      <a:r>
                        <a:rPr baseline="3000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+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currents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Cinnarizine inhibits K</a:t>
                      </a:r>
                      <a:r>
                        <a:rPr b="1" baseline="3000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+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currents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lessen </a:t>
                      </a:r>
                      <a:r>
                        <a:rPr b="1" lang="en-US" sz="12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and motion-  induced </a:t>
                      </a:r>
                      <a:r>
                        <a:rPr b="1" lang="en-US" sz="12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nausea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by dampening the over-reactivity of the vestibular hair cells.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51818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-It promotes 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cerebral blood flow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</a:t>
                      </a:r>
                      <a:r>
                        <a:rPr b="1"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Improve memory</a:t>
                      </a:r>
                      <a:r>
                        <a:rPr b="1"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especially in elderly pts.</a:t>
                      </a:r>
                      <a:endParaRPr sz="1200" u="none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7740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orally in tablet form.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Rapidly absorbed.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Low oral bioavailability 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due to hepatic first pass metabolism. 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If administered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IV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 lipid emulsion, it has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better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bioavailability.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680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Nausea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vomiting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associated with </a:t>
                      </a:r>
                      <a:r>
                        <a:rPr b="1" lang="en-US" sz="12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motion sickness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vertigo</a:t>
                      </a: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Meniere’s disease.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5271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Sweating.                 - Drowsiness.</a:t>
                      </a:r>
                      <a:endParaRPr sz="1200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Headache.               - Muscle rigidity and tremor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→same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symptoms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of Parkinson’s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cap="none" strike="noStrik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550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Parkinsonism </a:t>
                      </a: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bc they suffer from shortage of dopamine.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 drivers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→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bc of anti-histaminic effect → sedation.</a:t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</a:tbl>
          </a:graphicData>
        </a:graphic>
      </p:graphicFrame>
      <p:sp>
        <p:nvSpPr>
          <p:cNvPr id="236" name="Google Shape;236;p19"/>
          <p:cNvSpPr txBox="1"/>
          <p:nvPr/>
        </p:nvSpPr>
        <p:spPr>
          <a:xfrm rot="-5400000">
            <a:off x="-33175" y="573163"/>
            <a:ext cx="5409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b="1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9"/>
          <p:cNvSpPr txBox="1"/>
          <p:nvPr/>
        </p:nvSpPr>
        <p:spPr>
          <a:xfrm rot="-5400000">
            <a:off x="-541225" y="1604039"/>
            <a:ext cx="1557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 i="0" sz="12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8" name="Google Shape;238;p19"/>
          <p:cNvSpPr txBox="1"/>
          <p:nvPr/>
        </p:nvSpPr>
        <p:spPr>
          <a:xfrm rot="-5400000">
            <a:off x="-21175" y="4743334"/>
            <a:ext cx="5169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-US" sz="13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i="0" sz="13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19"/>
          <p:cNvSpPr txBox="1"/>
          <p:nvPr/>
        </p:nvSpPr>
        <p:spPr>
          <a:xfrm rot="-5400000">
            <a:off x="-53875" y="3485125"/>
            <a:ext cx="5823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 b="1" i="0" sz="12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p19"/>
          <p:cNvSpPr txBox="1"/>
          <p:nvPr/>
        </p:nvSpPr>
        <p:spPr>
          <a:xfrm rot="-5400000">
            <a:off x="-98725" y="4134821"/>
            <a:ext cx="672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-US" sz="13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i="0" sz="13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1" name="Google Shape;241;p19"/>
          <p:cNvSpPr txBox="1"/>
          <p:nvPr/>
        </p:nvSpPr>
        <p:spPr>
          <a:xfrm rot="-5400000">
            <a:off x="-98725" y="2762752"/>
            <a:ext cx="672000" cy="3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-US" sz="13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i="0" sz="13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2" name="Google Shape;242;p19"/>
          <p:cNvSpPr/>
          <p:nvPr/>
        </p:nvSpPr>
        <p:spPr>
          <a:xfrm>
            <a:off x="26" y="5167252"/>
            <a:ext cx="6858000" cy="81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3" name="Google Shape;243;p19"/>
          <p:cNvSpPr/>
          <p:nvPr/>
        </p:nvSpPr>
        <p:spPr>
          <a:xfrm>
            <a:off x="0" y="5228925"/>
            <a:ext cx="6858000" cy="6156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19"/>
          <p:cNvSpPr/>
          <p:nvPr/>
        </p:nvSpPr>
        <p:spPr>
          <a:xfrm>
            <a:off x="3296531" y="5872089"/>
            <a:ext cx="264900" cy="3696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5" name="Google Shape;245;p19"/>
          <p:cNvSpPr txBox="1"/>
          <p:nvPr/>
        </p:nvSpPr>
        <p:spPr>
          <a:xfrm>
            <a:off x="408775" y="6196831"/>
            <a:ext cx="6040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producing damaging effects on </a:t>
            </a: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structure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or </a:t>
            </a: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</a:t>
            </a:r>
            <a:r>
              <a:rPr b="0" i="0" lang="en-US" sz="16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labyrinthine hair cells 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 / their </a:t>
            </a:r>
            <a:r>
              <a:rPr b="0" i="0" lang="en-US" sz="16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neuronal connections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6" name="Google Shape;246;p19"/>
          <p:cNvSpPr/>
          <p:nvPr/>
        </p:nvSpPr>
        <p:spPr>
          <a:xfrm rot="-5400000">
            <a:off x="3166168" y="4570044"/>
            <a:ext cx="525600" cy="4824600"/>
          </a:xfrm>
          <a:prstGeom prst="rightBrace">
            <a:avLst>
              <a:gd fmla="val 78099" name="adj1"/>
              <a:gd fmla="val 50000" name="adj2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7" name="Google Shape;247;p19"/>
          <p:cNvSpPr/>
          <p:nvPr/>
        </p:nvSpPr>
        <p:spPr>
          <a:xfrm>
            <a:off x="288199" y="7326983"/>
            <a:ext cx="2494200" cy="325800"/>
          </a:xfrm>
          <a:prstGeom prst="roundRect">
            <a:avLst>
              <a:gd fmla="val 16667" name="adj"/>
            </a:avLst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Vestibular toxins</a:t>
            </a:r>
            <a:endParaRPr b="1" i="0" sz="18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8" name="Google Shape;248;p19"/>
          <p:cNvSpPr/>
          <p:nvPr/>
        </p:nvSpPr>
        <p:spPr>
          <a:xfrm>
            <a:off x="4114798" y="7326983"/>
            <a:ext cx="2334300" cy="3258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 Mixed ototoxins</a:t>
            </a:r>
            <a:endParaRPr b="0" i="0" sz="1800" u="none" cap="none" strike="noStrik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9" name="Google Shape;249;p19"/>
          <p:cNvSpPr txBox="1"/>
          <p:nvPr/>
        </p:nvSpPr>
        <p:spPr>
          <a:xfrm>
            <a:off x="1243949" y="8271345"/>
            <a:ext cx="4277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Drugs altering 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fluid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electrolyte balance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en-US" sz="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0" i="0" sz="4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Diuretics. </a:t>
            </a:r>
            <a:r>
              <a:rPr b="1" i="0" lang="en-US" sz="1500" u="sng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(not loop)</a:t>
            </a:r>
            <a:endParaRPr b="1" i="0" sz="1500" u="sng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50" name="Google Shape;250;p19"/>
          <p:cNvCxnSpPr>
            <a:endCxn id="251" idx="1"/>
          </p:cNvCxnSpPr>
          <p:nvPr/>
        </p:nvCxnSpPr>
        <p:spPr>
          <a:xfrm>
            <a:off x="853036" y="7608010"/>
            <a:ext cx="0" cy="1474800"/>
          </a:xfrm>
          <a:prstGeom prst="straightConnector1">
            <a:avLst/>
          </a:prstGeom>
          <a:noFill/>
          <a:ln cap="flat" cmpd="sng" w="38100">
            <a:solidFill>
              <a:srgbClr val="FEE0E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2" name="Google Shape;252;p19"/>
          <p:cNvSpPr/>
          <p:nvPr/>
        </p:nvSpPr>
        <p:spPr>
          <a:xfrm>
            <a:off x="856500" y="8442214"/>
            <a:ext cx="225600" cy="0"/>
          </a:xfrm>
          <a:prstGeom prst="rect">
            <a:avLst/>
          </a:prstGeom>
          <a:solidFill>
            <a:srgbClr val="FEE0E8"/>
          </a:solidFill>
          <a:ln cap="flat" cmpd="sng" w="38100">
            <a:solidFill>
              <a:srgbClr val="FEE0E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3" name="Google Shape;253;p19"/>
          <p:cNvSpPr/>
          <p:nvPr/>
        </p:nvSpPr>
        <p:spPr>
          <a:xfrm>
            <a:off x="1000740" y="8347893"/>
            <a:ext cx="183600" cy="183600"/>
          </a:xfrm>
          <a:prstGeom prst="ellipse">
            <a:avLst/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p19"/>
          <p:cNvSpPr/>
          <p:nvPr/>
        </p:nvSpPr>
        <p:spPr>
          <a:xfrm>
            <a:off x="853036" y="9082810"/>
            <a:ext cx="225600" cy="0"/>
          </a:xfrm>
          <a:prstGeom prst="rect">
            <a:avLst/>
          </a:prstGeom>
          <a:solidFill>
            <a:srgbClr val="FEE0E8"/>
          </a:solidFill>
          <a:ln cap="flat" cmpd="sng" w="38100">
            <a:solidFill>
              <a:srgbClr val="FEE0E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4" name="Google Shape;254;p19"/>
          <p:cNvSpPr/>
          <p:nvPr/>
        </p:nvSpPr>
        <p:spPr>
          <a:xfrm>
            <a:off x="979956" y="8988489"/>
            <a:ext cx="183600" cy="183600"/>
          </a:xfrm>
          <a:prstGeom prst="ellipse">
            <a:avLst/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19"/>
          <p:cNvSpPr txBox="1"/>
          <p:nvPr/>
        </p:nvSpPr>
        <p:spPr>
          <a:xfrm>
            <a:off x="1222305" y="8913880"/>
            <a:ext cx="53463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Drugs altering </a:t>
            </a:r>
            <a:r>
              <a:rPr b="0" i="0" lang="en-US" sz="15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(Inhibit) 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vestibular firing </a:t>
            </a:r>
            <a:r>
              <a:rPr lang="en-US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(neuronal depressants)</a:t>
            </a:r>
            <a:r>
              <a:rPr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Anticonvulsants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Antidepressants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Sedative hypnotics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</a:t>
            </a:r>
            <a:r>
              <a:rPr b="0" i="0" lang="en-US" sz="7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Alcohol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b="0" i="0" lang="en-US" sz="1500" u="none" cap="none" strike="noStrik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Cocaine</a:t>
            </a:r>
            <a:r>
              <a:rPr b="0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 </a:t>
            </a:r>
            <a:endParaRPr b="0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6" name="Google Shape;256;p19"/>
          <p:cNvSpPr txBox="1"/>
          <p:nvPr/>
        </p:nvSpPr>
        <p:spPr>
          <a:xfrm rot="-5400000">
            <a:off x="-130458" y="8236392"/>
            <a:ext cx="15426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29"/>
              <a:buFont typeface="Arial"/>
              <a:buNone/>
            </a:pPr>
            <a:r>
              <a:rPr b="0" i="0" lang="en-US" sz="1629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Alter</a:t>
            </a:r>
            <a:r>
              <a:rPr b="1" i="0" lang="en-US" sz="1629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629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function</a:t>
            </a:r>
            <a:endParaRPr b="1" i="0" sz="1629" u="none" cap="none" strike="noStrik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7" name="Google Shape;257;p19"/>
          <p:cNvSpPr/>
          <p:nvPr/>
        </p:nvSpPr>
        <p:spPr>
          <a:xfrm>
            <a:off x="872793" y="7963369"/>
            <a:ext cx="225600" cy="0"/>
          </a:xfrm>
          <a:prstGeom prst="rect">
            <a:avLst/>
          </a:prstGeom>
          <a:solidFill>
            <a:srgbClr val="FEE0E8"/>
          </a:solidFill>
          <a:ln cap="flat" cmpd="sng" w="38100">
            <a:solidFill>
              <a:srgbClr val="FEE0E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8" name="Google Shape;258;p19"/>
          <p:cNvSpPr/>
          <p:nvPr/>
        </p:nvSpPr>
        <p:spPr>
          <a:xfrm>
            <a:off x="1017033" y="7869048"/>
            <a:ext cx="183600" cy="183600"/>
          </a:xfrm>
          <a:prstGeom prst="ellipse">
            <a:avLst/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p19"/>
          <p:cNvSpPr txBox="1"/>
          <p:nvPr/>
        </p:nvSpPr>
        <p:spPr>
          <a:xfrm>
            <a:off x="1276376" y="7799285"/>
            <a:ext cx="2020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Affect the </a:t>
            </a:r>
            <a:r>
              <a:rPr b="1" i="0" lang="en-US" sz="15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balance</a:t>
            </a:r>
            <a:r>
              <a:rPr b="0" i="0" lang="en-US" sz="15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0" i="0" sz="15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60" name="Google Shape;260;p19"/>
          <p:cNvCxnSpPr/>
          <p:nvPr/>
        </p:nvCxnSpPr>
        <p:spPr>
          <a:xfrm>
            <a:off x="4141063" y="7589751"/>
            <a:ext cx="0" cy="368100"/>
          </a:xfrm>
          <a:prstGeom prst="straightConnector1">
            <a:avLst/>
          </a:prstGeom>
          <a:noFill/>
          <a:ln cap="flat" cmpd="sng" w="38100">
            <a:solidFill>
              <a:srgbClr val="FFF2CC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61" name="Google Shape;261;p19"/>
          <p:cNvSpPr/>
          <p:nvPr/>
        </p:nvSpPr>
        <p:spPr>
          <a:xfrm>
            <a:off x="4141063" y="7957857"/>
            <a:ext cx="225600" cy="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rgbClr val="FFF2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2" name="Google Shape;262;p19"/>
          <p:cNvSpPr/>
          <p:nvPr/>
        </p:nvSpPr>
        <p:spPr>
          <a:xfrm>
            <a:off x="4224978" y="7863536"/>
            <a:ext cx="183600" cy="183600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3" name="Google Shape;263;p19"/>
          <p:cNvSpPr txBox="1"/>
          <p:nvPr/>
        </p:nvSpPr>
        <p:spPr>
          <a:xfrm>
            <a:off x="4386450" y="7807814"/>
            <a:ext cx="2472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Affect </a:t>
            </a:r>
            <a:r>
              <a:rPr b="1" i="0" lang="en-US" sz="135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hearing</a:t>
            </a:r>
            <a:r>
              <a:rPr b="0" i="0" lang="en-US" sz="135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balance.</a:t>
            </a:r>
            <a:endParaRPr b="0" i="0" sz="135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4" name="Google Shape;264;p19"/>
          <p:cNvSpPr txBox="1"/>
          <p:nvPr>
            <p:ph idx="12" type="sldNum"/>
          </p:nvPr>
        </p:nvSpPr>
        <p:spPr>
          <a:xfrm>
            <a:off x="5229958" y="9383498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p19"/>
          <p:cNvSpPr txBox="1"/>
          <p:nvPr/>
        </p:nvSpPr>
        <p:spPr>
          <a:xfrm>
            <a:off x="1509930" y="5264233"/>
            <a:ext cx="3533400" cy="4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inducing vertigo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6" name="Google Shape;266;p19"/>
          <p:cNvSpPr/>
          <p:nvPr/>
        </p:nvSpPr>
        <p:spPr>
          <a:xfrm>
            <a:off x="5003425" y="5266275"/>
            <a:ext cx="1787700" cy="540900"/>
          </a:xfrm>
          <a:prstGeom prst="rect">
            <a:avLst/>
          </a:prstGeom>
          <a:solidFill>
            <a:srgbClr val="000000">
              <a:alpha val="0"/>
            </a:srgbClr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important to know each drug will have functional or </a:t>
            </a:r>
            <a:r>
              <a:rPr b="1" lang="en-US" sz="1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structural</a:t>
            </a:r>
            <a:r>
              <a:rPr b="1" lang="en-US" sz="1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effect.</a:t>
            </a:r>
            <a:endParaRPr b="1" sz="10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" name="Google Shape;271;p20"/>
          <p:cNvGraphicFramePr/>
          <p:nvPr/>
        </p:nvGraphicFramePr>
        <p:xfrm>
          <a:off x="0" y="1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{A9913B6C-2544-4BA0-BE22-0F705E248EAE}</a:tableStyleId>
              </a:tblPr>
              <a:tblGrid>
                <a:gridCol w="3429000"/>
                <a:gridCol w="3429000"/>
              </a:tblGrid>
              <a:tr h="5453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lt1"/>
                          </a:solidFill>
                        </a:rPr>
                        <a:t>B- Mixed ototoxins </a:t>
                      </a:r>
                      <a:r>
                        <a:rPr b="0" lang="en-US" sz="1500" u="none" cap="none" strike="noStrike">
                          <a:solidFill>
                            <a:schemeClr val="lt1"/>
                          </a:solidFill>
                        </a:rPr>
                        <a:t>→ Affect balance &amp; hearing</a:t>
                      </a:r>
                      <a:endParaRPr b="0" sz="15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375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u="none" cap="none" strike="noStrike">
                          <a:solidFill>
                            <a:srgbClr val="171616"/>
                          </a:solidFill>
                        </a:rPr>
                        <a:t>Altering</a:t>
                      </a:r>
                      <a:r>
                        <a:rPr lang="en-US" sz="1700" u="none" cap="none" strike="noStrike"/>
                        <a:t> </a:t>
                      </a:r>
                      <a:r>
                        <a:rPr b="1" lang="en-US" sz="1700" u="none" cap="none" strike="noStrike">
                          <a:solidFill>
                            <a:srgbClr val="FF0000"/>
                          </a:solidFill>
                        </a:rPr>
                        <a:t>Structure</a:t>
                      </a:r>
                      <a:endParaRPr b="1" sz="17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56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u="none" cap="none" strike="noStrike">
                          <a:solidFill>
                            <a:srgbClr val="171616"/>
                          </a:solidFill>
                        </a:rPr>
                        <a:t>Altering</a:t>
                      </a:r>
                      <a:r>
                        <a:rPr lang="en-US" sz="1700" u="none" cap="none" strike="noStrike"/>
                        <a:t> </a:t>
                      </a:r>
                      <a:r>
                        <a:rPr b="1" lang="en-US" sz="1700" u="none" cap="none" strike="noStrike">
                          <a:solidFill>
                            <a:srgbClr val="FF0000"/>
                          </a:solidFill>
                        </a:rPr>
                        <a:t>Function</a:t>
                      </a:r>
                      <a:endParaRPr b="1" sz="17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</a:tr>
              <a:tr h="1368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accent2"/>
                          </a:solidFill>
                        </a:rPr>
                        <a:t>   Aminoglycoside</a:t>
                      </a:r>
                      <a:r>
                        <a:rPr lang="en-US" sz="1400" u="none" cap="none" strike="noStrike"/>
                        <a:t> antibiotics;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  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Gentamycin</a:t>
                      </a:r>
                      <a:r>
                        <a:rPr lang="en-US" sz="1400" u="none" cap="none" strike="noStrike"/>
                        <a:t>,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400" u="none" cap="none" strike="noStrike"/>
                        <a:t>   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Neomycin</a:t>
                      </a:r>
                      <a:r>
                        <a:rPr lang="en-US" sz="1400" u="none" cap="none" strike="noStrike"/>
                        <a:t>,      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  </a:t>
                      </a: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-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Kanamycin</a:t>
                      </a:r>
                      <a:r>
                        <a:rPr lang="en-US" sz="1400" u="none" cap="none" strike="noStrike"/>
                        <a:t>,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  -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Streptomycin</a:t>
                      </a:r>
                      <a:r>
                        <a:rPr b="0" lang="en-US" sz="1400" u="none" cap="none" strike="noStrike">
                          <a:solidFill>
                            <a:schemeClr val="dk1"/>
                          </a:solidFill>
                        </a:rPr>
                        <a:t>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- 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Quinine</a:t>
                      </a:r>
                      <a:r>
                        <a:rPr lang="en-US" sz="1400" u="none" cap="none" strike="noStrike"/>
                        <a:t>, 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chloroquine</a:t>
                      </a:r>
                      <a:r>
                        <a:rPr lang="en-US" sz="1400" u="none" cap="none" strike="noStrike"/>
                        <a:t>, 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quinidine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b="0" lang="en-US" sz="1200" u="none" cap="none" strike="noStrike">
                          <a:solidFill>
                            <a:schemeClr val="accent1"/>
                          </a:solidFill>
                        </a:rPr>
                        <a:t>→ Anti-malarial drugs.</a:t>
                      </a:r>
                      <a:endParaRPr b="0" sz="12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-</a:t>
                      </a:r>
                      <a:r>
                        <a:rPr lang="en-US" sz="1400" u="none" cap="none" strike="noStrike">
                          <a:solidFill>
                            <a:schemeClr val="accent2"/>
                          </a:solidFill>
                        </a:rPr>
                        <a:t> Nitrogen mustard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→ Anti-cancer drug.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-</a:t>
                      </a:r>
                      <a:r>
                        <a:rPr lang="en-US" sz="1400" u="none" cap="none" strike="noStrike">
                          <a:solidFill>
                            <a:schemeClr val="accent2"/>
                          </a:solidFill>
                        </a:rPr>
                        <a:t> Loop diuretics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-</a:t>
                      </a:r>
                      <a:r>
                        <a:rPr lang="en-US" sz="1400" u="none" cap="none" strike="noStrike">
                          <a:solidFill>
                            <a:schemeClr val="accent2"/>
                          </a:solidFill>
                        </a:rPr>
                        <a:t> NSAIDs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 -</a:t>
                      </a:r>
                      <a:r>
                        <a:rPr lang="en-US" sz="1400" u="none" cap="none" strike="noStrike">
                          <a:solidFill>
                            <a:schemeClr val="accent2"/>
                          </a:solidFill>
                        </a:rPr>
                        <a:t> Tobacco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4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Genta</a:t>
                      </a:r>
                      <a:r>
                        <a:rPr b="1" lang="en-US" sz="1400" u="sng" cap="none" strike="noStrike">
                          <a:solidFill>
                            <a:schemeClr val="accent2"/>
                          </a:solidFill>
                        </a:rPr>
                        <a:t>M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y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cin</a:t>
                      </a:r>
                      <a:endParaRPr b="1" sz="14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7FC84"/>
                    </a:solidFill>
                  </a:tcPr>
                </a:tc>
                <a:tc rowSpan="4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300" u="none" cap="none" strike="noStrike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How functional derangement is induced by these drugs?</a:t>
                      </a:r>
                      <a:endParaRPr sz="1400" u="none" cap="none" strike="noStrik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b="1" lang="en-US" sz="6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 sz="6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↓ Local blood flow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rPr lang="en-US" sz="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</a:t>
                      </a:r>
                      <a:r>
                        <a:rPr b="1"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biochemical changes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"/>
                        <a:buFont typeface="Arial"/>
                        <a:buNone/>
                      </a:pPr>
                      <a:r>
                        <a:rPr lang="en-US" sz="3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↓ electrochemical transduction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"/>
                        <a:buFont typeface="Arial"/>
                        <a:buNone/>
                      </a:pPr>
                      <a:r>
                        <a:rPr lang="en-US" sz="3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</a:t>
                      </a:r>
                      <a:r>
                        <a:rPr b="1" lang="en-US" sz="1400" u="none" cap="none" strike="noStrik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↓ firing of impulse</a:t>
                      </a:r>
                      <a:endParaRPr sz="14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chemeClr val="accent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913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/>
                        <a:t>  Induce </a:t>
                      </a:r>
                      <a:r>
                        <a:rPr b="0" lang="en-US" sz="1400" u="none" cap="none" strike="noStrike"/>
                        <a:t>apoptosis</a:t>
                      </a:r>
                      <a:r>
                        <a:rPr lang="en-US" sz="1400" u="none" cap="none" strike="noStrike"/>
                        <a:t> by 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evoking free 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en-US" sz="5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  radicals </a:t>
                      </a:r>
                      <a:r>
                        <a:rPr lang="en-US" sz="1400" u="none" cap="none" strike="noStrike"/>
                        <a:t>→ </a:t>
                      </a: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</a:rPr>
                        <a:t>M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itochondrial Pathway</a:t>
                      </a:r>
                      <a:r>
                        <a:rPr lang="en-US" sz="1400" u="none" cap="none" strike="noStrike"/>
                        <a:t>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294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N</a:t>
                      </a:r>
                      <a:r>
                        <a:rPr b="1" lang="en-US" sz="1400" u="sng" cap="none" strike="noStrike">
                          <a:solidFill>
                            <a:schemeClr val="accent2"/>
                          </a:solidFill>
                        </a:rPr>
                        <a:t>E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omycin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1A5"/>
                    </a:solidFill>
                  </a:tcPr>
                </a:tc>
                <a:tc vMerge="1"/>
              </a:tr>
              <a:tr h="1132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/>
                        <a:t>   Induce </a:t>
                      </a:r>
                      <a:r>
                        <a:rPr b="0" lang="en-US" sz="1400" u="none" cap="none" strike="noStrike"/>
                        <a:t>apoptosis</a:t>
                      </a:r>
                      <a:r>
                        <a:rPr lang="en-US" sz="1400" u="none" cap="none" strike="noStrike"/>
                        <a:t> by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 activating 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rPr lang="en-US" sz="4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   caspases</a:t>
                      </a:r>
                      <a:r>
                        <a:rPr lang="en-US" sz="1400" u="none" cap="none" strike="noStrike"/>
                        <a:t> → 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D</a:t>
                      </a: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ath Receptor 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00"/>
                        <a:buFont typeface="Arial"/>
                        <a:buNone/>
                      </a:pPr>
                      <a:r>
                        <a:t/>
                      </a:r>
                      <a:endParaRPr b="1" sz="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   Pathway</a:t>
                      </a:r>
                      <a:r>
                        <a:rPr b="0" lang="en-US" sz="1400" u="none" cap="none" strike="noStrike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b="0" lang="en-US" sz="1400" u="none" cap="none" strike="noStrike">
                          <a:solidFill>
                            <a:srgbClr val="45818E"/>
                          </a:solidFill>
                        </a:rPr>
                        <a:t> </a:t>
                      </a:r>
                      <a:r>
                        <a:rPr b="0" lang="en-US" sz="1200" u="none" cap="none" strike="noStrike">
                          <a:solidFill>
                            <a:schemeClr val="accent1"/>
                          </a:solidFill>
                        </a:rPr>
                        <a:t>(protease enzymes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)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</a:tbl>
          </a:graphicData>
        </a:graphic>
      </p:graphicFrame>
      <p:sp>
        <p:nvSpPr>
          <p:cNvPr id="272" name="Google Shape;272;p20"/>
          <p:cNvSpPr txBox="1"/>
          <p:nvPr>
            <p:ph idx="12" type="sldNum"/>
          </p:nvPr>
        </p:nvSpPr>
        <p:spPr>
          <a:xfrm>
            <a:off x="5229958" y="9383498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b="0" i="0" sz="900" u="none" cap="none" strike="noStrik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3" name="Google Shape;27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533260"/>
            <a:ext cx="6477000" cy="2828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0"/>
          <p:cNvSpPr/>
          <p:nvPr/>
        </p:nvSpPr>
        <p:spPr>
          <a:xfrm>
            <a:off x="1583575" y="1442175"/>
            <a:ext cx="1708500" cy="8031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avoid aminoglycoside if there is an inner ear infection + vertigo 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1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1" name="Google Shape;281;p21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2" name="Google Shape;282;p21"/>
          <p:cNvSpPr txBox="1"/>
          <p:nvPr/>
        </p:nvSpPr>
        <p:spPr>
          <a:xfrm>
            <a:off x="193275" y="1252150"/>
            <a:ext cx="6523500" cy="85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Which of the following is most likely to induce parkinsonism-like extrapyramidal symptoms?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Hyoscine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Metoclopramide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</a:t>
            </a: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Which of the following agents decreases nausea and vomiting by blocking dopaminergic receptors in the chemoreceptor trigger zone (CTZ)?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Prochlorperazine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Hyoscine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3- Which of the following is a selective Ca</a:t>
            </a:r>
            <a:r>
              <a:rPr b="1" baseline="30000" lang="en-US" sz="1200">
                <a:solidFill>
                  <a:schemeClr val="dk1"/>
                </a:solidFill>
              </a:rPr>
              <a:t>2+</a:t>
            </a: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channel blocker?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Gentamicin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4- Which of the following drugs is contraindicated in patients with glaucoma?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Clonazepam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Hyoscine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5- All of the following induce vertigo except?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Neomycin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Alcohol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Anticholinergics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Antidepressants</a:t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6- which of the following is contraindicated in parkinsonism?</a:t>
            </a:r>
            <a:endParaRPr b="1" sz="120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Dimenhydrinate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Cinnarizine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Anticholinergics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7- which of the following is contraindicated in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Pheochromocytoma</a:t>
            </a:r>
            <a:r>
              <a:rPr b="1" lang="en-US" sz="1200">
                <a:solidFill>
                  <a:schemeClr val="dk1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sz="1200">
              <a:solidFill>
                <a:schemeClr val="dk1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Betahistine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Hyoscine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benzodiazepines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entury Gothic"/>
              <a:buAutoNum type="alphaUcPeriod"/>
            </a:pPr>
            <a:r>
              <a:rPr lang="en-US" sz="120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metoclopramide</a:t>
            </a:r>
            <a:endParaRPr sz="120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