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6858000" cy="9906000" type="A4"/>
  <p:notesSz cx="6858000" cy="9144000"/>
  <p:embeddedFontLst>
    <p:embeddedFont>
      <p:font typeface="Calibri" panose="020F0502020204030204" pitchFamily="34" charset="0"/>
      <p:regular r:id="rId17"/>
      <p:bold r:id="rId18"/>
    </p:embeddedFon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7D4F8B-36B9-45D8-A272-DC114BBF7746}">
  <a:tblStyle styleId="{BC7D4F8B-36B9-45D8-A272-DC114BBF7746}" styleName="Table_0">
    <a:wholeTbl>
      <a:tcTxStyle b="off" i="off">
        <a:font>
          <a:latin typeface="Century Gothic"/>
          <a:ea typeface="Century Gothic"/>
          <a:cs typeface="Century Gothic"/>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1V>
    <a:band2V>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fill>
          <a:solidFill>
            <a:schemeClr val="accent4"/>
          </a:solidFill>
        </a:fill>
      </a:tcStyle>
    </a:firstRow>
    <a:neCell>
      <a:tcTxStyle/>
      <a:tcStyle>
        <a:tcBdr/>
      </a:tcStyle>
    </a:neCell>
    <a:nwCell>
      <a:tcTxStyle/>
      <a:tcStyle>
        <a:tcBdr/>
      </a:tcStyle>
    </a:nwCell>
  </a:tblStyle>
  <a:tblStyle styleId="{43FD1713-E9C8-44FD-BCD9-7419141BA2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F4CAD76-8602-42D0-90B1-5B2D959C26CB}"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5807EB-6F35-4A68-8310-CCBF6BAFA817}" styleName="Table_3">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56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3a46fefe_4_12: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3a46fefe_4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f3a46fefe_4_12: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f3a46fefe_4_196: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f3a46fefe_4_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f3a46fefe_4_196: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740f696355e15c2_1: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740f696355e15c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4740f696355e15c2_1: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f3a46fefe_4_277: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f3a46fefe_4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3f3a46fefe_4_277: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f3a46fefe_4_359: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f3a46fefe_4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3f3a46fefe_4_359: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6" name="Google Shape;196;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f3bc87df7_0_16: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f3bc87df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3f3bc87df7_0_16:notes"/>
          <p:cNvSpPr txBox="1">
            <a:spLocks noGrp="1"/>
          </p:cNvSpPr>
          <p:nvPr>
            <p:ph type="sldNum" idx="12"/>
          </p:nvPr>
        </p:nvSpPr>
        <p:spPr>
          <a:xfrm>
            <a:off x="1588" y="8685213"/>
            <a:ext cx="2971800" cy="4587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54f784843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454f784843_0_72: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0" name="Google Shape;300;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54f784843_0_105:notes"/>
          <p:cNvSpPr>
            <a:spLocks noGrp="1" noRot="1" noChangeAspect="1"/>
          </p:cNvSpPr>
          <p:nvPr>
            <p:ph type="sldImg" idx="2"/>
          </p:nvPr>
        </p:nvSpPr>
        <p:spPr>
          <a:xfrm>
            <a:off x="2360613" y="1143000"/>
            <a:ext cx="21369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454f784843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8" name="Google Shape;338;g454f784843_0_105: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b="0" i="0" u="none" strike="noStrike" cap="none">
                <a:solidFill>
                  <a:srgbClr val="8E95A0"/>
                </a:solidFill>
                <a:latin typeface="Century Gothic"/>
                <a:ea typeface="Century Gothic"/>
                <a:cs typeface="Century Gothic"/>
                <a:sym typeface="Century Gothic"/>
              </a:defRPr>
            </a:lvl1pPr>
            <a:lvl2pPr marL="0" marR="0" lvl="1" indent="0" algn="r" rtl="1">
              <a:spcBef>
                <a:spcPts val="0"/>
              </a:spcBef>
              <a:buNone/>
              <a:defRPr sz="900" b="0" i="0" u="none" strike="noStrike" cap="none">
                <a:solidFill>
                  <a:srgbClr val="8E95A0"/>
                </a:solidFill>
                <a:latin typeface="Century Gothic"/>
                <a:ea typeface="Century Gothic"/>
                <a:cs typeface="Century Gothic"/>
                <a:sym typeface="Century Gothic"/>
              </a:defRPr>
            </a:lvl2pPr>
            <a:lvl3pPr marL="0" marR="0" lvl="2" indent="0" algn="r" rtl="1">
              <a:spcBef>
                <a:spcPts val="0"/>
              </a:spcBef>
              <a:buNone/>
              <a:defRPr sz="900" b="0" i="0" u="none" strike="noStrike" cap="none">
                <a:solidFill>
                  <a:srgbClr val="8E95A0"/>
                </a:solidFill>
                <a:latin typeface="Century Gothic"/>
                <a:ea typeface="Century Gothic"/>
                <a:cs typeface="Century Gothic"/>
                <a:sym typeface="Century Gothic"/>
              </a:defRPr>
            </a:lvl3pPr>
            <a:lvl4pPr marL="0" marR="0" lvl="3" indent="0" algn="r" rtl="1">
              <a:spcBef>
                <a:spcPts val="0"/>
              </a:spcBef>
              <a:buNone/>
              <a:defRPr sz="900" b="0" i="0" u="none" strike="noStrike" cap="none">
                <a:solidFill>
                  <a:srgbClr val="8E95A0"/>
                </a:solidFill>
                <a:latin typeface="Century Gothic"/>
                <a:ea typeface="Century Gothic"/>
                <a:cs typeface="Century Gothic"/>
                <a:sym typeface="Century Gothic"/>
              </a:defRPr>
            </a:lvl4pPr>
            <a:lvl5pPr marL="0" marR="0" lvl="4" indent="0" algn="r" rtl="1">
              <a:spcBef>
                <a:spcPts val="0"/>
              </a:spcBef>
              <a:buNone/>
              <a:defRPr sz="900" b="0" i="0" u="none" strike="noStrike" cap="none">
                <a:solidFill>
                  <a:srgbClr val="8E95A0"/>
                </a:solidFill>
                <a:latin typeface="Century Gothic"/>
                <a:ea typeface="Century Gothic"/>
                <a:cs typeface="Century Gothic"/>
                <a:sym typeface="Century Gothic"/>
              </a:defRPr>
            </a:lvl5pPr>
            <a:lvl6pPr marL="0" marR="0" lvl="5" indent="0" algn="r" rtl="1">
              <a:spcBef>
                <a:spcPts val="0"/>
              </a:spcBef>
              <a:buNone/>
              <a:defRPr sz="900" b="0" i="0" u="none" strike="noStrike" cap="none">
                <a:solidFill>
                  <a:srgbClr val="8E95A0"/>
                </a:solidFill>
                <a:latin typeface="Century Gothic"/>
                <a:ea typeface="Century Gothic"/>
                <a:cs typeface="Century Gothic"/>
                <a:sym typeface="Century Gothic"/>
              </a:defRPr>
            </a:lvl6pPr>
            <a:lvl7pPr marL="0" marR="0" lvl="6" indent="0" algn="r" rtl="1">
              <a:spcBef>
                <a:spcPts val="0"/>
              </a:spcBef>
              <a:buNone/>
              <a:defRPr sz="900" b="0" i="0" u="none" strike="noStrike" cap="none">
                <a:solidFill>
                  <a:srgbClr val="8E95A0"/>
                </a:solidFill>
                <a:latin typeface="Century Gothic"/>
                <a:ea typeface="Century Gothic"/>
                <a:cs typeface="Century Gothic"/>
                <a:sym typeface="Century Gothic"/>
              </a:defRPr>
            </a:lvl7pPr>
            <a:lvl8pPr marL="0" marR="0" lvl="7" indent="0" algn="r" rtl="1">
              <a:spcBef>
                <a:spcPts val="0"/>
              </a:spcBef>
              <a:buNone/>
              <a:defRPr sz="900" b="0" i="0" u="none" strike="noStrike" cap="none">
                <a:solidFill>
                  <a:srgbClr val="8E95A0"/>
                </a:solidFill>
                <a:latin typeface="Century Gothic"/>
                <a:ea typeface="Century Gothic"/>
                <a:cs typeface="Century Gothic"/>
                <a:sym typeface="Century Gothic"/>
              </a:defRPr>
            </a:lvl8pPr>
            <a:lvl9pPr marL="0" marR="0" lvl="8" indent="0" algn="r" rtl="1">
              <a:spcBef>
                <a:spcPts val="0"/>
              </a:spcBef>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فارغ"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4"/>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4"/>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514350" y="1621191"/>
            <a:ext cx="5829300" cy="3448800"/>
          </a:xfrm>
          <a:prstGeom prst="rect">
            <a:avLst/>
          </a:prstGeom>
          <a:noFill/>
          <a:ln>
            <a:noFill/>
          </a:ln>
        </p:spPr>
        <p:txBody>
          <a:bodyPr spcFirstLastPara="1" wrap="square" lIns="91425" tIns="45700" rIns="91425" bIns="45700" anchor="b" anchorCtr="0"/>
          <a:lstStyle>
            <a:lvl1pPr marR="0" lvl="0" algn="ctr"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5"/>
          <p:cNvSpPr txBox="1">
            <a:spLocks noGrp="1"/>
          </p:cNvSpPr>
          <p:nvPr>
            <p:ph type="subTitle" idx="1"/>
          </p:nvPr>
        </p:nvSpPr>
        <p:spPr>
          <a:xfrm>
            <a:off x="857250" y="5202944"/>
            <a:ext cx="5143500" cy="2391600"/>
          </a:xfrm>
          <a:prstGeom prst="rect">
            <a:avLst/>
          </a:prstGeom>
          <a:noFill/>
          <a:ln>
            <a:noFill/>
          </a:ln>
        </p:spPr>
        <p:txBody>
          <a:bodyPr spcFirstLastPara="1" wrap="square" lIns="91425" tIns="45700" rIns="91425" bIns="45700" anchor="t" anchorCtr="0"/>
          <a:lstStyle>
            <a:lvl1pPr marR="0" lvl="0" algn="ct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1">
              <a:lnSpc>
                <a:spcPct val="90000"/>
              </a:lnSpc>
              <a:spcBef>
                <a:spcPts val="375"/>
              </a:spcBef>
              <a:spcAft>
                <a:spcPts val="0"/>
              </a:spcAft>
              <a:buClr>
                <a:schemeClr val="dk1"/>
              </a:buClr>
              <a:buSzPts val="135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15"/>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Google Shape;98;p15"/>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9" name="Google Shape;99;p15"/>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body" idx="1"/>
          </p:nvPr>
        </p:nvSpPr>
        <p:spPr>
          <a:xfrm>
            <a:off x="471488" y="2637014"/>
            <a:ext cx="59151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16"/>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Google Shape;104;p16"/>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6"/>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67916" y="2469624"/>
            <a:ext cx="5915100" cy="4120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17"/>
          <p:cNvSpPr txBox="1">
            <a:spLocks noGrp="1"/>
          </p:cNvSpPr>
          <p:nvPr>
            <p:ph type="body" idx="1"/>
          </p:nvPr>
        </p:nvSpPr>
        <p:spPr>
          <a:xfrm>
            <a:off x="467916" y="6629226"/>
            <a:ext cx="5915100" cy="21669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rgbClr val="8E95A0"/>
              </a:buClr>
              <a:buSzPts val="1500"/>
              <a:buFont typeface="Arial"/>
              <a:buNone/>
              <a:defRPr sz="1500" b="0" i="0" u="none" strike="noStrike" cap="none">
                <a:solidFill>
                  <a:srgbClr val="8E95A0"/>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rgbClr val="8E95A0"/>
              </a:buClr>
              <a:buSzPts val="1350"/>
              <a:buFont typeface="Arial"/>
              <a:buNone/>
              <a:defRPr sz="1350" b="0" i="0" u="none" strike="noStrike" cap="none">
                <a:solidFill>
                  <a:srgbClr val="8E95A0"/>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9pPr>
          </a:lstStyle>
          <a:p>
            <a:endParaRPr/>
          </a:p>
        </p:txBody>
      </p:sp>
      <p:sp>
        <p:nvSpPr>
          <p:cNvPr id="109" name="Google Shape;109;p17"/>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17"/>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Google Shape;111;p17"/>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8"/>
          <p:cNvSpPr txBox="1">
            <a:spLocks noGrp="1"/>
          </p:cNvSpPr>
          <p:nvPr>
            <p:ph type="body" idx="1"/>
          </p:nvPr>
        </p:nvSpPr>
        <p:spPr>
          <a:xfrm>
            <a:off x="471488" y="2637014"/>
            <a:ext cx="29145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15" name="Google Shape;115;p18"/>
          <p:cNvSpPr txBox="1">
            <a:spLocks noGrp="1"/>
          </p:cNvSpPr>
          <p:nvPr>
            <p:ph type="body" idx="2"/>
          </p:nvPr>
        </p:nvSpPr>
        <p:spPr>
          <a:xfrm>
            <a:off x="3471863" y="2637014"/>
            <a:ext cx="29145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16" name="Google Shape;116;p18"/>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18"/>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Google Shape;118;p18"/>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المقارنة"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72381"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19"/>
          <p:cNvSpPr txBox="1">
            <a:spLocks noGrp="1"/>
          </p:cNvSpPr>
          <p:nvPr>
            <p:ph type="body" idx="1"/>
          </p:nvPr>
        </p:nvSpPr>
        <p:spPr>
          <a:xfrm>
            <a:off x="472381" y="2428347"/>
            <a:ext cx="2901300" cy="1190100"/>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9"/>
          <p:cNvSpPr txBox="1">
            <a:spLocks noGrp="1"/>
          </p:cNvSpPr>
          <p:nvPr>
            <p:ph type="body" idx="2"/>
          </p:nvPr>
        </p:nvSpPr>
        <p:spPr>
          <a:xfrm>
            <a:off x="472381" y="3618442"/>
            <a:ext cx="2901300" cy="5322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9"/>
          <p:cNvSpPr txBox="1">
            <a:spLocks noGrp="1"/>
          </p:cNvSpPr>
          <p:nvPr>
            <p:ph type="body" idx="3"/>
          </p:nvPr>
        </p:nvSpPr>
        <p:spPr>
          <a:xfrm>
            <a:off x="3471863" y="2428347"/>
            <a:ext cx="2915400" cy="1190100"/>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9"/>
          <p:cNvSpPr txBox="1">
            <a:spLocks noGrp="1"/>
          </p:cNvSpPr>
          <p:nvPr>
            <p:ph type="body" idx="4"/>
          </p:nvPr>
        </p:nvSpPr>
        <p:spPr>
          <a:xfrm>
            <a:off x="3471863" y="3618442"/>
            <a:ext cx="2915400" cy="5322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5" name="Google Shape;125;p19"/>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6" name="Google Shape;126;p19"/>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19"/>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20"/>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Google Shape;131;p20"/>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Google Shape;132;p20"/>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72381" y="660400"/>
            <a:ext cx="2211900" cy="2311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21"/>
          <p:cNvSpPr txBox="1">
            <a:spLocks noGrp="1"/>
          </p:cNvSpPr>
          <p:nvPr>
            <p:ph type="body" idx="1"/>
          </p:nvPr>
        </p:nvSpPr>
        <p:spPr>
          <a:xfrm>
            <a:off x="2915543" y="1426283"/>
            <a:ext cx="3471900" cy="7039800"/>
          </a:xfrm>
          <a:prstGeom prst="rect">
            <a:avLst/>
          </a:prstGeom>
          <a:noFill/>
          <a:ln>
            <a:noFill/>
          </a:ln>
        </p:spPr>
        <p:txBody>
          <a:bodyPr spcFirstLastPara="1" wrap="square" lIns="91425" tIns="45700" rIns="91425" bIns="45700" anchor="t" anchorCtr="0"/>
          <a:lstStyle>
            <a:lvl1pPr marL="457200" marR="0" lvl="0" indent="-381000" algn="r" rtl="1">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61950" algn="r" rtl="1">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2pPr>
            <a:lvl3pPr marL="1371600" marR="0" lvl="2"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4pPr>
            <a:lvl5pPr marL="2286000" marR="0" lvl="4"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5pPr>
            <a:lvl6pPr marL="2743200" marR="0" lvl="5"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6pPr>
            <a:lvl7pPr marL="3200400" marR="0" lvl="6"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7pPr>
            <a:lvl8pPr marL="3657600" marR="0" lvl="7"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8pPr>
            <a:lvl9pPr marL="4114800" marR="0" lvl="8"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36" name="Google Shape;136;p21"/>
          <p:cNvSpPr txBox="1">
            <a:spLocks noGrp="1"/>
          </p:cNvSpPr>
          <p:nvPr>
            <p:ph type="body" idx="2"/>
          </p:nvPr>
        </p:nvSpPr>
        <p:spPr>
          <a:xfrm>
            <a:off x="472381" y="2971800"/>
            <a:ext cx="2211900" cy="55056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137" name="Google Shape;137;p21"/>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21"/>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21"/>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عنوان ومحتوى"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72381" y="660400"/>
            <a:ext cx="2211900" cy="23115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2"/>
          <p:cNvSpPr>
            <a:spLocks noGrp="1"/>
          </p:cNvSpPr>
          <p:nvPr>
            <p:ph type="pic" idx="2"/>
          </p:nvPr>
        </p:nvSpPr>
        <p:spPr>
          <a:xfrm>
            <a:off x="2915543" y="1426283"/>
            <a:ext cx="3471900" cy="7039800"/>
          </a:xfrm>
          <a:prstGeom prst="rect">
            <a:avLst/>
          </a:prstGeom>
          <a:noFill/>
          <a:ln>
            <a:noFill/>
          </a:ln>
        </p:spPr>
        <p:txBody>
          <a:bodyPr spcFirstLastPara="1" wrap="square" lIns="91425" tIns="45700" rIns="91425" bIns="45700" anchor="t" anchorCtr="0"/>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entury Gothic"/>
                <a:ea typeface="Century Gothic"/>
                <a:cs typeface="Century Gothic"/>
                <a:sym typeface="Century Gothic"/>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143" name="Google Shape;143;p22"/>
          <p:cNvSpPr txBox="1">
            <a:spLocks noGrp="1"/>
          </p:cNvSpPr>
          <p:nvPr>
            <p:ph type="body" idx="1"/>
          </p:nvPr>
        </p:nvSpPr>
        <p:spPr>
          <a:xfrm>
            <a:off x="472381" y="2971800"/>
            <a:ext cx="2211900" cy="5505600"/>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22"/>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22"/>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22"/>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عنوان ونص عمودي"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3"/>
          <p:cNvSpPr txBox="1">
            <a:spLocks noGrp="1"/>
          </p:cNvSpPr>
          <p:nvPr>
            <p:ph type="body" idx="1"/>
          </p:nvPr>
        </p:nvSpPr>
        <p:spPr>
          <a:xfrm rot="5400000">
            <a:off x="286313" y="2822114"/>
            <a:ext cx="6285300" cy="59151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50" name="Google Shape;150;p23"/>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1" name="Google Shape;151;p23"/>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2" name="Google Shape;152;p23"/>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عنوان ونص عموديان"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1449713" y="3985504"/>
            <a:ext cx="8394900" cy="14787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5" name="Google Shape;155;p24"/>
          <p:cNvSpPr txBox="1">
            <a:spLocks noGrp="1"/>
          </p:cNvSpPr>
          <p:nvPr>
            <p:ph type="body" idx="1"/>
          </p:nvPr>
        </p:nvSpPr>
        <p:spPr>
          <a:xfrm rot="5400000">
            <a:off x="-1550718" y="2549554"/>
            <a:ext cx="8394900" cy="43506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24"/>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24"/>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8" name="Google Shape;158;p24"/>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lstStyle>
            <a:lvl1pPr marR="0" lvl="0" algn="ctr"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lstStyle>
            <a:lvl1pPr marR="0" lvl="0" algn="ct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1">
              <a:lnSpc>
                <a:spcPct val="90000"/>
              </a:lnSpc>
              <a:spcBef>
                <a:spcPts val="375"/>
              </a:spcBef>
              <a:spcAft>
                <a:spcPts val="0"/>
              </a:spcAft>
              <a:buClr>
                <a:schemeClr val="dk1"/>
              </a:buClr>
              <a:buSzPts val="135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1">
              <a:lnSpc>
                <a:spcPct val="90000"/>
              </a:lnSpc>
              <a:spcBef>
                <a:spcPts val="375"/>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عنوان المقطع"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4500"/>
              <a:buFont typeface="Century Gothic"/>
              <a:buNone/>
              <a:defRPr sz="45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rgbClr val="8E95A0"/>
              </a:buClr>
              <a:buSzPts val="1500"/>
              <a:buFont typeface="Arial"/>
              <a:buNone/>
              <a:defRPr sz="1500" b="0" i="0" u="none" strike="noStrike" cap="none">
                <a:solidFill>
                  <a:srgbClr val="8E95A0"/>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rgbClr val="8E95A0"/>
              </a:buClr>
              <a:buSzPts val="1350"/>
              <a:buFont typeface="Arial"/>
              <a:buNone/>
              <a:defRPr sz="1350" b="0" i="0" u="none" strike="noStrike" cap="none">
                <a:solidFill>
                  <a:srgbClr val="8E95A0"/>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rgbClr val="8E95A0"/>
              </a:buClr>
              <a:buSzPts val="1200"/>
              <a:buFont typeface="Arial"/>
              <a:buNone/>
              <a:defRPr sz="1200" b="0" i="0" u="none" strike="noStrike" cap="none">
                <a:solidFill>
                  <a:srgbClr val="8E95A0"/>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محتويان"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المقارنة"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lstStyle>
            <a:lvl1pPr marL="457200" marR="0" lvl="0" indent="-228600" algn="r" rtl="1">
              <a:lnSpc>
                <a:spcPct val="90000"/>
              </a:lnSpc>
              <a:spcBef>
                <a:spcPts val="75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500"/>
              <a:buFont typeface="Arial"/>
              <a:buNone/>
              <a:defRPr sz="1500" b="1"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1350"/>
              <a:buFont typeface="Arial"/>
              <a:buNone/>
              <a:defRPr sz="1350" b="1"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1200"/>
              <a:buFont typeface="Arial"/>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عنوان فقط"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lstStyle>
            <a:lvl1pPr marL="457200" marR="0" lvl="0" indent="-381000" algn="r" rtl="1">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61950" algn="r" rtl="1">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2pPr>
            <a:lvl3pPr marL="1371600" marR="0" lvl="2"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4pPr>
            <a:lvl5pPr marL="2286000" marR="0" lvl="4"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5pPr>
            <a:lvl6pPr marL="2743200" marR="0" lvl="5"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6pPr>
            <a:lvl7pPr marL="3200400" marR="0" lvl="6"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7pPr>
            <a:lvl8pPr marL="3657600" marR="0" lvl="7"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8pPr>
            <a:lvl9pPr marL="4114800" marR="0" lvl="8"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صورة مع تسمية توضيحية"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lstStyle>
            <a:lvl1pPr marR="0" lvl="0" algn="l" rtl="1">
              <a:lnSpc>
                <a:spcPct val="90000"/>
              </a:lnSpc>
              <a:spcBef>
                <a:spcPts val="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lstStyle>
            <a:lvl1pPr marR="0" lvl="0" algn="r" rtl="1">
              <a:lnSpc>
                <a:spcPct val="90000"/>
              </a:lnSpc>
              <a:spcBef>
                <a:spcPts val="75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r" rtl="1">
              <a:lnSpc>
                <a:spcPct val="90000"/>
              </a:lnSpc>
              <a:spcBef>
                <a:spcPts val="375"/>
              </a:spcBef>
              <a:spcAft>
                <a:spcPts val="0"/>
              </a:spcAft>
              <a:buClr>
                <a:schemeClr val="dk1"/>
              </a:buClr>
              <a:buSzPts val="2100"/>
              <a:buFont typeface="Arial"/>
              <a:buNone/>
              <a:defRPr sz="2100" b="0" i="0" u="none" strike="noStrike" cap="none">
                <a:solidFill>
                  <a:schemeClr val="dk1"/>
                </a:solidFill>
                <a:latin typeface="Century Gothic"/>
                <a:ea typeface="Century Gothic"/>
                <a:cs typeface="Century Gothic"/>
                <a:sym typeface="Century Gothic"/>
              </a:defRPr>
            </a:lvl2pPr>
            <a:lvl3pPr marR="0" lvl="2" algn="r" rtl="1">
              <a:lnSpc>
                <a:spcPct val="90000"/>
              </a:lnSpc>
              <a:spcBef>
                <a:spcPts val="375"/>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4pPr>
            <a:lvl5pPr marR="0" lvl="4"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5pPr>
            <a:lvl6pPr marR="0" lvl="5"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6pPr>
            <a:lvl7pPr marR="0" lvl="6"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7pPr>
            <a:lvl8pPr marR="0" lvl="7"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8pPr>
            <a:lvl9pPr marR="0" lvl="8" algn="r" rtl="1">
              <a:lnSpc>
                <a:spcPct val="90000"/>
              </a:lnSpc>
              <a:spcBef>
                <a:spcPts val="375"/>
              </a:spcBef>
              <a:spcAft>
                <a:spcPts val="0"/>
              </a:spcAft>
              <a:buClr>
                <a:schemeClr val="dk1"/>
              </a:buClr>
              <a:buSzPts val="1500"/>
              <a:buFont typeface="Arial"/>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lstStyle>
            <a:lvl1pPr marL="457200" marR="0" lvl="0" indent="-228600" algn="r" rtl="1">
              <a:lnSpc>
                <a:spcPct val="90000"/>
              </a:lnSpc>
              <a:spcBef>
                <a:spcPts val="75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r" rtl="1">
              <a:lnSpc>
                <a:spcPct val="90000"/>
              </a:lnSpc>
              <a:spcBef>
                <a:spcPts val="375"/>
              </a:spcBef>
              <a:spcAft>
                <a:spcPts val="0"/>
              </a:spcAft>
              <a:buClr>
                <a:schemeClr val="dk1"/>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1371600" marR="0" lvl="2" indent="-228600" algn="r" rtl="1">
              <a:lnSpc>
                <a:spcPct val="90000"/>
              </a:lnSpc>
              <a:spcBef>
                <a:spcPts val="375"/>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3pPr>
            <a:lvl4pPr marL="1828800" marR="0" lvl="3"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4pPr>
            <a:lvl5pPr marL="2286000" marR="0" lvl="4"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5pPr>
            <a:lvl6pPr marL="2743200" marR="0" lvl="5"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6pPr>
            <a:lvl7pPr marL="3200400" marR="0" lvl="6"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7pPr>
            <a:lvl8pPr marL="3657600" marR="0" lvl="7"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8pPr>
            <a:lvl9pPr marL="4114800" marR="0" lvl="8" indent="-228600" algn="r" rtl="1">
              <a:lnSpc>
                <a:spcPct val="90000"/>
              </a:lnSpc>
              <a:spcBef>
                <a:spcPts val="375"/>
              </a:spcBef>
              <a:spcAft>
                <a:spcPts val="0"/>
              </a:spcAft>
              <a:buClr>
                <a:schemeClr val="dk1"/>
              </a:buClr>
              <a:buSzPts val="750"/>
              <a:buFont typeface="Arial"/>
              <a:buNone/>
              <a:defRPr sz="75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a:solidFill>
                  <a:srgbClr val="8E95A0"/>
                </a:solidFill>
                <a:latin typeface="Century Gothic"/>
                <a:ea typeface="Century Gothic"/>
                <a:cs typeface="Century Gothic"/>
                <a:sym typeface="Century Gothic"/>
              </a:defRPr>
            </a:lvl1pPr>
            <a:lvl2pPr marL="0" marR="0" lvl="1" indent="0" algn="r" rtl="1">
              <a:spcBef>
                <a:spcPts val="0"/>
              </a:spcBef>
              <a:buNone/>
              <a:defRPr sz="900">
                <a:solidFill>
                  <a:srgbClr val="8E95A0"/>
                </a:solidFill>
                <a:latin typeface="Century Gothic"/>
                <a:ea typeface="Century Gothic"/>
                <a:cs typeface="Century Gothic"/>
                <a:sym typeface="Century Gothic"/>
              </a:defRPr>
            </a:lvl2pPr>
            <a:lvl3pPr marL="0" marR="0" lvl="2" indent="0" algn="r" rtl="1">
              <a:spcBef>
                <a:spcPts val="0"/>
              </a:spcBef>
              <a:buNone/>
              <a:defRPr sz="900">
                <a:solidFill>
                  <a:srgbClr val="8E95A0"/>
                </a:solidFill>
                <a:latin typeface="Century Gothic"/>
                <a:ea typeface="Century Gothic"/>
                <a:cs typeface="Century Gothic"/>
                <a:sym typeface="Century Gothic"/>
              </a:defRPr>
            </a:lvl3pPr>
            <a:lvl4pPr marL="0" marR="0" lvl="3" indent="0" algn="r" rtl="1">
              <a:spcBef>
                <a:spcPts val="0"/>
              </a:spcBef>
              <a:buNone/>
              <a:defRPr sz="900">
                <a:solidFill>
                  <a:srgbClr val="8E95A0"/>
                </a:solidFill>
                <a:latin typeface="Century Gothic"/>
                <a:ea typeface="Century Gothic"/>
                <a:cs typeface="Century Gothic"/>
                <a:sym typeface="Century Gothic"/>
              </a:defRPr>
            </a:lvl4pPr>
            <a:lvl5pPr marL="0" marR="0" lvl="4" indent="0" algn="r" rtl="1">
              <a:spcBef>
                <a:spcPts val="0"/>
              </a:spcBef>
              <a:buNone/>
              <a:defRPr sz="900">
                <a:solidFill>
                  <a:srgbClr val="8E95A0"/>
                </a:solidFill>
                <a:latin typeface="Century Gothic"/>
                <a:ea typeface="Century Gothic"/>
                <a:cs typeface="Century Gothic"/>
                <a:sym typeface="Century Gothic"/>
              </a:defRPr>
            </a:lvl5pPr>
            <a:lvl6pPr marL="0" marR="0" lvl="5" indent="0" algn="r" rtl="1">
              <a:spcBef>
                <a:spcPts val="0"/>
              </a:spcBef>
              <a:buNone/>
              <a:defRPr sz="900">
                <a:solidFill>
                  <a:srgbClr val="8E95A0"/>
                </a:solidFill>
                <a:latin typeface="Century Gothic"/>
                <a:ea typeface="Century Gothic"/>
                <a:cs typeface="Century Gothic"/>
                <a:sym typeface="Century Gothic"/>
              </a:defRPr>
            </a:lvl6pPr>
            <a:lvl7pPr marL="0" marR="0" lvl="6" indent="0" algn="r" rtl="1">
              <a:spcBef>
                <a:spcPts val="0"/>
              </a:spcBef>
              <a:buNone/>
              <a:defRPr sz="900">
                <a:solidFill>
                  <a:srgbClr val="8E95A0"/>
                </a:solidFill>
                <a:latin typeface="Century Gothic"/>
                <a:ea typeface="Century Gothic"/>
                <a:cs typeface="Century Gothic"/>
                <a:sym typeface="Century Gothic"/>
              </a:defRPr>
            </a:lvl7pPr>
            <a:lvl8pPr marL="0" marR="0" lvl="7" indent="0" algn="r" rtl="1">
              <a:spcBef>
                <a:spcPts val="0"/>
              </a:spcBef>
              <a:buNone/>
              <a:defRPr sz="900">
                <a:solidFill>
                  <a:srgbClr val="8E95A0"/>
                </a:solidFill>
                <a:latin typeface="Century Gothic"/>
                <a:ea typeface="Century Gothic"/>
                <a:cs typeface="Century Gothic"/>
                <a:sym typeface="Century Gothic"/>
              </a:defRPr>
            </a:lvl8pPr>
            <a:lvl9pPr marL="0" marR="0" lvl="8" indent="0" algn="r" rtl="1">
              <a:spcBef>
                <a:spcPts val="0"/>
              </a:spcBef>
              <a:buNone/>
              <a:defRPr sz="900">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lstStyle>
            <a:lvl1pPr marR="0" lvl="0" algn="l"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lstStyle>
            <a:lvl1pPr marR="0" lvl="0" algn="ctr" rtl="1">
              <a:spcBef>
                <a:spcPts val="0"/>
              </a:spcBef>
              <a:spcAft>
                <a:spcPts val="0"/>
              </a:spcAft>
              <a:buSzPts val="1400"/>
              <a:buNone/>
              <a:defRPr sz="900" b="0" i="0" u="none" strike="noStrike" cap="none">
                <a:solidFill>
                  <a:srgbClr val="8E95A0"/>
                </a:solidFill>
                <a:latin typeface="Century Gothic"/>
                <a:ea typeface="Century Gothic"/>
                <a:cs typeface="Century Gothic"/>
                <a:sym typeface="Century Gothic"/>
              </a:defRPr>
            </a:lvl1pPr>
            <a:lvl2pPr marR="0" lvl="1"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r" rtl="1">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900" b="0" i="0" u="none" strike="noStrike" cap="none">
                <a:solidFill>
                  <a:srgbClr val="8E95A0"/>
                </a:solidFill>
                <a:latin typeface="Century Gothic"/>
                <a:ea typeface="Century Gothic"/>
                <a:cs typeface="Century Gothic"/>
                <a:sym typeface="Century Gothic"/>
              </a:defRPr>
            </a:lvl1pPr>
            <a:lvl2pPr marL="0" marR="0" lvl="1" indent="0" algn="r" rtl="1">
              <a:spcBef>
                <a:spcPts val="0"/>
              </a:spcBef>
              <a:buNone/>
              <a:defRPr sz="900" b="0" i="0" u="none" strike="noStrike" cap="none">
                <a:solidFill>
                  <a:srgbClr val="8E95A0"/>
                </a:solidFill>
                <a:latin typeface="Century Gothic"/>
                <a:ea typeface="Century Gothic"/>
                <a:cs typeface="Century Gothic"/>
                <a:sym typeface="Century Gothic"/>
              </a:defRPr>
            </a:lvl2pPr>
            <a:lvl3pPr marL="0" marR="0" lvl="2" indent="0" algn="r" rtl="1">
              <a:spcBef>
                <a:spcPts val="0"/>
              </a:spcBef>
              <a:buNone/>
              <a:defRPr sz="900" b="0" i="0" u="none" strike="noStrike" cap="none">
                <a:solidFill>
                  <a:srgbClr val="8E95A0"/>
                </a:solidFill>
                <a:latin typeface="Century Gothic"/>
                <a:ea typeface="Century Gothic"/>
                <a:cs typeface="Century Gothic"/>
                <a:sym typeface="Century Gothic"/>
              </a:defRPr>
            </a:lvl3pPr>
            <a:lvl4pPr marL="0" marR="0" lvl="3" indent="0" algn="r" rtl="1">
              <a:spcBef>
                <a:spcPts val="0"/>
              </a:spcBef>
              <a:buNone/>
              <a:defRPr sz="900" b="0" i="0" u="none" strike="noStrike" cap="none">
                <a:solidFill>
                  <a:srgbClr val="8E95A0"/>
                </a:solidFill>
                <a:latin typeface="Century Gothic"/>
                <a:ea typeface="Century Gothic"/>
                <a:cs typeface="Century Gothic"/>
                <a:sym typeface="Century Gothic"/>
              </a:defRPr>
            </a:lvl4pPr>
            <a:lvl5pPr marL="0" marR="0" lvl="4" indent="0" algn="r" rtl="1">
              <a:spcBef>
                <a:spcPts val="0"/>
              </a:spcBef>
              <a:buNone/>
              <a:defRPr sz="900" b="0" i="0" u="none" strike="noStrike" cap="none">
                <a:solidFill>
                  <a:srgbClr val="8E95A0"/>
                </a:solidFill>
                <a:latin typeface="Century Gothic"/>
                <a:ea typeface="Century Gothic"/>
                <a:cs typeface="Century Gothic"/>
                <a:sym typeface="Century Gothic"/>
              </a:defRPr>
            </a:lvl5pPr>
            <a:lvl6pPr marL="0" marR="0" lvl="5" indent="0" algn="r" rtl="1">
              <a:spcBef>
                <a:spcPts val="0"/>
              </a:spcBef>
              <a:buNone/>
              <a:defRPr sz="900" b="0" i="0" u="none" strike="noStrike" cap="none">
                <a:solidFill>
                  <a:srgbClr val="8E95A0"/>
                </a:solidFill>
                <a:latin typeface="Century Gothic"/>
                <a:ea typeface="Century Gothic"/>
                <a:cs typeface="Century Gothic"/>
                <a:sym typeface="Century Gothic"/>
              </a:defRPr>
            </a:lvl6pPr>
            <a:lvl7pPr marL="0" marR="0" lvl="6" indent="0" algn="r" rtl="1">
              <a:spcBef>
                <a:spcPts val="0"/>
              </a:spcBef>
              <a:buNone/>
              <a:defRPr sz="900" b="0" i="0" u="none" strike="noStrike" cap="none">
                <a:solidFill>
                  <a:srgbClr val="8E95A0"/>
                </a:solidFill>
                <a:latin typeface="Century Gothic"/>
                <a:ea typeface="Century Gothic"/>
                <a:cs typeface="Century Gothic"/>
                <a:sym typeface="Century Gothic"/>
              </a:defRPr>
            </a:lvl7pPr>
            <a:lvl8pPr marL="0" marR="0" lvl="7" indent="0" algn="r" rtl="1">
              <a:spcBef>
                <a:spcPts val="0"/>
              </a:spcBef>
              <a:buNone/>
              <a:defRPr sz="900" b="0" i="0" u="none" strike="noStrike" cap="none">
                <a:solidFill>
                  <a:srgbClr val="8E95A0"/>
                </a:solidFill>
                <a:latin typeface="Century Gothic"/>
                <a:ea typeface="Century Gothic"/>
                <a:cs typeface="Century Gothic"/>
                <a:sym typeface="Century Gothic"/>
              </a:defRPr>
            </a:lvl8pPr>
            <a:lvl9pPr marL="0" marR="0" lvl="8" indent="0" algn="r" rtl="1">
              <a:spcBef>
                <a:spcPts val="0"/>
              </a:spcBef>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71488" y="527405"/>
            <a:ext cx="5915100" cy="1914600"/>
          </a:xfrm>
          <a:prstGeom prst="rect">
            <a:avLst/>
          </a:prstGeom>
          <a:noFill/>
          <a:ln>
            <a:noFill/>
          </a:ln>
        </p:spPr>
        <p:txBody>
          <a:bodyPr spcFirstLastPara="1" wrap="square" lIns="91425" tIns="45700" rIns="91425" bIns="45700" anchor="ctr" anchorCtr="0"/>
          <a:lstStyle>
            <a:lvl1pPr marR="0" lvl="0" algn="l" rtl="1">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71488" y="2637014"/>
            <a:ext cx="5915100" cy="6285300"/>
          </a:xfrm>
          <a:prstGeom prst="rect">
            <a:avLst/>
          </a:prstGeom>
          <a:noFill/>
          <a:ln>
            <a:noFill/>
          </a:ln>
        </p:spPr>
        <p:txBody>
          <a:bodyPr spcFirstLastPara="1" wrap="square" lIns="91425" tIns="45700" rIns="91425" bIns="45700" anchor="t" anchorCtr="0"/>
          <a:lstStyle>
            <a:lvl1pPr marL="457200" marR="0" lvl="0" indent="-361950" algn="r" rtl="1">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r" rtl="1">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r" rtl="1">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r" rtl="1">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dt" idx="10"/>
          </p:nvPr>
        </p:nvSpPr>
        <p:spPr>
          <a:xfrm>
            <a:off x="471488" y="9181397"/>
            <a:ext cx="1542900" cy="527400"/>
          </a:xfrm>
          <a:prstGeom prst="rect">
            <a:avLst/>
          </a:prstGeom>
          <a:noFill/>
          <a:ln>
            <a:noFill/>
          </a:ln>
        </p:spPr>
        <p:txBody>
          <a:bodyPr spcFirstLastPara="1" wrap="square" lIns="91425" tIns="45700" rIns="91425" bIns="45700" anchor="ctr" anchorCtr="0"/>
          <a:lstStyle>
            <a:lvl1pPr marR="0" lvl="0" algn="l"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Google Shape;88;p13"/>
          <p:cNvSpPr txBox="1">
            <a:spLocks noGrp="1"/>
          </p:cNvSpPr>
          <p:nvPr>
            <p:ph type="ftr" idx="11"/>
          </p:nvPr>
        </p:nvSpPr>
        <p:spPr>
          <a:xfrm>
            <a:off x="2271713" y="9181397"/>
            <a:ext cx="2314500" cy="527400"/>
          </a:xfrm>
          <a:prstGeom prst="rect">
            <a:avLst/>
          </a:prstGeom>
          <a:noFill/>
          <a:ln>
            <a:noFill/>
          </a:ln>
        </p:spPr>
        <p:txBody>
          <a:bodyPr spcFirstLastPara="1" wrap="square" lIns="91425" tIns="45700" rIns="91425" bIns="45700" anchor="ctr" anchorCtr="0"/>
          <a:lstStyle>
            <a:lvl1pPr marR="0" lvl="0" algn="ctr" rtl="1">
              <a:lnSpc>
                <a:spcPct val="100000"/>
              </a:lnSpc>
              <a:spcBef>
                <a:spcPts val="0"/>
              </a:spcBef>
              <a:spcAft>
                <a:spcPts val="0"/>
              </a:spcAft>
              <a:buClr>
                <a:srgbClr val="000000"/>
              </a:buClr>
              <a:buSzPts val="1400"/>
              <a:buFont typeface="Arial"/>
              <a:buNone/>
              <a:defRPr sz="900" b="0" i="0" u="none" strike="noStrike" cap="none">
                <a:solidFill>
                  <a:srgbClr val="8E95A0"/>
                </a:solidFill>
                <a:latin typeface="Century Gothic"/>
                <a:ea typeface="Century Gothic"/>
                <a:cs typeface="Century Gothic"/>
                <a:sym typeface="Century Gothic"/>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3"/>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1pPr>
            <a:lvl2pPr marL="0" marR="0" lvl="1"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2pPr>
            <a:lvl3pPr marL="0" marR="0" lvl="2"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3pPr>
            <a:lvl4pPr marL="0" marR="0" lvl="3"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4pPr>
            <a:lvl5pPr marL="0" marR="0" lvl="4"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5pPr>
            <a:lvl6pPr marL="0" marR="0" lvl="5"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6pPr>
            <a:lvl7pPr marL="0" marR="0" lvl="6"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7pPr>
            <a:lvl8pPr marL="0" marR="0" lvl="7"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8pPr>
            <a:lvl9pPr marL="0" marR="0" lvl="8" indent="0" algn="r" rtl="1">
              <a:lnSpc>
                <a:spcPct val="100000"/>
              </a:lnSpc>
              <a:spcBef>
                <a:spcPts val="0"/>
              </a:spcBef>
              <a:spcAft>
                <a:spcPts val="0"/>
              </a:spcAft>
              <a:buClr>
                <a:srgbClr val="000000"/>
              </a:buClr>
              <a:buSzPts val="900"/>
              <a:buFont typeface="Arial"/>
              <a:buNone/>
              <a:defRPr sz="900" b="0" i="0" u="none" strike="noStrike" cap="none">
                <a:solidFill>
                  <a:srgbClr val="8E95A0"/>
                </a:solidFill>
                <a:latin typeface="Century Gothic"/>
                <a:ea typeface="Century Gothic"/>
                <a:cs typeface="Century Gothic"/>
                <a:sym typeface="Century Gothic"/>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docs.google.com/presentation/d/1Y9F43ivutOikBx1W4SlmtJfwfx19B9nM7iCE6_trf-M/edit#slide=id.g40d8fd563d_0_54"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0B8NyM96qUdjfYkU3YTZucHE3b1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sldNum" idx="12"/>
          </p:nvPr>
        </p:nvSpPr>
        <p:spPr>
          <a:xfrm>
            <a:off x="4843463" y="9181397"/>
            <a:ext cx="1542900" cy="5274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Clr>
                <a:srgbClr val="000000"/>
              </a:buClr>
              <a:buSzPts val="900"/>
              <a:buFont typeface="Arial"/>
              <a:buNone/>
            </a:pPr>
            <a:fld id="{00000000-1234-1234-1234-123412341234}" type="slidenum">
              <a:rPr lang="en-US"/>
              <a:t>0</a:t>
            </a:fld>
            <a:endParaRPr/>
          </a:p>
        </p:txBody>
      </p:sp>
      <p:pic>
        <p:nvPicPr>
          <p:cNvPr id="165" name="Google Shape;165;p25"/>
          <p:cNvPicPr preferRelativeResize="0"/>
          <p:nvPr/>
        </p:nvPicPr>
        <p:blipFill>
          <a:blip r:embed="rId3">
            <a:alphaModFix/>
          </a:blip>
          <a:stretch>
            <a:fillRect/>
          </a:stretch>
        </p:blipFill>
        <p:spPr>
          <a:xfrm>
            <a:off x="0" y="1"/>
            <a:ext cx="6858000" cy="9906000"/>
          </a:xfrm>
          <a:prstGeom prst="rect">
            <a:avLst/>
          </a:prstGeom>
          <a:noFill/>
          <a:ln>
            <a:noFill/>
          </a:ln>
        </p:spPr>
      </p:pic>
      <p:pic>
        <p:nvPicPr>
          <p:cNvPr id="166" name="Google Shape;166;p25"/>
          <p:cNvPicPr preferRelativeResize="0"/>
          <p:nvPr/>
        </p:nvPicPr>
        <p:blipFill>
          <a:blip r:embed="rId4">
            <a:alphaModFix/>
          </a:blip>
          <a:stretch>
            <a:fillRect/>
          </a:stretch>
        </p:blipFill>
        <p:spPr>
          <a:xfrm>
            <a:off x="5186925" y="792825"/>
            <a:ext cx="1397700" cy="912150"/>
          </a:xfrm>
          <a:prstGeom prst="rect">
            <a:avLst/>
          </a:prstGeom>
          <a:noFill/>
          <a:ln>
            <a:noFill/>
          </a:ln>
        </p:spPr>
      </p:pic>
      <p:pic>
        <p:nvPicPr>
          <p:cNvPr id="167" name="Google Shape;167;p25"/>
          <p:cNvPicPr preferRelativeResize="0"/>
          <p:nvPr/>
        </p:nvPicPr>
        <p:blipFill>
          <a:blip r:embed="rId5">
            <a:alphaModFix/>
          </a:blip>
          <a:stretch>
            <a:fillRect/>
          </a:stretch>
        </p:blipFill>
        <p:spPr>
          <a:xfrm>
            <a:off x="0" y="152400"/>
            <a:ext cx="1664725" cy="1328425"/>
          </a:xfrm>
          <a:prstGeom prst="rect">
            <a:avLst/>
          </a:prstGeom>
          <a:noFill/>
          <a:ln>
            <a:noFill/>
          </a:ln>
        </p:spPr>
      </p:pic>
      <p:sp>
        <p:nvSpPr>
          <p:cNvPr id="168" name="Google Shape;168;p25"/>
          <p:cNvSpPr txBox="1"/>
          <p:nvPr/>
        </p:nvSpPr>
        <p:spPr>
          <a:xfrm>
            <a:off x="439519" y="4193657"/>
            <a:ext cx="53625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200" b="1">
                <a:solidFill>
                  <a:schemeClr val="dk1"/>
                </a:solidFill>
                <a:latin typeface="Century Gothic"/>
                <a:ea typeface="Century Gothic"/>
                <a:cs typeface="Century Gothic"/>
                <a:sym typeface="Century Gothic"/>
              </a:rPr>
              <a:t>Drugs used for Parkinsonism</a:t>
            </a:r>
            <a:endParaRPr sz="2200" b="0" i="0" u="none" strike="noStrike" cap="none">
              <a:solidFill>
                <a:srgbClr val="000000"/>
              </a:solidFill>
              <a:latin typeface="Arial"/>
              <a:ea typeface="Arial"/>
              <a:cs typeface="Arial"/>
              <a:sym typeface="Arial"/>
            </a:endParaRPr>
          </a:p>
        </p:txBody>
      </p:sp>
      <p:sp>
        <p:nvSpPr>
          <p:cNvPr id="169" name="Google Shape;169;p25"/>
          <p:cNvSpPr/>
          <p:nvPr/>
        </p:nvSpPr>
        <p:spPr>
          <a:xfrm>
            <a:off x="71850" y="5510825"/>
            <a:ext cx="1664700" cy="262500"/>
          </a:xfrm>
          <a:prstGeom prst="round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0" name="Google Shape;170;p25"/>
          <p:cNvSpPr txBox="1"/>
          <p:nvPr/>
        </p:nvSpPr>
        <p:spPr>
          <a:xfrm>
            <a:off x="95698" y="5438632"/>
            <a:ext cx="144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Objectives:</a:t>
            </a:r>
            <a:endParaRPr sz="1800" b="0" i="0" u="none" strike="noStrike" cap="none">
              <a:solidFill>
                <a:schemeClr val="dk1"/>
              </a:solidFill>
              <a:latin typeface="Century Gothic"/>
              <a:ea typeface="Century Gothic"/>
              <a:cs typeface="Century Gothic"/>
              <a:sym typeface="Century Gothic"/>
            </a:endParaRPr>
          </a:p>
        </p:txBody>
      </p:sp>
      <p:sp>
        <p:nvSpPr>
          <p:cNvPr id="171" name="Google Shape;171;p25"/>
          <p:cNvSpPr/>
          <p:nvPr/>
        </p:nvSpPr>
        <p:spPr>
          <a:xfrm>
            <a:off x="603525" y="6164421"/>
            <a:ext cx="6031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600">
                <a:solidFill>
                  <a:schemeClr val="dk1"/>
                </a:solidFill>
                <a:latin typeface="Century Gothic"/>
                <a:ea typeface="Century Gothic"/>
                <a:cs typeface="Century Gothic"/>
                <a:sym typeface="Century Gothic"/>
              </a:rPr>
              <a:t>Recognize the symptoms and pathophysiology of parkinsonism.</a:t>
            </a:r>
            <a:endParaRPr sz="16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entury Gothic"/>
              <a:ea typeface="Century Gothic"/>
              <a:cs typeface="Century Gothic"/>
              <a:sym typeface="Century Gothic"/>
            </a:endParaRPr>
          </a:p>
        </p:txBody>
      </p:sp>
      <p:sp>
        <p:nvSpPr>
          <p:cNvPr id="172" name="Google Shape;172;p25"/>
          <p:cNvSpPr/>
          <p:nvPr/>
        </p:nvSpPr>
        <p:spPr>
          <a:xfrm>
            <a:off x="473783" y="6269615"/>
            <a:ext cx="129600" cy="134700"/>
          </a:xfrm>
          <a:prstGeom prst="chevron">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3" name="Google Shape;173;p25"/>
          <p:cNvSpPr/>
          <p:nvPr/>
        </p:nvSpPr>
        <p:spPr>
          <a:xfrm>
            <a:off x="603523" y="6737831"/>
            <a:ext cx="6031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600">
                <a:solidFill>
                  <a:schemeClr val="dk1"/>
                </a:solidFill>
                <a:latin typeface="Century Gothic"/>
                <a:ea typeface="Century Gothic"/>
                <a:cs typeface="Century Gothic"/>
                <a:sym typeface="Century Gothic"/>
              </a:rPr>
              <a:t>Understand the pharmacology of drugs used for treatment of parkinsonism</a:t>
            </a:r>
            <a:endParaRPr sz="16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entury Gothic"/>
              <a:ea typeface="Century Gothic"/>
              <a:cs typeface="Century Gothic"/>
              <a:sym typeface="Century Gothic"/>
            </a:endParaRPr>
          </a:p>
        </p:txBody>
      </p:sp>
      <p:sp>
        <p:nvSpPr>
          <p:cNvPr id="174" name="Google Shape;174;p25"/>
          <p:cNvSpPr/>
          <p:nvPr/>
        </p:nvSpPr>
        <p:spPr>
          <a:xfrm>
            <a:off x="473780" y="6826825"/>
            <a:ext cx="129600" cy="134700"/>
          </a:xfrm>
          <a:prstGeom prst="chevron">
            <a:avLst>
              <a:gd name="adj" fmla="val 57912"/>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5" name="Google Shape;175;p25"/>
          <p:cNvSpPr txBox="1"/>
          <p:nvPr/>
        </p:nvSpPr>
        <p:spPr>
          <a:xfrm>
            <a:off x="5246025" y="9122150"/>
            <a:ext cx="1542900" cy="400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u="sng">
                <a:solidFill>
                  <a:schemeClr val="accent2"/>
                </a:solidFill>
                <a:latin typeface="Century Gothic"/>
                <a:ea typeface="Century Gothic"/>
                <a:cs typeface="Century Gothic"/>
                <a:sym typeface="Century Gothic"/>
                <a:hlinkClick r:id="rId6"/>
              </a:rPr>
              <a:t>Editing File</a:t>
            </a:r>
            <a:endParaRPr sz="1800" b="1" u="sng">
              <a:solidFill>
                <a:schemeClr val="accent2"/>
              </a:solidFill>
              <a:latin typeface="Century Gothic"/>
              <a:ea typeface="Century Gothic"/>
              <a:cs typeface="Century Gothic"/>
              <a:sym typeface="Century Gothic"/>
            </a:endParaRPr>
          </a:p>
        </p:txBody>
      </p:sp>
      <p:sp>
        <p:nvSpPr>
          <p:cNvPr id="176" name="Google Shape;176;p25"/>
          <p:cNvSpPr/>
          <p:nvPr/>
        </p:nvSpPr>
        <p:spPr>
          <a:xfrm>
            <a:off x="603523" y="7271231"/>
            <a:ext cx="6031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600">
                <a:solidFill>
                  <a:schemeClr val="dk1"/>
                </a:solidFill>
                <a:latin typeface="Century Gothic"/>
                <a:ea typeface="Century Gothic"/>
                <a:cs typeface="Century Gothic"/>
                <a:sym typeface="Century Gothic"/>
              </a:rPr>
              <a:t>Define pharmacokinetics, pharmacodynamics and side effects of different drugs used for the treatment of parkinsonism.</a:t>
            </a:r>
            <a:endParaRPr sz="16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entury Gothic"/>
              <a:ea typeface="Century Gothic"/>
              <a:cs typeface="Century Gothic"/>
              <a:sym typeface="Century Gothic"/>
            </a:endParaRPr>
          </a:p>
        </p:txBody>
      </p:sp>
      <p:sp>
        <p:nvSpPr>
          <p:cNvPr id="177" name="Google Shape;177;p25"/>
          <p:cNvSpPr/>
          <p:nvPr/>
        </p:nvSpPr>
        <p:spPr>
          <a:xfrm>
            <a:off x="473780" y="7360225"/>
            <a:ext cx="129600" cy="134700"/>
          </a:xfrm>
          <a:prstGeom prst="chevron">
            <a:avLst>
              <a:gd name="adj" fmla="val 57912"/>
            </a:avLst>
          </a:prstGeom>
          <a:solidFill>
            <a:srgbClr val="FFD96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4"/>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352" name="Google Shape;352;p34"/>
          <p:cNvSpPr txBox="1"/>
          <p:nvPr/>
        </p:nvSpPr>
        <p:spPr>
          <a:xfrm>
            <a:off x="687425" y="1360947"/>
            <a:ext cx="5514900" cy="8128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entury Gothic"/>
              <a:buAutoNum type="arabicPeriod"/>
            </a:pPr>
            <a:r>
              <a:rPr lang="en-US" b="1">
                <a:solidFill>
                  <a:schemeClr val="dk1"/>
                </a:solidFill>
                <a:latin typeface="Century Gothic"/>
                <a:ea typeface="Century Gothic"/>
                <a:cs typeface="Century Gothic"/>
                <a:sym typeface="Century Gothic"/>
              </a:rPr>
              <a:t>What is the most efficacious Drug in treatment of Parkinson’s? </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Selegiline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Benztropine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Levodopa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Pramipexole</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2.    A patient with glaucoma developed Parkinson’s, which Drug should not be prescribed?</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Levodopa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Entacapone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Pergolide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Pramipexole</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3.     Which of the following can be prescribed with the drug of choice to decrease dyskinesia?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Benztropine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Trihexyphenidyl</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Tolcapone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Bromocriptine</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4.    A patient with advanced Parkinson’s needs an adjuvant drug added to her treatment. She has Raynaud’s disease. Which of the following should be prescribed?</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Pramipexole </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Bromocriptine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Pergolide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Amantadine</a:t>
            </a:r>
            <a:endParaRPr>
              <a:solidFill>
                <a:schemeClr val="dk1"/>
              </a:solidFill>
              <a:latin typeface="Century Gothic"/>
              <a:ea typeface="Century Gothic"/>
              <a:cs typeface="Century Gothic"/>
              <a:sym typeface="Century Gothic"/>
            </a:endParaRPr>
          </a:p>
        </p:txBody>
      </p:sp>
      <p:sp>
        <p:nvSpPr>
          <p:cNvPr id="353" name="Google Shape;353;p34"/>
          <p:cNvSpPr txBox="1"/>
          <p:nvPr/>
        </p:nvSpPr>
        <p:spPr>
          <a:xfrm rot="10799253">
            <a:off x="5394245" y="9005485"/>
            <a:ext cx="13797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999999"/>
                </a:solidFill>
              </a:rPr>
              <a:t>C</a:t>
            </a:r>
            <a:endParaRPr>
              <a:solidFill>
                <a:srgbClr val="999999"/>
              </a:solidFill>
            </a:endParaRPr>
          </a:p>
          <a:p>
            <a:pPr marL="0" lvl="0" indent="0" algn="l" rtl="0">
              <a:spcBef>
                <a:spcPts val="0"/>
              </a:spcBef>
              <a:spcAft>
                <a:spcPts val="0"/>
              </a:spcAft>
              <a:buNone/>
            </a:pPr>
            <a:r>
              <a:rPr lang="en-US">
                <a:solidFill>
                  <a:srgbClr val="999999"/>
                </a:solidFill>
              </a:rPr>
              <a:t>A</a:t>
            </a:r>
            <a:endParaRPr>
              <a:solidFill>
                <a:srgbClr val="999999"/>
              </a:solidFill>
            </a:endParaRPr>
          </a:p>
          <a:p>
            <a:pPr marL="0" lvl="0" indent="0" algn="l" rtl="0">
              <a:spcBef>
                <a:spcPts val="0"/>
              </a:spcBef>
              <a:spcAft>
                <a:spcPts val="0"/>
              </a:spcAft>
              <a:buNone/>
            </a:pPr>
            <a:r>
              <a:rPr lang="en-US">
                <a:solidFill>
                  <a:srgbClr val="999999"/>
                </a:solidFill>
              </a:rPr>
              <a:t>D</a:t>
            </a:r>
            <a:endParaRPr>
              <a:solidFill>
                <a:srgbClr val="999999"/>
              </a:solidFill>
            </a:endParaRPr>
          </a:p>
          <a:p>
            <a:pPr marL="0" lvl="0" indent="0" algn="l" rtl="0">
              <a:spcBef>
                <a:spcPts val="0"/>
              </a:spcBef>
              <a:spcAft>
                <a:spcPts val="0"/>
              </a:spcAft>
              <a:buNone/>
            </a:pPr>
            <a:r>
              <a:rPr lang="en-US">
                <a:solidFill>
                  <a:srgbClr val="999999"/>
                </a:solidFill>
              </a:rPr>
              <a:t>D</a:t>
            </a:r>
            <a:endParaRPr>
              <a:solidFill>
                <a:srgbClr val="999999"/>
              </a:solidFill>
            </a:endParaRPr>
          </a:p>
          <a:p>
            <a:pPr marL="0" lvl="0" indent="0" algn="l" rtl="0">
              <a:spcBef>
                <a:spcPts val="0"/>
              </a:spcBef>
              <a:spcAft>
                <a:spcPts val="0"/>
              </a:spcAft>
              <a:buNone/>
            </a:pPr>
            <a:endParaRPr>
              <a:solidFill>
                <a:srgbClr val="999999"/>
              </a:solidFill>
            </a:endParaRPr>
          </a:p>
          <a:p>
            <a:pPr marL="0" lvl="0" indent="0" algn="l" rtl="0">
              <a:spcBef>
                <a:spcPts val="0"/>
              </a:spcBef>
              <a:spcAft>
                <a:spcPts val="0"/>
              </a:spcAft>
              <a:buNone/>
            </a:pPr>
            <a:endParaRPr/>
          </a:p>
        </p:txBody>
      </p:sp>
      <p:sp>
        <p:nvSpPr>
          <p:cNvPr id="354" name="Google Shape;354;p34"/>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5"/>
          <p:cNvSpPr txBox="1"/>
          <p:nvPr/>
        </p:nvSpPr>
        <p:spPr>
          <a:xfrm>
            <a:off x="688350" y="1424258"/>
            <a:ext cx="5481300" cy="82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5.    A patient with advanced Parkinson’s was prescribed an adjunct to his therapy. He later developed livedo reticularis. Which of the following was he prescribed?</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Pergolide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Amantadine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Pramipexole </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Bromocriptine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6.    Which of the following is a Peripheral side effect to L-dopa?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Anorexia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Delusions</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Insomnia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Erectile dysfunction</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7.    Which of the following can cause hypertensive crisis in high doses?</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Amantadine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Bromocriptine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Selegiline </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Pergolide</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8.   Which of the following can be used with antipsychotics?</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Levodopa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Carbidopa</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Entacapone</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AutoNum type="alphaUcParenR"/>
            </a:pPr>
            <a:r>
              <a:rPr lang="en-US">
                <a:solidFill>
                  <a:schemeClr val="dk1"/>
                </a:solidFill>
                <a:latin typeface="Century Gothic"/>
                <a:ea typeface="Century Gothic"/>
                <a:cs typeface="Century Gothic"/>
                <a:sym typeface="Century Gothic"/>
              </a:rPr>
              <a:t>Benztropine</a:t>
            </a:r>
            <a:r>
              <a:rPr lang="en-US" b="1">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p:txBody>
      </p:sp>
      <p:sp>
        <p:nvSpPr>
          <p:cNvPr id="361" name="Google Shape;361;p35"/>
          <p:cNvSpPr txBox="1"/>
          <p:nvPr/>
        </p:nvSpPr>
        <p:spPr>
          <a:xfrm rot="10800000" flipH="1">
            <a:off x="5658525" y="8680495"/>
            <a:ext cx="1130700" cy="11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999999"/>
                </a:solidFill>
              </a:rPr>
              <a:t>B</a:t>
            </a:r>
            <a:endParaRPr>
              <a:solidFill>
                <a:srgbClr val="999999"/>
              </a:solidFill>
            </a:endParaRPr>
          </a:p>
          <a:p>
            <a:pPr marL="0" lvl="0" indent="0" algn="l" rtl="0">
              <a:spcBef>
                <a:spcPts val="0"/>
              </a:spcBef>
              <a:spcAft>
                <a:spcPts val="0"/>
              </a:spcAft>
              <a:buNone/>
            </a:pPr>
            <a:r>
              <a:rPr lang="en-US">
                <a:solidFill>
                  <a:srgbClr val="999999"/>
                </a:solidFill>
              </a:rPr>
              <a:t>A</a:t>
            </a:r>
            <a:endParaRPr>
              <a:solidFill>
                <a:srgbClr val="999999"/>
              </a:solidFill>
            </a:endParaRPr>
          </a:p>
          <a:p>
            <a:pPr marL="0" lvl="0" indent="0" algn="l" rtl="0">
              <a:spcBef>
                <a:spcPts val="0"/>
              </a:spcBef>
              <a:spcAft>
                <a:spcPts val="0"/>
              </a:spcAft>
              <a:buNone/>
            </a:pPr>
            <a:r>
              <a:rPr lang="en-US">
                <a:solidFill>
                  <a:srgbClr val="999999"/>
                </a:solidFill>
              </a:rPr>
              <a:t>C</a:t>
            </a:r>
            <a:endParaRPr>
              <a:solidFill>
                <a:srgbClr val="999999"/>
              </a:solidFill>
            </a:endParaRPr>
          </a:p>
          <a:p>
            <a:pPr marL="0" lvl="0" indent="0" algn="l" rtl="0">
              <a:spcBef>
                <a:spcPts val="0"/>
              </a:spcBef>
              <a:spcAft>
                <a:spcPts val="0"/>
              </a:spcAft>
              <a:buNone/>
            </a:pPr>
            <a:r>
              <a:rPr lang="en-US">
                <a:solidFill>
                  <a:srgbClr val="999999"/>
                </a:solidFill>
              </a:rPr>
              <a:t>D</a:t>
            </a:r>
            <a:endParaRPr>
              <a:solidFill>
                <a:srgbClr val="999999"/>
              </a:solidFill>
            </a:endParaRPr>
          </a:p>
        </p:txBody>
      </p:sp>
      <p:sp>
        <p:nvSpPr>
          <p:cNvPr id="362" name="Google Shape;362;p35"/>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MCQs</a:t>
            </a:r>
            <a:endParaRPr sz="1600" b="1">
              <a:solidFill>
                <a:schemeClr val="dk1"/>
              </a:solidFill>
              <a:latin typeface="Century Gothic"/>
              <a:ea typeface="Century Gothic"/>
              <a:cs typeface="Century Gothic"/>
              <a:sym typeface="Century Gothic"/>
            </a:endParaRPr>
          </a:p>
        </p:txBody>
      </p:sp>
      <p:sp>
        <p:nvSpPr>
          <p:cNvPr id="363" name="Google Shape;363;p35"/>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p:nvPr/>
        </p:nvSpPr>
        <p:spPr>
          <a:xfrm>
            <a:off x="0" y="0"/>
            <a:ext cx="6830400" cy="5274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3000" b="1">
                <a:solidFill>
                  <a:schemeClr val="lt1"/>
                </a:solidFill>
                <a:latin typeface="Century Gothic"/>
                <a:ea typeface="Century Gothic"/>
                <a:cs typeface="Century Gothic"/>
                <a:sym typeface="Century Gothic"/>
              </a:rPr>
              <a:t>Questions</a:t>
            </a:r>
            <a:endParaRPr sz="3000" b="1">
              <a:solidFill>
                <a:schemeClr val="lt1"/>
              </a:solidFill>
              <a:latin typeface="Century Gothic"/>
              <a:ea typeface="Century Gothic"/>
              <a:cs typeface="Century Gothic"/>
              <a:sym typeface="Century Gothic"/>
            </a:endParaRPr>
          </a:p>
        </p:txBody>
      </p:sp>
      <p:sp>
        <p:nvSpPr>
          <p:cNvPr id="370" name="Google Shape;370;p36"/>
          <p:cNvSpPr/>
          <p:nvPr/>
        </p:nvSpPr>
        <p:spPr>
          <a:xfrm>
            <a:off x="55650" y="674375"/>
            <a:ext cx="1275000" cy="4308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600"/>
              <a:buFont typeface="Arial"/>
              <a:buNone/>
            </a:pPr>
            <a:r>
              <a:rPr lang="en-US" sz="1600" b="1">
                <a:solidFill>
                  <a:schemeClr val="dk1"/>
                </a:solidFill>
                <a:latin typeface="Century Gothic"/>
                <a:ea typeface="Century Gothic"/>
                <a:cs typeface="Century Gothic"/>
                <a:sym typeface="Century Gothic"/>
              </a:rPr>
              <a:t>SAQ</a:t>
            </a:r>
            <a:endParaRPr sz="1600" b="1">
              <a:solidFill>
                <a:schemeClr val="dk1"/>
              </a:solidFill>
              <a:latin typeface="Century Gothic"/>
              <a:ea typeface="Century Gothic"/>
              <a:cs typeface="Century Gothic"/>
              <a:sym typeface="Century Gothic"/>
            </a:endParaRPr>
          </a:p>
        </p:txBody>
      </p:sp>
      <p:sp>
        <p:nvSpPr>
          <p:cNvPr id="371" name="Google Shape;371;p36"/>
          <p:cNvSpPr txBox="1"/>
          <p:nvPr/>
        </p:nvSpPr>
        <p:spPr>
          <a:xfrm>
            <a:off x="279050" y="1316700"/>
            <a:ext cx="5960700" cy="48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What features of Selegiline give it a neuroprotective effect?</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Char char="●"/>
            </a:pPr>
            <a:r>
              <a:rPr lang="en-US" b="1" u="sng">
                <a:solidFill>
                  <a:srgbClr val="999999"/>
                </a:solidFill>
                <a:latin typeface="Century Gothic"/>
                <a:ea typeface="Century Gothic"/>
                <a:cs typeface="Century Gothic"/>
                <a:sym typeface="Century Gothic"/>
              </a:rPr>
              <a:t>Antioxidant activity</a:t>
            </a:r>
            <a:r>
              <a:rPr lang="en-US" b="1">
                <a:solidFill>
                  <a:srgbClr val="999999"/>
                </a:solidFill>
                <a:latin typeface="Century Gothic"/>
                <a:ea typeface="Century Gothic"/>
                <a:cs typeface="Century Gothic"/>
                <a:sym typeface="Century Gothic"/>
              </a:rPr>
              <a:t> against toxic free radicals</a:t>
            </a:r>
            <a:br>
              <a:rPr lang="en-US" b="1">
                <a:solidFill>
                  <a:srgbClr val="999999"/>
                </a:solidFill>
                <a:latin typeface="Century Gothic"/>
                <a:ea typeface="Century Gothic"/>
                <a:cs typeface="Century Gothic"/>
                <a:sym typeface="Century Gothic"/>
              </a:rPr>
            </a:br>
            <a:r>
              <a:rPr lang="en-US" b="1">
                <a:solidFill>
                  <a:srgbClr val="999999"/>
                </a:solidFill>
                <a:latin typeface="Century Gothic"/>
                <a:ea typeface="Century Gothic"/>
                <a:cs typeface="Century Gothic"/>
                <a:sym typeface="Century Gothic"/>
              </a:rPr>
              <a:t>produced during dopamine metabolism.</a:t>
            </a:r>
            <a:br>
              <a:rPr lang="en-US" b="1">
                <a:solidFill>
                  <a:srgbClr val="999999"/>
                </a:solidFill>
                <a:latin typeface="Century Gothic"/>
                <a:ea typeface="Century Gothic"/>
                <a:cs typeface="Century Gothic"/>
                <a:sym typeface="Century Gothic"/>
              </a:rPr>
            </a:br>
            <a:endParaRPr b="1">
              <a:solidFill>
                <a:srgbClr val="999999"/>
              </a:solidFill>
              <a:latin typeface="Century Gothic"/>
              <a:ea typeface="Century Gothic"/>
              <a:cs typeface="Century Gothic"/>
              <a:sym typeface="Century Gothic"/>
            </a:endParaRPr>
          </a:p>
          <a:p>
            <a:pPr marL="457200" lvl="0" indent="-317500" algn="l" rtl="0">
              <a:spcBef>
                <a:spcPts val="0"/>
              </a:spcBef>
              <a:spcAft>
                <a:spcPts val="0"/>
              </a:spcAft>
              <a:buClr>
                <a:srgbClr val="999999"/>
              </a:buClr>
              <a:buSzPts val="1400"/>
              <a:buFont typeface="Century Gothic"/>
              <a:buChar char="●"/>
            </a:pPr>
            <a:r>
              <a:rPr lang="en-US" b="1">
                <a:solidFill>
                  <a:srgbClr val="999999"/>
                </a:solidFill>
                <a:latin typeface="Century Gothic"/>
                <a:ea typeface="Century Gothic"/>
                <a:cs typeface="Century Gothic"/>
                <a:sym typeface="Century Gothic"/>
              </a:rPr>
              <a:t>Selegiline is metabolized to</a:t>
            </a:r>
            <a:br>
              <a:rPr lang="en-US" b="1">
                <a:solidFill>
                  <a:srgbClr val="999999"/>
                </a:solidFill>
                <a:latin typeface="Century Gothic"/>
                <a:ea typeface="Century Gothic"/>
                <a:cs typeface="Century Gothic"/>
                <a:sym typeface="Century Gothic"/>
              </a:rPr>
            </a:br>
            <a:r>
              <a:rPr lang="en-US" b="1">
                <a:solidFill>
                  <a:srgbClr val="999999"/>
                </a:solidFill>
                <a:latin typeface="Century Gothic"/>
                <a:ea typeface="Century Gothic"/>
                <a:cs typeface="Century Gothic"/>
                <a:sym typeface="Century Gothic"/>
              </a:rPr>
              <a:t>desmethylselegiline, which is </a:t>
            </a:r>
            <a:r>
              <a:rPr lang="en-US" b="1" u="sng">
                <a:solidFill>
                  <a:srgbClr val="999999"/>
                </a:solidFill>
                <a:latin typeface="Century Gothic"/>
                <a:ea typeface="Century Gothic"/>
                <a:cs typeface="Century Gothic"/>
                <a:sym typeface="Century Gothic"/>
              </a:rPr>
              <a:t>antiapoptotic</a:t>
            </a:r>
            <a:r>
              <a:rPr lang="en-US" b="1">
                <a:solidFill>
                  <a:srgbClr val="999999"/>
                </a:solidFill>
                <a:latin typeface="Century Gothic"/>
                <a:ea typeface="Century Gothic"/>
                <a:cs typeface="Century Gothic"/>
                <a:sym typeface="Century Gothic"/>
              </a:rPr>
              <a:t>.</a:t>
            </a:r>
            <a:br>
              <a:rPr lang="en-US" b="1">
                <a:solidFill>
                  <a:srgbClr val="999999"/>
                </a:solidFill>
                <a:latin typeface="Century Gothic"/>
                <a:ea typeface="Century Gothic"/>
                <a:cs typeface="Century Gothic"/>
                <a:sym typeface="Century Gothic"/>
              </a:rPr>
            </a:b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1"/>
                </a:solidFill>
                <a:latin typeface="Century Gothic"/>
                <a:ea typeface="Century Gothic"/>
                <a:cs typeface="Century Gothic"/>
                <a:sym typeface="Century Gothic"/>
              </a:rPr>
              <a:t>Describe the action of L-dopa:</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b="1">
              <a:solidFill>
                <a:srgbClr val="999999"/>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rgbClr val="999999"/>
                </a:solidFill>
                <a:latin typeface="Century Gothic"/>
                <a:ea typeface="Century Gothic"/>
                <a:cs typeface="Century Gothic"/>
                <a:sym typeface="Century Gothic"/>
              </a:rPr>
              <a:t>It is a precursor of dopamine (converted into dopamine peripherally and centrally) by the action of an enzyme called dopa decarboxylase (DC). 99% is metabolized peripherally by MAO and COMT and only 1% crosses the BBB. </a:t>
            </a:r>
            <a:endParaRPr b="1">
              <a:solidFill>
                <a:srgbClr val="999999"/>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7"/>
          <p:cNvPicPr preferRelativeResize="0"/>
          <p:nvPr/>
        </p:nvPicPr>
        <p:blipFill>
          <a:blip r:embed="rId3">
            <a:alphaModFix/>
          </a:blip>
          <a:stretch>
            <a:fillRect/>
          </a:stretch>
        </p:blipFill>
        <p:spPr>
          <a:xfrm>
            <a:off x="152400" y="9144000"/>
            <a:ext cx="590550" cy="590550"/>
          </a:xfrm>
          <a:prstGeom prst="rect">
            <a:avLst/>
          </a:prstGeom>
          <a:noFill/>
          <a:ln>
            <a:noFill/>
          </a:ln>
        </p:spPr>
      </p:pic>
      <p:sp>
        <p:nvSpPr>
          <p:cNvPr id="378" name="Google Shape;378;p37"/>
          <p:cNvSpPr txBox="1"/>
          <p:nvPr/>
        </p:nvSpPr>
        <p:spPr>
          <a:xfrm>
            <a:off x="742950" y="9251150"/>
            <a:ext cx="1644900" cy="38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@Pharma4370</a:t>
            </a:r>
            <a:endParaRPr sz="1800">
              <a:latin typeface="Calibri"/>
              <a:ea typeface="Calibri"/>
              <a:cs typeface="Calibri"/>
              <a:sym typeface="Calibri"/>
            </a:endParaRPr>
          </a:p>
        </p:txBody>
      </p:sp>
      <p:pic>
        <p:nvPicPr>
          <p:cNvPr id="379" name="Google Shape;379;p37"/>
          <p:cNvPicPr preferRelativeResize="0"/>
          <p:nvPr/>
        </p:nvPicPr>
        <p:blipFill>
          <a:blip r:embed="rId4">
            <a:alphaModFix/>
          </a:blip>
          <a:stretch>
            <a:fillRect/>
          </a:stretch>
        </p:blipFill>
        <p:spPr>
          <a:xfrm>
            <a:off x="2971800" y="9144000"/>
            <a:ext cx="590550" cy="590550"/>
          </a:xfrm>
          <a:prstGeom prst="rect">
            <a:avLst/>
          </a:prstGeom>
          <a:noFill/>
          <a:ln>
            <a:noFill/>
          </a:ln>
        </p:spPr>
      </p:pic>
      <p:sp>
        <p:nvSpPr>
          <p:cNvPr id="380" name="Google Shape;380;p37"/>
          <p:cNvSpPr txBox="1"/>
          <p:nvPr/>
        </p:nvSpPr>
        <p:spPr>
          <a:xfrm>
            <a:off x="3582600" y="9209150"/>
            <a:ext cx="2361000" cy="471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Pharm437@gmail.com</a:t>
            </a:r>
            <a:endParaRPr sz="1800">
              <a:latin typeface="Calibri"/>
              <a:ea typeface="Calibri"/>
              <a:cs typeface="Calibri"/>
              <a:sym typeface="Calibri"/>
            </a:endParaRPr>
          </a:p>
        </p:txBody>
      </p:sp>
      <p:sp>
        <p:nvSpPr>
          <p:cNvPr id="381" name="Google Shape;381;p37"/>
          <p:cNvSpPr/>
          <p:nvPr/>
        </p:nvSpPr>
        <p:spPr>
          <a:xfrm>
            <a:off x="55850" y="6401650"/>
            <a:ext cx="2124900" cy="339900"/>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US" sz="1600" b="1">
                <a:latin typeface="Century Gothic"/>
                <a:ea typeface="Century Gothic"/>
                <a:cs typeface="Century Gothic"/>
                <a:sym typeface="Century Gothic"/>
              </a:rPr>
              <a:t>References:</a:t>
            </a:r>
            <a:endParaRPr sz="1600" b="1">
              <a:latin typeface="Century Gothic"/>
              <a:ea typeface="Century Gothic"/>
              <a:cs typeface="Century Gothic"/>
              <a:sym typeface="Century Gothic"/>
            </a:endParaRPr>
          </a:p>
        </p:txBody>
      </p:sp>
      <p:sp>
        <p:nvSpPr>
          <p:cNvPr id="382" name="Google Shape;382;p37"/>
          <p:cNvSpPr txBox="1"/>
          <p:nvPr/>
        </p:nvSpPr>
        <p:spPr>
          <a:xfrm>
            <a:off x="71650" y="6756200"/>
            <a:ext cx="2550300" cy="103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 Doctors’ slides</a:t>
            </a:r>
            <a:r>
              <a:rPr lang="en-US"/>
              <a:t> and notes.</a:t>
            </a:r>
            <a:endParaRPr/>
          </a:p>
          <a:p>
            <a:pPr marL="0" lvl="0" indent="0" algn="l" rtl="0">
              <a:lnSpc>
                <a:spcPct val="115000"/>
              </a:lnSpc>
              <a:spcBef>
                <a:spcPts val="0"/>
              </a:spcBef>
              <a:spcAft>
                <a:spcPts val="0"/>
              </a:spcAft>
              <a:buNone/>
            </a:pPr>
            <a:r>
              <a:rPr lang="en-US"/>
              <a:t>- pharmacology Team 435.</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a:p>
        </p:txBody>
      </p:sp>
      <p:sp>
        <p:nvSpPr>
          <p:cNvPr id="383" name="Google Shape;383;p37"/>
          <p:cNvSpPr txBox="1"/>
          <p:nvPr/>
        </p:nvSpPr>
        <p:spPr>
          <a:xfrm>
            <a:off x="1929000" y="883400"/>
            <a:ext cx="3000000" cy="590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000">
                <a:solidFill>
                  <a:schemeClr val="accent1"/>
                </a:solidFill>
                <a:latin typeface="Century Gothic"/>
                <a:ea typeface="Century Gothic"/>
                <a:cs typeface="Century Gothic"/>
                <a:sym typeface="Century Gothic"/>
              </a:rPr>
              <a:t>Team leaders:</a:t>
            </a:r>
            <a:endParaRPr sz="3000">
              <a:solidFill>
                <a:schemeClr val="accent1"/>
              </a:solidFill>
              <a:latin typeface="Century Gothic"/>
              <a:ea typeface="Century Gothic"/>
              <a:cs typeface="Century Gothic"/>
              <a:sym typeface="Century Gothic"/>
            </a:endParaRPr>
          </a:p>
        </p:txBody>
      </p:sp>
      <p:sp>
        <p:nvSpPr>
          <p:cNvPr id="384" name="Google Shape;384;p37"/>
          <p:cNvSpPr txBox="1"/>
          <p:nvPr/>
        </p:nvSpPr>
        <p:spPr>
          <a:xfrm>
            <a:off x="1747200" y="2636000"/>
            <a:ext cx="3363600" cy="59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chemeClr val="accent1"/>
                </a:solidFill>
                <a:latin typeface="Century Gothic"/>
                <a:ea typeface="Century Gothic"/>
                <a:cs typeface="Century Gothic"/>
                <a:sym typeface="Century Gothic"/>
              </a:rPr>
              <a:t>Team Members: </a:t>
            </a:r>
            <a:endParaRPr sz="3000">
              <a:solidFill>
                <a:schemeClr val="accent1"/>
              </a:solidFill>
              <a:latin typeface="Century Gothic"/>
              <a:ea typeface="Century Gothic"/>
              <a:cs typeface="Century Gothic"/>
              <a:sym typeface="Century Gothic"/>
            </a:endParaRPr>
          </a:p>
        </p:txBody>
      </p:sp>
      <p:sp>
        <p:nvSpPr>
          <p:cNvPr id="385" name="Google Shape;385;p37"/>
          <p:cNvSpPr txBox="1"/>
          <p:nvPr/>
        </p:nvSpPr>
        <p:spPr>
          <a:xfrm>
            <a:off x="1357950" y="8535200"/>
            <a:ext cx="3989700" cy="47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latin typeface="Century Gothic"/>
                <a:ea typeface="Century Gothic"/>
                <a:cs typeface="Century Gothic"/>
                <a:sym typeface="Century Gothic"/>
              </a:rPr>
              <a:t>Special thank for team 435 </a:t>
            </a:r>
            <a:endParaRPr sz="2000">
              <a:latin typeface="Century Gothic"/>
              <a:ea typeface="Century Gothic"/>
              <a:cs typeface="Century Gothic"/>
              <a:sym typeface="Century Gothic"/>
            </a:endParaRPr>
          </a:p>
        </p:txBody>
      </p:sp>
      <p:sp>
        <p:nvSpPr>
          <p:cNvPr id="386" name="Google Shape;386;p37"/>
          <p:cNvSpPr/>
          <p:nvPr/>
        </p:nvSpPr>
        <p:spPr>
          <a:xfrm>
            <a:off x="4784400" y="8664050"/>
            <a:ext cx="250200" cy="221700"/>
          </a:xfrm>
          <a:prstGeom prst="hear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txBox="1"/>
          <p:nvPr/>
        </p:nvSpPr>
        <p:spPr>
          <a:xfrm>
            <a:off x="150" y="3226400"/>
            <a:ext cx="6858000" cy="178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Sarah Alkathiri</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Adel Alsuhaibani</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Sultan Alnasser</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Saif Almeshari</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Abdullah Balubaid</a:t>
            </a:r>
            <a:endParaRPr sz="2000">
              <a:latin typeface="Century Gothic"/>
              <a:ea typeface="Century Gothic"/>
              <a:cs typeface="Century Gothic"/>
              <a:sym typeface="Century Gothic"/>
            </a:endParaRPr>
          </a:p>
        </p:txBody>
      </p:sp>
      <p:sp>
        <p:nvSpPr>
          <p:cNvPr id="388" name="Google Shape;388;p37"/>
          <p:cNvSpPr txBox="1"/>
          <p:nvPr/>
        </p:nvSpPr>
        <p:spPr>
          <a:xfrm>
            <a:off x="0" y="1440750"/>
            <a:ext cx="6858000" cy="8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Century Gothic"/>
                <a:ea typeface="Century Gothic"/>
                <a:cs typeface="Century Gothic"/>
                <a:sym typeface="Century Gothic"/>
              </a:rPr>
              <a:t>Ghaida Saad Alsanad </a:t>
            </a:r>
            <a:endParaRPr sz="2000">
              <a:latin typeface="Century Gothic"/>
              <a:ea typeface="Century Gothic"/>
              <a:cs typeface="Century Gothic"/>
              <a:sym typeface="Century Gothic"/>
            </a:endParaRPr>
          </a:p>
          <a:p>
            <a:pPr marL="0" lvl="0" indent="0" algn="ctr" rtl="0">
              <a:spcBef>
                <a:spcPts val="0"/>
              </a:spcBef>
              <a:spcAft>
                <a:spcPts val="0"/>
              </a:spcAft>
              <a:buNone/>
            </a:pPr>
            <a:r>
              <a:rPr lang="en-US" sz="2000">
                <a:latin typeface="Century Gothic"/>
                <a:ea typeface="Century Gothic"/>
                <a:cs typeface="Century Gothic"/>
                <a:sym typeface="Century Gothic"/>
              </a:rPr>
              <a:t>Omar Alsuhaibani</a:t>
            </a:r>
            <a:endParaRPr sz="20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26"/>
          <p:cNvGraphicFramePr/>
          <p:nvPr/>
        </p:nvGraphicFramePr>
        <p:xfrm>
          <a:off x="141876" y="664243"/>
          <a:ext cx="6573100" cy="3936565"/>
        </p:xfrm>
        <a:graphic>
          <a:graphicData uri="http://schemas.openxmlformats.org/drawingml/2006/table">
            <a:tbl>
              <a:tblPr firstRow="1" bandRow="1">
                <a:noFill/>
                <a:tableStyleId>{BC7D4F8B-36B9-45D8-A272-DC114BBF7746}</a:tableStyleId>
              </a:tblPr>
              <a:tblGrid>
                <a:gridCol w="3489350">
                  <a:extLst>
                    <a:ext uri="{9D8B030D-6E8A-4147-A177-3AD203B41FA5}">
                      <a16:colId xmlns:a16="http://schemas.microsoft.com/office/drawing/2014/main" val="20000"/>
                    </a:ext>
                  </a:extLst>
                </a:gridCol>
                <a:gridCol w="3083750">
                  <a:extLst>
                    <a:ext uri="{9D8B030D-6E8A-4147-A177-3AD203B41FA5}">
                      <a16:colId xmlns:a16="http://schemas.microsoft.com/office/drawing/2014/main" val="20001"/>
                    </a:ext>
                  </a:extLst>
                </a:gridCol>
              </a:tblGrid>
              <a:tr h="425600">
                <a:tc gridSpan="2">
                  <a:txBody>
                    <a:bodyPr/>
                    <a:lstStyle/>
                    <a:p>
                      <a:pPr marL="0" marR="0" lvl="0" indent="0" algn="ctr" rtl="1">
                        <a:lnSpc>
                          <a:spcPct val="100000"/>
                        </a:lnSpc>
                        <a:spcBef>
                          <a:spcPts val="0"/>
                        </a:spcBef>
                        <a:spcAft>
                          <a:spcPts val="0"/>
                        </a:spcAft>
                        <a:buClr>
                          <a:srgbClr val="171616"/>
                        </a:buClr>
                        <a:buSzPts val="1800"/>
                        <a:buFont typeface="Century Gothic"/>
                        <a:buNone/>
                      </a:pPr>
                      <a:r>
                        <a:rPr lang="en-US" sz="1800" b="1" u="none" strike="noStrike" cap="none">
                          <a:solidFill>
                            <a:schemeClr val="dk1"/>
                          </a:solidFill>
                          <a:latin typeface="Century Gothic"/>
                          <a:ea typeface="Century Gothic"/>
                          <a:cs typeface="Century Gothic"/>
                          <a:sym typeface="Century Gothic"/>
                        </a:rPr>
                        <a:t>Parkinson's Disease</a:t>
                      </a:r>
                      <a:endParaRPr>
                        <a:solidFill>
                          <a:schemeClr val="dk1"/>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tc hMerge="1">
                  <a:txBody>
                    <a:bodyPr/>
                    <a:lstStyle/>
                    <a:p>
                      <a:endParaRPr lang="ar-SA"/>
                    </a:p>
                  </a:txBody>
                  <a:tcPr/>
                </a:tc>
                <a:extLst>
                  <a:ext uri="{0D108BD9-81ED-4DB2-BD59-A6C34878D82A}">
                    <a16:rowId xmlns:a16="http://schemas.microsoft.com/office/drawing/2014/main" val="10000"/>
                  </a:ext>
                </a:extLst>
              </a:tr>
              <a:tr h="742375">
                <a:tc gridSpan="2">
                  <a:txBody>
                    <a:bodyPr/>
                    <a:lstStyle/>
                    <a:p>
                      <a:pPr marL="0" marR="0" lvl="0" indent="0" algn="l" rtl="0">
                        <a:spcBef>
                          <a:spcPts val="0"/>
                        </a:spcBef>
                        <a:spcAft>
                          <a:spcPts val="0"/>
                        </a:spcAft>
                        <a:buNone/>
                      </a:pPr>
                      <a:r>
                        <a:rPr lang="en-US" sz="1350" b="0" u="none" strike="noStrike" cap="none">
                          <a:latin typeface="Century Gothic"/>
                          <a:ea typeface="Century Gothic"/>
                          <a:cs typeface="Century Gothic"/>
                          <a:sym typeface="Century Gothic"/>
                        </a:rPr>
                        <a:t>A </a:t>
                      </a:r>
                      <a:r>
                        <a:rPr lang="en-US" sz="1350" b="0" u="none" strike="noStrike" cap="none">
                          <a:solidFill>
                            <a:srgbClr val="FF0000"/>
                          </a:solidFill>
                          <a:latin typeface="Century Gothic"/>
                          <a:ea typeface="Century Gothic"/>
                          <a:cs typeface="Century Gothic"/>
                          <a:sym typeface="Century Gothic"/>
                        </a:rPr>
                        <a:t>progressive </a:t>
                      </a:r>
                      <a:r>
                        <a:rPr lang="en-US" sz="1350" strike="noStrike" cap="none"/>
                        <a:t>neurodegenerative</a:t>
                      </a:r>
                      <a:r>
                        <a:rPr lang="en-US" sz="1350" b="0" u="none" strike="noStrike" cap="none">
                          <a:latin typeface="Century Gothic"/>
                          <a:ea typeface="Century Gothic"/>
                          <a:cs typeface="Century Gothic"/>
                          <a:sym typeface="Century Gothic"/>
                        </a:rPr>
                        <a:t> diseases disorder that occurs mainly in the elderly and can lead to disability unless effective treatment is provided.</a:t>
                      </a:r>
                      <a:endParaRPr sz="1350" b="0" u="none" strike="noStrike" cap="none">
                        <a:latin typeface="Times New Roman"/>
                        <a:ea typeface="Times New Roman"/>
                        <a:cs typeface="Times New Roman"/>
                        <a:sym typeface="Times New Roman"/>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1"/>
                  </a:ext>
                </a:extLst>
              </a:tr>
              <a:tr h="384800">
                <a:tc gridSpan="2">
                  <a:txBody>
                    <a:bodyPr/>
                    <a:lstStyle/>
                    <a:p>
                      <a:pPr marL="0" marR="0" lvl="0" indent="0" algn="ctr" rtl="1">
                        <a:lnSpc>
                          <a:spcPct val="100000"/>
                        </a:lnSpc>
                        <a:spcBef>
                          <a:spcPts val="0"/>
                        </a:spcBef>
                        <a:spcAft>
                          <a:spcPts val="0"/>
                        </a:spcAft>
                        <a:buClr>
                          <a:srgbClr val="171616"/>
                        </a:buClr>
                        <a:buSzPts val="1800"/>
                        <a:buFont typeface="Century Gothic"/>
                        <a:buNone/>
                      </a:pPr>
                      <a:r>
                        <a:rPr lang="en-US" sz="1800" b="1"/>
                        <a:t>Pathophysiology</a:t>
                      </a:r>
                      <a:endParaRPr sz="1800" b="1" u="none" strike="noStrike" cap="none">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tc hMerge="1">
                  <a:txBody>
                    <a:bodyPr/>
                    <a:lstStyle/>
                    <a:p>
                      <a:endParaRPr lang="ar-SA"/>
                    </a:p>
                  </a:txBody>
                  <a:tcPr/>
                </a:tc>
                <a:extLst>
                  <a:ext uri="{0D108BD9-81ED-4DB2-BD59-A6C34878D82A}">
                    <a16:rowId xmlns:a16="http://schemas.microsoft.com/office/drawing/2014/main" val="10002"/>
                  </a:ext>
                </a:extLst>
              </a:tr>
              <a:tr h="553450">
                <a:tc gridSpan="2">
                  <a:txBody>
                    <a:bodyPr/>
                    <a:lstStyle/>
                    <a:p>
                      <a:pPr marL="0" marR="0" lvl="0" indent="0" algn="l" rtl="0">
                        <a:spcBef>
                          <a:spcPts val="0"/>
                        </a:spcBef>
                        <a:spcAft>
                          <a:spcPts val="0"/>
                        </a:spcAft>
                        <a:buClr>
                          <a:schemeClr val="dk1"/>
                        </a:buClr>
                        <a:buSzPts val="1400"/>
                        <a:buFont typeface="Century Gothic"/>
                        <a:buNone/>
                      </a:pPr>
                      <a:r>
                        <a:rPr lang="en-US" sz="1400" b="0" u="none" strike="noStrike" cap="none">
                          <a:latin typeface="Century Gothic"/>
                          <a:ea typeface="Century Gothic"/>
                          <a:cs typeface="Century Gothic"/>
                          <a:sym typeface="Century Gothic"/>
                        </a:rPr>
                        <a:t>This </a:t>
                      </a:r>
                      <a:r>
                        <a:rPr lang="en-US" sz="1400" b="1" u="none" strike="noStrike" cap="none">
                          <a:latin typeface="Century Gothic"/>
                          <a:ea typeface="Century Gothic"/>
                          <a:cs typeface="Century Gothic"/>
                          <a:sym typeface="Century Gothic"/>
                        </a:rPr>
                        <a:t>movement</a:t>
                      </a:r>
                      <a:r>
                        <a:rPr lang="en-US" sz="1400" b="0" u="none" strike="noStrike" cap="none">
                          <a:latin typeface="Century Gothic"/>
                          <a:ea typeface="Century Gothic"/>
                          <a:cs typeface="Century Gothic"/>
                          <a:sym typeface="Century Gothic"/>
                        </a:rPr>
                        <a:t> disorder occurs mainly due to </a:t>
                      </a:r>
                      <a:r>
                        <a:rPr lang="en-US" sz="1400" b="1" u="none" strike="noStrike" cap="none">
                          <a:solidFill>
                            <a:srgbClr val="FF0000"/>
                          </a:solidFill>
                          <a:latin typeface="Century Gothic"/>
                          <a:ea typeface="Century Gothic"/>
                          <a:cs typeface="Century Gothic"/>
                          <a:sym typeface="Century Gothic"/>
                        </a:rPr>
                        <a:t>dopamine/acetylcholine imbalance</a:t>
                      </a:r>
                      <a:r>
                        <a:rPr lang="en-US" sz="1400" b="1" u="none" strike="noStrike" cap="none">
                          <a:solidFill>
                            <a:srgbClr val="C00000"/>
                          </a:solidFill>
                          <a:latin typeface="Century Gothic"/>
                          <a:ea typeface="Century Gothic"/>
                          <a:cs typeface="Century Gothic"/>
                          <a:sym typeface="Century Gothic"/>
                        </a:rPr>
                        <a:t> </a:t>
                      </a:r>
                      <a:r>
                        <a:rPr lang="en-US" sz="1400" b="0" u="none" strike="noStrike" cap="none">
                          <a:latin typeface="Century Gothic"/>
                          <a:ea typeface="Century Gothic"/>
                          <a:cs typeface="Century Gothic"/>
                          <a:sym typeface="Century Gothic"/>
                        </a:rPr>
                        <a:t>in</a:t>
                      </a:r>
                      <a:r>
                        <a:rPr lang="en-US" sz="1400" b="1" u="none" strike="noStrike" cap="none">
                          <a:latin typeface="Century Gothic"/>
                          <a:ea typeface="Century Gothic"/>
                          <a:cs typeface="Century Gothic"/>
                          <a:sym typeface="Century Gothic"/>
                        </a:rPr>
                        <a:t> basal ganglia </a:t>
                      </a:r>
                      <a:r>
                        <a:rPr lang="en-US" sz="1400" b="0" u="none" strike="noStrike" cap="none">
                          <a:latin typeface="Century Gothic"/>
                          <a:ea typeface="Century Gothic"/>
                          <a:cs typeface="Century Gothic"/>
                          <a:sym typeface="Century Gothic"/>
                        </a:rPr>
                        <a:t>(caudate nucleus, substantia nigra &amp; corpus striatum) that is involved in motor control. </a:t>
                      </a:r>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379875">
                <a:tc gridSpan="2">
                  <a:txBody>
                    <a:bodyPr/>
                    <a:lstStyle/>
                    <a:p>
                      <a:pPr marL="0" marR="0" lvl="0" indent="0" algn="ctr" rtl="0">
                        <a:spcBef>
                          <a:spcPts val="0"/>
                        </a:spcBef>
                        <a:spcAft>
                          <a:spcPts val="0"/>
                        </a:spcAft>
                        <a:buClr>
                          <a:srgbClr val="171616"/>
                        </a:buClr>
                        <a:buSzPts val="1600"/>
                        <a:buFont typeface="Century Gothic"/>
                        <a:buNone/>
                      </a:pPr>
                      <a:r>
                        <a:rPr lang="en-US" sz="1600" b="1" u="none" strike="noStrike" cap="none">
                          <a:latin typeface="Century Gothic"/>
                          <a:ea typeface="Century Gothic"/>
                          <a:cs typeface="Century Gothic"/>
                          <a:sym typeface="Century Gothic"/>
                        </a:rPr>
                        <a:t>Dopamine pathway</a:t>
                      </a:r>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ACE5E2"/>
                    </a:solidFill>
                  </a:tcPr>
                </a:tc>
                <a:tc hMerge="1">
                  <a:txBody>
                    <a:bodyPr/>
                    <a:lstStyle/>
                    <a:p>
                      <a:endParaRPr lang="ar-SA"/>
                    </a:p>
                  </a:txBody>
                  <a:tcPr/>
                </a:tc>
                <a:extLst>
                  <a:ext uri="{0D108BD9-81ED-4DB2-BD59-A6C34878D82A}">
                    <a16:rowId xmlns:a16="http://schemas.microsoft.com/office/drawing/2014/main" val="10004"/>
                  </a:ext>
                </a:extLst>
              </a:tr>
              <a:tr h="182875">
                <a:tc>
                  <a:txBody>
                    <a:bodyPr/>
                    <a:lstStyle/>
                    <a:p>
                      <a:pPr marL="0" marR="0" lvl="0" indent="0" algn="ctr" rtl="0">
                        <a:spcBef>
                          <a:spcPts val="0"/>
                        </a:spcBef>
                        <a:spcAft>
                          <a:spcPts val="0"/>
                        </a:spcAft>
                        <a:buClr>
                          <a:schemeClr val="dk1"/>
                        </a:buClr>
                        <a:buSzPts val="1400"/>
                        <a:buFont typeface="Century Gothic"/>
                        <a:buNone/>
                      </a:pPr>
                      <a:r>
                        <a:rPr lang="en-US"/>
                        <a:t>Reward </a:t>
                      </a:r>
                      <a:r>
                        <a:rPr lang="en-US" sz="1400" b="0" u="none" strike="noStrike" cap="none">
                          <a:latin typeface="Century Gothic"/>
                          <a:ea typeface="Century Gothic"/>
                          <a:cs typeface="Century Gothic"/>
                          <a:sym typeface="Century Gothic"/>
                        </a:rPr>
                        <a:t>pathway</a:t>
                      </a:r>
                      <a:endParaRPr/>
                    </a:p>
                  </a:txBody>
                  <a:tcPr marL="91450" marR="91450" marT="45725" marB="45725" anchor="ctr">
                    <a:lnL w="9525" cap="flat" cmpd="sng">
                      <a:solidFill>
                        <a:schemeClr val="accen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Clr>
                          <a:schemeClr val="dk1"/>
                        </a:buClr>
                        <a:buSzPts val="1400"/>
                        <a:buFont typeface="Century Gothic"/>
                        <a:buNone/>
                      </a:pPr>
                      <a:r>
                        <a:rPr lang="en-US"/>
                        <a:t>Motor </a:t>
                      </a:r>
                      <a:r>
                        <a:rPr lang="en-US" sz="1400" b="0" u="none" strike="noStrike" cap="none">
                          <a:latin typeface="Century Gothic"/>
                          <a:ea typeface="Century Gothic"/>
                          <a:cs typeface="Century Gothic"/>
                          <a:sym typeface="Century Gothic"/>
                        </a:rPr>
                        <a:t>pathway</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967575">
                <a:tc>
                  <a:txBody>
                    <a:bodyPr/>
                    <a:lstStyle/>
                    <a:p>
                      <a:pPr marL="0" lvl="0" indent="0" algn="l" rtl="0">
                        <a:spcBef>
                          <a:spcPts val="0"/>
                        </a:spcBef>
                        <a:spcAft>
                          <a:spcPts val="0"/>
                        </a:spcAft>
                        <a:buClr>
                          <a:schemeClr val="dk1"/>
                        </a:buClr>
                        <a:buSzPts val="1300"/>
                        <a:buFont typeface="Century Gothic"/>
                        <a:buNone/>
                      </a:pPr>
                      <a:r>
                        <a:rPr lang="en-US" sz="1300"/>
                        <a:t>DA is manufactured in nerve cell bodies located within the ventral tegmental area (VTA) and is released in the </a:t>
                      </a:r>
                      <a:r>
                        <a:rPr lang="en-US" sz="1300" b="1"/>
                        <a:t>nucleus accumbens </a:t>
                      </a:r>
                      <a:r>
                        <a:rPr lang="en-US" sz="1300"/>
                        <a:t>and the </a:t>
                      </a:r>
                      <a:r>
                        <a:rPr lang="en-US" sz="1300" b="1"/>
                        <a:t>prefrontal cortex.</a:t>
                      </a:r>
                      <a:endParaRPr sz="1300"/>
                    </a:p>
                  </a:txBody>
                  <a:tcPr marL="91450" marR="91450" marT="45725" marB="45725" anchor="ctr">
                    <a:lnL w="9525" cap="flat" cmpd="sng">
                      <a:solidFill>
                        <a:schemeClr val="accen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100"/>
                        <a:buFont typeface="Arial"/>
                        <a:buNone/>
                      </a:pPr>
                      <a:r>
                        <a:rPr lang="en-US" sz="1300"/>
                        <a:t>cell bodies in the </a:t>
                      </a:r>
                      <a:r>
                        <a:rPr lang="en-US" sz="1300" b="1"/>
                        <a:t>substantia nigra </a:t>
                      </a:r>
                      <a:r>
                        <a:rPr lang="en-US" sz="1300"/>
                        <a:t>that manufacture and release dopamine into the </a:t>
                      </a:r>
                      <a:r>
                        <a:rPr lang="en-US" sz="1300" b="1"/>
                        <a:t>striatum</a:t>
                      </a:r>
                      <a:r>
                        <a:rPr lang="en-US" sz="1300"/>
                        <a:t>.</a:t>
                      </a:r>
                      <a:endParaRPr sz="1300"/>
                    </a:p>
                  </a:txBody>
                  <a:tcPr marL="91450" marR="91450" marT="45725" marB="45725" anchor="ctr">
                    <a:lnL w="12700" cap="flat" cmpd="sng">
                      <a:solidFill>
                        <a:schemeClr val="dk1"/>
                      </a:solidFill>
                      <a:prstDash val="solid"/>
                      <a:round/>
                      <a:headEnd type="none" w="sm" len="sm"/>
                      <a:tailEnd type="none" w="sm" len="sm"/>
                    </a:lnL>
                    <a:lnR w="9525" cap="flat" cmpd="sng">
                      <a:solidFill>
                        <a:schemeClr val="accen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83" name="Google Shape;183;p26"/>
          <p:cNvGraphicFramePr/>
          <p:nvPr/>
        </p:nvGraphicFramePr>
        <p:xfrm>
          <a:off x="-11" y="6522670"/>
          <a:ext cx="6858000" cy="3425528"/>
        </p:xfrm>
        <a:graphic>
          <a:graphicData uri="http://schemas.openxmlformats.org/drawingml/2006/table">
            <a:tbl>
              <a:tblPr firstRow="1" bandRow="1">
                <a:noFill/>
                <a:tableStyleId>{BC7D4F8B-36B9-45D8-A272-DC114BBF7746}</a:tableStyleId>
              </a:tblPr>
              <a:tblGrid>
                <a:gridCol w="3453050">
                  <a:extLst>
                    <a:ext uri="{9D8B030D-6E8A-4147-A177-3AD203B41FA5}">
                      <a16:colId xmlns:a16="http://schemas.microsoft.com/office/drawing/2014/main" val="20000"/>
                    </a:ext>
                  </a:extLst>
                </a:gridCol>
                <a:gridCol w="3404950">
                  <a:extLst>
                    <a:ext uri="{9D8B030D-6E8A-4147-A177-3AD203B41FA5}">
                      <a16:colId xmlns:a16="http://schemas.microsoft.com/office/drawing/2014/main" val="20001"/>
                    </a:ext>
                  </a:extLst>
                </a:gridCol>
              </a:tblGrid>
              <a:tr h="328725">
                <a:tc>
                  <a:txBody>
                    <a:bodyPr/>
                    <a:lstStyle/>
                    <a:p>
                      <a:pPr marL="0" marR="0" lvl="0" indent="0" algn="ctr" rtl="1">
                        <a:spcBef>
                          <a:spcPts val="0"/>
                        </a:spcBef>
                        <a:spcAft>
                          <a:spcPts val="0"/>
                        </a:spcAft>
                        <a:buNone/>
                      </a:pPr>
                      <a:r>
                        <a:rPr lang="en-US" sz="1600"/>
                        <a:t>Character</a:t>
                      </a:r>
                      <a:endParaRPr sz="1600" b="1" u="none" strike="noStrike" cap="none">
                        <a:solidFill>
                          <a:schemeClr val="lt1"/>
                        </a:solidFill>
                        <a:latin typeface="Century Gothic"/>
                        <a:ea typeface="Century Gothic"/>
                        <a:cs typeface="Century Gothic"/>
                        <a:sym typeface="Century Gothic"/>
                      </a:endParaRPr>
                    </a:p>
                  </a:txBody>
                  <a:tcPr marL="91450" marR="91450" marT="45725" marB="45725" anchor="ctr">
                    <a:lnL w="9525" cap="flat" cmpd="sng">
                      <a:solidFill>
                        <a:schemeClr val="accent4"/>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marR="0" lvl="0" indent="0" algn="ctr" rtl="1">
                        <a:spcBef>
                          <a:spcPts val="0"/>
                        </a:spcBef>
                        <a:spcAft>
                          <a:spcPts val="0"/>
                        </a:spcAft>
                        <a:buNone/>
                      </a:pPr>
                      <a:r>
                        <a:rPr lang="en-US" sz="1600"/>
                        <a:t>Causes</a:t>
                      </a:r>
                      <a:endParaRPr sz="1600" b="1" u="none" strike="noStrike" cap="none">
                        <a:solidFill>
                          <a:schemeClr val="lt1"/>
                        </a:solidFill>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990475">
                <a:tc>
                  <a:txBody>
                    <a:bodyPr/>
                    <a:lstStyle/>
                    <a:p>
                      <a:pPr marL="0" lvl="0" indent="0" algn="l" rtl="1">
                        <a:spcBef>
                          <a:spcPts val="0"/>
                        </a:spcBef>
                        <a:spcAft>
                          <a:spcPts val="0"/>
                        </a:spcAft>
                        <a:buNone/>
                      </a:pPr>
                      <a:r>
                        <a:rPr lang="en-US" sz="1350"/>
                        <a:t>Simplified by the acronym </a:t>
                      </a:r>
                      <a:r>
                        <a:rPr lang="en-US" sz="1350" b="1">
                          <a:solidFill>
                            <a:schemeClr val="accent2"/>
                          </a:solidFill>
                        </a:rPr>
                        <a:t>-</a:t>
                      </a:r>
                      <a:r>
                        <a:rPr lang="en-US" sz="1350" b="1">
                          <a:solidFill>
                            <a:srgbClr val="BF9000"/>
                          </a:solidFill>
                        </a:rPr>
                        <a:t>TRAP-</a:t>
                      </a:r>
                      <a:endParaRPr sz="1350" b="1">
                        <a:solidFill>
                          <a:srgbClr val="BF9000"/>
                        </a:solidFill>
                      </a:endParaRPr>
                    </a:p>
                    <a:p>
                      <a:pPr marL="0" lvl="0" indent="0" algn="l" rtl="1">
                        <a:spcBef>
                          <a:spcPts val="0"/>
                        </a:spcBef>
                        <a:spcAft>
                          <a:spcPts val="0"/>
                        </a:spcAft>
                        <a:buClr>
                          <a:schemeClr val="dk1"/>
                        </a:buClr>
                        <a:buSzPts val="1350"/>
                        <a:buFont typeface="Century Gothic"/>
                        <a:buNone/>
                      </a:pPr>
                      <a:endParaRPr sz="1350" b="1">
                        <a:solidFill>
                          <a:srgbClr val="BF9000"/>
                        </a:solidFill>
                      </a:endParaRPr>
                    </a:p>
                    <a:p>
                      <a:pPr marL="457200" lvl="0" indent="-314325" algn="l" rtl="0">
                        <a:spcBef>
                          <a:spcPts val="0"/>
                        </a:spcBef>
                        <a:spcAft>
                          <a:spcPts val="0"/>
                        </a:spcAft>
                        <a:buSzPts val="1350"/>
                        <a:buChar char="➢"/>
                      </a:pPr>
                      <a:r>
                        <a:rPr lang="en-US" sz="1350" b="1">
                          <a:solidFill>
                            <a:srgbClr val="BF9000"/>
                          </a:solidFill>
                        </a:rPr>
                        <a:t>T</a:t>
                      </a:r>
                      <a:r>
                        <a:rPr lang="en-US" sz="1350"/>
                        <a:t>remors</a:t>
                      </a:r>
                      <a:r>
                        <a:rPr lang="en-US" sz="1350" b="1">
                          <a:latin typeface="Times New Roman"/>
                          <a:ea typeface="Times New Roman"/>
                          <a:cs typeface="Times New Roman"/>
                          <a:sym typeface="Times New Roman"/>
                        </a:rPr>
                        <a:t> </a:t>
                      </a:r>
                      <a:r>
                        <a:rPr lang="en-US" sz="1350"/>
                        <a:t>at rest.</a:t>
                      </a:r>
                      <a:endParaRPr sz="1350"/>
                    </a:p>
                    <a:p>
                      <a:pPr marL="457200" lvl="0" indent="-314325" algn="l" rtl="0">
                        <a:spcBef>
                          <a:spcPts val="0"/>
                        </a:spcBef>
                        <a:spcAft>
                          <a:spcPts val="0"/>
                        </a:spcAft>
                        <a:buSzPts val="1350"/>
                        <a:buChar char="➢"/>
                      </a:pPr>
                      <a:r>
                        <a:rPr lang="en-US" sz="1350" b="1">
                          <a:solidFill>
                            <a:srgbClr val="BF9000"/>
                          </a:solidFill>
                        </a:rPr>
                        <a:t>R</a:t>
                      </a:r>
                      <a:r>
                        <a:rPr lang="en-US" sz="1350"/>
                        <a:t>igidity of muscles.</a:t>
                      </a:r>
                      <a:endParaRPr/>
                    </a:p>
                    <a:p>
                      <a:pPr marL="457200" lvl="0" indent="-314325" algn="l" rtl="0">
                        <a:spcBef>
                          <a:spcPts val="0"/>
                        </a:spcBef>
                        <a:spcAft>
                          <a:spcPts val="0"/>
                        </a:spcAft>
                        <a:buSzPts val="1350"/>
                        <a:buChar char="➢"/>
                      </a:pPr>
                      <a:r>
                        <a:rPr lang="en-US" sz="1350" b="1">
                          <a:solidFill>
                            <a:srgbClr val="BF9000"/>
                          </a:solidFill>
                        </a:rPr>
                        <a:t>A</a:t>
                      </a:r>
                      <a:r>
                        <a:rPr lang="en-US" sz="1350"/>
                        <a:t>kinesia or Bradykinesia </a:t>
                      </a:r>
                      <a:endParaRPr sz="1350"/>
                    </a:p>
                    <a:p>
                      <a:pPr marL="457200" lvl="0" indent="-314325" algn="l" rtl="0">
                        <a:spcBef>
                          <a:spcPts val="0"/>
                        </a:spcBef>
                        <a:spcAft>
                          <a:spcPts val="0"/>
                        </a:spcAft>
                        <a:buSzPts val="1350"/>
                        <a:buChar char="➢"/>
                      </a:pPr>
                      <a:r>
                        <a:rPr lang="en-US" sz="1350"/>
                        <a:t> (slowness in initiating and carrying out voluntary movements).</a:t>
                      </a:r>
                      <a:endParaRPr/>
                    </a:p>
                    <a:p>
                      <a:pPr marL="457200" lvl="0" indent="-314325" algn="l" rtl="0">
                        <a:spcBef>
                          <a:spcPts val="0"/>
                        </a:spcBef>
                        <a:spcAft>
                          <a:spcPts val="0"/>
                        </a:spcAft>
                        <a:buSzPts val="1350"/>
                        <a:buChar char="➢"/>
                      </a:pPr>
                      <a:r>
                        <a:rPr lang="en-US" sz="1350" b="1">
                          <a:solidFill>
                            <a:srgbClr val="BF9000"/>
                          </a:solidFill>
                        </a:rPr>
                        <a:t>P</a:t>
                      </a:r>
                      <a:r>
                        <a:rPr lang="en-US" sz="1350"/>
                        <a:t>ostural and gait abnormalities.</a:t>
                      </a:r>
                      <a:endParaRPr sz="1350"/>
                    </a:p>
                    <a:p>
                      <a:pPr marL="457200" lvl="0" indent="-314325" algn="l" rtl="0">
                        <a:spcBef>
                          <a:spcPts val="0"/>
                        </a:spcBef>
                        <a:spcAft>
                          <a:spcPts val="0"/>
                        </a:spcAft>
                        <a:buSzPts val="1350"/>
                        <a:buChar char="➢"/>
                      </a:pPr>
                      <a:r>
                        <a:rPr lang="en-US" sz="1350"/>
                        <a:t>Anxiety or depression.</a:t>
                      </a:r>
                      <a:endParaRPr sz="1350"/>
                    </a:p>
                    <a:p>
                      <a:pPr marL="285750" lvl="0" indent="0" algn="l" rtl="0">
                        <a:spcBef>
                          <a:spcPts val="600"/>
                        </a:spcBef>
                        <a:spcAft>
                          <a:spcPts val="0"/>
                        </a:spcAft>
                        <a:buNone/>
                      </a:pPr>
                      <a:endParaRPr sz="1000">
                        <a:solidFill>
                          <a:schemeClr val="accent1"/>
                        </a:solidFill>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50">
                          <a:solidFill>
                            <a:srgbClr val="36506A"/>
                          </a:solidFill>
                        </a:rPr>
                        <a:t>It is an </a:t>
                      </a:r>
                      <a:r>
                        <a:rPr lang="en-US" sz="1350" b="1">
                          <a:solidFill>
                            <a:srgbClr val="FF0000"/>
                          </a:solidFill>
                        </a:rPr>
                        <a:t>idiopathic </a:t>
                      </a:r>
                      <a:r>
                        <a:rPr lang="en-US" sz="1350">
                          <a:solidFill>
                            <a:srgbClr val="36506A"/>
                          </a:solidFill>
                        </a:rPr>
                        <a:t>disease but some causes may be:</a:t>
                      </a:r>
                      <a:endParaRPr sz="1350">
                        <a:solidFill>
                          <a:srgbClr val="36506A"/>
                        </a:solidFill>
                      </a:endParaRPr>
                    </a:p>
                    <a:p>
                      <a:pPr marL="457200" lvl="0" indent="-314325" algn="l" rtl="0">
                        <a:lnSpc>
                          <a:spcPct val="115000"/>
                        </a:lnSpc>
                        <a:spcBef>
                          <a:spcPts val="0"/>
                        </a:spcBef>
                        <a:spcAft>
                          <a:spcPts val="0"/>
                        </a:spcAft>
                        <a:buClr>
                          <a:srgbClr val="36506A"/>
                        </a:buClr>
                        <a:buSzPts val="1350"/>
                        <a:buChar char="➢"/>
                      </a:pPr>
                      <a:r>
                        <a:rPr lang="en-US" sz="1350">
                          <a:solidFill>
                            <a:srgbClr val="36506A"/>
                          </a:solidFill>
                        </a:rPr>
                        <a:t>Genetic.</a:t>
                      </a:r>
                      <a:endParaRPr sz="1350">
                        <a:solidFill>
                          <a:srgbClr val="36506A"/>
                        </a:solidFill>
                      </a:endParaRPr>
                    </a:p>
                    <a:p>
                      <a:pPr marL="457200" lvl="0" indent="-314325" algn="l" rtl="0">
                        <a:lnSpc>
                          <a:spcPct val="115000"/>
                        </a:lnSpc>
                        <a:spcBef>
                          <a:spcPts val="0"/>
                        </a:spcBef>
                        <a:spcAft>
                          <a:spcPts val="0"/>
                        </a:spcAft>
                        <a:buClr>
                          <a:srgbClr val="36506A"/>
                        </a:buClr>
                        <a:buSzPts val="1350"/>
                        <a:buChar char="➢"/>
                      </a:pPr>
                      <a:r>
                        <a:rPr lang="en-US" sz="1350">
                          <a:solidFill>
                            <a:srgbClr val="36506A"/>
                          </a:solidFill>
                        </a:rPr>
                        <a:t>Toxins (MPTP= methyl phenyl tetrahydropyridine).</a:t>
                      </a:r>
                      <a:endParaRPr sz="1350">
                        <a:solidFill>
                          <a:srgbClr val="36506A"/>
                        </a:solidFill>
                      </a:endParaRPr>
                    </a:p>
                    <a:p>
                      <a:pPr marL="457200" lvl="0" indent="-314325" algn="l" rtl="0">
                        <a:lnSpc>
                          <a:spcPct val="115000"/>
                        </a:lnSpc>
                        <a:spcBef>
                          <a:spcPts val="0"/>
                        </a:spcBef>
                        <a:spcAft>
                          <a:spcPts val="0"/>
                        </a:spcAft>
                        <a:buClr>
                          <a:srgbClr val="36506A"/>
                        </a:buClr>
                        <a:buSzPts val="1350"/>
                        <a:buChar char="➢"/>
                      </a:pPr>
                      <a:r>
                        <a:rPr lang="en-US" sz="1350">
                          <a:solidFill>
                            <a:srgbClr val="36506A"/>
                          </a:solidFill>
                        </a:rPr>
                        <a:t>Head trauma.</a:t>
                      </a:r>
                      <a:endParaRPr sz="1350">
                        <a:solidFill>
                          <a:srgbClr val="36506A"/>
                        </a:solidFill>
                      </a:endParaRPr>
                    </a:p>
                    <a:p>
                      <a:pPr marL="457200" lvl="0" indent="-317500" algn="l" rtl="0">
                        <a:lnSpc>
                          <a:spcPct val="115000"/>
                        </a:lnSpc>
                        <a:spcBef>
                          <a:spcPts val="0"/>
                        </a:spcBef>
                        <a:spcAft>
                          <a:spcPts val="0"/>
                        </a:spcAft>
                        <a:buClr>
                          <a:srgbClr val="36506A"/>
                        </a:buClr>
                        <a:buSzPts val="1400"/>
                        <a:buChar char="➢"/>
                      </a:pPr>
                      <a:r>
                        <a:rPr lang="en-US" sz="1000">
                          <a:solidFill>
                            <a:srgbClr val="36506A"/>
                          </a:solidFill>
                          <a:latin typeface="Arial"/>
                          <a:ea typeface="Arial"/>
                          <a:cs typeface="Arial"/>
                          <a:sym typeface="Arial"/>
                        </a:rPr>
                        <a:t> </a:t>
                      </a:r>
                      <a:r>
                        <a:rPr lang="en-US" sz="1350">
                          <a:solidFill>
                            <a:srgbClr val="36506A"/>
                          </a:solidFill>
                        </a:rPr>
                        <a:t>Cerebral anoxia.</a:t>
                      </a:r>
                      <a:endParaRPr sz="1350">
                        <a:solidFill>
                          <a:srgbClr val="36506A"/>
                        </a:solidFill>
                      </a:endParaRPr>
                    </a:p>
                    <a:p>
                      <a:pPr marL="457200" lvl="0" indent="-317500" algn="l" rtl="0">
                        <a:lnSpc>
                          <a:spcPct val="115000"/>
                        </a:lnSpc>
                        <a:spcBef>
                          <a:spcPts val="0"/>
                        </a:spcBef>
                        <a:spcAft>
                          <a:spcPts val="0"/>
                        </a:spcAft>
                        <a:buClr>
                          <a:srgbClr val="36506A"/>
                        </a:buClr>
                        <a:buSzPts val="1400"/>
                        <a:buChar char="➢"/>
                      </a:pPr>
                      <a:r>
                        <a:rPr lang="en-US" sz="1000">
                          <a:solidFill>
                            <a:srgbClr val="36506A"/>
                          </a:solidFill>
                          <a:latin typeface="Arial"/>
                          <a:ea typeface="Arial"/>
                          <a:cs typeface="Arial"/>
                          <a:sym typeface="Arial"/>
                        </a:rPr>
                        <a:t> </a:t>
                      </a:r>
                      <a:r>
                        <a:rPr lang="en-US" sz="1350">
                          <a:solidFill>
                            <a:srgbClr val="36506A"/>
                          </a:solidFill>
                        </a:rPr>
                        <a:t>Oxidative stress</a:t>
                      </a:r>
                      <a:endParaRPr sz="1350">
                        <a:solidFill>
                          <a:srgbClr val="36506A"/>
                        </a:solidFill>
                      </a:endParaRPr>
                    </a:p>
                    <a:p>
                      <a:pPr marL="457200" lvl="0" indent="-314325" algn="l" rtl="0">
                        <a:lnSpc>
                          <a:spcPct val="115000"/>
                        </a:lnSpc>
                        <a:spcBef>
                          <a:spcPts val="0"/>
                        </a:spcBef>
                        <a:spcAft>
                          <a:spcPts val="0"/>
                        </a:spcAft>
                        <a:buClr>
                          <a:srgbClr val="36506A"/>
                        </a:buClr>
                        <a:buSzPts val="1350"/>
                        <a:buChar char="➢"/>
                      </a:pPr>
                      <a:r>
                        <a:rPr lang="en-US" sz="1350">
                          <a:solidFill>
                            <a:srgbClr val="36506A"/>
                          </a:solidFill>
                        </a:rPr>
                        <a:t>Drug-induced Parkinson's disease</a:t>
                      </a:r>
                      <a:endParaRPr sz="1350">
                        <a:solidFill>
                          <a:srgbClr val="36506A"/>
                        </a:solidFill>
                      </a:endParaRPr>
                    </a:p>
                    <a:p>
                      <a:pPr marL="0" lvl="0" indent="0" algn="l" rtl="0">
                        <a:lnSpc>
                          <a:spcPct val="115000"/>
                        </a:lnSpc>
                        <a:spcBef>
                          <a:spcPts val="0"/>
                        </a:spcBef>
                        <a:spcAft>
                          <a:spcPts val="0"/>
                        </a:spcAft>
                        <a:buNone/>
                      </a:pPr>
                      <a:r>
                        <a:rPr lang="en-US" sz="1000">
                          <a:solidFill>
                            <a:srgbClr val="36506A"/>
                          </a:solidFill>
                          <a:latin typeface="Arial"/>
                          <a:ea typeface="Arial"/>
                          <a:cs typeface="Arial"/>
                          <a:sym typeface="Arial"/>
                        </a:rPr>
                        <a:t> </a:t>
                      </a:r>
                      <a:r>
                        <a:rPr lang="en-US" sz="1350">
                          <a:solidFill>
                            <a:srgbClr val="36506A"/>
                          </a:solidFill>
                        </a:rPr>
                        <a:t>e.g</a:t>
                      </a:r>
                      <a:r>
                        <a:rPr lang="en-US" sz="1350">
                          <a:solidFill>
                            <a:srgbClr val="2C8985"/>
                          </a:solidFill>
                        </a:rPr>
                        <a:t>. </a:t>
                      </a:r>
                      <a:r>
                        <a:rPr lang="en-US" sz="1350" b="1">
                          <a:solidFill>
                            <a:srgbClr val="36506A"/>
                          </a:solidFill>
                        </a:rPr>
                        <a:t>antipsychotics</a:t>
                      </a:r>
                      <a:r>
                        <a:rPr lang="en-US" sz="1350">
                          <a:solidFill>
                            <a:srgbClr val="2C8985"/>
                          </a:solidFill>
                        </a:rPr>
                        <a:t> </a:t>
                      </a:r>
                      <a:r>
                        <a:rPr lang="en-US" sz="1350">
                          <a:solidFill>
                            <a:srgbClr val="36506A"/>
                          </a:solidFill>
                        </a:rPr>
                        <a:t>like </a:t>
                      </a:r>
                      <a:r>
                        <a:rPr lang="en-US" sz="1350" b="1">
                          <a:solidFill>
                            <a:srgbClr val="FF6692"/>
                          </a:solidFill>
                        </a:rPr>
                        <a:t>haloperidol</a:t>
                      </a:r>
                      <a:r>
                        <a:rPr lang="en-US" sz="1350">
                          <a:solidFill>
                            <a:srgbClr val="36506A"/>
                          </a:solidFill>
                        </a:rPr>
                        <a:t>.</a:t>
                      </a:r>
                      <a:endParaRPr sz="1350">
                        <a:solidFill>
                          <a:srgbClr val="36506A"/>
                        </a:solidFill>
                      </a:endParaRPr>
                    </a:p>
                    <a:p>
                      <a:pPr marL="0" lvl="0" indent="0" algn="l" rtl="0">
                        <a:lnSpc>
                          <a:spcPct val="115000"/>
                        </a:lnSpc>
                        <a:spcBef>
                          <a:spcPts val="0"/>
                        </a:spcBef>
                        <a:spcAft>
                          <a:spcPts val="0"/>
                        </a:spcAft>
                        <a:buNone/>
                      </a:pPr>
                      <a:r>
                        <a:rPr lang="en-US" sz="1350" b="1">
                          <a:solidFill>
                            <a:srgbClr val="36506A"/>
                          </a:solidFill>
                        </a:rPr>
                        <a:t>Dopamine antagonists </a:t>
                      </a:r>
                      <a:r>
                        <a:rPr lang="en-US" sz="1350">
                          <a:solidFill>
                            <a:srgbClr val="36506A"/>
                          </a:solidFill>
                        </a:rPr>
                        <a:t>as </a:t>
                      </a:r>
                      <a:r>
                        <a:rPr lang="en-US" sz="1350" b="1">
                          <a:solidFill>
                            <a:srgbClr val="FF6692"/>
                          </a:solidFill>
                        </a:rPr>
                        <a:t>metoclopramide</a:t>
                      </a:r>
                      <a:r>
                        <a:rPr lang="en-US" sz="1350" b="1">
                          <a:solidFill>
                            <a:srgbClr val="FF0C52"/>
                          </a:solidFill>
                        </a:rPr>
                        <a:t> </a:t>
                      </a:r>
                      <a:r>
                        <a:rPr lang="en-US" sz="1350">
                          <a:solidFill>
                            <a:srgbClr val="36506A"/>
                          </a:solidFill>
                        </a:rPr>
                        <a:t>(antiemetic).</a:t>
                      </a:r>
                      <a:endParaRPr sz="1350">
                        <a:solidFill>
                          <a:srgbClr val="36506A"/>
                        </a:solidFill>
                      </a:endParaRPr>
                    </a:p>
                    <a:p>
                      <a:pPr marL="0" lvl="0" indent="0" algn="l" rtl="0">
                        <a:lnSpc>
                          <a:spcPct val="115000"/>
                        </a:lnSpc>
                        <a:spcBef>
                          <a:spcPts val="0"/>
                        </a:spcBef>
                        <a:spcAft>
                          <a:spcPts val="0"/>
                        </a:spcAft>
                        <a:buNone/>
                      </a:pPr>
                      <a:r>
                        <a:rPr lang="en-US" sz="1000">
                          <a:solidFill>
                            <a:schemeClr val="accent1"/>
                          </a:solidFill>
                        </a:rPr>
                        <a:t>i</a:t>
                      </a:r>
                      <a:endParaRPr sz="1000">
                        <a:solidFill>
                          <a:schemeClr val="accent1"/>
                        </a:solidFill>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4" name="Google Shape;184;p26"/>
          <p:cNvSpPr/>
          <p:nvPr/>
        </p:nvSpPr>
        <p:spPr>
          <a:xfrm>
            <a:off x="56532" y="5891906"/>
            <a:ext cx="2420795" cy="370822"/>
          </a:xfrm>
          <a:prstGeom prst="snipRoundRect">
            <a:avLst>
              <a:gd name="adj1" fmla="val 0"/>
              <a:gd name="adj2" fmla="val 50000"/>
            </a:avLst>
          </a:prstGeom>
          <a:solidFill>
            <a:schemeClr val="lt2"/>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Parkinson's Disease</a:t>
            </a:r>
            <a:endParaRPr/>
          </a:p>
        </p:txBody>
      </p:sp>
      <p:sp>
        <p:nvSpPr>
          <p:cNvPr id="185" name="Google Shape;185;p26"/>
          <p:cNvSpPr/>
          <p:nvPr/>
        </p:nvSpPr>
        <p:spPr>
          <a:xfrm>
            <a:off x="98611" y="5234539"/>
            <a:ext cx="2327745" cy="397401"/>
          </a:xfrm>
          <a:prstGeom prst="round2DiagRect">
            <a:avLst>
              <a:gd name="adj1" fmla="val 16667"/>
              <a:gd name="adj2" fmla="val 0"/>
            </a:avLst>
          </a:prstGeom>
          <a:solidFill>
            <a:srgbClr val="D4F2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6" name="Google Shape;186;p26"/>
          <p:cNvSpPr/>
          <p:nvPr/>
        </p:nvSpPr>
        <p:spPr>
          <a:xfrm>
            <a:off x="2009400" y="4643453"/>
            <a:ext cx="2824800" cy="370800"/>
          </a:xfrm>
          <a:prstGeom prst="roundRect">
            <a:avLst>
              <a:gd name="adj" fmla="val 16667"/>
            </a:avLst>
          </a:prstGeom>
          <a:solidFill>
            <a:srgbClr val="FEE0E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87" name="Google Shape;187;p26" descr="img43"/>
          <p:cNvPicPr preferRelativeResize="0"/>
          <p:nvPr/>
        </p:nvPicPr>
        <p:blipFill rotWithShape="1">
          <a:blip r:embed="rId3">
            <a:alphaModFix/>
          </a:blip>
          <a:srcRect t="22400" b="49599"/>
          <a:stretch/>
        </p:blipFill>
        <p:spPr>
          <a:xfrm>
            <a:off x="2647800" y="5109225"/>
            <a:ext cx="1420550" cy="703900"/>
          </a:xfrm>
          <a:prstGeom prst="rect">
            <a:avLst/>
          </a:prstGeom>
          <a:noFill/>
          <a:ln w="31750" cap="flat" cmpd="sng">
            <a:solidFill>
              <a:schemeClr val="dk1"/>
            </a:solidFill>
            <a:prstDash val="solid"/>
            <a:miter lim="800000"/>
            <a:headEnd type="none" w="sm" len="sm"/>
            <a:tailEnd type="none" w="sm" len="sm"/>
          </a:ln>
        </p:spPr>
      </p:pic>
      <p:sp>
        <p:nvSpPr>
          <p:cNvPr id="188" name="Google Shape;188;p26"/>
          <p:cNvSpPr txBox="1"/>
          <p:nvPr/>
        </p:nvSpPr>
        <p:spPr>
          <a:xfrm>
            <a:off x="2111675" y="4680000"/>
            <a:ext cx="2716200" cy="37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In Parkinson’s disease</a:t>
            </a:r>
            <a:endParaRPr/>
          </a:p>
        </p:txBody>
      </p:sp>
      <p:sp>
        <p:nvSpPr>
          <p:cNvPr id="189" name="Google Shape;189;p26"/>
          <p:cNvSpPr txBox="1"/>
          <p:nvPr/>
        </p:nvSpPr>
        <p:spPr>
          <a:xfrm>
            <a:off x="-25916" y="5258717"/>
            <a:ext cx="2503243" cy="30777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en-US" sz="1400" b="0" i="0" u="sng" strike="noStrike" cap="none">
                <a:solidFill>
                  <a:schemeClr val="dk1"/>
                </a:solidFill>
                <a:latin typeface="Century Gothic"/>
                <a:ea typeface="Century Gothic"/>
                <a:cs typeface="Century Gothic"/>
                <a:sym typeface="Century Gothic"/>
              </a:rPr>
              <a:t>Predominance</a:t>
            </a:r>
            <a:r>
              <a:rPr lang="en-US" sz="1400" b="0" i="0" u="none" strike="noStrike" cap="none">
                <a:solidFill>
                  <a:schemeClr val="dk1"/>
                </a:solidFill>
                <a:latin typeface="Century Gothic"/>
                <a:ea typeface="Century Gothic"/>
                <a:cs typeface="Century Gothic"/>
                <a:sym typeface="Century Gothic"/>
              </a:rPr>
              <a:t> of Ach</a:t>
            </a:r>
            <a:endParaRPr sz="1400" b="0" i="0" u="none" strike="noStrike" cap="none">
              <a:solidFill>
                <a:schemeClr val="dk1"/>
              </a:solidFill>
              <a:latin typeface="Century Gothic"/>
              <a:ea typeface="Century Gothic"/>
              <a:cs typeface="Century Gothic"/>
              <a:sym typeface="Century Gothic"/>
            </a:endParaRPr>
          </a:p>
        </p:txBody>
      </p:sp>
      <p:sp>
        <p:nvSpPr>
          <p:cNvPr id="190" name="Google Shape;190;p26"/>
          <p:cNvSpPr/>
          <p:nvPr/>
        </p:nvSpPr>
        <p:spPr>
          <a:xfrm>
            <a:off x="0" y="0"/>
            <a:ext cx="6858000" cy="471488"/>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  </a:t>
            </a:r>
            <a:endParaRPr>
              <a:solidFill>
                <a:schemeClr val="dk1"/>
              </a:solidFill>
            </a:endParaRPr>
          </a:p>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To Understand better</a:t>
            </a:r>
            <a:endParaRPr sz="2400" b="1"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2400" b="1" i="0" u="none" strike="noStrike" cap="none">
              <a:solidFill>
                <a:schemeClr val="lt1"/>
              </a:solidFill>
              <a:latin typeface="Century Gothic"/>
              <a:ea typeface="Century Gothic"/>
              <a:cs typeface="Century Gothic"/>
              <a:sym typeface="Century Gothic"/>
            </a:endParaRPr>
          </a:p>
        </p:txBody>
      </p:sp>
      <p:sp>
        <p:nvSpPr>
          <p:cNvPr id="191" name="Google Shape;191;p26"/>
          <p:cNvSpPr/>
          <p:nvPr/>
        </p:nvSpPr>
        <p:spPr>
          <a:xfrm>
            <a:off x="4271167" y="5224709"/>
            <a:ext cx="2327700" cy="397500"/>
          </a:xfrm>
          <a:prstGeom prst="round2DiagRect">
            <a:avLst>
              <a:gd name="adj1" fmla="val 16667"/>
              <a:gd name="adj2" fmla="val 0"/>
            </a:avLst>
          </a:prstGeom>
          <a:solidFill>
            <a:srgbClr val="D4F2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2" name="Google Shape;192;p26"/>
          <p:cNvSpPr txBox="1"/>
          <p:nvPr/>
        </p:nvSpPr>
        <p:spPr>
          <a:xfrm>
            <a:off x="4144550" y="5249525"/>
            <a:ext cx="25032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i="0" u="sng" strike="noStrike" cap="none">
                <a:solidFill>
                  <a:schemeClr val="dk1"/>
                </a:solidFill>
                <a:latin typeface="Century Gothic"/>
                <a:ea typeface="Century Gothic"/>
                <a:cs typeface="Century Gothic"/>
                <a:sym typeface="Century Gothic"/>
              </a:rPr>
              <a:t>Deficiency</a:t>
            </a:r>
            <a:r>
              <a:rPr lang="en-US" sz="1400" b="0" i="0" u="none" strike="noStrike" cap="none">
                <a:solidFill>
                  <a:schemeClr val="dk1"/>
                </a:solidFill>
                <a:latin typeface="Century Gothic"/>
                <a:ea typeface="Century Gothic"/>
                <a:cs typeface="Century Gothic"/>
                <a:sym typeface="Century Gothic"/>
              </a:rPr>
              <a:t> of dopamine</a:t>
            </a:r>
            <a:endParaRPr sz="14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p:nvPr/>
        </p:nvSpPr>
        <p:spPr>
          <a:xfrm>
            <a:off x="0" y="0"/>
            <a:ext cx="6858000" cy="562926"/>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 Drug</a:t>
            </a:r>
            <a:r>
              <a:rPr lang="en-US" sz="2400" b="1" i="0" u="none" strike="noStrike" cap="none">
                <a:solidFill>
                  <a:srgbClr val="A603AB"/>
                </a:solidFill>
                <a:latin typeface="Times New Roman"/>
                <a:ea typeface="Times New Roman"/>
                <a:cs typeface="Times New Roman"/>
                <a:sym typeface="Times New Roman"/>
              </a:rPr>
              <a:t> </a:t>
            </a:r>
            <a:r>
              <a:rPr lang="en-US" sz="2400" b="1" i="0" u="none" strike="noStrike" cap="none">
                <a:solidFill>
                  <a:schemeClr val="lt1"/>
                </a:solidFill>
                <a:latin typeface="Century Gothic"/>
                <a:ea typeface="Century Gothic"/>
                <a:cs typeface="Century Gothic"/>
                <a:sym typeface="Century Gothic"/>
              </a:rPr>
              <a:t>Treatment</a:t>
            </a:r>
            <a:endParaRPr/>
          </a:p>
          <a:p>
            <a:pPr marL="0" marR="0" lvl="0" indent="0" algn="ctr" rtl="0">
              <a:spcBef>
                <a:spcPts val="0"/>
              </a:spcBef>
              <a:spcAft>
                <a:spcPts val="0"/>
              </a:spcAft>
              <a:buNone/>
            </a:pPr>
            <a:endParaRPr sz="2400" b="1" i="0" u="none" strike="noStrike" cap="none">
              <a:solidFill>
                <a:schemeClr val="lt1"/>
              </a:solidFill>
              <a:latin typeface="Century Gothic"/>
              <a:ea typeface="Century Gothic"/>
              <a:cs typeface="Century Gothic"/>
              <a:sym typeface="Century Gothic"/>
            </a:endParaRPr>
          </a:p>
        </p:txBody>
      </p:sp>
      <p:sp>
        <p:nvSpPr>
          <p:cNvPr id="199" name="Google Shape;199;p27"/>
          <p:cNvSpPr/>
          <p:nvPr/>
        </p:nvSpPr>
        <p:spPr>
          <a:xfrm>
            <a:off x="443937" y="1034951"/>
            <a:ext cx="2158561" cy="320023"/>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1" i="0" u="none" strike="noStrike" cap="none">
                <a:solidFill>
                  <a:srgbClr val="2C8985"/>
                </a:solidFill>
                <a:latin typeface="Century Gothic"/>
                <a:ea typeface="Century Gothic"/>
                <a:cs typeface="Century Gothic"/>
                <a:sym typeface="Century Gothic"/>
              </a:rPr>
              <a:t>Main approach</a:t>
            </a:r>
            <a:endParaRPr/>
          </a:p>
        </p:txBody>
      </p:sp>
      <p:sp>
        <p:nvSpPr>
          <p:cNvPr id="200" name="Google Shape;200;p27"/>
          <p:cNvSpPr/>
          <p:nvPr/>
        </p:nvSpPr>
        <p:spPr>
          <a:xfrm>
            <a:off x="662625" y="1609175"/>
            <a:ext cx="1939800" cy="733500"/>
          </a:xfrm>
          <a:prstGeom prst="round2DiagRect">
            <a:avLst>
              <a:gd name="adj1" fmla="val 16667"/>
              <a:gd name="adj2" fmla="val 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1" name="Google Shape;201;p27"/>
          <p:cNvSpPr/>
          <p:nvPr/>
        </p:nvSpPr>
        <p:spPr>
          <a:xfrm>
            <a:off x="2907644" y="1032337"/>
            <a:ext cx="2005382" cy="320023"/>
          </a:xfrm>
          <a:prstGeom prst="round2DiagRect">
            <a:avLst>
              <a:gd name="adj1" fmla="val 16667"/>
              <a:gd name="adj2" fmla="val 0"/>
            </a:avLst>
          </a:prstGeom>
          <a:solidFill>
            <a:srgbClr val="FEE599"/>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en-US" sz="1800" b="1" i="0" u="none" strike="noStrike" cap="none">
                <a:solidFill>
                  <a:srgbClr val="2C8985"/>
                </a:solidFill>
                <a:latin typeface="Century Gothic"/>
                <a:ea typeface="Century Gothic"/>
                <a:cs typeface="Century Gothic"/>
                <a:sym typeface="Century Gothic"/>
              </a:rPr>
              <a:t>Minor approach</a:t>
            </a:r>
            <a:endParaRPr sz="1800" b="1" i="0" u="none" strike="noStrike" cap="none">
              <a:solidFill>
                <a:srgbClr val="2C8985"/>
              </a:solidFill>
              <a:latin typeface="Century Gothic"/>
              <a:ea typeface="Century Gothic"/>
              <a:cs typeface="Century Gothic"/>
              <a:sym typeface="Century Gothic"/>
            </a:endParaRPr>
          </a:p>
        </p:txBody>
      </p:sp>
      <p:cxnSp>
        <p:nvCxnSpPr>
          <p:cNvPr id="202" name="Google Shape;202;p27"/>
          <p:cNvCxnSpPr/>
          <p:nvPr/>
        </p:nvCxnSpPr>
        <p:spPr>
          <a:xfrm>
            <a:off x="1159965" y="3572167"/>
            <a:ext cx="0" cy="234600"/>
          </a:xfrm>
          <a:prstGeom prst="straightConnector1">
            <a:avLst/>
          </a:prstGeom>
          <a:noFill/>
          <a:ln w="12700" cap="flat" cmpd="sng">
            <a:solidFill>
              <a:schemeClr val="accent1"/>
            </a:solidFill>
            <a:prstDash val="solid"/>
            <a:miter lim="800000"/>
            <a:headEnd type="none" w="sm" len="sm"/>
            <a:tailEnd type="none" w="sm" len="sm"/>
          </a:ln>
        </p:spPr>
      </p:cxnSp>
      <p:sp>
        <p:nvSpPr>
          <p:cNvPr id="203" name="Google Shape;203;p27"/>
          <p:cNvSpPr/>
          <p:nvPr/>
        </p:nvSpPr>
        <p:spPr>
          <a:xfrm rot="-5400000">
            <a:off x="1588154" y="1716699"/>
            <a:ext cx="615600" cy="1910100"/>
          </a:xfrm>
          <a:prstGeom prst="rightBrace">
            <a:avLst>
              <a:gd name="adj1" fmla="val 0"/>
              <a:gd name="adj2" fmla="val 31087"/>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204" name="Google Shape;204;p27"/>
          <p:cNvSpPr/>
          <p:nvPr/>
        </p:nvSpPr>
        <p:spPr>
          <a:xfrm>
            <a:off x="186334" y="2984639"/>
            <a:ext cx="1602600" cy="557700"/>
          </a:xfrm>
          <a:prstGeom prst="round2DiagRect">
            <a:avLst>
              <a:gd name="adj1" fmla="val 16667"/>
              <a:gd name="adj2" fmla="val 0"/>
            </a:avLst>
          </a:prstGeom>
          <a:solidFill>
            <a:srgbClr val="D4F2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5" name="Google Shape;205;p27"/>
          <p:cNvSpPr/>
          <p:nvPr/>
        </p:nvSpPr>
        <p:spPr>
          <a:xfrm>
            <a:off x="1977111" y="2983529"/>
            <a:ext cx="1532700" cy="510900"/>
          </a:xfrm>
          <a:prstGeom prst="round2DiagRect">
            <a:avLst>
              <a:gd name="adj1" fmla="val 16667"/>
              <a:gd name="adj2" fmla="val 0"/>
            </a:avLst>
          </a:prstGeom>
          <a:solidFill>
            <a:srgbClr val="E1EF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6" name="Google Shape;206;p27"/>
          <p:cNvSpPr/>
          <p:nvPr/>
        </p:nvSpPr>
        <p:spPr>
          <a:xfrm>
            <a:off x="217675" y="3801022"/>
            <a:ext cx="2101500" cy="733500"/>
          </a:xfrm>
          <a:prstGeom prst="roundRect">
            <a:avLst>
              <a:gd name="adj" fmla="val 16667"/>
            </a:avLst>
          </a:prstGeom>
          <a:noFill/>
          <a:ln w="9525" cap="flat" cmpd="sng">
            <a:solidFill>
              <a:srgbClr val="84D7D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sng" strike="noStrike" cap="none">
                <a:solidFill>
                  <a:srgbClr val="FF0000"/>
                </a:solidFill>
                <a:latin typeface="Century Gothic"/>
                <a:ea typeface="Century Gothic"/>
                <a:cs typeface="Century Gothic"/>
                <a:sym typeface="Century Gothic"/>
              </a:rPr>
              <a:t>(DA precursors):</a:t>
            </a:r>
            <a:endParaRPr sz="1200"/>
          </a:p>
          <a:p>
            <a:pPr marL="0" marR="0" lvl="0" indent="0" algn="ctr" rtl="0">
              <a:spcBef>
                <a:spcPts val="0"/>
              </a:spcBef>
              <a:spcAft>
                <a:spcPts val="0"/>
              </a:spcAft>
              <a:buNone/>
            </a:pPr>
            <a:r>
              <a:rPr lang="en-US" sz="1200" b="1" i="0" u="none" strike="noStrike" cap="none">
                <a:solidFill>
                  <a:schemeClr val="accent2"/>
                </a:solidFill>
                <a:latin typeface="Century Gothic"/>
                <a:ea typeface="Century Gothic"/>
                <a:cs typeface="Century Gothic"/>
                <a:sym typeface="Century Gothic"/>
              </a:rPr>
              <a:t>L-dopa</a:t>
            </a:r>
            <a:r>
              <a:rPr lang="en-US" sz="1200" b="1" i="0" u="none" strike="noStrike" cap="none">
                <a:solidFill>
                  <a:srgbClr val="0070C0"/>
                </a:solidFill>
                <a:latin typeface="Century Gothic"/>
                <a:ea typeface="Century Gothic"/>
                <a:cs typeface="Century Gothic"/>
                <a:sym typeface="Century Gothic"/>
              </a:rPr>
              <a:t>, </a:t>
            </a:r>
            <a:r>
              <a:rPr lang="en-US" sz="1200" b="1" i="0" u="none" strike="noStrike" cap="none">
                <a:solidFill>
                  <a:schemeClr val="accent2"/>
                </a:solidFill>
                <a:latin typeface="Century Gothic"/>
                <a:ea typeface="Century Gothic"/>
                <a:cs typeface="Century Gothic"/>
                <a:sym typeface="Century Gothic"/>
              </a:rPr>
              <a:t>L-dopa </a:t>
            </a:r>
            <a:r>
              <a:rPr lang="en-US" sz="1200" b="1" i="0" u="none" strike="noStrike" cap="none">
                <a:solidFill>
                  <a:srgbClr val="0070C0"/>
                </a:solidFill>
                <a:latin typeface="Century Gothic"/>
                <a:ea typeface="Century Gothic"/>
                <a:cs typeface="Century Gothic"/>
                <a:sym typeface="Century Gothic"/>
              </a:rPr>
              <a:t>+ </a:t>
            </a:r>
            <a:r>
              <a:rPr lang="en-US" sz="1200" b="1" i="0" u="none" strike="noStrike" cap="none">
                <a:solidFill>
                  <a:schemeClr val="accent2"/>
                </a:solidFill>
                <a:latin typeface="Century Gothic"/>
                <a:ea typeface="Century Gothic"/>
                <a:cs typeface="Century Gothic"/>
                <a:sym typeface="Century Gothic"/>
              </a:rPr>
              <a:t>Decarboxylase inhibitor</a:t>
            </a:r>
            <a:r>
              <a:rPr lang="en-US" sz="1200" b="1" i="0" u="none" strike="noStrike" cap="none">
                <a:solidFill>
                  <a:srgbClr val="0070C0"/>
                </a:solidFill>
                <a:latin typeface="Century Gothic"/>
                <a:ea typeface="Century Gothic"/>
                <a:cs typeface="Century Gothic"/>
                <a:sym typeface="Century Gothic"/>
              </a:rPr>
              <a:t>.</a:t>
            </a:r>
            <a:endParaRPr sz="1200" b="1" i="0" u="none" strike="noStrike" cap="none">
              <a:solidFill>
                <a:srgbClr val="0070C0"/>
              </a:solidFill>
              <a:latin typeface="Century Gothic"/>
              <a:ea typeface="Century Gothic"/>
              <a:cs typeface="Century Gothic"/>
              <a:sym typeface="Century Gothic"/>
            </a:endParaRPr>
          </a:p>
        </p:txBody>
      </p:sp>
      <p:cxnSp>
        <p:nvCxnSpPr>
          <p:cNvPr id="207" name="Google Shape;207;p27"/>
          <p:cNvCxnSpPr/>
          <p:nvPr/>
        </p:nvCxnSpPr>
        <p:spPr>
          <a:xfrm>
            <a:off x="3008573" y="3509806"/>
            <a:ext cx="0" cy="234600"/>
          </a:xfrm>
          <a:prstGeom prst="straightConnector1">
            <a:avLst/>
          </a:prstGeom>
          <a:noFill/>
          <a:ln w="12700" cap="flat" cmpd="sng">
            <a:solidFill>
              <a:schemeClr val="accent1"/>
            </a:solidFill>
            <a:prstDash val="solid"/>
            <a:miter lim="800000"/>
            <a:headEnd type="none" w="sm" len="sm"/>
            <a:tailEnd type="none" w="sm" len="sm"/>
          </a:ln>
        </p:spPr>
      </p:cxnSp>
      <p:sp>
        <p:nvSpPr>
          <p:cNvPr id="208" name="Google Shape;208;p27"/>
          <p:cNvSpPr/>
          <p:nvPr/>
        </p:nvSpPr>
        <p:spPr>
          <a:xfrm>
            <a:off x="2451981" y="3807469"/>
            <a:ext cx="1911600" cy="1021500"/>
          </a:xfrm>
          <a:prstGeom prst="roundRect">
            <a:avLst>
              <a:gd name="adj" fmla="val 16667"/>
            </a:avLst>
          </a:prstGeom>
          <a:noFill/>
          <a:ln w="9525" cap="flat" cmpd="sng">
            <a:solidFill>
              <a:srgbClr val="84D7D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Century Gothic"/>
                <a:ea typeface="Century Gothic"/>
                <a:cs typeface="Century Gothic"/>
                <a:sym typeface="Century Gothic"/>
              </a:rPr>
              <a:t>- </a:t>
            </a:r>
            <a:r>
              <a:rPr lang="en-US" sz="1200" b="1" i="0" u="none" strike="noStrike" cap="none">
                <a:solidFill>
                  <a:schemeClr val="dk1"/>
                </a:solidFill>
                <a:latin typeface="Century Gothic"/>
                <a:ea typeface="Century Gothic"/>
                <a:cs typeface="Century Gothic"/>
                <a:sym typeface="Century Gothic"/>
              </a:rPr>
              <a:t>COMT inhibitors</a:t>
            </a:r>
            <a:endParaRPr sz="1200">
              <a:solidFill>
                <a:schemeClr val="dk1"/>
              </a:solidFill>
            </a:endParaRPr>
          </a:p>
          <a:p>
            <a:pPr marL="0" marR="0" lvl="0" indent="0" algn="ctr" rtl="0">
              <a:spcBef>
                <a:spcPts val="600"/>
              </a:spcBef>
              <a:spcAft>
                <a:spcPts val="0"/>
              </a:spcAft>
              <a:buNone/>
            </a:pPr>
            <a:r>
              <a:rPr lang="en-US" sz="1200" b="0" i="0" u="none" strike="noStrike" cap="none">
                <a:solidFill>
                  <a:schemeClr val="dk1"/>
                </a:solidFill>
                <a:latin typeface="Century Gothic"/>
                <a:ea typeface="Century Gothic"/>
                <a:cs typeface="Century Gothic"/>
                <a:sym typeface="Century Gothic"/>
              </a:rPr>
              <a:t>(catechol-O-methyltransferase inhibitors)</a:t>
            </a:r>
            <a:endParaRPr sz="1200">
              <a:solidFill>
                <a:schemeClr val="dk1"/>
              </a:solidFill>
            </a:endParaRPr>
          </a:p>
          <a:p>
            <a:pPr marL="0" marR="0" lvl="0" indent="0" algn="ctr" rtl="0">
              <a:spcBef>
                <a:spcPts val="600"/>
              </a:spcBef>
              <a:spcAft>
                <a:spcPts val="0"/>
              </a:spcAft>
              <a:buNone/>
            </a:pPr>
            <a:r>
              <a:rPr lang="en-US" sz="1200" b="1">
                <a:solidFill>
                  <a:schemeClr val="dk1"/>
                </a:solidFill>
                <a:latin typeface="Century Gothic"/>
                <a:ea typeface="Century Gothic"/>
                <a:cs typeface="Century Gothic"/>
                <a:sym typeface="Century Gothic"/>
              </a:rPr>
              <a:t>-</a:t>
            </a:r>
            <a:r>
              <a:rPr lang="en-US" sz="1200" b="1" i="0" u="none" strike="noStrike" cap="none">
                <a:solidFill>
                  <a:schemeClr val="dk1"/>
                </a:solidFill>
                <a:latin typeface="Century Gothic"/>
                <a:ea typeface="Century Gothic"/>
                <a:cs typeface="Century Gothic"/>
                <a:sym typeface="Century Gothic"/>
              </a:rPr>
              <a:t>MAO-B inhibitors</a:t>
            </a:r>
            <a:endParaRPr sz="1200">
              <a:solidFill>
                <a:schemeClr val="dk1"/>
              </a:solidFill>
            </a:endParaRPr>
          </a:p>
        </p:txBody>
      </p:sp>
      <p:sp>
        <p:nvSpPr>
          <p:cNvPr id="209" name="Google Shape;209;p27"/>
          <p:cNvSpPr txBox="1"/>
          <p:nvPr/>
        </p:nvSpPr>
        <p:spPr>
          <a:xfrm>
            <a:off x="143993" y="3000644"/>
            <a:ext cx="1641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chemeClr val="dk1"/>
                </a:solidFill>
                <a:latin typeface="Century Gothic"/>
                <a:ea typeface="Century Gothic"/>
                <a:cs typeface="Century Gothic"/>
                <a:sym typeface="Century Gothic"/>
              </a:rPr>
              <a:t>Increase</a:t>
            </a:r>
            <a:r>
              <a:rPr lang="en-US" sz="1400" b="0" i="0" u="none" strike="noStrike" cap="none">
                <a:solidFill>
                  <a:schemeClr val="dk1"/>
                </a:solidFill>
                <a:latin typeface="Century Gothic"/>
                <a:ea typeface="Century Gothic"/>
                <a:cs typeface="Century Gothic"/>
                <a:sym typeface="Century Gothic"/>
              </a:rPr>
              <a:t> central DA synthesis </a:t>
            </a:r>
            <a:endParaRPr sz="1400" b="0" i="0" u="none" strike="noStrike" cap="none">
              <a:solidFill>
                <a:schemeClr val="dk1"/>
              </a:solidFill>
              <a:latin typeface="Century Gothic"/>
              <a:ea typeface="Century Gothic"/>
              <a:cs typeface="Century Gothic"/>
              <a:sym typeface="Century Gothic"/>
            </a:endParaRPr>
          </a:p>
        </p:txBody>
      </p:sp>
      <p:sp>
        <p:nvSpPr>
          <p:cNvPr id="210" name="Google Shape;210;p27"/>
          <p:cNvSpPr txBox="1"/>
          <p:nvPr/>
        </p:nvSpPr>
        <p:spPr>
          <a:xfrm>
            <a:off x="1955769" y="2981436"/>
            <a:ext cx="15348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chemeClr val="dk1"/>
                </a:solidFill>
                <a:latin typeface="Century Gothic"/>
                <a:ea typeface="Century Gothic"/>
                <a:cs typeface="Century Gothic"/>
                <a:sym typeface="Century Gothic"/>
              </a:rPr>
              <a:t>Inhibition</a:t>
            </a:r>
            <a:r>
              <a:rPr lang="en-US" sz="1400" b="0" i="0" u="none" strike="noStrike" cap="none">
                <a:solidFill>
                  <a:schemeClr val="dk1"/>
                </a:solidFill>
                <a:latin typeface="Century Gothic"/>
                <a:ea typeface="Century Gothic"/>
                <a:cs typeface="Century Gothic"/>
                <a:sym typeface="Century Gothic"/>
              </a:rPr>
              <a:t> of DA metabolism</a:t>
            </a:r>
            <a:endParaRPr sz="1400" b="0" i="0" u="none" strike="noStrike" cap="none">
              <a:solidFill>
                <a:schemeClr val="dk1"/>
              </a:solidFill>
              <a:latin typeface="Century Gothic"/>
              <a:ea typeface="Century Gothic"/>
              <a:cs typeface="Century Gothic"/>
              <a:sym typeface="Century Gothic"/>
            </a:endParaRPr>
          </a:p>
        </p:txBody>
      </p:sp>
      <p:cxnSp>
        <p:nvCxnSpPr>
          <p:cNvPr id="211" name="Google Shape;211;p27"/>
          <p:cNvCxnSpPr/>
          <p:nvPr/>
        </p:nvCxnSpPr>
        <p:spPr>
          <a:xfrm>
            <a:off x="2851142" y="2663009"/>
            <a:ext cx="3015900" cy="0"/>
          </a:xfrm>
          <a:prstGeom prst="straightConnector1">
            <a:avLst/>
          </a:prstGeom>
          <a:noFill/>
          <a:ln w="9525" cap="flat" cmpd="sng">
            <a:solidFill>
              <a:schemeClr val="accent1"/>
            </a:solidFill>
            <a:prstDash val="solid"/>
            <a:miter lim="800000"/>
            <a:headEnd type="none" w="sm" len="sm"/>
            <a:tailEnd type="none" w="sm" len="sm"/>
          </a:ln>
        </p:spPr>
      </p:cxnSp>
      <p:cxnSp>
        <p:nvCxnSpPr>
          <p:cNvPr id="212" name="Google Shape;212;p27"/>
          <p:cNvCxnSpPr/>
          <p:nvPr/>
        </p:nvCxnSpPr>
        <p:spPr>
          <a:xfrm>
            <a:off x="4141636" y="2663009"/>
            <a:ext cx="0" cy="320400"/>
          </a:xfrm>
          <a:prstGeom prst="straightConnector1">
            <a:avLst/>
          </a:prstGeom>
          <a:noFill/>
          <a:ln w="12700" cap="flat" cmpd="sng">
            <a:solidFill>
              <a:schemeClr val="accent1"/>
            </a:solidFill>
            <a:prstDash val="solid"/>
            <a:miter lim="800000"/>
            <a:headEnd type="none" w="sm" len="sm"/>
            <a:tailEnd type="none" w="sm" len="sm"/>
          </a:ln>
        </p:spPr>
      </p:cxnSp>
      <p:sp>
        <p:nvSpPr>
          <p:cNvPr id="213" name="Google Shape;213;p27"/>
          <p:cNvSpPr/>
          <p:nvPr/>
        </p:nvSpPr>
        <p:spPr>
          <a:xfrm>
            <a:off x="3664874" y="2966125"/>
            <a:ext cx="1315500" cy="557700"/>
          </a:xfrm>
          <a:prstGeom prst="round2DiagRect">
            <a:avLst>
              <a:gd name="adj1" fmla="val 16667"/>
              <a:gd name="adj2" fmla="val 0"/>
            </a:avLst>
          </a:prstGeom>
          <a:solidFill>
            <a:srgbClr val="D4F2F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US">
                <a:solidFill>
                  <a:schemeClr val="dk1"/>
                </a:solidFill>
                <a:latin typeface="Century Gothic"/>
                <a:ea typeface="Century Gothic"/>
                <a:cs typeface="Century Gothic"/>
                <a:sym typeface="Century Gothic"/>
              </a:rPr>
              <a:t>DA receptor agonists</a:t>
            </a:r>
            <a:endParaRPr>
              <a:solidFill>
                <a:schemeClr val="dk1"/>
              </a:solidFill>
            </a:endParaRPr>
          </a:p>
          <a:p>
            <a:pPr marL="0" lvl="0" indent="0" algn="ctr" rtl="0">
              <a:spcBef>
                <a:spcPts val="0"/>
              </a:spcBef>
              <a:spcAft>
                <a:spcPts val="0"/>
              </a:spcAft>
              <a:buNone/>
            </a:pPr>
            <a:endParaRPr>
              <a:solidFill>
                <a:schemeClr val="dk1"/>
              </a:solidFill>
              <a:latin typeface="Century Gothic"/>
              <a:ea typeface="Century Gothic"/>
              <a:cs typeface="Century Gothic"/>
              <a:sym typeface="Century Gothic"/>
            </a:endParaRPr>
          </a:p>
          <a:p>
            <a:pPr marL="0" marR="0" lvl="0" indent="0" algn="ctr" rtl="1">
              <a:spcBef>
                <a:spcPts val="0"/>
              </a:spcBef>
              <a:spcAft>
                <a:spcPts val="0"/>
              </a:spcAft>
              <a:buNone/>
            </a:pPr>
            <a:endParaRPr>
              <a:solidFill>
                <a:schemeClr val="dk1"/>
              </a:solidFill>
              <a:latin typeface="Century Gothic"/>
              <a:ea typeface="Century Gothic"/>
              <a:cs typeface="Century Gothic"/>
              <a:sym typeface="Century Gothic"/>
            </a:endParaRPr>
          </a:p>
        </p:txBody>
      </p:sp>
      <p:sp>
        <p:nvSpPr>
          <p:cNvPr id="214" name="Google Shape;214;p27"/>
          <p:cNvSpPr/>
          <p:nvPr/>
        </p:nvSpPr>
        <p:spPr>
          <a:xfrm>
            <a:off x="5100542" y="2979550"/>
            <a:ext cx="1532700" cy="510900"/>
          </a:xfrm>
          <a:prstGeom prst="round2DiagRect">
            <a:avLst>
              <a:gd name="adj1" fmla="val 16667"/>
              <a:gd name="adj2" fmla="val 0"/>
            </a:avLst>
          </a:prstGeom>
          <a:solidFill>
            <a:srgbClr val="E1EFD8"/>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solidFill>
                <a:srgbClr val="385623"/>
              </a:solidFill>
              <a:latin typeface="Century Gothic"/>
              <a:ea typeface="Century Gothic"/>
              <a:cs typeface="Century Gothic"/>
              <a:sym typeface="Century Gothic"/>
            </a:endParaRPr>
          </a:p>
          <a:p>
            <a:pPr marL="0" lvl="0" indent="0" algn="ctr" rtl="0">
              <a:spcBef>
                <a:spcPts val="0"/>
              </a:spcBef>
              <a:spcAft>
                <a:spcPts val="0"/>
              </a:spcAft>
              <a:buNone/>
            </a:pPr>
            <a:r>
              <a:rPr lang="en-US">
                <a:solidFill>
                  <a:schemeClr val="dk1"/>
                </a:solidFill>
                <a:latin typeface="Century Gothic"/>
                <a:ea typeface="Century Gothic"/>
                <a:cs typeface="Century Gothic"/>
                <a:sym typeface="Century Gothic"/>
              </a:rPr>
              <a:t>DA releaser: </a:t>
            </a:r>
            <a:r>
              <a:rPr lang="en-US" b="1">
                <a:solidFill>
                  <a:schemeClr val="accent2"/>
                </a:solidFill>
                <a:latin typeface="Century Gothic"/>
                <a:ea typeface="Century Gothic"/>
                <a:cs typeface="Century Gothic"/>
                <a:sym typeface="Century Gothic"/>
              </a:rPr>
              <a:t>amantadine</a:t>
            </a:r>
            <a:endParaRPr/>
          </a:p>
          <a:p>
            <a:pPr marL="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15" name="Google Shape;215;p27"/>
          <p:cNvCxnSpPr/>
          <p:nvPr/>
        </p:nvCxnSpPr>
        <p:spPr>
          <a:xfrm>
            <a:off x="5866964" y="2680124"/>
            <a:ext cx="0" cy="320400"/>
          </a:xfrm>
          <a:prstGeom prst="straightConnector1">
            <a:avLst/>
          </a:prstGeom>
          <a:noFill/>
          <a:ln w="12700" cap="flat" cmpd="sng">
            <a:solidFill>
              <a:schemeClr val="accent1"/>
            </a:solidFill>
            <a:prstDash val="solid"/>
            <a:miter lim="800000"/>
            <a:headEnd type="none" w="sm" len="sm"/>
            <a:tailEnd type="none" w="sm" len="sm"/>
          </a:ln>
        </p:spPr>
      </p:cxnSp>
      <p:sp>
        <p:nvSpPr>
          <p:cNvPr id="216" name="Google Shape;216;p27"/>
          <p:cNvSpPr/>
          <p:nvPr/>
        </p:nvSpPr>
        <p:spPr>
          <a:xfrm>
            <a:off x="4904300" y="1871598"/>
            <a:ext cx="240000" cy="135300"/>
          </a:xfrm>
          <a:prstGeom prst="rightArrow">
            <a:avLst>
              <a:gd name="adj1" fmla="val 50000"/>
              <a:gd name="adj2" fmla="val 50000"/>
            </a:avLst>
          </a:prstGeom>
          <a:solidFill>
            <a:schemeClr val="accent4"/>
          </a:solid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7" name="Google Shape;217;p27"/>
          <p:cNvSpPr/>
          <p:nvPr/>
        </p:nvSpPr>
        <p:spPr>
          <a:xfrm rot="1366">
            <a:off x="5220575" y="1342697"/>
            <a:ext cx="1509600" cy="1020900"/>
          </a:xfrm>
          <a:prstGeom prst="round2SameRect">
            <a:avLst>
              <a:gd name="adj1" fmla="val 16667"/>
              <a:gd name="adj2" fmla="val 0"/>
            </a:avLst>
          </a:prstGeom>
          <a:solidFill>
            <a:schemeClr val="lt1">
              <a:alpha val="89803"/>
            </a:schemeClr>
          </a:solidFill>
          <a:ln w="9525" cap="flat" cmpd="sng">
            <a:solidFill>
              <a:srgbClr val="FFD96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accent2"/>
                </a:solidFill>
                <a:latin typeface="Century Gothic"/>
                <a:ea typeface="Century Gothic"/>
                <a:cs typeface="Century Gothic"/>
                <a:sym typeface="Century Gothic"/>
              </a:rPr>
              <a:t>Muscarinic</a:t>
            </a:r>
            <a:r>
              <a:rPr lang="en-US" sz="1200" b="1">
                <a:solidFill>
                  <a:schemeClr val="accent2"/>
                </a:solidFill>
                <a:latin typeface="Times New Roman"/>
                <a:ea typeface="Times New Roman"/>
                <a:cs typeface="Times New Roman"/>
                <a:sym typeface="Times New Roman"/>
              </a:rPr>
              <a:t> </a:t>
            </a:r>
            <a:r>
              <a:rPr lang="en-US" sz="1200" b="1">
                <a:solidFill>
                  <a:schemeClr val="accent2"/>
                </a:solidFill>
                <a:latin typeface="Century Gothic"/>
                <a:ea typeface="Century Gothic"/>
                <a:cs typeface="Century Gothic"/>
                <a:sym typeface="Century Gothic"/>
              </a:rPr>
              <a:t>antagonists</a:t>
            </a:r>
            <a:endParaRPr sz="1200" b="1">
              <a:solidFill>
                <a:schemeClr val="accent2"/>
              </a:solidFill>
              <a:latin typeface="Century Gothic"/>
              <a:ea typeface="Century Gothic"/>
              <a:cs typeface="Century Gothic"/>
              <a:sym typeface="Century Gothic"/>
            </a:endParaRPr>
          </a:p>
          <a:p>
            <a:pPr marL="0" lvl="0" indent="0" algn="l" rtl="0">
              <a:spcBef>
                <a:spcPts val="0"/>
              </a:spcBef>
              <a:spcAft>
                <a:spcPts val="0"/>
              </a:spcAft>
              <a:buClr>
                <a:srgbClr val="000000"/>
              </a:buClr>
              <a:buFont typeface="Arial"/>
              <a:buNone/>
            </a:pPr>
            <a:r>
              <a:rPr lang="en-US" sz="1200" b="1">
                <a:solidFill>
                  <a:schemeClr val="accent2"/>
                </a:solidFill>
                <a:latin typeface="Century Gothic"/>
                <a:ea typeface="Century Gothic"/>
                <a:cs typeface="Century Gothic"/>
                <a:sym typeface="Century Gothic"/>
              </a:rPr>
              <a:t>e.g. benztropine, trihexyphenidyl</a:t>
            </a:r>
            <a:endParaRPr sz="1200" b="1">
              <a:solidFill>
                <a:schemeClr val="accent2"/>
              </a:solidFill>
              <a:latin typeface="Century Gothic"/>
              <a:ea typeface="Century Gothic"/>
              <a:cs typeface="Century Gothic"/>
              <a:sym typeface="Century Gothic"/>
            </a:endParaRPr>
          </a:p>
        </p:txBody>
      </p:sp>
      <p:sp>
        <p:nvSpPr>
          <p:cNvPr id="218" name="Google Shape;218;p27"/>
          <p:cNvSpPr/>
          <p:nvPr/>
        </p:nvSpPr>
        <p:spPr>
          <a:xfrm>
            <a:off x="443925" y="1609174"/>
            <a:ext cx="2158500" cy="733500"/>
          </a:xfrm>
          <a:prstGeom prst="round2DiagRect">
            <a:avLst>
              <a:gd name="adj1" fmla="val 16667"/>
              <a:gd name="adj2" fmla="val 0"/>
            </a:avLst>
          </a:prstGeom>
          <a:solidFill>
            <a:srgbClr val="FEE0E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0" i="0" u="none" strike="noStrike" cap="none">
                <a:solidFill>
                  <a:schemeClr val="dk1"/>
                </a:solidFill>
                <a:latin typeface="Century Gothic"/>
                <a:ea typeface="Century Gothic"/>
                <a:cs typeface="Century Gothic"/>
                <a:sym typeface="Century Gothic"/>
              </a:rPr>
              <a:t>Drugs to </a:t>
            </a:r>
            <a:r>
              <a:rPr lang="en-US" b="1" i="0" u="sng" strike="noStrike" cap="none">
                <a:solidFill>
                  <a:schemeClr val="dk1"/>
                </a:solidFill>
                <a:latin typeface="Century Gothic"/>
                <a:ea typeface="Century Gothic"/>
                <a:cs typeface="Century Gothic"/>
                <a:sym typeface="Century Gothic"/>
              </a:rPr>
              <a:t>increase</a:t>
            </a:r>
            <a:r>
              <a:rPr lang="en-US" b="0" i="0" u="none" strike="noStrike" cap="none">
                <a:solidFill>
                  <a:schemeClr val="dk1"/>
                </a:solidFill>
                <a:latin typeface="Century Gothic"/>
                <a:ea typeface="Century Gothic"/>
                <a:cs typeface="Century Gothic"/>
                <a:sym typeface="Century Gothic"/>
              </a:rPr>
              <a:t> </a:t>
            </a:r>
            <a:r>
              <a:rPr lang="en-US" b="1" i="0" u="none" strike="noStrike" cap="none">
                <a:solidFill>
                  <a:srgbClr val="FF0000"/>
                </a:solidFill>
                <a:latin typeface="Century Gothic"/>
                <a:ea typeface="Century Gothic"/>
                <a:cs typeface="Century Gothic"/>
                <a:sym typeface="Century Gothic"/>
              </a:rPr>
              <a:t>dopaminergic </a:t>
            </a:r>
            <a:r>
              <a:rPr lang="en-US" b="1" i="0" u="none" strike="noStrike" cap="none">
                <a:solidFill>
                  <a:schemeClr val="dk1"/>
                </a:solidFill>
                <a:latin typeface="Century Gothic"/>
                <a:ea typeface="Century Gothic"/>
                <a:cs typeface="Century Gothic"/>
                <a:sym typeface="Century Gothic"/>
              </a:rPr>
              <a:t>  </a:t>
            </a:r>
            <a:r>
              <a:rPr lang="en-US" b="0" i="0" u="none" strike="noStrike" cap="none">
                <a:solidFill>
                  <a:schemeClr val="dk1"/>
                </a:solidFill>
                <a:latin typeface="Century Gothic"/>
                <a:ea typeface="Century Gothic"/>
                <a:cs typeface="Century Gothic"/>
                <a:sym typeface="Century Gothic"/>
              </a:rPr>
              <a:t>activity.</a:t>
            </a:r>
            <a:endParaRPr b="0" i="0" u="none" strike="noStrike" cap="none">
              <a:solidFill>
                <a:schemeClr val="dk1"/>
              </a:solidFill>
              <a:latin typeface="Century Gothic"/>
              <a:ea typeface="Century Gothic"/>
              <a:cs typeface="Century Gothic"/>
              <a:sym typeface="Century Gothic"/>
            </a:endParaRPr>
          </a:p>
        </p:txBody>
      </p:sp>
      <p:sp>
        <p:nvSpPr>
          <p:cNvPr id="219" name="Google Shape;219;p27"/>
          <p:cNvSpPr/>
          <p:nvPr/>
        </p:nvSpPr>
        <p:spPr>
          <a:xfrm>
            <a:off x="2907650" y="1562174"/>
            <a:ext cx="2005500" cy="615600"/>
          </a:xfrm>
          <a:prstGeom prst="round2DiagRect">
            <a:avLst>
              <a:gd name="adj1" fmla="val 16667"/>
              <a:gd name="adj2" fmla="val 0"/>
            </a:avLst>
          </a:prstGeom>
          <a:solidFill>
            <a:srgbClr val="FEE0E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0" i="0" u="none" strike="noStrike" cap="none">
                <a:solidFill>
                  <a:schemeClr val="dk1"/>
                </a:solidFill>
                <a:latin typeface="Century Gothic"/>
                <a:ea typeface="Century Gothic"/>
                <a:cs typeface="Century Gothic"/>
                <a:sym typeface="Century Gothic"/>
              </a:rPr>
              <a:t>Drugs</a:t>
            </a:r>
            <a:r>
              <a:rPr lang="en-US" b="0" i="0" u="none" strike="noStrike" cap="none">
                <a:solidFill>
                  <a:schemeClr val="dk1"/>
                </a:solidFill>
                <a:latin typeface="Times New Roman"/>
                <a:ea typeface="Times New Roman"/>
                <a:cs typeface="Times New Roman"/>
                <a:sym typeface="Times New Roman"/>
              </a:rPr>
              <a:t> </a:t>
            </a:r>
            <a:r>
              <a:rPr lang="en-US" b="0" i="0" u="none" strike="noStrike" cap="none">
                <a:solidFill>
                  <a:schemeClr val="dk1"/>
                </a:solidFill>
                <a:latin typeface="Century Gothic"/>
                <a:ea typeface="Century Gothic"/>
                <a:cs typeface="Century Gothic"/>
                <a:sym typeface="Century Gothic"/>
              </a:rPr>
              <a:t>to</a:t>
            </a:r>
            <a:r>
              <a:rPr lang="en-US" b="0" i="0" u="none" strike="noStrike" cap="none">
                <a:solidFill>
                  <a:schemeClr val="dk1"/>
                </a:solidFill>
                <a:latin typeface="Times New Roman"/>
                <a:ea typeface="Times New Roman"/>
                <a:cs typeface="Times New Roman"/>
                <a:sym typeface="Times New Roman"/>
              </a:rPr>
              <a:t> </a:t>
            </a:r>
            <a:r>
              <a:rPr lang="en-US" b="1" i="0" u="sng" strike="noStrike" cap="none">
                <a:solidFill>
                  <a:schemeClr val="dk1"/>
                </a:solidFill>
                <a:latin typeface="Century Gothic"/>
                <a:ea typeface="Century Gothic"/>
                <a:cs typeface="Century Gothic"/>
                <a:sym typeface="Century Gothic"/>
              </a:rPr>
              <a:t>block</a:t>
            </a:r>
            <a:r>
              <a:rPr lang="en-US" b="0" i="0" u="sng" strike="noStrike" cap="none">
                <a:solidFill>
                  <a:schemeClr val="dk1"/>
                </a:solidFill>
                <a:latin typeface="Times New Roman"/>
                <a:ea typeface="Times New Roman"/>
                <a:cs typeface="Times New Roman"/>
                <a:sym typeface="Times New Roman"/>
              </a:rPr>
              <a:t> </a:t>
            </a:r>
            <a:r>
              <a:rPr lang="en-US" b="1" i="0" u="none" strike="noStrike" cap="none">
                <a:solidFill>
                  <a:srgbClr val="FF0000"/>
                </a:solidFill>
                <a:latin typeface="Century Gothic"/>
                <a:ea typeface="Century Gothic"/>
                <a:cs typeface="Century Gothic"/>
                <a:sym typeface="Century Gothic"/>
              </a:rPr>
              <a:t>cholinergic</a:t>
            </a:r>
            <a:r>
              <a:rPr lang="en-US" b="0" i="0" u="none" strike="noStrike" cap="none">
                <a:solidFill>
                  <a:schemeClr val="dk1"/>
                </a:solidFill>
                <a:latin typeface="Times New Roman"/>
                <a:ea typeface="Times New Roman"/>
                <a:cs typeface="Times New Roman"/>
                <a:sym typeface="Times New Roman"/>
              </a:rPr>
              <a:t> </a:t>
            </a:r>
            <a:r>
              <a:rPr lang="en-US" b="0" i="0" u="none" strike="noStrike" cap="none">
                <a:solidFill>
                  <a:schemeClr val="dk1"/>
                </a:solidFill>
                <a:latin typeface="Century Gothic"/>
                <a:ea typeface="Century Gothic"/>
                <a:cs typeface="Century Gothic"/>
                <a:sym typeface="Century Gothic"/>
              </a:rPr>
              <a:t>activity</a:t>
            </a:r>
            <a:endParaRPr b="0" i="0" u="none" strike="noStrike" cap="none">
              <a:solidFill>
                <a:schemeClr val="dk1"/>
              </a:solidFill>
              <a:latin typeface="Century Gothic"/>
              <a:ea typeface="Century Gothic"/>
              <a:cs typeface="Century Gothic"/>
              <a:sym typeface="Century Gothic"/>
            </a:endParaRPr>
          </a:p>
        </p:txBody>
      </p:sp>
      <p:sp>
        <p:nvSpPr>
          <p:cNvPr id="220" name="Google Shape;220;p27"/>
          <p:cNvSpPr txBox="1"/>
          <p:nvPr/>
        </p:nvSpPr>
        <p:spPr>
          <a:xfrm>
            <a:off x="4496375" y="3641125"/>
            <a:ext cx="2233800" cy="1308900"/>
          </a:xfrm>
          <a:prstGeom prst="rect">
            <a:avLst/>
          </a:prstGeom>
          <a:noFill/>
          <a:ln w="9525" cap="flat" cmpd="sng">
            <a:solidFill>
              <a:schemeClr val="accent1"/>
            </a:solidFill>
            <a:prstDash val="lgDashDot"/>
            <a:round/>
            <a:headEnd type="none" w="sm" len="sm"/>
            <a:tailEnd type="none" w="sm" len="sm"/>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US" sz="1000">
                <a:solidFill>
                  <a:schemeClr val="accent1"/>
                </a:solidFill>
                <a:latin typeface="Century Gothic"/>
                <a:ea typeface="Century Gothic"/>
                <a:cs typeface="Century Gothic"/>
                <a:sym typeface="Century Gothic"/>
              </a:rPr>
              <a:t>Patients with Parkinson have deficiency of DA, to treat them we can’t give</a:t>
            </a:r>
            <a:endParaRPr sz="1000">
              <a:solidFill>
                <a:schemeClr val="accent1"/>
              </a:solidFill>
              <a:latin typeface="Century Gothic"/>
              <a:ea typeface="Century Gothic"/>
              <a:cs typeface="Century Gothic"/>
              <a:sym typeface="Century Gothic"/>
            </a:endParaRPr>
          </a:p>
          <a:p>
            <a:pPr marL="0" lvl="0" indent="0" algn="l" rtl="0">
              <a:lnSpc>
                <a:spcPct val="114000"/>
              </a:lnSpc>
              <a:spcBef>
                <a:spcPts val="0"/>
              </a:spcBef>
              <a:spcAft>
                <a:spcPts val="0"/>
              </a:spcAft>
              <a:buNone/>
            </a:pPr>
            <a:r>
              <a:rPr lang="en-US" sz="1000">
                <a:solidFill>
                  <a:schemeClr val="accent1"/>
                </a:solidFill>
                <a:latin typeface="Century Gothic"/>
                <a:ea typeface="Century Gothic"/>
                <a:cs typeface="Century Gothic"/>
                <a:sym typeface="Century Gothic"/>
              </a:rPr>
              <a:t>only DA. Why? Dopamine is a polar can not cross the blood brain barrier  →can not produce action.</a:t>
            </a:r>
            <a:endParaRPr sz="1000">
              <a:solidFill>
                <a:schemeClr val="accent1"/>
              </a:solidFill>
              <a:latin typeface="Century Gothic"/>
              <a:ea typeface="Century Gothic"/>
              <a:cs typeface="Century Gothic"/>
              <a:sym typeface="Century Gothic"/>
            </a:endParaRPr>
          </a:p>
          <a:p>
            <a:pPr marL="0" lvl="0" indent="0" algn="l" rtl="0">
              <a:spcBef>
                <a:spcPts val="0"/>
              </a:spcBef>
              <a:spcAft>
                <a:spcPts val="0"/>
              </a:spcAft>
              <a:buNone/>
            </a:pPr>
            <a:endParaRPr sz="1000">
              <a:solidFill>
                <a:schemeClr val="accent1"/>
              </a:solidFill>
              <a:latin typeface="Century Gothic"/>
              <a:ea typeface="Century Gothic"/>
              <a:cs typeface="Century Gothic"/>
              <a:sym typeface="Century Gothic"/>
            </a:endParaRPr>
          </a:p>
        </p:txBody>
      </p:sp>
      <p:grpSp>
        <p:nvGrpSpPr>
          <p:cNvPr id="221" name="Google Shape;221;p27"/>
          <p:cNvGrpSpPr/>
          <p:nvPr/>
        </p:nvGrpSpPr>
        <p:grpSpPr>
          <a:xfrm>
            <a:off x="343350" y="5279775"/>
            <a:ext cx="6214996" cy="4371874"/>
            <a:chOff x="3416" y="1305522"/>
            <a:chExt cx="6309000" cy="6305891"/>
          </a:xfrm>
        </p:grpSpPr>
        <p:sp>
          <p:nvSpPr>
            <p:cNvPr id="222" name="Google Shape;222;p27"/>
            <p:cNvSpPr/>
            <p:nvPr/>
          </p:nvSpPr>
          <p:spPr>
            <a:xfrm>
              <a:off x="3513421" y="5745656"/>
              <a:ext cx="466500" cy="13332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txBox="1"/>
            <p:nvPr/>
          </p:nvSpPr>
          <p:spPr>
            <a:xfrm>
              <a:off x="3711349" y="6377001"/>
              <a:ext cx="70500" cy="705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24" name="Google Shape;224;p27"/>
            <p:cNvSpPr/>
            <p:nvPr/>
          </p:nvSpPr>
          <p:spPr>
            <a:xfrm>
              <a:off x="3513421" y="5745656"/>
              <a:ext cx="466500" cy="444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txBox="1"/>
            <p:nvPr/>
          </p:nvSpPr>
          <p:spPr>
            <a:xfrm>
              <a:off x="3730555" y="5951768"/>
              <a:ext cx="32100" cy="321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26" name="Google Shape;226;p27"/>
            <p:cNvSpPr/>
            <p:nvPr/>
          </p:nvSpPr>
          <p:spPr>
            <a:xfrm>
              <a:off x="3513421" y="5301217"/>
              <a:ext cx="466500" cy="444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txBox="1"/>
            <p:nvPr/>
          </p:nvSpPr>
          <p:spPr>
            <a:xfrm>
              <a:off x="3730555" y="5507329"/>
              <a:ext cx="32100" cy="321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28" name="Google Shape;228;p27"/>
            <p:cNvSpPr/>
            <p:nvPr/>
          </p:nvSpPr>
          <p:spPr>
            <a:xfrm>
              <a:off x="3513421" y="4412337"/>
              <a:ext cx="466500" cy="13332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3711349" y="5043683"/>
              <a:ext cx="70500" cy="705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30" name="Google Shape;230;p27"/>
            <p:cNvSpPr/>
            <p:nvPr/>
          </p:nvSpPr>
          <p:spPr>
            <a:xfrm>
              <a:off x="714518" y="3745678"/>
              <a:ext cx="466500" cy="20001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txBox="1"/>
            <p:nvPr/>
          </p:nvSpPr>
          <p:spPr>
            <a:xfrm>
              <a:off x="896419" y="4694326"/>
              <a:ext cx="102600" cy="1026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700" b="0" i="0" u="none" strike="noStrike" cap="none">
                <a:solidFill>
                  <a:schemeClr val="dk1"/>
                </a:solidFill>
                <a:latin typeface="Century Gothic"/>
                <a:ea typeface="Century Gothic"/>
                <a:cs typeface="Century Gothic"/>
                <a:sym typeface="Century Gothic"/>
              </a:endParaRPr>
            </a:p>
          </p:txBody>
        </p:sp>
        <p:sp>
          <p:nvSpPr>
            <p:cNvPr id="232" name="Google Shape;232;p27"/>
            <p:cNvSpPr/>
            <p:nvPr/>
          </p:nvSpPr>
          <p:spPr>
            <a:xfrm>
              <a:off x="3513421" y="3477738"/>
              <a:ext cx="466500" cy="9150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txBox="1"/>
            <p:nvPr/>
          </p:nvSpPr>
          <p:spPr>
            <a:xfrm>
              <a:off x="3735001" y="3511796"/>
              <a:ext cx="23400" cy="234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34" name="Google Shape;234;p27"/>
            <p:cNvSpPr/>
            <p:nvPr/>
          </p:nvSpPr>
          <p:spPr>
            <a:xfrm>
              <a:off x="714518" y="3523458"/>
              <a:ext cx="466500" cy="222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txBox="1"/>
            <p:nvPr/>
          </p:nvSpPr>
          <p:spPr>
            <a:xfrm>
              <a:off x="934842" y="3621650"/>
              <a:ext cx="25800" cy="258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36" name="Google Shape;236;p27"/>
            <p:cNvSpPr/>
            <p:nvPr/>
          </p:nvSpPr>
          <p:spPr>
            <a:xfrm>
              <a:off x="3513421" y="2588859"/>
              <a:ext cx="466500" cy="9150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txBox="1"/>
            <p:nvPr/>
          </p:nvSpPr>
          <p:spPr>
            <a:xfrm>
              <a:off x="3735001" y="2622917"/>
              <a:ext cx="23400" cy="234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38" name="Google Shape;238;p27"/>
            <p:cNvSpPr/>
            <p:nvPr/>
          </p:nvSpPr>
          <p:spPr>
            <a:xfrm>
              <a:off x="714518" y="2634579"/>
              <a:ext cx="466500" cy="11112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txBox="1"/>
            <p:nvPr/>
          </p:nvSpPr>
          <p:spPr>
            <a:xfrm>
              <a:off x="917634" y="3160002"/>
              <a:ext cx="60300" cy="603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40" name="Google Shape;240;p27"/>
            <p:cNvSpPr/>
            <p:nvPr/>
          </p:nvSpPr>
          <p:spPr>
            <a:xfrm>
              <a:off x="3513421" y="1699980"/>
              <a:ext cx="466500" cy="91500"/>
            </a:xfrm>
            <a:custGeom>
              <a:avLst/>
              <a:gdLst/>
              <a:ahLst/>
              <a:cxnLst/>
              <a:rect l="l" t="t" r="r" b="b"/>
              <a:pathLst>
                <a:path w="120000" h="120000" extrusionOk="0">
                  <a:moveTo>
                    <a:pt x="0" y="60000"/>
                  </a:moveTo>
                  <a:lnTo>
                    <a:pt x="120000" y="60000"/>
                  </a:lnTo>
                </a:path>
              </a:pathLst>
            </a:custGeom>
            <a:noFill/>
            <a:ln w="12700" cap="flat" cmpd="sng">
              <a:solidFill>
                <a:srgbClr val="32A59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txBox="1"/>
            <p:nvPr/>
          </p:nvSpPr>
          <p:spPr>
            <a:xfrm>
              <a:off x="3735001" y="1734038"/>
              <a:ext cx="23400" cy="234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p:txBody>
        </p:sp>
        <p:sp>
          <p:nvSpPr>
            <p:cNvPr id="242" name="Google Shape;242;p27"/>
            <p:cNvSpPr/>
            <p:nvPr/>
          </p:nvSpPr>
          <p:spPr>
            <a:xfrm>
              <a:off x="714518" y="1745700"/>
              <a:ext cx="466500" cy="20001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2B918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txBox="1"/>
            <p:nvPr/>
          </p:nvSpPr>
          <p:spPr>
            <a:xfrm>
              <a:off x="896419" y="2694347"/>
              <a:ext cx="102600" cy="102600"/>
            </a:xfrm>
            <a:prstGeom prst="rect">
              <a:avLst/>
            </a:prstGeom>
            <a:noFill/>
            <a:ln>
              <a:noFill/>
            </a:ln>
          </p:spPr>
          <p:txBody>
            <a:bodyPr spcFirstLastPara="1" wrap="square" lIns="12700" tIns="0" rIns="12700" bIns="0" anchor="ctr" anchorCtr="0">
              <a:noAutofit/>
            </a:bodyPr>
            <a:lstStyle/>
            <a:p>
              <a:pPr marL="0" marR="0" lvl="0" indent="0" algn="ctr" rtl="1">
                <a:lnSpc>
                  <a:spcPct val="90000"/>
                </a:lnSpc>
                <a:spcBef>
                  <a:spcPts val="0"/>
                </a:spcBef>
                <a:spcAft>
                  <a:spcPts val="0"/>
                </a:spcAft>
                <a:buNone/>
              </a:pPr>
              <a:endParaRPr sz="700" b="0" i="0" u="none" strike="noStrike" cap="none">
                <a:solidFill>
                  <a:schemeClr val="dk1"/>
                </a:solidFill>
                <a:latin typeface="Century Gothic"/>
                <a:ea typeface="Century Gothic"/>
                <a:cs typeface="Century Gothic"/>
                <a:sym typeface="Century Gothic"/>
              </a:endParaRPr>
            </a:p>
          </p:txBody>
        </p:sp>
        <p:sp>
          <p:nvSpPr>
            <p:cNvPr id="244" name="Google Shape;244;p27"/>
            <p:cNvSpPr/>
            <p:nvPr/>
          </p:nvSpPr>
          <p:spPr>
            <a:xfrm rot="-5400000">
              <a:off x="-2081284" y="3390222"/>
              <a:ext cx="4880400" cy="711000"/>
            </a:xfrm>
            <a:prstGeom prst="rect">
              <a:avLst/>
            </a:prstGeom>
            <a:solidFill>
              <a:srgbClr val="38B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txBox="1"/>
            <p:nvPr/>
          </p:nvSpPr>
          <p:spPr>
            <a:xfrm rot="-5400000">
              <a:off x="-2081284" y="3390222"/>
              <a:ext cx="4880400" cy="711000"/>
            </a:xfrm>
            <a:prstGeom prst="rect">
              <a:avLst/>
            </a:prstGeom>
            <a:noFill/>
            <a:ln>
              <a:noFill/>
            </a:ln>
          </p:spPr>
          <p:txBody>
            <a:bodyPr spcFirstLastPara="1" wrap="square" lIns="13950" tIns="13950" rIns="13950" bIns="13950" anchor="ctr" anchorCtr="0">
              <a:noAutofit/>
            </a:bodyPr>
            <a:lstStyle/>
            <a:p>
              <a:pPr marL="0" marR="0" lvl="0" indent="0" algn="ctr" rtl="1">
                <a:lnSpc>
                  <a:spcPct val="90000"/>
                </a:lnSpc>
                <a:spcBef>
                  <a:spcPts val="0"/>
                </a:spcBef>
                <a:spcAft>
                  <a:spcPts val="0"/>
                </a:spcAft>
                <a:buNone/>
              </a:pPr>
              <a:r>
                <a:rPr lang="en-US" sz="1800" b="1" i="0" u="none" strike="noStrike" cap="none">
                  <a:solidFill>
                    <a:schemeClr val="lt1"/>
                  </a:solidFill>
                  <a:latin typeface="Century Gothic"/>
                  <a:ea typeface="Century Gothic"/>
                  <a:cs typeface="Century Gothic"/>
                  <a:sym typeface="Century Gothic"/>
                </a:rPr>
                <a:t>Drugs used in p</a:t>
              </a:r>
              <a:r>
                <a:rPr lang="en-US" sz="1800" b="1">
                  <a:solidFill>
                    <a:schemeClr val="lt1"/>
                  </a:solidFill>
                  <a:latin typeface="Century Gothic"/>
                  <a:ea typeface="Century Gothic"/>
                  <a:cs typeface="Century Gothic"/>
                  <a:sym typeface="Century Gothic"/>
                </a:rPr>
                <a:t>arkinsonism</a:t>
              </a:r>
              <a:endParaRPr sz="1800" b="1" i="0" u="none" strike="noStrike" cap="none">
                <a:solidFill>
                  <a:schemeClr val="lt1"/>
                </a:solidFill>
                <a:latin typeface="Century Gothic"/>
                <a:ea typeface="Century Gothic"/>
                <a:cs typeface="Century Gothic"/>
                <a:sym typeface="Century Gothic"/>
              </a:endParaRPr>
            </a:p>
          </p:txBody>
        </p:sp>
        <p:sp>
          <p:nvSpPr>
            <p:cNvPr id="246" name="Google Shape;246;p27"/>
            <p:cNvSpPr/>
            <p:nvPr/>
          </p:nvSpPr>
          <p:spPr>
            <a:xfrm>
              <a:off x="1181002" y="1390148"/>
              <a:ext cx="2332500" cy="711000"/>
            </a:xfrm>
            <a:prstGeom prst="rect">
              <a:avLst/>
            </a:prstGeom>
            <a:solidFill>
              <a:srgbClr val="D7FC8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txBox="1"/>
            <p:nvPr/>
          </p:nvSpPr>
          <p:spPr>
            <a:xfrm>
              <a:off x="1181002" y="1390148"/>
              <a:ext cx="2332500" cy="711000"/>
            </a:xfrm>
            <a:prstGeom prst="rect">
              <a:avLst/>
            </a:prstGeom>
            <a:noFill/>
            <a:ln>
              <a:noFill/>
            </a:ln>
          </p:spPr>
          <p:txBody>
            <a:bodyPr spcFirstLastPara="1" wrap="square" lIns="12700" tIns="12700" rIns="12700" bIns="12700" anchor="ctr" anchorCtr="0">
              <a:noAutofit/>
            </a:bodyPr>
            <a:lstStyle/>
            <a:p>
              <a:pPr marL="0" marR="0" lvl="0" indent="0" algn="ctr" rtl="1">
                <a:lnSpc>
                  <a:spcPct val="90000"/>
                </a:lnSpc>
                <a:spcBef>
                  <a:spcPts val="0"/>
                </a:spcBef>
                <a:spcAft>
                  <a:spcPts val="0"/>
                </a:spcAft>
                <a:buNone/>
              </a:pPr>
              <a:r>
                <a:rPr lang="en-US" b="1" i="0" u="none" strike="noStrike" cap="none">
                  <a:solidFill>
                    <a:schemeClr val="dk1"/>
                  </a:solidFill>
                  <a:latin typeface="Century Gothic"/>
                  <a:ea typeface="Century Gothic"/>
                  <a:cs typeface="Century Gothic"/>
                  <a:sym typeface="Century Gothic"/>
                </a:rPr>
                <a:t>Mild cases</a:t>
              </a:r>
              <a:endParaRPr b="1" i="0" u="none" strike="noStrike" cap="none">
                <a:solidFill>
                  <a:schemeClr val="dk1"/>
                </a:solidFill>
                <a:latin typeface="Century Gothic"/>
                <a:ea typeface="Century Gothic"/>
                <a:cs typeface="Century Gothic"/>
                <a:sym typeface="Century Gothic"/>
              </a:endParaRPr>
            </a:p>
          </p:txBody>
        </p:sp>
        <p:sp>
          <p:nvSpPr>
            <p:cNvPr id="248" name="Google Shape;248;p27"/>
            <p:cNvSpPr/>
            <p:nvPr/>
          </p:nvSpPr>
          <p:spPr>
            <a:xfrm>
              <a:off x="3979905" y="1390148"/>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txBox="1"/>
            <p:nvPr/>
          </p:nvSpPr>
          <p:spPr>
            <a:xfrm>
              <a:off x="3979905" y="1390148"/>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1" i="0" u="none" strike="noStrike" cap="none">
                  <a:solidFill>
                    <a:schemeClr val="accent2"/>
                  </a:solidFill>
                  <a:latin typeface="Century Gothic"/>
                  <a:ea typeface="Century Gothic"/>
                  <a:cs typeface="Century Gothic"/>
                  <a:sym typeface="Century Gothic"/>
                </a:rPr>
                <a:t>Selegiline</a:t>
              </a:r>
              <a:r>
                <a:rPr lang="en-US" sz="1200" b="0" i="0" u="none" strike="noStrike" cap="none">
                  <a:solidFill>
                    <a:srgbClr val="171616"/>
                  </a:solidFill>
                  <a:latin typeface="Century Gothic"/>
                  <a:ea typeface="Century Gothic"/>
                  <a:cs typeface="Century Gothic"/>
                  <a:sym typeface="Century Gothic"/>
                </a:rPr>
                <a:t>, </a:t>
              </a:r>
              <a:r>
                <a:rPr lang="en-US" sz="1200" b="1" i="0" u="none" strike="noStrike" cap="none">
                  <a:solidFill>
                    <a:schemeClr val="accent2"/>
                  </a:solidFill>
                  <a:latin typeface="Century Gothic"/>
                  <a:ea typeface="Century Gothic"/>
                  <a:cs typeface="Century Gothic"/>
                  <a:sym typeface="Century Gothic"/>
                </a:rPr>
                <a:t>Amantadine</a:t>
              </a:r>
              <a:r>
                <a:rPr lang="en-US" sz="1200" b="0" i="0" u="none" strike="noStrike" cap="none">
                  <a:solidFill>
                    <a:srgbClr val="171616"/>
                  </a:solidFill>
                  <a:latin typeface="Century Gothic"/>
                  <a:ea typeface="Century Gothic"/>
                  <a:cs typeface="Century Gothic"/>
                  <a:sym typeface="Century Gothic"/>
                </a:rPr>
                <a:t> or </a:t>
              </a:r>
              <a:r>
                <a:rPr lang="en-US" sz="1200" b="1" i="0" u="none" strike="noStrike" cap="none">
                  <a:solidFill>
                    <a:schemeClr val="accent2"/>
                  </a:solidFill>
                  <a:latin typeface="Century Gothic"/>
                  <a:ea typeface="Century Gothic"/>
                  <a:cs typeface="Century Gothic"/>
                  <a:sym typeface="Century Gothic"/>
                </a:rPr>
                <a:t>Anticholinergics</a:t>
              </a:r>
              <a:endParaRPr sz="1200" b="1" i="0" u="none" strike="noStrike" cap="none">
                <a:solidFill>
                  <a:schemeClr val="accent2"/>
                </a:solidFill>
                <a:latin typeface="Century Gothic"/>
                <a:ea typeface="Century Gothic"/>
                <a:cs typeface="Century Gothic"/>
                <a:sym typeface="Century Gothic"/>
              </a:endParaRPr>
            </a:p>
          </p:txBody>
        </p:sp>
        <p:sp>
          <p:nvSpPr>
            <p:cNvPr id="250" name="Google Shape;250;p27"/>
            <p:cNvSpPr/>
            <p:nvPr/>
          </p:nvSpPr>
          <p:spPr>
            <a:xfrm>
              <a:off x="1181002" y="2279027"/>
              <a:ext cx="2332500" cy="711000"/>
            </a:xfrm>
            <a:prstGeom prst="rect">
              <a:avLst/>
            </a:prstGeom>
            <a:solidFill>
              <a:srgbClr val="ACE5E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txBox="1"/>
            <p:nvPr/>
          </p:nvSpPr>
          <p:spPr>
            <a:xfrm>
              <a:off x="1181002" y="2279027"/>
              <a:ext cx="2332500" cy="711000"/>
            </a:xfrm>
            <a:prstGeom prst="rect">
              <a:avLst/>
            </a:prstGeom>
            <a:noFill/>
            <a:ln>
              <a:noFill/>
            </a:ln>
          </p:spPr>
          <p:txBody>
            <a:bodyPr spcFirstLastPara="1" wrap="square" lIns="12700" tIns="12700" rIns="12700" bIns="12700" anchor="ctr" anchorCtr="0">
              <a:noAutofit/>
            </a:bodyPr>
            <a:lstStyle/>
            <a:p>
              <a:pPr marL="0" marR="0" lvl="0" indent="0" algn="ctr" rtl="1">
                <a:lnSpc>
                  <a:spcPct val="90000"/>
                </a:lnSpc>
                <a:spcBef>
                  <a:spcPts val="0"/>
                </a:spcBef>
                <a:spcAft>
                  <a:spcPts val="0"/>
                </a:spcAft>
                <a:buNone/>
              </a:pPr>
              <a:r>
                <a:rPr lang="en-US" b="1" i="0" u="none" strike="noStrike" cap="none">
                  <a:solidFill>
                    <a:schemeClr val="dk1"/>
                  </a:solidFill>
                  <a:latin typeface="Century Gothic"/>
                  <a:ea typeface="Century Gothic"/>
                  <a:cs typeface="Century Gothic"/>
                  <a:sym typeface="Century Gothic"/>
                </a:rPr>
                <a:t>Main treatment</a:t>
              </a:r>
              <a:endParaRPr b="1" i="0" u="none" strike="noStrike" cap="none">
                <a:solidFill>
                  <a:schemeClr val="dk1"/>
                </a:solidFill>
                <a:latin typeface="Century Gothic"/>
                <a:ea typeface="Century Gothic"/>
                <a:cs typeface="Century Gothic"/>
                <a:sym typeface="Century Gothic"/>
              </a:endParaRPr>
            </a:p>
          </p:txBody>
        </p:sp>
        <p:sp>
          <p:nvSpPr>
            <p:cNvPr id="252" name="Google Shape;252;p27"/>
            <p:cNvSpPr/>
            <p:nvPr/>
          </p:nvSpPr>
          <p:spPr>
            <a:xfrm>
              <a:off x="3979905" y="2279027"/>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txBox="1"/>
            <p:nvPr/>
          </p:nvSpPr>
          <p:spPr>
            <a:xfrm>
              <a:off x="3979905" y="2279027"/>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1" i="0" u="none" strike="noStrike" cap="none">
                  <a:solidFill>
                    <a:schemeClr val="accent2"/>
                  </a:solidFill>
                  <a:latin typeface="Century Gothic"/>
                  <a:ea typeface="Century Gothic"/>
                  <a:cs typeface="Century Gothic"/>
                  <a:sym typeface="Century Gothic"/>
                </a:rPr>
                <a:t>Levodopa</a:t>
              </a:r>
              <a:r>
                <a:rPr lang="en-US" sz="1200" b="0" i="0" u="none" strike="noStrike" cap="none">
                  <a:solidFill>
                    <a:schemeClr val="accent2"/>
                  </a:solidFill>
                  <a:latin typeface="Century Gothic"/>
                  <a:ea typeface="Century Gothic"/>
                  <a:cs typeface="Century Gothic"/>
                  <a:sym typeface="Century Gothic"/>
                </a:rPr>
                <a:t> </a:t>
              </a:r>
              <a:r>
                <a:rPr lang="en-US" sz="1200" b="0" i="0" u="none" strike="noStrike" cap="none">
                  <a:solidFill>
                    <a:srgbClr val="171616"/>
                  </a:solidFill>
                  <a:latin typeface="Century Gothic"/>
                  <a:ea typeface="Century Gothic"/>
                  <a:cs typeface="Century Gothic"/>
                  <a:sym typeface="Century Gothic"/>
                </a:rPr>
                <a:t>+ </a:t>
              </a:r>
              <a:r>
                <a:rPr lang="en-US" sz="1200" b="1" i="0" u="none" strike="noStrike" cap="none">
                  <a:solidFill>
                    <a:schemeClr val="accent2"/>
                  </a:solidFill>
                  <a:latin typeface="Century Gothic"/>
                  <a:ea typeface="Century Gothic"/>
                  <a:cs typeface="Century Gothic"/>
                  <a:sym typeface="Century Gothic"/>
                </a:rPr>
                <a:t>Carbidopa</a:t>
              </a:r>
              <a:endParaRPr sz="1200" b="1" i="0" u="none" strike="noStrike" cap="none">
                <a:solidFill>
                  <a:schemeClr val="accent2"/>
                </a:solidFill>
                <a:latin typeface="Century Gothic"/>
                <a:ea typeface="Century Gothic"/>
                <a:cs typeface="Century Gothic"/>
                <a:sym typeface="Century Gothic"/>
              </a:endParaRPr>
            </a:p>
          </p:txBody>
        </p:sp>
        <p:sp>
          <p:nvSpPr>
            <p:cNvPr id="254" name="Google Shape;254;p27"/>
            <p:cNvSpPr/>
            <p:nvPr/>
          </p:nvSpPr>
          <p:spPr>
            <a:xfrm>
              <a:off x="1181002" y="3167907"/>
              <a:ext cx="2332500" cy="71100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txBox="1"/>
            <p:nvPr/>
          </p:nvSpPr>
          <p:spPr>
            <a:xfrm>
              <a:off x="1181002" y="3167907"/>
              <a:ext cx="2332500" cy="711000"/>
            </a:xfrm>
            <a:prstGeom prst="rect">
              <a:avLst/>
            </a:prstGeom>
            <a:noFill/>
            <a:ln>
              <a:noFill/>
            </a:ln>
          </p:spPr>
          <p:txBody>
            <a:bodyPr spcFirstLastPara="1" wrap="square" lIns="12700" tIns="12700" rIns="12700" bIns="12700" anchor="ctr" anchorCtr="0">
              <a:noAutofit/>
            </a:bodyPr>
            <a:lstStyle/>
            <a:p>
              <a:pPr marL="0" marR="0" lvl="0" indent="0" algn="ctr" rtl="1">
                <a:lnSpc>
                  <a:spcPct val="90000"/>
                </a:lnSpc>
                <a:spcBef>
                  <a:spcPts val="0"/>
                </a:spcBef>
                <a:spcAft>
                  <a:spcPts val="0"/>
                </a:spcAft>
                <a:buNone/>
              </a:pPr>
              <a:r>
                <a:rPr lang="en-US" b="1" i="0" u="none" strike="noStrike" cap="none">
                  <a:solidFill>
                    <a:schemeClr val="dk1"/>
                  </a:solidFill>
                  <a:latin typeface="Century Gothic"/>
                  <a:ea typeface="Century Gothic"/>
                  <a:cs typeface="Century Gothic"/>
                  <a:sym typeface="Century Gothic"/>
                </a:rPr>
                <a:t>Adjuncts to </a:t>
              </a:r>
              <a:r>
                <a:rPr lang="en-US" b="1">
                  <a:solidFill>
                    <a:schemeClr val="accent2"/>
                  </a:solidFill>
                  <a:latin typeface="Century Gothic"/>
                  <a:ea typeface="Century Gothic"/>
                  <a:cs typeface="Century Gothic"/>
                  <a:sym typeface="Century Gothic"/>
                </a:rPr>
                <a:t>Levodopa</a:t>
              </a:r>
              <a:endParaRPr b="1" i="0" u="none" strike="noStrike" cap="none">
                <a:solidFill>
                  <a:schemeClr val="accent2"/>
                </a:solidFill>
                <a:latin typeface="Century Gothic"/>
                <a:ea typeface="Century Gothic"/>
                <a:cs typeface="Century Gothic"/>
                <a:sym typeface="Century Gothic"/>
              </a:endParaRPr>
            </a:p>
          </p:txBody>
        </p:sp>
        <p:sp>
          <p:nvSpPr>
            <p:cNvPr id="256" name="Google Shape;256;p27"/>
            <p:cNvSpPr/>
            <p:nvPr/>
          </p:nvSpPr>
          <p:spPr>
            <a:xfrm>
              <a:off x="3979905" y="3167907"/>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txBox="1"/>
            <p:nvPr/>
          </p:nvSpPr>
          <p:spPr>
            <a:xfrm>
              <a:off x="3979905" y="3167907"/>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All other medications</a:t>
              </a:r>
              <a:endParaRPr sz="1200" b="0" i="0" u="none" strike="noStrike" cap="none">
                <a:solidFill>
                  <a:schemeClr val="dk1"/>
                </a:solidFill>
                <a:latin typeface="Century Gothic"/>
                <a:ea typeface="Century Gothic"/>
                <a:cs typeface="Century Gothic"/>
                <a:sym typeface="Century Gothic"/>
              </a:endParaRPr>
            </a:p>
          </p:txBody>
        </p:sp>
        <p:sp>
          <p:nvSpPr>
            <p:cNvPr id="258" name="Google Shape;258;p27"/>
            <p:cNvSpPr/>
            <p:nvPr/>
          </p:nvSpPr>
          <p:spPr>
            <a:xfrm>
              <a:off x="1181002" y="5390105"/>
              <a:ext cx="2332500" cy="711000"/>
            </a:xfrm>
            <a:prstGeom prst="rect">
              <a:avLst/>
            </a:prstGeom>
            <a:solidFill>
              <a:srgbClr val="FFC1D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txBox="1"/>
            <p:nvPr/>
          </p:nvSpPr>
          <p:spPr>
            <a:xfrm>
              <a:off x="1181002" y="5390105"/>
              <a:ext cx="2332500" cy="711000"/>
            </a:xfrm>
            <a:prstGeom prst="rect">
              <a:avLst/>
            </a:prstGeom>
            <a:noFill/>
            <a:ln>
              <a:noFill/>
            </a:ln>
          </p:spPr>
          <p:txBody>
            <a:bodyPr spcFirstLastPara="1" wrap="square" lIns="12050" tIns="12050" rIns="12050" bIns="12050" anchor="ctr" anchorCtr="0">
              <a:noAutofit/>
            </a:bodyPr>
            <a:lstStyle/>
            <a:p>
              <a:pPr marL="0" marR="0" lvl="0" indent="0" algn="ctr" rtl="1">
                <a:lnSpc>
                  <a:spcPct val="90000"/>
                </a:lnSpc>
                <a:spcBef>
                  <a:spcPts val="0"/>
                </a:spcBef>
                <a:spcAft>
                  <a:spcPts val="0"/>
                </a:spcAft>
                <a:buNone/>
              </a:pPr>
              <a:r>
                <a:rPr lang="en-US" b="1" i="0" u="none" strike="noStrike" cap="none">
                  <a:solidFill>
                    <a:schemeClr val="dk1"/>
                  </a:solidFill>
                  <a:latin typeface="Century Gothic"/>
                  <a:ea typeface="Century Gothic"/>
                  <a:cs typeface="Century Gothic"/>
                  <a:sym typeface="Century Gothic"/>
                </a:rPr>
                <a:t>Other useful drugs</a:t>
              </a:r>
              <a:endParaRPr b="1" i="0" u="none" strike="noStrike" cap="none">
                <a:solidFill>
                  <a:schemeClr val="dk1"/>
                </a:solidFill>
                <a:latin typeface="Century Gothic"/>
                <a:ea typeface="Century Gothic"/>
                <a:cs typeface="Century Gothic"/>
                <a:sym typeface="Century Gothic"/>
              </a:endParaRPr>
            </a:p>
          </p:txBody>
        </p:sp>
        <p:sp>
          <p:nvSpPr>
            <p:cNvPr id="260" name="Google Shape;260;p27"/>
            <p:cNvSpPr/>
            <p:nvPr/>
          </p:nvSpPr>
          <p:spPr>
            <a:xfrm>
              <a:off x="3979905" y="4056786"/>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txBox="1"/>
            <p:nvPr/>
          </p:nvSpPr>
          <p:spPr>
            <a:xfrm>
              <a:off x="3979905" y="4056786"/>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Dopamine agonist</a:t>
              </a:r>
              <a:r>
                <a:rPr lang="en-US" sz="1200" b="0" i="0" u="none" strike="noStrike" cap="none">
                  <a:solidFill>
                    <a:srgbClr val="171616"/>
                  </a:solidFill>
                  <a:latin typeface="Century Gothic"/>
                  <a:ea typeface="Century Gothic"/>
                  <a:cs typeface="Century Gothic"/>
                  <a:sym typeface="Century Gothic"/>
                </a:rPr>
                <a:t> → </a:t>
              </a:r>
              <a:r>
                <a:rPr lang="en-US" sz="1200" b="1" i="0" u="none" strike="noStrike" cap="none">
                  <a:solidFill>
                    <a:schemeClr val="accent2"/>
                  </a:solidFill>
                  <a:latin typeface="Century Gothic"/>
                  <a:ea typeface="Century Gothic"/>
                  <a:cs typeface="Century Gothic"/>
                  <a:sym typeface="Century Gothic"/>
                </a:rPr>
                <a:t>Bromocriptine </a:t>
              </a:r>
              <a:endParaRPr sz="1200" b="1" i="0" u="none" strike="noStrike" cap="none">
                <a:solidFill>
                  <a:schemeClr val="accent2"/>
                </a:solidFill>
                <a:latin typeface="Century Gothic"/>
                <a:ea typeface="Century Gothic"/>
                <a:cs typeface="Century Gothic"/>
                <a:sym typeface="Century Gothic"/>
              </a:endParaRPr>
            </a:p>
          </p:txBody>
        </p:sp>
        <p:sp>
          <p:nvSpPr>
            <p:cNvPr id="262" name="Google Shape;262;p27"/>
            <p:cNvSpPr/>
            <p:nvPr/>
          </p:nvSpPr>
          <p:spPr>
            <a:xfrm>
              <a:off x="3979905" y="4945665"/>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txBox="1"/>
            <p:nvPr/>
          </p:nvSpPr>
          <p:spPr>
            <a:xfrm>
              <a:off x="3979905" y="4945665"/>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MAO-</a:t>
              </a:r>
              <a:r>
                <a:rPr lang="en-US" sz="1200" b="1" i="0" u="sng" strike="noStrike" cap="none">
                  <a:solidFill>
                    <a:schemeClr val="dk1"/>
                  </a:solidFill>
                  <a:latin typeface="Century Gothic"/>
                  <a:ea typeface="Century Gothic"/>
                  <a:cs typeface="Century Gothic"/>
                  <a:sym typeface="Century Gothic"/>
                </a:rPr>
                <a:t>B</a:t>
              </a:r>
              <a:r>
                <a:rPr lang="en-US" sz="1200" b="0" i="0" u="none" strike="noStrike" cap="none">
                  <a:solidFill>
                    <a:schemeClr val="dk1"/>
                  </a:solidFill>
                  <a:latin typeface="Century Gothic"/>
                  <a:ea typeface="Century Gothic"/>
                  <a:cs typeface="Century Gothic"/>
                  <a:sym typeface="Century Gothic"/>
                </a:rPr>
                <a:t> inhibitors</a:t>
              </a:r>
              <a:r>
                <a:rPr lang="en-US" sz="1200" b="0" i="0" u="none" strike="noStrike" cap="none">
                  <a:solidFill>
                    <a:srgbClr val="171616"/>
                  </a:solidFill>
                  <a:latin typeface="Century Gothic"/>
                  <a:ea typeface="Century Gothic"/>
                  <a:cs typeface="Century Gothic"/>
                  <a:sym typeface="Century Gothic"/>
                </a:rPr>
                <a:t> → </a:t>
              </a:r>
              <a:r>
                <a:rPr lang="en-US" sz="1200" b="1" i="0" u="none" strike="noStrike" cap="none">
                  <a:solidFill>
                    <a:schemeClr val="accent2"/>
                  </a:solidFill>
                  <a:latin typeface="Century Gothic"/>
                  <a:ea typeface="Century Gothic"/>
                  <a:cs typeface="Century Gothic"/>
                  <a:sym typeface="Century Gothic"/>
                </a:rPr>
                <a:t>Selegiline</a:t>
              </a:r>
              <a:endParaRPr sz="1200" b="1" i="0" u="none" strike="noStrike" cap="none">
                <a:solidFill>
                  <a:schemeClr val="accent2"/>
                </a:solidFill>
                <a:latin typeface="Century Gothic"/>
                <a:ea typeface="Century Gothic"/>
                <a:cs typeface="Century Gothic"/>
                <a:sym typeface="Century Gothic"/>
              </a:endParaRPr>
            </a:p>
          </p:txBody>
        </p:sp>
        <p:sp>
          <p:nvSpPr>
            <p:cNvPr id="264" name="Google Shape;264;p27"/>
            <p:cNvSpPr/>
            <p:nvPr/>
          </p:nvSpPr>
          <p:spPr>
            <a:xfrm>
              <a:off x="3979905" y="5834544"/>
              <a:ext cx="2332500" cy="711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txBox="1"/>
            <p:nvPr/>
          </p:nvSpPr>
          <p:spPr>
            <a:xfrm>
              <a:off x="3979905" y="5834544"/>
              <a:ext cx="2332500" cy="7110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Enhance dopamine release</a:t>
              </a:r>
              <a:r>
                <a:rPr lang="en-US" sz="1200" b="0" i="0" u="none" strike="noStrike" cap="none">
                  <a:solidFill>
                    <a:srgbClr val="171616"/>
                  </a:solidFill>
                  <a:latin typeface="Century Gothic"/>
                  <a:ea typeface="Century Gothic"/>
                  <a:cs typeface="Century Gothic"/>
                  <a:sym typeface="Century Gothic"/>
                </a:rPr>
                <a:t> → </a:t>
              </a:r>
              <a:r>
                <a:rPr lang="en-US" sz="1200" b="1" i="0" u="none" strike="noStrike" cap="none">
                  <a:solidFill>
                    <a:schemeClr val="accent2"/>
                  </a:solidFill>
                  <a:latin typeface="Century Gothic"/>
                  <a:ea typeface="Century Gothic"/>
                  <a:cs typeface="Century Gothic"/>
                  <a:sym typeface="Century Gothic"/>
                </a:rPr>
                <a:t>Amantadine</a:t>
              </a:r>
              <a:endParaRPr sz="1200" b="1" i="0" u="none" strike="noStrike" cap="none">
                <a:solidFill>
                  <a:schemeClr val="accent2"/>
                </a:solidFill>
                <a:latin typeface="Century Gothic"/>
                <a:ea typeface="Century Gothic"/>
                <a:cs typeface="Century Gothic"/>
                <a:sym typeface="Century Gothic"/>
              </a:endParaRPr>
            </a:p>
          </p:txBody>
        </p:sp>
        <p:sp>
          <p:nvSpPr>
            <p:cNvPr id="266" name="Google Shape;266;p27"/>
            <p:cNvSpPr/>
            <p:nvPr/>
          </p:nvSpPr>
          <p:spPr>
            <a:xfrm>
              <a:off x="3979916" y="6723413"/>
              <a:ext cx="2332500" cy="888000"/>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txBox="1"/>
            <p:nvPr/>
          </p:nvSpPr>
          <p:spPr>
            <a:xfrm>
              <a:off x="3979916" y="6723414"/>
              <a:ext cx="2332500" cy="804300"/>
            </a:xfrm>
            <a:prstGeom prst="rect">
              <a:avLst/>
            </a:prstGeom>
            <a:noFill/>
            <a:ln>
              <a:noFill/>
            </a:ln>
          </p:spPr>
          <p:txBody>
            <a:bodyPr spcFirstLastPara="1" wrap="square" lIns="8875" tIns="8875" rIns="8875" bIns="8875" anchor="ctr" anchorCtr="0">
              <a:noAutofit/>
            </a:bodyPr>
            <a:lstStyle/>
            <a:p>
              <a:pPr marL="0" marR="0" lvl="0" indent="0" algn="ctr" rtl="1">
                <a:lnSpc>
                  <a:spcPct val="90000"/>
                </a:lnSpc>
                <a:spcBef>
                  <a:spcPts val="0"/>
                </a:spcBef>
                <a:spcAft>
                  <a:spcPts val="0"/>
                </a:spcAft>
                <a:buNone/>
              </a:pPr>
              <a:r>
                <a:rPr lang="en-US" sz="1200" b="0" i="0" u="none" strike="noStrike" cap="none">
                  <a:solidFill>
                    <a:schemeClr val="dk1"/>
                  </a:solidFill>
                  <a:latin typeface="Century Gothic"/>
                  <a:ea typeface="Century Gothic"/>
                  <a:cs typeface="Century Gothic"/>
                  <a:sym typeface="Century Gothic"/>
                </a:rPr>
                <a:t>Muscarinic receptor antagonist</a:t>
              </a:r>
              <a:r>
                <a:rPr lang="en-US" sz="1200" b="0" i="0" u="none" strike="noStrike" cap="none">
                  <a:solidFill>
                    <a:srgbClr val="171616"/>
                  </a:solidFill>
                  <a:latin typeface="Century Gothic"/>
                  <a:ea typeface="Century Gothic"/>
                  <a:cs typeface="Century Gothic"/>
                  <a:sym typeface="Century Gothic"/>
                </a:rPr>
                <a:t> → </a:t>
              </a:r>
              <a:r>
                <a:rPr lang="en-US" sz="1200" b="1" i="0" u="none" strike="noStrike" cap="none">
                  <a:solidFill>
                    <a:schemeClr val="accent2"/>
                  </a:solidFill>
                  <a:latin typeface="Century Gothic"/>
                  <a:ea typeface="Century Gothic"/>
                  <a:cs typeface="Century Gothic"/>
                  <a:sym typeface="Century Gothic"/>
                </a:rPr>
                <a:t>Benztropine </a:t>
              </a:r>
              <a:r>
                <a:rPr lang="en-US" sz="1200" b="0" i="0" u="none" strike="noStrike" cap="none">
                  <a:solidFill>
                    <a:schemeClr val="dk1"/>
                  </a:solidFill>
                  <a:latin typeface="Century Gothic"/>
                  <a:ea typeface="Century Gothic"/>
                  <a:cs typeface="Century Gothic"/>
                  <a:sym typeface="Century Gothic"/>
                </a:rPr>
                <a:t>and</a:t>
              </a:r>
              <a:r>
                <a:rPr lang="en-US" sz="1200" b="1" i="0" u="none" strike="noStrike" cap="none">
                  <a:solidFill>
                    <a:schemeClr val="dk1"/>
                  </a:solidFill>
                  <a:latin typeface="Century Gothic"/>
                  <a:ea typeface="Century Gothic"/>
                  <a:cs typeface="Century Gothic"/>
                  <a:sym typeface="Century Gothic"/>
                </a:rPr>
                <a:t> </a:t>
              </a:r>
              <a:r>
                <a:rPr lang="en-US" sz="1200" b="1" i="0" u="none" strike="noStrike" cap="none">
                  <a:solidFill>
                    <a:schemeClr val="accent2"/>
                  </a:solidFill>
                  <a:latin typeface="Century Gothic"/>
                  <a:ea typeface="Century Gothic"/>
                  <a:cs typeface="Century Gothic"/>
                  <a:sym typeface="Century Gothic"/>
                </a:rPr>
                <a:t>trihexyphenidyl</a:t>
              </a:r>
              <a:endParaRPr sz="1200" b="1" i="0" u="none" strike="noStrike" cap="none">
                <a:solidFill>
                  <a:schemeClr val="accent2"/>
                </a:solidFill>
                <a:latin typeface="Century Gothic"/>
                <a:ea typeface="Century Gothic"/>
                <a:cs typeface="Century Gothic"/>
                <a:sym typeface="Century Gothic"/>
              </a:endParaRPr>
            </a:p>
          </p:txBody>
        </p:sp>
      </p:grpSp>
      <p:sp>
        <p:nvSpPr>
          <p:cNvPr id="268" name="Google Shape;268;p27"/>
          <p:cNvSpPr txBox="1"/>
          <p:nvPr/>
        </p:nvSpPr>
        <p:spPr>
          <a:xfrm>
            <a:off x="568615" y="9119675"/>
            <a:ext cx="3209700" cy="562800"/>
          </a:xfrm>
          <a:prstGeom prst="rect">
            <a:avLst/>
          </a:prstGeom>
          <a:noFill/>
          <a:ln w="9525" cap="flat" cmpd="sng">
            <a:solidFill>
              <a:schemeClr val="accent1"/>
            </a:solidFill>
            <a:prstDash val="lgDash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rgbClr val="3BB7B2"/>
                </a:solidFill>
                <a:latin typeface="Century Gothic"/>
                <a:ea typeface="Century Gothic"/>
                <a:cs typeface="Century Gothic"/>
                <a:sym typeface="Century Gothic"/>
              </a:rPr>
              <a:t>It is a minor treatment, if he can not take dopamine → give him </a:t>
            </a:r>
            <a:r>
              <a:rPr lang="en-US" sz="1000">
                <a:solidFill>
                  <a:srgbClr val="3BB7B2"/>
                </a:solidFill>
                <a:latin typeface="Century Gothic"/>
                <a:ea typeface="Century Gothic"/>
                <a:cs typeface="Century Gothic"/>
                <a:sym typeface="Century Gothic"/>
              </a:rPr>
              <a:t>antimuscarinic</a:t>
            </a:r>
            <a:r>
              <a:rPr lang="en-US" sz="1000" b="0" i="0" u="none" strike="noStrike" cap="none">
                <a:solidFill>
                  <a:srgbClr val="3BB7B2"/>
                </a:solidFill>
                <a:latin typeface="Century Gothic"/>
                <a:ea typeface="Century Gothic"/>
                <a:cs typeface="Century Gothic"/>
                <a:sym typeface="Century Gothic"/>
              </a:rPr>
              <a:t> drugs.</a:t>
            </a:r>
            <a:endParaRPr sz="1000" b="0" i="0" u="none" strike="noStrike" cap="none">
              <a:solidFill>
                <a:srgbClr val="3BB7B2"/>
              </a:solidFill>
              <a:latin typeface="Century Gothic"/>
              <a:ea typeface="Century Gothic"/>
              <a:cs typeface="Century Gothic"/>
              <a:sym typeface="Century Gothic"/>
            </a:endParaRPr>
          </a:p>
          <a:p>
            <a:pPr marL="0" marR="0" lvl="0" indent="0" algn="l" rtl="0">
              <a:spcBef>
                <a:spcPts val="0"/>
              </a:spcBef>
              <a:spcAft>
                <a:spcPts val="0"/>
              </a:spcAft>
              <a:buNone/>
            </a:pPr>
            <a:r>
              <a:rPr lang="en-US" sz="1000" b="0" i="0" u="none" strike="noStrike" cap="none">
                <a:solidFill>
                  <a:srgbClr val="3BB7B2"/>
                </a:solidFill>
                <a:latin typeface="Century Gothic"/>
                <a:ea typeface="Century Gothic"/>
                <a:cs typeface="Century Gothic"/>
                <a:sym typeface="Century Gothic"/>
              </a:rPr>
              <a:t> Like in patient with </a:t>
            </a:r>
            <a:r>
              <a:rPr lang="en-US" sz="1000">
                <a:solidFill>
                  <a:srgbClr val="3BB7B2"/>
                </a:solidFill>
                <a:latin typeface="Century Gothic"/>
                <a:ea typeface="Century Gothic"/>
                <a:cs typeface="Century Gothic"/>
                <a:sym typeface="Century Gothic"/>
              </a:rPr>
              <a:t>psychotic disease</a:t>
            </a:r>
            <a:endParaRPr sz="1000" b="0" i="0" u="none" strike="noStrike" cap="none">
              <a:solidFill>
                <a:srgbClr val="3BB7B2"/>
              </a:solidFill>
              <a:latin typeface="Century Gothic"/>
              <a:ea typeface="Century Gothic"/>
              <a:cs typeface="Century Gothic"/>
              <a:sym typeface="Century Gothic"/>
            </a:endParaRPr>
          </a:p>
        </p:txBody>
      </p:sp>
      <p:cxnSp>
        <p:nvCxnSpPr>
          <p:cNvPr id="269" name="Google Shape;269;p27"/>
          <p:cNvCxnSpPr>
            <a:stCxn id="267" idx="1"/>
            <a:endCxn id="268" idx="3"/>
          </p:cNvCxnSpPr>
          <p:nvPr/>
        </p:nvCxnSpPr>
        <p:spPr>
          <a:xfrm flipH="1">
            <a:off x="3778200" y="9314810"/>
            <a:ext cx="482400" cy="86400"/>
          </a:xfrm>
          <a:prstGeom prst="straightConnector1">
            <a:avLst/>
          </a:prstGeom>
          <a:noFill/>
          <a:ln w="9525" cap="flat" cmpd="sng">
            <a:solidFill>
              <a:schemeClr val="accent1"/>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aphicFrame>
        <p:nvGraphicFramePr>
          <p:cNvPr id="275" name="Google Shape;275;p28"/>
          <p:cNvGraphicFramePr/>
          <p:nvPr/>
        </p:nvGraphicFramePr>
        <p:xfrm>
          <a:off x="0" y="0"/>
          <a:ext cx="6858000" cy="9906000"/>
        </p:xfrm>
        <a:graphic>
          <a:graphicData uri="http://schemas.openxmlformats.org/drawingml/2006/table">
            <a:tbl>
              <a:tblPr>
                <a:noFill/>
                <a:tableStyleId>{43FD1713-E9C8-44FD-BCD9-7419141BA2D8}</a:tableStyleId>
              </a:tblPr>
              <a:tblGrid>
                <a:gridCol w="337150">
                  <a:extLst>
                    <a:ext uri="{9D8B030D-6E8A-4147-A177-3AD203B41FA5}">
                      <a16:colId xmlns:a16="http://schemas.microsoft.com/office/drawing/2014/main" val="20000"/>
                    </a:ext>
                  </a:extLst>
                </a:gridCol>
                <a:gridCol w="6520850">
                  <a:extLst>
                    <a:ext uri="{9D8B030D-6E8A-4147-A177-3AD203B41FA5}">
                      <a16:colId xmlns:a16="http://schemas.microsoft.com/office/drawing/2014/main" val="20001"/>
                    </a:ext>
                  </a:extLst>
                </a:gridCol>
              </a:tblGrid>
              <a:tr h="483350">
                <a:tc gridSpan="2">
                  <a:txBody>
                    <a:bodyPr/>
                    <a:lstStyle/>
                    <a:p>
                      <a:pPr marL="0" lvl="0" indent="0" algn="ctr" rtl="0">
                        <a:lnSpc>
                          <a:spcPct val="115000"/>
                        </a:lnSpc>
                        <a:spcBef>
                          <a:spcPts val="0"/>
                        </a:spcBef>
                        <a:spcAft>
                          <a:spcPts val="0"/>
                        </a:spcAft>
                        <a:buNone/>
                      </a:pPr>
                      <a:r>
                        <a:rPr lang="en-US" sz="1600" b="1">
                          <a:solidFill>
                            <a:srgbClr val="FFFFFF"/>
                          </a:solidFill>
                          <a:latin typeface="Century Gothic"/>
                          <a:ea typeface="Century Gothic"/>
                          <a:cs typeface="Century Gothic"/>
                          <a:sym typeface="Century Gothic"/>
                        </a:rPr>
                        <a:t>Drugs that increase dopaminergic activities (DA precursors)</a:t>
                      </a:r>
                      <a:endParaRPr sz="1600" b="1">
                        <a:solidFill>
                          <a:srgbClr val="FFFFFF"/>
                        </a:solidFill>
                        <a:latin typeface="Century Gothic"/>
                        <a:ea typeface="Century Gothic"/>
                        <a:cs typeface="Century Gothic"/>
                        <a:sym typeface="Century Gothic"/>
                      </a:endParaRPr>
                    </a:p>
                  </a:txBody>
                  <a:tcPr marL="68575" marR="68575" marT="91425" marB="914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extLst>
                  <a:ext uri="{0D108BD9-81ED-4DB2-BD59-A6C34878D82A}">
                    <a16:rowId xmlns:a16="http://schemas.microsoft.com/office/drawing/2014/main" val="10000"/>
                  </a:ext>
                </a:extLst>
              </a:tr>
              <a:tr h="460950">
                <a:tc>
                  <a:txBody>
                    <a:bodyPr/>
                    <a:lstStyle/>
                    <a:p>
                      <a:pPr marL="76200" marR="76200" lvl="0" indent="0" algn="ctr" rtl="0">
                        <a:lnSpc>
                          <a:spcPct val="115000"/>
                        </a:lnSpc>
                        <a:spcBef>
                          <a:spcPts val="0"/>
                        </a:spcBef>
                        <a:spcAft>
                          <a:spcPts val="0"/>
                        </a:spcAft>
                        <a:buNone/>
                      </a:pPr>
                      <a:endParaRPr sz="700"/>
                    </a:p>
                  </a:txBody>
                  <a:tcPr marL="68575" marR="68575" marT="91425" marB="914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b="1">
                          <a:solidFill>
                            <a:srgbClr val="FF6692"/>
                          </a:solidFill>
                          <a:latin typeface="Century Gothic"/>
                          <a:ea typeface="Century Gothic"/>
                          <a:cs typeface="Century Gothic"/>
                          <a:sym typeface="Century Gothic"/>
                        </a:rPr>
                        <a:t>Levodopa</a:t>
                      </a:r>
                      <a:r>
                        <a:rPr lang="en-US" b="1">
                          <a:solidFill>
                            <a:srgbClr val="171616"/>
                          </a:solidFill>
                          <a:latin typeface="Century Gothic"/>
                          <a:ea typeface="Century Gothic"/>
                          <a:cs typeface="Century Gothic"/>
                          <a:sym typeface="Century Gothic"/>
                        </a:rPr>
                        <a:t> </a:t>
                      </a:r>
                      <a:r>
                        <a:rPr lang="en-US" b="1">
                          <a:solidFill>
                            <a:schemeClr val="dk1"/>
                          </a:solidFill>
                          <a:latin typeface="Century Gothic"/>
                          <a:ea typeface="Century Gothic"/>
                          <a:cs typeface="Century Gothic"/>
                          <a:sym typeface="Century Gothic"/>
                        </a:rPr>
                        <a:t>(L-dopa)</a:t>
                      </a:r>
                      <a:endParaRPr b="1">
                        <a:solidFill>
                          <a:schemeClr val="dk1"/>
                        </a:solidFill>
                        <a:latin typeface="Century Gothic"/>
                        <a:ea typeface="Century Gothic"/>
                        <a:cs typeface="Century Gothic"/>
                        <a:sym typeface="Century Gothic"/>
                      </a:endParaRPr>
                    </a:p>
                  </a:txBody>
                  <a:tcPr marL="68575" marR="68575" marT="91425" marB="914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4264175">
                <a:tc>
                  <a:txBody>
                    <a:bodyPr/>
                    <a:lstStyle/>
                    <a:p>
                      <a:pPr marL="76200" marR="76200" lvl="0" indent="0" algn="l" rtl="0">
                        <a:lnSpc>
                          <a:spcPct val="115000"/>
                        </a:lnSpc>
                        <a:spcBef>
                          <a:spcPts val="0"/>
                        </a:spcBef>
                        <a:spcAft>
                          <a:spcPts val="0"/>
                        </a:spcAft>
                        <a:buNone/>
                      </a:pPr>
                      <a:r>
                        <a:rPr lang="en-US" sz="1100"/>
                        <a:t> </a:t>
                      </a:r>
                      <a:endParaRPr sz="1100"/>
                    </a:p>
                  </a:txBody>
                  <a:tcPr marL="68575" marR="68575" marT="91425" marB="914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92D050"/>
                    </a:solidFill>
                  </a:tcPr>
                </a:tc>
                <a:tc>
                  <a:txBody>
                    <a:bodyPr/>
                    <a:lstStyle/>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It is a precursor of dopamine.</a:t>
                      </a:r>
                      <a:r>
                        <a:rPr lang="en-US" sz="1200">
                          <a:solidFill>
                            <a:schemeClr val="accent1"/>
                          </a:solidFill>
                          <a:latin typeface="Century Gothic"/>
                          <a:ea typeface="Century Gothic"/>
                          <a:cs typeface="Century Gothic"/>
                          <a:sym typeface="Century Gothic"/>
                        </a:rPr>
                        <a:t>L-dopa is a replacement therapy, it’s not prevent the progression of the disease</a:t>
                      </a:r>
                      <a:endParaRPr sz="1200">
                        <a:solidFill>
                          <a:schemeClr val="accent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Is converted into dopamine via</a:t>
                      </a:r>
                      <a:r>
                        <a:rPr lang="en-US" sz="1200">
                          <a:solidFill>
                            <a:srgbClr val="FF0000"/>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dopa decarboxylase</a:t>
                      </a:r>
                      <a:r>
                        <a:rPr lang="en-US" sz="1200" b="1">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(DC) peripherally</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and centrally. →</a:t>
                      </a:r>
                      <a:r>
                        <a:rPr lang="en-US" sz="1200">
                          <a:solidFill>
                            <a:srgbClr val="36506A"/>
                          </a:solidFill>
                          <a:uFill>
                            <a:noFill/>
                          </a:uFill>
                          <a:latin typeface="Century Gothic"/>
                          <a:ea typeface="Century Gothic"/>
                          <a:cs typeface="Century Gothic"/>
                          <a:sym typeface="Century Gothic"/>
                          <a:hlinkClick r:id="rId3"/>
                        </a:rPr>
                        <a:t> </a:t>
                      </a:r>
                      <a:r>
                        <a:rPr lang="en-US" sz="1200" u="sng">
                          <a:solidFill>
                            <a:schemeClr val="accent1"/>
                          </a:solidFill>
                          <a:latin typeface="Century Gothic"/>
                          <a:ea typeface="Century Gothic"/>
                          <a:cs typeface="Century Gothic"/>
                          <a:sym typeface="Century Gothic"/>
                          <a:hlinkClick r:id="rId3"/>
                        </a:rPr>
                        <a:t>Pathway of L-dopa</a:t>
                      </a:r>
                      <a:endParaRPr sz="1200" u="sng">
                        <a:solidFill>
                          <a:schemeClr val="accent1"/>
                        </a:solidFill>
                        <a:latin typeface="Century Gothic"/>
                        <a:ea typeface="Century Gothic"/>
                        <a:cs typeface="Century Gothic"/>
                        <a:sym typeface="Century Gothic"/>
                        <a:hlinkClick r:id="rId3"/>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Dopamine formed </a:t>
                      </a:r>
                      <a:r>
                        <a:rPr lang="en-US" sz="1200" u="sng">
                          <a:solidFill>
                            <a:srgbClr val="36506A"/>
                          </a:solidFill>
                          <a:latin typeface="Century Gothic"/>
                          <a:ea typeface="Century Gothic"/>
                          <a:cs typeface="Century Gothic"/>
                          <a:sym typeface="Century Gothic"/>
                        </a:rPr>
                        <a:t>peripherally</a:t>
                      </a:r>
                      <a:r>
                        <a:rPr lang="en-US" sz="1200">
                          <a:solidFill>
                            <a:srgbClr val="36506A"/>
                          </a:solidFill>
                          <a:latin typeface="Century Gothic"/>
                          <a:ea typeface="Century Gothic"/>
                          <a:cs typeface="Century Gothic"/>
                          <a:sym typeface="Century Gothic"/>
                        </a:rPr>
                        <a:t> is metabolized by </a:t>
                      </a:r>
                      <a:r>
                        <a:rPr lang="en-US" sz="1200" b="1">
                          <a:solidFill>
                            <a:schemeClr val="dk1"/>
                          </a:solidFill>
                          <a:latin typeface="Century Gothic"/>
                          <a:ea typeface="Century Gothic"/>
                          <a:cs typeface="Century Gothic"/>
                          <a:sym typeface="Century Gothic"/>
                        </a:rPr>
                        <a:t>MAO</a:t>
                      </a:r>
                      <a:r>
                        <a:rPr lang="en-US" sz="1200">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(monoamine</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oxidase) &amp; </a:t>
                      </a:r>
                      <a:r>
                        <a:rPr lang="en-US" sz="1200" b="1">
                          <a:solidFill>
                            <a:schemeClr val="dk1"/>
                          </a:solidFill>
                          <a:latin typeface="Century Gothic"/>
                          <a:ea typeface="Century Gothic"/>
                          <a:cs typeface="Century Gothic"/>
                          <a:sym typeface="Century Gothic"/>
                        </a:rPr>
                        <a:t>COMT</a:t>
                      </a:r>
                      <a:r>
                        <a:rPr lang="en-US" sz="1200">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(catechol-o-methyltransferase enzymes).</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99%</a:t>
                      </a:r>
                      <a:r>
                        <a:rPr lang="en-US" sz="1200">
                          <a:solidFill>
                            <a:srgbClr val="171616"/>
                          </a:solidFill>
                          <a:latin typeface="Century Gothic"/>
                          <a:ea typeface="Century Gothic"/>
                          <a:cs typeface="Century Gothic"/>
                          <a:sym typeface="Century Gothic"/>
                        </a:rPr>
                        <a:t> </a:t>
                      </a:r>
                      <a:r>
                        <a:rPr lang="en-US" sz="1200">
                          <a:solidFill>
                            <a:srgbClr val="FF0000"/>
                          </a:solidFill>
                          <a:latin typeface="Century Gothic"/>
                          <a:ea typeface="Century Gothic"/>
                          <a:cs typeface="Century Gothic"/>
                          <a:sym typeface="Century Gothic"/>
                        </a:rPr>
                        <a:t>L-dopa</a:t>
                      </a:r>
                      <a:r>
                        <a:rPr lang="en-US" sz="1200">
                          <a:solidFill>
                            <a:srgbClr val="C00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is</a:t>
                      </a:r>
                      <a:r>
                        <a:rPr lang="en-US" sz="1200">
                          <a:solidFill>
                            <a:srgbClr val="171616"/>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decarboxylated</a:t>
                      </a:r>
                      <a:r>
                        <a:rPr lang="en-US" sz="1200">
                          <a:solidFill>
                            <a:srgbClr val="C00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to give dopamine in gut and liver by</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b="1">
                          <a:solidFill>
                            <a:srgbClr val="FF0000"/>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decarboxylase</a:t>
                      </a:r>
                      <a:r>
                        <a:rPr lang="en-US" sz="1200">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enzyme</a:t>
                      </a:r>
                      <a:r>
                        <a:rPr lang="en-US" sz="1200">
                          <a:solidFill>
                            <a:schemeClr val="accent1"/>
                          </a:solidFill>
                          <a:latin typeface="Century Gothic"/>
                          <a:ea typeface="Century Gothic"/>
                          <a:cs typeface="Century Gothic"/>
                          <a:sym typeface="Century Gothic"/>
                        </a:rPr>
                        <a:t>  to be only peripherally, make it polar enzyme </a:t>
                      </a:r>
                      <a:r>
                        <a:rPr lang="en-US" sz="1200">
                          <a:solidFill>
                            <a:srgbClr val="36506A"/>
                          </a:solidFill>
                          <a:latin typeface="Century Gothic"/>
                          <a:ea typeface="Century Gothic"/>
                          <a:cs typeface="Century Gothic"/>
                          <a:sym typeface="Century Gothic"/>
                        </a:rPr>
                        <a:t>.</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r>
                        <a:rPr lang="en-US" sz="1200" b="1">
                          <a:solidFill>
                            <a:srgbClr val="36506A"/>
                          </a:solidFill>
                          <a:latin typeface="Century Gothic"/>
                          <a:ea typeface="Century Gothic"/>
                          <a:cs typeface="Century Gothic"/>
                          <a:sym typeface="Century Gothic"/>
                        </a:rPr>
                        <a:t>1%</a:t>
                      </a:r>
                      <a:r>
                        <a:rPr lang="en-US" sz="1200">
                          <a:solidFill>
                            <a:srgbClr val="36506A"/>
                          </a:solidFill>
                          <a:latin typeface="Century Gothic"/>
                          <a:ea typeface="Century Gothic"/>
                          <a:cs typeface="Century Gothic"/>
                          <a:sym typeface="Century Gothic"/>
                        </a:rPr>
                        <a:t> crosses </a:t>
                      </a:r>
                      <a:r>
                        <a:rPr lang="en-US" sz="1200" b="1">
                          <a:solidFill>
                            <a:srgbClr val="36506A"/>
                          </a:solidFill>
                          <a:latin typeface="Century Gothic"/>
                          <a:ea typeface="Century Gothic"/>
                          <a:cs typeface="Century Gothic"/>
                          <a:sym typeface="Century Gothic"/>
                        </a:rPr>
                        <a:t>BBB</a:t>
                      </a:r>
                      <a:r>
                        <a:rPr lang="en-US" sz="1200">
                          <a:solidFill>
                            <a:srgbClr val="36506A"/>
                          </a:solidFill>
                          <a:latin typeface="Century Gothic"/>
                          <a:ea typeface="Century Gothic"/>
                          <a:cs typeface="Century Gothic"/>
                          <a:sym typeface="Century Gothic"/>
                        </a:rPr>
                        <a:t> to form dopamine </a:t>
                      </a:r>
                      <a:r>
                        <a:rPr lang="en-US" sz="1200" u="sng">
                          <a:solidFill>
                            <a:srgbClr val="36506A"/>
                          </a:solidFill>
                          <a:latin typeface="Century Gothic"/>
                          <a:ea typeface="Century Gothic"/>
                          <a:cs typeface="Century Gothic"/>
                          <a:sym typeface="Century Gothic"/>
                        </a:rPr>
                        <a:t>centrally</a:t>
                      </a:r>
                      <a:r>
                        <a:rPr lang="en-US" sz="1200">
                          <a:solidFill>
                            <a:srgbClr val="36506A"/>
                          </a:solidFill>
                          <a:latin typeface="Century Gothic"/>
                          <a:ea typeface="Century Gothic"/>
                          <a:cs typeface="Century Gothic"/>
                          <a:sym typeface="Century Gothic"/>
                        </a:rPr>
                        <a:t>.</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Given </a:t>
                      </a:r>
                      <a:r>
                        <a:rPr lang="en-US" sz="1200" b="1">
                          <a:solidFill>
                            <a:srgbClr val="36506A"/>
                          </a:solidFill>
                          <a:latin typeface="Century Gothic"/>
                          <a:ea typeface="Century Gothic"/>
                          <a:cs typeface="Century Gothic"/>
                          <a:sym typeface="Century Gothic"/>
                        </a:rPr>
                        <a:t>orally</a:t>
                      </a:r>
                      <a:r>
                        <a:rPr lang="en-US" sz="1200">
                          <a:solidFill>
                            <a:srgbClr val="36506A"/>
                          </a:solidFill>
                          <a:latin typeface="Century Gothic"/>
                          <a:ea typeface="Century Gothic"/>
                          <a:cs typeface="Century Gothic"/>
                          <a:sym typeface="Century Gothic"/>
                        </a:rPr>
                        <a:t> (should be taken on </a:t>
                      </a:r>
                      <a:r>
                        <a:rPr lang="en-US" sz="1200" b="1">
                          <a:solidFill>
                            <a:srgbClr val="FF0000"/>
                          </a:solidFill>
                          <a:latin typeface="Century Gothic"/>
                          <a:ea typeface="Century Gothic"/>
                          <a:cs typeface="Century Gothic"/>
                          <a:sym typeface="Century Gothic"/>
                        </a:rPr>
                        <a:t>empty</a:t>
                      </a:r>
                      <a:r>
                        <a:rPr lang="en-US" sz="1200">
                          <a:solidFill>
                            <a:srgbClr val="FF0000"/>
                          </a:solidFill>
                          <a:latin typeface="Century Gothic"/>
                          <a:ea typeface="Century Gothic"/>
                          <a:cs typeface="Century Gothic"/>
                          <a:sym typeface="Century Gothic"/>
                        </a:rPr>
                        <a:t> stomach </a:t>
                      </a:r>
                      <a:r>
                        <a:rPr lang="en-US" sz="1200">
                          <a:solidFill>
                            <a:srgbClr val="36506A"/>
                          </a:solidFill>
                          <a:latin typeface="Century Gothic"/>
                          <a:ea typeface="Century Gothic"/>
                          <a:cs typeface="Century Gothic"/>
                          <a:sym typeface="Century Gothic"/>
                        </a:rPr>
                        <a:t>(</a:t>
                      </a:r>
                      <a:r>
                        <a:rPr lang="en-US" sz="1200">
                          <a:solidFill>
                            <a:srgbClr val="3BB7B2"/>
                          </a:solidFill>
                          <a:latin typeface="Century Gothic"/>
                          <a:ea typeface="Century Gothic"/>
                          <a:cs typeface="Century Gothic"/>
                          <a:sym typeface="Century Gothic"/>
                        </a:rPr>
                        <a:t>especially proteins-</a:t>
                      </a:r>
                      <a:r>
                        <a:rPr lang="en-US" sz="1200">
                          <a:solidFill>
                            <a:srgbClr val="36506A"/>
                          </a:solidFill>
                          <a:latin typeface="Century Gothic"/>
                          <a:ea typeface="Century Gothic"/>
                          <a:cs typeface="Century Gothic"/>
                          <a:sym typeface="Century Gothic"/>
                        </a:rPr>
                        <a:t>).</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Absorbed from the </a:t>
                      </a:r>
                      <a:r>
                        <a:rPr lang="en-US" sz="1200">
                          <a:solidFill>
                            <a:schemeClr val="dk1"/>
                          </a:solidFill>
                          <a:latin typeface="Century Gothic"/>
                          <a:ea typeface="Century Gothic"/>
                          <a:cs typeface="Century Gothic"/>
                          <a:sym typeface="Century Gothic"/>
                        </a:rPr>
                        <a:t>small intestine and taken up to CNS by </a:t>
                      </a:r>
                      <a:r>
                        <a:rPr lang="en-US" sz="1200" b="1" u="sng">
                          <a:solidFill>
                            <a:schemeClr val="dk1"/>
                          </a:solidFill>
                          <a:latin typeface="Century Gothic"/>
                          <a:ea typeface="Century Gothic"/>
                          <a:cs typeface="Century Gothic"/>
                          <a:sym typeface="Century Gothic"/>
                        </a:rPr>
                        <a:t>active</a:t>
                      </a:r>
                      <a:endParaRPr sz="1200" b="1" u="sng">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transport system.</a:t>
                      </a:r>
                      <a:r>
                        <a:rPr lang="en-US" sz="1200">
                          <a:solidFill>
                            <a:srgbClr val="171616"/>
                          </a:solidFill>
                          <a:latin typeface="Century Gothic"/>
                          <a:ea typeface="Century Gothic"/>
                          <a:cs typeface="Century Gothic"/>
                          <a:sym typeface="Century Gothic"/>
                        </a:rPr>
                        <a:t> → </a:t>
                      </a:r>
                      <a:r>
                        <a:rPr lang="en-US" sz="1200">
                          <a:solidFill>
                            <a:schemeClr val="accent1"/>
                          </a:solidFill>
                          <a:latin typeface="Century Gothic"/>
                          <a:ea typeface="Century Gothic"/>
                          <a:cs typeface="Century Gothic"/>
                          <a:sym typeface="Century Gothic"/>
                        </a:rPr>
                        <a:t>So if we take a protein meal → uptake process done by competition process between the amino acids &amp; L-dopa</a:t>
                      </a:r>
                      <a:r>
                        <a:rPr lang="en-US" sz="1200">
                          <a:solidFill>
                            <a:srgbClr val="3BB7B2"/>
                          </a:solidFill>
                          <a:latin typeface="Century Gothic"/>
                          <a:ea typeface="Century Gothic"/>
                          <a:cs typeface="Century Gothic"/>
                          <a:sym typeface="Century Gothic"/>
                        </a:rPr>
                        <a:t>.</a:t>
                      </a:r>
                      <a:endParaRPr sz="1200">
                        <a:solidFill>
                          <a:srgbClr val="3BB7B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r>
                        <a:rPr lang="en-US" sz="1200" b="1">
                          <a:solidFill>
                            <a:srgbClr val="7030A0"/>
                          </a:solidFill>
                          <a:latin typeface="Century Gothic"/>
                          <a:ea typeface="Century Gothic"/>
                          <a:cs typeface="Century Gothic"/>
                          <a:sym typeface="Century Gothic"/>
                        </a:rPr>
                        <a:t>Short</a:t>
                      </a:r>
                      <a:r>
                        <a:rPr lang="en-US" sz="1200">
                          <a:solidFill>
                            <a:srgbClr val="7030A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duration of action (</a:t>
                      </a:r>
                      <a:r>
                        <a:rPr lang="en-US" sz="1200" b="1">
                          <a:solidFill>
                            <a:schemeClr val="dk1"/>
                          </a:solidFill>
                          <a:latin typeface="Century Gothic"/>
                          <a:ea typeface="Century Gothic"/>
                          <a:cs typeface="Century Gothic"/>
                          <a:sym typeface="Century Gothic"/>
                        </a:rPr>
                        <a:t>t½ =</a:t>
                      </a:r>
                      <a:r>
                        <a:rPr lang="en-US" sz="1200" b="1">
                          <a:solidFill>
                            <a:srgbClr val="C00000"/>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2 hs</a:t>
                      </a:r>
                      <a:r>
                        <a:rPr lang="en-US" sz="1200">
                          <a:solidFill>
                            <a:schemeClr val="dk1"/>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 </a:t>
                      </a:r>
                      <a:r>
                        <a:rPr lang="en-US" sz="1200">
                          <a:solidFill>
                            <a:srgbClr val="FF0000"/>
                          </a:solidFill>
                          <a:latin typeface="Century Gothic"/>
                          <a:ea typeface="Century Gothic"/>
                          <a:cs typeface="Century Gothic"/>
                          <a:sym typeface="Century Gothic"/>
                        </a:rPr>
                        <a:t>(fluctuation of plasma concentration).</a:t>
                      </a:r>
                      <a:endParaRPr sz="1200">
                        <a:solidFill>
                          <a:srgbClr val="FF0000"/>
                        </a:solidFill>
                        <a:latin typeface="Century Gothic"/>
                        <a:ea typeface="Century Gothic"/>
                        <a:cs typeface="Century Gothic"/>
                        <a:sym typeface="Century Gothic"/>
                      </a:endParaRPr>
                    </a:p>
                  </a:txBody>
                  <a:tcPr marL="68575" marR="68575" marT="91425" marB="914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97525">
                <a:tc>
                  <a:txBody>
                    <a:bodyPr/>
                    <a:lstStyle/>
                    <a:p>
                      <a:pPr marL="76200" marR="76200" lvl="0" indent="0" algn="ctr" rtl="0">
                        <a:lnSpc>
                          <a:spcPct val="115000"/>
                        </a:lnSpc>
                        <a:spcBef>
                          <a:spcPts val="0"/>
                        </a:spcBef>
                        <a:spcAft>
                          <a:spcPts val="0"/>
                        </a:spcAft>
                        <a:buNone/>
                      </a:pPr>
                      <a:endParaRPr>
                        <a:latin typeface="Century Gothic"/>
                        <a:ea typeface="Century Gothic"/>
                        <a:cs typeface="Century Gothic"/>
                        <a:sym typeface="Century Gothic"/>
                      </a:endParaRPr>
                    </a:p>
                  </a:txBody>
                  <a:tcPr marL="68575" marR="68575" marT="91425" marB="91425" anchor="ctr">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solidFill>
                      <a:srgbClr val="84D7D4"/>
                    </a:solidFill>
                  </a:tcPr>
                </a:tc>
                <a:tc>
                  <a:txBody>
                    <a:bodyPr/>
                    <a:lstStyle/>
                    <a:p>
                      <a:pPr marL="0" lvl="0" indent="0" algn="l" rtl="0">
                        <a:lnSpc>
                          <a:spcPct val="150000"/>
                        </a:lnSpc>
                        <a:spcBef>
                          <a:spcPts val="0"/>
                        </a:spcBef>
                        <a:spcAft>
                          <a:spcPts val="0"/>
                        </a:spcAft>
                        <a:buNone/>
                      </a:pPr>
                      <a:r>
                        <a:rPr lang="en-US" sz="1200" b="1" u="sng">
                          <a:solidFill>
                            <a:srgbClr val="36506A"/>
                          </a:solidFill>
                          <a:latin typeface="Century Gothic"/>
                          <a:ea typeface="Century Gothic"/>
                          <a:cs typeface="Century Gothic"/>
                          <a:sym typeface="Century Gothic"/>
                        </a:rPr>
                        <a:t>Limitation of L-DOPA treatment</a:t>
                      </a:r>
                      <a:r>
                        <a:rPr lang="en-US" sz="1200" b="1">
                          <a:solidFill>
                            <a:srgbClr val="36506A"/>
                          </a:solidFill>
                          <a:latin typeface="Century Gothic"/>
                          <a:ea typeface="Century Gothic"/>
                          <a:cs typeface="Century Gothic"/>
                          <a:sym typeface="Century Gothic"/>
                        </a:rPr>
                        <a:t>:</a:t>
                      </a:r>
                      <a:endParaRPr sz="1200" b="1">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Dyskinesia</a:t>
                      </a:r>
                      <a:r>
                        <a:rPr lang="en-US" sz="1200">
                          <a:solidFill>
                            <a:srgbClr val="FF0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(involuntary movements occurs in 40 to 90% of patients)</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 due to </a:t>
                      </a:r>
                      <a:r>
                        <a:rPr lang="en-US" sz="1200">
                          <a:solidFill>
                            <a:srgbClr val="FF0000"/>
                          </a:solidFill>
                          <a:latin typeface="Century Gothic"/>
                          <a:ea typeface="Century Gothic"/>
                          <a:cs typeface="Century Gothic"/>
                          <a:sym typeface="Century Gothic"/>
                        </a:rPr>
                        <a:t>fluctuating plasma levels of</a:t>
                      </a:r>
                      <a:r>
                        <a:rPr lang="en-US" sz="1200">
                          <a:solidFill>
                            <a:srgbClr val="C00000"/>
                          </a:solidFill>
                          <a:latin typeface="Century Gothic"/>
                          <a:ea typeface="Century Gothic"/>
                          <a:cs typeface="Century Gothic"/>
                          <a:sym typeface="Century Gothic"/>
                        </a:rPr>
                        <a:t> </a:t>
                      </a:r>
                      <a:r>
                        <a:rPr lang="en-US" sz="1200" b="1">
                          <a:solidFill>
                            <a:srgbClr val="FF6692"/>
                          </a:solidFill>
                          <a:latin typeface="Century Gothic"/>
                          <a:ea typeface="Century Gothic"/>
                          <a:cs typeface="Century Gothic"/>
                          <a:sym typeface="Century Gothic"/>
                        </a:rPr>
                        <a:t>levodopa</a:t>
                      </a:r>
                      <a:r>
                        <a:rPr lang="en-US" sz="1200">
                          <a:solidFill>
                            <a:srgbClr val="3BB7B2"/>
                          </a:solidFill>
                          <a:latin typeface="Century Gothic"/>
                          <a:ea typeface="Century Gothic"/>
                          <a:cs typeface="Century Gothic"/>
                          <a:sym typeface="Century Gothic"/>
                        </a:rPr>
                        <a:t>. (</a:t>
                      </a:r>
                      <a:r>
                        <a:rPr lang="en-US" sz="1200">
                          <a:solidFill>
                            <a:srgbClr val="3BB7B2"/>
                          </a:solidFill>
                          <a:latin typeface="Times New Roman"/>
                          <a:ea typeface="Times New Roman"/>
                          <a:cs typeface="Times New Roman"/>
                          <a:sym typeface="Times New Roman"/>
                        </a:rPr>
                        <a:t>يعني تركيزه غير ثابت، يزيد وينقص</a:t>
                      </a:r>
                      <a:r>
                        <a:rPr lang="en-US" sz="1200">
                          <a:solidFill>
                            <a:srgbClr val="3BB7B2"/>
                          </a:solidFill>
                          <a:latin typeface="Century Gothic"/>
                          <a:ea typeface="Century Gothic"/>
                          <a:cs typeface="Century Gothic"/>
                          <a:sym typeface="Century Gothic"/>
                        </a:rPr>
                        <a:t>)</a:t>
                      </a:r>
                      <a:endParaRPr sz="1200">
                        <a:solidFill>
                          <a:srgbClr val="3BB7B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The dyskinesia can be reduced by </a:t>
                      </a:r>
                      <a:r>
                        <a:rPr lang="en-US" sz="1200" b="1">
                          <a:solidFill>
                            <a:srgbClr val="36506A"/>
                          </a:solidFill>
                          <a:latin typeface="Century Gothic"/>
                          <a:ea typeface="Century Gothic"/>
                          <a:cs typeface="Century Gothic"/>
                          <a:sym typeface="Century Gothic"/>
                        </a:rPr>
                        <a:t>lowering the dosage</a:t>
                      </a:r>
                      <a:r>
                        <a:rPr lang="en-US" sz="1200">
                          <a:solidFill>
                            <a:srgbClr val="36506A"/>
                          </a:solidFill>
                          <a:latin typeface="Century Gothic"/>
                          <a:ea typeface="Century Gothic"/>
                          <a:cs typeface="Century Gothic"/>
                          <a:sym typeface="Century Gothic"/>
                        </a:rPr>
                        <a:t>; however, the symptoms of parkinsonism may then reappear.</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Wearing-off effect</a:t>
                      </a:r>
                      <a:r>
                        <a:rPr lang="en-US" sz="1200" b="1">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(duration of “on” states becomes shorter) →</a:t>
                      </a:r>
                      <a:endParaRPr sz="12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On-off phenomenon</a:t>
                      </a:r>
                      <a:r>
                        <a:rPr lang="en-US" sz="1200" b="1">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(On= improved mobility &amp; Off=Akinesia or hypomobility) → </a:t>
                      </a:r>
                      <a:r>
                        <a:rPr lang="en-US" sz="1200">
                          <a:solidFill>
                            <a:srgbClr val="3BB7B2"/>
                          </a:solidFill>
                          <a:latin typeface="Century Gothic"/>
                          <a:ea typeface="Century Gothic"/>
                          <a:cs typeface="Century Gothic"/>
                          <a:sym typeface="Century Gothic"/>
                        </a:rPr>
                        <a:t>bc of short T</a:t>
                      </a:r>
                      <a:r>
                        <a:rPr lang="en-US" sz="1200" baseline="-25000">
                          <a:solidFill>
                            <a:srgbClr val="3BB7B2"/>
                          </a:solidFill>
                          <a:latin typeface="Century Gothic"/>
                          <a:ea typeface="Century Gothic"/>
                          <a:cs typeface="Century Gothic"/>
                          <a:sym typeface="Century Gothic"/>
                        </a:rPr>
                        <a:t>1\2 </a:t>
                      </a:r>
                      <a:endParaRPr sz="1200" baseline="-25000">
                        <a:solidFill>
                          <a:srgbClr val="3BB7B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a:t>
                      </a:r>
                      <a:endParaRPr sz="6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600">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 </a:t>
                      </a:r>
                      <a:r>
                        <a:rPr lang="en-US" sz="1200">
                          <a:solidFill>
                            <a:schemeClr val="dk1"/>
                          </a:solidFill>
                          <a:latin typeface="Century Gothic"/>
                          <a:ea typeface="Century Gothic"/>
                          <a:cs typeface="Century Gothic"/>
                          <a:sym typeface="Century Gothic"/>
                        </a:rPr>
                        <a:t>Wearing off effect and on-off phenomena</a:t>
                      </a:r>
                      <a:r>
                        <a:rPr lang="en-US" sz="1200">
                          <a:solidFill>
                            <a:srgbClr val="BF9000"/>
                          </a:solidFill>
                          <a:latin typeface="Century Gothic"/>
                          <a:ea typeface="Century Gothic"/>
                          <a:cs typeface="Century Gothic"/>
                          <a:sym typeface="Century Gothic"/>
                        </a:rPr>
                        <a:t> </a:t>
                      </a:r>
                      <a:r>
                        <a:rPr lang="en-US" sz="1200">
                          <a:solidFill>
                            <a:srgbClr val="36506A"/>
                          </a:solidFill>
                          <a:latin typeface="Century Gothic"/>
                          <a:ea typeface="Century Gothic"/>
                          <a:cs typeface="Century Gothic"/>
                          <a:sym typeface="Century Gothic"/>
                        </a:rPr>
                        <a:t>occur due to → </a:t>
                      </a:r>
                      <a:r>
                        <a:rPr lang="en-US" sz="1200" b="1">
                          <a:solidFill>
                            <a:srgbClr val="36506A"/>
                          </a:solidFill>
                          <a:latin typeface="Century Gothic"/>
                          <a:ea typeface="Century Gothic"/>
                          <a:cs typeface="Century Gothic"/>
                          <a:sym typeface="Century Gothic"/>
                        </a:rPr>
                        <a:t>progression</a:t>
                      </a:r>
                      <a:endParaRPr sz="1200" b="1">
                        <a:solidFill>
                          <a:srgbClr val="36506A"/>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rgbClr val="36506A"/>
                          </a:solidFill>
                          <a:latin typeface="Century Gothic"/>
                          <a:ea typeface="Century Gothic"/>
                          <a:cs typeface="Century Gothic"/>
                          <a:sym typeface="Century Gothic"/>
                        </a:rPr>
                        <a:t>       of the disease and the </a:t>
                      </a:r>
                      <a:r>
                        <a:rPr lang="en-US" sz="1200" b="1">
                          <a:solidFill>
                            <a:srgbClr val="36506A"/>
                          </a:solidFill>
                          <a:latin typeface="Century Gothic"/>
                          <a:ea typeface="Century Gothic"/>
                          <a:cs typeface="Century Gothic"/>
                          <a:sym typeface="Century Gothic"/>
                        </a:rPr>
                        <a:t>loss</a:t>
                      </a:r>
                      <a:r>
                        <a:rPr lang="en-US" sz="1200">
                          <a:solidFill>
                            <a:srgbClr val="36506A"/>
                          </a:solidFill>
                          <a:latin typeface="Century Gothic"/>
                          <a:ea typeface="Century Gothic"/>
                          <a:cs typeface="Century Gothic"/>
                          <a:sym typeface="Century Gothic"/>
                        </a:rPr>
                        <a:t> of striatal dopamine nerve terminals.</a:t>
                      </a:r>
                      <a:endParaRPr sz="1200">
                        <a:solidFill>
                          <a:srgbClr val="36506A"/>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t> </a:t>
                      </a:r>
                      <a:endParaRPr sz="1200"/>
                    </a:p>
                  </a:txBody>
                  <a:tcPr marL="68575" marR="68575" marT="91425" marB="91425">
                    <a:lnL w="12650" cap="flat" cmpd="sng">
                      <a:solidFill>
                        <a:schemeClr val="dk1"/>
                      </a:solidFill>
                      <a:prstDash val="solid"/>
                      <a:round/>
                      <a:headEnd type="none" w="sm" len="sm"/>
                      <a:tailEnd type="none" w="sm" len="sm"/>
                    </a:lnL>
                    <a:lnR w="12650" cap="flat" cmpd="sng">
                      <a:solidFill>
                        <a:schemeClr val="dk1"/>
                      </a:solidFill>
                      <a:prstDash val="solid"/>
                      <a:round/>
                      <a:headEnd type="none" w="sm" len="sm"/>
                      <a:tailEnd type="none" w="sm" len="sm"/>
                    </a:lnR>
                    <a:lnT w="12650" cap="flat" cmpd="sng">
                      <a:solidFill>
                        <a:schemeClr val="dk1"/>
                      </a:solidFill>
                      <a:prstDash val="solid"/>
                      <a:round/>
                      <a:headEnd type="none" w="sm" len="sm"/>
                      <a:tailEnd type="none" w="sm" len="sm"/>
                    </a:lnT>
                    <a:lnB w="126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6" name="Google Shape;276;p28"/>
          <p:cNvSpPr txBox="1"/>
          <p:nvPr/>
        </p:nvSpPr>
        <p:spPr>
          <a:xfrm>
            <a:off x="5270200" y="8673325"/>
            <a:ext cx="1424400" cy="799500"/>
          </a:xfrm>
          <a:prstGeom prst="rect">
            <a:avLst/>
          </a:prstGeom>
          <a:noFill/>
          <a:ln w="9525" cap="flat" cmpd="sng">
            <a:solidFill>
              <a:srgbClr val="999999"/>
            </a:solidFill>
            <a:prstDash val="lg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rgbClr val="999999"/>
                </a:solidFill>
                <a:latin typeface="Century Gothic"/>
                <a:ea typeface="Century Gothic"/>
                <a:cs typeface="Century Gothic"/>
                <a:sym typeface="Century Gothic"/>
              </a:rPr>
              <a:t>a body shamer say’s: leave  = ! اتركوا الدبا dopa *Body shaming: the act of discriminating against other body types.</a:t>
            </a:r>
            <a:endParaRPr sz="800">
              <a:solidFill>
                <a:srgbClr val="999999"/>
              </a:solidFill>
              <a:latin typeface="Century Gothic"/>
              <a:ea typeface="Century Gothic"/>
              <a:cs typeface="Century Gothic"/>
              <a:sym typeface="Century Gothic"/>
            </a:endParaRPr>
          </a:p>
        </p:txBody>
      </p:sp>
      <p:pic>
        <p:nvPicPr>
          <p:cNvPr id="277" name="Google Shape;277;p28"/>
          <p:cNvPicPr preferRelativeResize="0"/>
          <p:nvPr/>
        </p:nvPicPr>
        <p:blipFill rotWithShape="1">
          <a:blip r:embed="rId4">
            <a:alphaModFix/>
          </a:blip>
          <a:srcRect/>
          <a:stretch/>
        </p:blipFill>
        <p:spPr>
          <a:xfrm>
            <a:off x="653650" y="8542225"/>
            <a:ext cx="1756800" cy="1203600"/>
          </a:xfrm>
          <a:prstGeom prst="rect">
            <a:avLst/>
          </a:prstGeom>
          <a:noFill/>
          <a:ln>
            <a:noFill/>
          </a:ln>
        </p:spPr>
      </p:pic>
      <p:sp>
        <p:nvSpPr>
          <p:cNvPr id="278" name="Google Shape;278;p28"/>
          <p:cNvSpPr txBox="1"/>
          <p:nvPr/>
        </p:nvSpPr>
        <p:spPr>
          <a:xfrm>
            <a:off x="2244475" y="8673325"/>
            <a:ext cx="2926500" cy="9552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r>
              <a:rPr lang="en-US" sz="1000">
                <a:solidFill>
                  <a:srgbClr val="3BB7B2"/>
                </a:solidFill>
              </a:rPr>
              <a:t>في المستطيل الأخضر، يعني إن الدواء في ال </a:t>
            </a:r>
            <a:r>
              <a:rPr lang="en-US" sz="1000">
                <a:solidFill>
                  <a:srgbClr val="3BB7B2"/>
                </a:solidFill>
                <a:latin typeface="Century Gothic"/>
                <a:ea typeface="Century Gothic"/>
                <a:cs typeface="Century Gothic"/>
                <a:sym typeface="Century Gothic"/>
              </a:rPr>
              <a:t>therapeutic range </a:t>
            </a:r>
            <a:r>
              <a:rPr lang="en-US" sz="1000">
                <a:solidFill>
                  <a:srgbClr val="3BB7B2"/>
                </a:solidFill>
              </a:rPr>
              <a:t>ويصير عندنا ال</a:t>
            </a:r>
            <a:r>
              <a:rPr lang="en-US" sz="1000" b="1">
                <a:solidFill>
                  <a:srgbClr val="3BB7B2"/>
                </a:solidFill>
                <a:latin typeface="Century Gothic"/>
                <a:ea typeface="Century Gothic"/>
                <a:cs typeface="Century Gothic"/>
                <a:sym typeface="Century Gothic"/>
              </a:rPr>
              <a:t>on</a:t>
            </a:r>
            <a:r>
              <a:rPr lang="en-US" sz="1000">
                <a:solidFill>
                  <a:srgbClr val="3BB7B2"/>
                </a:solidFill>
              </a:rPr>
              <a:t> </a:t>
            </a:r>
            <a:r>
              <a:rPr lang="en-US" sz="1000">
                <a:solidFill>
                  <a:srgbClr val="3BB7B2"/>
                </a:solidFill>
                <a:latin typeface="Century Gothic"/>
                <a:ea typeface="Century Gothic"/>
                <a:cs typeface="Century Gothic"/>
                <a:sym typeface="Century Gothic"/>
              </a:rPr>
              <a:t>phenomenon</a:t>
            </a:r>
            <a:endParaRPr sz="1000">
              <a:solidFill>
                <a:srgbClr val="3BB7B2"/>
              </a:solidFill>
              <a:latin typeface="Century Gothic"/>
              <a:ea typeface="Century Gothic"/>
              <a:cs typeface="Century Gothic"/>
              <a:sym typeface="Century Gothic"/>
            </a:endParaRPr>
          </a:p>
          <a:p>
            <a:pPr marL="0" lvl="0" indent="0" algn="r" rtl="1">
              <a:lnSpc>
                <a:spcPct val="115000"/>
              </a:lnSpc>
              <a:spcBef>
                <a:spcPts val="0"/>
              </a:spcBef>
              <a:spcAft>
                <a:spcPts val="0"/>
              </a:spcAft>
              <a:buNone/>
            </a:pPr>
            <a:r>
              <a:rPr lang="en-US" sz="1000">
                <a:solidFill>
                  <a:srgbClr val="3BB7B2"/>
                </a:solidFill>
              </a:rPr>
              <a:t> </a:t>
            </a:r>
            <a:endParaRPr sz="1000">
              <a:solidFill>
                <a:srgbClr val="3BB7B2"/>
              </a:solidFill>
            </a:endParaRPr>
          </a:p>
          <a:p>
            <a:pPr marL="0" lvl="0" indent="0" algn="r" rtl="1">
              <a:lnSpc>
                <a:spcPct val="115000"/>
              </a:lnSpc>
              <a:spcBef>
                <a:spcPts val="0"/>
              </a:spcBef>
              <a:spcAft>
                <a:spcPts val="0"/>
              </a:spcAft>
              <a:buNone/>
            </a:pPr>
            <a:r>
              <a:rPr lang="en-US" sz="1000">
                <a:solidFill>
                  <a:srgbClr val="3BB7B2"/>
                </a:solidFill>
              </a:rPr>
              <a:t>فوق المستطيل، بيصير تركيزه عالي في الدم، وتحت</a:t>
            </a:r>
            <a:br>
              <a:rPr lang="en-US" sz="1000">
                <a:solidFill>
                  <a:srgbClr val="3BB7B2"/>
                </a:solidFill>
              </a:rPr>
            </a:br>
            <a:r>
              <a:rPr lang="en-US" sz="1000">
                <a:solidFill>
                  <a:srgbClr val="3BB7B2"/>
                </a:solidFill>
              </a:rPr>
              <a:t>المستطيل يقل التركيز، ويصير عندنا ال</a:t>
            </a:r>
            <a:r>
              <a:rPr lang="en-US" sz="1000" b="1">
                <a:solidFill>
                  <a:srgbClr val="3BB7B2"/>
                </a:solidFill>
                <a:latin typeface="Century Gothic"/>
                <a:ea typeface="Century Gothic"/>
                <a:cs typeface="Century Gothic"/>
                <a:sym typeface="Century Gothic"/>
              </a:rPr>
              <a:t>off</a:t>
            </a:r>
            <a:r>
              <a:rPr lang="en-US" sz="1000">
                <a:solidFill>
                  <a:srgbClr val="3BB7B2"/>
                </a:solidFill>
              </a:rPr>
              <a:t> </a:t>
            </a:r>
            <a:r>
              <a:rPr lang="en-US" sz="1000">
                <a:solidFill>
                  <a:srgbClr val="3BB7B2"/>
                </a:solidFill>
                <a:latin typeface="Century Gothic"/>
                <a:ea typeface="Century Gothic"/>
                <a:cs typeface="Century Gothic"/>
                <a:sym typeface="Century Gothic"/>
              </a:rPr>
              <a:t>phenomenon</a:t>
            </a:r>
            <a:endParaRPr sz="1000">
              <a:solidFill>
                <a:srgbClr val="3BB7B2"/>
              </a:solidFill>
              <a:latin typeface="Century Gothic"/>
              <a:ea typeface="Century Gothic"/>
              <a:cs typeface="Century Gothic"/>
              <a:sym typeface="Century Gothic"/>
            </a:endParaRPr>
          </a:p>
        </p:txBody>
      </p:sp>
      <p:sp>
        <p:nvSpPr>
          <p:cNvPr id="279" name="Google Shape;279;p28"/>
          <p:cNvSpPr txBox="1"/>
          <p:nvPr/>
        </p:nvSpPr>
        <p:spPr>
          <a:xfrm>
            <a:off x="5102400" y="6591000"/>
            <a:ext cx="1756800" cy="399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r>
              <a:rPr lang="en-US" sz="900">
                <a:solidFill>
                  <a:schemeClr val="accent1"/>
                </a:solidFill>
              </a:rPr>
              <a:t>معناها إن الأون إفكت حق الإل دوبا بدأ يقل</a:t>
            </a:r>
            <a:endParaRPr sz="900">
              <a:solidFill>
                <a:schemeClr val="accent1"/>
              </a:solidFill>
            </a:endParaRPr>
          </a:p>
        </p:txBody>
      </p:sp>
      <p:sp>
        <p:nvSpPr>
          <p:cNvPr id="280" name="Google Shape;280;p28"/>
          <p:cNvSpPr txBox="1"/>
          <p:nvPr/>
        </p:nvSpPr>
        <p:spPr>
          <a:xfrm>
            <a:off x="2580300" y="7234275"/>
            <a:ext cx="4114200" cy="657600"/>
          </a:xfrm>
          <a:prstGeom prst="rect">
            <a:avLst/>
          </a:prstGeom>
          <a:noFill/>
          <a:ln w="9525" cap="flat" cmpd="sng">
            <a:solidFill>
              <a:schemeClr val="accent1"/>
            </a:solidFill>
            <a:prstDash val="lgDashDot"/>
            <a:round/>
            <a:headEnd type="none" w="sm" len="sm"/>
            <a:tailEnd type="none" w="sm" len="sm"/>
          </a:ln>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r>
              <a:rPr lang="en-US" sz="900">
                <a:solidFill>
                  <a:schemeClr val="accent1"/>
                </a:solidFill>
                <a:latin typeface="Century Gothic"/>
                <a:ea typeface="Century Gothic"/>
                <a:cs typeface="Century Gothic"/>
                <a:sym typeface="Century Gothic"/>
              </a:rPr>
              <a:t>On</a:t>
            </a:r>
            <a:r>
              <a:rPr lang="en-US" sz="900">
                <a:solidFill>
                  <a:schemeClr val="accent1"/>
                </a:solidFill>
              </a:rPr>
              <a:t>: الدواء في </a:t>
            </a:r>
            <a:r>
              <a:rPr lang="en-US" sz="900">
                <a:solidFill>
                  <a:schemeClr val="accent1"/>
                </a:solidFill>
                <a:latin typeface="Century Gothic"/>
                <a:ea typeface="Century Gothic"/>
                <a:cs typeface="Century Gothic"/>
                <a:sym typeface="Century Gothic"/>
              </a:rPr>
              <a:t>therapeutic range</a:t>
            </a:r>
            <a:endParaRPr sz="900">
              <a:solidFill>
                <a:schemeClr val="accent1"/>
              </a:solidFill>
              <a:latin typeface="Century Gothic"/>
              <a:ea typeface="Century Gothic"/>
              <a:cs typeface="Century Gothic"/>
              <a:sym typeface="Century Gothic"/>
            </a:endParaRPr>
          </a:p>
          <a:p>
            <a:pPr marL="0" lvl="0" indent="0" algn="r" rtl="1">
              <a:lnSpc>
                <a:spcPct val="115000"/>
              </a:lnSpc>
              <a:spcBef>
                <a:spcPts val="0"/>
              </a:spcBef>
              <a:spcAft>
                <a:spcPts val="0"/>
              </a:spcAft>
              <a:buNone/>
            </a:pPr>
            <a:r>
              <a:rPr lang="en-US" sz="900">
                <a:solidFill>
                  <a:schemeClr val="accent1"/>
                </a:solidFill>
                <a:latin typeface="Century Gothic"/>
                <a:ea typeface="Century Gothic"/>
                <a:cs typeface="Century Gothic"/>
                <a:sym typeface="Century Gothic"/>
              </a:rPr>
              <a:t>Off</a:t>
            </a:r>
            <a:r>
              <a:rPr lang="en-US" sz="900">
                <a:solidFill>
                  <a:schemeClr val="accent1"/>
                </a:solidFill>
              </a:rPr>
              <a:t>: الدواء قل تركيزه في الدم فقلت فعاليته؛ فتأثر المريض بالحركة. فلما يكون جالس ونقول له قم ما راح يقدر يقوم، ويبدأ يتلعثم في الكلام؛ كل هذا عشان تركيز الدواء قل وبالتالي قلت فعاليته في التحكم بالحركة.</a:t>
            </a:r>
            <a:endParaRPr sz="900">
              <a:solidFill>
                <a:schemeClr val="accent1"/>
              </a:solidFill>
            </a:endParaRPr>
          </a:p>
          <a:p>
            <a:pPr marL="0" lvl="0" indent="0" algn="l" rtl="0">
              <a:spcBef>
                <a:spcPts val="0"/>
              </a:spcBef>
              <a:spcAft>
                <a:spcPts val="0"/>
              </a:spcAft>
              <a:buNone/>
            </a:pPr>
            <a:endParaRPr sz="900">
              <a:solidFill>
                <a:schemeClr val="accent1"/>
              </a:solidFill>
            </a:endParaRPr>
          </a:p>
        </p:txBody>
      </p:sp>
      <p:sp>
        <p:nvSpPr>
          <p:cNvPr id="281" name="Google Shape;281;p28"/>
          <p:cNvSpPr txBox="1"/>
          <p:nvPr/>
        </p:nvSpPr>
        <p:spPr>
          <a:xfrm rot="-5400000">
            <a:off x="-1004175" y="2969850"/>
            <a:ext cx="2293200" cy="3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Pharmacokinetics</a:t>
            </a:r>
            <a:endParaRPr b="1">
              <a:latin typeface="Century Gothic"/>
              <a:ea typeface="Century Gothic"/>
              <a:cs typeface="Century Gothic"/>
              <a:sym typeface="Century Gothic"/>
            </a:endParaRPr>
          </a:p>
        </p:txBody>
      </p:sp>
      <p:sp>
        <p:nvSpPr>
          <p:cNvPr id="282" name="Google Shape;282;p28"/>
          <p:cNvSpPr txBox="1"/>
          <p:nvPr/>
        </p:nvSpPr>
        <p:spPr>
          <a:xfrm rot="-5400000">
            <a:off x="-1069050" y="7734200"/>
            <a:ext cx="2266200" cy="302100"/>
          </a:xfrm>
          <a:prstGeom prst="rect">
            <a:avLst/>
          </a:prstGeom>
          <a:noFill/>
          <a:ln>
            <a:noFill/>
          </a:ln>
        </p:spPr>
        <p:txBody>
          <a:bodyPr spcFirstLastPara="1" wrap="square" lIns="91425" tIns="91425" rIns="91425" bIns="91425" anchor="t" anchorCtr="0">
            <a:noAutofit/>
          </a:bodyPr>
          <a:lstStyle/>
          <a:p>
            <a:pPr marL="76200" marR="76200" lvl="0" indent="0" algn="ctr" rtl="0">
              <a:lnSpc>
                <a:spcPct val="115000"/>
              </a:lnSpc>
              <a:spcBef>
                <a:spcPts val="0"/>
              </a:spcBef>
              <a:spcAft>
                <a:spcPts val="0"/>
              </a:spcAft>
              <a:buNone/>
            </a:pPr>
            <a:r>
              <a:rPr lang="en-US" b="1">
                <a:latin typeface="Century Gothic"/>
                <a:ea typeface="Century Gothic"/>
                <a:cs typeface="Century Gothic"/>
                <a:sym typeface="Century Gothic"/>
              </a:rPr>
              <a:t>Limitation</a:t>
            </a:r>
            <a:endParaRPr b="1"/>
          </a:p>
        </p:txBody>
      </p:sp>
      <p:sp>
        <p:nvSpPr>
          <p:cNvPr id="283" name="Google Shape;283;p28"/>
          <p:cNvSpPr txBox="1"/>
          <p:nvPr/>
        </p:nvSpPr>
        <p:spPr>
          <a:xfrm rot="-5400000">
            <a:off x="-165950" y="516975"/>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284" name="Google Shape;284;p28"/>
          <p:cNvSpPr/>
          <p:nvPr/>
        </p:nvSpPr>
        <p:spPr>
          <a:xfrm>
            <a:off x="431075" y="8471350"/>
            <a:ext cx="4740000" cy="1350600"/>
          </a:xfrm>
          <a:prstGeom prst="rect">
            <a:avLst/>
          </a:prstGeom>
          <a:noFill/>
          <a:ln w="9525" cap="flat" cmpd="sng">
            <a:solidFill>
              <a:schemeClr val="dk1"/>
            </a:solidFill>
            <a:prstDash val="lg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89" name="Google Shape;289;p29"/>
          <p:cNvGraphicFramePr/>
          <p:nvPr/>
        </p:nvGraphicFramePr>
        <p:xfrm>
          <a:off x="0" y="25275"/>
          <a:ext cx="3000000" cy="3000000"/>
        </p:xfrm>
        <a:graphic>
          <a:graphicData uri="http://schemas.openxmlformats.org/drawingml/2006/table">
            <a:tbl>
              <a:tblPr>
                <a:noFill/>
                <a:tableStyleId>{5F4CAD76-8602-42D0-90B1-5B2D959C26CB}</a:tableStyleId>
              </a:tblPr>
              <a:tblGrid>
                <a:gridCol w="533650">
                  <a:extLst>
                    <a:ext uri="{9D8B030D-6E8A-4147-A177-3AD203B41FA5}">
                      <a16:colId xmlns:a16="http://schemas.microsoft.com/office/drawing/2014/main" val="20000"/>
                    </a:ext>
                  </a:extLst>
                </a:gridCol>
                <a:gridCol w="6324350">
                  <a:extLst>
                    <a:ext uri="{9D8B030D-6E8A-4147-A177-3AD203B41FA5}">
                      <a16:colId xmlns:a16="http://schemas.microsoft.com/office/drawing/2014/main" val="20001"/>
                    </a:ext>
                  </a:extLst>
                </a:gridCol>
              </a:tblGrid>
              <a:tr h="4158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b="1">
                          <a:solidFill>
                            <a:schemeClr val="accent2"/>
                          </a:solidFill>
                          <a:latin typeface="Century Gothic"/>
                          <a:ea typeface="Century Gothic"/>
                          <a:cs typeface="Century Gothic"/>
                          <a:sym typeface="Century Gothic"/>
                        </a:rPr>
                        <a:t>Levodopa</a:t>
                      </a:r>
                      <a:r>
                        <a:rPr lang="en-US" b="1">
                          <a:solidFill>
                            <a:srgbClr val="171616"/>
                          </a:solidFill>
                          <a:latin typeface="Century Gothic"/>
                          <a:ea typeface="Century Gothic"/>
                          <a:cs typeface="Century Gothic"/>
                          <a:sym typeface="Century Gothic"/>
                        </a:rPr>
                        <a:t> </a:t>
                      </a:r>
                      <a:r>
                        <a:rPr lang="en-US" b="1">
                          <a:solidFill>
                            <a:schemeClr val="dk1"/>
                          </a:solidFill>
                          <a:latin typeface="Century Gothic"/>
                          <a:ea typeface="Century Gothic"/>
                          <a:cs typeface="Century Gothic"/>
                          <a:sym typeface="Century Gothic"/>
                        </a:rPr>
                        <a:t>(L-dopa) cont.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0"/>
                  </a:ext>
                </a:extLst>
              </a:tr>
              <a:tr h="5262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a:txBody>
                    <a:bodyPr/>
                    <a:lstStyle/>
                    <a:p>
                      <a:pPr marL="0" lvl="0" indent="0" algn="l" rtl="0">
                        <a:spcBef>
                          <a:spcPts val="0"/>
                        </a:spcBef>
                        <a:spcAft>
                          <a:spcPts val="0"/>
                        </a:spcAft>
                        <a:buClr>
                          <a:srgbClr val="000000"/>
                        </a:buClr>
                        <a:buFont typeface="Arial"/>
                        <a:buNone/>
                      </a:pPr>
                      <a:r>
                        <a:rPr lang="en-US" sz="1200">
                          <a:solidFill>
                            <a:schemeClr val="dk1"/>
                          </a:solidFill>
                          <a:latin typeface="Century Gothic"/>
                          <a:ea typeface="Century Gothic"/>
                          <a:cs typeface="Century Gothic"/>
                          <a:sym typeface="Century Gothic"/>
                        </a:rPr>
                        <a:t>- Dopamine acts on dopaminergic receptors D1-D5 (</a:t>
                      </a:r>
                      <a:r>
                        <a:rPr lang="en-US" sz="1200" b="1">
                          <a:solidFill>
                            <a:schemeClr val="dk1"/>
                          </a:solidFill>
                          <a:latin typeface="Century Gothic"/>
                          <a:ea typeface="Century Gothic"/>
                          <a:cs typeface="Century Gothic"/>
                          <a:sym typeface="Century Gothic"/>
                        </a:rPr>
                        <a:t>G-protein linked receptors</a:t>
                      </a: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 </a:t>
                      </a:r>
                      <a:r>
                        <a:rPr lang="en-US" sz="1200" b="1">
                          <a:solidFill>
                            <a:schemeClr val="dk1"/>
                          </a:solidFill>
                          <a:latin typeface="Century Gothic"/>
                          <a:ea typeface="Century Gothic"/>
                          <a:cs typeface="Century Gothic"/>
                          <a:sym typeface="Century Gothic"/>
                        </a:rPr>
                        <a:t>D1</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D5</a:t>
                      </a:r>
                      <a:r>
                        <a:rPr lang="en-US" sz="1200">
                          <a:solidFill>
                            <a:schemeClr val="dk1"/>
                          </a:solidFill>
                          <a:latin typeface="Century Gothic"/>
                          <a:ea typeface="Century Gothic"/>
                          <a:cs typeface="Century Gothic"/>
                          <a:sym typeface="Century Gothic"/>
                        </a:rPr>
                        <a:t> → Excitatory.                  - </a:t>
                      </a:r>
                      <a:r>
                        <a:rPr lang="en-US" sz="1200" b="1">
                          <a:solidFill>
                            <a:schemeClr val="dk1"/>
                          </a:solidFill>
                          <a:latin typeface="Century Gothic"/>
                          <a:ea typeface="Century Gothic"/>
                          <a:cs typeface="Century Gothic"/>
                          <a:sym typeface="Century Gothic"/>
                        </a:rPr>
                        <a:t>D2</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D3</a:t>
                      </a: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D4</a:t>
                      </a:r>
                      <a:r>
                        <a:rPr lang="en-US" sz="1200">
                          <a:solidFill>
                            <a:schemeClr val="dk1"/>
                          </a:solidFill>
                          <a:latin typeface="Century Gothic"/>
                          <a:ea typeface="Century Gothic"/>
                          <a:cs typeface="Century Gothic"/>
                          <a:sym typeface="Century Gothic"/>
                        </a:rPr>
                        <a:t> → Inhibitory.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74125">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4D7D4"/>
                    </a:solidFill>
                  </a:tcPr>
                </a:tc>
                <a:tc>
                  <a:txBody>
                    <a:bodyPr/>
                    <a:lstStyle/>
                    <a:p>
                      <a:pPr marL="0" lvl="0" indent="0" algn="l" rtl="0">
                        <a:spcBef>
                          <a:spcPts val="0"/>
                        </a:spcBef>
                        <a:spcAft>
                          <a:spcPts val="0"/>
                        </a:spcAft>
                        <a:buNone/>
                      </a:pPr>
                      <a:r>
                        <a:rPr lang="en-US" sz="1200" b="1">
                          <a:solidFill>
                            <a:schemeClr val="accent2"/>
                          </a:solidFill>
                          <a:latin typeface="Century Gothic"/>
                          <a:ea typeface="Century Gothic"/>
                          <a:cs typeface="Century Gothic"/>
                          <a:sym typeface="Century Gothic"/>
                        </a:rPr>
                        <a:t>L-dopa</a:t>
                      </a:r>
                      <a:r>
                        <a:rPr lang="en-US" sz="1200">
                          <a:solidFill>
                            <a:schemeClr val="dk1"/>
                          </a:solidFill>
                          <a:latin typeface="Century Gothic"/>
                          <a:ea typeface="Century Gothic"/>
                          <a:cs typeface="Century Gothic"/>
                          <a:sym typeface="Century Gothic"/>
                        </a:rPr>
                        <a:t> is usually combined with</a:t>
                      </a:r>
                      <a:r>
                        <a:rPr lang="en-US" sz="1200">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carbidopa</a:t>
                      </a:r>
                      <a:r>
                        <a:rPr lang="en-US" sz="1200">
                          <a:solidFill>
                            <a:schemeClr val="accent2"/>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or </a:t>
                      </a:r>
                      <a:r>
                        <a:rPr lang="en-US" sz="1200" b="1">
                          <a:solidFill>
                            <a:schemeClr val="accent2"/>
                          </a:solidFill>
                          <a:latin typeface="Century Gothic"/>
                          <a:ea typeface="Century Gothic"/>
                          <a:cs typeface="Century Gothic"/>
                          <a:sym typeface="Century Gothic"/>
                        </a:rPr>
                        <a:t>benserazide</a:t>
                      </a:r>
                      <a:r>
                        <a:rPr lang="en-US" sz="1200">
                          <a:solidFill>
                            <a:schemeClr val="accent2"/>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a:t>
                      </a:r>
                      <a:r>
                        <a:rPr lang="en-US" sz="1200" b="1">
                          <a:solidFill>
                            <a:schemeClr val="dk1"/>
                          </a:solidFill>
                          <a:latin typeface="Century Gothic"/>
                          <a:ea typeface="Century Gothic"/>
                          <a:cs typeface="Century Gothic"/>
                          <a:sym typeface="Century Gothic"/>
                        </a:rPr>
                        <a:t>DC</a:t>
                      </a:r>
                      <a:r>
                        <a:rPr lang="en-US" sz="1200" b="1">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inhibitor</a:t>
                      </a:r>
                      <a:r>
                        <a:rPr lang="en-US" sz="1200" b="1">
                          <a:latin typeface="Century Gothic"/>
                          <a:ea typeface="Century Gothic"/>
                          <a:cs typeface="Century Gothic"/>
                          <a:sym typeface="Century Gothic"/>
                        </a:rPr>
                        <a:t>)</a:t>
                      </a:r>
                      <a:r>
                        <a:rPr lang="en-US"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latin typeface="Century Gothic"/>
                          <a:ea typeface="Century Gothic"/>
                          <a:cs typeface="Century Gothic"/>
                          <a:sym typeface="Century Gothic"/>
                        </a:rPr>
                        <a:t> → Why? </a:t>
                      </a:r>
                      <a:r>
                        <a:rPr lang="en-US" sz="1200">
                          <a:solidFill>
                            <a:schemeClr val="dk1"/>
                          </a:solidFill>
                          <a:latin typeface="Century Gothic"/>
                          <a:ea typeface="Century Gothic"/>
                          <a:cs typeface="Century Gothic"/>
                          <a:sym typeface="Century Gothic"/>
                        </a:rPr>
                        <a:t>→  because</a:t>
                      </a:r>
                      <a:r>
                        <a:rPr lang="en-US" sz="1200">
                          <a:latin typeface="Century Gothic"/>
                          <a:ea typeface="Century Gothic"/>
                          <a:cs typeface="Century Gothic"/>
                          <a:sym typeface="Century Gothic"/>
                        </a:rPr>
                        <a:t> </a:t>
                      </a:r>
                      <a:r>
                        <a:rPr lang="en-US" sz="1200">
                          <a:solidFill>
                            <a:schemeClr val="accent2"/>
                          </a:solidFill>
                          <a:latin typeface="Century Gothic"/>
                          <a:ea typeface="Century Gothic"/>
                          <a:cs typeface="Century Gothic"/>
                          <a:sym typeface="Century Gothic"/>
                        </a:rPr>
                        <a:t>Carbidopa </a:t>
                      </a:r>
                      <a:r>
                        <a:rPr lang="en-US" sz="1200">
                          <a:latin typeface="Century Gothic"/>
                          <a:ea typeface="Century Gothic"/>
                          <a:cs typeface="Century Gothic"/>
                          <a:sym typeface="Century Gothic"/>
                        </a:rPr>
                        <a:t>is a peripheral </a:t>
                      </a:r>
                      <a:r>
                        <a:rPr lang="en-US" sz="1200">
                          <a:solidFill>
                            <a:srgbClr val="FF0000"/>
                          </a:solidFill>
                          <a:latin typeface="Century Gothic"/>
                          <a:ea typeface="Century Gothic"/>
                          <a:cs typeface="Century Gothic"/>
                          <a:sym typeface="Century Gothic"/>
                        </a:rPr>
                        <a:t>dopa decarboxylase inhibitor</a:t>
                      </a:r>
                      <a:r>
                        <a:rPr lang="en-US" sz="1200">
                          <a:solidFill>
                            <a:srgbClr val="BF9000"/>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prevent GIT &amp; peripheral conversion of </a:t>
                      </a:r>
                      <a:r>
                        <a:rPr lang="en-US" sz="1200" b="1">
                          <a:solidFill>
                            <a:schemeClr val="accent2"/>
                          </a:solidFill>
                          <a:latin typeface="Century Gothic"/>
                          <a:ea typeface="Century Gothic"/>
                          <a:cs typeface="Century Gothic"/>
                          <a:sym typeface="Century Gothic"/>
                        </a:rPr>
                        <a:t>L-dopa</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to dopamine. →  It acts </a:t>
                      </a:r>
                      <a:r>
                        <a:rPr lang="en-US" sz="1200">
                          <a:solidFill>
                            <a:srgbClr val="FF0000"/>
                          </a:solidFill>
                          <a:latin typeface="Century Gothic"/>
                          <a:ea typeface="Century Gothic"/>
                          <a:cs typeface="Century Gothic"/>
                          <a:sym typeface="Century Gothic"/>
                        </a:rPr>
                        <a:t>only peripherally </a:t>
                      </a:r>
                      <a:r>
                        <a:rPr lang="en-US" sz="1200">
                          <a:solidFill>
                            <a:schemeClr val="dk1"/>
                          </a:solidFill>
                          <a:latin typeface="Century Gothic"/>
                          <a:ea typeface="Century Gothic"/>
                          <a:cs typeface="Century Gothic"/>
                          <a:sym typeface="Century Gothic"/>
                        </a:rPr>
                        <a:t>because it does </a:t>
                      </a:r>
                      <a:r>
                        <a:rPr lang="en-US" sz="1200" b="1">
                          <a:solidFill>
                            <a:schemeClr val="dk1"/>
                          </a:solidFill>
                          <a:latin typeface="Century Gothic"/>
                          <a:ea typeface="Century Gothic"/>
                          <a:cs typeface="Century Gothic"/>
                          <a:sym typeface="Century Gothic"/>
                        </a:rPr>
                        <a:t>not</a:t>
                      </a:r>
                      <a:r>
                        <a:rPr lang="en-US" sz="1200">
                          <a:solidFill>
                            <a:schemeClr val="dk1"/>
                          </a:solidFill>
                          <a:latin typeface="Century Gothic"/>
                          <a:ea typeface="Century Gothic"/>
                          <a:cs typeface="Century Gothic"/>
                          <a:sym typeface="Century Gothic"/>
                        </a:rPr>
                        <a:t> cross BBB → </a:t>
                      </a:r>
                      <a:r>
                        <a:rPr lang="en-US" sz="1200">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 T1\2</a:t>
                      </a:r>
                      <a:r>
                        <a:rPr lang="en-US" sz="1200">
                          <a:solidFill>
                            <a:srgbClr val="BF9000"/>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=&gt; </a:t>
                      </a:r>
                      <a:r>
                        <a:rPr lang="en-US" sz="1200">
                          <a:solidFill>
                            <a:srgbClr val="AFABAB"/>
                          </a:solidFill>
                          <a:latin typeface="Century Gothic"/>
                          <a:ea typeface="Century Gothic"/>
                          <a:cs typeface="Century Gothic"/>
                          <a:sym typeface="Century Gothic"/>
                        </a:rPr>
                        <a:t>Why only peripherally? Because when it acts also centrally, we won’t take the benefit because L-dopa will not be degraded to produce dopamine</a:t>
                      </a:r>
                      <a:r>
                        <a:rPr lang="en-US" sz="1200">
                          <a:latin typeface="Century Gothic"/>
                          <a:ea typeface="Century Gothic"/>
                          <a:cs typeface="Century Gothic"/>
                          <a:sym typeface="Century Gothic"/>
                        </a:rPr>
                        <a:t>.</a:t>
                      </a:r>
                      <a:endParaRPr sz="1200" b="1">
                        <a:latin typeface="Century Gothic"/>
                        <a:ea typeface="Century Gothic"/>
                        <a:cs typeface="Century Gothic"/>
                        <a:sym typeface="Century Gothic"/>
                      </a:endParaRPr>
                    </a:p>
                    <a:p>
                      <a:pPr marL="0" lvl="0" indent="0" algn="l" rtl="0">
                        <a:spcBef>
                          <a:spcPts val="0"/>
                        </a:spcBef>
                        <a:spcAft>
                          <a:spcPts val="0"/>
                        </a:spcAft>
                        <a:buNone/>
                      </a:pPr>
                      <a:r>
                        <a:rPr lang="en-US" sz="1200" b="1">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Benefit of</a:t>
                      </a:r>
                      <a:r>
                        <a:rPr lang="en-US" sz="1200" b="1">
                          <a:solidFill>
                            <a:srgbClr val="FF0000"/>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L-dopa </a:t>
                      </a:r>
                      <a:r>
                        <a:rPr lang="en-US" sz="1200" b="1">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carbidopa </a:t>
                      </a:r>
                      <a:r>
                        <a:rPr lang="en-US" sz="1200" b="1">
                          <a:solidFill>
                            <a:schemeClr val="dk1"/>
                          </a:solidFill>
                          <a:latin typeface="Century Gothic"/>
                          <a:ea typeface="Century Gothic"/>
                          <a:cs typeface="Century Gothic"/>
                          <a:sym typeface="Century Gothic"/>
                        </a:rPr>
                        <a:t>combination:</a:t>
                      </a:r>
                      <a:endParaRPr sz="12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Lowers</a:t>
                      </a:r>
                      <a:r>
                        <a:rPr lang="en-US" sz="1200">
                          <a:solidFill>
                            <a:schemeClr val="dk1"/>
                          </a:solidFill>
                          <a:latin typeface="Century Gothic"/>
                          <a:ea typeface="Century Gothic"/>
                          <a:cs typeface="Century Gothic"/>
                          <a:sym typeface="Century Gothic"/>
                        </a:rPr>
                        <a:t> the effective levodopa dose</a:t>
                      </a:r>
                      <a:r>
                        <a:rPr lang="en-US"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Increase availability</a:t>
                      </a:r>
                      <a:r>
                        <a:rPr lang="en-US" sz="1200">
                          <a:solidFill>
                            <a:schemeClr val="dk1"/>
                          </a:solidFill>
                          <a:latin typeface="Century Gothic"/>
                          <a:ea typeface="Century Gothic"/>
                          <a:cs typeface="Century Gothic"/>
                          <a:sym typeface="Century Gothic"/>
                        </a:rPr>
                        <a:t> of L-dopa to CNS.</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Reduce side effects</a:t>
                      </a:r>
                      <a:r>
                        <a:rPr lang="en-US" sz="1200">
                          <a:solidFill>
                            <a:schemeClr val="dk1"/>
                          </a:solidFill>
                          <a:latin typeface="Century Gothic"/>
                          <a:ea typeface="Century Gothic"/>
                          <a:cs typeface="Century Gothic"/>
                          <a:sym typeface="Century Gothic"/>
                        </a:rPr>
                        <a:t> of</a:t>
                      </a:r>
                      <a:r>
                        <a:rPr lang="en-US" sz="1200">
                          <a:latin typeface="Century Gothic"/>
                          <a:ea typeface="Century Gothic"/>
                          <a:cs typeface="Century Gothic"/>
                          <a:sym typeface="Century Gothic"/>
                        </a:rPr>
                        <a:t> </a:t>
                      </a:r>
                      <a:r>
                        <a:rPr lang="en-US" sz="1200">
                          <a:solidFill>
                            <a:schemeClr val="accent2"/>
                          </a:solidFill>
                          <a:latin typeface="Century Gothic"/>
                          <a:ea typeface="Century Gothic"/>
                          <a:cs typeface="Century Gothic"/>
                          <a:sym typeface="Century Gothic"/>
                        </a:rPr>
                        <a:t>L-dopa</a:t>
                      </a:r>
                      <a:endParaRPr sz="1200">
                        <a:solidFill>
                          <a:schemeClr val="accent2"/>
                        </a:solidFill>
                        <a:latin typeface="Century Gothic"/>
                        <a:ea typeface="Century Gothic"/>
                        <a:cs typeface="Century Gothic"/>
                        <a:sym typeface="Century Gothic"/>
                      </a:endParaRPr>
                    </a:p>
                    <a:p>
                      <a:pPr marL="0" lvl="0" indent="0" algn="l" rtl="0">
                        <a:spcBef>
                          <a:spcPts val="0"/>
                        </a:spcBef>
                        <a:spcAft>
                          <a:spcPts val="0"/>
                        </a:spcAft>
                        <a:buNone/>
                      </a:pPr>
                      <a:r>
                        <a:rPr lang="en-US" sz="1200" b="1">
                          <a:solidFill>
                            <a:schemeClr val="accent1"/>
                          </a:solidFill>
                          <a:latin typeface="Century Gothic"/>
                          <a:ea typeface="Century Gothic"/>
                          <a:cs typeface="Century Gothic"/>
                          <a:sym typeface="Century Gothic"/>
                        </a:rPr>
                        <a:t>take L Dopa on empty stomach because if eaten with food may interfere with amino acid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5105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l" rtl="0">
                        <a:lnSpc>
                          <a:spcPct val="150000"/>
                        </a:lnSpc>
                        <a:spcBef>
                          <a:spcPts val="0"/>
                        </a:spcBef>
                        <a:spcAft>
                          <a:spcPts val="0"/>
                        </a:spcAft>
                        <a:buClr>
                          <a:srgbClr val="000000"/>
                        </a:buClr>
                        <a:buFont typeface="Arial"/>
                        <a:buNone/>
                      </a:pPr>
                      <a:r>
                        <a:rPr lang="en-US" sz="1200">
                          <a:solidFill>
                            <a:schemeClr val="dk1"/>
                          </a:solidFill>
                          <a:latin typeface="Century Gothic"/>
                          <a:ea typeface="Century Gothic"/>
                          <a:cs typeface="Century Gothic"/>
                          <a:sym typeface="Century Gothic"/>
                        </a:rPr>
                        <a:t>- </a:t>
                      </a:r>
                      <a:r>
                        <a:rPr lang="en-US" sz="1200">
                          <a:solidFill>
                            <a:srgbClr val="FF0000"/>
                          </a:solidFill>
                          <a:latin typeface="Century Gothic"/>
                          <a:ea typeface="Century Gothic"/>
                          <a:cs typeface="Century Gothic"/>
                          <a:sym typeface="Century Gothic"/>
                        </a:rPr>
                        <a:t>The most efficacious therapy</a:t>
                      </a:r>
                      <a:r>
                        <a:rPr lang="en-US" sz="1200">
                          <a:solidFill>
                            <a:schemeClr val="dk1"/>
                          </a:solidFill>
                          <a:latin typeface="Century Gothic"/>
                          <a:ea typeface="Century Gothic"/>
                          <a:cs typeface="Century Gothic"/>
                          <a:sym typeface="Century Gothic"/>
                        </a:rPr>
                        <a:t>. → </a:t>
                      </a:r>
                      <a:r>
                        <a:rPr lang="en-US" sz="1200">
                          <a:solidFill>
                            <a:schemeClr val="accent1"/>
                          </a:solidFill>
                          <a:latin typeface="Century Gothic"/>
                          <a:ea typeface="Century Gothic"/>
                          <a:cs typeface="Century Gothic"/>
                          <a:sym typeface="Century Gothic"/>
                        </a:rPr>
                        <a:t>1</a:t>
                      </a:r>
                      <a:r>
                        <a:rPr lang="en-US" sz="1200" baseline="30000">
                          <a:solidFill>
                            <a:schemeClr val="accent1"/>
                          </a:solidFill>
                          <a:latin typeface="Century Gothic"/>
                          <a:ea typeface="Century Gothic"/>
                          <a:cs typeface="Century Gothic"/>
                          <a:sym typeface="Century Gothic"/>
                        </a:rPr>
                        <a:t>st</a:t>
                      </a:r>
                      <a:r>
                        <a:rPr lang="en-US" sz="1200">
                          <a:solidFill>
                            <a:schemeClr val="accent1"/>
                          </a:solidFill>
                          <a:latin typeface="Century Gothic"/>
                          <a:ea typeface="Century Gothic"/>
                          <a:cs typeface="Century Gothic"/>
                          <a:sym typeface="Century Gothic"/>
                        </a:rPr>
                        <a:t> line treatment.</a:t>
                      </a:r>
                      <a:endParaRPr sz="1200">
                        <a:solidFill>
                          <a:schemeClr val="accent1"/>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000000"/>
                        </a:buClr>
                        <a:buFont typeface="Arial"/>
                        <a:buNone/>
                      </a:pPr>
                      <a:r>
                        <a:rPr lang="en-US" sz="1200">
                          <a:solidFill>
                            <a:schemeClr val="dk1"/>
                          </a:solidFill>
                          <a:latin typeface="Century Gothic"/>
                          <a:ea typeface="Century Gothic"/>
                          <a:cs typeface="Century Gothic"/>
                          <a:sym typeface="Century Gothic"/>
                        </a:rPr>
                        <a:t>- The best results of </a:t>
                      </a:r>
                      <a:r>
                        <a:rPr lang="en-US" sz="1200" b="1">
                          <a:solidFill>
                            <a:schemeClr val="accent2"/>
                          </a:solidFill>
                          <a:latin typeface="Century Gothic"/>
                          <a:ea typeface="Century Gothic"/>
                          <a:cs typeface="Century Gothic"/>
                          <a:sym typeface="Century Gothic"/>
                        </a:rPr>
                        <a:t>levodopa</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are obtained in the first few years of treatment.</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000000"/>
                        </a:buClr>
                        <a:buFont typeface="Arial"/>
                        <a:buNone/>
                      </a:pPr>
                      <a:r>
                        <a:rPr lang="en-US" sz="1200">
                          <a:solidFill>
                            <a:schemeClr val="dk1"/>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L-dopa</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ameliorates all signs of parkinsonism particularly </a:t>
                      </a:r>
                      <a:r>
                        <a:rPr lang="en-US" sz="1200" b="1">
                          <a:solidFill>
                            <a:schemeClr val="dk1"/>
                          </a:solidFill>
                          <a:latin typeface="Century Gothic"/>
                          <a:ea typeface="Century Gothic"/>
                          <a:cs typeface="Century Gothic"/>
                          <a:sym typeface="Century Gothic"/>
                        </a:rPr>
                        <a:t>bradykinesia</a:t>
                      </a:r>
                      <a:r>
                        <a:rPr lang="en-US" sz="1200">
                          <a:solidFill>
                            <a:schemeClr val="dk1"/>
                          </a:solidFill>
                          <a:latin typeface="Century Gothic"/>
                          <a:ea typeface="Century Gothic"/>
                          <a:cs typeface="Century Gothic"/>
                          <a:sym typeface="Century Gothic"/>
                        </a:rPr>
                        <a:t> &amp; </a:t>
                      </a:r>
                      <a:r>
                        <a:rPr lang="en-US" sz="1200" b="1">
                          <a:solidFill>
                            <a:schemeClr val="dk1"/>
                          </a:solidFill>
                          <a:latin typeface="Century Gothic"/>
                          <a:ea typeface="Century Gothic"/>
                          <a:cs typeface="Century Gothic"/>
                          <a:sym typeface="Century Gothic"/>
                        </a:rPr>
                        <a:t>rigidity</a:t>
                      </a:r>
                      <a:r>
                        <a:rPr lang="en-US" sz="1200">
                          <a:solidFill>
                            <a:schemeClr val="dk1"/>
                          </a:solidFill>
                          <a:latin typeface="Century Gothic"/>
                          <a:ea typeface="Century Gothic"/>
                          <a:cs typeface="Century Gothic"/>
                          <a:sym typeface="Century Gothic"/>
                        </a:rPr>
                        <a:t> but does </a:t>
                      </a:r>
                      <a:r>
                        <a:rPr lang="en-US" sz="1200" u="sng">
                          <a:solidFill>
                            <a:schemeClr val="dk1"/>
                          </a:solidFill>
                          <a:latin typeface="Century Gothic"/>
                          <a:ea typeface="Century Gothic"/>
                          <a:cs typeface="Century Gothic"/>
                          <a:sym typeface="Century Gothic"/>
                        </a:rPr>
                        <a:t>not</a:t>
                      </a:r>
                      <a:r>
                        <a:rPr lang="en-US" sz="1200">
                          <a:solidFill>
                            <a:schemeClr val="dk1"/>
                          </a:solidFill>
                          <a:latin typeface="Century Gothic"/>
                          <a:ea typeface="Century Gothic"/>
                          <a:cs typeface="Century Gothic"/>
                          <a:sym typeface="Century Gothic"/>
                        </a:rPr>
                        <a:t> cure the disease.</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Should </a:t>
                      </a:r>
                      <a:r>
                        <a:rPr lang="en-US" sz="1200" b="1">
                          <a:solidFill>
                            <a:srgbClr val="FF0000"/>
                          </a:solidFill>
                          <a:latin typeface="Century Gothic"/>
                          <a:ea typeface="Century Gothic"/>
                          <a:cs typeface="Century Gothic"/>
                          <a:sym typeface="Century Gothic"/>
                        </a:rPr>
                        <a:t>not</a:t>
                      </a:r>
                      <a:r>
                        <a:rPr lang="en-US" sz="1200">
                          <a:solidFill>
                            <a:schemeClr val="dk1"/>
                          </a:solidFill>
                          <a:latin typeface="Century Gothic"/>
                          <a:ea typeface="Century Gothic"/>
                          <a:cs typeface="Century Gothic"/>
                          <a:sym typeface="Century Gothic"/>
                        </a:rPr>
                        <a:t> be used in parkinsonism associated with </a:t>
                      </a:r>
                      <a:r>
                        <a:rPr lang="en-US" sz="1200" u="sng">
                          <a:solidFill>
                            <a:schemeClr val="accent2"/>
                          </a:solidFill>
                          <a:latin typeface="Century Gothic"/>
                          <a:ea typeface="Century Gothic"/>
                          <a:cs typeface="Century Gothic"/>
                          <a:sym typeface="Century Gothic"/>
                        </a:rPr>
                        <a:t>antipsychotic </a:t>
                      </a:r>
                      <a:r>
                        <a:rPr lang="en-US" sz="1200">
                          <a:solidFill>
                            <a:schemeClr val="dk1"/>
                          </a:solidFill>
                          <a:latin typeface="Century Gothic"/>
                          <a:ea typeface="Century Gothic"/>
                          <a:cs typeface="Century Gothic"/>
                          <a:sym typeface="Century Gothic"/>
                        </a:rPr>
                        <a:t>drug therapy.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933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3E95A"/>
                    </a:solidFill>
                  </a:tcPr>
                </a:tc>
                <a:tc>
                  <a:txBody>
                    <a:bodyPr/>
                    <a:lstStyle/>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 High</a:t>
                      </a:r>
                      <a:r>
                        <a:rPr lang="en-US" sz="1200">
                          <a:solidFill>
                            <a:schemeClr val="dk1"/>
                          </a:solidFill>
                          <a:latin typeface="Century Gothic"/>
                          <a:ea typeface="Century Gothic"/>
                          <a:cs typeface="Century Gothic"/>
                          <a:sym typeface="Century Gothic"/>
                        </a:rPr>
                        <a:t> proteins </a:t>
                      </a:r>
                      <a:r>
                        <a:rPr lang="en-US" sz="1200">
                          <a:latin typeface="Century Gothic"/>
                          <a:ea typeface="Century Gothic"/>
                          <a:cs typeface="Century Gothic"/>
                          <a:sym typeface="Century Gothic"/>
                        </a:rPr>
                        <a:t>meals.</a:t>
                      </a:r>
                      <a:r>
                        <a:rPr lang="en-US" sz="1200">
                          <a:solidFill>
                            <a:schemeClr val="accent1"/>
                          </a:solidFill>
                          <a:latin typeface="Century Gothic"/>
                          <a:ea typeface="Century Gothic"/>
                          <a:cs typeface="Century Gothic"/>
                          <a:sym typeface="Century Gothic"/>
                        </a:rPr>
                        <a:t> (compensate on the same receptors )</a:t>
                      </a:r>
                      <a:endParaRPr sz="1200">
                        <a:solidFill>
                          <a:schemeClr val="accent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Pyridoxine</a:t>
                      </a:r>
                      <a:r>
                        <a:rPr lang="en-US" sz="1200">
                          <a:solidFill>
                            <a:schemeClr val="accent2"/>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(Vitamin B6). =&gt; </a:t>
                      </a:r>
                      <a:r>
                        <a:rPr lang="en-US" sz="1200">
                          <a:solidFill>
                            <a:schemeClr val="accent1"/>
                          </a:solidFill>
                          <a:latin typeface="Century Gothic"/>
                          <a:ea typeface="Century Gothic"/>
                          <a:cs typeface="Century Gothic"/>
                          <a:sym typeface="Century Gothic"/>
                        </a:rPr>
                        <a:t>↓ effect of L-dopa due to ↑ peripheral metabolism by Vit.B6.</a:t>
                      </a:r>
                      <a:endParaRPr sz="1200">
                        <a:solidFill>
                          <a:schemeClr val="accent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Non Selective MAO inhibitors</a:t>
                      </a:r>
                      <a:r>
                        <a:rPr lang="en-US" sz="1200" b="1">
                          <a:solidFill>
                            <a:srgbClr val="FF0000"/>
                          </a:solidFill>
                          <a:latin typeface="Century Gothic"/>
                          <a:ea typeface="Century Gothic"/>
                          <a:cs typeface="Century Gothic"/>
                          <a:sym typeface="Century Gothic"/>
                        </a:rPr>
                        <a:t> </a:t>
                      </a:r>
                      <a:r>
                        <a:rPr lang="en-US" sz="1200" b="1">
                          <a:latin typeface="Century Gothic"/>
                          <a:ea typeface="Century Gothic"/>
                          <a:cs typeface="Century Gothic"/>
                          <a:sym typeface="Century Gothic"/>
                        </a:rPr>
                        <a:t>(</a:t>
                      </a:r>
                      <a:r>
                        <a:rPr lang="en-US" sz="1200" b="1">
                          <a:solidFill>
                            <a:schemeClr val="accent2"/>
                          </a:solidFill>
                          <a:latin typeface="Century Gothic"/>
                          <a:ea typeface="Century Gothic"/>
                          <a:cs typeface="Century Gothic"/>
                          <a:sym typeface="Century Gothic"/>
                        </a:rPr>
                        <a:t>phenelzine</a:t>
                      </a:r>
                      <a:r>
                        <a:rPr lang="en-US" sz="1200" b="1">
                          <a:latin typeface="Century Gothic"/>
                          <a:ea typeface="Century Gothic"/>
                          <a:cs typeface="Century Gothic"/>
                          <a:sym typeface="Century Gothic"/>
                        </a:rPr>
                        <a:t>). =&gt; </a:t>
                      </a:r>
                      <a:r>
                        <a:rPr lang="en-US" sz="1200" b="1">
                          <a:solidFill>
                            <a:srgbClr val="FF0000"/>
                          </a:solidFill>
                          <a:latin typeface="Century Gothic"/>
                          <a:ea typeface="Century Gothic"/>
                          <a:cs typeface="Century Gothic"/>
                          <a:sym typeface="Century Gothic"/>
                        </a:rPr>
                        <a:t>Hypertensive  crisis</a:t>
                      </a:r>
                      <a:r>
                        <a:rPr lang="en-US" sz="1200">
                          <a:solidFill>
                            <a:srgbClr val="FF0000"/>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due to ↑ catecholamines =&gt; </a:t>
                      </a:r>
                      <a:r>
                        <a:rPr lang="en-US" sz="1200">
                          <a:solidFill>
                            <a:schemeClr val="accent1"/>
                          </a:solidFill>
                          <a:latin typeface="Century Gothic"/>
                          <a:ea typeface="Century Gothic"/>
                          <a:cs typeface="Century Gothic"/>
                          <a:sym typeface="Century Gothic"/>
                        </a:rPr>
                        <a:t>sever elevation of BP =&gt; Do not take MAOIs w\ any drug has catecholamine effects, because it will increase their level =&gt; hypersensitivity crisis. * tyramine has similar effect of MAO inhibitors</a:t>
                      </a:r>
                      <a:r>
                        <a:rPr lang="en-US" sz="1200">
                          <a:solidFill>
                            <a:srgbClr val="66CCFF"/>
                          </a:solidFill>
                          <a:latin typeface="Century Gothic"/>
                          <a:ea typeface="Century Gothic"/>
                          <a:cs typeface="Century Gothic"/>
                          <a:sym typeface="Century Gothic"/>
                        </a:rPr>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59175">
                <a:tc rowSpan="2">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444A"/>
                    </a:solidFill>
                  </a:tcPr>
                </a:tc>
                <a:tc rowSpan="2">
                  <a:txBody>
                    <a:bodyPr/>
                    <a:lstStyle/>
                    <a:p>
                      <a:pPr marL="0" lvl="0" indent="0" algn="l" rtl="0">
                        <a:lnSpc>
                          <a:spcPct val="150000"/>
                        </a:lnSpc>
                        <a:spcBef>
                          <a:spcPts val="0"/>
                        </a:spcBef>
                        <a:spcAft>
                          <a:spcPts val="0"/>
                        </a:spcAft>
                        <a:buNone/>
                      </a:pPr>
                      <a:r>
                        <a:rPr lang="en-US" sz="1200" b="1">
                          <a:solidFill>
                            <a:schemeClr val="dk1"/>
                          </a:solidFill>
                          <a:latin typeface="Century Gothic"/>
                          <a:ea typeface="Century Gothic"/>
                          <a:cs typeface="Century Gothic"/>
                          <a:sym typeface="Century Gothic"/>
                        </a:rPr>
                        <a:t>Peripheral effects:</a:t>
                      </a:r>
                      <a:endParaRPr sz="1200" b="1">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t> </a:t>
                      </a:r>
                      <a:r>
                        <a:rPr lang="en-US" sz="1200">
                          <a:solidFill>
                            <a:schemeClr val="dk1"/>
                          </a:solidFill>
                          <a:latin typeface="Century Gothic"/>
                          <a:ea typeface="Century Gothic"/>
                          <a:cs typeface="Century Gothic"/>
                          <a:sym typeface="Century Gothic"/>
                        </a:rPr>
                        <a:t>-  Anorexia, nausea, </a:t>
                      </a:r>
                      <a:r>
                        <a:rPr lang="en-US" sz="1200" b="1">
                          <a:solidFill>
                            <a:schemeClr val="dk1"/>
                          </a:solidFill>
                          <a:latin typeface="Century Gothic"/>
                          <a:ea typeface="Century Gothic"/>
                          <a:cs typeface="Century Gothic"/>
                          <a:sym typeface="Century Gothic"/>
                        </a:rPr>
                        <a:t>vomiting</a:t>
                      </a:r>
                      <a:r>
                        <a:rPr lang="en-US" sz="1200">
                          <a:solidFill>
                            <a:schemeClr val="dk1"/>
                          </a:solidFill>
                          <a:latin typeface="Century Gothic"/>
                          <a:ea typeface="Century Gothic"/>
                          <a:cs typeface="Century Gothic"/>
                          <a:sym typeface="Century Gothic"/>
                        </a:rPr>
                        <a:t> (due to stimulation of chemoreceptor trigger                  zone</a:t>
                      </a:r>
                      <a:r>
                        <a:rPr lang="en-US" sz="1200">
                          <a:latin typeface="Century Gothic"/>
                          <a:ea typeface="Century Gothic"/>
                          <a:cs typeface="Century Gothic"/>
                          <a:sym typeface="Century Gothic"/>
                        </a:rPr>
                        <a:t>). </a:t>
                      </a:r>
                      <a:r>
                        <a:rPr lang="en-US" sz="1200">
                          <a:solidFill>
                            <a:schemeClr val="accent3"/>
                          </a:solidFill>
                          <a:latin typeface="Century Gothic"/>
                          <a:ea typeface="Century Gothic"/>
                          <a:cs typeface="Century Gothic"/>
                          <a:sym typeface="Century Gothic"/>
                        </a:rPr>
                        <a:t>→ They are more common w\ combination of DC inhibitors.</a:t>
                      </a:r>
                      <a:endParaRPr sz="1200">
                        <a:solidFill>
                          <a:schemeClr val="accent3"/>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Cardiac arrhythmias. →</a:t>
                      </a:r>
                      <a:r>
                        <a:rPr lang="en-US" sz="1200">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because of increased catecholamines peripherally</a:t>
                      </a:r>
                      <a:r>
                        <a:rPr lang="en-US" sz="1200">
                          <a:solidFill>
                            <a:schemeClr val="accent3"/>
                          </a:solidFill>
                          <a:latin typeface="Century Gothic"/>
                          <a:ea typeface="Century Gothic"/>
                          <a:cs typeface="Century Gothic"/>
                          <a:sym typeface="Century Gothic"/>
                        </a:rPr>
                        <a:t>.</a:t>
                      </a:r>
                      <a:endParaRPr sz="1200">
                        <a:solidFill>
                          <a:schemeClr val="accent3"/>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b="1">
                          <a:solidFill>
                            <a:schemeClr val="dk1"/>
                          </a:solidFill>
                          <a:latin typeface="Century Gothic"/>
                          <a:ea typeface="Century Gothic"/>
                          <a:cs typeface="Century Gothic"/>
                          <a:sym typeface="Century Gothic"/>
                        </a:rPr>
                        <a:t>-Mydriasis</a:t>
                      </a:r>
                      <a:r>
                        <a:rPr lang="en-US" sz="1200" b="1">
                          <a:latin typeface="Century Gothic"/>
                          <a:ea typeface="Century Gothic"/>
                          <a:cs typeface="Century Gothic"/>
                          <a:sym typeface="Century Gothic"/>
                        </a:rPr>
                        <a:t> </a:t>
                      </a:r>
                      <a:r>
                        <a:rPr lang="en-US" sz="1200">
                          <a:solidFill>
                            <a:schemeClr val="accent3"/>
                          </a:solidFill>
                          <a:latin typeface="Century Gothic"/>
                          <a:ea typeface="Century Gothic"/>
                          <a:cs typeface="Century Gothic"/>
                          <a:sym typeface="Century Gothic"/>
                        </a:rPr>
                        <a:t>→ May occur and participate in acute glaucoma.</a:t>
                      </a:r>
                      <a:endParaRPr sz="1200">
                        <a:solidFill>
                          <a:schemeClr val="accent3"/>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rPr>
                        <a:t>O</a:t>
                      </a:r>
                      <a:r>
                        <a:rPr lang="en-US" sz="1200" b="1">
                          <a:solidFill>
                            <a:schemeClr val="dk1"/>
                          </a:solidFill>
                          <a:latin typeface="Century Gothic"/>
                          <a:ea typeface="Century Gothic"/>
                          <a:cs typeface="Century Gothic"/>
                          <a:sym typeface="Century Gothic"/>
                        </a:rPr>
                        <a:t>rthostatic (postural) </a:t>
                      </a:r>
                      <a:r>
                        <a:rPr lang="en-US" sz="1200" b="1" u="sng">
                          <a:solidFill>
                            <a:schemeClr val="dk1"/>
                          </a:solidFill>
                          <a:latin typeface="Century Gothic"/>
                          <a:ea typeface="Century Gothic"/>
                          <a:cs typeface="Century Gothic"/>
                          <a:sym typeface="Century Gothic"/>
                        </a:rPr>
                        <a:t>hypo</a:t>
                      </a:r>
                      <a:r>
                        <a:rPr lang="en-US" sz="1200" b="1">
                          <a:solidFill>
                            <a:schemeClr val="dk1"/>
                          </a:solidFill>
                          <a:latin typeface="Century Gothic"/>
                          <a:ea typeface="Century Gothic"/>
                          <a:cs typeface="Century Gothic"/>
                          <a:sym typeface="Century Gothic"/>
                        </a:rPr>
                        <a:t>tension </a:t>
                      </a:r>
                      <a:r>
                        <a:rPr lang="en-US" sz="1200">
                          <a:solidFill>
                            <a:schemeClr val="accent1"/>
                          </a:solidFill>
                          <a:latin typeface="Century Gothic"/>
                          <a:ea typeface="Century Gothic"/>
                          <a:cs typeface="Century Gothic"/>
                          <a:sym typeface="Century Gothic"/>
                        </a:rPr>
                        <a:t>→ w\ higher doses.</a:t>
                      </a:r>
                      <a:endParaRPr sz="1200">
                        <a:solidFill>
                          <a:schemeClr val="accent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CNS effects:</a:t>
                      </a:r>
                      <a:r>
                        <a:rPr lang="en-US" sz="1200">
                          <a:solidFill>
                            <a:schemeClr val="dk1"/>
                          </a:solidFill>
                          <a:latin typeface="Century Gothic"/>
                          <a:ea typeface="Century Gothic"/>
                          <a:cs typeface="Century Gothic"/>
                          <a:sym typeface="Century Gothic"/>
                        </a:rPr>
                        <a:t> Mainly </a:t>
                      </a:r>
                      <a:r>
                        <a:rPr lang="en-US" sz="1200" b="1">
                          <a:solidFill>
                            <a:schemeClr val="dk1"/>
                          </a:solidFill>
                          <a:latin typeface="Century Gothic"/>
                          <a:ea typeface="Century Gothic"/>
                          <a:cs typeface="Century Gothic"/>
                          <a:sym typeface="Century Gothic"/>
                        </a:rPr>
                        <a:t>depression</a:t>
                      </a:r>
                      <a:r>
                        <a:rPr lang="en-US" sz="1200">
                          <a:solidFill>
                            <a:schemeClr val="dk1"/>
                          </a:solidFill>
                          <a:latin typeface="Century Gothic"/>
                          <a:ea typeface="Century Gothic"/>
                          <a:cs typeface="Century Gothic"/>
                          <a:sym typeface="Century Gothic"/>
                        </a:rPr>
                        <a:t>, delusions, confusion, insomnia, </a:t>
                      </a:r>
                      <a:r>
                        <a:rPr lang="en-US" sz="1200" b="1">
                          <a:solidFill>
                            <a:schemeClr val="dk1"/>
                          </a:solidFill>
                          <a:latin typeface="Century Gothic"/>
                          <a:ea typeface="Century Gothic"/>
                          <a:cs typeface="Century Gothic"/>
                          <a:sym typeface="Century Gothic"/>
                        </a:rPr>
                        <a:t>hallucinations</a:t>
                      </a:r>
                      <a:r>
                        <a:rPr lang="en-US" sz="1200">
                          <a:solidFill>
                            <a:schemeClr val="dk1"/>
                          </a:solidFill>
                          <a:latin typeface="Century Gothic"/>
                          <a:ea typeface="Century Gothic"/>
                          <a:cs typeface="Century Gothic"/>
                          <a:sym typeface="Century Gothic"/>
                        </a:rPr>
                        <a:t>.</a:t>
                      </a:r>
                      <a:endParaRPr sz="12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696675">
                <a:tc vMerge="1">
                  <a:txBody>
                    <a:bodyPr/>
                    <a:lstStyle/>
                    <a:p>
                      <a:endParaRPr lang="ar-SA"/>
                    </a:p>
                  </a:txBody>
                  <a:tcPr/>
                </a:tc>
                <a:tc vMerge="1">
                  <a:txBody>
                    <a:bodyPr/>
                    <a:lstStyle/>
                    <a:p>
                      <a:endParaRPr lang="ar-SA"/>
                    </a:p>
                  </a:txBody>
                  <a:tcPr/>
                </a:tc>
                <a:extLst>
                  <a:ext uri="{0D108BD9-81ED-4DB2-BD59-A6C34878D82A}">
                    <a16:rowId xmlns:a16="http://schemas.microsoft.com/office/drawing/2014/main" val="10006"/>
                  </a:ext>
                </a:extLst>
              </a:tr>
              <a:tr h="12437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a:txBody>
                    <a:bodyPr/>
                    <a:lstStyle/>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Patients with history of </a:t>
                      </a:r>
                      <a:r>
                        <a:rPr lang="en-US" sz="1200" b="1">
                          <a:solidFill>
                            <a:srgbClr val="FF0000"/>
                          </a:solidFill>
                          <a:latin typeface="Century Gothic"/>
                          <a:ea typeface="Century Gothic"/>
                          <a:cs typeface="Century Gothic"/>
                          <a:sym typeface="Century Gothic"/>
                        </a:rPr>
                        <a:t>melanoma. </a:t>
                      </a:r>
                      <a:r>
                        <a:rPr lang="en-US" sz="1200">
                          <a:solidFill>
                            <a:schemeClr val="dk1"/>
                          </a:solidFill>
                          <a:latin typeface="Century Gothic"/>
                          <a:ea typeface="Century Gothic"/>
                          <a:cs typeface="Century Gothic"/>
                          <a:sym typeface="Century Gothic"/>
                        </a:rPr>
                        <a:t>Why? → </a:t>
                      </a:r>
                      <a:r>
                        <a:rPr lang="en-US" sz="1200">
                          <a:solidFill>
                            <a:schemeClr val="accent2"/>
                          </a:solidFill>
                          <a:latin typeface="Century Gothic"/>
                          <a:ea typeface="Century Gothic"/>
                          <a:cs typeface="Century Gothic"/>
                          <a:sym typeface="Century Gothic"/>
                        </a:rPr>
                        <a:t>L-dopa </a:t>
                      </a:r>
                      <a:r>
                        <a:rPr lang="en-US" sz="1200">
                          <a:solidFill>
                            <a:schemeClr val="dk1"/>
                          </a:solidFill>
                          <a:latin typeface="Century Gothic"/>
                          <a:ea typeface="Century Gothic"/>
                          <a:cs typeface="Century Gothic"/>
                          <a:sym typeface="Century Gothic"/>
                        </a:rPr>
                        <a:t>is a precursor of </a:t>
                      </a:r>
                      <a:r>
                        <a:rPr lang="en-US" sz="1200" b="1">
                          <a:solidFill>
                            <a:schemeClr val="dk1"/>
                          </a:solidFill>
                          <a:latin typeface="Century Gothic"/>
                          <a:ea typeface="Century Gothic"/>
                          <a:cs typeface="Century Gothic"/>
                          <a:sym typeface="Century Gothic"/>
                        </a:rPr>
                        <a:t>melanin</a:t>
                      </a:r>
                      <a:r>
                        <a:rPr lang="en-US" sz="1200">
                          <a:solidFill>
                            <a:schemeClr val="dk1"/>
                          </a:solidFill>
                          <a:latin typeface="Century Gothic"/>
                          <a:ea typeface="Century Gothic"/>
                          <a:cs typeface="Century Gothic"/>
                          <a:sym typeface="Century Gothic"/>
                        </a:rPr>
                        <a:t> </a:t>
                      </a:r>
                      <a:r>
                        <a:rPr lang="en-US" sz="1200">
                          <a:solidFill>
                            <a:schemeClr val="accent3"/>
                          </a:solidFill>
                          <a:latin typeface="Century Gothic"/>
                          <a:ea typeface="Century Gothic"/>
                          <a:cs typeface="Century Gothic"/>
                          <a:sym typeface="Century Gothic"/>
                        </a:rPr>
                        <a:t>→ so it may activate malignant melanoma.</a:t>
                      </a:r>
                      <a:endParaRPr sz="1200">
                        <a:solidFill>
                          <a:schemeClr val="accent3"/>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Psychotic patient</a:t>
                      </a:r>
                      <a:r>
                        <a:rPr lang="en-US" sz="1200">
                          <a:solidFill>
                            <a:schemeClr val="dk1"/>
                          </a:solidFill>
                          <a:latin typeface="Century Gothic"/>
                          <a:ea typeface="Century Gothic"/>
                          <a:cs typeface="Century Gothic"/>
                          <a:sym typeface="Century Gothic"/>
                        </a:rPr>
                        <a:t>. → </a:t>
                      </a:r>
                      <a:r>
                        <a:rPr lang="en-US" sz="1200">
                          <a:solidFill>
                            <a:schemeClr val="accent3"/>
                          </a:solidFill>
                          <a:latin typeface="Century Gothic"/>
                          <a:ea typeface="Century Gothic"/>
                          <a:cs typeface="Century Gothic"/>
                          <a:sym typeface="Century Gothic"/>
                        </a:rPr>
                        <a:t>bc it may exacerbate the mental disturbance.</a:t>
                      </a:r>
                      <a:endParaRPr sz="1200">
                        <a:solidFill>
                          <a:schemeClr val="accent3"/>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Glaucoma</a:t>
                      </a:r>
                      <a:r>
                        <a:rPr lang="en-US" sz="1200">
                          <a:solidFill>
                            <a:schemeClr val="dk1"/>
                          </a:solidFill>
                          <a:latin typeface="Century Gothic"/>
                          <a:ea typeface="Century Gothic"/>
                          <a:cs typeface="Century Gothic"/>
                          <a:sym typeface="Century Gothic"/>
                        </a:rPr>
                        <a:t> (due to mydriatic effect).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90" name="Google Shape;290;p29"/>
          <p:cNvSpPr txBox="1"/>
          <p:nvPr/>
        </p:nvSpPr>
        <p:spPr>
          <a:xfrm rot="-5400000">
            <a:off x="-89750" y="59775"/>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291" name="Google Shape;291;p29"/>
          <p:cNvSpPr txBox="1"/>
          <p:nvPr/>
        </p:nvSpPr>
        <p:spPr>
          <a:xfrm rot="-5400000">
            <a:off x="50350" y="494975"/>
            <a:ext cx="4272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P.D</a:t>
            </a:r>
            <a:endParaRPr sz="1200" b="1">
              <a:latin typeface="Century Gothic"/>
              <a:ea typeface="Century Gothic"/>
              <a:cs typeface="Century Gothic"/>
              <a:sym typeface="Century Gothic"/>
            </a:endParaRPr>
          </a:p>
        </p:txBody>
      </p:sp>
      <p:sp>
        <p:nvSpPr>
          <p:cNvPr id="292" name="Google Shape;292;p29"/>
          <p:cNvSpPr txBox="1"/>
          <p:nvPr/>
        </p:nvSpPr>
        <p:spPr>
          <a:xfrm rot="-5400000">
            <a:off x="-293000" y="1942925"/>
            <a:ext cx="11139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prescription</a:t>
            </a:r>
            <a:endParaRPr sz="1200" b="1">
              <a:latin typeface="Century Gothic"/>
              <a:ea typeface="Century Gothic"/>
              <a:cs typeface="Century Gothic"/>
              <a:sym typeface="Century Gothic"/>
            </a:endParaRPr>
          </a:p>
          <a:p>
            <a:pPr marL="0" lvl="0" indent="0" algn="l" rtl="0">
              <a:spcBef>
                <a:spcPts val="0"/>
              </a:spcBef>
              <a:spcAft>
                <a:spcPts val="0"/>
              </a:spcAft>
              <a:buNone/>
            </a:pPr>
            <a:endParaRPr/>
          </a:p>
        </p:txBody>
      </p:sp>
      <p:sp>
        <p:nvSpPr>
          <p:cNvPr id="293" name="Google Shape;293;p29"/>
          <p:cNvSpPr txBox="1"/>
          <p:nvPr/>
        </p:nvSpPr>
        <p:spPr>
          <a:xfrm rot="-5400000">
            <a:off x="-263450" y="3961000"/>
            <a:ext cx="105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Indications</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294" name="Google Shape;294;p29"/>
          <p:cNvSpPr txBox="1"/>
          <p:nvPr/>
        </p:nvSpPr>
        <p:spPr>
          <a:xfrm rot="-5400000">
            <a:off x="-425000" y="5577675"/>
            <a:ext cx="13779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 interaction</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295" name="Google Shape;295;p29"/>
          <p:cNvSpPr txBox="1"/>
          <p:nvPr/>
        </p:nvSpPr>
        <p:spPr>
          <a:xfrm rot="-5400000">
            <a:off x="-38450" y="7407625"/>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entury Gothic"/>
                <a:ea typeface="Century Gothic"/>
                <a:cs typeface="Century Gothic"/>
                <a:sym typeface="Century Gothic"/>
              </a:rPr>
              <a:t>ADRs</a:t>
            </a:r>
            <a:endParaRPr sz="1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lt1"/>
              </a:solidFill>
              <a:latin typeface="Century Gothic"/>
              <a:ea typeface="Century Gothic"/>
              <a:cs typeface="Century Gothic"/>
              <a:sym typeface="Century Gothic"/>
            </a:endParaRPr>
          </a:p>
        </p:txBody>
      </p:sp>
      <p:sp>
        <p:nvSpPr>
          <p:cNvPr id="296" name="Google Shape;296;p29"/>
          <p:cNvSpPr txBox="1"/>
          <p:nvPr/>
        </p:nvSpPr>
        <p:spPr>
          <a:xfrm rot="-5400000">
            <a:off x="-38450" y="9007825"/>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C.I</a:t>
            </a:r>
            <a:endParaRPr sz="1200" b="1">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30"/>
          <p:cNvGraphicFramePr/>
          <p:nvPr/>
        </p:nvGraphicFramePr>
        <p:xfrm>
          <a:off x="243355" y="716245"/>
          <a:ext cx="3000000" cy="3000000"/>
        </p:xfrm>
        <a:graphic>
          <a:graphicData uri="http://schemas.openxmlformats.org/drawingml/2006/table">
            <a:tbl>
              <a:tblPr firstRow="1" bandRow="1">
                <a:noFill/>
                <a:tableStyleId>{BC7D4F8B-36B9-45D8-A272-DC114BBF7746}</a:tableStyleId>
              </a:tblPr>
              <a:tblGrid>
                <a:gridCol w="3462000">
                  <a:extLst>
                    <a:ext uri="{9D8B030D-6E8A-4147-A177-3AD203B41FA5}">
                      <a16:colId xmlns:a16="http://schemas.microsoft.com/office/drawing/2014/main" val="20000"/>
                    </a:ext>
                  </a:extLst>
                </a:gridCol>
                <a:gridCol w="2909300">
                  <a:extLst>
                    <a:ext uri="{9D8B030D-6E8A-4147-A177-3AD203B41FA5}">
                      <a16:colId xmlns:a16="http://schemas.microsoft.com/office/drawing/2014/main" val="20001"/>
                    </a:ext>
                  </a:extLst>
                </a:gridCol>
              </a:tblGrid>
              <a:tr h="269650">
                <a:tc gridSpan="2">
                  <a:txBody>
                    <a:bodyPr/>
                    <a:lstStyle/>
                    <a:p>
                      <a:pPr marL="0" marR="0" lvl="0" indent="0" algn="ctr" rtl="0">
                        <a:spcBef>
                          <a:spcPts val="0"/>
                        </a:spcBef>
                        <a:spcAft>
                          <a:spcPts val="0"/>
                        </a:spcAft>
                        <a:buNone/>
                      </a:pPr>
                      <a:r>
                        <a:rPr lang="en-US">
                          <a:solidFill>
                            <a:schemeClr val="dk1"/>
                          </a:solidFill>
                        </a:rPr>
                        <a:t>Overview </a:t>
                      </a:r>
                      <a:endParaRPr>
                        <a:solidFill>
                          <a:schemeClr val="dk1"/>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tc hMerge="1">
                  <a:txBody>
                    <a:bodyPr/>
                    <a:lstStyle/>
                    <a:p>
                      <a:endParaRPr lang="ar-SA"/>
                    </a:p>
                  </a:txBody>
                  <a:tcPr/>
                </a:tc>
                <a:extLst>
                  <a:ext uri="{0D108BD9-81ED-4DB2-BD59-A6C34878D82A}">
                    <a16:rowId xmlns:a16="http://schemas.microsoft.com/office/drawing/2014/main" val="10000"/>
                  </a:ext>
                </a:extLst>
              </a:tr>
              <a:tr h="406175">
                <a:tc gridSpan="2">
                  <a:txBody>
                    <a:bodyPr/>
                    <a:lstStyle/>
                    <a:p>
                      <a:pPr marL="285750" marR="0" lvl="1" indent="-273050" algn="l" rtl="0">
                        <a:lnSpc>
                          <a:spcPct val="100000"/>
                        </a:lnSpc>
                        <a:spcBef>
                          <a:spcPts val="0"/>
                        </a:spcBef>
                        <a:spcAft>
                          <a:spcPts val="0"/>
                        </a:spcAft>
                        <a:buClr>
                          <a:schemeClr val="dk2"/>
                        </a:buClr>
                        <a:buSzPts val="1200"/>
                        <a:buFont typeface="Arial"/>
                        <a:buChar char="•"/>
                      </a:pPr>
                      <a:r>
                        <a:rPr lang="en-US" sz="1200" b="1" u="none" strike="noStrike" cap="none"/>
                        <a:t>Have </a:t>
                      </a:r>
                      <a:r>
                        <a:rPr lang="en-US" sz="1200" b="1" u="none" strike="noStrike" cap="none">
                          <a:latin typeface="Century Gothic"/>
                          <a:ea typeface="Century Gothic"/>
                          <a:cs typeface="Century Gothic"/>
                          <a:sym typeface="Century Gothic"/>
                        </a:rPr>
                        <a:t>longer</a:t>
                      </a:r>
                      <a:r>
                        <a:rPr lang="en-US" sz="1200" b="1" u="none" strike="noStrike" cap="none"/>
                        <a:t> duration of action than </a:t>
                      </a:r>
                      <a:r>
                        <a:rPr lang="en-US" sz="1200" b="1" u="none" strike="noStrike" cap="none">
                          <a:latin typeface="Century Gothic"/>
                          <a:ea typeface="Century Gothic"/>
                          <a:cs typeface="Century Gothic"/>
                          <a:sym typeface="Century Gothic"/>
                        </a:rPr>
                        <a:t>L-dopa</a:t>
                      </a:r>
                      <a:r>
                        <a:rPr lang="en-US" sz="1200" b="1" u="none" strike="noStrike" cap="none">
                          <a:solidFill>
                            <a:srgbClr val="FF0000"/>
                          </a:solidFill>
                        </a:rPr>
                        <a:t> </a:t>
                      </a:r>
                      <a:r>
                        <a:rPr lang="en-US" sz="1200" u="none" strike="noStrike" cap="none">
                          <a:solidFill>
                            <a:srgbClr val="FF0000"/>
                          </a:solidFill>
                          <a:latin typeface="Century Gothic"/>
                          <a:ea typeface="Century Gothic"/>
                          <a:cs typeface="Century Gothic"/>
                          <a:sym typeface="Century Gothic"/>
                        </a:rPr>
                        <a:t>(less likely to cause </a:t>
                      </a:r>
                      <a:r>
                        <a:rPr lang="en-US" sz="1200" b="1" u="none" strike="noStrike" cap="none">
                          <a:solidFill>
                            <a:srgbClr val="FF0000"/>
                          </a:solidFill>
                          <a:latin typeface="Century Gothic"/>
                          <a:ea typeface="Century Gothic"/>
                          <a:cs typeface="Century Gothic"/>
                          <a:sym typeface="Century Gothic"/>
                        </a:rPr>
                        <a:t>dyskinesias</a:t>
                      </a:r>
                      <a:r>
                        <a:rPr lang="en-US" sz="1200" u="none" strike="noStrike" cap="none">
                          <a:solidFill>
                            <a:srgbClr val="FF0000"/>
                          </a:solidFill>
                          <a:latin typeface="Century Gothic"/>
                          <a:ea typeface="Century Gothic"/>
                          <a:cs typeface="Century Gothic"/>
                          <a:sym typeface="Century Gothic"/>
                        </a:rPr>
                        <a:t> than </a:t>
                      </a:r>
                      <a:r>
                        <a:rPr lang="en-US" sz="1200" b="1" u="none" strike="noStrike" cap="none">
                          <a:solidFill>
                            <a:schemeClr val="accent2"/>
                          </a:solidFill>
                          <a:latin typeface="Century Gothic"/>
                          <a:ea typeface="Century Gothic"/>
                          <a:cs typeface="Century Gothic"/>
                          <a:sym typeface="Century Gothic"/>
                        </a:rPr>
                        <a:t>levodopa</a:t>
                      </a:r>
                      <a:r>
                        <a:rPr lang="en-US" sz="1200" u="none" strike="noStrike" cap="none">
                          <a:solidFill>
                            <a:srgbClr val="FF0000"/>
                          </a:solidFill>
                          <a:latin typeface="Century Gothic"/>
                          <a:ea typeface="Century Gothic"/>
                          <a:cs typeface="Century Gothic"/>
                          <a:sym typeface="Century Gothic"/>
                        </a:rPr>
                        <a:t>) </a:t>
                      </a:r>
                      <a:endParaRPr sz="1200">
                        <a:solidFill>
                          <a:srgbClr val="FF0000"/>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1"/>
                  </a:ext>
                </a:extLst>
              </a:tr>
              <a:tr h="269650">
                <a:tc gridSpan="2">
                  <a:txBody>
                    <a:bodyPr/>
                    <a:lstStyle/>
                    <a:p>
                      <a:pPr marL="0" marR="0" lvl="0" indent="0" algn="ctr" rtl="0">
                        <a:lnSpc>
                          <a:spcPct val="100000"/>
                        </a:lnSpc>
                        <a:spcBef>
                          <a:spcPts val="0"/>
                        </a:spcBef>
                        <a:spcAft>
                          <a:spcPts val="0"/>
                        </a:spcAft>
                        <a:buClr>
                          <a:srgbClr val="171616"/>
                        </a:buClr>
                        <a:buSzPts val="2000"/>
                        <a:buFont typeface="Century Gothic"/>
                        <a:buNone/>
                      </a:pPr>
                      <a:r>
                        <a:rPr lang="en-US" b="1">
                          <a:latin typeface="Century Gothic"/>
                          <a:ea typeface="Century Gothic"/>
                          <a:cs typeface="Century Gothic"/>
                          <a:sym typeface="Century Gothic"/>
                        </a:rPr>
                        <a:t>Clinical use</a:t>
                      </a:r>
                      <a:endParaRPr b="1">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84D7D4"/>
                    </a:solidFill>
                  </a:tcPr>
                </a:tc>
                <a:tc hMerge="1">
                  <a:txBody>
                    <a:bodyPr/>
                    <a:lstStyle/>
                    <a:p>
                      <a:endParaRPr lang="ar-SA"/>
                    </a:p>
                  </a:txBody>
                  <a:tcPr/>
                </a:tc>
                <a:extLst>
                  <a:ext uri="{0D108BD9-81ED-4DB2-BD59-A6C34878D82A}">
                    <a16:rowId xmlns:a16="http://schemas.microsoft.com/office/drawing/2014/main" val="10002"/>
                  </a:ext>
                </a:extLst>
              </a:tr>
              <a:tr h="1378975">
                <a:tc gridSpan="2">
                  <a:txBody>
                    <a:bodyPr/>
                    <a:lstStyle/>
                    <a:p>
                      <a:pPr marL="285750" marR="0" lvl="0" indent="-273050" algn="l" rtl="0">
                        <a:spcBef>
                          <a:spcPts val="0"/>
                        </a:spcBef>
                        <a:spcAft>
                          <a:spcPts val="0"/>
                        </a:spcAft>
                        <a:buClr>
                          <a:schemeClr val="dk1"/>
                        </a:buClr>
                        <a:buSzPts val="1200"/>
                        <a:buFont typeface="Arial"/>
                        <a:buChar char="•"/>
                      </a:pPr>
                      <a:r>
                        <a:rPr lang="en-US" sz="1200" b="1"/>
                        <a:t>As monotherapy, </a:t>
                      </a:r>
                      <a:r>
                        <a:rPr lang="en-US" sz="1200"/>
                        <a:t>the dopamine agonists are </a:t>
                      </a:r>
                      <a:r>
                        <a:rPr lang="en-US" sz="1200" b="1"/>
                        <a:t>less effective </a:t>
                      </a:r>
                      <a:r>
                        <a:rPr lang="en-US" sz="1200"/>
                        <a:t>than </a:t>
                      </a:r>
                      <a:r>
                        <a:rPr lang="en-US" sz="1200" b="1">
                          <a:solidFill>
                            <a:schemeClr val="accent2"/>
                          </a:solidFill>
                        </a:rPr>
                        <a:t>levodopa</a:t>
                      </a:r>
                      <a:r>
                        <a:rPr lang="en-US" sz="1200"/>
                        <a:t>. </a:t>
                      </a:r>
                      <a:r>
                        <a:rPr lang="en-US" sz="1200">
                          <a:solidFill>
                            <a:schemeClr val="accent1"/>
                          </a:solidFill>
                        </a:rPr>
                        <a:t>This can only be used as </a:t>
                      </a:r>
                      <a:r>
                        <a:rPr lang="en-US" sz="1200">
                          <a:solidFill>
                            <a:schemeClr val="accent1"/>
                          </a:solidFill>
                          <a:latin typeface="Century Gothic"/>
                          <a:ea typeface="Century Gothic"/>
                          <a:cs typeface="Century Gothic"/>
                          <a:sym typeface="Century Gothic"/>
                        </a:rPr>
                        <a:t>initial therapy for </a:t>
                      </a:r>
                      <a:r>
                        <a:rPr lang="en-US" sz="1200" b="1">
                          <a:solidFill>
                            <a:schemeClr val="accent1"/>
                          </a:solidFill>
                          <a:latin typeface="Century Gothic"/>
                          <a:ea typeface="Century Gothic"/>
                          <a:cs typeface="Century Gothic"/>
                          <a:sym typeface="Century Gothic"/>
                        </a:rPr>
                        <a:t>early</a:t>
                      </a:r>
                      <a:r>
                        <a:rPr lang="en-US" sz="1200">
                          <a:solidFill>
                            <a:schemeClr val="accent1"/>
                          </a:solidFill>
                          <a:latin typeface="Century Gothic"/>
                          <a:ea typeface="Century Gothic"/>
                          <a:cs typeface="Century Gothic"/>
                          <a:sym typeface="Century Gothic"/>
                        </a:rPr>
                        <a:t> stages of the disease. </a:t>
                      </a:r>
                      <a:endParaRPr sz="1200">
                        <a:solidFill>
                          <a:schemeClr val="accent1"/>
                        </a:solidFill>
                      </a:endParaRPr>
                    </a:p>
                    <a:p>
                      <a:pPr marL="285750" marR="0" lvl="0" indent="-273050" algn="l" rtl="0">
                        <a:spcBef>
                          <a:spcPts val="0"/>
                        </a:spcBef>
                        <a:spcAft>
                          <a:spcPts val="0"/>
                        </a:spcAft>
                        <a:buClr>
                          <a:schemeClr val="dk1"/>
                        </a:buClr>
                        <a:buSzPts val="1200"/>
                        <a:buFont typeface="Arial"/>
                        <a:buChar char="•"/>
                      </a:pPr>
                      <a:r>
                        <a:rPr lang="en-US" sz="1200" b="1"/>
                        <a:t>In advanced stages, dopamine agonists are used as an adjunct to </a:t>
                      </a:r>
                      <a:r>
                        <a:rPr lang="en-US" sz="1200" b="1">
                          <a:solidFill>
                            <a:schemeClr val="accent2"/>
                          </a:solidFill>
                        </a:rPr>
                        <a:t>levodopa</a:t>
                      </a:r>
                      <a:r>
                        <a:rPr lang="en-US" sz="1200" b="1"/>
                        <a:t>, </a:t>
                      </a:r>
                      <a:r>
                        <a:rPr lang="en-US" sz="1200"/>
                        <a:t>they  may contribute to clinical improvement and reduce </a:t>
                      </a:r>
                      <a:r>
                        <a:rPr lang="en-US" sz="1200" b="1">
                          <a:solidFill>
                            <a:schemeClr val="accent2"/>
                          </a:solidFill>
                        </a:rPr>
                        <a:t>levodopa</a:t>
                      </a:r>
                      <a:r>
                        <a:rPr lang="en-US" sz="1200"/>
                        <a:t> dosage needs.</a:t>
                      </a:r>
                      <a:endParaRPr sz="1200"/>
                    </a:p>
                    <a:p>
                      <a:pPr marL="285750" marR="0" lvl="0" indent="-273050" algn="l" rtl="0">
                        <a:lnSpc>
                          <a:spcPct val="100000"/>
                        </a:lnSpc>
                        <a:spcBef>
                          <a:spcPts val="0"/>
                        </a:spcBef>
                        <a:spcAft>
                          <a:spcPts val="0"/>
                        </a:spcAft>
                        <a:buClr>
                          <a:srgbClr val="999999"/>
                        </a:buClr>
                        <a:buSzPts val="1200"/>
                        <a:buFont typeface="Arial"/>
                        <a:buChar char="•"/>
                      </a:pPr>
                      <a:r>
                        <a:rPr lang="en-US" sz="1200">
                          <a:solidFill>
                            <a:srgbClr val="999999"/>
                          </a:solidFill>
                        </a:rPr>
                        <a:t>Lippincott: Dopamine agonists may delay the need to use levodopa therapy in early Parkinson disease and may decrease the dose of levodopa in advanced Parkinson disease.</a:t>
                      </a:r>
                      <a:endParaRPr sz="1200">
                        <a:solidFill>
                          <a:srgbClr val="999999"/>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457375">
                <a:tc>
                  <a:txBody>
                    <a:bodyPr/>
                    <a:lstStyle/>
                    <a:p>
                      <a:pPr marL="0" lvl="1" indent="0" algn="ctr" rtl="0">
                        <a:spcBef>
                          <a:spcPts val="0"/>
                        </a:spcBef>
                        <a:spcAft>
                          <a:spcPts val="0"/>
                        </a:spcAft>
                        <a:buClr>
                          <a:schemeClr val="dk1"/>
                        </a:buClr>
                        <a:buSzPts val="1400"/>
                        <a:buFont typeface="Century Gothic"/>
                        <a:buNone/>
                      </a:pPr>
                      <a:r>
                        <a:rPr lang="en-US" b="1"/>
                        <a:t>Ergot</a:t>
                      </a:r>
                      <a:r>
                        <a:rPr lang="en-US"/>
                        <a:t> </a:t>
                      </a:r>
                      <a:r>
                        <a:rPr lang="en-US" b="1"/>
                        <a:t>derivatives:</a:t>
                      </a:r>
                      <a:endParaRPr/>
                    </a:p>
                    <a:p>
                      <a:pPr marL="0" lvl="1" indent="0" algn="ctr" rtl="0">
                        <a:spcBef>
                          <a:spcPts val="0"/>
                        </a:spcBef>
                        <a:spcAft>
                          <a:spcPts val="0"/>
                        </a:spcAft>
                        <a:buClr>
                          <a:schemeClr val="dk1"/>
                        </a:buClr>
                        <a:buSzPts val="1400"/>
                        <a:buFont typeface="Century Gothic"/>
                        <a:buNone/>
                      </a:pPr>
                      <a:r>
                        <a:rPr lang="en-US" b="1"/>
                        <a:t> </a:t>
                      </a:r>
                      <a:r>
                        <a:rPr lang="en-US" b="1">
                          <a:solidFill>
                            <a:schemeClr val="accent2"/>
                          </a:solidFill>
                        </a:rPr>
                        <a:t>Bromocriptine, pergolide</a:t>
                      </a:r>
                      <a:endParaRPr b="1">
                        <a:solidFill>
                          <a:schemeClr val="accent2"/>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tc>
                  <a:txBody>
                    <a:bodyPr/>
                    <a:lstStyle/>
                    <a:p>
                      <a:pPr marL="0" lvl="1" indent="0" algn="ctr" rtl="0">
                        <a:spcBef>
                          <a:spcPts val="0"/>
                        </a:spcBef>
                        <a:spcAft>
                          <a:spcPts val="0"/>
                        </a:spcAft>
                        <a:buClr>
                          <a:schemeClr val="dk1"/>
                        </a:buClr>
                        <a:buSzPts val="1400"/>
                        <a:buFont typeface="Century Gothic"/>
                        <a:buNone/>
                      </a:pPr>
                      <a:r>
                        <a:rPr lang="en-US" b="1"/>
                        <a:t>Non ergot derivatives</a:t>
                      </a:r>
                      <a:endParaRPr b="1"/>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extLst>
                  <a:ext uri="{0D108BD9-81ED-4DB2-BD59-A6C34878D82A}">
                    <a16:rowId xmlns:a16="http://schemas.microsoft.com/office/drawing/2014/main" val="10004"/>
                  </a:ext>
                </a:extLst>
              </a:tr>
              <a:tr h="269650">
                <a:tc>
                  <a:txBody>
                    <a:bodyPr/>
                    <a:lstStyle/>
                    <a:p>
                      <a:pPr marL="0" lvl="0" indent="0" algn="ctr" rtl="0">
                        <a:spcBef>
                          <a:spcPts val="0"/>
                        </a:spcBef>
                        <a:spcAft>
                          <a:spcPts val="0"/>
                        </a:spcAft>
                        <a:buClr>
                          <a:schemeClr val="dk1"/>
                        </a:buClr>
                        <a:buSzPts val="2000"/>
                        <a:buFont typeface="Century Gothic"/>
                        <a:buNone/>
                      </a:pPr>
                      <a:r>
                        <a:rPr lang="en-US" b="1">
                          <a:solidFill>
                            <a:schemeClr val="accent2"/>
                          </a:solidFill>
                        </a:rPr>
                        <a:t>Bromocriptine </a:t>
                      </a:r>
                      <a:endParaRPr b="1">
                        <a:solidFill>
                          <a:schemeClr val="accent2"/>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EE0E8"/>
                    </a:solidFill>
                  </a:tcPr>
                </a:tc>
                <a:tc>
                  <a:txBody>
                    <a:bodyPr/>
                    <a:lstStyle/>
                    <a:p>
                      <a:pPr marL="0" marR="0" lvl="0" indent="0" algn="ctr" rtl="0">
                        <a:lnSpc>
                          <a:spcPct val="100000"/>
                        </a:lnSpc>
                        <a:spcBef>
                          <a:spcPts val="0"/>
                        </a:spcBef>
                        <a:spcAft>
                          <a:spcPts val="0"/>
                        </a:spcAft>
                        <a:buClr>
                          <a:schemeClr val="dk1"/>
                        </a:buClr>
                        <a:buSzPts val="2000"/>
                        <a:buFont typeface="Century Gothic"/>
                        <a:buNone/>
                      </a:pPr>
                      <a:r>
                        <a:rPr lang="en-US" b="1">
                          <a:solidFill>
                            <a:schemeClr val="accent2"/>
                          </a:solidFill>
                        </a:rPr>
                        <a:t>Pramipexol</a:t>
                      </a:r>
                      <a:endParaRPr b="1">
                        <a:solidFill>
                          <a:schemeClr val="accent2"/>
                        </a:solidFill>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D966"/>
                    </a:solidFill>
                  </a:tcPr>
                </a:tc>
                <a:extLst>
                  <a:ext uri="{0D108BD9-81ED-4DB2-BD59-A6C34878D82A}">
                    <a16:rowId xmlns:a16="http://schemas.microsoft.com/office/drawing/2014/main" val="10005"/>
                  </a:ext>
                </a:extLst>
              </a:tr>
              <a:tr h="2189625">
                <a:tc>
                  <a:txBody>
                    <a:bodyPr/>
                    <a:lstStyle/>
                    <a:p>
                      <a:pPr marL="285750" lvl="0" indent="-273050" algn="l" rtl="0">
                        <a:spcBef>
                          <a:spcPts val="0"/>
                        </a:spcBef>
                        <a:spcAft>
                          <a:spcPts val="0"/>
                        </a:spcAft>
                        <a:buClr>
                          <a:srgbClr val="C00000"/>
                        </a:buClr>
                        <a:buSzPts val="1200"/>
                        <a:buChar char="•"/>
                      </a:pPr>
                      <a:r>
                        <a:rPr lang="en-US" sz="1200"/>
                        <a:t>D</a:t>
                      </a:r>
                      <a:r>
                        <a:rPr lang="en-US" sz="1200" u="sng"/>
                        <a:t>2</a:t>
                      </a:r>
                      <a:r>
                        <a:rPr lang="en-US" sz="1200"/>
                        <a:t> agonist</a:t>
                      </a:r>
                      <a:endParaRPr sz="1200"/>
                    </a:p>
                    <a:p>
                      <a:pPr marL="285750" lvl="0" indent="-273050" algn="l" rtl="0">
                        <a:spcBef>
                          <a:spcPts val="0"/>
                        </a:spcBef>
                        <a:spcAft>
                          <a:spcPts val="0"/>
                        </a:spcAft>
                        <a:buClr>
                          <a:schemeClr val="dk1"/>
                        </a:buClr>
                        <a:buSzPts val="1200"/>
                        <a:buChar char="•"/>
                      </a:pPr>
                      <a:r>
                        <a:rPr lang="en-US" sz="1200"/>
                        <a:t>Is given orally</a:t>
                      </a:r>
                      <a:endParaRPr sz="1200"/>
                    </a:p>
                    <a:p>
                      <a:pPr marL="285750" lvl="0" indent="-273050" algn="l" rtl="0">
                        <a:spcBef>
                          <a:spcPts val="0"/>
                        </a:spcBef>
                        <a:spcAft>
                          <a:spcPts val="0"/>
                        </a:spcAft>
                        <a:buClr>
                          <a:schemeClr val="dk1"/>
                        </a:buClr>
                        <a:buSzPts val="1200"/>
                        <a:buChar char="•"/>
                      </a:pPr>
                      <a:r>
                        <a:rPr lang="en-US" sz="1200"/>
                        <a:t>T½ = 6-8 h. </a:t>
                      </a:r>
                      <a:r>
                        <a:rPr lang="en-US" sz="1200">
                          <a:solidFill>
                            <a:schemeClr val="accent1"/>
                          </a:solidFill>
                        </a:rPr>
                        <a:t>Longer than </a:t>
                      </a:r>
                      <a:r>
                        <a:rPr lang="en-US" sz="1200">
                          <a:solidFill>
                            <a:schemeClr val="accent2"/>
                          </a:solidFill>
                        </a:rPr>
                        <a:t>Levodopa </a:t>
                      </a:r>
                      <a:r>
                        <a:rPr lang="en-US" sz="1200">
                          <a:solidFill>
                            <a:schemeClr val="accent1"/>
                          </a:solidFill>
                        </a:rPr>
                        <a:t>(t½ =2 h) ButL-dopa more effective.</a:t>
                      </a:r>
                      <a:endParaRPr sz="1200">
                        <a:solidFill>
                          <a:schemeClr val="accent1"/>
                        </a:solidFill>
                      </a:endParaRPr>
                    </a:p>
                    <a:p>
                      <a:pPr marL="285750" lvl="0" indent="-273050" algn="l" rtl="0">
                        <a:spcBef>
                          <a:spcPts val="0"/>
                        </a:spcBef>
                        <a:spcAft>
                          <a:spcPts val="0"/>
                        </a:spcAft>
                        <a:buClr>
                          <a:schemeClr val="dk1"/>
                        </a:buClr>
                        <a:buSzPts val="1200"/>
                        <a:buChar char="•"/>
                      </a:pPr>
                      <a:r>
                        <a:rPr lang="en-US" sz="1200"/>
                        <a:t>Used for the </a:t>
                      </a:r>
                      <a:r>
                        <a:rPr lang="en-US" sz="1200" b="1"/>
                        <a:t>treatment</a:t>
                      </a:r>
                      <a:r>
                        <a:rPr lang="en-US" sz="1200"/>
                        <a:t> of:</a:t>
                      </a:r>
                      <a:endParaRPr sz="1200"/>
                    </a:p>
                    <a:p>
                      <a:pPr marL="342900" lvl="0" indent="-330200" algn="l" rtl="0">
                        <a:spcBef>
                          <a:spcPts val="0"/>
                        </a:spcBef>
                        <a:spcAft>
                          <a:spcPts val="0"/>
                        </a:spcAft>
                        <a:buClr>
                          <a:schemeClr val="dk1"/>
                        </a:buClr>
                        <a:buSzPts val="1200"/>
                        <a:buFont typeface="Century Gothic"/>
                        <a:buAutoNum type="arabicPeriod"/>
                      </a:pPr>
                      <a:r>
                        <a:rPr lang="en-US" sz="1200"/>
                        <a:t>Parkinson’s disease</a:t>
                      </a:r>
                      <a:endParaRPr sz="1200"/>
                    </a:p>
                    <a:p>
                      <a:pPr marL="342900" lvl="0" indent="-330200" algn="l" rtl="0">
                        <a:spcBef>
                          <a:spcPts val="0"/>
                        </a:spcBef>
                        <a:spcAft>
                          <a:spcPts val="0"/>
                        </a:spcAft>
                        <a:buClr>
                          <a:schemeClr val="dk1"/>
                        </a:buClr>
                        <a:buSzPts val="1200"/>
                        <a:buFont typeface="Century Gothic"/>
                        <a:buAutoNum type="arabicPeriod"/>
                      </a:pPr>
                      <a:r>
                        <a:rPr lang="en-US" sz="1200"/>
                        <a:t>Hyperprolactinemia </a:t>
                      </a:r>
                      <a:r>
                        <a:rPr lang="en-US" sz="1200">
                          <a:solidFill>
                            <a:srgbClr val="FF0000"/>
                          </a:solidFill>
                        </a:rPr>
                        <a:t>(</a:t>
                      </a:r>
                      <a:r>
                        <a:rPr lang="en-US" sz="1200" b="1">
                          <a:solidFill>
                            <a:srgbClr val="FF0000"/>
                          </a:solidFill>
                        </a:rPr>
                        <a:t>galactorrhea</a:t>
                      </a:r>
                      <a:r>
                        <a:rPr lang="en-US" sz="1200"/>
                        <a:t>): </a:t>
                      </a:r>
                      <a:r>
                        <a:rPr lang="en-US" sz="1200">
                          <a:solidFill>
                            <a:schemeClr val="accent1"/>
                          </a:solidFill>
                        </a:rPr>
                        <a:t>a condition of elevated serum prolactin «هرمون الحليب», which induces infertility in women. Secretion of prolactin is under </a:t>
                      </a:r>
                      <a:r>
                        <a:rPr lang="en-US" sz="1200" b="1">
                          <a:solidFill>
                            <a:schemeClr val="accent1"/>
                          </a:solidFill>
                        </a:rPr>
                        <a:t>inhibitory</a:t>
                      </a:r>
                      <a:r>
                        <a:rPr lang="en-US" sz="1200">
                          <a:solidFill>
                            <a:schemeClr val="accent1"/>
                          </a:solidFill>
                        </a:rPr>
                        <a:t> control by dopamine. → كلما زاد البرولاكتين قل مستوى الدوبامين.</a:t>
                      </a:r>
                      <a:endParaRPr sz="1200">
                        <a:solidFill>
                          <a:schemeClr val="accent1"/>
                        </a:solidFill>
                      </a:endParaRPr>
                    </a:p>
                    <a:p>
                      <a:pPr marL="342900" lvl="0" indent="-330200" algn="l" rtl="0">
                        <a:spcBef>
                          <a:spcPts val="0"/>
                        </a:spcBef>
                        <a:spcAft>
                          <a:spcPts val="0"/>
                        </a:spcAft>
                        <a:buClr>
                          <a:srgbClr val="FF0000"/>
                        </a:buClr>
                        <a:buSzPts val="1200"/>
                        <a:buFont typeface="Century Gothic"/>
                        <a:buAutoNum type="arabicPeriod"/>
                      </a:pPr>
                      <a:r>
                        <a:rPr lang="en-US" sz="1200" b="1">
                          <a:solidFill>
                            <a:srgbClr val="FF0000"/>
                          </a:solidFill>
                        </a:rPr>
                        <a:t>Infertility in women</a:t>
                      </a:r>
                      <a:r>
                        <a:rPr lang="en-US" sz="1200">
                          <a:solidFill>
                            <a:srgbClr val="FF0000"/>
                          </a:solidFill>
                        </a:rPr>
                        <a:t>.</a:t>
                      </a:r>
                      <a:endParaRPr sz="1200">
                        <a:solidFill>
                          <a:srgbClr val="FF0000"/>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chemeClr val="dk1"/>
                        </a:buClr>
                        <a:buSzPts val="1200"/>
                        <a:buChar char="●"/>
                      </a:pPr>
                      <a:r>
                        <a:rPr lang="en-US" sz="1200"/>
                        <a:t>D</a:t>
                      </a:r>
                      <a:r>
                        <a:rPr lang="en-US" sz="1200" u="sng"/>
                        <a:t>3</a:t>
                      </a:r>
                      <a:r>
                        <a:rPr lang="en-US" sz="1200">
                          <a:solidFill>
                            <a:srgbClr val="36506A"/>
                          </a:solidFill>
                        </a:rPr>
                        <a:t> agonist</a:t>
                      </a:r>
                      <a:endParaRPr sz="1200">
                        <a:solidFill>
                          <a:srgbClr val="36506A"/>
                        </a:solidFill>
                      </a:endParaRPr>
                    </a:p>
                    <a:p>
                      <a:pPr marL="457200" lvl="0" indent="-304800" algn="l" rtl="0">
                        <a:lnSpc>
                          <a:spcPct val="115000"/>
                        </a:lnSpc>
                        <a:spcBef>
                          <a:spcPts val="0"/>
                        </a:spcBef>
                        <a:spcAft>
                          <a:spcPts val="0"/>
                        </a:spcAft>
                        <a:buClr>
                          <a:schemeClr val="dk1"/>
                        </a:buClr>
                        <a:buSzPts val="1200"/>
                        <a:buChar char="●"/>
                      </a:pPr>
                      <a:r>
                        <a:rPr lang="en-US" sz="1200">
                          <a:solidFill>
                            <a:srgbClr val="36506A"/>
                          </a:solidFill>
                        </a:rPr>
                        <a:t>Used alone as </a:t>
                      </a:r>
                      <a:r>
                        <a:rPr lang="en-US" sz="1200" b="1">
                          <a:solidFill>
                            <a:srgbClr val="36506A"/>
                          </a:solidFill>
                        </a:rPr>
                        <a:t>initial therapy </a:t>
                      </a:r>
                      <a:r>
                        <a:rPr lang="en-US" sz="1200">
                          <a:solidFill>
                            <a:srgbClr val="36506A"/>
                          </a:solidFill>
                        </a:rPr>
                        <a:t>or in combination with </a:t>
                      </a:r>
                      <a:r>
                        <a:rPr lang="en-US" sz="1200">
                          <a:solidFill>
                            <a:schemeClr val="accent2"/>
                          </a:solidFill>
                        </a:rPr>
                        <a:t>L-dopa</a:t>
                      </a:r>
                      <a:r>
                        <a:rPr lang="en-US" sz="1200">
                          <a:solidFill>
                            <a:srgbClr val="36506A"/>
                          </a:solidFill>
                        </a:rPr>
                        <a:t>.</a:t>
                      </a:r>
                      <a:endParaRPr sz="1200">
                        <a:solidFill>
                          <a:srgbClr val="36506A"/>
                        </a:solidFill>
                      </a:endParaRPr>
                    </a:p>
                    <a:p>
                      <a:pPr marL="457200" lvl="0" indent="-304800" algn="l" rtl="0">
                        <a:lnSpc>
                          <a:spcPct val="115000"/>
                        </a:lnSpc>
                        <a:spcBef>
                          <a:spcPts val="0"/>
                        </a:spcBef>
                        <a:spcAft>
                          <a:spcPts val="0"/>
                        </a:spcAft>
                        <a:buClr>
                          <a:schemeClr val="dk1"/>
                        </a:buClr>
                        <a:buSzPts val="1200"/>
                        <a:buChar char="●"/>
                      </a:pPr>
                      <a:r>
                        <a:rPr lang="en-US" sz="1200">
                          <a:solidFill>
                            <a:srgbClr val="36506A"/>
                          </a:solidFill>
                        </a:rPr>
                        <a:t> Is given </a:t>
                      </a:r>
                      <a:r>
                        <a:rPr lang="en-US" sz="1200" b="1">
                          <a:solidFill>
                            <a:srgbClr val="36506A"/>
                          </a:solidFill>
                        </a:rPr>
                        <a:t>orally</a:t>
                      </a:r>
                      <a:r>
                        <a:rPr lang="en-US" sz="1200">
                          <a:solidFill>
                            <a:srgbClr val="36506A"/>
                          </a:solidFill>
                        </a:rPr>
                        <a:t>, excreted unchanged in urine.</a:t>
                      </a:r>
                      <a:endParaRPr sz="1200">
                        <a:solidFill>
                          <a:srgbClr val="36506A"/>
                        </a:solidFill>
                      </a:endParaRPr>
                    </a:p>
                    <a:p>
                      <a:pPr marL="457200" lvl="0" indent="-304800" algn="l" rtl="0">
                        <a:lnSpc>
                          <a:spcPct val="115000"/>
                        </a:lnSpc>
                        <a:spcBef>
                          <a:spcPts val="0"/>
                        </a:spcBef>
                        <a:spcAft>
                          <a:spcPts val="0"/>
                        </a:spcAft>
                        <a:buClr>
                          <a:schemeClr val="dk1"/>
                        </a:buClr>
                        <a:buSzPts val="1200"/>
                        <a:buChar char="●"/>
                      </a:pPr>
                      <a:r>
                        <a:rPr lang="en-US" sz="1200">
                          <a:solidFill>
                            <a:srgbClr val="36506A"/>
                          </a:solidFill>
                        </a:rPr>
                        <a:t>Has the advantage of being </a:t>
                      </a:r>
                      <a:r>
                        <a:rPr lang="en-US" sz="1200" b="1">
                          <a:solidFill>
                            <a:srgbClr val="FF0000"/>
                          </a:solidFill>
                        </a:rPr>
                        <a:t>free radicals scavenger</a:t>
                      </a:r>
                      <a:r>
                        <a:rPr lang="en-US" sz="1200">
                          <a:solidFill>
                            <a:srgbClr val="36506A"/>
                          </a:solidFill>
                        </a:rPr>
                        <a:t>.</a:t>
                      </a:r>
                      <a:endParaRPr sz="1200">
                        <a:solidFill>
                          <a:srgbClr val="36506A"/>
                        </a:solidFill>
                      </a:endParaRPr>
                    </a:p>
                    <a:p>
                      <a:pPr marL="45720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284775">
                <a:tc gridSpan="2">
                  <a:txBody>
                    <a:bodyPr/>
                    <a:lstStyle/>
                    <a:p>
                      <a:pPr marL="0" lvl="0" indent="0" algn="ctr" rtl="0">
                        <a:spcBef>
                          <a:spcPts val="0"/>
                        </a:spcBef>
                        <a:spcAft>
                          <a:spcPts val="0"/>
                        </a:spcAft>
                        <a:buNone/>
                      </a:pPr>
                      <a:r>
                        <a:rPr lang="en-US" b="1">
                          <a:latin typeface="Century Gothic"/>
                          <a:ea typeface="Century Gothic"/>
                          <a:cs typeface="Century Gothic"/>
                          <a:sym typeface="Century Gothic"/>
                        </a:rPr>
                        <a:t>Adverse effects</a:t>
                      </a:r>
                      <a:endParaRPr b="1">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tc hMerge="1">
                  <a:txBody>
                    <a:bodyPr/>
                    <a:lstStyle/>
                    <a:p>
                      <a:endParaRPr lang="ar-SA"/>
                    </a:p>
                  </a:txBody>
                  <a:tcPr/>
                </a:tc>
                <a:extLst>
                  <a:ext uri="{0D108BD9-81ED-4DB2-BD59-A6C34878D82A}">
                    <a16:rowId xmlns:a16="http://schemas.microsoft.com/office/drawing/2014/main" val="10007"/>
                  </a:ext>
                </a:extLst>
              </a:tr>
              <a:tr h="284775">
                <a:tc gridSpan="2">
                  <a:txBody>
                    <a:bodyPr/>
                    <a:lstStyle/>
                    <a:p>
                      <a:pPr marL="0" lvl="0" indent="0" algn="l" rtl="0">
                        <a:spcBef>
                          <a:spcPts val="0"/>
                        </a:spcBef>
                        <a:spcAft>
                          <a:spcPts val="0"/>
                        </a:spcAft>
                        <a:buNone/>
                      </a:pPr>
                      <a:r>
                        <a:rPr lang="en-US" sz="1200">
                          <a:latin typeface="Century Gothic"/>
                          <a:ea typeface="Century Gothic"/>
                          <a:cs typeface="Century Gothic"/>
                          <a:sym typeface="Century Gothic"/>
                        </a:rPr>
                        <a:t>Similar to </a:t>
                      </a:r>
                      <a:r>
                        <a:rPr lang="en-US" sz="1200" b="1">
                          <a:solidFill>
                            <a:schemeClr val="accent2"/>
                          </a:solidFill>
                          <a:latin typeface="Century Gothic"/>
                          <a:ea typeface="Century Gothic"/>
                          <a:cs typeface="Century Gothic"/>
                          <a:sym typeface="Century Gothic"/>
                        </a:rPr>
                        <a:t>L-dopa</a:t>
                      </a:r>
                      <a:r>
                        <a:rPr lang="en-US"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a:latin typeface="Century Gothic"/>
                          <a:ea typeface="Century Gothic"/>
                          <a:cs typeface="Century Gothic"/>
                          <a:sym typeface="Century Gothic"/>
                        </a:rPr>
                        <a:t>Nausea, vomiting, postural hypotension </a:t>
                      </a:r>
                      <a:endParaRPr sz="1200">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a:latin typeface="Century Gothic"/>
                          <a:ea typeface="Century Gothic"/>
                          <a:cs typeface="Century Gothic"/>
                          <a:sym typeface="Century Gothic"/>
                        </a:rPr>
                        <a:t>Cardiac arrhythmias</a:t>
                      </a:r>
                      <a:endParaRPr sz="1200">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b="1">
                          <a:latin typeface="Century Gothic"/>
                          <a:ea typeface="Century Gothic"/>
                          <a:cs typeface="Century Gothic"/>
                          <a:sym typeface="Century Gothic"/>
                        </a:rPr>
                        <a:t>Confusion, hallucinations, delusions</a:t>
                      </a:r>
                      <a:endParaRPr sz="1200">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a:latin typeface="Century Gothic"/>
                          <a:ea typeface="Century Gothic"/>
                          <a:cs typeface="Century Gothic"/>
                          <a:sym typeface="Century Gothic"/>
                        </a:rPr>
                        <a:t>Dyskinesias </a:t>
                      </a:r>
                      <a:r>
                        <a:rPr lang="en-US" sz="1200" b="1"/>
                        <a:t>(less prominent).</a:t>
                      </a:r>
                      <a:endParaRPr sz="1200" b="1"/>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8"/>
                  </a:ext>
                </a:extLst>
              </a:tr>
              <a:tr h="284775">
                <a:tc gridSpan="2">
                  <a:txBody>
                    <a:bodyPr/>
                    <a:lstStyle/>
                    <a:p>
                      <a:pPr marL="0" lvl="0" indent="0" algn="ctr" rtl="0">
                        <a:spcBef>
                          <a:spcPts val="0"/>
                        </a:spcBef>
                        <a:spcAft>
                          <a:spcPts val="0"/>
                        </a:spcAft>
                        <a:buNone/>
                      </a:pPr>
                      <a:r>
                        <a:rPr lang="en-US" b="1">
                          <a:latin typeface="Century Gothic"/>
                          <a:ea typeface="Century Gothic"/>
                          <a:cs typeface="Century Gothic"/>
                          <a:sym typeface="Century Gothic"/>
                        </a:rPr>
                        <a:t>Contraindications</a:t>
                      </a:r>
                      <a:endParaRPr b="1">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tc hMerge="1">
                  <a:txBody>
                    <a:bodyPr/>
                    <a:lstStyle/>
                    <a:p>
                      <a:endParaRPr lang="ar-SA"/>
                    </a:p>
                  </a:txBody>
                  <a:tcPr/>
                </a:tc>
                <a:extLst>
                  <a:ext uri="{0D108BD9-81ED-4DB2-BD59-A6C34878D82A}">
                    <a16:rowId xmlns:a16="http://schemas.microsoft.com/office/drawing/2014/main" val="10009"/>
                  </a:ext>
                </a:extLst>
              </a:tr>
              <a:tr h="284775">
                <a:tc gridSpan="2">
                  <a:txBody>
                    <a:bodyPr/>
                    <a:lstStyle/>
                    <a:p>
                      <a:pPr marL="285750" lvl="0" indent="-273050" algn="l" rtl="0">
                        <a:spcBef>
                          <a:spcPts val="0"/>
                        </a:spcBef>
                        <a:spcAft>
                          <a:spcPts val="0"/>
                        </a:spcAft>
                        <a:buClr>
                          <a:srgbClr val="FF0000"/>
                        </a:buClr>
                        <a:buSzPts val="1200"/>
                        <a:buChar char="•"/>
                      </a:pPr>
                      <a:r>
                        <a:rPr lang="en-US" sz="1200" b="1">
                          <a:solidFill>
                            <a:srgbClr val="FF0000"/>
                          </a:solidFill>
                          <a:latin typeface="Century Gothic"/>
                          <a:ea typeface="Century Gothic"/>
                          <a:cs typeface="Century Gothic"/>
                          <a:sym typeface="Century Gothic"/>
                        </a:rPr>
                        <a:t>Psychosis</a:t>
                      </a:r>
                      <a:endParaRPr sz="1200">
                        <a:solidFill>
                          <a:schemeClr val="dk1"/>
                        </a:solidFill>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a:latin typeface="Century Gothic"/>
                          <a:ea typeface="Century Gothic"/>
                          <a:cs typeface="Century Gothic"/>
                          <a:sym typeface="Century Gothic"/>
                        </a:rPr>
                        <a:t>Peripheral vascular disease (</a:t>
                      </a:r>
                      <a:r>
                        <a:rPr lang="en-US" sz="1200" b="1">
                          <a:latin typeface="Century Gothic"/>
                          <a:ea typeface="Century Gothic"/>
                          <a:cs typeface="Century Gothic"/>
                          <a:sym typeface="Century Gothic"/>
                        </a:rPr>
                        <a:t>only ergot derivatives</a:t>
                      </a:r>
                      <a:r>
                        <a:rPr lang="en-US" sz="1200">
                          <a:solidFill>
                            <a:schemeClr val="dk1"/>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which cause severe vaso</a:t>
                      </a:r>
                      <a:r>
                        <a:rPr lang="en-US" sz="1200" b="1">
                          <a:solidFill>
                            <a:schemeClr val="accent1"/>
                          </a:solidFill>
                          <a:latin typeface="Century Gothic"/>
                          <a:ea typeface="Century Gothic"/>
                          <a:cs typeface="Century Gothic"/>
                          <a:sym typeface="Century Gothic"/>
                        </a:rPr>
                        <a:t>constriction</a:t>
                      </a:r>
                      <a:r>
                        <a:rPr lang="en-US" sz="1200">
                          <a:solidFill>
                            <a:schemeClr val="accent1"/>
                          </a:solidFill>
                          <a:latin typeface="Century Gothic"/>
                          <a:ea typeface="Century Gothic"/>
                          <a:cs typeface="Century Gothic"/>
                          <a:sym typeface="Century Gothic"/>
                        </a:rPr>
                        <a:t> and may cause </a:t>
                      </a:r>
                      <a:r>
                        <a:rPr lang="en-US" sz="1200" u="sng">
                          <a:solidFill>
                            <a:schemeClr val="accent1"/>
                          </a:solidFill>
                          <a:latin typeface="Century Gothic"/>
                          <a:ea typeface="Century Gothic"/>
                          <a:cs typeface="Century Gothic"/>
                          <a:sym typeface="Century Gothic"/>
                        </a:rPr>
                        <a:t>gangrene</a:t>
                      </a:r>
                      <a:r>
                        <a:rPr lang="en-US" sz="1200">
                          <a:solidFill>
                            <a:schemeClr val="accent1"/>
                          </a:solidFill>
                          <a:latin typeface="Century Gothic"/>
                          <a:ea typeface="Century Gothic"/>
                          <a:cs typeface="Century Gothic"/>
                          <a:sym typeface="Century Gothic"/>
                        </a:rPr>
                        <a:t> with high dosage)</a:t>
                      </a:r>
                      <a:endParaRPr sz="1200">
                        <a:solidFill>
                          <a:schemeClr val="accent1"/>
                        </a:solidFill>
                        <a:latin typeface="Century Gothic"/>
                        <a:ea typeface="Century Gothic"/>
                        <a:cs typeface="Century Gothic"/>
                        <a:sym typeface="Century Gothic"/>
                      </a:endParaRPr>
                    </a:p>
                    <a:p>
                      <a:pPr marL="285750" lvl="0" indent="-273050" algn="l" rtl="0">
                        <a:spcBef>
                          <a:spcPts val="0"/>
                        </a:spcBef>
                        <a:spcAft>
                          <a:spcPts val="0"/>
                        </a:spcAft>
                        <a:buClr>
                          <a:schemeClr val="dk1"/>
                        </a:buClr>
                        <a:buSzPts val="1200"/>
                        <a:buChar char="•"/>
                      </a:pPr>
                      <a:r>
                        <a:rPr lang="en-US" sz="1200">
                          <a:latin typeface="Century Gothic"/>
                          <a:ea typeface="Century Gothic"/>
                          <a:cs typeface="Century Gothic"/>
                          <a:sym typeface="Century Gothic"/>
                        </a:rPr>
                        <a:t>Recent </a:t>
                      </a:r>
                      <a:r>
                        <a:rPr lang="en-US" sz="1200" b="1">
                          <a:latin typeface="Century Gothic"/>
                          <a:ea typeface="Century Gothic"/>
                          <a:cs typeface="Century Gothic"/>
                          <a:sym typeface="Century Gothic"/>
                        </a:rPr>
                        <a:t>myocardial infarction </a:t>
                      </a:r>
                      <a:r>
                        <a:rPr lang="en-US"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10"/>
                  </a:ext>
                </a:extLst>
              </a:tr>
            </a:tbl>
          </a:graphicData>
        </a:graphic>
      </p:graphicFrame>
      <p:sp>
        <p:nvSpPr>
          <p:cNvPr id="303" name="Google Shape;303;p30"/>
          <p:cNvSpPr/>
          <p:nvPr/>
        </p:nvSpPr>
        <p:spPr>
          <a:xfrm>
            <a:off x="0" y="0"/>
            <a:ext cx="6858000" cy="562926"/>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Dopamine receptor agonists</a:t>
            </a:r>
            <a:endParaRPr sz="2400" b="1">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31"/>
          <p:cNvGraphicFramePr/>
          <p:nvPr/>
        </p:nvGraphicFramePr>
        <p:xfrm>
          <a:off x="151710" y="517520"/>
          <a:ext cx="3000000" cy="3000000"/>
        </p:xfrm>
        <a:graphic>
          <a:graphicData uri="http://schemas.openxmlformats.org/drawingml/2006/table">
            <a:tbl>
              <a:tblPr firstRow="1" bandRow="1">
                <a:noFill/>
                <a:tableStyleId>{BC7D4F8B-36B9-45D8-A272-DC114BBF7746}</a:tableStyleId>
              </a:tblPr>
              <a:tblGrid>
                <a:gridCol w="6525825">
                  <a:extLst>
                    <a:ext uri="{9D8B030D-6E8A-4147-A177-3AD203B41FA5}">
                      <a16:colId xmlns:a16="http://schemas.microsoft.com/office/drawing/2014/main" val="20000"/>
                    </a:ext>
                  </a:extLst>
                </a:gridCol>
              </a:tblGrid>
              <a:tr h="376300">
                <a:tc>
                  <a:txBody>
                    <a:bodyPr/>
                    <a:lstStyle/>
                    <a:p>
                      <a:pPr marL="0" marR="0" lvl="0" indent="0" algn="ctr" rtl="0">
                        <a:lnSpc>
                          <a:spcPct val="100000"/>
                        </a:lnSpc>
                        <a:spcBef>
                          <a:spcPts val="0"/>
                        </a:spcBef>
                        <a:spcAft>
                          <a:spcPts val="0"/>
                        </a:spcAft>
                        <a:buClr>
                          <a:srgbClr val="171616"/>
                        </a:buClr>
                        <a:buSzPts val="2000"/>
                        <a:buFont typeface="Century Gothic"/>
                        <a:buNone/>
                      </a:pPr>
                      <a:r>
                        <a:rPr lang="en-US" b="1">
                          <a:solidFill>
                            <a:schemeClr val="dk1"/>
                          </a:solidFill>
                          <a:latin typeface="Century Gothic"/>
                          <a:ea typeface="Century Gothic"/>
                          <a:cs typeface="Century Gothic"/>
                          <a:sym typeface="Century Gothic"/>
                        </a:rPr>
                        <a:t>Characteristics </a:t>
                      </a:r>
                      <a:endParaRPr b="1">
                        <a:solidFill>
                          <a:schemeClr val="dk1"/>
                        </a:solidFill>
                        <a:latin typeface="Century Gothic"/>
                        <a:ea typeface="Century Gothic"/>
                        <a:cs typeface="Century Gothic"/>
                        <a:sym typeface="Century Gothic"/>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extLst>
                  <a:ext uri="{0D108BD9-81ED-4DB2-BD59-A6C34878D82A}">
                    <a16:rowId xmlns:a16="http://schemas.microsoft.com/office/drawing/2014/main" val="10000"/>
                  </a:ext>
                </a:extLst>
              </a:tr>
              <a:tr h="3470150">
                <a:tc>
                  <a:txBody>
                    <a:bodyPr/>
                    <a:lstStyle/>
                    <a:p>
                      <a:pPr marL="285750" marR="0" lvl="0" indent="-273050" algn="l" rtl="0">
                        <a:spcBef>
                          <a:spcPts val="0"/>
                        </a:spcBef>
                        <a:spcAft>
                          <a:spcPts val="0"/>
                        </a:spcAft>
                        <a:buClr>
                          <a:schemeClr val="dk1"/>
                        </a:buClr>
                        <a:buSzPts val="1200"/>
                        <a:buFont typeface="Arial"/>
                        <a:buChar char="•"/>
                      </a:pPr>
                      <a:r>
                        <a:rPr lang="en-US" sz="1200">
                          <a:solidFill>
                            <a:schemeClr val="dk1"/>
                          </a:solidFill>
                          <a:latin typeface="Century Gothic"/>
                          <a:ea typeface="Century Gothic"/>
                          <a:cs typeface="Century Gothic"/>
                          <a:sym typeface="Century Gothic"/>
                        </a:rPr>
                        <a:t>originally introduced as an </a:t>
                      </a:r>
                      <a:r>
                        <a:rPr lang="en-US" sz="1200" b="1">
                          <a:latin typeface="Century Gothic"/>
                          <a:ea typeface="Century Gothic"/>
                          <a:cs typeface="Century Gothic"/>
                          <a:sym typeface="Century Gothic"/>
                        </a:rPr>
                        <a:t>antiviral</a:t>
                      </a:r>
                      <a:r>
                        <a:rPr lang="en-US" sz="1200">
                          <a:solidFill>
                            <a:schemeClr val="dk1"/>
                          </a:solidFill>
                          <a:latin typeface="Century Gothic"/>
                          <a:ea typeface="Century Gothic"/>
                          <a:cs typeface="Century Gothic"/>
                          <a:sym typeface="Century Gothic"/>
                        </a:rPr>
                        <a:t>.</a:t>
                      </a:r>
                      <a:endParaRPr sz="1200"/>
                    </a:p>
                    <a:p>
                      <a:pPr marL="285750" marR="0" lvl="0" indent="-247650" algn="l" rtl="0">
                        <a:spcBef>
                          <a:spcPts val="0"/>
                        </a:spcBef>
                        <a:spcAft>
                          <a:spcPts val="0"/>
                        </a:spcAft>
                        <a:buClr>
                          <a:schemeClr val="dk1"/>
                        </a:buClr>
                        <a:buSzPts val="800"/>
                        <a:buFont typeface="Century Gothic"/>
                        <a:buChar char="•"/>
                      </a:pPr>
                      <a:r>
                        <a:rPr lang="en-US" sz="1200">
                          <a:latin typeface="Century Gothic"/>
                          <a:ea typeface="Century Gothic"/>
                          <a:cs typeface="Century Gothic"/>
                          <a:sym typeface="Century Gothic"/>
                        </a:rPr>
                        <a:t>Action:</a:t>
                      </a:r>
                      <a:endParaRPr sz="1200"/>
                    </a:p>
                    <a:p>
                      <a:pPr marL="342900" marR="0" lvl="0" indent="0" algn="l" rtl="0">
                        <a:spcBef>
                          <a:spcPts val="0"/>
                        </a:spcBef>
                        <a:spcAft>
                          <a:spcPts val="0"/>
                        </a:spcAft>
                        <a:buNone/>
                      </a:pPr>
                      <a:r>
                        <a:rPr lang="en-US" sz="1200" b="1"/>
                        <a:t>-</a:t>
                      </a:r>
                      <a:r>
                        <a:rPr lang="en-US" sz="1200" b="1">
                          <a:solidFill>
                            <a:schemeClr val="dk1"/>
                          </a:solidFill>
                          <a:latin typeface="Century Gothic"/>
                          <a:ea typeface="Century Gothic"/>
                          <a:cs typeface="Century Gothic"/>
                          <a:sym typeface="Century Gothic"/>
                        </a:rPr>
                        <a:t>Increases dopamine release</a:t>
                      </a:r>
                      <a:r>
                        <a:rPr lang="en-US" sz="1200">
                          <a:solidFill>
                            <a:schemeClr val="dk1"/>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 Also decrease the reuptake of DA.</a:t>
                      </a:r>
                      <a:endParaRPr sz="1200">
                        <a:latin typeface="Century Gothic"/>
                        <a:ea typeface="Century Gothic"/>
                        <a:cs typeface="Century Gothic"/>
                        <a:sym typeface="Century Gothic"/>
                      </a:endParaRPr>
                    </a:p>
                    <a:p>
                      <a:pPr marL="342900" marR="0" lvl="0" indent="0" algn="l" rtl="0">
                        <a:spcBef>
                          <a:spcPts val="0"/>
                        </a:spcBef>
                        <a:spcAft>
                          <a:spcPts val="0"/>
                        </a:spcAft>
                        <a:buNone/>
                      </a:pPr>
                      <a:r>
                        <a:rPr lang="en-US" sz="1200"/>
                        <a:t>-</a:t>
                      </a:r>
                      <a:r>
                        <a:rPr lang="en-US" sz="1200">
                          <a:solidFill>
                            <a:schemeClr val="dk1"/>
                          </a:solidFill>
                          <a:latin typeface="Century Gothic"/>
                          <a:ea typeface="Century Gothic"/>
                          <a:cs typeface="Century Gothic"/>
                          <a:sym typeface="Century Gothic"/>
                        </a:rPr>
                        <a:t>Acts as an </a:t>
                      </a:r>
                      <a:r>
                        <a:rPr lang="en-US" sz="1200" b="1">
                          <a:solidFill>
                            <a:schemeClr val="dk1"/>
                          </a:solidFill>
                          <a:latin typeface="Century Gothic"/>
                          <a:ea typeface="Century Gothic"/>
                          <a:cs typeface="Century Gothic"/>
                          <a:sym typeface="Century Gothic"/>
                        </a:rPr>
                        <a:t>antagonist at </a:t>
                      </a:r>
                      <a:r>
                        <a:rPr lang="en-US" sz="1200" b="1">
                          <a:solidFill>
                            <a:srgbClr val="FF0000"/>
                          </a:solidFill>
                          <a:latin typeface="Century Gothic"/>
                          <a:ea typeface="Century Gothic"/>
                          <a:cs typeface="Century Gothic"/>
                          <a:sym typeface="Century Gothic"/>
                        </a:rPr>
                        <a:t>muscarinic</a:t>
                      </a:r>
                      <a:r>
                        <a:rPr lang="en-US" sz="1200" b="1">
                          <a:solidFill>
                            <a:schemeClr val="dk1"/>
                          </a:solidFill>
                          <a:latin typeface="Century Gothic"/>
                          <a:ea typeface="Century Gothic"/>
                          <a:cs typeface="Century Gothic"/>
                          <a:sym typeface="Century Gothic"/>
                        </a:rPr>
                        <a:t> receptors</a:t>
                      </a:r>
                      <a:endParaRPr sz="1200"/>
                    </a:p>
                    <a:p>
                      <a:pPr marL="342900" marR="0" lvl="0" indent="0" algn="l" rtl="0">
                        <a:spcBef>
                          <a:spcPts val="0"/>
                        </a:spcBef>
                        <a:spcAft>
                          <a:spcPts val="0"/>
                        </a:spcAft>
                        <a:buNone/>
                      </a:pPr>
                      <a:r>
                        <a:rPr lang="en-US" sz="1200" b="1"/>
                        <a:t>-</a:t>
                      </a:r>
                      <a:r>
                        <a:rPr lang="en-US" sz="1200" b="1">
                          <a:solidFill>
                            <a:schemeClr val="dk1"/>
                          </a:solidFill>
                          <a:latin typeface="Century Gothic"/>
                          <a:ea typeface="Century Gothic"/>
                          <a:cs typeface="Century Gothic"/>
                          <a:sym typeface="Century Gothic"/>
                        </a:rPr>
                        <a:t>Antagonist at NMDA </a:t>
                      </a:r>
                      <a:r>
                        <a:rPr lang="en-US" sz="1200">
                          <a:solidFill>
                            <a:schemeClr val="dk1"/>
                          </a:solidFill>
                          <a:latin typeface="Century Gothic"/>
                          <a:ea typeface="Century Gothic"/>
                          <a:cs typeface="Century Gothic"/>
                          <a:sym typeface="Century Gothic"/>
                        </a:rPr>
                        <a:t>receptors (N-methyl-D-aspartate) </a:t>
                      </a:r>
                      <a:r>
                        <a:rPr lang="en-US" sz="1200">
                          <a:solidFill>
                            <a:schemeClr val="accent3"/>
                          </a:solidFill>
                          <a:latin typeface="Century Gothic"/>
                          <a:ea typeface="Century Gothic"/>
                          <a:cs typeface="Century Gothic"/>
                          <a:sym typeface="Century Gothic"/>
                        </a:rPr>
                        <a:t>(glutamate receptors)</a:t>
                      </a:r>
                      <a:endParaRPr sz="1200">
                        <a:solidFill>
                          <a:schemeClr val="accent3"/>
                        </a:solidFill>
                        <a:latin typeface="Century Gothic"/>
                        <a:ea typeface="Century Gothic"/>
                        <a:cs typeface="Century Gothic"/>
                        <a:sym typeface="Century Gothic"/>
                      </a:endParaRPr>
                    </a:p>
                    <a:p>
                      <a:pPr marL="0" marR="0" lvl="0" indent="0" algn="l" rtl="0">
                        <a:spcBef>
                          <a:spcPts val="0"/>
                        </a:spcBef>
                        <a:spcAft>
                          <a:spcPts val="0"/>
                        </a:spcAft>
                        <a:buClr>
                          <a:srgbClr val="171616"/>
                        </a:buClr>
                        <a:buSzPts val="1400"/>
                        <a:buFont typeface="Arial"/>
                        <a:buNone/>
                      </a:pPr>
                      <a:r>
                        <a:rPr lang="en-US" sz="1200">
                          <a:latin typeface="Century Gothic"/>
                          <a:ea typeface="Century Gothic"/>
                          <a:cs typeface="Century Gothic"/>
                          <a:sym typeface="Century Gothic"/>
                        </a:rPr>
                        <a:t>Administration: </a:t>
                      </a:r>
                      <a:endParaRPr sz="1200"/>
                    </a:p>
                    <a:p>
                      <a:pPr marL="285750" marR="0" lvl="0" indent="-273050" algn="l" rtl="0">
                        <a:spcBef>
                          <a:spcPts val="0"/>
                        </a:spcBef>
                        <a:spcAft>
                          <a:spcPts val="0"/>
                        </a:spcAft>
                        <a:buClr>
                          <a:schemeClr val="dk1"/>
                        </a:buClr>
                        <a:buSzPts val="1200"/>
                        <a:buFont typeface="Arial"/>
                        <a:buChar char="•"/>
                      </a:pPr>
                      <a:r>
                        <a:rPr lang="en-US" sz="1200">
                          <a:solidFill>
                            <a:schemeClr val="dk1"/>
                          </a:solidFill>
                          <a:latin typeface="Century Gothic"/>
                          <a:ea typeface="Century Gothic"/>
                          <a:cs typeface="Century Gothic"/>
                          <a:sym typeface="Century Gothic"/>
                        </a:rPr>
                        <a:t> given </a:t>
                      </a:r>
                      <a:r>
                        <a:rPr lang="en-US" sz="1200" b="1">
                          <a:solidFill>
                            <a:schemeClr val="dk1"/>
                          </a:solidFill>
                          <a:latin typeface="Century Gothic"/>
                          <a:ea typeface="Century Gothic"/>
                          <a:cs typeface="Century Gothic"/>
                          <a:sym typeface="Century Gothic"/>
                        </a:rPr>
                        <a:t>orally</a:t>
                      </a:r>
                      <a:r>
                        <a:rPr lang="en-US" sz="1200">
                          <a:solidFill>
                            <a:schemeClr val="dk1"/>
                          </a:solidFill>
                          <a:latin typeface="Century Gothic"/>
                          <a:ea typeface="Century Gothic"/>
                          <a:cs typeface="Century Gothic"/>
                          <a:sym typeface="Century Gothic"/>
                        </a:rPr>
                        <a:t> with short half life.</a:t>
                      </a:r>
                      <a:endParaRPr sz="1200"/>
                    </a:p>
                    <a:p>
                      <a:pPr marL="0" marR="0" lvl="0" indent="0" algn="l" rtl="0">
                        <a:spcBef>
                          <a:spcPts val="0"/>
                        </a:spcBef>
                        <a:spcAft>
                          <a:spcPts val="0"/>
                        </a:spcAft>
                        <a:buClr>
                          <a:srgbClr val="171616"/>
                        </a:buClr>
                        <a:buSzPts val="1400"/>
                        <a:buFont typeface="Arial"/>
                        <a:buNone/>
                      </a:pPr>
                      <a:r>
                        <a:rPr lang="en-US" sz="1200">
                          <a:solidFill>
                            <a:srgbClr val="171616"/>
                          </a:solidFill>
                          <a:latin typeface="Century Gothic"/>
                          <a:ea typeface="Century Gothic"/>
                          <a:cs typeface="Century Gothic"/>
                          <a:sym typeface="Century Gothic"/>
                        </a:rPr>
                        <a:t>Excretion:</a:t>
                      </a:r>
                      <a:endParaRPr sz="1200"/>
                    </a:p>
                    <a:p>
                      <a:pPr marL="285750" marR="0" lvl="0" indent="-273050" algn="l" rtl="0">
                        <a:spcBef>
                          <a:spcPts val="0"/>
                        </a:spcBef>
                        <a:spcAft>
                          <a:spcPts val="0"/>
                        </a:spcAft>
                        <a:buClr>
                          <a:schemeClr val="dk1"/>
                        </a:buClr>
                        <a:buSzPts val="1200"/>
                        <a:buFont typeface="Arial"/>
                        <a:buChar char="•"/>
                      </a:pPr>
                      <a:r>
                        <a:rPr lang="en-US" sz="1200">
                          <a:solidFill>
                            <a:schemeClr val="dk1"/>
                          </a:solidFill>
                          <a:latin typeface="Century Gothic"/>
                          <a:ea typeface="Century Gothic"/>
                          <a:cs typeface="Century Gothic"/>
                          <a:sym typeface="Century Gothic"/>
                        </a:rPr>
                        <a:t>most of the drug is excreted unchanged in the </a:t>
                      </a:r>
                      <a:r>
                        <a:rPr lang="en-US" sz="1200" b="1">
                          <a:solidFill>
                            <a:schemeClr val="dk1"/>
                          </a:solidFill>
                          <a:latin typeface="Century Gothic"/>
                          <a:ea typeface="Century Gothic"/>
                          <a:cs typeface="Century Gothic"/>
                          <a:sym typeface="Century Gothic"/>
                        </a:rPr>
                        <a:t>urine</a:t>
                      </a:r>
                      <a:endParaRPr sz="1200"/>
                    </a:p>
                    <a:p>
                      <a:pPr marL="0" marR="0" lvl="0" indent="0" algn="l" rtl="0">
                        <a:spcBef>
                          <a:spcPts val="0"/>
                        </a:spcBef>
                        <a:spcAft>
                          <a:spcPts val="0"/>
                        </a:spcAft>
                        <a:buClr>
                          <a:srgbClr val="171616"/>
                        </a:buClr>
                        <a:buSzPts val="1400"/>
                        <a:buFont typeface="Arial"/>
                        <a:buNone/>
                      </a:pPr>
                      <a:r>
                        <a:rPr lang="en-US" sz="1200">
                          <a:latin typeface="Century Gothic"/>
                          <a:ea typeface="Century Gothic"/>
                          <a:cs typeface="Century Gothic"/>
                          <a:sym typeface="Century Gothic"/>
                        </a:rPr>
                        <a:t>Efficacy: </a:t>
                      </a:r>
                      <a:endParaRPr sz="1200"/>
                    </a:p>
                    <a:p>
                      <a:pPr marL="285750" marR="0" lvl="0" indent="-273050" algn="l" rtl="0">
                        <a:lnSpc>
                          <a:spcPct val="100000"/>
                        </a:lnSpc>
                        <a:spcBef>
                          <a:spcPts val="0"/>
                        </a:spcBef>
                        <a:spcAft>
                          <a:spcPts val="0"/>
                        </a:spcAft>
                        <a:buClr>
                          <a:schemeClr val="dk1"/>
                        </a:buClr>
                        <a:buSzPts val="1200"/>
                        <a:buFont typeface="Arial"/>
                        <a:buChar char="•"/>
                      </a:pPr>
                      <a:r>
                        <a:rPr lang="en-US" sz="1200">
                          <a:solidFill>
                            <a:srgbClr val="548135"/>
                          </a:solidFill>
                          <a:latin typeface="Century Gothic"/>
                          <a:ea typeface="Century Gothic"/>
                          <a:cs typeface="Century Gothic"/>
                          <a:sym typeface="Century Gothic"/>
                        </a:rPr>
                        <a:t>Less</a:t>
                      </a:r>
                      <a:r>
                        <a:rPr lang="en-US" sz="1200">
                          <a:solidFill>
                            <a:schemeClr val="dk1"/>
                          </a:solidFill>
                          <a:latin typeface="Century Gothic"/>
                          <a:ea typeface="Century Gothic"/>
                          <a:cs typeface="Century Gothic"/>
                          <a:sym typeface="Century Gothic"/>
                        </a:rPr>
                        <a:t> efficacious than </a:t>
                      </a:r>
                      <a:r>
                        <a:rPr lang="en-US" sz="1200">
                          <a:solidFill>
                            <a:schemeClr val="accent2"/>
                          </a:solidFill>
                          <a:latin typeface="Century Gothic"/>
                          <a:ea typeface="Century Gothic"/>
                          <a:cs typeface="Century Gothic"/>
                          <a:sym typeface="Century Gothic"/>
                        </a:rPr>
                        <a:t>L-dopa</a:t>
                      </a:r>
                      <a:endParaRPr sz="1200"/>
                    </a:p>
                    <a:p>
                      <a:pPr marL="285750" marR="0" lvl="0" indent="-273050" algn="l" rtl="0">
                        <a:spcBef>
                          <a:spcPts val="0"/>
                        </a:spcBef>
                        <a:spcAft>
                          <a:spcPts val="0"/>
                        </a:spcAft>
                        <a:buClr>
                          <a:schemeClr val="dk1"/>
                        </a:buClr>
                        <a:buSzPts val="1200"/>
                        <a:buFont typeface="Arial"/>
                        <a:buChar char="•"/>
                      </a:pPr>
                      <a:r>
                        <a:rPr lang="en-US" sz="1200" b="1">
                          <a:latin typeface="Century Gothic"/>
                          <a:ea typeface="Century Gothic"/>
                          <a:cs typeface="Century Gothic"/>
                          <a:sym typeface="Century Gothic"/>
                        </a:rPr>
                        <a:t>Tolerance</a:t>
                      </a:r>
                      <a:r>
                        <a:rPr lang="en-US" sz="1200">
                          <a:solidFill>
                            <a:srgbClr val="FF0000"/>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develops to its therapeutic effect after </a:t>
                      </a:r>
                      <a:r>
                        <a:rPr lang="en-US" sz="1200" b="1">
                          <a:solidFill>
                            <a:schemeClr val="dk1"/>
                          </a:solidFill>
                          <a:latin typeface="Century Gothic"/>
                          <a:ea typeface="Century Gothic"/>
                          <a:cs typeface="Century Gothic"/>
                          <a:sym typeface="Century Gothic"/>
                        </a:rPr>
                        <a:t>6-8</a:t>
                      </a:r>
                      <a:r>
                        <a:rPr lang="en-US" sz="1200">
                          <a:solidFill>
                            <a:schemeClr val="dk1"/>
                          </a:solidFill>
                          <a:latin typeface="Century Gothic"/>
                          <a:ea typeface="Century Gothic"/>
                          <a:cs typeface="Century Gothic"/>
                          <a:sym typeface="Century Gothic"/>
                        </a:rPr>
                        <a:t> months. </a:t>
                      </a:r>
                      <a:r>
                        <a:rPr lang="en-US" sz="1200">
                          <a:solidFill>
                            <a:schemeClr val="accent1"/>
                          </a:solidFill>
                          <a:latin typeface="Century Gothic"/>
                          <a:ea typeface="Century Gothic"/>
                          <a:cs typeface="Century Gothic"/>
                          <a:sym typeface="Century Gothic"/>
                        </a:rPr>
                        <a:t>(tolerance is after </a:t>
                      </a:r>
                      <a:r>
                        <a:rPr lang="en-US" sz="1200">
                          <a:solidFill>
                            <a:schemeClr val="accent1"/>
                          </a:solidFill>
                        </a:rPr>
                        <a:t>3-5 years for </a:t>
                      </a:r>
                      <a:r>
                        <a:rPr lang="en-US" sz="1200">
                          <a:solidFill>
                            <a:schemeClr val="accent2"/>
                          </a:solidFill>
                        </a:rPr>
                        <a:t>levodopa</a:t>
                      </a:r>
                      <a:r>
                        <a:rPr lang="en-US" sz="1200">
                          <a:solidFill>
                            <a:schemeClr val="accent1"/>
                          </a:solidFill>
                        </a:rPr>
                        <a:t>) </a:t>
                      </a:r>
                      <a:endParaRPr sz="1200">
                        <a:solidFill>
                          <a:schemeClr val="accent1"/>
                        </a:solidFill>
                        <a:latin typeface="Century Gothic"/>
                        <a:ea typeface="Century Gothic"/>
                        <a:cs typeface="Century Gothic"/>
                        <a:sym typeface="Century Gothic"/>
                      </a:endParaRPr>
                    </a:p>
                    <a:p>
                      <a:pPr marL="285750" marR="0" lvl="0" indent="-273050" algn="l" rtl="0">
                        <a:lnSpc>
                          <a:spcPct val="100000"/>
                        </a:lnSpc>
                        <a:spcBef>
                          <a:spcPts val="0"/>
                        </a:spcBef>
                        <a:spcAft>
                          <a:spcPts val="0"/>
                        </a:spcAft>
                        <a:buClr>
                          <a:schemeClr val="dk1"/>
                        </a:buClr>
                        <a:buSzPts val="1200"/>
                        <a:buFont typeface="Arial"/>
                        <a:buChar char="•"/>
                      </a:pPr>
                      <a:r>
                        <a:rPr lang="en-US" sz="1200">
                          <a:solidFill>
                            <a:schemeClr val="dk1"/>
                          </a:solidFill>
                          <a:latin typeface="Century Gothic"/>
                          <a:ea typeface="Century Gothic"/>
                          <a:cs typeface="Century Gothic"/>
                          <a:sym typeface="Century Gothic"/>
                        </a:rPr>
                        <a:t>Its benefits last only for </a:t>
                      </a:r>
                      <a:r>
                        <a:rPr lang="en-US" sz="1200" b="1">
                          <a:solidFill>
                            <a:schemeClr val="dk1"/>
                          </a:solidFill>
                          <a:latin typeface="Century Gothic"/>
                          <a:ea typeface="Century Gothic"/>
                          <a:cs typeface="Century Gothic"/>
                          <a:sym typeface="Century Gothic"/>
                        </a:rPr>
                        <a:t>short period </a:t>
                      </a:r>
                      <a:r>
                        <a:rPr lang="en-US" sz="1200">
                          <a:solidFill>
                            <a:schemeClr val="dk1"/>
                          </a:solidFill>
                          <a:latin typeface="Century Gothic"/>
                          <a:ea typeface="Century Gothic"/>
                          <a:cs typeface="Century Gothic"/>
                          <a:sym typeface="Century Gothic"/>
                        </a:rPr>
                        <a:t>and only used for </a:t>
                      </a:r>
                      <a:r>
                        <a:rPr lang="en-US" sz="1200" b="1">
                          <a:solidFill>
                            <a:schemeClr val="accent2"/>
                          </a:solidFill>
                          <a:latin typeface="Century Gothic"/>
                          <a:ea typeface="Century Gothic"/>
                          <a:cs typeface="Century Gothic"/>
                          <a:sym typeface="Century Gothic"/>
                        </a:rPr>
                        <a:t>L-dopa </a:t>
                      </a:r>
                      <a:r>
                        <a:rPr lang="en-US" sz="1200" b="1">
                          <a:latin typeface="Century Gothic"/>
                          <a:ea typeface="Century Gothic"/>
                          <a:cs typeface="Century Gothic"/>
                          <a:sym typeface="Century Gothic"/>
                        </a:rPr>
                        <a:t>resistance</a:t>
                      </a:r>
                      <a:r>
                        <a:rPr lang="en-US" sz="1200" b="1">
                          <a:solidFill>
                            <a:schemeClr val="dk1"/>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(which is caused by v</a:t>
                      </a:r>
                      <a:r>
                        <a:rPr lang="en-US" sz="1200">
                          <a:solidFill>
                            <a:schemeClr val="accent1"/>
                          </a:solidFill>
                        </a:rPr>
                        <a:t>ariation in response among patients) </a:t>
                      </a:r>
                      <a:endParaRPr sz="1200">
                        <a:solidFill>
                          <a:schemeClr val="accent1"/>
                        </a:solidFill>
                        <a:latin typeface="Century Gothic"/>
                        <a:ea typeface="Century Gothic"/>
                        <a:cs typeface="Century Gothic"/>
                        <a:sym typeface="Century Gothic"/>
                      </a:endParaRPr>
                    </a:p>
                    <a:p>
                      <a:pPr marL="285750" marR="0" lvl="0" indent="-273050" algn="l" rtl="0">
                        <a:lnSpc>
                          <a:spcPct val="100000"/>
                        </a:lnSpc>
                        <a:spcBef>
                          <a:spcPts val="0"/>
                        </a:spcBef>
                        <a:spcAft>
                          <a:spcPts val="0"/>
                        </a:spcAft>
                        <a:buClr>
                          <a:schemeClr val="dk1"/>
                        </a:buClr>
                        <a:buSzPts val="1200"/>
                        <a:buFont typeface="Arial"/>
                        <a:buChar char="•"/>
                      </a:pPr>
                      <a:r>
                        <a:rPr lang="en-US" sz="1200" b="1">
                          <a:solidFill>
                            <a:schemeClr val="accent2"/>
                          </a:solidFill>
                          <a:latin typeface="Century Gothic"/>
                          <a:ea typeface="Century Gothic"/>
                          <a:cs typeface="Century Gothic"/>
                          <a:sym typeface="Century Gothic"/>
                        </a:rPr>
                        <a:t>Amantadine</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and the </a:t>
                      </a:r>
                      <a:r>
                        <a:rPr lang="en-US" sz="1200">
                          <a:solidFill>
                            <a:schemeClr val="accent2"/>
                          </a:solidFill>
                          <a:latin typeface="Century Gothic"/>
                          <a:ea typeface="Century Gothic"/>
                          <a:cs typeface="Century Gothic"/>
                          <a:sym typeface="Century Gothic"/>
                        </a:rPr>
                        <a:t>anticholinergics </a:t>
                      </a:r>
                      <a:r>
                        <a:rPr lang="en-US" sz="1200">
                          <a:solidFill>
                            <a:schemeClr val="dk1"/>
                          </a:solidFill>
                          <a:latin typeface="Century Gothic"/>
                          <a:ea typeface="Century Gothic"/>
                          <a:cs typeface="Century Gothic"/>
                          <a:sym typeface="Century Gothic"/>
                        </a:rPr>
                        <a:t>may exert </a:t>
                      </a:r>
                      <a:r>
                        <a:rPr lang="en-US" sz="1200" b="1">
                          <a:solidFill>
                            <a:schemeClr val="dk1"/>
                          </a:solidFill>
                          <a:latin typeface="Century Gothic"/>
                          <a:ea typeface="Century Gothic"/>
                          <a:cs typeface="Century Gothic"/>
                          <a:sym typeface="Century Gothic"/>
                        </a:rPr>
                        <a:t>additive effects on mental functioning</a:t>
                      </a:r>
                      <a:r>
                        <a:rPr lang="en-US" sz="1200">
                          <a:solidFill>
                            <a:schemeClr val="dk1"/>
                          </a:solidFill>
                          <a:latin typeface="Century Gothic"/>
                          <a:ea typeface="Century Gothic"/>
                          <a:cs typeface="Century Gothic"/>
                          <a:sym typeface="Century Gothic"/>
                        </a:rPr>
                        <a:t>.</a:t>
                      </a:r>
                      <a:r>
                        <a:rPr lang="en-US" sz="1200"/>
                        <a:t> </a:t>
                      </a:r>
                      <a:r>
                        <a:rPr lang="en-US" sz="1200">
                          <a:solidFill>
                            <a:schemeClr val="accent1"/>
                          </a:solidFill>
                        </a:rPr>
                        <a:t>(A muscarinic receptor antagonist effect)</a:t>
                      </a:r>
                      <a:endParaRPr sz="1200"/>
                    </a:p>
                    <a:p>
                      <a:pPr marL="285750" marR="0" lvl="0" indent="-273050" algn="l" rtl="0">
                        <a:lnSpc>
                          <a:spcPct val="100000"/>
                        </a:lnSpc>
                        <a:spcBef>
                          <a:spcPts val="0"/>
                        </a:spcBef>
                        <a:spcAft>
                          <a:spcPts val="0"/>
                        </a:spcAft>
                        <a:buClr>
                          <a:schemeClr val="dk1"/>
                        </a:buClr>
                        <a:buSzPts val="1200"/>
                        <a:buFont typeface="Arial"/>
                        <a:buChar char="•"/>
                      </a:pPr>
                      <a:r>
                        <a:rPr lang="en-US" sz="1200">
                          <a:solidFill>
                            <a:schemeClr val="dk1"/>
                          </a:solidFill>
                        </a:rPr>
                        <a:t>Useful in the </a:t>
                      </a:r>
                      <a:r>
                        <a:rPr lang="en-US" sz="1200" b="1"/>
                        <a:t>early stages</a:t>
                      </a:r>
                      <a:r>
                        <a:rPr lang="en-US" sz="1200" b="1">
                          <a:solidFill>
                            <a:srgbClr val="FF0000"/>
                          </a:solidFill>
                        </a:rPr>
                        <a:t> </a:t>
                      </a:r>
                      <a:r>
                        <a:rPr lang="en-US" sz="1200">
                          <a:solidFill>
                            <a:schemeClr val="dk1"/>
                          </a:solidFill>
                        </a:rPr>
                        <a:t>of parkinsonism or as an </a:t>
                      </a:r>
                      <a:r>
                        <a:rPr lang="en-US" sz="1200" b="1">
                          <a:solidFill>
                            <a:schemeClr val="dk1"/>
                          </a:solidFill>
                        </a:rPr>
                        <a:t>adjunct to </a:t>
                      </a:r>
                      <a:r>
                        <a:rPr lang="en-US" sz="1200" b="1">
                          <a:solidFill>
                            <a:schemeClr val="accent2"/>
                          </a:solidFill>
                        </a:rPr>
                        <a:t>levodopa </a:t>
                      </a:r>
                      <a:r>
                        <a:rPr lang="en-US" sz="1200" b="1">
                          <a:solidFill>
                            <a:schemeClr val="dk1"/>
                          </a:solidFill>
                        </a:rPr>
                        <a:t>therapy</a:t>
                      </a:r>
                      <a:r>
                        <a:rPr lang="en-US" sz="1200">
                          <a:solidFill>
                            <a:schemeClr val="dk1"/>
                          </a:solidFill>
                        </a:rPr>
                        <a:t>. </a:t>
                      </a:r>
                      <a:r>
                        <a:rPr lang="en-US" sz="1200">
                          <a:solidFill>
                            <a:schemeClr val="accent1"/>
                          </a:solidFill>
                        </a:rPr>
                        <a:t>only when L-dopa not working </a:t>
                      </a:r>
                      <a:endParaRPr sz="1200">
                        <a:solidFill>
                          <a:schemeClr val="accent1"/>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76300">
                <a:tc>
                  <a:txBody>
                    <a:bodyPr/>
                    <a:lstStyle/>
                    <a:p>
                      <a:pPr marL="0" marR="0" lvl="0" indent="0" algn="ctr" rtl="0">
                        <a:lnSpc>
                          <a:spcPct val="100000"/>
                        </a:lnSpc>
                        <a:spcBef>
                          <a:spcPts val="0"/>
                        </a:spcBef>
                        <a:spcAft>
                          <a:spcPts val="0"/>
                        </a:spcAft>
                        <a:buClr>
                          <a:srgbClr val="171616"/>
                        </a:buClr>
                        <a:buSzPts val="2000"/>
                        <a:buFont typeface="Century Gothic"/>
                        <a:buNone/>
                      </a:pPr>
                      <a:r>
                        <a:rPr lang="en-US" b="1">
                          <a:latin typeface="Century Gothic"/>
                          <a:ea typeface="Century Gothic"/>
                          <a:cs typeface="Century Gothic"/>
                          <a:sym typeface="Century Gothic"/>
                        </a:rPr>
                        <a:t>Adverse effects</a:t>
                      </a:r>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D4F2F0"/>
                    </a:solidFill>
                  </a:tcPr>
                </a:tc>
                <a:extLst>
                  <a:ext uri="{0D108BD9-81ED-4DB2-BD59-A6C34878D82A}">
                    <a16:rowId xmlns:a16="http://schemas.microsoft.com/office/drawing/2014/main" val="10002"/>
                  </a:ext>
                </a:extLst>
              </a:tr>
              <a:tr h="1404000">
                <a:tc>
                  <a:txBody>
                    <a:bodyPr/>
                    <a:lstStyle/>
                    <a:p>
                      <a:pPr marL="285750" marR="0" lvl="0" indent="-273050" algn="l" rtl="0">
                        <a:spcBef>
                          <a:spcPts val="0"/>
                        </a:spcBef>
                        <a:spcAft>
                          <a:spcPts val="0"/>
                        </a:spcAft>
                        <a:buClr>
                          <a:schemeClr val="dk1"/>
                        </a:buClr>
                        <a:buSzPts val="1200"/>
                        <a:buFont typeface="Arial"/>
                        <a:buChar char="•"/>
                      </a:pPr>
                      <a:r>
                        <a:rPr lang="en-US" sz="1200">
                          <a:latin typeface="Century Gothic"/>
                          <a:ea typeface="Century Gothic"/>
                          <a:cs typeface="Century Gothic"/>
                          <a:sym typeface="Century Gothic"/>
                        </a:rPr>
                        <a:t>Nausea, anxiety, insomnia, confusion, hallucinations (</a:t>
                      </a:r>
                      <a:r>
                        <a:rPr lang="en-US" sz="1200" b="1">
                          <a:latin typeface="Century Gothic"/>
                          <a:ea typeface="Century Gothic"/>
                          <a:cs typeface="Century Gothic"/>
                          <a:sym typeface="Century Gothic"/>
                        </a:rPr>
                        <a:t>dopamine</a:t>
                      </a:r>
                      <a:r>
                        <a:rPr lang="en-US" sz="1200">
                          <a:latin typeface="Century Gothic"/>
                          <a:ea typeface="Century Gothic"/>
                          <a:cs typeface="Century Gothic"/>
                          <a:sym typeface="Century Gothic"/>
                        </a:rPr>
                        <a:t> like side effects). </a:t>
                      </a:r>
                      <a:endParaRPr sz="1200"/>
                    </a:p>
                    <a:p>
                      <a:pPr marL="285750" marR="0" lvl="0" indent="-273050" algn="l" rtl="0">
                        <a:spcBef>
                          <a:spcPts val="0"/>
                        </a:spcBef>
                        <a:spcAft>
                          <a:spcPts val="0"/>
                        </a:spcAft>
                        <a:buClr>
                          <a:schemeClr val="dk1"/>
                        </a:buClr>
                        <a:buSzPts val="1200"/>
                        <a:buFont typeface="Arial"/>
                        <a:buChar char="•"/>
                      </a:pPr>
                      <a:r>
                        <a:rPr lang="en-US" sz="1200">
                          <a:latin typeface="Century Gothic"/>
                          <a:ea typeface="Century Gothic"/>
                          <a:cs typeface="Century Gothic"/>
                          <a:sym typeface="Century Gothic"/>
                        </a:rPr>
                        <a:t>Dry mouth, urinary retention (</a:t>
                      </a:r>
                      <a:r>
                        <a:rPr lang="en-US" sz="1200" b="1">
                          <a:latin typeface="Century Gothic"/>
                          <a:ea typeface="Century Gothic"/>
                          <a:cs typeface="Century Gothic"/>
                          <a:sym typeface="Century Gothic"/>
                        </a:rPr>
                        <a:t>anticholinergic</a:t>
                      </a:r>
                      <a:r>
                        <a:rPr lang="en-US" sz="1200">
                          <a:latin typeface="Century Gothic"/>
                          <a:ea typeface="Century Gothic"/>
                          <a:cs typeface="Century Gothic"/>
                          <a:sym typeface="Century Gothic"/>
                        </a:rPr>
                        <a:t> effects).</a:t>
                      </a:r>
                      <a:endParaRPr sz="1200"/>
                    </a:p>
                    <a:p>
                      <a:pPr marL="285750" marR="0" lvl="0" indent="-273050" algn="l" rtl="0">
                        <a:lnSpc>
                          <a:spcPct val="100000"/>
                        </a:lnSpc>
                        <a:spcBef>
                          <a:spcPts val="0"/>
                        </a:spcBef>
                        <a:spcAft>
                          <a:spcPts val="0"/>
                        </a:spcAft>
                        <a:buClr>
                          <a:schemeClr val="dk1"/>
                        </a:buClr>
                        <a:buSzPts val="1200"/>
                        <a:buFont typeface="Arial"/>
                        <a:buChar char="•"/>
                      </a:pPr>
                      <a:r>
                        <a:rPr lang="en-US" sz="1200">
                          <a:latin typeface="Century Gothic"/>
                          <a:ea typeface="Century Gothic"/>
                          <a:cs typeface="Century Gothic"/>
                          <a:sym typeface="Century Gothic"/>
                        </a:rPr>
                        <a:t>Restlessness and </a:t>
                      </a:r>
                      <a:r>
                        <a:rPr lang="en-US" sz="1200" b="1">
                          <a:latin typeface="Century Gothic"/>
                          <a:ea typeface="Century Gothic"/>
                          <a:cs typeface="Century Gothic"/>
                          <a:sym typeface="Century Gothic"/>
                        </a:rPr>
                        <a:t>hallucinations</a:t>
                      </a:r>
                      <a:r>
                        <a:rPr lang="en-US" sz="1200">
                          <a:latin typeface="Century Gothic"/>
                          <a:ea typeface="Century Gothic"/>
                          <a:cs typeface="Century Gothic"/>
                          <a:sym typeface="Century Gothic"/>
                        </a:rPr>
                        <a:t> (</a:t>
                      </a:r>
                      <a:r>
                        <a:rPr lang="en-US" sz="1200" b="1">
                          <a:latin typeface="Century Gothic"/>
                          <a:ea typeface="Century Gothic"/>
                          <a:cs typeface="Century Gothic"/>
                          <a:sym typeface="Century Gothic"/>
                        </a:rPr>
                        <a:t>NMDA antagonist</a:t>
                      </a:r>
                      <a:r>
                        <a:rPr lang="en-US" sz="1200">
                          <a:latin typeface="Century Gothic"/>
                          <a:ea typeface="Century Gothic"/>
                          <a:cs typeface="Century Gothic"/>
                          <a:sym typeface="Century Gothic"/>
                        </a:rPr>
                        <a:t>).</a:t>
                      </a:r>
                      <a:r>
                        <a:rPr lang="en-US" sz="1200">
                          <a:solidFill>
                            <a:srgbClr val="FF0000"/>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t>
                      </a:r>
                      <a:r>
                        <a:rPr lang="en-US" sz="1200">
                          <a:solidFill>
                            <a:srgbClr val="FF0000"/>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NMDA is a </a:t>
                      </a:r>
                      <a:r>
                        <a:rPr lang="en-US" sz="1200">
                          <a:solidFill>
                            <a:schemeClr val="accent1"/>
                          </a:solidFill>
                        </a:rPr>
                        <a:t>type of glutamate receptors &amp; glutamate is an excitatory neurotransmitter, antagonizing it will thus cause restlessness and hallucinations. </a:t>
                      </a:r>
                      <a:endParaRPr sz="1200"/>
                    </a:p>
                    <a:p>
                      <a:pPr marL="285750" marR="0" lvl="0" indent="-273050" algn="l" rtl="0">
                        <a:lnSpc>
                          <a:spcPct val="100000"/>
                        </a:lnSpc>
                        <a:spcBef>
                          <a:spcPts val="0"/>
                        </a:spcBef>
                        <a:spcAft>
                          <a:spcPts val="0"/>
                        </a:spcAft>
                        <a:buClr>
                          <a:schemeClr val="dk1"/>
                        </a:buClr>
                        <a:buSzPts val="1200"/>
                        <a:buFont typeface="Arial"/>
                        <a:buChar char="•"/>
                      </a:pPr>
                      <a:r>
                        <a:rPr lang="en-US" sz="1200" b="1">
                          <a:solidFill>
                            <a:schemeClr val="dk1"/>
                          </a:solidFill>
                        </a:rPr>
                        <a:t>Ankle edema</a:t>
                      </a:r>
                      <a:r>
                        <a:rPr lang="en-US" sz="1200">
                          <a:solidFill>
                            <a:schemeClr val="dk1"/>
                          </a:solidFill>
                        </a:rPr>
                        <a:t>, and</a:t>
                      </a:r>
                      <a:r>
                        <a:rPr lang="en-US" sz="1200">
                          <a:solidFill>
                            <a:srgbClr val="FF0000"/>
                          </a:solidFill>
                        </a:rPr>
                        <a:t> </a:t>
                      </a:r>
                      <a:r>
                        <a:rPr lang="en-US" sz="1200" b="1">
                          <a:solidFill>
                            <a:srgbClr val="FF0000"/>
                          </a:solidFill>
                        </a:rPr>
                        <a:t>livedo reticularis</a:t>
                      </a:r>
                      <a:r>
                        <a:rPr lang="en-US" sz="1200">
                          <a:solidFill>
                            <a:srgbClr val="FF0000"/>
                          </a:solidFill>
                        </a:rPr>
                        <a:t>.</a:t>
                      </a:r>
                      <a:endParaRPr sz="1200">
                        <a:solidFill>
                          <a:srgbClr val="FF0000"/>
                        </a:solidFill>
                      </a:endParaRPr>
                    </a:p>
                  </a:txBody>
                  <a:tcPr marL="91450" marR="91450" marT="45725" marB="457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09" name="Google Shape;309;p31"/>
          <p:cNvSpPr/>
          <p:nvPr/>
        </p:nvSpPr>
        <p:spPr>
          <a:xfrm>
            <a:off x="0" y="0"/>
            <a:ext cx="6858000" cy="562926"/>
          </a:xfrm>
          <a:prstGeom prst="rect">
            <a:avLst/>
          </a:prstGeom>
          <a:solidFill>
            <a:srgbClr val="3BB8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Amantadine</a:t>
            </a:r>
            <a:endParaRPr sz="2400" b="1">
              <a:solidFill>
                <a:schemeClr val="lt1"/>
              </a:solidFill>
              <a:latin typeface="Century Gothic"/>
              <a:ea typeface="Century Gothic"/>
              <a:cs typeface="Century Gothic"/>
              <a:sym typeface="Century Gothic"/>
            </a:endParaRPr>
          </a:p>
        </p:txBody>
      </p:sp>
      <p:pic>
        <p:nvPicPr>
          <p:cNvPr id="310" name="Google Shape;310;p31"/>
          <p:cNvPicPr preferRelativeResize="0"/>
          <p:nvPr/>
        </p:nvPicPr>
        <p:blipFill rotWithShape="1">
          <a:blip r:embed="rId3">
            <a:alphaModFix/>
          </a:blip>
          <a:srcRect/>
          <a:stretch/>
        </p:blipFill>
        <p:spPr>
          <a:xfrm>
            <a:off x="4401272" y="5691178"/>
            <a:ext cx="843008" cy="436725"/>
          </a:xfrm>
          <a:prstGeom prst="rect">
            <a:avLst/>
          </a:prstGeom>
          <a:noFill/>
          <a:ln>
            <a:noFill/>
          </a:ln>
        </p:spPr>
      </p:pic>
      <p:cxnSp>
        <p:nvCxnSpPr>
          <p:cNvPr id="311" name="Google Shape;311;p31"/>
          <p:cNvCxnSpPr/>
          <p:nvPr/>
        </p:nvCxnSpPr>
        <p:spPr>
          <a:xfrm rot="10800000" flipH="1">
            <a:off x="3297475" y="5982525"/>
            <a:ext cx="1026000" cy="570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312" name="Google Shape;312;p31"/>
          <p:cNvGraphicFramePr/>
          <p:nvPr/>
        </p:nvGraphicFramePr>
        <p:xfrm>
          <a:off x="151700" y="6221950"/>
          <a:ext cx="3000000" cy="3000000"/>
        </p:xfrm>
        <a:graphic>
          <a:graphicData uri="http://schemas.openxmlformats.org/drawingml/2006/table">
            <a:tbl>
              <a:tblPr>
                <a:noFill/>
                <a:tableStyleId>{5F4CAD76-8602-42D0-90B1-5B2D959C26CB}</a:tableStyleId>
              </a:tblPr>
              <a:tblGrid>
                <a:gridCol w="467350">
                  <a:extLst>
                    <a:ext uri="{9D8B030D-6E8A-4147-A177-3AD203B41FA5}">
                      <a16:colId xmlns:a16="http://schemas.microsoft.com/office/drawing/2014/main" val="20000"/>
                    </a:ext>
                  </a:extLst>
                </a:gridCol>
                <a:gridCol w="3557850">
                  <a:extLst>
                    <a:ext uri="{9D8B030D-6E8A-4147-A177-3AD203B41FA5}">
                      <a16:colId xmlns:a16="http://schemas.microsoft.com/office/drawing/2014/main" val="20001"/>
                    </a:ext>
                  </a:extLst>
                </a:gridCol>
                <a:gridCol w="2500625">
                  <a:extLst>
                    <a:ext uri="{9D8B030D-6E8A-4147-A177-3AD203B41FA5}">
                      <a16:colId xmlns:a16="http://schemas.microsoft.com/office/drawing/2014/main" val="20002"/>
                    </a:ext>
                  </a:extLst>
                </a:gridCol>
              </a:tblGrid>
              <a:tr h="569025">
                <a:tc gridSpan="3">
                  <a:txBody>
                    <a:bodyPr/>
                    <a:lstStyle/>
                    <a:p>
                      <a:pPr marL="0" lvl="0" indent="0" algn="ctr" rtl="0">
                        <a:spcBef>
                          <a:spcPts val="0"/>
                        </a:spcBef>
                        <a:spcAft>
                          <a:spcPts val="0"/>
                        </a:spcAft>
                        <a:buNone/>
                      </a:pPr>
                      <a:r>
                        <a:rPr lang="en-US" sz="1600" b="1">
                          <a:solidFill>
                            <a:schemeClr val="lt1"/>
                          </a:solidFill>
                          <a:latin typeface="Century Gothic"/>
                          <a:ea typeface="Century Gothic"/>
                          <a:cs typeface="Century Gothic"/>
                          <a:sym typeface="Century Gothic"/>
                        </a:rPr>
                        <a:t>COMT Inhibitors </a:t>
                      </a:r>
                      <a:endParaRPr sz="160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(Catechol-O-methyltransferase) Inhibitors </a:t>
                      </a:r>
                      <a:endParaRPr sz="12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3687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rgbClr val="000000"/>
                        </a:buClr>
                        <a:buFont typeface="Arial"/>
                        <a:buNone/>
                      </a:pPr>
                      <a:r>
                        <a:rPr lang="en-US" b="1">
                          <a:solidFill>
                            <a:schemeClr val="dk1"/>
                          </a:solidFill>
                        </a:rPr>
                        <a:t>Enta</a:t>
                      </a:r>
                      <a:r>
                        <a:rPr lang="en-US" b="1">
                          <a:solidFill>
                            <a:schemeClr val="accent2"/>
                          </a:solidFill>
                        </a:rPr>
                        <a:t>capone</a:t>
                      </a:r>
                      <a:endParaRPr b="1">
                        <a:solidFill>
                          <a:srgbClr val="171616"/>
                        </a:solidFil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dk1"/>
                      </a:solidFill>
                      <a:prstDash val="solid"/>
                      <a:round/>
                      <a:headEnd type="none" w="sm" len="sm"/>
                      <a:tailEnd type="none" w="sm" len="sm"/>
                    </a:lnB>
                    <a:solidFill>
                      <a:srgbClr val="D7FC84"/>
                    </a:solidFill>
                  </a:tcPr>
                </a:tc>
                <a:tc>
                  <a:txBody>
                    <a:bodyPr/>
                    <a:lstStyle/>
                    <a:p>
                      <a:pPr marL="0" lvl="0" indent="0" algn="ctr" rtl="0">
                        <a:spcBef>
                          <a:spcPts val="0"/>
                        </a:spcBef>
                        <a:spcAft>
                          <a:spcPts val="0"/>
                        </a:spcAft>
                        <a:buNone/>
                      </a:pPr>
                      <a:r>
                        <a:rPr lang="en-US" b="1">
                          <a:solidFill>
                            <a:schemeClr val="dk1"/>
                          </a:solidFill>
                        </a:rPr>
                        <a:t>Tol</a:t>
                      </a:r>
                      <a:r>
                        <a:rPr lang="en-US" b="1">
                          <a:solidFill>
                            <a:schemeClr val="accent2"/>
                          </a:solidFill>
                        </a:rPr>
                        <a:t>capone</a:t>
                      </a:r>
                      <a:endParaRPr b="1">
                        <a:solidFill>
                          <a:schemeClr val="accent2"/>
                        </a:solidFil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EE0E8"/>
                    </a:solidFill>
                  </a:tcPr>
                </a:tc>
                <a:extLst>
                  <a:ext uri="{0D108BD9-81ED-4DB2-BD59-A6C34878D82A}">
                    <a16:rowId xmlns:a16="http://schemas.microsoft.com/office/drawing/2014/main" val="10001"/>
                  </a:ext>
                </a:extLst>
              </a:tr>
              <a:tr h="10956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BEFDED"/>
                    </a:solidFill>
                  </a:tcPr>
                </a:tc>
                <a:tc>
                  <a:txBody>
                    <a:bodyPr/>
                    <a:lstStyle/>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Acts </a:t>
                      </a:r>
                      <a:r>
                        <a:rPr lang="en-US" sz="1200" b="1">
                          <a:solidFill>
                            <a:srgbClr val="FF0000"/>
                          </a:solidFill>
                          <a:latin typeface="Century Gothic"/>
                          <a:ea typeface="Century Gothic"/>
                          <a:cs typeface="Century Gothic"/>
                          <a:sym typeface="Century Gothic"/>
                        </a:rPr>
                        <a:t>peripherally</a:t>
                      </a:r>
                      <a:r>
                        <a:rPr lang="en-US" sz="1200">
                          <a:solidFill>
                            <a:schemeClr val="dk1"/>
                          </a:solidFill>
                          <a:latin typeface="Century Gothic"/>
                          <a:ea typeface="Century Gothic"/>
                          <a:cs typeface="Century Gothic"/>
                          <a:sym typeface="Century Gothic"/>
                        </a:rPr>
                        <a:t> to inhibit COMT</a:t>
                      </a: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enzyme required for</a:t>
                      </a:r>
                      <a:r>
                        <a:rPr lang="en-US" sz="1200">
                          <a:solidFill>
                            <a:srgbClr val="171616"/>
                          </a:solidFill>
                          <a:latin typeface="Century Gothic"/>
                          <a:ea typeface="Century Gothic"/>
                          <a:cs typeface="Century Gothic"/>
                          <a:sym typeface="Century Gothic"/>
                        </a:rPr>
                        <a:t> </a:t>
                      </a:r>
                      <a:r>
                        <a:rPr lang="en-US" sz="1200">
                          <a:solidFill>
                            <a:schemeClr val="accent2"/>
                          </a:solidFill>
                          <a:latin typeface="Century Gothic"/>
                          <a:ea typeface="Century Gothic"/>
                          <a:cs typeface="Century Gothic"/>
                          <a:sym typeface="Century Gothic"/>
                        </a:rPr>
                        <a:t>L-dopa</a:t>
                      </a:r>
                      <a:endParaRPr sz="1200">
                        <a:solidFill>
                          <a:schemeClr val="accent2"/>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degradation.</a:t>
                      </a: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Usually given </a:t>
                      </a:r>
                      <a:r>
                        <a:rPr lang="en-US" sz="1200" b="1">
                          <a:solidFill>
                            <a:schemeClr val="dk1"/>
                          </a:solidFill>
                          <a:latin typeface="Century Gothic"/>
                          <a:ea typeface="Century Gothic"/>
                          <a:cs typeface="Century Gothic"/>
                          <a:sym typeface="Century Gothic"/>
                        </a:rPr>
                        <a:t>in combination </a:t>
                      </a:r>
                      <a:r>
                        <a:rPr lang="en-US" sz="1200">
                          <a:solidFill>
                            <a:schemeClr val="dk1"/>
                          </a:solidFill>
                          <a:latin typeface="Century Gothic"/>
                          <a:ea typeface="Century Gothic"/>
                          <a:cs typeface="Century Gothic"/>
                          <a:sym typeface="Century Gothic"/>
                        </a:rPr>
                        <a:t>with </a:t>
                      </a:r>
                      <a:r>
                        <a:rPr lang="en-US" sz="1200">
                          <a:solidFill>
                            <a:schemeClr val="accent2"/>
                          </a:solidFill>
                          <a:latin typeface="Century Gothic"/>
                          <a:ea typeface="Century Gothic"/>
                          <a:cs typeface="Century Gothic"/>
                          <a:sym typeface="Century Gothic"/>
                        </a:rPr>
                        <a:t>L-dopa </a:t>
                      </a:r>
                      <a:r>
                        <a:rPr lang="en-US" sz="1200">
                          <a:solidFill>
                            <a:schemeClr val="dk1"/>
                          </a:solidFill>
                          <a:latin typeface="Century Gothic"/>
                          <a:ea typeface="Century Gothic"/>
                          <a:cs typeface="Century Gothic"/>
                          <a:sym typeface="Century Gothic"/>
                        </a:rPr>
                        <a:t>and </a:t>
                      </a:r>
                      <a:r>
                        <a:rPr lang="en-US" sz="1200" b="1">
                          <a:solidFill>
                            <a:schemeClr val="accent2"/>
                          </a:solidFill>
                          <a:latin typeface="Century Gothic"/>
                          <a:ea typeface="Century Gothic"/>
                          <a:cs typeface="Century Gothic"/>
                          <a:sym typeface="Century Gothic"/>
                        </a:rPr>
                        <a:t>carbidopa</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to diminishes peripheral metabolism of L-dopa.</a:t>
                      </a:r>
                      <a:endParaRPr sz="1200">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Peripheral</a:t>
                      </a:r>
                      <a:r>
                        <a:rPr lang="en-US" sz="1200">
                          <a:solidFill>
                            <a:schemeClr val="dk1"/>
                          </a:solidFill>
                          <a:latin typeface="Century Gothic"/>
                          <a:ea typeface="Century Gothic"/>
                          <a:cs typeface="Century Gothic"/>
                          <a:sym typeface="Century Gothic"/>
                        </a:rPr>
                        <a:t> and</a:t>
                      </a:r>
                      <a:r>
                        <a:rPr lang="en-US" sz="1200">
                          <a:solidFill>
                            <a:srgbClr val="171616"/>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central</a:t>
                      </a:r>
                      <a:r>
                        <a:rPr lang="en-US" sz="1200">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COMT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inhibitor → More </a:t>
                      </a:r>
                      <a:r>
                        <a:rPr lang="en-US" sz="1200" b="1">
                          <a:solidFill>
                            <a:schemeClr val="dk1"/>
                          </a:solidFill>
                          <a:latin typeface="Century Gothic"/>
                          <a:ea typeface="Century Gothic"/>
                          <a:cs typeface="Century Gothic"/>
                          <a:sym typeface="Century Gothic"/>
                        </a:rPr>
                        <a:t>lipid soluble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b="1">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than</a:t>
                      </a:r>
                      <a:r>
                        <a:rPr lang="en-US" sz="1200">
                          <a:solidFill>
                            <a:srgbClr val="171616"/>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entacapone</a:t>
                      </a:r>
                      <a:r>
                        <a:rPr lang="en-US" sz="1200">
                          <a:solidFill>
                            <a:srgbClr val="171616"/>
                          </a:solidFill>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More penetration into CNS.</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accent3"/>
                        </a:buClr>
                        <a:buSzPts val="1100"/>
                        <a:buFont typeface="Century Gothic"/>
                        <a:buNone/>
                      </a:pPr>
                      <a:r>
                        <a:rPr lang="en-US" sz="1200" b="1">
                          <a:solidFill>
                            <a:schemeClr val="accent3"/>
                          </a:solidFill>
                          <a:latin typeface="Century Gothic"/>
                          <a:ea typeface="Century Gothic"/>
                          <a:cs typeface="Century Gothic"/>
                          <a:sym typeface="Century Gothic"/>
                        </a:rPr>
                        <a:t>- Tole</a:t>
                      </a:r>
                      <a:r>
                        <a:rPr lang="en-US" sz="1200">
                          <a:solidFill>
                            <a:schemeClr val="accent3"/>
                          </a:solidFill>
                          <a:latin typeface="Century Gothic"/>
                          <a:ea typeface="Century Gothic"/>
                          <a:cs typeface="Century Gothic"/>
                          <a:sym typeface="Century Gothic"/>
                        </a:rPr>
                        <a:t> = </a:t>
                      </a:r>
                      <a:r>
                        <a:rPr lang="en-US" sz="1200" u="sng">
                          <a:solidFill>
                            <a:schemeClr val="accent3"/>
                          </a:solidFill>
                          <a:latin typeface="Century Gothic"/>
                          <a:ea typeface="Century Gothic"/>
                          <a:cs typeface="Century Gothic"/>
                          <a:sym typeface="Century Gothic"/>
                        </a:rPr>
                        <a:t>Total</a:t>
                      </a:r>
                      <a:r>
                        <a:rPr lang="en-US" sz="1200">
                          <a:solidFill>
                            <a:schemeClr val="accent3"/>
                          </a:solidFill>
                          <a:latin typeface="Century Gothic"/>
                          <a:ea typeface="Century Gothic"/>
                          <a:cs typeface="Century Gothic"/>
                          <a:sym typeface="Century Gothic"/>
                        </a:rPr>
                        <a:t> = Central &amp; peripheral</a:t>
                      </a:r>
                      <a:endParaRPr sz="1200">
                        <a:solidFill>
                          <a:srgbClr val="171616"/>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735075">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4"/>
                    </a:solidFill>
                  </a:tcPr>
                </a:tc>
                <a:tc gridSpan="2">
                  <a:txBody>
                    <a:bodyPr/>
                    <a:lstStyle/>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Used as adjuvant to </a:t>
                      </a:r>
                      <a:r>
                        <a:rPr lang="en-US" sz="1200" b="1">
                          <a:solidFill>
                            <a:schemeClr val="accent2"/>
                          </a:solidFill>
                          <a:latin typeface="Century Gothic"/>
                          <a:ea typeface="Century Gothic"/>
                          <a:cs typeface="Century Gothic"/>
                          <a:sym typeface="Century Gothic"/>
                        </a:rPr>
                        <a:t>L-dopa</a:t>
                      </a:r>
                      <a:r>
                        <a:rPr lang="en-US" sz="1200">
                          <a:solidFill>
                            <a:schemeClr val="accent2"/>
                          </a:solidFill>
                          <a:latin typeface="Century Gothic"/>
                          <a:ea typeface="Century Gothic"/>
                          <a:cs typeface="Century Gothic"/>
                          <a:sym typeface="Century Gothic"/>
                        </a:rPr>
                        <a:t> + </a:t>
                      </a:r>
                      <a:r>
                        <a:rPr lang="en-US" sz="1200" b="1">
                          <a:solidFill>
                            <a:schemeClr val="accent2"/>
                          </a:solidFill>
                          <a:latin typeface="Century Gothic"/>
                          <a:ea typeface="Century Gothic"/>
                          <a:cs typeface="Century Gothic"/>
                          <a:sym typeface="Century Gothic"/>
                        </a:rPr>
                        <a:t>carbidopa</a:t>
                      </a:r>
                      <a:r>
                        <a:rPr lang="en-US" sz="1200">
                          <a:solidFill>
                            <a:schemeClr val="dk1"/>
                          </a:solidFill>
                          <a:latin typeface="Century Gothic"/>
                          <a:ea typeface="Century Gothic"/>
                          <a:cs typeface="Century Gothic"/>
                          <a:sym typeface="Century Gothic"/>
                        </a:rPr>
                        <a:t> to:</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Decrease fluctuations</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Improve response </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rgbClr val="FF0000"/>
                          </a:solidFill>
                          <a:latin typeface="Century Gothic"/>
                          <a:ea typeface="Century Gothic"/>
                          <a:cs typeface="Century Gothic"/>
                          <a:sym typeface="Century Gothic"/>
                        </a:rPr>
                        <a:t>Prolonged the </a:t>
                      </a:r>
                      <a:r>
                        <a:rPr lang="en-US" sz="1200" b="1">
                          <a:solidFill>
                            <a:srgbClr val="FF0000"/>
                          </a:solidFill>
                          <a:latin typeface="Century Gothic"/>
                          <a:ea typeface="Century Gothic"/>
                          <a:cs typeface="Century Gothic"/>
                          <a:sym typeface="Century Gothic"/>
                        </a:rPr>
                        <a:t>ON-Time</a:t>
                      </a:r>
                      <a:r>
                        <a:rPr lang="en-US" sz="1200" b="1">
                          <a:solidFill>
                            <a:schemeClr val="dk1"/>
                          </a:solidFill>
                          <a:latin typeface="Century Gothic"/>
                          <a:ea typeface="Century Gothic"/>
                          <a:cs typeface="Century Gothic"/>
                          <a:sym typeface="Century Gothic"/>
                        </a:rPr>
                        <a:t> → </a:t>
                      </a:r>
                      <a:r>
                        <a:rPr lang="en-US" sz="1200">
                          <a:solidFill>
                            <a:schemeClr val="accent3"/>
                          </a:solidFill>
                          <a:latin typeface="Century Gothic"/>
                          <a:ea typeface="Century Gothic"/>
                          <a:cs typeface="Century Gothic"/>
                          <a:sym typeface="Century Gothic"/>
                        </a:rPr>
                        <a:t>يحسن حالة المريض لأن الدوبامين جالس وقت أكثر</a:t>
                      </a:r>
                      <a:endParaRPr sz="1200">
                        <a:solidFill>
                          <a:schemeClr val="accent3"/>
                        </a:solidFill>
                        <a:latin typeface="Century Gothic"/>
                        <a:ea typeface="Century Gothic"/>
                        <a:cs typeface="Century Gothic"/>
                        <a:sym typeface="Century Gothic"/>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5070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E444A"/>
                    </a:solidFill>
                  </a:tcPr>
                </a:tc>
                <a:tc>
                  <a:txBody>
                    <a:bodyPr/>
                    <a:lstStyle/>
                    <a:p>
                      <a:pPr marL="0" lvl="0" indent="0" algn="l" rtl="0">
                        <a:spcBef>
                          <a:spcPts val="0"/>
                        </a:spcBef>
                        <a:spcAft>
                          <a:spcPts val="0"/>
                        </a:spcAft>
                        <a:buNone/>
                      </a:pPr>
                      <a:r>
                        <a:rPr lang="en-US" sz="1200">
                          <a:solidFill>
                            <a:srgbClr val="171616"/>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L-dopa</a:t>
                      </a:r>
                      <a:r>
                        <a:rPr lang="en-US" sz="1200">
                          <a:solidFill>
                            <a:schemeClr val="dk1"/>
                          </a:solidFill>
                          <a:latin typeface="Century Gothic"/>
                          <a:ea typeface="Century Gothic"/>
                          <a:cs typeface="Century Gothic"/>
                          <a:sym typeface="Century Gothic"/>
                        </a:rPr>
                        <a:t> side effects</a:t>
                      </a:r>
                      <a:r>
                        <a:rPr lang="en-US" sz="1200">
                          <a:solidFill>
                            <a:srgbClr val="171616"/>
                          </a:solidFill>
                          <a:latin typeface="Century Gothic"/>
                          <a:ea typeface="Century Gothic"/>
                          <a:cs typeface="Century Gothic"/>
                          <a:sym typeface="Century Gothic"/>
                        </a:rPr>
                        <a:t>. - </a:t>
                      </a:r>
                      <a:r>
                        <a:rPr lang="en-US" sz="1200" b="1">
                          <a:solidFill>
                            <a:srgbClr val="FF9F0F"/>
                          </a:solidFill>
                          <a:latin typeface="Century Gothic"/>
                          <a:ea typeface="Century Gothic"/>
                          <a:cs typeface="Century Gothic"/>
                          <a:sym typeface="Century Gothic"/>
                        </a:rPr>
                        <a:t>Orange</a:t>
                      </a:r>
                      <a:r>
                        <a:rPr lang="en-US" sz="1200">
                          <a:solidFill>
                            <a:srgbClr val="FF9F0F"/>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discoloration of urine.</a:t>
                      </a:r>
                      <a:endParaRPr sz="1200">
                        <a:latin typeface="Century Gothic"/>
                        <a:ea typeface="Century Gothic"/>
                        <a:cs typeface="Century Gothic"/>
                        <a:sym typeface="Century Gothic"/>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dk1"/>
                          </a:solidFill>
                        </a:rPr>
                        <a:t>---</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13" name="Google Shape;313;p31"/>
          <p:cNvSpPr txBox="1"/>
          <p:nvPr/>
        </p:nvSpPr>
        <p:spPr>
          <a:xfrm rot="-5400000">
            <a:off x="34375" y="6845225"/>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314" name="Google Shape;314;p31"/>
          <p:cNvSpPr txBox="1"/>
          <p:nvPr/>
        </p:nvSpPr>
        <p:spPr>
          <a:xfrm rot="-5400000">
            <a:off x="-161075" y="8583000"/>
            <a:ext cx="105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Indications</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315" name="Google Shape;315;p31"/>
          <p:cNvSpPr txBox="1"/>
          <p:nvPr/>
        </p:nvSpPr>
        <p:spPr>
          <a:xfrm rot="-5400000">
            <a:off x="63925" y="9405750"/>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entury Gothic"/>
                <a:ea typeface="Century Gothic"/>
                <a:cs typeface="Century Gothic"/>
                <a:sym typeface="Century Gothic"/>
              </a:rPr>
              <a:t>ADRs</a:t>
            </a:r>
            <a:endParaRPr sz="1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lt1"/>
              </a:solidFill>
              <a:latin typeface="Century Gothic"/>
              <a:ea typeface="Century Gothic"/>
              <a:cs typeface="Century Gothic"/>
              <a:sym typeface="Century Gothic"/>
            </a:endParaRPr>
          </a:p>
        </p:txBody>
      </p:sp>
      <p:graphicFrame>
        <p:nvGraphicFramePr>
          <p:cNvPr id="316" name="Google Shape;316;p31"/>
          <p:cNvGraphicFramePr/>
          <p:nvPr/>
        </p:nvGraphicFramePr>
        <p:xfrm>
          <a:off x="151700" y="6221950"/>
          <a:ext cx="3000000" cy="3000000"/>
        </p:xfrm>
        <a:graphic>
          <a:graphicData uri="http://schemas.openxmlformats.org/drawingml/2006/table">
            <a:tbl>
              <a:tblPr>
                <a:noFill/>
                <a:tableStyleId>{5F4CAD76-8602-42D0-90B1-5B2D959C26CB}</a:tableStyleId>
              </a:tblPr>
              <a:tblGrid>
                <a:gridCol w="467350">
                  <a:extLst>
                    <a:ext uri="{9D8B030D-6E8A-4147-A177-3AD203B41FA5}">
                      <a16:colId xmlns:a16="http://schemas.microsoft.com/office/drawing/2014/main" val="20000"/>
                    </a:ext>
                  </a:extLst>
                </a:gridCol>
                <a:gridCol w="3557850">
                  <a:extLst>
                    <a:ext uri="{9D8B030D-6E8A-4147-A177-3AD203B41FA5}">
                      <a16:colId xmlns:a16="http://schemas.microsoft.com/office/drawing/2014/main" val="20001"/>
                    </a:ext>
                  </a:extLst>
                </a:gridCol>
                <a:gridCol w="2500625">
                  <a:extLst>
                    <a:ext uri="{9D8B030D-6E8A-4147-A177-3AD203B41FA5}">
                      <a16:colId xmlns:a16="http://schemas.microsoft.com/office/drawing/2014/main" val="20002"/>
                    </a:ext>
                  </a:extLst>
                </a:gridCol>
              </a:tblGrid>
              <a:tr h="569025">
                <a:tc gridSpan="3">
                  <a:txBody>
                    <a:bodyPr/>
                    <a:lstStyle/>
                    <a:p>
                      <a:pPr marL="0" lvl="0" indent="0" algn="ctr" rtl="0">
                        <a:spcBef>
                          <a:spcPts val="0"/>
                        </a:spcBef>
                        <a:spcAft>
                          <a:spcPts val="0"/>
                        </a:spcAft>
                        <a:buNone/>
                      </a:pPr>
                      <a:r>
                        <a:rPr lang="en-US" sz="1600" b="1">
                          <a:solidFill>
                            <a:schemeClr val="lt1"/>
                          </a:solidFill>
                          <a:latin typeface="Century Gothic"/>
                          <a:ea typeface="Century Gothic"/>
                          <a:cs typeface="Century Gothic"/>
                          <a:sym typeface="Century Gothic"/>
                        </a:rPr>
                        <a:t>COMT Inhibitors </a:t>
                      </a:r>
                      <a:endParaRPr sz="160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US" sz="1200">
                          <a:solidFill>
                            <a:schemeClr val="lt1"/>
                          </a:solidFill>
                          <a:latin typeface="Century Gothic"/>
                          <a:ea typeface="Century Gothic"/>
                          <a:cs typeface="Century Gothic"/>
                          <a:sym typeface="Century Gothic"/>
                        </a:rPr>
                        <a:t>(Catechol-O-methyltransferase) Inhibitors </a:t>
                      </a:r>
                      <a:endParaRPr sz="1200"/>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3687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rgbClr val="000000"/>
                        </a:buClr>
                        <a:buFont typeface="Arial"/>
                        <a:buNone/>
                      </a:pPr>
                      <a:r>
                        <a:rPr lang="en-US" b="1">
                          <a:solidFill>
                            <a:schemeClr val="dk1"/>
                          </a:solidFill>
                        </a:rPr>
                        <a:t>Enta</a:t>
                      </a:r>
                      <a:r>
                        <a:rPr lang="en-US" b="1">
                          <a:solidFill>
                            <a:schemeClr val="accent2"/>
                          </a:solidFill>
                        </a:rPr>
                        <a:t>capone</a:t>
                      </a:r>
                      <a:endParaRPr b="1">
                        <a:solidFill>
                          <a:srgbClr val="171616"/>
                        </a:solidFil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7FC84"/>
                    </a:solidFill>
                  </a:tcPr>
                </a:tc>
                <a:tc>
                  <a:txBody>
                    <a:bodyPr/>
                    <a:lstStyle/>
                    <a:p>
                      <a:pPr marL="0" lvl="0" indent="0" algn="ctr" rtl="0">
                        <a:spcBef>
                          <a:spcPts val="0"/>
                        </a:spcBef>
                        <a:spcAft>
                          <a:spcPts val="0"/>
                        </a:spcAft>
                        <a:buNone/>
                      </a:pPr>
                      <a:r>
                        <a:rPr lang="en-US" b="1">
                          <a:solidFill>
                            <a:schemeClr val="dk1"/>
                          </a:solidFill>
                        </a:rPr>
                        <a:t>Tol</a:t>
                      </a:r>
                      <a:r>
                        <a:rPr lang="en-US" b="1">
                          <a:solidFill>
                            <a:schemeClr val="accent2"/>
                          </a:solidFill>
                        </a:rPr>
                        <a:t>capone</a:t>
                      </a:r>
                      <a:endParaRPr b="1">
                        <a:solidFill>
                          <a:schemeClr val="accent2"/>
                        </a:solidFill>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EE0E8"/>
                    </a:solidFill>
                  </a:tcPr>
                </a:tc>
                <a:extLst>
                  <a:ext uri="{0D108BD9-81ED-4DB2-BD59-A6C34878D82A}">
                    <a16:rowId xmlns:a16="http://schemas.microsoft.com/office/drawing/2014/main" val="10001"/>
                  </a:ext>
                </a:extLst>
              </a:tr>
              <a:tr h="10956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BEFDED"/>
                    </a:solidFill>
                  </a:tcPr>
                </a:tc>
                <a:tc>
                  <a:txBody>
                    <a:bodyPr/>
                    <a:lstStyle/>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Acts </a:t>
                      </a:r>
                      <a:r>
                        <a:rPr lang="en-US" sz="1200" b="1">
                          <a:solidFill>
                            <a:srgbClr val="FF0000"/>
                          </a:solidFill>
                          <a:latin typeface="Century Gothic"/>
                          <a:ea typeface="Century Gothic"/>
                          <a:cs typeface="Century Gothic"/>
                          <a:sym typeface="Century Gothic"/>
                        </a:rPr>
                        <a:t>peripherally</a:t>
                      </a:r>
                      <a:r>
                        <a:rPr lang="en-US" sz="1200">
                          <a:solidFill>
                            <a:schemeClr val="dk1"/>
                          </a:solidFill>
                          <a:latin typeface="Century Gothic"/>
                          <a:ea typeface="Century Gothic"/>
                          <a:cs typeface="Century Gothic"/>
                          <a:sym typeface="Century Gothic"/>
                        </a:rPr>
                        <a:t> to inhibit COMT</a:t>
                      </a: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enzyme required for</a:t>
                      </a:r>
                      <a:r>
                        <a:rPr lang="en-US" sz="1200">
                          <a:solidFill>
                            <a:srgbClr val="171616"/>
                          </a:solidFill>
                          <a:latin typeface="Century Gothic"/>
                          <a:ea typeface="Century Gothic"/>
                          <a:cs typeface="Century Gothic"/>
                          <a:sym typeface="Century Gothic"/>
                        </a:rPr>
                        <a:t> </a:t>
                      </a:r>
                      <a:r>
                        <a:rPr lang="en-US" sz="1200">
                          <a:solidFill>
                            <a:schemeClr val="accent2"/>
                          </a:solidFill>
                          <a:latin typeface="Century Gothic"/>
                          <a:ea typeface="Century Gothic"/>
                          <a:cs typeface="Century Gothic"/>
                          <a:sym typeface="Century Gothic"/>
                        </a:rPr>
                        <a:t>L-dopa</a:t>
                      </a:r>
                      <a:endParaRPr sz="1200">
                        <a:solidFill>
                          <a:schemeClr val="accent2"/>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degradation.</a:t>
                      </a: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 Usually given </a:t>
                      </a:r>
                      <a:r>
                        <a:rPr lang="en-US" sz="1200" b="1">
                          <a:solidFill>
                            <a:schemeClr val="dk1"/>
                          </a:solidFill>
                          <a:latin typeface="Century Gothic"/>
                          <a:ea typeface="Century Gothic"/>
                          <a:cs typeface="Century Gothic"/>
                          <a:sym typeface="Century Gothic"/>
                        </a:rPr>
                        <a:t>in combination </a:t>
                      </a:r>
                      <a:r>
                        <a:rPr lang="en-US" sz="1200">
                          <a:solidFill>
                            <a:schemeClr val="dk1"/>
                          </a:solidFill>
                          <a:latin typeface="Century Gothic"/>
                          <a:ea typeface="Century Gothic"/>
                          <a:cs typeface="Century Gothic"/>
                          <a:sym typeface="Century Gothic"/>
                        </a:rPr>
                        <a:t>with </a:t>
                      </a:r>
                      <a:r>
                        <a:rPr lang="en-US" sz="1200">
                          <a:solidFill>
                            <a:schemeClr val="accent2"/>
                          </a:solidFill>
                          <a:latin typeface="Century Gothic"/>
                          <a:ea typeface="Century Gothic"/>
                          <a:cs typeface="Century Gothic"/>
                          <a:sym typeface="Century Gothic"/>
                        </a:rPr>
                        <a:t>L-dopa </a:t>
                      </a:r>
                      <a:r>
                        <a:rPr lang="en-US" sz="1200">
                          <a:solidFill>
                            <a:schemeClr val="dk1"/>
                          </a:solidFill>
                          <a:latin typeface="Century Gothic"/>
                          <a:ea typeface="Century Gothic"/>
                          <a:cs typeface="Century Gothic"/>
                          <a:sym typeface="Century Gothic"/>
                        </a:rPr>
                        <a:t>and </a:t>
                      </a:r>
                      <a:r>
                        <a:rPr lang="en-US" sz="1200" b="1">
                          <a:solidFill>
                            <a:schemeClr val="accent2"/>
                          </a:solidFill>
                          <a:latin typeface="Century Gothic"/>
                          <a:ea typeface="Century Gothic"/>
                          <a:cs typeface="Century Gothic"/>
                          <a:sym typeface="Century Gothic"/>
                        </a:rPr>
                        <a:t>carbidopa</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to diminishes peripheral metabolism of L-dopa.</a:t>
                      </a:r>
                      <a:endParaRPr sz="1200">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Peripheral</a:t>
                      </a:r>
                      <a:r>
                        <a:rPr lang="en-US" sz="1200">
                          <a:solidFill>
                            <a:schemeClr val="dk1"/>
                          </a:solidFill>
                          <a:latin typeface="Century Gothic"/>
                          <a:ea typeface="Century Gothic"/>
                          <a:cs typeface="Century Gothic"/>
                          <a:sym typeface="Century Gothic"/>
                        </a:rPr>
                        <a:t> and</a:t>
                      </a:r>
                      <a:r>
                        <a:rPr lang="en-US" sz="1200">
                          <a:solidFill>
                            <a:srgbClr val="171616"/>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central</a:t>
                      </a:r>
                      <a:r>
                        <a:rPr lang="en-US" sz="1200">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COMT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inhibitor → More </a:t>
                      </a:r>
                      <a:r>
                        <a:rPr lang="en-US" sz="1200" b="1">
                          <a:solidFill>
                            <a:schemeClr val="dk1"/>
                          </a:solidFill>
                          <a:latin typeface="Century Gothic"/>
                          <a:ea typeface="Century Gothic"/>
                          <a:cs typeface="Century Gothic"/>
                          <a:sym typeface="Century Gothic"/>
                        </a:rPr>
                        <a:t>lipid soluble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b="1">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than</a:t>
                      </a:r>
                      <a:r>
                        <a:rPr lang="en-US" sz="1200">
                          <a:solidFill>
                            <a:srgbClr val="171616"/>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entacapone</a:t>
                      </a:r>
                      <a:r>
                        <a:rPr lang="en-US" sz="1200">
                          <a:solidFill>
                            <a:srgbClr val="171616"/>
                          </a:solidFill>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0" lvl="0" indent="0" algn="l" rtl="0">
                        <a:spcBef>
                          <a:spcPts val="0"/>
                        </a:spcBef>
                        <a:spcAft>
                          <a:spcPts val="0"/>
                        </a:spcAft>
                        <a:buClr>
                          <a:srgbClr val="171616"/>
                        </a:buClr>
                        <a:buSzPts val="1350"/>
                        <a:buFont typeface="Century Gothic"/>
                        <a:buNone/>
                      </a:pPr>
                      <a:r>
                        <a:rPr lang="en-US" sz="1200">
                          <a:solidFill>
                            <a:schemeClr val="dk1"/>
                          </a:solidFill>
                          <a:latin typeface="Century Gothic"/>
                          <a:ea typeface="Century Gothic"/>
                          <a:cs typeface="Century Gothic"/>
                          <a:sym typeface="Century Gothic"/>
                        </a:rPr>
                        <a:t>- More penetration into CNS.</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accent3"/>
                        </a:buClr>
                        <a:buSzPts val="1100"/>
                        <a:buFont typeface="Century Gothic"/>
                        <a:buNone/>
                      </a:pPr>
                      <a:r>
                        <a:rPr lang="en-US" sz="1200" b="1">
                          <a:solidFill>
                            <a:schemeClr val="accent3"/>
                          </a:solidFill>
                          <a:latin typeface="Century Gothic"/>
                          <a:ea typeface="Century Gothic"/>
                          <a:cs typeface="Century Gothic"/>
                          <a:sym typeface="Century Gothic"/>
                        </a:rPr>
                        <a:t>- Tole</a:t>
                      </a:r>
                      <a:r>
                        <a:rPr lang="en-US" sz="1200">
                          <a:solidFill>
                            <a:schemeClr val="accent3"/>
                          </a:solidFill>
                          <a:latin typeface="Century Gothic"/>
                          <a:ea typeface="Century Gothic"/>
                          <a:cs typeface="Century Gothic"/>
                          <a:sym typeface="Century Gothic"/>
                        </a:rPr>
                        <a:t> = </a:t>
                      </a:r>
                      <a:r>
                        <a:rPr lang="en-US" sz="1200" u="sng">
                          <a:solidFill>
                            <a:schemeClr val="accent3"/>
                          </a:solidFill>
                          <a:latin typeface="Century Gothic"/>
                          <a:ea typeface="Century Gothic"/>
                          <a:cs typeface="Century Gothic"/>
                          <a:sym typeface="Century Gothic"/>
                        </a:rPr>
                        <a:t>Total</a:t>
                      </a:r>
                      <a:r>
                        <a:rPr lang="en-US" sz="1200">
                          <a:solidFill>
                            <a:schemeClr val="accent3"/>
                          </a:solidFill>
                          <a:latin typeface="Century Gothic"/>
                          <a:ea typeface="Century Gothic"/>
                          <a:cs typeface="Century Gothic"/>
                          <a:sym typeface="Century Gothic"/>
                        </a:rPr>
                        <a:t> = Central &amp; peripheral</a:t>
                      </a:r>
                      <a:endParaRPr sz="1200">
                        <a:solidFill>
                          <a:srgbClr val="171616"/>
                        </a:solidFill>
                        <a:latin typeface="Century Gothic"/>
                        <a:ea typeface="Century Gothic"/>
                        <a:cs typeface="Century Gothic"/>
                        <a:sym typeface="Century Gothic"/>
                      </a:endParaRPr>
                    </a:p>
                  </a:txBody>
                  <a:tcPr marL="91450" marR="91450"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735075">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4"/>
                    </a:solidFill>
                  </a:tcPr>
                </a:tc>
                <a:tc gridSpan="2">
                  <a:txBody>
                    <a:bodyPr/>
                    <a:lstStyle/>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Used as adjuvant to </a:t>
                      </a:r>
                      <a:r>
                        <a:rPr lang="en-US" sz="1200" b="1">
                          <a:solidFill>
                            <a:schemeClr val="accent2"/>
                          </a:solidFill>
                          <a:latin typeface="Century Gothic"/>
                          <a:ea typeface="Century Gothic"/>
                          <a:cs typeface="Century Gothic"/>
                          <a:sym typeface="Century Gothic"/>
                        </a:rPr>
                        <a:t>L-dopa</a:t>
                      </a:r>
                      <a:r>
                        <a:rPr lang="en-US" sz="1200">
                          <a:solidFill>
                            <a:schemeClr val="accent2"/>
                          </a:solidFill>
                          <a:latin typeface="Century Gothic"/>
                          <a:ea typeface="Century Gothic"/>
                          <a:cs typeface="Century Gothic"/>
                          <a:sym typeface="Century Gothic"/>
                        </a:rPr>
                        <a:t> + </a:t>
                      </a:r>
                      <a:r>
                        <a:rPr lang="en-US" sz="1200" b="1">
                          <a:solidFill>
                            <a:schemeClr val="accent2"/>
                          </a:solidFill>
                          <a:latin typeface="Century Gothic"/>
                          <a:ea typeface="Century Gothic"/>
                          <a:cs typeface="Century Gothic"/>
                          <a:sym typeface="Century Gothic"/>
                        </a:rPr>
                        <a:t>carbidopa</a:t>
                      </a:r>
                      <a:r>
                        <a:rPr lang="en-US" sz="1200">
                          <a:solidFill>
                            <a:schemeClr val="dk1"/>
                          </a:solidFill>
                          <a:latin typeface="Century Gothic"/>
                          <a:ea typeface="Century Gothic"/>
                          <a:cs typeface="Century Gothic"/>
                          <a:sym typeface="Century Gothic"/>
                        </a:rPr>
                        <a:t> to:</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Decrease fluctuations</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Improve response </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r>
                        <a:rPr lang="en-US" sz="1200">
                          <a:solidFill>
                            <a:srgbClr val="FF0000"/>
                          </a:solidFill>
                          <a:latin typeface="Century Gothic"/>
                          <a:ea typeface="Century Gothic"/>
                          <a:cs typeface="Century Gothic"/>
                          <a:sym typeface="Century Gothic"/>
                        </a:rPr>
                        <a:t>Prolonged the </a:t>
                      </a:r>
                      <a:r>
                        <a:rPr lang="en-US" sz="1200" b="1">
                          <a:solidFill>
                            <a:srgbClr val="FF0000"/>
                          </a:solidFill>
                          <a:latin typeface="Century Gothic"/>
                          <a:ea typeface="Century Gothic"/>
                          <a:cs typeface="Century Gothic"/>
                          <a:sym typeface="Century Gothic"/>
                        </a:rPr>
                        <a:t>ON-Time</a:t>
                      </a:r>
                      <a:r>
                        <a:rPr lang="en-US" sz="1200" b="1">
                          <a:solidFill>
                            <a:schemeClr val="dk1"/>
                          </a:solidFill>
                          <a:latin typeface="Century Gothic"/>
                          <a:ea typeface="Century Gothic"/>
                          <a:cs typeface="Century Gothic"/>
                          <a:sym typeface="Century Gothic"/>
                        </a:rPr>
                        <a:t> → </a:t>
                      </a:r>
                      <a:r>
                        <a:rPr lang="en-US" sz="1200">
                          <a:solidFill>
                            <a:schemeClr val="accent3"/>
                          </a:solidFill>
                          <a:latin typeface="Century Gothic"/>
                          <a:ea typeface="Century Gothic"/>
                          <a:cs typeface="Century Gothic"/>
                          <a:sym typeface="Century Gothic"/>
                        </a:rPr>
                        <a:t>يحسن حالة المريض لأن الدوبامين جالس وقت أكثر</a:t>
                      </a:r>
                      <a:endParaRPr sz="1200">
                        <a:solidFill>
                          <a:schemeClr val="accent3"/>
                        </a:solidFill>
                        <a:latin typeface="Century Gothic"/>
                        <a:ea typeface="Century Gothic"/>
                        <a:cs typeface="Century Gothic"/>
                        <a:sym typeface="Century Gothic"/>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507000">
                <a:tc>
                  <a:txBody>
                    <a:bodyPr/>
                    <a:lstStyle/>
                    <a:p>
                      <a:pPr marL="0" lvl="0" indent="0" algn="l" rtl="0">
                        <a:spcBef>
                          <a:spcPts val="0"/>
                        </a:spcBef>
                        <a:spcAft>
                          <a:spcPts val="0"/>
                        </a:spcAft>
                        <a:buNone/>
                      </a:pPr>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E444A"/>
                    </a:solidFill>
                  </a:tcPr>
                </a:tc>
                <a:tc>
                  <a:txBody>
                    <a:bodyPr/>
                    <a:lstStyle/>
                    <a:p>
                      <a:pPr marL="0" lvl="0" indent="0" algn="l" rtl="0">
                        <a:spcBef>
                          <a:spcPts val="0"/>
                        </a:spcBef>
                        <a:spcAft>
                          <a:spcPts val="0"/>
                        </a:spcAft>
                        <a:buNone/>
                      </a:pPr>
                      <a:r>
                        <a:rPr lang="en-US" sz="1200">
                          <a:solidFill>
                            <a:srgbClr val="171616"/>
                          </a:solidFill>
                          <a:latin typeface="Century Gothic"/>
                          <a:ea typeface="Century Gothic"/>
                          <a:cs typeface="Century Gothic"/>
                          <a:sym typeface="Century Gothic"/>
                        </a:rPr>
                        <a:t>- </a:t>
                      </a:r>
                      <a:r>
                        <a:rPr lang="en-US" sz="1200" b="1">
                          <a:solidFill>
                            <a:schemeClr val="accent2"/>
                          </a:solidFill>
                          <a:latin typeface="Century Gothic"/>
                          <a:ea typeface="Century Gothic"/>
                          <a:cs typeface="Century Gothic"/>
                          <a:sym typeface="Century Gothic"/>
                        </a:rPr>
                        <a:t>L-dopa</a:t>
                      </a:r>
                      <a:r>
                        <a:rPr lang="en-US" sz="1200">
                          <a:solidFill>
                            <a:schemeClr val="dk1"/>
                          </a:solidFill>
                          <a:latin typeface="Century Gothic"/>
                          <a:ea typeface="Century Gothic"/>
                          <a:cs typeface="Century Gothic"/>
                          <a:sym typeface="Century Gothic"/>
                        </a:rPr>
                        <a:t> side effects</a:t>
                      </a:r>
                      <a:r>
                        <a:rPr lang="en-US" sz="1200">
                          <a:solidFill>
                            <a:srgbClr val="171616"/>
                          </a:solidFill>
                          <a:latin typeface="Century Gothic"/>
                          <a:ea typeface="Century Gothic"/>
                          <a:cs typeface="Century Gothic"/>
                          <a:sym typeface="Century Gothic"/>
                        </a:rPr>
                        <a:t>. - </a:t>
                      </a:r>
                      <a:r>
                        <a:rPr lang="en-US" sz="1200" b="1">
                          <a:solidFill>
                            <a:srgbClr val="FF9F0F"/>
                          </a:solidFill>
                          <a:latin typeface="Century Gothic"/>
                          <a:ea typeface="Century Gothic"/>
                          <a:cs typeface="Century Gothic"/>
                          <a:sym typeface="Century Gothic"/>
                        </a:rPr>
                        <a:t>Orange</a:t>
                      </a:r>
                      <a:r>
                        <a:rPr lang="en-US" sz="1200">
                          <a:solidFill>
                            <a:srgbClr val="FF9F0F"/>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discoloration of urine.</a:t>
                      </a:r>
                      <a:endParaRPr sz="1200">
                        <a:latin typeface="Century Gothic"/>
                        <a:ea typeface="Century Gothic"/>
                        <a:cs typeface="Century Gothic"/>
                        <a:sym typeface="Century Gothic"/>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dk1"/>
                          </a:solidFill>
                        </a:rPr>
                        <a:t>---</a:t>
                      </a:r>
                      <a:endParaRPr>
                        <a:solidFill>
                          <a:schemeClr val="dk1"/>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17" name="Google Shape;317;p31"/>
          <p:cNvSpPr txBox="1"/>
          <p:nvPr/>
        </p:nvSpPr>
        <p:spPr>
          <a:xfrm rot="-5400000">
            <a:off x="34375" y="6845225"/>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318" name="Google Shape;318;p31"/>
          <p:cNvSpPr txBox="1"/>
          <p:nvPr/>
        </p:nvSpPr>
        <p:spPr>
          <a:xfrm rot="-5400000">
            <a:off x="-161075" y="8583000"/>
            <a:ext cx="105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Indications</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319" name="Google Shape;319;p31"/>
          <p:cNvSpPr txBox="1"/>
          <p:nvPr/>
        </p:nvSpPr>
        <p:spPr>
          <a:xfrm rot="-5400000">
            <a:off x="63925" y="9405750"/>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entury Gothic"/>
                <a:ea typeface="Century Gothic"/>
                <a:cs typeface="Century Gothic"/>
                <a:sym typeface="Century Gothic"/>
              </a:rPr>
              <a:t>ADRs</a:t>
            </a:r>
            <a:endParaRPr sz="1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lt1"/>
              </a:solidFill>
              <a:latin typeface="Century Gothic"/>
              <a:ea typeface="Century Gothic"/>
              <a:cs typeface="Century Gothic"/>
              <a:sym typeface="Century Gothic"/>
            </a:endParaRPr>
          </a:p>
        </p:txBody>
      </p:sp>
      <p:sp>
        <p:nvSpPr>
          <p:cNvPr id="320" name="Google Shape;320;p31"/>
          <p:cNvSpPr txBox="1"/>
          <p:nvPr/>
        </p:nvSpPr>
        <p:spPr>
          <a:xfrm rot="-5400000">
            <a:off x="-34625" y="7616388"/>
            <a:ext cx="8019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M.O.A</a:t>
            </a:r>
            <a:endParaRPr sz="1200" b="1">
              <a:latin typeface="Century Gothic"/>
              <a:ea typeface="Century Gothic"/>
              <a:cs typeface="Century Gothic"/>
              <a:sym typeface="Century Gothic"/>
            </a:endParaRPr>
          </a:p>
        </p:txBody>
      </p:sp>
      <p:sp>
        <p:nvSpPr>
          <p:cNvPr id="321" name="Google Shape;321;p31"/>
          <p:cNvSpPr txBox="1"/>
          <p:nvPr/>
        </p:nvSpPr>
        <p:spPr>
          <a:xfrm rot="-5400000">
            <a:off x="-34625" y="7616388"/>
            <a:ext cx="8019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M.O.A</a:t>
            </a:r>
            <a:endParaRPr sz="1200" b="1">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aphicFrame>
        <p:nvGraphicFramePr>
          <p:cNvPr id="326" name="Google Shape;326;p32"/>
          <p:cNvGraphicFramePr/>
          <p:nvPr/>
        </p:nvGraphicFramePr>
        <p:xfrm>
          <a:off x="0" y="501011"/>
          <a:ext cx="3000000" cy="3000000"/>
        </p:xfrm>
        <a:graphic>
          <a:graphicData uri="http://schemas.openxmlformats.org/drawingml/2006/table">
            <a:tbl>
              <a:tblPr firstRow="1" bandRow="1">
                <a:noFill/>
                <a:tableStyleId>{EB5807EB-6F35-4A68-8310-CCBF6BAFA817}</a:tableStyleId>
              </a:tblPr>
              <a:tblGrid>
                <a:gridCol w="545475">
                  <a:extLst>
                    <a:ext uri="{9D8B030D-6E8A-4147-A177-3AD203B41FA5}">
                      <a16:colId xmlns:a16="http://schemas.microsoft.com/office/drawing/2014/main" val="20000"/>
                    </a:ext>
                  </a:extLst>
                </a:gridCol>
                <a:gridCol w="6312525">
                  <a:extLst>
                    <a:ext uri="{9D8B030D-6E8A-4147-A177-3AD203B41FA5}">
                      <a16:colId xmlns:a16="http://schemas.microsoft.com/office/drawing/2014/main" val="20001"/>
                    </a:ext>
                  </a:extLst>
                </a:gridCol>
              </a:tblGrid>
              <a:tr h="389750">
                <a:tc>
                  <a:txBody>
                    <a:bodyPr/>
                    <a:lstStyle/>
                    <a:p>
                      <a:pPr marL="0" marR="0" lvl="0" indent="0" algn="ctr" rtl="0">
                        <a:spcBef>
                          <a:spcPts val="0"/>
                        </a:spcBef>
                        <a:spcAft>
                          <a:spcPts val="0"/>
                        </a:spcAft>
                        <a:buNone/>
                      </a:pPr>
                      <a:endParaRPr sz="1700" b="1">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B7B7"/>
                    </a:solidFill>
                  </a:tcPr>
                </a:tc>
                <a:tc>
                  <a:txBody>
                    <a:bodyPr/>
                    <a:lstStyle/>
                    <a:p>
                      <a:pPr marL="0" marR="0" lvl="0" indent="0" algn="ctr" rtl="0">
                        <a:spcBef>
                          <a:spcPts val="0"/>
                        </a:spcBef>
                        <a:spcAft>
                          <a:spcPts val="0"/>
                        </a:spcAft>
                        <a:buNone/>
                      </a:pPr>
                      <a:r>
                        <a:rPr lang="en-US" sz="1600" b="1">
                          <a:solidFill>
                            <a:schemeClr val="accent2"/>
                          </a:solidFill>
                        </a:rPr>
                        <a:t>Selegiline</a:t>
                      </a:r>
                      <a:endParaRPr sz="1600" b="1">
                        <a:solidFill>
                          <a:schemeClr val="accent2"/>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4F2F0"/>
                    </a:solidFill>
                  </a:tcPr>
                </a:tc>
                <a:extLst>
                  <a:ext uri="{0D108BD9-81ED-4DB2-BD59-A6C34878D82A}">
                    <a16:rowId xmlns:a16="http://schemas.microsoft.com/office/drawing/2014/main" val="10000"/>
                  </a:ext>
                </a:extLst>
              </a:tr>
              <a:tr h="1274425">
                <a:tc>
                  <a:txBody>
                    <a:bodyPr/>
                    <a:lstStyle/>
                    <a:p>
                      <a:pPr marL="285750" marR="0" lvl="0" indent="-200025" algn="l" rtl="0">
                        <a:lnSpc>
                          <a:spcPct val="100000"/>
                        </a:lnSpc>
                        <a:spcBef>
                          <a:spcPts val="0"/>
                        </a:spcBef>
                        <a:spcAft>
                          <a:spcPts val="0"/>
                        </a:spcAft>
                        <a:buNone/>
                      </a:pPr>
                      <a:endParaRPr sz="1350" b="0" i="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285750" marR="0" lvl="0" indent="-276225" algn="l" rtl="0">
                        <a:lnSpc>
                          <a:spcPct val="100000"/>
                        </a:lnSpc>
                        <a:spcBef>
                          <a:spcPts val="0"/>
                        </a:spcBef>
                        <a:spcAft>
                          <a:spcPts val="0"/>
                        </a:spcAft>
                        <a:buClr>
                          <a:srgbClr val="171616"/>
                        </a:buClr>
                        <a:buSzPts val="1200"/>
                        <a:buFont typeface="Century Gothic"/>
                        <a:buChar char="-"/>
                      </a:pPr>
                      <a:r>
                        <a:rPr lang="en-US" sz="1200" b="0" i="0">
                          <a:latin typeface="Century Gothic"/>
                          <a:ea typeface="Century Gothic"/>
                          <a:cs typeface="Century Gothic"/>
                          <a:sym typeface="Century Gothic"/>
                        </a:rPr>
                        <a:t>It is a</a:t>
                      </a:r>
                      <a:r>
                        <a:rPr lang="en-US" sz="1200" b="0" i="0">
                          <a:solidFill>
                            <a:srgbClr val="171616"/>
                          </a:solidFill>
                          <a:latin typeface="Century Gothic"/>
                          <a:ea typeface="Century Gothic"/>
                          <a:cs typeface="Century Gothic"/>
                          <a:sym typeface="Century Gothic"/>
                        </a:rPr>
                        <a:t> </a:t>
                      </a:r>
                      <a:r>
                        <a:rPr lang="en-US" sz="1200" b="1" i="0">
                          <a:solidFill>
                            <a:srgbClr val="FF0000"/>
                          </a:solidFill>
                          <a:latin typeface="Century Gothic"/>
                          <a:ea typeface="Century Gothic"/>
                          <a:cs typeface="Century Gothic"/>
                          <a:sym typeface="Century Gothic"/>
                        </a:rPr>
                        <a:t>selective </a:t>
                      </a:r>
                      <a:r>
                        <a:rPr lang="en-US" sz="1200" b="1" i="0" u="sng">
                          <a:solidFill>
                            <a:srgbClr val="FF0000"/>
                          </a:solidFill>
                          <a:latin typeface="Century Gothic"/>
                          <a:ea typeface="Century Gothic"/>
                          <a:cs typeface="Century Gothic"/>
                          <a:sym typeface="Century Gothic"/>
                        </a:rPr>
                        <a:t>ir</a:t>
                      </a:r>
                      <a:r>
                        <a:rPr lang="en-US" sz="1200" b="1" i="0">
                          <a:solidFill>
                            <a:srgbClr val="FF0000"/>
                          </a:solidFill>
                          <a:latin typeface="Century Gothic"/>
                          <a:ea typeface="Century Gothic"/>
                          <a:cs typeface="Century Gothic"/>
                          <a:sym typeface="Century Gothic"/>
                        </a:rPr>
                        <a:t>reversible  inhibitor of MAO-</a:t>
                      </a:r>
                      <a:r>
                        <a:rPr lang="en-US" sz="1200" b="1" i="0" u="sng">
                          <a:solidFill>
                            <a:srgbClr val="FF0000"/>
                          </a:solidFill>
                          <a:latin typeface="Century Gothic"/>
                          <a:ea typeface="Century Gothic"/>
                          <a:cs typeface="Century Gothic"/>
                          <a:sym typeface="Century Gothic"/>
                        </a:rPr>
                        <a:t>B</a:t>
                      </a:r>
                      <a:r>
                        <a:rPr lang="en-US" sz="1200" b="0" i="0">
                          <a:solidFill>
                            <a:srgbClr val="171616"/>
                          </a:solidFill>
                          <a:latin typeface="Century Gothic"/>
                          <a:ea typeface="Century Gothic"/>
                          <a:cs typeface="Century Gothic"/>
                          <a:sym typeface="Century Gothic"/>
                        </a:rPr>
                        <a:t>, </a:t>
                      </a:r>
                      <a:endParaRPr sz="1200"/>
                    </a:p>
                    <a:p>
                      <a:pPr marL="0" marR="0" lvl="0" indent="0" algn="l" rtl="0">
                        <a:lnSpc>
                          <a:spcPct val="100000"/>
                        </a:lnSpc>
                        <a:spcBef>
                          <a:spcPts val="0"/>
                        </a:spcBef>
                        <a:spcAft>
                          <a:spcPts val="0"/>
                        </a:spcAft>
                        <a:buClr>
                          <a:srgbClr val="171616"/>
                        </a:buClr>
                        <a:buSzPts val="1350"/>
                        <a:buFont typeface="Century Gothic"/>
                        <a:buNone/>
                      </a:pPr>
                      <a:r>
                        <a:rPr lang="en-US" sz="1200" b="0" i="0">
                          <a:solidFill>
                            <a:srgbClr val="171616"/>
                          </a:solidFill>
                          <a:latin typeface="Century Gothic"/>
                          <a:ea typeface="Century Gothic"/>
                          <a:cs typeface="Century Gothic"/>
                          <a:sym typeface="Century Gothic"/>
                        </a:rPr>
                        <a:t>      </a:t>
                      </a:r>
                      <a:r>
                        <a:rPr lang="en-US" sz="1200" b="0" i="0">
                          <a:latin typeface="Century Gothic"/>
                          <a:ea typeface="Century Gothic"/>
                          <a:cs typeface="Century Gothic"/>
                          <a:sym typeface="Century Gothic"/>
                        </a:rPr>
                        <a:t>an important enzyme for</a:t>
                      </a:r>
                      <a:r>
                        <a:rPr lang="en-US" sz="1200" b="0" i="0">
                          <a:solidFill>
                            <a:srgbClr val="171616"/>
                          </a:solidFill>
                          <a:latin typeface="Century Gothic"/>
                          <a:ea typeface="Century Gothic"/>
                          <a:cs typeface="Century Gothic"/>
                          <a:sym typeface="Century Gothic"/>
                        </a:rPr>
                        <a:t> </a:t>
                      </a:r>
                      <a:r>
                        <a:rPr lang="en-US" sz="1200" b="1" i="0">
                          <a:latin typeface="Century Gothic"/>
                          <a:ea typeface="Century Gothic"/>
                          <a:cs typeface="Century Gothic"/>
                          <a:sym typeface="Century Gothic"/>
                        </a:rPr>
                        <a:t>dopamine metabolism</a:t>
                      </a:r>
                      <a:r>
                        <a:rPr lang="en-US" sz="1200" b="0" i="0">
                          <a:solidFill>
                            <a:srgbClr val="171616"/>
                          </a:solidFill>
                          <a:latin typeface="Century Gothic"/>
                          <a:ea typeface="Century Gothic"/>
                          <a:cs typeface="Century Gothic"/>
                          <a:sym typeface="Century Gothic"/>
                        </a:rPr>
                        <a:t>.</a:t>
                      </a:r>
                      <a:endParaRPr sz="1200"/>
                    </a:p>
                    <a:p>
                      <a:pPr marL="0" marR="0" lvl="0" indent="0" algn="l" rtl="0">
                        <a:lnSpc>
                          <a:spcPct val="100000"/>
                        </a:lnSpc>
                        <a:spcBef>
                          <a:spcPts val="0"/>
                        </a:spcBef>
                        <a:spcAft>
                          <a:spcPts val="0"/>
                        </a:spcAft>
                        <a:buClr>
                          <a:schemeClr val="accent3"/>
                        </a:buClr>
                        <a:buSzPts val="1350"/>
                        <a:buFont typeface="Century Gothic"/>
                        <a:buNone/>
                      </a:pPr>
                      <a:r>
                        <a:rPr lang="en-US" sz="1200" b="0" i="0">
                          <a:solidFill>
                            <a:srgbClr val="999999"/>
                          </a:solidFill>
                          <a:latin typeface="Century Gothic"/>
                          <a:ea typeface="Century Gothic"/>
                          <a:cs typeface="Century Gothic"/>
                          <a:sym typeface="Century Gothic"/>
                        </a:rPr>
                        <a:t>      * MAO-</a:t>
                      </a:r>
                      <a:r>
                        <a:rPr lang="en-US" sz="1200" b="0" i="0" u="sng">
                          <a:solidFill>
                            <a:srgbClr val="999999"/>
                          </a:solidFill>
                          <a:latin typeface="Century Gothic"/>
                          <a:ea typeface="Century Gothic"/>
                          <a:cs typeface="Century Gothic"/>
                          <a:sym typeface="Century Gothic"/>
                        </a:rPr>
                        <a:t>A</a:t>
                      </a:r>
                      <a:r>
                        <a:rPr lang="en-US" sz="1200" b="0" i="0">
                          <a:solidFill>
                            <a:srgbClr val="999999"/>
                          </a:solidFill>
                          <a:latin typeface="Century Gothic"/>
                          <a:ea typeface="Century Gothic"/>
                          <a:cs typeface="Century Gothic"/>
                          <a:sym typeface="Century Gothic"/>
                        </a:rPr>
                        <a:t> → metabolize </a:t>
                      </a:r>
                      <a:r>
                        <a:rPr lang="en-US" sz="1200" b="1" i="0">
                          <a:solidFill>
                            <a:srgbClr val="999999"/>
                          </a:solidFill>
                          <a:latin typeface="Century Gothic"/>
                          <a:ea typeface="Century Gothic"/>
                          <a:cs typeface="Century Gothic"/>
                          <a:sym typeface="Century Gothic"/>
                        </a:rPr>
                        <a:t>NE</a:t>
                      </a:r>
                      <a:r>
                        <a:rPr lang="en-US" sz="1200" b="0" i="0">
                          <a:solidFill>
                            <a:srgbClr val="999999"/>
                          </a:solidFill>
                          <a:latin typeface="Century Gothic"/>
                          <a:ea typeface="Century Gothic"/>
                          <a:cs typeface="Century Gothic"/>
                          <a:sym typeface="Century Gothic"/>
                        </a:rPr>
                        <a:t>, </a:t>
                      </a:r>
                      <a:r>
                        <a:rPr lang="en-US" sz="1200" b="1" i="0">
                          <a:solidFill>
                            <a:srgbClr val="999999"/>
                          </a:solidFill>
                          <a:latin typeface="Century Gothic"/>
                          <a:ea typeface="Century Gothic"/>
                          <a:cs typeface="Century Gothic"/>
                          <a:sym typeface="Century Gothic"/>
                        </a:rPr>
                        <a:t>5-HT</a:t>
                      </a:r>
                      <a:r>
                        <a:rPr lang="en-US" sz="1200" b="0" i="0">
                          <a:solidFill>
                            <a:srgbClr val="999999"/>
                          </a:solidFill>
                          <a:latin typeface="Century Gothic"/>
                          <a:ea typeface="Century Gothic"/>
                          <a:cs typeface="Century Gothic"/>
                          <a:sym typeface="Century Gothic"/>
                        </a:rPr>
                        <a:t>, </a:t>
                      </a:r>
                      <a:r>
                        <a:rPr lang="en-US" sz="1200" b="1" i="0">
                          <a:solidFill>
                            <a:srgbClr val="999999"/>
                          </a:solidFill>
                          <a:latin typeface="Century Gothic"/>
                          <a:ea typeface="Century Gothic"/>
                          <a:cs typeface="Century Gothic"/>
                          <a:sym typeface="Century Gothic"/>
                        </a:rPr>
                        <a:t>DA </a:t>
                      </a:r>
                      <a:endParaRPr sz="1200" b="1" i="0">
                        <a:solidFill>
                          <a:srgbClr val="999999"/>
                        </a:solidFill>
                        <a:latin typeface="Century Gothic"/>
                        <a:ea typeface="Century Gothic"/>
                        <a:cs typeface="Century Gothic"/>
                        <a:sym typeface="Century Gothic"/>
                      </a:endParaRPr>
                    </a:p>
                    <a:p>
                      <a:pPr marL="285750" marR="0" lvl="0" indent="-276225" algn="l" rtl="0">
                        <a:lnSpc>
                          <a:spcPct val="100000"/>
                        </a:lnSpc>
                        <a:spcBef>
                          <a:spcPts val="0"/>
                        </a:spcBef>
                        <a:spcAft>
                          <a:spcPts val="0"/>
                        </a:spcAft>
                        <a:buClr>
                          <a:schemeClr val="dk1"/>
                        </a:buClr>
                        <a:buSzPts val="1200"/>
                        <a:buFont typeface="Century Gothic"/>
                        <a:buChar char="-"/>
                      </a:pPr>
                      <a:r>
                        <a:rPr lang="en-US" sz="1200" b="0" i="0">
                          <a:latin typeface="Century Gothic"/>
                          <a:ea typeface="Century Gothic"/>
                          <a:cs typeface="Century Gothic"/>
                          <a:sym typeface="Century Gothic"/>
                        </a:rPr>
                        <a:t>The blockade of dopamine metabolism </a:t>
                      </a:r>
                      <a:endParaRPr sz="1200"/>
                    </a:p>
                    <a:p>
                      <a:pPr marL="0" marR="0" lvl="0" indent="0" algn="l" rtl="0">
                        <a:lnSpc>
                          <a:spcPct val="100000"/>
                        </a:lnSpc>
                        <a:spcBef>
                          <a:spcPts val="0"/>
                        </a:spcBef>
                        <a:spcAft>
                          <a:spcPts val="0"/>
                        </a:spcAft>
                        <a:buClr>
                          <a:srgbClr val="171616"/>
                        </a:buClr>
                        <a:buSzPts val="1350"/>
                        <a:buFont typeface="Century Gothic"/>
                        <a:buNone/>
                      </a:pPr>
                      <a:r>
                        <a:rPr lang="en-US" sz="1200" b="0" i="0">
                          <a:latin typeface="Century Gothic"/>
                          <a:ea typeface="Century Gothic"/>
                          <a:cs typeface="Century Gothic"/>
                          <a:sym typeface="Century Gothic"/>
                        </a:rPr>
                        <a:t>      makes </a:t>
                      </a:r>
                      <a:r>
                        <a:rPr lang="en-US" sz="1200" b="1" i="0">
                          <a:latin typeface="Century Gothic"/>
                          <a:ea typeface="Century Gothic"/>
                          <a:cs typeface="Century Gothic"/>
                          <a:sym typeface="Century Gothic"/>
                        </a:rPr>
                        <a:t>more</a:t>
                      </a:r>
                      <a:r>
                        <a:rPr lang="en-US" sz="1200" b="0" i="0">
                          <a:latin typeface="Century Gothic"/>
                          <a:ea typeface="Century Gothic"/>
                          <a:cs typeface="Century Gothic"/>
                          <a:sym typeface="Century Gothic"/>
                        </a:rPr>
                        <a:t> dopamine available for stimulation </a:t>
                      </a:r>
                      <a:endParaRPr sz="1200"/>
                    </a:p>
                    <a:p>
                      <a:pPr marL="0" marR="0" lvl="0" indent="0" algn="l" rtl="0">
                        <a:lnSpc>
                          <a:spcPct val="100000"/>
                        </a:lnSpc>
                        <a:spcBef>
                          <a:spcPts val="0"/>
                        </a:spcBef>
                        <a:spcAft>
                          <a:spcPts val="0"/>
                        </a:spcAft>
                        <a:buClr>
                          <a:srgbClr val="171616"/>
                        </a:buClr>
                        <a:buSzPts val="1350"/>
                        <a:buFont typeface="Century Gothic"/>
                        <a:buNone/>
                      </a:pPr>
                      <a:r>
                        <a:rPr lang="en-US" sz="1200" b="0" i="0">
                          <a:latin typeface="Century Gothic"/>
                          <a:ea typeface="Century Gothic"/>
                          <a:cs typeface="Century Gothic"/>
                          <a:sym typeface="Century Gothic"/>
                        </a:rPr>
                        <a:t>      of its receptors.</a:t>
                      </a:r>
                      <a:r>
                        <a:rPr lang="en-US" sz="1200" b="0" i="0">
                          <a:solidFill>
                            <a:srgbClr val="171616"/>
                          </a:solidFill>
                          <a:latin typeface="Century Gothic"/>
                          <a:ea typeface="Century Gothic"/>
                          <a:cs typeface="Century Gothic"/>
                          <a:sym typeface="Century Gothic"/>
                        </a:rPr>
                        <a:t> </a:t>
                      </a:r>
                      <a:endParaRPr sz="1200" b="0" i="0">
                        <a:solidFill>
                          <a:srgbClr val="171616"/>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800">
                <a:tc>
                  <a:txBody>
                    <a:bodyPr/>
                    <a:lstStyle/>
                    <a:p>
                      <a:pPr marL="0" marR="0" lvl="0" indent="0" algn="l" rtl="0">
                        <a:lnSpc>
                          <a:spcPct val="100000"/>
                        </a:lnSpc>
                        <a:spcBef>
                          <a:spcPts val="0"/>
                        </a:spcBef>
                        <a:spcAft>
                          <a:spcPts val="0"/>
                        </a:spcAft>
                        <a:buNone/>
                      </a:pPr>
                      <a:endParaRPr sz="1350" b="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3E95A"/>
                    </a:solidFill>
                  </a:tcPr>
                </a:tc>
                <a:tc>
                  <a:txBody>
                    <a:bodyPr/>
                    <a:lstStyle/>
                    <a:p>
                      <a:pPr marL="457200" marR="0" lvl="0" indent="-304800" algn="l" rtl="0">
                        <a:lnSpc>
                          <a:spcPct val="100000"/>
                        </a:lnSpc>
                        <a:spcBef>
                          <a:spcPts val="0"/>
                        </a:spcBef>
                        <a:spcAft>
                          <a:spcPts val="0"/>
                        </a:spcAft>
                        <a:buClr>
                          <a:schemeClr val="dk1"/>
                        </a:buClr>
                        <a:buSzPts val="1200"/>
                        <a:buChar char="●"/>
                      </a:pPr>
                      <a:r>
                        <a:rPr lang="en-US" sz="1200" b="1">
                          <a:solidFill>
                            <a:schemeClr val="accent2"/>
                          </a:solidFill>
                          <a:latin typeface="Century Gothic"/>
                          <a:ea typeface="Century Gothic"/>
                          <a:cs typeface="Century Gothic"/>
                          <a:sym typeface="Century Gothic"/>
                        </a:rPr>
                        <a:t>Selegiline</a:t>
                      </a:r>
                      <a:r>
                        <a:rPr lang="en-US" sz="1200" b="0">
                          <a:solidFill>
                            <a:schemeClr val="accent2"/>
                          </a:solidFill>
                          <a:latin typeface="Century Gothic"/>
                          <a:ea typeface="Century Gothic"/>
                          <a:cs typeface="Century Gothic"/>
                          <a:sym typeface="Century Gothic"/>
                        </a:rPr>
                        <a:t> </a:t>
                      </a:r>
                      <a:r>
                        <a:rPr lang="en-US" sz="1200" b="0">
                          <a:solidFill>
                            <a:srgbClr val="171616"/>
                          </a:solidFill>
                          <a:latin typeface="Century Gothic"/>
                          <a:ea typeface="Century Gothic"/>
                          <a:cs typeface="Century Gothic"/>
                          <a:sym typeface="Century Gothic"/>
                        </a:rPr>
                        <a:t>may have </a:t>
                      </a:r>
                      <a:r>
                        <a:rPr lang="en-US" sz="1200" b="1">
                          <a:solidFill>
                            <a:srgbClr val="FF0000"/>
                          </a:solidFill>
                          <a:latin typeface="Century Gothic"/>
                          <a:ea typeface="Century Gothic"/>
                          <a:cs typeface="Century Gothic"/>
                          <a:sym typeface="Century Gothic"/>
                        </a:rPr>
                        <a:t>neuroprotective effect</a:t>
                      </a:r>
                      <a:r>
                        <a:rPr lang="en-US" sz="1200">
                          <a:solidFill>
                            <a:srgbClr val="171616"/>
                          </a:solidFill>
                        </a:rPr>
                        <a:t> </a:t>
                      </a:r>
                      <a:r>
                        <a:rPr lang="en-US" sz="1200"/>
                        <a:t>due to:</a:t>
                      </a:r>
                      <a:endParaRPr sz="1200"/>
                    </a:p>
                    <a:p>
                      <a:pPr marL="457200" marR="0" lvl="0" indent="0" algn="l" rtl="0">
                        <a:lnSpc>
                          <a:spcPct val="100000"/>
                        </a:lnSpc>
                        <a:spcBef>
                          <a:spcPts val="0"/>
                        </a:spcBef>
                        <a:spcAft>
                          <a:spcPts val="0"/>
                        </a:spcAft>
                        <a:buNone/>
                      </a:pPr>
                      <a:r>
                        <a:rPr lang="en-US" sz="1200" b="1">
                          <a:solidFill>
                            <a:srgbClr val="FF0000"/>
                          </a:solidFill>
                        </a:rPr>
                        <a:t>- Antioxidant</a:t>
                      </a:r>
                      <a:r>
                        <a:rPr lang="en-US" sz="1200" b="1">
                          <a:solidFill>
                            <a:srgbClr val="FF0000"/>
                          </a:solidFill>
                          <a:latin typeface="Century Gothic"/>
                          <a:ea typeface="Century Gothic"/>
                          <a:cs typeface="Century Gothic"/>
                          <a:sym typeface="Century Gothic"/>
                        </a:rPr>
                        <a:t> activity</a:t>
                      </a:r>
                      <a:r>
                        <a:rPr lang="en-US" sz="1200" b="1">
                          <a:solidFill>
                            <a:srgbClr val="C00000"/>
                          </a:solidFill>
                          <a:latin typeface="Century Gothic"/>
                          <a:ea typeface="Century Gothic"/>
                          <a:cs typeface="Century Gothic"/>
                          <a:sym typeface="Century Gothic"/>
                        </a:rPr>
                        <a:t> </a:t>
                      </a:r>
                      <a:r>
                        <a:rPr lang="en-US" sz="1200" b="0">
                          <a:latin typeface="Century Gothic"/>
                          <a:ea typeface="Century Gothic"/>
                          <a:cs typeface="Century Gothic"/>
                          <a:sym typeface="Century Gothic"/>
                        </a:rPr>
                        <a:t>against toxic</a:t>
                      </a:r>
                      <a:r>
                        <a:rPr lang="en-US" sz="1200" b="0">
                          <a:solidFill>
                            <a:srgbClr val="171616"/>
                          </a:solidFill>
                          <a:latin typeface="Century Gothic"/>
                          <a:ea typeface="Century Gothic"/>
                          <a:cs typeface="Century Gothic"/>
                          <a:sym typeface="Century Gothic"/>
                        </a:rPr>
                        <a:t> </a:t>
                      </a:r>
                      <a:r>
                        <a:rPr lang="en-US" sz="1200" b="0">
                          <a:latin typeface="Century Gothic"/>
                          <a:ea typeface="Century Gothic"/>
                          <a:cs typeface="Century Gothic"/>
                          <a:sym typeface="Century Gothic"/>
                        </a:rPr>
                        <a:t>free radicals produced during dopamine metabolism.</a:t>
                      </a:r>
                      <a:endParaRPr sz="1200" b="0">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r>
                        <a:rPr lang="en-US" sz="1200"/>
                        <a:t>- Metabolized to </a:t>
                      </a:r>
                      <a:r>
                        <a:rPr lang="en-US" sz="1200" b="1"/>
                        <a:t>desmethyl selegiline</a:t>
                      </a:r>
                      <a:r>
                        <a:rPr lang="en-US" sz="1200"/>
                        <a:t>, which is</a:t>
                      </a:r>
                      <a:r>
                        <a:rPr lang="en-US" sz="1200">
                          <a:solidFill>
                            <a:srgbClr val="171616"/>
                          </a:solidFill>
                        </a:rPr>
                        <a:t> </a:t>
                      </a:r>
                      <a:r>
                        <a:rPr lang="en-US" sz="1200" b="1"/>
                        <a:t>anti-apoptotic</a:t>
                      </a:r>
                      <a:r>
                        <a:rPr lang="en-US" sz="1200">
                          <a:solidFill>
                            <a:srgbClr val="171616"/>
                          </a:solidFill>
                        </a:rPr>
                        <a:t>.</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49625">
                <a:tc>
                  <a:txBody>
                    <a:bodyPr/>
                    <a:lstStyle/>
                    <a:p>
                      <a:pPr marL="0" marR="0" lvl="0" indent="0" algn="l" rtl="0">
                        <a:lnSpc>
                          <a:spcPct val="90000"/>
                        </a:lnSpc>
                        <a:spcBef>
                          <a:spcPts val="0"/>
                        </a:spcBef>
                        <a:spcAft>
                          <a:spcPts val="0"/>
                        </a:spcAft>
                        <a:buNone/>
                      </a:pPr>
                      <a:endParaRPr sz="1350" b="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a:txBody>
                    <a:bodyPr/>
                    <a:lstStyle/>
                    <a:p>
                      <a:pPr marL="0" marR="0" lvl="0" indent="0" algn="l" rtl="0">
                        <a:lnSpc>
                          <a:spcPct val="90000"/>
                        </a:lnSpc>
                        <a:spcBef>
                          <a:spcPts val="0"/>
                        </a:spcBef>
                        <a:spcAft>
                          <a:spcPts val="0"/>
                        </a:spcAft>
                        <a:buClr>
                          <a:srgbClr val="0000FF"/>
                        </a:buClr>
                        <a:buSzPts val="1350"/>
                        <a:buFont typeface="Noto Sans Symbols"/>
                        <a:buNone/>
                      </a:pPr>
                      <a:r>
                        <a:rPr lang="en-US" sz="1200" b="0">
                          <a:latin typeface="Century Gothic"/>
                          <a:ea typeface="Century Gothic"/>
                          <a:cs typeface="Century Gothic"/>
                          <a:sym typeface="Century Gothic"/>
                        </a:rPr>
                        <a:t>Adjunctive to</a:t>
                      </a:r>
                      <a:r>
                        <a:rPr lang="en-US" sz="1200" b="0">
                          <a:solidFill>
                            <a:srgbClr val="171616"/>
                          </a:solidFill>
                          <a:latin typeface="Century Gothic"/>
                          <a:ea typeface="Century Gothic"/>
                          <a:cs typeface="Century Gothic"/>
                          <a:sym typeface="Century Gothic"/>
                        </a:rPr>
                        <a:t> </a:t>
                      </a:r>
                      <a:r>
                        <a:rPr lang="en-US" sz="1200" b="0">
                          <a:solidFill>
                            <a:schemeClr val="accent2"/>
                          </a:solidFill>
                          <a:latin typeface="Century Gothic"/>
                          <a:ea typeface="Century Gothic"/>
                          <a:cs typeface="Century Gothic"/>
                          <a:sym typeface="Century Gothic"/>
                        </a:rPr>
                        <a:t>levodopa/carbidopa</a:t>
                      </a:r>
                      <a:r>
                        <a:rPr lang="en-US" sz="1200" b="0">
                          <a:latin typeface="Century Gothic"/>
                          <a:ea typeface="Century Gothic"/>
                          <a:cs typeface="Century Gothic"/>
                          <a:sym typeface="Century Gothic"/>
                        </a:rPr>
                        <a:t> in </a:t>
                      </a:r>
                      <a:r>
                        <a:rPr lang="en-US" sz="1200" b="1">
                          <a:latin typeface="Century Gothic"/>
                          <a:ea typeface="Century Gothic"/>
                          <a:cs typeface="Century Gothic"/>
                          <a:sym typeface="Century Gothic"/>
                        </a:rPr>
                        <a:t>later-stage</a:t>
                      </a:r>
                      <a:r>
                        <a:rPr lang="en-US" sz="1200" b="0">
                          <a:latin typeface="Century Gothic"/>
                          <a:ea typeface="Century Gothic"/>
                          <a:cs typeface="Century Gothic"/>
                          <a:sym typeface="Century Gothic"/>
                        </a:rPr>
                        <a:t> parkinsonism to: </a:t>
                      </a:r>
                      <a:endParaRPr sz="1200"/>
                    </a:p>
                    <a:p>
                      <a:pPr marL="342900" marR="0" lvl="1" indent="0" algn="l" rtl="0">
                        <a:lnSpc>
                          <a:spcPct val="120000"/>
                        </a:lnSpc>
                        <a:spcBef>
                          <a:spcPts val="0"/>
                        </a:spcBef>
                        <a:spcAft>
                          <a:spcPts val="0"/>
                        </a:spcAft>
                        <a:buClr>
                          <a:srgbClr val="FF0066"/>
                        </a:buClr>
                        <a:buSzPts val="1350"/>
                        <a:buFont typeface="Noto Sans Symbols"/>
                        <a:buNone/>
                      </a:pPr>
                      <a:r>
                        <a:rPr lang="en-US" sz="1200" b="0" u="none" strike="noStrike" cap="none">
                          <a:latin typeface="Century Gothic"/>
                          <a:ea typeface="Century Gothic"/>
                          <a:cs typeface="Century Gothic"/>
                          <a:sym typeface="Century Gothic"/>
                        </a:rPr>
                        <a:t>- Reduce the required dose of </a:t>
                      </a:r>
                      <a:r>
                        <a:rPr lang="en-US" sz="1200" b="1" u="none" strike="noStrike" cap="none">
                          <a:solidFill>
                            <a:schemeClr val="accent2"/>
                          </a:solidFill>
                          <a:latin typeface="Century Gothic"/>
                          <a:ea typeface="Century Gothic"/>
                          <a:cs typeface="Century Gothic"/>
                          <a:sym typeface="Century Gothic"/>
                        </a:rPr>
                        <a:t>levodopa </a:t>
                      </a:r>
                      <a:endParaRPr sz="1200"/>
                    </a:p>
                    <a:p>
                      <a:pPr marL="342900" marR="0" lvl="1" indent="0" algn="l" rtl="0">
                        <a:lnSpc>
                          <a:spcPct val="120000"/>
                        </a:lnSpc>
                        <a:spcBef>
                          <a:spcPts val="0"/>
                        </a:spcBef>
                        <a:spcAft>
                          <a:spcPts val="0"/>
                        </a:spcAft>
                        <a:buClr>
                          <a:srgbClr val="FF0066"/>
                        </a:buClr>
                        <a:buSzPts val="1350"/>
                        <a:buFont typeface="Noto Sans Symbols"/>
                        <a:buNone/>
                      </a:pPr>
                      <a:r>
                        <a:rPr lang="en-US" sz="1200" b="0" u="none" strike="noStrike" cap="none">
                          <a:solidFill>
                            <a:srgbClr val="171616"/>
                          </a:solidFill>
                          <a:latin typeface="Century Gothic"/>
                          <a:ea typeface="Century Gothic"/>
                          <a:cs typeface="Century Gothic"/>
                          <a:sym typeface="Century Gothic"/>
                        </a:rPr>
                        <a:t>-</a:t>
                      </a:r>
                      <a:r>
                        <a:rPr lang="en-US" sz="1200" b="0" u="none" strike="noStrike" cap="none">
                          <a:latin typeface="Century Gothic"/>
                          <a:ea typeface="Century Gothic"/>
                          <a:cs typeface="Century Gothic"/>
                          <a:sym typeface="Century Gothic"/>
                        </a:rPr>
                        <a:t> </a:t>
                      </a:r>
                      <a:r>
                        <a:rPr lang="en-US" sz="1200" b="0" u="sng" strike="noStrike" cap="none">
                          <a:latin typeface="Century Gothic"/>
                          <a:ea typeface="Century Gothic"/>
                          <a:cs typeface="Century Gothic"/>
                          <a:sym typeface="Century Gothic"/>
                        </a:rPr>
                        <a:t>Delay</a:t>
                      </a:r>
                      <a:r>
                        <a:rPr lang="en-US" sz="1200" b="0" u="none" strike="noStrike" cap="none">
                          <a:latin typeface="Century Gothic"/>
                          <a:ea typeface="Century Gothic"/>
                          <a:cs typeface="Century Gothic"/>
                          <a:sym typeface="Century Gothic"/>
                        </a:rPr>
                        <a:t> the onset of </a:t>
                      </a:r>
                      <a:r>
                        <a:rPr lang="en-US" sz="1200" b="1" u="none" strike="noStrike" cap="none">
                          <a:latin typeface="Century Gothic"/>
                          <a:ea typeface="Century Gothic"/>
                          <a:cs typeface="Century Gothic"/>
                          <a:sym typeface="Century Gothic"/>
                        </a:rPr>
                        <a:t>dyskinesia</a:t>
                      </a:r>
                      <a:r>
                        <a:rPr lang="en-US" sz="1200" b="0" u="none" strike="noStrike" cap="none">
                          <a:latin typeface="Century Gothic"/>
                          <a:ea typeface="Century Gothic"/>
                          <a:cs typeface="Century Gothic"/>
                          <a:sym typeface="Century Gothic"/>
                        </a:rPr>
                        <a:t> and motor fluctuations that usually    accompany long-term treatment with</a:t>
                      </a:r>
                      <a:r>
                        <a:rPr lang="en-US" sz="1200" b="0" u="none" strike="noStrike" cap="none">
                          <a:solidFill>
                            <a:srgbClr val="171616"/>
                          </a:solidFill>
                          <a:latin typeface="Century Gothic"/>
                          <a:ea typeface="Century Gothic"/>
                          <a:cs typeface="Century Gothic"/>
                          <a:sym typeface="Century Gothic"/>
                        </a:rPr>
                        <a:t> </a:t>
                      </a:r>
                      <a:r>
                        <a:rPr lang="en-US" sz="1200" b="1" u="none" strike="noStrike" cap="none">
                          <a:solidFill>
                            <a:schemeClr val="accent2"/>
                          </a:solidFill>
                          <a:latin typeface="Century Gothic"/>
                          <a:ea typeface="Century Gothic"/>
                          <a:cs typeface="Century Gothic"/>
                          <a:sym typeface="Century Gothic"/>
                        </a:rPr>
                        <a:t>levodopa</a:t>
                      </a:r>
                      <a:r>
                        <a:rPr lang="en-US" sz="1200" b="0" u="none" strike="noStrike" cap="none">
                          <a:solidFill>
                            <a:srgbClr val="171616"/>
                          </a:solidFill>
                          <a:latin typeface="Century Gothic"/>
                          <a:ea typeface="Century Gothic"/>
                          <a:cs typeface="Century Gothic"/>
                          <a:sym typeface="Century Gothic"/>
                        </a:rPr>
                        <a:t>.</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22925">
                <a:tc>
                  <a:txBody>
                    <a:bodyPr/>
                    <a:lstStyle/>
                    <a:p>
                      <a:pPr marL="0" marR="0" lvl="0" indent="0" algn="l" rtl="0">
                        <a:spcBef>
                          <a:spcPts val="0"/>
                        </a:spcBef>
                        <a:spcAft>
                          <a:spcPts val="0"/>
                        </a:spcAft>
                        <a:buNone/>
                      </a:pPr>
                      <a:endParaRPr sz="1350" b="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444A"/>
                    </a:solidFill>
                  </a:tcPr>
                </a:tc>
                <a:tc>
                  <a:txBody>
                    <a:bodyPr/>
                    <a:lstStyle/>
                    <a:p>
                      <a:pPr marL="0" marR="0" lvl="0" indent="0" algn="l" rtl="0">
                        <a:spcBef>
                          <a:spcPts val="0"/>
                        </a:spcBef>
                        <a:spcAft>
                          <a:spcPts val="0"/>
                        </a:spcAft>
                        <a:buNone/>
                      </a:pPr>
                      <a:r>
                        <a:rPr lang="en-US" sz="1200" b="0">
                          <a:latin typeface="Century Gothic"/>
                          <a:ea typeface="Century Gothic"/>
                          <a:cs typeface="Century Gothic"/>
                          <a:sym typeface="Century Gothic"/>
                        </a:rPr>
                        <a:t>At high doses: </a:t>
                      </a:r>
                      <a:endParaRPr sz="1200" b="0">
                        <a:latin typeface="Century Gothic"/>
                        <a:ea typeface="Century Gothic"/>
                        <a:cs typeface="Century Gothic"/>
                        <a:sym typeface="Century Gothic"/>
                      </a:endParaRPr>
                    </a:p>
                    <a:p>
                      <a:pPr marL="285750" marR="0" lvl="0" indent="-276225" algn="l" rtl="0">
                        <a:spcBef>
                          <a:spcPts val="0"/>
                        </a:spcBef>
                        <a:spcAft>
                          <a:spcPts val="0"/>
                        </a:spcAft>
                        <a:buClr>
                          <a:srgbClr val="171616"/>
                        </a:buClr>
                        <a:buSzPts val="1200"/>
                        <a:buFont typeface="Century Gothic"/>
                        <a:buChar char="-"/>
                      </a:pPr>
                      <a:r>
                        <a:rPr lang="en-US" sz="1200" b="0">
                          <a:solidFill>
                            <a:srgbClr val="FF0000"/>
                          </a:solidFill>
                          <a:latin typeface="Century Gothic"/>
                          <a:ea typeface="Century Gothic"/>
                          <a:cs typeface="Century Gothic"/>
                          <a:sym typeface="Century Gothic"/>
                        </a:rPr>
                        <a:t>It may </a:t>
                      </a:r>
                      <a:r>
                        <a:rPr lang="en-US" sz="1200" b="1">
                          <a:solidFill>
                            <a:srgbClr val="FF0000"/>
                          </a:solidFill>
                          <a:latin typeface="Century Gothic"/>
                          <a:ea typeface="Century Gothic"/>
                          <a:cs typeface="Century Gothic"/>
                          <a:sym typeface="Century Gothic"/>
                        </a:rPr>
                        <a:t>inhibit MAO-A → </a:t>
                      </a:r>
                      <a:r>
                        <a:rPr lang="en-US" sz="1200" b="0">
                          <a:solidFill>
                            <a:srgbClr val="FF0000"/>
                          </a:solidFill>
                          <a:latin typeface="Century Gothic"/>
                          <a:ea typeface="Century Gothic"/>
                          <a:cs typeface="Century Gothic"/>
                          <a:sym typeface="Century Gothic"/>
                        </a:rPr>
                        <a:t>(</a:t>
                      </a:r>
                      <a:r>
                        <a:rPr lang="en-US" sz="1200" b="1">
                          <a:solidFill>
                            <a:srgbClr val="FF0000"/>
                          </a:solidFill>
                          <a:latin typeface="Century Gothic"/>
                          <a:ea typeface="Century Gothic"/>
                          <a:cs typeface="Century Gothic"/>
                          <a:sym typeface="Century Gothic"/>
                        </a:rPr>
                        <a:t>hypertensive crises</a:t>
                      </a:r>
                      <a:r>
                        <a:rPr lang="en-US" sz="1200" b="0">
                          <a:solidFill>
                            <a:srgbClr val="FF0000"/>
                          </a:solidFill>
                          <a:latin typeface="Century Gothic"/>
                          <a:ea typeface="Century Gothic"/>
                          <a:cs typeface="Century Gothic"/>
                          <a:sym typeface="Century Gothic"/>
                        </a:rPr>
                        <a:t>)</a:t>
                      </a:r>
                      <a:r>
                        <a:rPr lang="en-US" sz="1200" b="0">
                          <a:solidFill>
                            <a:srgbClr val="171616"/>
                          </a:solidFill>
                          <a:latin typeface="Century Gothic"/>
                          <a:ea typeface="Century Gothic"/>
                          <a:cs typeface="Century Gothic"/>
                          <a:sym typeface="Century Gothic"/>
                        </a:rPr>
                        <a:t> → </a:t>
                      </a:r>
                      <a:r>
                        <a:rPr lang="en-US" sz="1200" b="0">
                          <a:solidFill>
                            <a:schemeClr val="accent1"/>
                          </a:solidFill>
                          <a:latin typeface="Century Gothic"/>
                          <a:ea typeface="Century Gothic"/>
                          <a:cs typeface="Century Gothic"/>
                          <a:sym typeface="Century Gothic"/>
                        </a:rPr>
                        <a:t>as a result, do not prescribe </a:t>
                      </a:r>
                      <a:r>
                        <a:rPr lang="en-US" sz="1200">
                          <a:solidFill>
                            <a:schemeClr val="accent1"/>
                          </a:solidFill>
                        </a:rPr>
                        <a:t>selegiline</a:t>
                      </a:r>
                      <a:r>
                        <a:rPr lang="en-US" sz="1200" b="0">
                          <a:solidFill>
                            <a:schemeClr val="accent1"/>
                          </a:solidFill>
                          <a:latin typeface="Century Gothic"/>
                          <a:ea typeface="Century Gothic"/>
                          <a:cs typeface="Century Gothic"/>
                          <a:sym typeface="Century Gothic"/>
                        </a:rPr>
                        <a:t> w\ drugs that increase the level of catecholamines</a:t>
                      </a:r>
                      <a:r>
                        <a:rPr lang="en-US" sz="1200">
                          <a:solidFill>
                            <a:schemeClr val="accent1"/>
                          </a:solidFill>
                        </a:rPr>
                        <a:t> and lead to hypertensive </a:t>
                      </a:r>
                      <a:endParaRPr sz="1200" b="0">
                        <a:solidFill>
                          <a:schemeClr val="accent1"/>
                        </a:solidFill>
                        <a:latin typeface="Century Gothic"/>
                        <a:ea typeface="Century Gothic"/>
                        <a:cs typeface="Century Gothic"/>
                        <a:sym typeface="Century Gothic"/>
                      </a:endParaRPr>
                    </a:p>
                    <a:p>
                      <a:pPr marL="285750" marR="0" lvl="0" indent="-276225" algn="l" rtl="0">
                        <a:spcBef>
                          <a:spcPts val="0"/>
                        </a:spcBef>
                        <a:spcAft>
                          <a:spcPts val="0"/>
                        </a:spcAft>
                        <a:buClr>
                          <a:schemeClr val="dk1"/>
                        </a:buClr>
                        <a:buSzPts val="1200"/>
                        <a:buFont typeface="Century Gothic"/>
                        <a:buChar char="-"/>
                      </a:pPr>
                      <a:r>
                        <a:rPr lang="en-US" sz="1200" b="0">
                          <a:latin typeface="Century Gothic"/>
                          <a:ea typeface="Century Gothic"/>
                          <a:cs typeface="Century Gothic"/>
                          <a:sym typeface="Century Gothic"/>
                        </a:rPr>
                        <a:t>May cause </a:t>
                      </a:r>
                      <a:r>
                        <a:rPr lang="en-US" sz="1200" b="1">
                          <a:latin typeface="Century Gothic"/>
                          <a:ea typeface="Century Gothic"/>
                          <a:cs typeface="Century Gothic"/>
                          <a:sym typeface="Century Gothic"/>
                        </a:rPr>
                        <a:t>insomnia</a:t>
                      </a:r>
                      <a:r>
                        <a:rPr lang="en-US" sz="1200" b="0">
                          <a:latin typeface="Century Gothic"/>
                          <a:ea typeface="Century Gothic"/>
                          <a:cs typeface="Century Gothic"/>
                          <a:sym typeface="Century Gothic"/>
                        </a:rPr>
                        <a:t> when taking later during the day.</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90550">
                <a:tc>
                  <a:txBody>
                    <a:bodyPr/>
                    <a:lstStyle/>
                    <a:p>
                      <a:pPr marL="0" marR="0" lvl="0" indent="0" algn="l" rtl="0">
                        <a:spcBef>
                          <a:spcPts val="0"/>
                        </a:spcBef>
                        <a:spcAft>
                          <a:spcPts val="0"/>
                        </a:spcAft>
                        <a:buNone/>
                      </a:pPr>
                      <a:endParaRPr sz="1350" b="0">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EFDED"/>
                    </a:solidFill>
                  </a:tcPr>
                </a:tc>
                <a:tc>
                  <a:txBody>
                    <a:bodyPr/>
                    <a:lstStyle/>
                    <a:p>
                      <a:pPr marL="0" marR="0" lvl="0" indent="0" algn="l" rtl="0">
                        <a:spcBef>
                          <a:spcPts val="0"/>
                        </a:spcBef>
                        <a:spcAft>
                          <a:spcPts val="0"/>
                        </a:spcAft>
                        <a:buNone/>
                      </a:pPr>
                      <a:r>
                        <a:rPr lang="en-US" sz="1200" b="0">
                          <a:latin typeface="Century Gothic"/>
                          <a:ea typeface="Century Gothic"/>
                          <a:cs typeface="Century Gothic"/>
                          <a:sym typeface="Century Gothic"/>
                        </a:rPr>
                        <a:t>Should NOT be co-administered with:</a:t>
                      </a:r>
                      <a:endParaRPr sz="1200"/>
                    </a:p>
                    <a:p>
                      <a:pPr marL="0" marR="0" lvl="0" indent="0" algn="l" rtl="0">
                        <a:spcBef>
                          <a:spcPts val="0"/>
                        </a:spcBef>
                        <a:spcAft>
                          <a:spcPts val="0"/>
                        </a:spcAft>
                        <a:buNone/>
                      </a:pPr>
                      <a:r>
                        <a:rPr lang="en-US" sz="1200" b="0">
                          <a:solidFill>
                            <a:srgbClr val="171616"/>
                          </a:solidFill>
                          <a:latin typeface="Century Gothic"/>
                          <a:ea typeface="Century Gothic"/>
                          <a:cs typeface="Century Gothic"/>
                          <a:sym typeface="Century Gothic"/>
                        </a:rPr>
                        <a:t>-  </a:t>
                      </a:r>
                      <a:r>
                        <a:rPr lang="en-US" sz="1200" b="1">
                          <a:solidFill>
                            <a:schemeClr val="accent2"/>
                          </a:solidFill>
                        </a:rPr>
                        <a:t>Tricyclic</a:t>
                      </a:r>
                      <a:r>
                        <a:rPr lang="en-US" sz="1200" b="0">
                          <a:solidFill>
                            <a:schemeClr val="accent2"/>
                          </a:solidFill>
                          <a:latin typeface="Century Gothic"/>
                          <a:ea typeface="Century Gothic"/>
                          <a:cs typeface="Century Gothic"/>
                          <a:sym typeface="Century Gothic"/>
                        </a:rPr>
                        <a:t> Anti</a:t>
                      </a:r>
                      <a:r>
                        <a:rPr lang="en-US" sz="1200" b="0" u="sng">
                          <a:solidFill>
                            <a:schemeClr val="accent2"/>
                          </a:solidFill>
                          <a:latin typeface="Century Gothic"/>
                          <a:ea typeface="Century Gothic"/>
                          <a:cs typeface="Century Gothic"/>
                          <a:sym typeface="Century Gothic"/>
                        </a:rPr>
                        <a:t>depressants</a:t>
                      </a:r>
                      <a:r>
                        <a:rPr lang="en-US" sz="1200" b="0">
                          <a:solidFill>
                            <a:srgbClr val="171616"/>
                          </a:solidFill>
                          <a:latin typeface="Century Gothic"/>
                          <a:ea typeface="Century Gothic"/>
                          <a:cs typeface="Century Gothic"/>
                          <a:sym typeface="Century Gothic"/>
                        </a:rPr>
                        <a:t> </a:t>
                      </a:r>
                      <a:endParaRPr sz="1200"/>
                    </a:p>
                    <a:p>
                      <a:pPr marL="0" marR="0" lvl="0" indent="0" algn="l" rtl="0">
                        <a:spcBef>
                          <a:spcPts val="0"/>
                        </a:spcBef>
                        <a:spcAft>
                          <a:spcPts val="0"/>
                        </a:spcAft>
                        <a:buNone/>
                      </a:pPr>
                      <a:r>
                        <a:rPr lang="en-US" sz="1200" b="0">
                          <a:solidFill>
                            <a:srgbClr val="171616"/>
                          </a:solidFill>
                          <a:latin typeface="Century Gothic"/>
                          <a:ea typeface="Century Gothic"/>
                          <a:cs typeface="Century Gothic"/>
                          <a:sym typeface="Century Gothic"/>
                        </a:rPr>
                        <a:t>-  </a:t>
                      </a:r>
                      <a:r>
                        <a:rPr lang="en-US" sz="1200" b="0">
                          <a:solidFill>
                            <a:schemeClr val="accent2"/>
                          </a:solidFill>
                          <a:latin typeface="Century Gothic"/>
                          <a:ea typeface="Century Gothic"/>
                          <a:cs typeface="Century Gothic"/>
                          <a:sym typeface="Century Gothic"/>
                        </a:rPr>
                        <a:t>Selective serotonin reuptake inhibitors </a:t>
                      </a:r>
                      <a:r>
                        <a:rPr lang="en-US" sz="1200" b="0">
                          <a:latin typeface="Century Gothic"/>
                          <a:ea typeface="Century Gothic"/>
                          <a:cs typeface="Century Gothic"/>
                          <a:sym typeface="Century Gothic"/>
                        </a:rPr>
                        <a:t>(this causes </a:t>
                      </a:r>
                      <a:r>
                        <a:rPr lang="en-US" sz="1200" b="1" u="sng">
                          <a:latin typeface="Century Gothic"/>
                          <a:ea typeface="Century Gothic"/>
                          <a:cs typeface="Century Gothic"/>
                          <a:sym typeface="Century Gothic"/>
                        </a:rPr>
                        <a:t>hyper</a:t>
                      </a:r>
                      <a:r>
                        <a:rPr lang="en-US" sz="1200" b="1">
                          <a:latin typeface="Century Gothic"/>
                          <a:ea typeface="Century Gothic"/>
                          <a:cs typeface="Century Gothic"/>
                          <a:sym typeface="Century Gothic"/>
                        </a:rPr>
                        <a:t>pyrexia</a:t>
                      </a:r>
                      <a:r>
                        <a:rPr lang="en-US" sz="1200" b="0">
                          <a:latin typeface="Century Gothic"/>
                          <a:ea typeface="Century Gothic"/>
                          <a:cs typeface="Century Gothic"/>
                          <a:sym typeface="Century Gothic"/>
                        </a:rPr>
                        <a:t>, agitation, delirium, coma.)</a:t>
                      </a:r>
                      <a:r>
                        <a:rPr lang="en-US" sz="1200" b="0">
                          <a:solidFill>
                            <a:srgbClr val="171616"/>
                          </a:solidFill>
                          <a:latin typeface="Century Gothic"/>
                          <a:ea typeface="Century Gothic"/>
                          <a:cs typeface="Century Gothic"/>
                          <a:sym typeface="Century Gothic"/>
                        </a:rPr>
                        <a:t> → </a:t>
                      </a:r>
                      <a:r>
                        <a:rPr lang="en-US" sz="1200" b="0">
                          <a:solidFill>
                            <a:schemeClr val="accent1"/>
                          </a:solidFill>
                          <a:latin typeface="Century Gothic"/>
                          <a:ea typeface="Century Gothic"/>
                          <a:cs typeface="Century Gothic"/>
                          <a:sym typeface="Century Gothic"/>
                        </a:rPr>
                        <a:t>Serotonin toxicity</a:t>
                      </a:r>
                      <a:r>
                        <a:rPr lang="en-US" sz="1200" b="0">
                          <a:solidFill>
                            <a:srgbClr val="171616"/>
                          </a:solidFill>
                          <a:latin typeface="Century Gothic"/>
                          <a:ea typeface="Century Gothic"/>
                          <a:cs typeface="Century Gothic"/>
                          <a:sym typeface="Century Gothic"/>
                        </a:rPr>
                        <a:t>.</a:t>
                      </a:r>
                      <a:endParaRPr sz="1200"/>
                    </a:p>
                    <a:p>
                      <a:pPr marL="0" marR="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  </a:t>
                      </a:r>
                      <a:r>
                        <a:rPr lang="en-US" sz="1200" b="0">
                          <a:latin typeface="Century Gothic"/>
                          <a:ea typeface="Century Gothic"/>
                          <a:cs typeface="Century Gothic"/>
                          <a:sym typeface="Century Gothic"/>
                        </a:rPr>
                        <a:t>Food restriction</a:t>
                      </a:r>
                      <a:r>
                        <a:rPr lang="en-US" sz="1200" b="0">
                          <a:solidFill>
                            <a:srgbClr val="FF0000"/>
                          </a:solidFill>
                          <a:latin typeface="Century Gothic"/>
                          <a:ea typeface="Century Gothic"/>
                          <a:cs typeface="Century Gothic"/>
                          <a:sym typeface="Century Gothic"/>
                        </a:rPr>
                        <a:t> “</a:t>
                      </a:r>
                      <a:r>
                        <a:rPr lang="en-US" sz="1200" b="1">
                          <a:solidFill>
                            <a:srgbClr val="FF0000"/>
                          </a:solidFill>
                          <a:latin typeface="Century Gothic"/>
                          <a:ea typeface="Century Gothic"/>
                          <a:cs typeface="Century Gothic"/>
                          <a:sym typeface="Century Gothic"/>
                        </a:rPr>
                        <a:t>low tyramine diet</a:t>
                      </a:r>
                      <a:r>
                        <a:rPr lang="en-US" sz="1200" b="0">
                          <a:solidFill>
                            <a:srgbClr val="FF0000"/>
                          </a:solidFill>
                          <a:latin typeface="Century Gothic"/>
                          <a:ea typeface="Century Gothic"/>
                          <a:cs typeface="Century Gothic"/>
                          <a:sym typeface="Century Gothic"/>
                        </a:rPr>
                        <a:t>” </a:t>
                      </a:r>
                      <a:r>
                        <a:rPr lang="en-US" sz="1200" b="0">
                          <a:latin typeface="Century Gothic"/>
                          <a:ea typeface="Century Gothic"/>
                          <a:cs typeface="Century Gothic"/>
                          <a:sym typeface="Century Gothic"/>
                        </a:rPr>
                        <a:t>is required</a:t>
                      </a:r>
                      <a:r>
                        <a:rPr lang="en-US" sz="1200" b="0">
                          <a:solidFill>
                            <a:schemeClr val="dk1"/>
                          </a:solidFill>
                          <a:latin typeface="Century Gothic"/>
                          <a:ea typeface="Century Gothic"/>
                          <a:cs typeface="Century Gothic"/>
                          <a:sym typeface="Century Gothic"/>
                        </a:rPr>
                        <a:t>. → </a:t>
                      </a:r>
                      <a:r>
                        <a:rPr lang="en-US" sz="1200" b="0">
                          <a:solidFill>
                            <a:schemeClr val="accent1"/>
                          </a:solidFill>
                          <a:latin typeface="Century Gothic"/>
                          <a:ea typeface="Century Gothic"/>
                          <a:cs typeface="Century Gothic"/>
                          <a:sym typeface="Century Gothic"/>
                        </a:rPr>
                        <a:t>increase release of E &amp; NE → sever elevation in BP</a:t>
                      </a:r>
                      <a:r>
                        <a:rPr lang="en-US" sz="1200" b="0">
                          <a:solidFill>
                            <a:schemeClr val="dk1"/>
                          </a:solidFill>
                          <a:latin typeface="Century Gothic"/>
                          <a:ea typeface="Century Gothic"/>
                          <a:cs typeface="Century Gothic"/>
                          <a:sym typeface="Century Gothic"/>
                        </a:rPr>
                        <a:t> (</a:t>
                      </a:r>
                      <a:r>
                        <a:rPr lang="en-US" sz="1200" b="1">
                          <a:solidFill>
                            <a:schemeClr val="accent1"/>
                          </a:solidFill>
                          <a:latin typeface="Century Gothic"/>
                          <a:ea typeface="Century Gothic"/>
                          <a:cs typeface="Century Gothic"/>
                          <a:sym typeface="Century Gothic"/>
                        </a:rPr>
                        <a:t>cheese effect</a:t>
                      </a:r>
                      <a:r>
                        <a:rPr lang="en-US" sz="1200" b="0">
                          <a:solidFill>
                            <a:schemeClr val="dk1"/>
                          </a:solidFill>
                          <a:latin typeface="Century Gothic"/>
                          <a:ea typeface="Century Gothic"/>
                          <a:cs typeface="Century Gothic"/>
                          <a:sym typeface="Century Gothic"/>
                        </a:rPr>
                        <a:t>)</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27" name="Google Shape;327;p32"/>
          <p:cNvPicPr preferRelativeResize="0"/>
          <p:nvPr/>
        </p:nvPicPr>
        <p:blipFill rotWithShape="1">
          <a:blip r:embed="rId3">
            <a:alphaModFix/>
          </a:blip>
          <a:srcRect/>
          <a:stretch/>
        </p:blipFill>
        <p:spPr>
          <a:xfrm>
            <a:off x="5286450" y="926200"/>
            <a:ext cx="1428799" cy="1054799"/>
          </a:xfrm>
          <a:prstGeom prst="rect">
            <a:avLst/>
          </a:prstGeom>
          <a:noFill/>
          <a:ln>
            <a:noFill/>
          </a:ln>
        </p:spPr>
      </p:pic>
      <p:sp>
        <p:nvSpPr>
          <p:cNvPr id="328" name="Google Shape;328;p32"/>
          <p:cNvSpPr txBox="1"/>
          <p:nvPr/>
        </p:nvSpPr>
        <p:spPr>
          <a:xfrm>
            <a:off x="0" y="0"/>
            <a:ext cx="6858000" cy="525300"/>
          </a:xfrm>
          <a:prstGeom prst="rect">
            <a:avLst/>
          </a:prstGeom>
          <a:solidFill>
            <a:srgbClr val="3BB8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chemeClr val="lt1"/>
                </a:solidFill>
                <a:latin typeface="Century Gothic"/>
                <a:ea typeface="Century Gothic"/>
                <a:cs typeface="Century Gothic"/>
                <a:sym typeface="Century Gothic"/>
              </a:rPr>
              <a:t>Monoamine oxidase-B (MAO-B) inhibitors</a:t>
            </a:r>
            <a:endParaRPr sz="2200">
              <a:solidFill>
                <a:srgbClr val="D8D8D8"/>
              </a:solidFill>
              <a:latin typeface="Century Gothic"/>
              <a:ea typeface="Century Gothic"/>
              <a:cs typeface="Century Gothic"/>
              <a:sym typeface="Century Gothic"/>
            </a:endParaRPr>
          </a:p>
        </p:txBody>
      </p:sp>
      <p:sp>
        <p:nvSpPr>
          <p:cNvPr id="329" name="Google Shape;329;p32"/>
          <p:cNvSpPr txBox="1"/>
          <p:nvPr/>
        </p:nvSpPr>
        <p:spPr>
          <a:xfrm rot="-5400000">
            <a:off x="-14425" y="558900"/>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330" name="Google Shape;330;p32"/>
          <p:cNvSpPr txBox="1"/>
          <p:nvPr/>
        </p:nvSpPr>
        <p:spPr>
          <a:xfrm rot="-5400000">
            <a:off x="-98875" y="1307201"/>
            <a:ext cx="7299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M.O.A</a:t>
            </a:r>
            <a:endParaRPr sz="1200" b="1">
              <a:latin typeface="Century Gothic"/>
              <a:ea typeface="Century Gothic"/>
              <a:cs typeface="Century Gothic"/>
              <a:sym typeface="Century Gothic"/>
            </a:endParaRPr>
          </a:p>
        </p:txBody>
      </p:sp>
      <p:sp>
        <p:nvSpPr>
          <p:cNvPr id="331" name="Google Shape;331;p32"/>
          <p:cNvSpPr txBox="1"/>
          <p:nvPr/>
        </p:nvSpPr>
        <p:spPr>
          <a:xfrm rot="-5400000">
            <a:off x="-261325" y="3206688"/>
            <a:ext cx="105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Indications</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332" name="Google Shape;332;p32"/>
          <p:cNvSpPr txBox="1"/>
          <p:nvPr/>
        </p:nvSpPr>
        <p:spPr>
          <a:xfrm rot="-5400000">
            <a:off x="-36325" y="4217650"/>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entury Gothic"/>
                <a:ea typeface="Century Gothic"/>
                <a:cs typeface="Century Gothic"/>
                <a:sym typeface="Century Gothic"/>
              </a:rPr>
              <a:t>ADRs</a:t>
            </a:r>
            <a:endParaRPr sz="1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lt1"/>
              </a:solidFill>
              <a:latin typeface="Century Gothic"/>
              <a:ea typeface="Century Gothic"/>
              <a:cs typeface="Century Gothic"/>
              <a:sym typeface="Century Gothic"/>
            </a:endParaRPr>
          </a:p>
        </p:txBody>
      </p:sp>
      <p:sp>
        <p:nvSpPr>
          <p:cNvPr id="333" name="Google Shape;333;p32"/>
          <p:cNvSpPr txBox="1"/>
          <p:nvPr/>
        </p:nvSpPr>
        <p:spPr>
          <a:xfrm rot="-5400000">
            <a:off x="-36325" y="5445575"/>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C.I</a:t>
            </a:r>
            <a:endParaRPr sz="1200" b="1">
              <a:latin typeface="Century Gothic"/>
              <a:ea typeface="Century Gothic"/>
              <a:cs typeface="Century Gothic"/>
              <a:sym typeface="Century Gothic"/>
            </a:endParaRPr>
          </a:p>
        </p:txBody>
      </p:sp>
      <p:sp>
        <p:nvSpPr>
          <p:cNvPr id="334" name="Google Shape;334;p32"/>
          <p:cNvSpPr txBox="1"/>
          <p:nvPr/>
        </p:nvSpPr>
        <p:spPr>
          <a:xfrm rot="-5400000">
            <a:off x="3425" y="2424000"/>
            <a:ext cx="5253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P.K</a:t>
            </a:r>
            <a:endParaRPr sz="1200" b="1">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aphicFrame>
        <p:nvGraphicFramePr>
          <p:cNvPr id="340" name="Google Shape;340;p33"/>
          <p:cNvGraphicFramePr/>
          <p:nvPr/>
        </p:nvGraphicFramePr>
        <p:xfrm>
          <a:off x="25" y="0"/>
          <a:ext cx="3000000" cy="3000000"/>
        </p:xfrm>
        <a:graphic>
          <a:graphicData uri="http://schemas.openxmlformats.org/drawingml/2006/table">
            <a:tbl>
              <a:tblPr>
                <a:noFill/>
                <a:tableStyleId>{5F4CAD76-8602-42D0-90B1-5B2D959C26CB}</a:tableStyleId>
              </a:tblPr>
              <a:tblGrid>
                <a:gridCol w="517700">
                  <a:extLst>
                    <a:ext uri="{9D8B030D-6E8A-4147-A177-3AD203B41FA5}">
                      <a16:colId xmlns:a16="http://schemas.microsoft.com/office/drawing/2014/main" val="20000"/>
                    </a:ext>
                  </a:extLst>
                </a:gridCol>
                <a:gridCol w="3243400">
                  <a:extLst>
                    <a:ext uri="{9D8B030D-6E8A-4147-A177-3AD203B41FA5}">
                      <a16:colId xmlns:a16="http://schemas.microsoft.com/office/drawing/2014/main" val="20001"/>
                    </a:ext>
                  </a:extLst>
                </a:gridCol>
                <a:gridCol w="3096900">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Anticholinergic Drugs</a:t>
                      </a:r>
                      <a:endParaRPr sz="24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hMerge="1">
                  <a:txBody>
                    <a:bodyPr/>
                    <a:lstStyle/>
                    <a:p>
                      <a:endParaRPr lang="ar-SA"/>
                    </a:p>
                  </a:txBody>
                  <a:tcPr/>
                </a:tc>
                <a:tc hMerge="1">
                  <a:txBody>
                    <a:bodyPr/>
                    <a:lstStyle/>
                    <a:p>
                      <a:endParaRPr lang="ar-SA"/>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7B7B7"/>
                    </a:solidFill>
                  </a:tcPr>
                </a:tc>
                <a:tc>
                  <a:txBody>
                    <a:bodyPr/>
                    <a:lstStyle/>
                    <a:p>
                      <a:pPr marL="0" marR="0" lvl="0" indent="0" algn="ctr" rtl="1">
                        <a:spcBef>
                          <a:spcPts val="0"/>
                        </a:spcBef>
                        <a:spcAft>
                          <a:spcPts val="0"/>
                        </a:spcAft>
                        <a:buNone/>
                      </a:pPr>
                      <a:r>
                        <a:rPr lang="en-US" sz="1600" b="1">
                          <a:solidFill>
                            <a:schemeClr val="accent2"/>
                          </a:solidFill>
                          <a:latin typeface="Century Gothic"/>
                          <a:ea typeface="Century Gothic"/>
                          <a:cs typeface="Century Gothic"/>
                          <a:sym typeface="Century Gothic"/>
                        </a:rPr>
                        <a:t>Benztropine</a:t>
                      </a:r>
                      <a:endParaRPr sz="1600" b="1">
                        <a:solidFill>
                          <a:schemeClr val="accent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EE0E8"/>
                    </a:solidFill>
                  </a:tcPr>
                </a:tc>
                <a:tc>
                  <a:txBody>
                    <a:bodyPr/>
                    <a:lstStyle/>
                    <a:p>
                      <a:pPr marL="0" lvl="0" indent="0" algn="ctr" rtl="1">
                        <a:spcBef>
                          <a:spcPts val="0"/>
                        </a:spcBef>
                        <a:spcAft>
                          <a:spcPts val="0"/>
                        </a:spcAft>
                        <a:buNone/>
                      </a:pPr>
                      <a:r>
                        <a:rPr lang="en-US" sz="1600" b="1">
                          <a:solidFill>
                            <a:schemeClr val="accent2"/>
                          </a:solidFill>
                          <a:latin typeface="Century Gothic"/>
                          <a:ea typeface="Century Gothic"/>
                          <a:cs typeface="Century Gothic"/>
                          <a:sym typeface="Century Gothic"/>
                        </a:rPr>
                        <a:t>Trihexyphenidyl </a:t>
                      </a:r>
                      <a:endParaRPr sz="1600" b="1">
                        <a:solidFill>
                          <a:schemeClr val="accent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7FC84"/>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gridSpan="2">
                  <a:txBody>
                    <a:bodyPr/>
                    <a:lstStyle/>
                    <a:p>
                      <a:pPr marL="0" lvl="0" indent="0" algn="l" rtl="0">
                        <a:spcBef>
                          <a:spcPts val="0"/>
                        </a:spcBef>
                        <a:spcAft>
                          <a:spcPts val="0"/>
                        </a:spcAft>
                        <a:buNone/>
                      </a:pPr>
                      <a:r>
                        <a:rPr lang="en-US" sz="1200">
                          <a:solidFill>
                            <a:srgbClr val="171616"/>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   </a:t>
                      </a:r>
                      <a:r>
                        <a:rPr lang="en-US" sz="1200" b="1">
                          <a:solidFill>
                            <a:schemeClr val="dk1"/>
                          </a:solidFill>
                          <a:latin typeface="Century Gothic"/>
                          <a:ea typeface="Century Gothic"/>
                          <a:cs typeface="Century Gothic"/>
                          <a:sym typeface="Century Gothic"/>
                        </a:rPr>
                        <a:t>Central muscarinic antagonist</a:t>
                      </a:r>
                      <a:r>
                        <a:rPr lang="en-US" sz="1200">
                          <a:solidFill>
                            <a:schemeClr val="dk1"/>
                          </a:solidFill>
                          <a:latin typeface="Century Gothic"/>
                          <a:ea typeface="Century Gothic"/>
                          <a:cs typeface="Century Gothic"/>
                          <a:sym typeface="Century Gothic"/>
                        </a:rPr>
                        <a:t>.</a:t>
                      </a:r>
                      <a:endParaRPr sz="1200">
                        <a:solidFill>
                          <a:schemeClr val="dk1"/>
                        </a:solidFill>
                      </a:endParaRPr>
                    </a:p>
                    <a:p>
                      <a:pPr marL="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     It has </a:t>
                      </a:r>
                      <a:r>
                        <a:rPr lang="en-US" sz="1200" b="1">
                          <a:solidFill>
                            <a:schemeClr val="dk1"/>
                          </a:solidFill>
                          <a:latin typeface="Century Gothic"/>
                          <a:ea typeface="Century Gothic"/>
                          <a:cs typeface="Century Gothic"/>
                          <a:sym typeface="Century Gothic"/>
                        </a:rPr>
                        <a:t>modest</a:t>
                      </a:r>
                      <a:r>
                        <a:rPr lang="en-US" sz="1200">
                          <a:solidFill>
                            <a:schemeClr val="dk1"/>
                          </a:solidFill>
                          <a:latin typeface="Century Gothic"/>
                          <a:ea typeface="Century Gothic"/>
                          <a:cs typeface="Century Gothic"/>
                          <a:sym typeface="Century Gothic"/>
                        </a:rPr>
                        <a:t> anti-parkinsonian action.</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gridSpan="2">
                  <a:txBody>
                    <a:bodyPr/>
                    <a:lstStyle/>
                    <a:p>
                      <a:pPr marL="285750" lvl="0" indent="-276225" algn="l" rtl="0">
                        <a:spcBef>
                          <a:spcPts val="0"/>
                        </a:spcBef>
                        <a:spcAft>
                          <a:spcPts val="0"/>
                        </a:spcAft>
                        <a:buClr>
                          <a:schemeClr val="dk1"/>
                        </a:buClr>
                        <a:buSzPts val="1200"/>
                        <a:buFont typeface="Century Gothic"/>
                        <a:buChar char="-"/>
                      </a:pPr>
                      <a:r>
                        <a:rPr lang="en-US" sz="1200" b="1">
                          <a:solidFill>
                            <a:schemeClr val="dk1"/>
                          </a:solidFill>
                          <a:latin typeface="Century Gothic"/>
                          <a:ea typeface="Century Gothic"/>
                          <a:cs typeface="Century Gothic"/>
                          <a:sym typeface="Century Gothic"/>
                        </a:rPr>
                        <a:t>Improve tremor &amp; rigidity</a:t>
                      </a:r>
                      <a:r>
                        <a:rPr lang="en-US" sz="1200">
                          <a:solidFill>
                            <a:schemeClr val="dk1"/>
                          </a:solidFill>
                          <a:latin typeface="Century Gothic"/>
                          <a:ea typeface="Century Gothic"/>
                          <a:cs typeface="Century Gothic"/>
                          <a:sym typeface="Century Gothic"/>
                        </a:rPr>
                        <a:t>. (but have little effect on </a:t>
                      </a:r>
                      <a:r>
                        <a:rPr lang="en-US" sz="1200" b="1">
                          <a:solidFill>
                            <a:schemeClr val="dk1"/>
                          </a:solidFill>
                          <a:latin typeface="Century Gothic"/>
                          <a:ea typeface="Century Gothic"/>
                          <a:cs typeface="Century Gothic"/>
                          <a:sym typeface="Century Gothic"/>
                        </a:rPr>
                        <a:t>bradykinesia</a:t>
                      </a:r>
                      <a:r>
                        <a:rPr lang="en-US" sz="1200">
                          <a:solidFill>
                            <a:schemeClr val="dk1"/>
                          </a:solidFill>
                          <a:latin typeface="Century Gothic"/>
                          <a:ea typeface="Century Gothic"/>
                          <a:cs typeface="Century Gothic"/>
                          <a:sym typeface="Century Gothic"/>
                        </a:rPr>
                        <a:t>.</a:t>
                      </a:r>
                      <a:endParaRPr sz="1200">
                        <a:solidFill>
                          <a:schemeClr val="dk1"/>
                        </a:solidFill>
                      </a:endParaRPr>
                    </a:p>
                    <a:p>
                      <a:pPr marL="285750" lvl="0" indent="-276225" algn="l" rtl="0">
                        <a:spcBef>
                          <a:spcPts val="0"/>
                        </a:spcBef>
                        <a:spcAft>
                          <a:spcPts val="0"/>
                        </a:spcAft>
                        <a:buClr>
                          <a:srgbClr val="171616"/>
                        </a:buClr>
                        <a:buSzPts val="1200"/>
                        <a:buFont typeface="Century Gothic"/>
                        <a:buChar char="-"/>
                      </a:pPr>
                      <a:r>
                        <a:rPr lang="en-US" sz="1200">
                          <a:solidFill>
                            <a:srgbClr val="FF0000"/>
                          </a:solidFill>
                          <a:latin typeface="Century Gothic"/>
                          <a:ea typeface="Century Gothic"/>
                          <a:cs typeface="Century Gothic"/>
                          <a:sym typeface="Century Gothic"/>
                        </a:rPr>
                        <a:t>Provide benefit in </a:t>
                      </a:r>
                      <a:r>
                        <a:rPr lang="en-US" sz="1200" b="1">
                          <a:solidFill>
                            <a:srgbClr val="FF0000"/>
                          </a:solidFill>
                          <a:latin typeface="Century Gothic"/>
                          <a:ea typeface="Century Gothic"/>
                          <a:cs typeface="Century Gothic"/>
                          <a:sym typeface="Century Gothic"/>
                        </a:rPr>
                        <a:t>drug-induced parkinsonism</a:t>
                      </a:r>
                      <a:r>
                        <a:rPr lang="en-US" sz="1200" b="1">
                          <a:solidFill>
                            <a:srgbClr val="548135"/>
                          </a:solidFill>
                          <a:latin typeface="Century Gothic"/>
                          <a:ea typeface="Century Gothic"/>
                          <a:cs typeface="Century Gothic"/>
                          <a:sym typeface="Century Gothic"/>
                        </a:rPr>
                        <a:t> </a:t>
                      </a:r>
                      <a:r>
                        <a:rPr lang="en-US" sz="1200">
                          <a:solidFill>
                            <a:srgbClr val="171616"/>
                          </a:solidFill>
                          <a:latin typeface="Century Gothic"/>
                          <a:ea typeface="Century Gothic"/>
                          <a:cs typeface="Century Gothic"/>
                          <a:sym typeface="Century Gothic"/>
                        </a:rPr>
                        <a:t>(due to </a:t>
                      </a:r>
                      <a:r>
                        <a:rPr lang="en-US" sz="1200" b="1">
                          <a:solidFill>
                            <a:srgbClr val="FF0000"/>
                          </a:solidFill>
                          <a:latin typeface="Century Gothic"/>
                          <a:ea typeface="Century Gothic"/>
                          <a:cs typeface="Century Gothic"/>
                          <a:sym typeface="Century Gothic"/>
                        </a:rPr>
                        <a:t>antipsychotics</a:t>
                      </a:r>
                      <a:r>
                        <a:rPr lang="en-US" sz="1200">
                          <a:solidFill>
                            <a:srgbClr val="171616"/>
                          </a:solidFill>
                          <a:latin typeface="Century Gothic"/>
                          <a:ea typeface="Century Gothic"/>
                          <a:cs typeface="Century Gothic"/>
                          <a:sym typeface="Century Gothic"/>
                        </a:rPr>
                        <a:t>).</a:t>
                      </a:r>
                      <a:endParaRPr sz="1200"/>
                    </a:p>
                    <a:p>
                      <a:pPr marL="285750" lvl="0" indent="-276225" algn="l" rtl="0">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Used during </a:t>
                      </a:r>
                      <a:r>
                        <a:rPr lang="en-US" sz="1200" b="1">
                          <a:solidFill>
                            <a:schemeClr val="dk1"/>
                          </a:solidFill>
                          <a:latin typeface="Century Gothic"/>
                          <a:ea typeface="Century Gothic"/>
                          <a:cs typeface="Century Gothic"/>
                          <a:sym typeface="Century Gothic"/>
                        </a:rPr>
                        <a:t>early</a:t>
                      </a:r>
                      <a:r>
                        <a:rPr lang="en-US" sz="1200">
                          <a:solidFill>
                            <a:schemeClr val="dk1"/>
                          </a:solidFill>
                          <a:latin typeface="Century Gothic"/>
                          <a:ea typeface="Century Gothic"/>
                          <a:cs typeface="Century Gothic"/>
                          <a:sym typeface="Century Gothic"/>
                        </a:rPr>
                        <a:t> stage of the disease</a:t>
                      </a:r>
                      <a:endParaRPr sz="1200">
                        <a:solidFill>
                          <a:schemeClr val="dk1"/>
                        </a:solidFill>
                      </a:endParaRPr>
                    </a:p>
                    <a:p>
                      <a:pPr marL="285750" lvl="0" indent="-276225" algn="l" rtl="0">
                        <a:spcBef>
                          <a:spcPts val="0"/>
                        </a:spcBef>
                        <a:spcAft>
                          <a:spcPts val="0"/>
                        </a:spcAft>
                        <a:buClr>
                          <a:srgbClr val="171616"/>
                        </a:buClr>
                        <a:buSzPts val="1200"/>
                        <a:buFont typeface="Century Gothic"/>
                        <a:buChar char="-"/>
                      </a:pPr>
                      <a:r>
                        <a:rPr lang="en-US" sz="1200">
                          <a:solidFill>
                            <a:schemeClr val="dk1"/>
                          </a:solidFill>
                          <a:latin typeface="Century Gothic"/>
                          <a:ea typeface="Century Gothic"/>
                          <a:cs typeface="Century Gothic"/>
                          <a:sym typeface="Century Gothic"/>
                        </a:rPr>
                        <a:t>Used as an </a:t>
                      </a:r>
                      <a:r>
                        <a:rPr lang="en-US" sz="1200" b="1">
                          <a:solidFill>
                            <a:schemeClr val="dk1"/>
                          </a:solidFill>
                          <a:latin typeface="Century Gothic"/>
                          <a:ea typeface="Century Gothic"/>
                          <a:cs typeface="Century Gothic"/>
                          <a:sym typeface="Century Gothic"/>
                        </a:rPr>
                        <a:t>adjunct</a:t>
                      </a:r>
                      <a:r>
                        <a:rPr lang="en-US" sz="1200">
                          <a:solidFill>
                            <a:schemeClr val="dk1"/>
                          </a:solidFill>
                          <a:latin typeface="Century Gothic"/>
                          <a:ea typeface="Century Gothic"/>
                          <a:cs typeface="Century Gothic"/>
                          <a:sym typeface="Century Gothic"/>
                        </a:rPr>
                        <a:t> to </a:t>
                      </a:r>
                      <a:r>
                        <a:rPr lang="en-US" sz="1200" b="1">
                          <a:solidFill>
                            <a:schemeClr val="accent2"/>
                          </a:solidFill>
                          <a:latin typeface="Century Gothic"/>
                          <a:ea typeface="Century Gothic"/>
                          <a:cs typeface="Century Gothic"/>
                          <a:sym typeface="Century Gothic"/>
                        </a:rPr>
                        <a:t>levodopa</a:t>
                      </a:r>
                      <a:r>
                        <a:rPr lang="en-US" sz="1200">
                          <a:solidFill>
                            <a:srgbClr val="171616"/>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therapy.</a:t>
                      </a:r>
                      <a:endParaRPr sz="1200">
                        <a:solidFill>
                          <a:schemeClr val="dk1"/>
                        </a:solidFill>
                        <a:latin typeface="Century Gothic"/>
                        <a:ea typeface="Century Gothic"/>
                        <a:cs typeface="Century Gothic"/>
                        <a:sym typeface="Century Gothic"/>
                      </a:endParaRPr>
                    </a:p>
                    <a:p>
                      <a:pPr marL="285750" lvl="0" indent="-276225" algn="l" rtl="0">
                        <a:spcBef>
                          <a:spcPts val="0"/>
                        </a:spcBef>
                        <a:spcAft>
                          <a:spcPts val="0"/>
                        </a:spcAft>
                        <a:buClr>
                          <a:schemeClr val="dk1"/>
                        </a:buClr>
                        <a:buSzPts val="1200"/>
                        <a:buFont typeface="Century Gothic"/>
                        <a:buChar char="-"/>
                      </a:pPr>
                      <a:endParaRPr sz="1200">
                        <a:solidFill>
                          <a:schemeClr val="dk1"/>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444A"/>
                    </a:solidFill>
                  </a:tcPr>
                </a:tc>
                <a:tc gridSpan="2">
                  <a:txBody>
                    <a:bodyPr/>
                    <a:lstStyle/>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Cycloplegia</a:t>
                      </a:r>
                      <a:endParaRPr sz="1350">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Mydriasis </a:t>
                      </a:r>
                      <a:endParaRPr>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Dry mouth </a:t>
                      </a:r>
                      <a:endParaRPr>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Urinary retention</a:t>
                      </a:r>
                      <a:endParaRPr>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b="1">
                          <a:solidFill>
                            <a:schemeClr val="dk1"/>
                          </a:solidFill>
                          <a:latin typeface="Century Gothic"/>
                          <a:ea typeface="Century Gothic"/>
                          <a:cs typeface="Century Gothic"/>
                          <a:sym typeface="Century Gothic"/>
                        </a:rPr>
                        <a:t>Constipation</a:t>
                      </a:r>
                      <a:endParaRPr sz="1350" b="1">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b="1">
                          <a:solidFill>
                            <a:srgbClr val="171616"/>
                          </a:solidFill>
                          <a:latin typeface="Century Gothic"/>
                          <a:ea typeface="Century Gothic"/>
                          <a:cs typeface="Century Gothic"/>
                          <a:sym typeface="Century Gothic"/>
                        </a:rPr>
                        <a:t>At </a:t>
                      </a:r>
                      <a:r>
                        <a:rPr lang="en-US" sz="1350" b="1">
                          <a:solidFill>
                            <a:schemeClr val="dk1"/>
                          </a:solidFill>
                          <a:latin typeface="Century Gothic"/>
                          <a:ea typeface="Century Gothic"/>
                          <a:cs typeface="Century Gothic"/>
                          <a:sym typeface="Century Gothic"/>
                        </a:rPr>
                        <a:t>high doses</a:t>
                      </a:r>
                      <a:r>
                        <a:rPr lang="en-US" sz="1350">
                          <a:solidFill>
                            <a:srgbClr val="171616"/>
                          </a:solidFill>
                          <a:latin typeface="Century Gothic"/>
                          <a:ea typeface="Century Gothic"/>
                          <a:cs typeface="Century Gothic"/>
                          <a:sym typeface="Century Gothic"/>
                        </a:rPr>
                        <a:t>:</a:t>
                      </a:r>
                      <a:r>
                        <a:rPr lang="en-US" sz="1000">
                          <a:solidFill>
                            <a:srgbClr val="171616"/>
                          </a:solidFill>
                          <a:latin typeface="Century Gothic"/>
                          <a:ea typeface="Century Gothic"/>
                          <a:cs typeface="Century Gothic"/>
                          <a:sym typeface="Century Gothic"/>
                        </a:rPr>
                        <a:t>  </a:t>
                      </a:r>
                      <a:r>
                        <a:rPr lang="en-US" sz="1350">
                          <a:solidFill>
                            <a:schemeClr val="dk1"/>
                          </a:solidFill>
                          <a:latin typeface="Century Gothic"/>
                          <a:ea typeface="Century Gothic"/>
                          <a:cs typeface="Century Gothic"/>
                          <a:sym typeface="Century Gothic"/>
                        </a:rPr>
                        <a:t>Confusion,</a:t>
                      </a:r>
                      <a:r>
                        <a:rPr lang="en-US" sz="1000">
                          <a:solidFill>
                            <a:schemeClr val="dk1"/>
                          </a:solidFill>
                          <a:latin typeface="Century Gothic"/>
                          <a:ea typeface="Century Gothic"/>
                          <a:cs typeface="Century Gothic"/>
                          <a:sym typeface="Century Gothic"/>
                        </a:rPr>
                        <a:t> </a:t>
                      </a:r>
                      <a:r>
                        <a:rPr lang="en-US" sz="1350">
                          <a:solidFill>
                            <a:schemeClr val="dk1"/>
                          </a:solidFill>
                          <a:latin typeface="Century Gothic"/>
                          <a:ea typeface="Century Gothic"/>
                          <a:cs typeface="Century Gothic"/>
                          <a:sym typeface="Century Gothic"/>
                        </a:rPr>
                        <a:t>Delirium &amp;</a:t>
                      </a:r>
                      <a:r>
                        <a:rPr lang="en-US" sz="1000">
                          <a:solidFill>
                            <a:schemeClr val="dk1"/>
                          </a:solidFill>
                          <a:latin typeface="Century Gothic"/>
                          <a:ea typeface="Century Gothic"/>
                          <a:cs typeface="Century Gothic"/>
                          <a:sym typeface="Century Gothic"/>
                        </a:rPr>
                        <a:t>  </a:t>
                      </a:r>
                      <a:r>
                        <a:rPr lang="en-US" sz="1350">
                          <a:solidFill>
                            <a:schemeClr val="dk1"/>
                          </a:solidFill>
                          <a:latin typeface="Century Gothic"/>
                          <a:ea typeface="Century Gothic"/>
                          <a:cs typeface="Century Gothic"/>
                          <a:sym typeface="Century Gothic"/>
                        </a:rPr>
                        <a:t>Hallucinations</a:t>
                      </a:r>
                      <a:r>
                        <a:rPr lang="en-US">
                          <a:solidFill>
                            <a:schemeClr val="dk1"/>
                          </a:solidFill>
                          <a:latin typeface="Century Gothic"/>
                          <a:ea typeface="Century Gothic"/>
                          <a:cs typeface="Century Gothic"/>
                          <a:sym typeface="Century Gothic"/>
                        </a:rPr>
                        <a:t>.</a:t>
                      </a:r>
                      <a:endParaRPr sz="1350" b="1">
                        <a:solidFill>
                          <a:schemeClr val="dk1"/>
                        </a:solidFill>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EFDED"/>
                    </a:solidFill>
                  </a:tcPr>
                </a:tc>
                <a:tc gridSpan="2">
                  <a:txBody>
                    <a:bodyPr/>
                    <a:lstStyle/>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Prostatic hypertrophy</a:t>
                      </a:r>
                      <a:endParaRPr>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a:solidFill>
                            <a:schemeClr val="dk1"/>
                          </a:solidFill>
                          <a:latin typeface="Century Gothic"/>
                          <a:ea typeface="Century Gothic"/>
                          <a:cs typeface="Century Gothic"/>
                          <a:sym typeface="Century Gothic"/>
                        </a:rPr>
                        <a:t>Glaucoma </a:t>
                      </a:r>
                      <a:endParaRPr>
                        <a:solidFill>
                          <a:schemeClr val="dk1"/>
                        </a:solidFill>
                        <a:latin typeface="Century Gothic"/>
                        <a:ea typeface="Century Gothic"/>
                        <a:cs typeface="Century Gothic"/>
                        <a:sym typeface="Century Gothic"/>
                      </a:endParaRPr>
                    </a:p>
                    <a:p>
                      <a:pPr marL="285750" lvl="0" indent="-285750" algn="l" rtl="0">
                        <a:spcBef>
                          <a:spcPts val="0"/>
                        </a:spcBef>
                        <a:spcAft>
                          <a:spcPts val="0"/>
                        </a:spcAft>
                        <a:buClr>
                          <a:schemeClr val="dk1"/>
                        </a:buClr>
                        <a:buSzPts val="1350"/>
                        <a:buFont typeface="Century Gothic"/>
                        <a:buChar char="-"/>
                      </a:pPr>
                      <a:r>
                        <a:rPr lang="en-US" sz="1350" b="1">
                          <a:solidFill>
                            <a:schemeClr val="dk1"/>
                          </a:solidFill>
                          <a:latin typeface="Century Gothic"/>
                          <a:ea typeface="Century Gothic"/>
                          <a:cs typeface="Century Gothic"/>
                          <a:sym typeface="Century Gothic"/>
                        </a:rPr>
                        <a:t>Intestinal obstruction</a:t>
                      </a:r>
                      <a:r>
                        <a:rPr lang="en-US" sz="1350">
                          <a:solidFill>
                            <a:schemeClr val="dk1"/>
                          </a:solidFill>
                          <a:latin typeface="Century Gothic"/>
                          <a:ea typeface="Century Gothic"/>
                          <a:cs typeface="Century Gothic"/>
                          <a:sym typeface="Century Gothic"/>
                        </a:rPr>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ar-SA"/>
                    </a:p>
                  </a:txBody>
                  <a:tcPr/>
                </a:tc>
                <a:extLst>
                  <a:ext uri="{0D108BD9-81ED-4DB2-BD59-A6C34878D82A}">
                    <a16:rowId xmlns:a16="http://schemas.microsoft.com/office/drawing/2014/main" val="10005"/>
                  </a:ext>
                </a:extLst>
              </a:tr>
            </a:tbl>
          </a:graphicData>
        </a:graphic>
      </p:graphicFrame>
      <p:sp>
        <p:nvSpPr>
          <p:cNvPr id="341" name="Google Shape;341;p33"/>
          <p:cNvSpPr txBox="1"/>
          <p:nvPr/>
        </p:nvSpPr>
        <p:spPr>
          <a:xfrm rot="-5400000">
            <a:off x="-90625" y="558900"/>
            <a:ext cx="5610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Drug</a:t>
            </a:r>
            <a:endParaRPr sz="1200" b="1">
              <a:latin typeface="Century Gothic"/>
              <a:ea typeface="Century Gothic"/>
              <a:cs typeface="Century Gothic"/>
              <a:sym typeface="Century Gothic"/>
            </a:endParaRPr>
          </a:p>
        </p:txBody>
      </p:sp>
      <p:sp>
        <p:nvSpPr>
          <p:cNvPr id="342" name="Google Shape;342;p33"/>
          <p:cNvSpPr txBox="1"/>
          <p:nvPr/>
        </p:nvSpPr>
        <p:spPr>
          <a:xfrm rot="-5400000">
            <a:off x="-175075" y="1002401"/>
            <a:ext cx="729900" cy="2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M.O.A</a:t>
            </a:r>
            <a:endParaRPr sz="1200" b="1">
              <a:latin typeface="Century Gothic"/>
              <a:ea typeface="Century Gothic"/>
              <a:cs typeface="Century Gothic"/>
              <a:sym typeface="Century Gothic"/>
            </a:endParaRPr>
          </a:p>
        </p:txBody>
      </p:sp>
      <p:sp>
        <p:nvSpPr>
          <p:cNvPr id="343" name="Google Shape;343;p33"/>
          <p:cNvSpPr txBox="1"/>
          <p:nvPr/>
        </p:nvSpPr>
        <p:spPr>
          <a:xfrm rot="-5400000">
            <a:off x="-261325" y="1835088"/>
            <a:ext cx="105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Indications</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p:txBody>
      </p:sp>
      <p:sp>
        <p:nvSpPr>
          <p:cNvPr id="344" name="Google Shape;344;p33"/>
          <p:cNvSpPr txBox="1"/>
          <p:nvPr/>
        </p:nvSpPr>
        <p:spPr>
          <a:xfrm rot="-5400000">
            <a:off x="-36325" y="3074650"/>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lt1"/>
                </a:solidFill>
                <a:latin typeface="Century Gothic"/>
                <a:ea typeface="Century Gothic"/>
                <a:cs typeface="Century Gothic"/>
                <a:sym typeface="Century Gothic"/>
              </a:rPr>
              <a:t>ADRs</a:t>
            </a:r>
            <a:endParaRPr sz="1200" b="1">
              <a:solidFill>
                <a:schemeClr val="lt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chemeClr val="lt1"/>
              </a:solidFill>
              <a:latin typeface="Century Gothic"/>
              <a:ea typeface="Century Gothic"/>
              <a:cs typeface="Century Gothic"/>
              <a:sym typeface="Century Gothic"/>
            </a:endParaRPr>
          </a:p>
        </p:txBody>
      </p:sp>
      <p:sp>
        <p:nvSpPr>
          <p:cNvPr id="345" name="Google Shape;345;p33"/>
          <p:cNvSpPr txBox="1"/>
          <p:nvPr/>
        </p:nvSpPr>
        <p:spPr>
          <a:xfrm rot="-5400000">
            <a:off x="-36325" y="4150175"/>
            <a:ext cx="6048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entury Gothic"/>
                <a:ea typeface="Century Gothic"/>
                <a:cs typeface="Century Gothic"/>
                <a:sym typeface="Century Gothic"/>
              </a:rPr>
              <a:t>C.I</a:t>
            </a:r>
            <a:endParaRPr sz="1200" b="1">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مكتب">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2569</Words>
  <Application>Microsoft Office PowerPoint</Application>
  <PresentationFormat>A4 Paper (210x297 mm)</PresentationFormat>
  <Paragraphs>401</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Century Gothic</vt:lpstr>
      <vt:lpstr>Calibri</vt:lpstr>
      <vt:lpstr>Arial</vt:lpstr>
      <vt:lpstr>Noto Sans Symbols</vt:lpstr>
      <vt:lpstr>Times New Roman</vt:lpstr>
      <vt:lpstr>نسق Office</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Ghaida Alsanad</cp:lastModifiedBy>
  <cp:revision>1</cp:revision>
  <dcterms:modified xsi:type="dcterms:W3CDTF">2018-10-25T23:38:43Z</dcterms:modified>
</cp:coreProperties>
</file>