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firstSlideNum="0"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9906000" cx="6858000"/>
  <p:notesSz cx="6858000" cy="9144000"/>
  <p:embeddedFontLst>
    <p:embeddedFont>
      <p:font typeface="Century Gothic"/>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F267DBC8-4D27-44A3-9174-68F6E8F6AB86}">
  <a:tblStyle styleId="{F267DBC8-4D27-44A3-9174-68F6E8F6AB86}"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272B89DB-7F86-4BA5-BFA6-8805DB17527A}" styleName="Table_1">
    <a:wholeTbl>
      <a:tcTxStyle b="off" i="off">
        <a:font>
          <a:latin typeface="Century Gothic"/>
          <a:ea typeface="Century Gothic"/>
          <a:cs typeface="Century Gothic"/>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40260E20-BBED-4E46-8E0C-542FC981E1ED}" styleName="Table_2">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CenturyGothic-bold.fntdata"/><Relationship Id="rId11" Type="http://schemas.openxmlformats.org/officeDocument/2006/relationships/slide" Target="slides/slide6.xml"/><Relationship Id="rId22" Type="http://schemas.openxmlformats.org/officeDocument/2006/relationships/font" Target="fonts/CenturyGothic-boldItalic.fntdata"/><Relationship Id="rId10" Type="http://schemas.openxmlformats.org/officeDocument/2006/relationships/slide" Target="slides/slide5.xml"/><Relationship Id="rId21" Type="http://schemas.openxmlformats.org/officeDocument/2006/relationships/font" Target="fonts/CenturyGothic-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CenturyGothic-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3886200" y="0"/>
            <a:ext cx="2971800" cy="458788"/>
          </a:xfrm>
          <a:prstGeom prst="rect">
            <a:avLst/>
          </a:prstGeom>
          <a:noFill/>
          <a:ln>
            <a:noFill/>
          </a:ln>
        </p:spPr>
        <p:txBody>
          <a:bodyPr anchorCtr="0" anchor="t" bIns="45700" lIns="91425" spcFirstLastPara="1" rIns="91425" wrap="square" tIns="45700"/>
          <a:lstStyle>
            <a:lvl1pPr lvl="0" marR="0" rtl="1"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588" y="0"/>
            <a:ext cx="2971800" cy="458788"/>
          </a:xfrm>
          <a:prstGeom prst="rect">
            <a:avLst/>
          </a:prstGeom>
          <a:noFill/>
          <a:ln>
            <a:noFill/>
          </a:ln>
        </p:spPr>
        <p:txBody>
          <a:bodyPr anchorCtr="0" anchor="t" bIns="45700" lIns="91425" spcFirstLastPara="1" rIns="91425" wrap="square" tIns="45700"/>
          <a:lstStyle>
            <a:lvl1pPr lvl="0" marR="0" rtl="1"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lstStyle>
            <a:lvl1pPr indent="-228600" lvl="0" marL="457200" marR="0" rtl="1"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1"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1"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1"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1"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1"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1"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1"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1"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3886200" y="8685213"/>
            <a:ext cx="2971800" cy="458787"/>
          </a:xfrm>
          <a:prstGeom prst="rect">
            <a:avLst/>
          </a:prstGeom>
          <a:noFill/>
          <a:ln>
            <a:noFill/>
          </a:ln>
        </p:spPr>
        <p:txBody>
          <a:bodyPr anchorCtr="0" anchor="b" bIns="45700" lIns="91425" spcFirstLastPara="1" rIns="91425" wrap="square" tIns="45700"/>
          <a:lstStyle>
            <a:lvl1pPr lvl="0" marR="0" rtl="1"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588" y="8685213"/>
            <a:ext cx="2971800" cy="458787"/>
          </a:xfrm>
          <a:prstGeom prst="rect">
            <a:avLst/>
          </a:prstGeom>
          <a:noFill/>
          <a:ln>
            <a:noFill/>
          </a:ln>
        </p:spPr>
        <p:txBody>
          <a:bodyPr anchorCtr="0" anchor="b" bIns="45700" lIns="91425" spcFirstLastPara="1" rIns="91425" wrap="square" tIns="45700">
            <a:noAutofit/>
          </a:bodyPr>
          <a:lstStyle/>
          <a:p>
            <a:pPr indent="0" lvl="0" marL="0" marR="0" rtl="1" algn="l">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40d78ee637_0_28:notes"/>
          <p:cNvSpPr/>
          <p:nvPr>
            <p:ph idx="2" type="sldImg"/>
          </p:nvPr>
        </p:nvSpPr>
        <p:spPr>
          <a:xfrm>
            <a:off x="2360613" y="1143000"/>
            <a:ext cx="2136900" cy="3086100"/>
          </a:xfrm>
          <a:custGeom>
            <a:rect b="b" l="l" r="r" t="t"/>
            <a:pathLst>
              <a:path extrusionOk="0" h="120000" w="120000">
                <a:moveTo>
                  <a:pt x="0" y="0"/>
                </a:moveTo>
                <a:lnTo>
                  <a:pt x="120000" y="0"/>
                </a:lnTo>
                <a:lnTo>
                  <a:pt x="120000" y="120000"/>
                </a:lnTo>
                <a:lnTo>
                  <a:pt x="0" y="120000"/>
                </a:lnTo>
                <a:close/>
              </a:path>
            </a:pathLst>
          </a:custGeom>
        </p:spPr>
      </p:sp>
      <p:sp>
        <p:nvSpPr>
          <p:cNvPr id="86" name="Google Shape;86;g40d78ee637_0_2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g40d78ee637_0_28:notes"/>
          <p:cNvSpPr txBox="1"/>
          <p:nvPr>
            <p:ph idx="12" type="sldNum"/>
          </p:nvPr>
        </p:nvSpPr>
        <p:spPr>
          <a:xfrm>
            <a:off x="1588" y="8685213"/>
            <a:ext cx="2971800" cy="458700"/>
          </a:xfrm>
          <a:prstGeom prst="rect">
            <a:avLst/>
          </a:prstGeom>
        </p:spPr>
        <p:txBody>
          <a:bodyPr anchorCtr="0" anchor="b" bIns="45700" lIns="91425" spcFirstLastPara="1" rIns="91425" wrap="square" tIns="45700">
            <a:noAutofit/>
          </a:bodyPr>
          <a:lstStyle/>
          <a:p>
            <a:pPr indent="0" lvl="0" marL="0" rtl="1" algn="l">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g40c59c6b28_0_0:notes"/>
          <p:cNvSpPr/>
          <p:nvPr>
            <p:ph idx="2" type="sldImg"/>
          </p:nvPr>
        </p:nvSpPr>
        <p:spPr>
          <a:xfrm>
            <a:off x="2360613" y="1143000"/>
            <a:ext cx="2136900" cy="30861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40c59c6b28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g40c59c6b28_0_0:notes"/>
          <p:cNvSpPr txBox="1"/>
          <p:nvPr>
            <p:ph idx="12" type="sldNum"/>
          </p:nvPr>
        </p:nvSpPr>
        <p:spPr>
          <a:xfrm>
            <a:off x="1588" y="8685213"/>
            <a:ext cx="2971800" cy="458700"/>
          </a:xfrm>
          <a:prstGeom prst="rect">
            <a:avLst/>
          </a:prstGeom>
        </p:spPr>
        <p:txBody>
          <a:bodyPr anchorCtr="0" anchor="b" bIns="45700" lIns="91425" spcFirstLastPara="1" rIns="91425" wrap="square" tIns="45700">
            <a:noAutofit/>
          </a:bodyPr>
          <a:lstStyle/>
          <a:p>
            <a:pPr indent="0" lvl="0" marL="0" rtl="1" algn="l">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g45337434ef_0_1:notes"/>
          <p:cNvSpPr/>
          <p:nvPr>
            <p:ph idx="2" type="sldImg"/>
          </p:nvPr>
        </p:nvSpPr>
        <p:spPr>
          <a:xfrm>
            <a:off x="2360613" y="1143000"/>
            <a:ext cx="2136900" cy="30861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45337434ef_0_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g45337434ef_0_1:notes"/>
          <p:cNvSpPr txBox="1"/>
          <p:nvPr>
            <p:ph idx="12" type="sldNum"/>
          </p:nvPr>
        </p:nvSpPr>
        <p:spPr>
          <a:xfrm>
            <a:off x="1588" y="8685213"/>
            <a:ext cx="2971800" cy="458700"/>
          </a:xfrm>
          <a:prstGeom prst="rect">
            <a:avLst/>
          </a:prstGeom>
        </p:spPr>
        <p:txBody>
          <a:bodyPr anchorCtr="0" anchor="b" bIns="45700" lIns="91425" spcFirstLastPara="1" rIns="91425" wrap="square" tIns="45700">
            <a:noAutofit/>
          </a:bodyPr>
          <a:lstStyle/>
          <a:p>
            <a:pPr indent="0" lvl="0" marL="0" rtl="1" algn="l">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Google Shape;233;g40c59c6b28_0_81:notes"/>
          <p:cNvSpPr/>
          <p:nvPr>
            <p:ph idx="2" type="sldImg"/>
          </p:nvPr>
        </p:nvSpPr>
        <p:spPr>
          <a:xfrm>
            <a:off x="2360613" y="1143000"/>
            <a:ext cx="2136900" cy="30861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40c59c6b28_0_8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g40c59c6b28_0_81:notes"/>
          <p:cNvSpPr txBox="1"/>
          <p:nvPr>
            <p:ph idx="12" type="sldNum"/>
          </p:nvPr>
        </p:nvSpPr>
        <p:spPr>
          <a:xfrm>
            <a:off x="1588" y="8685213"/>
            <a:ext cx="2971800" cy="458700"/>
          </a:xfrm>
          <a:prstGeom prst="rect">
            <a:avLst/>
          </a:prstGeom>
        </p:spPr>
        <p:txBody>
          <a:bodyPr anchorCtr="0" anchor="b" bIns="45700" lIns="91425" spcFirstLastPara="1" rIns="91425" wrap="square" tIns="45700">
            <a:noAutofit/>
          </a:bodyPr>
          <a:lstStyle/>
          <a:p>
            <a:pPr indent="0" lvl="0" marL="0" rtl="1" algn="l">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g40c59c6b28_0_163:notes"/>
          <p:cNvSpPr/>
          <p:nvPr>
            <p:ph idx="2" type="sldImg"/>
          </p:nvPr>
        </p:nvSpPr>
        <p:spPr>
          <a:xfrm>
            <a:off x="2360613" y="1143000"/>
            <a:ext cx="2136900" cy="30861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40c59c6b28_0_16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g40c59c6b28_0_163:notes"/>
          <p:cNvSpPr txBox="1"/>
          <p:nvPr>
            <p:ph idx="12" type="sldNum"/>
          </p:nvPr>
        </p:nvSpPr>
        <p:spPr>
          <a:xfrm>
            <a:off x="1588" y="8685213"/>
            <a:ext cx="2971800" cy="458700"/>
          </a:xfrm>
          <a:prstGeom prst="rect">
            <a:avLst/>
          </a:prstGeom>
        </p:spPr>
        <p:txBody>
          <a:bodyPr anchorCtr="0" anchor="b" bIns="45700" lIns="91425" spcFirstLastPara="1" rIns="91425" wrap="square" tIns="45700">
            <a:noAutofit/>
          </a:bodyPr>
          <a:lstStyle/>
          <a:p>
            <a:pPr indent="0" lvl="0" marL="0" rtl="1" algn="l">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Calibri"/>
              <a:ea typeface="Calibri"/>
              <a:cs typeface="Calibri"/>
              <a:sym typeface="Calibri"/>
            </a:endParaRPr>
          </a:p>
        </p:txBody>
      </p:sp>
      <p:sp>
        <p:nvSpPr>
          <p:cNvPr id="104" name="Google Shape;104;p2:notes"/>
          <p:cNvSpPr/>
          <p:nvPr>
            <p:ph idx="2"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Calibri"/>
              <a:ea typeface="Calibri"/>
              <a:cs typeface="Calibri"/>
              <a:sym typeface="Calibri"/>
            </a:endParaRPr>
          </a:p>
        </p:txBody>
      </p:sp>
      <p:sp>
        <p:nvSpPr>
          <p:cNvPr id="126" name="Google Shape;126;p3:notes"/>
          <p:cNvSpPr/>
          <p:nvPr>
            <p:ph idx="2"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44193abea6_3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Calibri"/>
              <a:ea typeface="Calibri"/>
              <a:cs typeface="Calibri"/>
              <a:sym typeface="Calibri"/>
            </a:endParaRPr>
          </a:p>
        </p:txBody>
      </p:sp>
      <p:sp>
        <p:nvSpPr>
          <p:cNvPr id="138" name="Google Shape;138;g44193abea6_3_0:notes"/>
          <p:cNvSpPr/>
          <p:nvPr>
            <p:ph idx="2" type="sldImg"/>
          </p:nvPr>
        </p:nvSpPr>
        <p:spPr>
          <a:xfrm>
            <a:off x="2360613" y="1143000"/>
            <a:ext cx="21369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7:notes"/>
          <p:cNvSpPr/>
          <p:nvPr>
            <p:ph idx="2" type="sldImg"/>
          </p:nvPr>
        </p:nvSpPr>
        <p:spPr>
          <a:xfrm>
            <a:off x="2242361" y="685800"/>
            <a:ext cx="23742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Calibri"/>
              <a:ea typeface="Calibri"/>
              <a:cs typeface="Calibri"/>
              <a:sym typeface="Calibri"/>
            </a:endParaRPr>
          </a:p>
        </p:txBody>
      </p:sp>
      <p:sp>
        <p:nvSpPr>
          <p:cNvPr id="160" name="Google Shape;160;p8:notes"/>
          <p:cNvSpPr/>
          <p:nvPr>
            <p:ph idx="2" type="sldImg"/>
          </p:nvPr>
        </p:nvSpPr>
        <p:spPr>
          <a:xfrm>
            <a:off x="2360613" y="1143000"/>
            <a:ext cx="21369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9:notes"/>
          <p:cNvSpPr/>
          <p:nvPr>
            <p:ph idx="2" type="sldImg"/>
          </p:nvPr>
        </p:nvSpPr>
        <p:spPr>
          <a:xfrm>
            <a:off x="2242361" y="685800"/>
            <a:ext cx="23742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9" name="Google Shape;179;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g6881c9a53c2a88fc_0:notes"/>
          <p:cNvSpPr/>
          <p:nvPr>
            <p:ph idx="2" type="sldImg"/>
          </p:nvPr>
        </p:nvSpPr>
        <p:spPr>
          <a:xfrm>
            <a:off x="2360613" y="1143000"/>
            <a:ext cx="2136900" cy="30861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6881c9a53c2a88fc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g6881c9a53c2a88fc_0:notes"/>
          <p:cNvSpPr txBox="1"/>
          <p:nvPr>
            <p:ph idx="12" type="sldNum"/>
          </p:nvPr>
        </p:nvSpPr>
        <p:spPr>
          <a:xfrm>
            <a:off x="1588" y="8685213"/>
            <a:ext cx="2971800" cy="458700"/>
          </a:xfrm>
          <a:prstGeom prst="rect">
            <a:avLst/>
          </a:prstGeom>
        </p:spPr>
        <p:txBody>
          <a:bodyPr anchorCtr="0" anchor="b" bIns="45700" lIns="91425" spcFirstLastPara="1" rIns="91425" wrap="square" tIns="45700">
            <a:noAutofit/>
          </a:bodyPr>
          <a:lstStyle/>
          <a:p>
            <a:pPr indent="0" lvl="0" marL="0" rtl="1" algn="l">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g42a1ec2e4b_0_1:notes"/>
          <p:cNvSpPr/>
          <p:nvPr>
            <p:ph idx="2" type="sldImg"/>
          </p:nvPr>
        </p:nvSpPr>
        <p:spPr>
          <a:xfrm>
            <a:off x="2360613" y="1143000"/>
            <a:ext cx="2136900" cy="30861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42a1ec2e4b_0_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g42a1ec2e4b_0_1:notes"/>
          <p:cNvSpPr txBox="1"/>
          <p:nvPr>
            <p:ph idx="12" type="sldNum"/>
          </p:nvPr>
        </p:nvSpPr>
        <p:spPr>
          <a:xfrm>
            <a:off x="1588" y="8685213"/>
            <a:ext cx="2971800" cy="458700"/>
          </a:xfrm>
          <a:prstGeom prst="rect">
            <a:avLst/>
          </a:prstGeom>
        </p:spPr>
        <p:txBody>
          <a:bodyPr anchorCtr="0" anchor="b" bIns="45700" lIns="91425" spcFirstLastPara="1" rIns="91425" wrap="square" tIns="45700">
            <a:noAutofit/>
          </a:body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فارغ" showMasterSp="0" type="blank">
  <p:cSld name="BLANK">
    <p:spTree>
      <p:nvGrpSpPr>
        <p:cNvPr id="15" name="Shape 15"/>
        <p:cNvGrpSpPr/>
        <p:nvPr/>
      </p:nvGrpSpPr>
      <p:grpSpPr>
        <a:xfrm>
          <a:off x="0" y="0"/>
          <a:ext cx="0" cy="0"/>
          <a:chOff x="0" y="0"/>
          <a:chExt cx="0" cy="0"/>
        </a:xfrm>
      </p:grpSpPr>
      <p:sp>
        <p:nvSpPr>
          <p:cNvPr id="16" name="Google Shape;16;p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lstStyle>
            <a:lvl1pPr lvl="0" marR="0" rtl="1" algn="l">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7" name="Google Shape;17;p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lstStyle>
            <a:lvl1pPr lvl="0" marR="0" rtl="1" algn="ctr">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8" name="Google Shape;18;p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1pPr>
            <a:lvl2pPr indent="0" lvl="1"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2pPr>
            <a:lvl3pPr indent="0" lvl="2"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3pPr>
            <a:lvl4pPr indent="0" lvl="3"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4pPr>
            <a:lvl5pPr indent="0" lvl="4"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5pPr>
            <a:lvl6pPr indent="0" lvl="5"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6pPr>
            <a:lvl7pPr indent="0" lvl="6"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7pPr>
            <a:lvl8pPr indent="0" lvl="7"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8pPr>
            <a:lvl9pPr indent="0" lvl="8"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عنوان ونص عمودي" showMasterSp="0"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lstStyle>
            <a:lvl1pPr lvl="0" marR="0" rtl="1" algn="l">
              <a:lnSpc>
                <a:spcPct val="90000"/>
              </a:lnSpc>
              <a:spcBef>
                <a:spcPts val="0"/>
              </a:spcBef>
              <a:spcAft>
                <a:spcPts val="0"/>
              </a:spcAft>
              <a:buClr>
                <a:schemeClr val="dk1"/>
              </a:buClr>
              <a:buSzPts val="3300"/>
              <a:buFont typeface="Century Gothic"/>
              <a:buNone/>
              <a:defRPr b="0" i="0" sz="33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4" name="Google Shape;74;p11"/>
          <p:cNvSpPr txBox="1"/>
          <p:nvPr>
            <p:ph idx="1" type="body"/>
          </p:nvPr>
        </p:nvSpPr>
        <p:spPr>
          <a:xfrm rot="5400000">
            <a:off x="286367" y="2822135"/>
            <a:ext cx="6285266" cy="5915025"/>
          </a:xfrm>
          <a:prstGeom prst="rect">
            <a:avLst/>
          </a:prstGeom>
          <a:noFill/>
          <a:ln>
            <a:noFill/>
          </a:ln>
        </p:spPr>
        <p:txBody>
          <a:bodyPr anchorCtr="0" anchor="t" bIns="45700" lIns="91425" spcFirstLastPara="1" rIns="91425" wrap="square" tIns="45700"/>
          <a:lstStyle>
            <a:lvl1pPr indent="-361950" lvl="0" marL="457200" marR="0" rtl="1" algn="r">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entury Gothic"/>
                <a:ea typeface="Century Gothic"/>
                <a:cs typeface="Century Gothic"/>
                <a:sym typeface="Century Gothic"/>
              </a:defRPr>
            </a:lvl1pPr>
            <a:lvl2pPr indent="-342900" lvl="1" marL="914400" marR="0" rtl="1" algn="r">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2pPr>
            <a:lvl3pPr indent="-323850" lvl="2" marL="13716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3pPr>
            <a:lvl4pPr indent="-314325" lvl="3" marL="1828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4pPr>
            <a:lvl5pPr indent="-314325" lvl="4" marL="22860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5pPr>
            <a:lvl6pPr indent="-314325" lvl="5" marL="27432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6pPr>
            <a:lvl7pPr indent="-314325" lvl="6" marL="32004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7pPr>
            <a:lvl8pPr indent="-314325" lvl="7" marL="36576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8pPr>
            <a:lvl9pPr indent="-314325" lvl="8" marL="4114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9pPr>
          </a:lstStyle>
          <a:p/>
        </p:txBody>
      </p:sp>
      <p:sp>
        <p:nvSpPr>
          <p:cNvPr id="75" name="Google Shape;75;p11"/>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lstStyle>
            <a:lvl1pPr lvl="0" marR="0" rtl="1" algn="l">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76" name="Google Shape;76;p11"/>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lstStyle>
            <a:lvl1pPr lvl="0" marR="0" rtl="1" algn="ctr">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77" name="Google Shape;77;p11"/>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1pPr>
            <a:lvl2pPr indent="0" lvl="1"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2pPr>
            <a:lvl3pPr indent="0" lvl="2"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3pPr>
            <a:lvl4pPr indent="0" lvl="3"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4pPr>
            <a:lvl5pPr indent="0" lvl="4"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5pPr>
            <a:lvl6pPr indent="0" lvl="5"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6pPr>
            <a:lvl7pPr indent="0" lvl="6"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7pPr>
            <a:lvl8pPr indent="0" lvl="7"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8pPr>
            <a:lvl9pPr indent="0" lvl="8"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عنوان ونص عموديان" showMasterSp="0"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1449696" y="3985464"/>
            <a:ext cx="8394877" cy="1478756"/>
          </a:xfrm>
          <a:prstGeom prst="rect">
            <a:avLst/>
          </a:prstGeom>
          <a:noFill/>
          <a:ln>
            <a:noFill/>
          </a:ln>
        </p:spPr>
        <p:txBody>
          <a:bodyPr anchorCtr="0" anchor="ctr" bIns="45700" lIns="91425" spcFirstLastPara="1" rIns="91425" wrap="square" tIns="45700"/>
          <a:lstStyle>
            <a:lvl1pPr lvl="0" marR="0" rtl="1" algn="l">
              <a:lnSpc>
                <a:spcPct val="90000"/>
              </a:lnSpc>
              <a:spcBef>
                <a:spcPts val="0"/>
              </a:spcBef>
              <a:spcAft>
                <a:spcPts val="0"/>
              </a:spcAft>
              <a:buClr>
                <a:schemeClr val="dk1"/>
              </a:buClr>
              <a:buSzPts val="3300"/>
              <a:buFont typeface="Century Gothic"/>
              <a:buNone/>
              <a:defRPr b="0" i="0" sz="33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0" name="Google Shape;80;p12"/>
          <p:cNvSpPr txBox="1"/>
          <p:nvPr>
            <p:ph idx="1" type="body"/>
          </p:nvPr>
        </p:nvSpPr>
        <p:spPr>
          <a:xfrm rot="5400000">
            <a:off x="-1550679" y="2549570"/>
            <a:ext cx="8394877" cy="4350544"/>
          </a:xfrm>
          <a:prstGeom prst="rect">
            <a:avLst/>
          </a:prstGeom>
          <a:noFill/>
          <a:ln>
            <a:noFill/>
          </a:ln>
        </p:spPr>
        <p:txBody>
          <a:bodyPr anchorCtr="0" anchor="t" bIns="45700" lIns="91425" spcFirstLastPara="1" rIns="91425" wrap="square" tIns="45700"/>
          <a:lstStyle>
            <a:lvl1pPr indent="-361950" lvl="0" marL="457200" marR="0" rtl="1" algn="r">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entury Gothic"/>
                <a:ea typeface="Century Gothic"/>
                <a:cs typeface="Century Gothic"/>
                <a:sym typeface="Century Gothic"/>
              </a:defRPr>
            </a:lvl1pPr>
            <a:lvl2pPr indent="-342900" lvl="1" marL="914400" marR="0" rtl="1" algn="r">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2pPr>
            <a:lvl3pPr indent="-323850" lvl="2" marL="13716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3pPr>
            <a:lvl4pPr indent="-314325" lvl="3" marL="1828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4pPr>
            <a:lvl5pPr indent="-314325" lvl="4" marL="22860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5pPr>
            <a:lvl6pPr indent="-314325" lvl="5" marL="27432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6pPr>
            <a:lvl7pPr indent="-314325" lvl="6" marL="32004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7pPr>
            <a:lvl8pPr indent="-314325" lvl="7" marL="36576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8pPr>
            <a:lvl9pPr indent="-314325" lvl="8" marL="4114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9pPr>
          </a:lstStyle>
          <a:p/>
        </p:txBody>
      </p:sp>
      <p:sp>
        <p:nvSpPr>
          <p:cNvPr id="81" name="Google Shape;81;p1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lstStyle>
            <a:lvl1pPr lvl="0" marR="0" rtl="1" algn="l">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82" name="Google Shape;82;p1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lstStyle>
            <a:lvl1pPr lvl="0" marR="0" rtl="1" algn="ctr">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83" name="Google Shape;83;p1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1pPr>
            <a:lvl2pPr indent="0" lvl="1"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2pPr>
            <a:lvl3pPr indent="0" lvl="2"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3pPr>
            <a:lvl4pPr indent="0" lvl="3"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4pPr>
            <a:lvl5pPr indent="0" lvl="4"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5pPr>
            <a:lvl6pPr indent="0" lvl="5"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6pPr>
            <a:lvl7pPr indent="0" lvl="6"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7pPr>
            <a:lvl8pPr indent="0" lvl="7"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8pPr>
            <a:lvl9pPr indent="0" lvl="8"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شريحة عنوان" showMasterSp="0" type="title">
  <p:cSld name="TITLE">
    <p:spTree>
      <p:nvGrpSpPr>
        <p:cNvPr id="19" name="Shape 19"/>
        <p:cNvGrpSpPr/>
        <p:nvPr/>
      </p:nvGrpSpPr>
      <p:grpSpPr>
        <a:xfrm>
          <a:off x="0" y="0"/>
          <a:ext cx="0" cy="0"/>
          <a:chOff x="0" y="0"/>
          <a:chExt cx="0" cy="0"/>
        </a:xfrm>
      </p:grpSpPr>
      <p:sp>
        <p:nvSpPr>
          <p:cNvPr id="20" name="Google Shape;20;p3"/>
          <p:cNvSpPr txBox="1"/>
          <p:nvPr>
            <p:ph type="ctrTitle"/>
          </p:nvPr>
        </p:nvSpPr>
        <p:spPr>
          <a:xfrm>
            <a:off x="514350" y="1621191"/>
            <a:ext cx="5829300" cy="3448756"/>
          </a:xfrm>
          <a:prstGeom prst="rect">
            <a:avLst/>
          </a:prstGeom>
          <a:noFill/>
          <a:ln>
            <a:noFill/>
          </a:ln>
        </p:spPr>
        <p:txBody>
          <a:bodyPr anchorCtr="0" anchor="b" bIns="45700" lIns="91425" spcFirstLastPara="1" rIns="91425" wrap="square" tIns="45700"/>
          <a:lstStyle>
            <a:lvl1pPr lvl="0" marR="0" rtl="1" algn="ctr">
              <a:lnSpc>
                <a:spcPct val="90000"/>
              </a:lnSpc>
              <a:spcBef>
                <a:spcPts val="0"/>
              </a:spcBef>
              <a:spcAft>
                <a:spcPts val="0"/>
              </a:spcAft>
              <a:buClr>
                <a:schemeClr val="dk1"/>
              </a:buClr>
              <a:buSzPts val="4500"/>
              <a:buFont typeface="Century Gothic"/>
              <a:buNone/>
              <a:defRPr b="0" i="0" sz="45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1" name="Google Shape;21;p3"/>
          <p:cNvSpPr txBox="1"/>
          <p:nvPr>
            <p:ph idx="1" type="subTitle"/>
          </p:nvPr>
        </p:nvSpPr>
        <p:spPr>
          <a:xfrm>
            <a:off x="857250" y="5202944"/>
            <a:ext cx="5143500" cy="2391656"/>
          </a:xfrm>
          <a:prstGeom prst="rect">
            <a:avLst/>
          </a:prstGeom>
          <a:noFill/>
          <a:ln>
            <a:noFill/>
          </a:ln>
        </p:spPr>
        <p:txBody>
          <a:bodyPr anchorCtr="0" anchor="t" bIns="45700" lIns="91425" spcFirstLastPara="1" rIns="91425" wrap="square" tIns="45700"/>
          <a:lstStyle>
            <a:lvl1pPr lvl="0" marR="0" rtl="1" algn="ctr">
              <a:lnSpc>
                <a:spcPct val="90000"/>
              </a:lnSpc>
              <a:spcBef>
                <a:spcPts val="750"/>
              </a:spcBef>
              <a:spcAft>
                <a:spcPts val="0"/>
              </a:spcAft>
              <a:buClr>
                <a:schemeClr val="dk1"/>
              </a:buClr>
              <a:buSzPts val="1800"/>
              <a:buFont typeface="Arial"/>
              <a:buNone/>
              <a:defRPr b="0" i="0" sz="1800" u="none" cap="none" strike="noStrike">
                <a:solidFill>
                  <a:schemeClr val="dk1"/>
                </a:solidFill>
                <a:latin typeface="Century Gothic"/>
                <a:ea typeface="Century Gothic"/>
                <a:cs typeface="Century Gothic"/>
                <a:sym typeface="Century Gothic"/>
              </a:defRPr>
            </a:lvl1pPr>
            <a:lvl2pPr lvl="1" marR="0" rtl="1"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entury Gothic"/>
                <a:ea typeface="Century Gothic"/>
                <a:cs typeface="Century Gothic"/>
                <a:sym typeface="Century Gothic"/>
              </a:defRPr>
            </a:lvl2pPr>
            <a:lvl3pPr lvl="2" marR="0" rtl="1"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entury Gothic"/>
                <a:ea typeface="Century Gothic"/>
                <a:cs typeface="Century Gothic"/>
                <a:sym typeface="Century Gothic"/>
              </a:defRPr>
            </a:lvl3pPr>
            <a:lvl4pPr lvl="3" marR="0" rtl="1"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entury Gothic"/>
                <a:ea typeface="Century Gothic"/>
                <a:cs typeface="Century Gothic"/>
                <a:sym typeface="Century Gothic"/>
              </a:defRPr>
            </a:lvl4pPr>
            <a:lvl5pPr lvl="4" marR="0" rtl="1"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entury Gothic"/>
                <a:ea typeface="Century Gothic"/>
                <a:cs typeface="Century Gothic"/>
                <a:sym typeface="Century Gothic"/>
              </a:defRPr>
            </a:lvl5pPr>
            <a:lvl6pPr lvl="5" marR="0" rtl="1"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entury Gothic"/>
                <a:ea typeface="Century Gothic"/>
                <a:cs typeface="Century Gothic"/>
                <a:sym typeface="Century Gothic"/>
              </a:defRPr>
            </a:lvl6pPr>
            <a:lvl7pPr lvl="6" marR="0" rtl="1"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entury Gothic"/>
                <a:ea typeface="Century Gothic"/>
                <a:cs typeface="Century Gothic"/>
                <a:sym typeface="Century Gothic"/>
              </a:defRPr>
            </a:lvl7pPr>
            <a:lvl8pPr lvl="7" marR="0" rtl="1"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entury Gothic"/>
                <a:ea typeface="Century Gothic"/>
                <a:cs typeface="Century Gothic"/>
                <a:sym typeface="Century Gothic"/>
              </a:defRPr>
            </a:lvl8pPr>
            <a:lvl9pPr lvl="8" marR="0" rtl="1"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entury Gothic"/>
                <a:ea typeface="Century Gothic"/>
                <a:cs typeface="Century Gothic"/>
                <a:sym typeface="Century Gothic"/>
              </a:defRPr>
            </a:lvl9pPr>
          </a:lstStyle>
          <a:p/>
        </p:txBody>
      </p:sp>
      <p:sp>
        <p:nvSpPr>
          <p:cNvPr id="22" name="Google Shape;22;p3"/>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lstStyle>
            <a:lvl1pPr lvl="0" marR="0" rtl="1" algn="l">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23" name="Google Shape;23;p3"/>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lstStyle>
            <a:lvl1pPr lvl="0" marR="0" rtl="1" algn="ctr">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24" name="Google Shape;24;p3"/>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1pPr>
            <a:lvl2pPr indent="0" lvl="1"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2pPr>
            <a:lvl3pPr indent="0" lvl="2"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3pPr>
            <a:lvl4pPr indent="0" lvl="3"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4pPr>
            <a:lvl5pPr indent="0" lvl="4"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5pPr>
            <a:lvl6pPr indent="0" lvl="5"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6pPr>
            <a:lvl7pPr indent="0" lvl="6"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7pPr>
            <a:lvl8pPr indent="0" lvl="7"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8pPr>
            <a:lvl9pPr indent="0" lvl="8"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عنوان ومحتوى" showMasterSp="0" type="obj">
  <p:cSld name="OBJECT">
    <p:spTree>
      <p:nvGrpSpPr>
        <p:cNvPr id="25" name="Shape 25"/>
        <p:cNvGrpSpPr/>
        <p:nvPr/>
      </p:nvGrpSpPr>
      <p:grpSpPr>
        <a:xfrm>
          <a:off x="0" y="0"/>
          <a:ext cx="0" cy="0"/>
          <a:chOff x="0" y="0"/>
          <a:chExt cx="0" cy="0"/>
        </a:xfrm>
      </p:grpSpPr>
      <p:sp>
        <p:nvSpPr>
          <p:cNvPr id="26" name="Google Shape;26;p4"/>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lstStyle>
            <a:lvl1pPr lvl="0" marR="0" rtl="1" algn="l">
              <a:lnSpc>
                <a:spcPct val="90000"/>
              </a:lnSpc>
              <a:spcBef>
                <a:spcPts val="0"/>
              </a:spcBef>
              <a:spcAft>
                <a:spcPts val="0"/>
              </a:spcAft>
              <a:buClr>
                <a:schemeClr val="dk1"/>
              </a:buClr>
              <a:buSzPts val="3300"/>
              <a:buFont typeface="Century Gothic"/>
              <a:buNone/>
              <a:defRPr b="0" i="0" sz="33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7" name="Google Shape;27;p4"/>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lstStyle>
            <a:lvl1pPr indent="-361950" lvl="0" marL="457200" marR="0" rtl="1" algn="r">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entury Gothic"/>
                <a:ea typeface="Century Gothic"/>
                <a:cs typeface="Century Gothic"/>
                <a:sym typeface="Century Gothic"/>
              </a:defRPr>
            </a:lvl1pPr>
            <a:lvl2pPr indent="-342900" lvl="1" marL="914400" marR="0" rtl="1" algn="r">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2pPr>
            <a:lvl3pPr indent="-323850" lvl="2" marL="13716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3pPr>
            <a:lvl4pPr indent="-314325" lvl="3" marL="1828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4pPr>
            <a:lvl5pPr indent="-314325" lvl="4" marL="22860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5pPr>
            <a:lvl6pPr indent="-314325" lvl="5" marL="27432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6pPr>
            <a:lvl7pPr indent="-314325" lvl="6" marL="32004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7pPr>
            <a:lvl8pPr indent="-314325" lvl="7" marL="36576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8pPr>
            <a:lvl9pPr indent="-314325" lvl="8" marL="4114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9pPr>
          </a:lstStyle>
          <a:p/>
        </p:txBody>
      </p:sp>
      <p:sp>
        <p:nvSpPr>
          <p:cNvPr id="28" name="Google Shape;28;p4"/>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lstStyle>
            <a:lvl1pPr lvl="0" marR="0" rtl="1" algn="l">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29" name="Google Shape;29;p4"/>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lstStyle>
            <a:lvl1pPr lvl="0" marR="0" rtl="1" algn="ctr">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30" name="Google Shape;30;p4"/>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1pPr>
            <a:lvl2pPr indent="0" lvl="1"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2pPr>
            <a:lvl3pPr indent="0" lvl="2"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3pPr>
            <a:lvl4pPr indent="0" lvl="3"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4pPr>
            <a:lvl5pPr indent="0" lvl="4"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5pPr>
            <a:lvl6pPr indent="0" lvl="5"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6pPr>
            <a:lvl7pPr indent="0" lvl="6"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7pPr>
            <a:lvl8pPr indent="0" lvl="7"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8pPr>
            <a:lvl9pPr indent="0" lvl="8"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عنوان المقطع" showMasterSp="0" type="secHead">
  <p:cSld name="SECTION_HEADER">
    <p:spTree>
      <p:nvGrpSpPr>
        <p:cNvPr id="31" name="Shape 31"/>
        <p:cNvGrpSpPr/>
        <p:nvPr/>
      </p:nvGrpSpPr>
      <p:grpSpPr>
        <a:xfrm>
          <a:off x="0" y="0"/>
          <a:ext cx="0" cy="0"/>
          <a:chOff x="0" y="0"/>
          <a:chExt cx="0" cy="0"/>
        </a:xfrm>
      </p:grpSpPr>
      <p:sp>
        <p:nvSpPr>
          <p:cNvPr id="32" name="Google Shape;32;p5"/>
          <p:cNvSpPr txBox="1"/>
          <p:nvPr>
            <p:ph type="title"/>
          </p:nvPr>
        </p:nvSpPr>
        <p:spPr>
          <a:xfrm>
            <a:off x="467916" y="2469624"/>
            <a:ext cx="5915025" cy="4120620"/>
          </a:xfrm>
          <a:prstGeom prst="rect">
            <a:avLst/>
          </a:prstGeom>
          <a:noFill/>
          <a:ln>
            <a:noFill/>
          </a:ln>
        </p:spPr>
        <p:txBody>
          <a:bodyPr anchorCtr="0" anchor="b" bIns="45700" lIns="91425" spcFirstLastPara="1" rIns="91425" wrap="square" tIns="45700"/>
          <a:lstStyle>
            <a:lvl1pPr lvl="0" marR="0" rtl="1" algn="l">
              <a:lnSpc>
                <a:spcPct val="90000"/>
              </a:lnSpc>
              <a:spcBef>
                <a:spcPts val="0"/>
              </a:spcBef>
              <a:spcAft>
                <a:spcPts val="0"/>
              </a:spcAft>
              <a:buClr>
                <a:schemeClr val="dk1"/>
              </a:buClr>
              <a:buSzPts val="4500"/>
              <a:buFont typeface="Century Gothic"/>
              <a:buNone/>
              <a:defRPr b="0" i="0" sz="45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3" name="Google Shape;33;p5"/>
          <p:cNvSpPr txBox="1"/>
          <p:nvPr>
            <p:ph idx="1" type="body"/>
          </p:nvPr>
        </p:nvSpPr>
        <p:spPr>
          <a:xfrm>
            <a:off x="467916" y="6629226"/>
            <a:ext cx="5915025" cy="2166937"/>
          </a:xfrm>
          <a:prstGeom prst="rect">
            <a:avLst/>
          </a:prstGeom>
          <a:noFill/>
          <a:ln>
            <a:noFill/>
          </a:ln>
        </p:spPr>
        <p:txBody>
          <a:bodyPr anchorCtr="0" anchor="t" bIns="45700" lIns="91425" spcFirstLastPara="1" rIns="91425" wrap="square" tIns="45700"/>
          <a:lstStyle>
            <a:lvl1pPr indent="-228600" lvl="0" marL="457200" marR="0" rtl="1" algn="r">
              <a:lnSpc>
                <a:spcPct val="90000"/>
              </a:lnSpc>
              <a:spcBef>
                <a:spcPts val="750"/>
              </a:spcBef>
              <a:spcAft>
                <a:spcPts val="0"/>
              </a:spcAft>
              <a:buClr>
                <a:schemeClr val="dk1"/>
              </a:buClr>
              <a:buSzPts val="1800"/>
              <a:buFont typeface="Arial"/>
              <a:buNone/>
              <a:defRPr b="0" i="0" sz="1800" u="none" cap="none" strike="noStrike">
                <a:solidFill>
                  <a:schemeClr val="dk1"/>
                </a:solidFill>
                <a:latin typeface="Century Gothic"/>
                <a:ea typeface="Century Gothic"/>
                <a:cs typeface="Century Gothic"/>
                <a:sym typeface="Century Gothic"/>
              </a:defRPr>
            </a:lvl1pPr>
            <a:lvl2pPr indent="-228600" lvl="1" marL="914400" marR="0" rtl="1" algn="r">
              <a:lnSpc>
                <a:spcPct val="90000"/>
              </a:lnSpc>
              <a:spcBef>
                <a:spcPts val="375"/>
              </a:spcBef>
              <a:spcAft>
                <a:spcPts val="0"/>
              </a:spcAft>
              <a:buClr>
                <a:srgbClr val="8E95A0"/>
              </a:buClr>
              <a:buSzPts val="1500"/>
              <a:buFont typeface="Arial"/>
              <a:buNone/>
              <a:defRPr b="0" i="0" sz="1500" u="none" cap="none" strike="noStrike">
                <a:solidFill>
                  <a:srgbClr val="8E95A0"/>
                </a:solidFill>
                <a:latin typeface="Century Gothic"/>
                <a:ea typeface="Century Gothic"/>
                <a:cs typeface="Century Gothic"/>
                <a:sym typeface="Century Gothic"/>
              </a:defRPr>
            </a:lvl2pPr>
            <a:lvl3pPr indent="-228600" lvl="2" marL="1371600" marR="0" rtl="1" algn="r">
              <a:lnSpc>
                <a:spcPct val="90000"/>
              </a:lnSpc>
              <a:spcBef>
                <a:spcPts val="375"/>
              </a:spcBef>
              <a:spcAft>
                <a:spcPts val="0"/>
              </a:spcAft>
              <a:buClr>
                <a:srgbClr val="8E95A0"/>
              </a:buClr>
              <a:buSzPts val="1350"/>
              <a:buFont typeface="Arial"/>
              <a:buNone/>
              <a:defRPr b="0" i="0" sz="1350" u="none" cap="none" strike="noStrike">
                <a:solidFill>
                  <a:srgbClr val="8E95A0"/>
                </a:solidFill>
                <a:latin typeface="Century Gothic"/>
                <a:ea typeface="Century Gothic"/>
                <a:cs typeface="Century Gothic"/>
                <a:sym typeface="Century Gothic"/>
              </a:defRPr>
            </a:lvl3pPr>
            <a:lvl4pPr indent="-228600" lvl="3" marL="1828800" marR="0" rtl="1" algn="r">
              <a:lnSpc>
                <a:spcPct val="90000"/>
              </a:lnSpc>
              <a:spcBef>
                <a:spcPts val="375"/>
              </a:spcBef>
              <a:spcAft>
                <a:spcPts val="0"/>
              </a:spcAft>
              <a:buClr>
                <a:srgbClr val="8E95A0"/>
              </a:buClr>
              <a:buSzPts val="1200"/>
              <a:buFont typeface="Arial"/>
              <a:buNone/>
              <a:defRPr b="0" i="0" sz="1200" u="none" cap="none" strike="noStrike">
                <a:solidFill>
                  <a:srgbClr val="8E95A0"/>
                </a:solidFill>
                <a:latin typeface="Century Gothic"/>
                <a:ea typeface="Century Gothic"/>
                <a:cs typeface="Century Gothic"/>
                <a:sym typeface="Century Gothic"/>
              </a:defRPr>
            </a:lvl4pPr>
            <a:lvl5pPr indent="-228600" lvl="4" marL="2286000" marR="0" rtl="1" algn="r">
              <a:lnSpc>
                <a:spcPct val="90000"/>
              </a:lnSpc>
              <a:spcBef>
                <a:spcPts val="375"/>
              </a:spcBef>
              <a:spcAft>
                <a:spcPts val="0"/>
              </a:spcAft>
              <a:buClr>
                <a:srgbClr val="8E95A0"/>
              </a:buClr>
              <a:buSzPts val="1200"/>
              <a:buFont typeface="Arial"/>
              <a:buNone/>
              <a:defRPr b="0" i="0" sz="1200" u="none" cap="none" strike="noStrike">
                <a:solidFill>
                  <a:srgbClr val="8E95A0"/>
                </a:solidFill>
                <a:latin typeface="Century Gothic"/>
                <a:ea typeface="Century Gothic"/>
                <a:cs typeface="Century Gothic"/>
                <a:sym typeface="Century Gothic"/>
              </a:defRPr>
            </a:lvl5pPr>
            <a:lvl6pPr indent="-228600" lvl="5" marL="2743200" marR="0" rtl="1" algn="r">
              <a:lnSpc>
                <a:spcPct val="90000"/>
              </a:lnSpc>
              <a:spcBef>
                <a:spcPts val="375"/>
              </a:spcBef>
              <a:spcAft>
                <a:spcPts val="0"/>
              </a:spcAft>
              <a:buClr>
                <a:srgbClr val="8E95A0"/>
              </a:buClr>
              <a:buSzPts val="1200"/>
              <a:buFont typeface="Arial"/>
              <a:buNone/>
              <a:defRPr b="0" i="0" sz="1200" u="none" cap="none" strike="noStrike">
                <a:solidFill>
                  <a:srgbClr val="8E95A0"/>
                </a:solidFill>
                <a:latin typeface="Century Gothic"/>
                <a:ea typeface="Century Gothic"/>
                <a:cs typeface="Century Gothic"/>
                <a:sym typeface="Century Gothic"/>
              </a:defRPr>
            </a:lvl6pPr>
            <a:lvl7pPr indent="-228600" lvl="6" marL="3200400" marR="0" rtl="1" algn="r">
              <a:lnSpc>
                <a:spcPct val="90000"/>
              </a:lnSpc>
              <a:spcBef>
                <a:spcPts val="375"/>
              </a:spcBef>
              <a:spcAft>
                <a:spcPts val="0"/>
              </a:spcAft>
              <a:buClr>
                <a:srgbClr val="8E95A0"/>
              </a:buClr>
              <a:buSzPts val="1200"/>
              <a:buFont typeface="Arial"/>
              <a:buNone/>
              <a:defRPr b="0" i="0" sz="1200" u="none" cap="none" strike="noStrike">
                <a:solidFill>
                  <a:srgbClr val="8E95A0"/>
                </a:solidFill>
                <a:latin typeface="Century Gothic"/>
                <a:ea typeface="Century Gothic"/>
                <a:cs typeface="Century Gothic"/>
                <a:sym typeface="Century Gothic"/>
              </a:defRPr>
            </a:lvl7pPr>
            <a:lvl8pPr indent="-228600" lvl="7" marL="3657600" marR="0" rtl="1" algn="r">
              <a:lnSpc>
                <a:spcPct val="90000"/>
              </a:lnSpc>
              <a:spcBef>
                <a:spcPts val="375"/>
              </a:spcBef>
              <a:spcAft>
                <a:spcPts val="0"/>
              </a:spcAft>
              <a:buClr>
                <a:srgbClr val="8E95A0"/>
              </a:buClr>
              <a:buSzPts val="1200"/>
              <a:buFont typeface="Arial"/>
              <a:buNone/>
              <a:defRPr b="0" i="0" sz="1200" u="none" cap="none" strike="noStrike">
                <a:solidFill>
                  <a:srgbClr val="8E95A0"/>
                </a:solidFill>
                <a:latin typeface="Century Gothic"/>
                <a:ea typeface="Century Gothic"/>
                <a:cs typeface="Century Gothic"/>
                <a:sym typeface="Century Gothic"/>
              </a:defRPr>
            </a:lvl8pPr>
            <a:lvl9pPr indent="-228600" lvl="8" marL="4114800" marR="0" rtl="1" algn="r">
              <a:lnSpc>
                <a:spcPct val="90000"/>
              </a:lnSpc>
              <a:spcBef>
                <a:spcPts val="375"/>
              </a:spcBef>
              <a:spcAft>
                <a:spcPts val="0"/>
              </a:spcAft>
              <a:buClr>
                <a:srgbClr val="8E95A0"/>
              </a:buClr>
              <a:buSzPts val="1200"/>
              <a:buFont typeface="Arial"/>
              <a:buNone/>
              <a:defRPr b="0" i="0" sz="1200" u="none" cap="none" strike="noStrike">
                <a:solidFill>
                  <a:srgbClr val="8E95A0"/>
                </a:solidFill>
                <a:latin typeface="Century Gothic"/>
                <a:ea typeface="Century Gothic"/>
                <a:cs typeface="Century Gothic"/>
                <a:sym typeface="Century Gothic"/>
              </a:defRPr>
            </a:lvl9pPr>
          </a:lstStyle>
          <a:p/>
        </p:txBody>
      </p:sp>
      <p:sp>
        <p:nvSpPr>
          <p:cNvPr id="34" name="Google Shape;34;p5"/>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lstStyle>
            <a:lvl1pPr lvl="0" marR="0" rtl="1" algn="l">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35" name="Google Shape;35;p5"/>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lstStyle>
            <a:lvl1pPr lvl="0" marR="0" rtl="1" algn="ctr">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36" name="Google Shape;36;p5"/>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1pPr>
            <a:lvl2pPr indent="0" lvl="1"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2pPr>
            <a:lvl3pPr indent="0" lvl="2"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3pPr>
            <a:lvl4pPr indent="0" lvl="3"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4pPr>
            <a:lvl5pPr indent="0" lvl="4"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5pPr>
            <a:lvl6pPr indent="0" lvl="5"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6pPr>
            <a:lvl7pPr indent="0" lvl="6"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7pPr>
            <a:lvl8pPr indent="0" lvl="7"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8pPr>
            <a:lvl9pPr indent="0" lvl="8"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محتويان" showMasterSp="0" type="twoObj">
  <p:cSld name="TWO_OBJECTS">
    <p:spTree>
      <p:nvGrpSpPr>
        <p:cNvPr id="37" name="Shape 37"/>
        <p:cNvGrpSpPr/>
        <p:nvPr/>
      </p:nvGrpSpPr>
      <p:grpSpPr>
        <a:xfrm>
          <a:off x="0" y="0"/>
          <a:ext cx="0" cy="0"/>
          <a:chOff x="0" y="0"/>
          <a:chExt cx="0" cy="0"/>
        </a:xfrm>
      </p:grpSpPr>
      <p:sp>
        <p:nvSpPr>
          <p:cNvPr id="38" name="Google Shape;38;p6"/>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lstStyle>
            <a:lvl1pPr lvl="0" marR="0" rtl="1" algn="l">
              <a:lnSpc>
                <a:spcPct val="90000"/>
              </a:lnSpc>
              <a:spcBef>
                <a:spcPts val="0"/>
              </a:spcBef>
              <a:spcAft>
                <a:spcPts val="0"/>
              </a:spcAft>
              <a:buClr>
                <a:schemeClr val="dk1"/>
              </a:buClr>
              <a:buSzPts val="3300"/>
              <a:buFont typeface="Century Gothic"/>
              <a:buNone/>
              <a:defRPr b="0" i="0" sz="33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9" name="Google Shape;39;p6"/>
          <p:cNvSpPr txBox="1"/>
          <p:nvPr>
            <p:ph idx="1" type="body"/>
          </p:nvPr>
        </p:nvSpPr>
        <p:spPr>
          <a:xfrm>
            <a:off x="471488" y="2637014"/>
            <a:ext cx="2914650" cy="6285266"/>
          </a:xfrm>
          <a:prstGeom prst="rect">
            <a:avLst/>
          </a:prstGeom>
          <a:noFill/>
          <a:ln>
            <a:noFill/>
          </a:ln>
        </p:spPr>
        <p:txBody>
          <a:bodyPr anchorCtr="0" anchor="t" bIns="45700" lIns="91425" spcFirstLastPara="1" rIns="91425" wrap="square" tIns="45700"/>
          <a:lstStyle>
            <a:lvl1pPr indent="-361950" lvl="0" marL="457200" marR="0" rtl="1" algn="r">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entury Gothic"/>
                <a:ea typeface="Century Gothic"/>
                <a:cs typeface="Century Gothic"/>
                <a:sym typeface="Century Gothic"/>
              </a:defRPr>
            </a:lvl1pPr>
            <a:lvl2pPr indent="-342900" lvl="1" marL="914400" marR="0" rtl="1" algn="r">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2pPr>
            <a:lvl3pPr indent="-323850" lvl="2" marL="13716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3pPr>
            <a:lvl4pPr indent="-314325" lvl="3" marL="1828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4pPr>
            <a:lvl5pPr indent="-314325" lvl="4" marL="22860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5pPr>
            <a:lvl6pPr indent="-314325" lvl="5" marL="27432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6pPr>
            <a:lvl7pPr indent="-314325" lvl="6" marL="32004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7pPr>
            <a:lvl8pPr indent="-314325" lvl="7" marL="36576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8pPr>
            <a:lvl9pPr indent="-314325" lvl="8" marL="4114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9pPr>
          </a:lstStyle>
          <a:p/>
        </p:txBody>
      </p:sp>
      <p:sp>
        <p:nvSpPr>
          <p:cNvPr id="40" name="Google Shape;40;p6"/>
          <p:cNvSpPr txBox="1"/>
          <p:nvPr>
            <p:ph idx="2" type="body"/>
          </p:nvPr>
        </p:nvSpPr>
        <p:spPr>
          <a:xfrm>
            <a:off x="3471863" y="2637014"/>
            <a:ext cx="2914650" cy="6285266"/>
          </a:xfrm>
          <a:prstGeom prst="rect">
            <a:avLst/>
          </a:prstGeom>
          <a:noFill/>
          <a:ln>
            <a:noFill/>
          </a:ln>
        </p:spPr>
        <p:txBody>
          <a:bodyPr anchorCtr="0" anchor="t" bIns="45700" lIns="91425" spcFirstLastPara="1" rIns="91425" wrap="square" tIns="45700"/>
          <a:lstStyle>
            <a:lvl1pPr indent="-361950" lvl="0" marL="457200" marR="0" rtl="1" algn="r">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entury Gothic"/>
                <a:ea typeface="Century Gothic"/>
                <a:cs typeface="Century Gothic"/>
                <a:sym typeface="Century Gothic"/>
              </a:defRPr>
            </a:lvl1pPr>
            <a:lvl2pPr indent="-342900" lvl="1" marL="914400" marR="0" rtl="1" algn="r">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2pPr>
            <a:lvl3pPr indent="-323850" lvl="2" marL="13716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3pPr>
            <a:lvl4pPr indent="-314325" lvl="3" marL="1828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4pPr>
            <a:lvl5pPr indent="-314325" lvl="4" marL="22860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5pPr>
            <a:lvl6pPr indent="-314325" lvl="5" marL="27432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6pPr>
            <a:lvl7pPr indent="-314325" lvl="6" marL="32004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7pPr>
            <a:lvl8pPr indent="-314325" lvl="7" marL="36576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8pPr>
            <a:lvl9pPr indent="-314325" lvl="8" marL="4114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9pPr>
          </a:lstStyle>
          <a:p/>
        </p:txBody>
      </p:sp>
      <p:sp>
        <p:nvSpPr>
          <p:cNvPr id="41" name="Google Shape;41;p6"/>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lstStyle>
            <a:lvl1pPr lvl="0" marR="0" rtl="1" algn="l">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42" name="Google Shape;42;p6"/>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lstStyle>
            <a:lvl1pPr lvl="0" marR="0" rtl="1" algn="ctr">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43" name="Google Shape;43;p6"/>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1pPr>
            <a:lvl2pPr indent="0" lvl="1"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2pPr>
            <a:lvl3pPr indent="0" lvl="2"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3pPr>
            <a:lvl4pPr indent="0" lvl="3"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4pPr>
            <a:lvl5pPr indent="0" lvl="4"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5pPr>
            <a:lvl6pPr indent="0" lvl="5"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6pPr>
            <a:lvl7pPr indent="0" lvl="6"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7pPr>
            <a:lvl8pPr indent="0" lvl="7"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8pPr>
            <a:lvl9pPr indent="0" lvl="8"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المقارنة" showMasterSp="0"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472381" y="527405"/>
            <a:ext cx="5915025" cy="1914702"/>
          </a:xfrm>
          <a:prstGeom prst="rect">
            <a:avLst/>
          </a:prstGeom>
          <a:noFill/>
          <a:ln>
            <a:noFill/>
          </a:ln>
        </p:spPr>
        <p:txBody>
          <a:bodyPr anchorCtr="0" anchor="ctr" bIns="45700" lIns="91425" spcFirstLastPara="1" rIns="91425" wrap="square" tIns="45700"/>
          <a:lstStyle>
            <a:lvl1pPr lvl="0" marR="0" rtl="1" algn="l">
              <a:lnSpc>
                <a:spcPct val="90000"/>
              </a:lnSpc>
              <a:spcBef>
                <a:spcPts val="0"/>
              </a:spcBef>
              <a:spcAft>
                <a:spcPts val="0"/>
              </a:spcAft>
              <a:buClr>
                <a:schemeClr val="dk1"/>
              </a:buClr>
              <a:buSzPts val="3300"/>
              <a:buFont typeface="Century Gothic"/>
              <a:buNone/>
              <a:defRPr b="0" i="0" sz="33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6" name="Google Shape;46;p7"/>
          <p:cNvSpPr txBox="1"/>
          <p:nvPr>
            <p:ph idx="1" type="body"/>
          </p:nvPr>
        </p:nvSpPr>
        <p:spPr>
          <a:xfrm>
            <a:off x="472381" y="2428347"/>
            <a:ext cx="2901255" cy="1190095"/>
          </a:xfrm>
          <a:prstGeom prst="rect">
            <a:avLst/>
          </a:prstGeom>
          <a:noFill/>
          <a:ln>
            <a:noFill/>
          </a:ln>
        </p:spPr>
        <p:txBody>
          <a:bodyPr anchorCtr="0" anchor="b" bIns="45700" lIns="91425" spcFirstLastPara="1" rIns="91425" wrap="square" tIns="45700"/>
          <a:lstStyle>
            <a:lvl1pPr indent="-228600" lvl="0" marL="457200" marR="0" rtl="1" algn="r">
              <a:lnSpc>
                <a:spcPct val="90000"/>
              </a:lnSpc>
              <a:spcBef>
                <a:spcPts val="750"/>
              </a:spcBef>
              <a:spcAft>
                <a:spcPts val="0"/>
              </a:spcAft>
              <a:buClr>
                <a:schemeClr val="dk1"/>
              </a:buClr>
              <a:buSzPts val="1800"/>
              <a:buFont typeface="Arial"/>
              <a:buNone/>
              <a:defRPr b="1" i="0" sz="1800" u="none" cap="none" strike="noStrike">
                <a:solidFill>
                  <a:schemeClr val="dk1"/>
                </a:solidFill>
                <a:latin typeface="Century Gothic"/>
                <a:ea typeface="Century Gothic"/>
                <a:cs typeface="Century Gothic"/>
                <a:sym typeface="Century Gothic"/>
              </a:defRPr>
            </a:lvl1pPr>
            <a:lvl2pPr indent="-228600" lvl="1" marL="914400" marR="0" rtl="1" algn="r">
              <a:lnSpc>
                <a:spcPct val="90000"/>
              </a:lnSpc>
              <a:spcBef>
                <a:spcPts val="375"/>
              </a:spcBef>
              <a:spcAft>
                <a:spcPts val="0"/>
              </a:spcAft>
              <a:buClr>
                <a:schemeClr val="dk1"/>
              </a:buClr>
              <a:buSzPts val="1500"/>
              <a:buFont typeface="Arial"/>
              <a:buNone/>
              <a:defRPr b="1" i="0" sz="1500" u="none" cap="none" strike="noStrike">
                <a:solidFill>
                  <a:schemeClr val="dk1"/>
                </a:solidFill>
                <a:latin typeface="Century Gothic"/>
                <a:ea typeface="Century Gothic"/>
                <a:cs typeface="Century Gothic"/>
                <a:sym typeface="Century Gothic"/>
              </a:defRPr>
            </a:lvl2pPr>
            <a:lvl3pPr indent="-228600" lvl="2" marL="1371600" marR="0" rtl="1" algn="r">
              <a:lnSpc>
                <a:spcPct val="90000"/>
              </a:lnSpc>
              <a:spcBef>
                <a:spcPts val="375"/>
              </a:spcBef>
              <a:spcAft>
                <a:spcPts val="0"/>
              </a:spcAft>
              <a:buClr>
                <a:schemeClr val="dk1"/>
              </a:buClr>
              <a:buSzPts val="1350"/>
              <a:buFont typeface="Arial"/>
              <a:buNone/>
              <a:defRPr b="1" i="0" sz="1350" u="none" cap="none" strike="noStrike">
                <a:solidFill>
                  <a:schemeClr val="dk1"/>
                </a:solidFill>
                <a:latin typeface="Century Gothic"/>
                <a:ea typeface="Century Gothic"/>
                <a:cs typeface="Century Gothic"/>
                <a:sym typeface="Century Gothic"/>
              </a:defRPr>
            </a:lvl3pPr>
            <a:lvl4pPr indent="-228600" lvl="3" marL="1828800" marR="0" rtl="1" algn="r">
              <a:lnSpc>
                <a:spcPct val="90000"/>
              </a:lnSpc>
              <a:spcBef>
                <a:spcPts val="375"/>
              </a:spcBef>
              <a:spcAft>
                <a:spcPts val="0"/>
              </a:spcAft>
              <a:buClr>
                <a:schemeClr val="dk1"/>
              </a:buClr>
              <a:buSzPts val="1200"/>
              <a:buFont typeface="Arial"/>
              <a:buNone/>
              <a:defRPr b="1" i="0" sz="1200" u="none" cap="none" strike="noStrike">
                <a:solidFill>
                  <a:schemeClr val="dk1"/>
                </a:solidFill>
                <a:latin typeface="Century Gothic"/>
                <a:ea typeface="Century Gothic"/>
                <a:cs typeface="Century Gothic"/>
                <a:sym typeface="Century Gothic"/>
              </a:defRPr>
            </a:lvl4pPr>
            <a:lvl5pPr indent="-228600" lvl="4" marL="2286000" marR="0" rtl="1" algn="r">
              <a:lnSpc>
                <a:spcPct val="90000"/>
              </a:lnSpc>
              <a:spcBef>
                <a:spcPts val="375"/>
              </a:spcBef>
              <a:spcAft>
                <a:spcPts val="0"/>
              </a:spcAft>
              <a:buClr>
                <a:schemeClr val="dk1"/>
              </a:buClr>
              <a:buSzPts val="1200"/>
              <a:buFont typeface="Arial"/>
              <a:buNone/>
              <a:defRPr b="1" i="0" sz="1200" u="none" cap="none" strike="noStrike">
                <a:solidFill>
                  <a:schemeClr val="dk1"/>
                </a:solidFill>
                <a:latin typeface="Century Gothic"/>
                <a:ea typeface="Century Gothic"/>
                <a:cs typeface="Century Gothic"/>
                <a:sym typeface="Century Gothic"/>
              </a:defRPr>
            </a:lvl5pPr>
            <a:lvl6pPr indent="-228600" lvl="5" marL="2743200" marR="0" rtl="1" algn="r">
              <a:lnSpc>
                <a:spcPct val="90000"/>
              </a:lnSpc>
              <a:spcBef>
                <a:spcPts val="375"/>
              </a:spcBef>
              <a:spcAft>
                <a:spcPts val="0"/>
              </a:spcAft>
              <a:buClr>
                <a:schemeClr val="dk1"/>
              </a:buClr>
              <a:buSzPts val="1200"/>
              <a:buFont typeface="Arial"/>
              <a:buNone/>
              <a:defRPr b="1" i="0" sz="1200" u="none" cap="none" strike="noStrike">
                <a:solidFill>
                  <a:schemeClr val="dk1"/>
                </a:solidFill>
                <a:latin typeface="Century Gothic"/>
                <a:ea typeface="Century Gothic"/>
                <a:cs typeface="Century Gothic"/>
                <a:sym typeface="Century Gothic"/>
              </a:defRPr>
            </a:lvl6pPr>
            <a:lvl7pPr indent="-228600" lvl="6" marL="3200400" marR="0" rtl="1" algn="r">
              <a:lnSpc>
                <a:spcPct val="90000"/>
              </a:lnSpc>
              <a:spcBef>
                <a:spcPts val="375"/>
              </a:spcBef>
              <a:spcAft>
                <a:spcPts val="0"/>
              </a:spcAft>
              <a:buClr>
                <a:schemeClr val="dk1"/>
              </a:buClr>
              <a:buSzPts val="1200"/>
              <a:buFont typeface="Arial"/>
              <a:buNone/>
              <a:defRPr b="1" i="0" sz="1200" u="none" cap="none" strike="noStrike">
                <a:solidFill>
                  <a:schemeClr val="dk1"/>
                </a:solidFill>
                <a:latin typeface="Century Gothic"/>
                <a:ea typeface="Century Gothic"/>
                <a:cs typeface="Century Gothic"/>
                <a:sym typeface="Century Gothic"/>
              </a:defRPr>
            </a:lvl7pPr>
            <a:lvl8pPr indent="-228600" lvl="7" marL="3657600" marR="0" rtl="1" algn="r">
              <a:lnSpc>
                <a:spcPct val="90000"/>
              </a:lnSpc>
              <a:spcBef>
                <a:spcPts val="375"/>
              </a:spcBef>
              <a:spcAft>
                <a:spcPts val="0"/>
              </a:spcAft>
              <a:buClr>
                <a:schemeClr val="dk1"/>
              </a:buClr>
              <a:buSzPts val="1200"/>
              <a:buFont typeface="Arial"/>
              <a:buNone/>
              <a:defRPr b="1" i="0" sz="1200" u="none" cap="none" strike="noStrike">
                <a:solidFill>
                  <a:schemeClr val="dk1"/>
                </a:solidFill>
                <a:latin typeface="Century Gothic"/>
                <a:ea typeface="Century Gothic"/>
                <a:cs typeface="Century Gothic"/>
                <a:sym typeface="Century Gothic"/>
              </a:defRPr>
            </a:lvl8pPr>
            <a:lvl9pPr indent="-228600" lvl="8" marL="4114800" marR="0" rtl="1" algn="r">
              <a:lnSpc>
                <a:spcPct val="90000"/>
              </a:lnSpc>
              <a:spcBef>
                <a:spcPts val="375"/>
              </a:spcBef>
              <a:spcAft>
                <a:spcPts val="0"/>
              </a:spcAft>
              <a:buClr>
                <a:schemeClr val="dk1"/>
              </a:buClr>
              <a:buSzPts val="1200"/>
              <a:buFont typeface="Arial"/>
              <a:buNone/>
              <a:defRPr b="1" i="0" sz="1200" u="none" cap="none" strike="noStrike">
                <a:solidFill>
                  <a:schemeClr val="dk1"/>
                </a:solidFill>
                <a:latin typeface="Century Gothic"/>
                <a:ea typeface="Century Gothic"/>
                <a:cs typeface="Century Gothic"/>
                <a:sym typeface="Century Gothic"/>
              </a:defRPr>
            </a:lvl9pPr>
          </a:lstStyle>
          <a:p/>
        </p:txBody>
      </p:sp>
      <p:sp>
        <p:nvSpPr>
          <p:cNvPr id="47" name="Google Shape;47;p7"/>
          <p:cNvSpPr txBox="1"/>
          <p:nvPr>
            <p:ph idx="2" type="body"/>
          </p:nvPr>
        </p:nvSpPr>
        <p:spPr>
          <a:xfrm>
            <a:off x="472381" y="3618442"/>
            <a:ext cx="2901255" cy="5322183"/>
          </a:xfrm>
          <a:prstGeom prst="rect">
            <a:avLst/>
          </a:prstGeom>
          <a:noFill/>
          <a:ln>
            <a:noFill/>
          </a:ln>
        </p:spPr>
        <p:txBody>
          <a:bodyPr anchorCtr="0" anchor="t" bIns="45700" lIns="91425" spcFirstLastPara="1" rIns="91425" wrap="square" tIns="45700"/>
          <a:lstStyle>
            <a:lvl1pPr indent="-361950" lvl="0" marL="457200" marR="0" rtl="1" algn="r">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entury Gothic"/>
                <a:ea typeface="Century Gothic"/>
                <a:cs typeface="Century Gothic"/>
                <a:sym typeface="Century Gothic"/>
              </a:defRPr>
            </a:lvl1pPr>
            <a:lvl2pPr indent="-342900" lvl="1" marL="914400" marR="0" rtl="1" algn="r">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2pPr>
            <a:lvl3pPr indent="-323850" lvl="2" marL="13716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3pPr>
            <a:lvl4pPr indent="-314325" lvl="3" marL="1828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4pPr>
            <a:lvl5pPr indent="-314325" lvl="4" marL="22860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5pPr>
            <a:lvl6pPr indent="-314325" lvl="5" marL="27432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6pPr>
            <a:lvl7pPr indent="-314325" lvl="6" marL="32004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7pPr>
            <a:lvl8pPr indent="-314325" lvl="7" marL="36576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8pPr>
            <a:lvl9pPr indent="-314325" lvl="8" marL="4114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9pPr>
          </a:lstStyle>
          <a:p/>
        </p:txBody>
      </p:sp>
      <p:sp>
        <p:nvSpPr>
          <p:cNvPr id="48" name="Google Shape;48;p7"/>
          <p:cNvSpPr txBox="1"/>
          <p:nvPr>
            <p:ph idx="3" type="body"/>
          </p:nvPr>
        </p:nvSpPr>
        <p:spPr>
          <a:xfrm>
            <a:off x="3471863" y="2428347"/>
            <a:ext cx="2915543" cy="1190095"/>
          </a:xfrm>
          <a:prstGeom prst="rect">
            <a:avLst/>
          </a:prstGeom>
          <a:noFill/>
          <a:ln>
            <a:noFill/>
          </a:ln>
        </p:spPr>
        <p:txBody>
          <a:bodyPr anchorCtr="0" anchor="b" bIns="45700" lIns="91425" spcFirstLastPara="1" rIns="91425" wrap="square" tIns="45700"/>
          <a:lstStyle>
            <a:lvl1pPr indent="-228600" lvl="0" marL="457200" marR="0" rtl="1" algn="r">
              <a:lnSpc>
                <a:spcPct val="90000"/>
              </a:lnSpc>
              <a:spcBef>
                <a:spcPts val="750"/>
              </a:spcBef>
              <a:spcAft>
                <a:spcPts val="0"/>
              </a:spcAft>
              <a:buClr>
                <a:schemeClr val="dk1"/>
              </a:buClr>
              <a:buSzPts val="1800"/>
              <a:buFont typeface="Arial"/>
              <a:buNone/>
              <a:defRPr b="1" i="0" sz="1800" u="none" cap="none" strike="noStrike">
                <a:solidFill>
                  <a:schemeClr val="dk1"/>
                </a:solidFill>
                <a:latin typeface="Century Gothic"/>
                <a:ea typeface="Century Gothic"/>
                <a:cs typeface="Century Gothic"/>
                <a:sym typeface="Century Gothic"/>
              </a:defRPr>
            </a:lvl1pPr>
            <a:lvl2pPr indent="-228600" lvl="1" marL="914400" marR="0" rtl="1" algn="r">
              <a:lnSpc>
                <a:spcPct val="90000"/>
              </a:lnSpc>
              <a:spcBef>
                <a:spcPts val="375"/>
              </a:spcBef>
              <a:spcAft>
                <a:spcPts val="0"/>
              </a:spcAft>
              <a:buClr>
                <a:schemeClr val="dk1"/>
              </a:buClr>
              <a:buSzPts val="1500"/>
              <a:buFont typeface="Arial"/>
              <a:buNone/>
              <a:defRPr b="1" i="0" sz="1500" u="none" cap="none" strike="noStrike">
                <a:solidFill>
                  <a:schemeClr val="dk1"/>
                </a:solidFill>
                <a:latin typeface="Century Gothic"/>
                <a:ea typeface="Century Gothic"/>
                <a:cs typeface="Century Gothic"/>
                <a:sym typeface="Century Gothic"/>
              </a:defRPr>
            </a:lvl2pPr>
            <a:lvl3pPr indent="-228600" lvl="2" marL="1371600" marR="0" rtl="1" algn="r">
              <a:lnSpc>
                <a:spcPct val="90000"/>
              </a:lnSpc>
              <a:spcBef>
                <a:spcPts val="375"/>
              </a:spcBef>
              <a:spcAft>
                <a:spcPts val="0"/>
              </a:spcAft>
              <a:buClr>
                <a:schemeClr val="dk1"/>
              </a:buClr>
              <a:buSzPts val="1350"/>
              <a:buFont typeface="Arial"/>
              <a:buNone/>
              <a:defRPr b="1" i="0" sz="1350" u="none" cap="none" strike="noStrike">
                <a:solidFill>
                  <a:schemeClr val="dk1"/>
                </a:solidFill>
                <a:latin typeface="Century Gothic"/>
                <a:ea typeface="Century Gothic"/>
                <a:cs typeface="Century Gothic"/>
                <a:sym typeface="Century Gothic"/>
              </a:defRPr>
            </a:lvl3pPr>
            <a:lvl4pPr indent="-228600" lvl="3" marL="1828800" marR="0" rtl="1" algn="r">
              <a:lnSpc>
                <a:spcPct val="90000"/>
              </a:lnSpc>
              <a:spcBef>
                <a:spcPts val="375"/>
              </a:spcBef>
              <a:spcAft>
                <a:spcPts val="0"/>
              </a:spcAft>
              <a:buClr>
                <a:schemeClr val="dk1"/>
              </a:buClr>
              <a:buSzPts val="1200"/>
              <a:buFont typeface="Arial"/>
              <a:buNone/>
              <a:defRPr b="1" i="0" sz="1200" u="none" cap="none" strike="noStrike">
                <a:solidFill>
                  <a:schemeClr val="dk1"/>
                </a:solidFill>
                <a:latin typeface="Century Gothic"/>
                <a:ea typeface="Century Gothic"/>
                <a:cs typeface="Century Gothic"/>
                <a:sym typeface="Century Gothic"/>
              </a:defRPr>
            </a:lvl4pPr>
            <a:lvl5pPr indent="-228600" lvl="4" marL="2286000" marR="0" rtl="1" algn="r">
              <a:lnSpc>
                <a:spcPct val="90000"/>
              </a:lnSpc>
              <a:spcBef>
                <a:spcPts val="375"/>
              </a:spcBef>
              <a:spcAft>
                <a:spcPts val="0"/>
              </a:spcAft>
              <a:buClr>
                <a:schemeClr val="dk1"/>
              </a:buClr>
              <a:buSzPts val="1200"/>
              <a:buFont typeface="Arial"/>
              <a:buNone/>
              <a:defRPr b="1" i="0" sz="1200" u="none" cap="none" strike="noStrike">
                <a:solidFill>
                  <a:schemeClr val="dk1"/>
                </a:solidFill>
                <a:latin typeface="Century Gothic"/>
                <a:ea typeface="Century Gothic"/>
                <a:cs typeface="Century Gothic"/>
                <a:sym typeface="Century Gothic"/>
              </a:defRPr>
            </a:lvl5pPr>
            <a:lvl6pPr indent="-228600" lvl="5" marL="2743200" marR="0" rtl="1" algn="r">
              <a:lnSpc>
                <a:spcPct val="90000"/>
              </a:lnSpc>
              <a:spcBef>
                <a:spcPts val="375"/>
              </a:spcBef>
              <a:spcAft>
                <a:spcPts val="0"/>
              </a:spcAft>
              <a:buClr>
                <a:schemeClr val="dk1"/>
              </a:buClr>
              <a:buSzPts val="1200"/>
              <a:buFont typeface="Arial"/>
              <a:buNone/>
              <a:defRPr b="1" i="0" sz="1200" u="none" cap="none" strike="noStrike">
                <a:solidFill>
                  <a:schemeClr val="dk1"/>
                </a:solidFill>
                <a:latin typeface="Century Gothic"/>
                <a:ea typeface="Century Gothic"/>
                <a:cs typeface="Century Gothic"/>
                <a:sym typeface="Century Gothic"/>
              </a:defRPr>
            </a:lvl6pPr>
            <a:lvl7pPr indent="-228600" lvl="6" marL="3200400" marR="0" rtl="1" algn="r">
              <a:lnSpc>
                <a:spcPct val="90000"/>
              </a:lnSpc>
              <a:spcBef>
                <a:spcPts val="375"/>
              </a:spcBef>
              <a:spcAft>
                <a:spcPts val="0"/>
              </a:spcAft>
              <a:buClr>
                <a:schemeClr val="dk1"/>
              </a:buClr>
              <a:buSzPts val="1200"/>
              <a:buFont typeface="Arial"/>
              <a:buNone/>
              <a:defRPr b="1" i="0" sz="1200" u="none" cap="none" strike="noStrike">
                <a:solidFill>
                  <a:schemeClr val="dk1"/>
                </a:solidFill>
                <a:latin typeface="Century Gothic"/>
                <a:ea typeface="Century Gothic"/>
                <a:cs typeface="Century Gothic"/>
                <a:sym typeface="Century Gothic"/>
              </a:defRPr>
            </a:lvl7pPr>
            <a:lvl8pPr indent="-228600" lvl="7" marL="3657600" marR="0" rtl="1" algn="r">
              <a:lnSpc>
                <a:spcPct val="90000"/>
              </a:lnSpc>
              <a:spcBef>
                <a:spcPts val="375"/>
              </a:spcBef>
              <a:spcAft>
                <a:spcPts val="0"/>
              </a:spcAft>
              <a:buClr>
                <a:schemeClr val="dk1"/>
              </a:buClr>
              <a:buSzPts val="1200"/>
              <a:buFont typeface="Arial"/>
              <a:buNone/>
              <a:defRPr b="1" i="0" sz="1200" u="none" cap="none" strike="noStrike">
                <a:solidFill>
                  <a:schemeClr val="dk1"/>
                </a:solidFill>
                <a:latin typeface="Century Gothic"/>
                <a:ea typeface="Century Gothic"/>
                <a:cs typeface="Century Gothic"/>
                <a:sym typeface="Century Gothic"/>
              </a:defRPr>
            </a:lvl8pPr>
            <a:lvl9pPr indent="-228600" lvl="8" marL="4114800" marR="0" rtl="1" algn="r">
              <a:lnSpc>
                <a:spcPct val="90000"/>
              </a:lnSpc>
              <a:spcBef>
                <a:spcPts val="375"/>
              </a:spcBef>
              <a:spcAft>
                <a:spcPts val="0"/>
              </a:spcAft>
              <a:buClr>
                <a:schemeClr val="dk1"/>
              </a:buClr>
              <a:buSzPts val="1200"/>
              <a:buFont typeface="Arial"/>
              <a:buNone/>
              <a:defRPr b="1" i="0" sz="1200" u="none" cap="none" strike="noStrike">
                <a:solidFill>
                  <a:schemeClr val="dk1"/>
                </a:solidFill>
                <a:latin typeface="Century Gothic"/>
                <a:ea typeface="Century Gothic"/>
                <a:cs typeface="Century Gothic"/>
                <a:sym typeface="Century Gothic"/>
              </a:defRPr>
            </a:lvl9pPr>
          </a:lstStyle>
          <a:p/>
        </p:txBody>
      </p:sp>
      <p:sp>
        <p:nvSpPr>
          <p:cNvPr id="49" name="Google Shape;49;p7"/>
          <p:cNvSpPr txBox="1"/>
          <p:nvPr>
            <p:ph idx="4" type="body"/>
          </p:nvPr>
        </p:nvSpPr>
        <p:spPr>
          <a:xfrm>
            <a:off x="3471863" y="3618442"/>
            <a:ext cx="2915543" cy="5322183"/>
          </a:xfrm>
          <a:prstGeom prst="rect">
            <a:avLst/>
          </a:prstGeom>
          <a:noFill/>
          <a:ln>
            <a:noFill/>
          </a:ln>
        </p:spPr>
        <p:txBody>
          <a:bodyPr anchorCtr="0" anchor="t" bIns="45700" lIns="91425" spcFirstLastPara="1" rIns="91425" wrap="square" tIns="45700"/>
          <a:lstStyle>
            <a:lvl1pPr indent="-361950" lvl="0" marL="457200" marR="0" rtl="1" algn="r">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entury Gothic"/>
                <a:ea typeface="Century Gothic"/>
                <a:cs typeface="Century Gothic"/>
                <a:sym typeface="Century Gothic"/>
              </a:defRPr>
            </a:lvl1pPr>
            <a:lvl2pPr indent="-342900" lvl="1" marL="914400" marR="0" rtl="1" algn="r">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2pPr>
            <a:lvl3pPr indent="-323850" lvl="2" marL="13716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3pPr>
            <a:lvl4pPr indent="-314325" lvl="3" marL="1828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4pPr>
            <a:lvl5pPr indent="-314325" lvl="4" marL="22860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5pPr>
            <a:lvl6pPr indent="-314325" lvl="5" marL="27432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6pPr>
            <a:lvl7pPr indent="-314325" lvl="6" marL="32004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7pPr>
            <a:lvl8pPr indent="-314325" lvl="7" marL="36576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8pPr>
            <a:lvl9pPr indent="-314325" lvl="8" marL="4114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9pPr>
          </a:lstStyle>
          <a:p/>
        </p:txBody>
      </p:sp>
      <p:sp>
        <p:nvSpPr>
          <p:cNvPr id="50" name="Google Shape;50;p7"/>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lstStyle>
            <a:lvl1pPr lvl="0" marR="0" rtl="1" algn="l">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51" name="Google Shape;51;p7"/>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lstStyle>
            <a:lvl1pPr lvl="0" marR="0" rtl="1" algn="ctr">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52" name="Google Shape;52;p7"/>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1pPr>
            <a:lvl2pPr indent="0" lvl="1"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2pPr>
            <a:lvl3pPr indent="0" lvl="2"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3pPr>
            <a:lvl4pPr indent="0" lvl="3"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4pPr>
            <a:lvl5pPr indent="0" lvl="4"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5pPr>
            <a:lvl6pPr indent="0" lvl="5"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6pPr>
            <a:lvl7pPr indent="0" lvl="6"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7pPr>
            <a:lvl8pPr indent="0" lvl="7"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8pPr>
            <a:lvl9pPr indent="0" lvl="8"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عنوان فقط" showMasterSp="0" type="titleOnly">
  <p:cSld name="TITLE_ONLY">
    <p:spTree>
      <p:nvGrpSpPr>
        <p:cNvPr id="53" name="Shape 53"/>
        <p:cNvGrpSpPr/>
        <p:nvPr/>
      </p:nvGrpSpPr>
      <p:grpSpPr>
        <a:xfrm>
          <a:off x="0" y="0"/>
          <a:ext cx="0" cy="0"/>
          <a:chOff x="0" y="0"/>
          <a:chExt cx="0" cy="0"/>
        </a:xfrm>
      </p:grpSpPr>
      <p:sp>
        <p:nvSpPr>
          <p:cNvPr id="54" name="Google Shape;54;p8"/>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lstStyle>
            <a:lvl1pPr lvl="0" marR="0" rtl="1" algn="l">
              <a:lnSpc>
                <a:spcPct val="90000"/>
              </a:lnSpc>
              <a:spcBef>
                <a:spcPts val="0"/>
              </a:spcBef>
              <a:spcAft>
                <a:spcPts val="0"/>
              </a:spcAft>
              <a:buClr>
                <a:schemeClr val="dk1"/>
              </a:buClr>
              <a:buSzPts val="3300"/>
              <a:buFont typeface="Century Gothic"/>
              <a:buNone/>
              <a:defRPr b="0" i="0" sz="33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5" name="Google Shape;55;p8"/>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lstStyle>
            <a:lvl1pPr lvl="0" marR="0" rtl="1" algn="l">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56" name="Google Shape;56;p8"/>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lstStyle>
            <a:lvl1pPr lvl="0" marR="0" rtl="1" algn="ctr">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57" name="Google Shape;57;p8"/>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1pPr>
            <a:lvl2pPr indent="0" lvl="1"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2pPr>
            <a:lvl3pPr indent="0" lvl="2"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3pPr>
            <a:lvl4pPr indent="0" lvl="3"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4pPr>
            <a:lvl5pPr indent="0" lvl="4"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5pPr>
            <a:lvl6pPr indent="0" lvl="5"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6pPr>
            <a:lvl7pPr indent="0" lvl="6"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7pPr>
            <a:lvl8pPr indent="0" lvl="7"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8pPr>
            <a:lvl9pPr indent="0" lvl="8"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محتوى ذو تسمية توضيحية" showMasterSp="0"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lstStyle>
            <a:lvl1pPr lvl="0" marR="0" rtl="1" algn="l">
              <a:lnSpc>
                <a:spcPct val="90000"/>
              </a:lnSpc>
              <a:spcBef>
                <a:spcPts val="0"/>
              </a:spcBef>
              <a:spcAft>
                <a:spcPts val="0"/>
              </a:spcAft>
              <a:buClr>
                <a:schemeClr val="dk1"/>
              </a:buClr>
              <a:buSzPts val="2400"/>
              <a:buFont typeface="Century Gothic"/>
              <a:buNone/>
              <a:defRPr b="0" i="0" sz="24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0" name="Google Shape;60;p9"/>
          <p:cNvSpPr txBox="1"/>
          <p:nvPr>
            <p:ph idx="1" type="body"/>
          </p:nvPr>
        </p:nvSpPr>
        <p:spPr>
          <a:xfrm>
            <a:off x="2915543" y="1426283"/>
            <a:ext cx="3471863" cy="7039681"/>
          </a:xfrm>
          <a:prstGeom prst="rect">
            <a:avLst/>
          </a:prstGeom>
          <a:noFill/>
          <a:ln>
            <a:noFill/>
          </a:ln>
        </p:spPr>
        <p:txBody>
          <a:bodyPr anchorCtr="0" anchor="t" bIns="45700" lIns="91425" spcFirstLastPara="1" rIns="91425" wrap="square" tIns="45700"/>
          <a:lstStyle>
            <a:lvl1pPr indent="-381000" lvl="0" marL="457200" marR="0" rtl="1" algn="r">
              <a:lnSpc>
                <a:spcPct val="90000"/>
              </a:lnSpc>
              <a:spcBef>
                <a:spcPts val="750"/>
              </a:spcBef>
              <a:spcAft>
                <a:spcPts val="0"/>
              </a:spcAft>
              <a:buClr>
                <a:schemeClr val="dk1"/>
              </a:buClr>
              <a:buSzPts val="2400"/>
              <a:buFont typeface="Arial"/>
              <a:buChar char="•"/>
              <a:defRPr b="0" i="0" sz="2400" u="none" cap="none" strike="noStrike">
                <a:solidFill>
                  <a:schemeClr val="dk1"/>
                </a:solidFill>
                <a:latin typeface="Century Gothic"/>
                <a:ea typeface="Century Gothic"/>
                <a:cs typeface="Century Gothic"/>
                <a:sym typeface="Century Gothic"/>
              </a:defRPr>
            </a:lvl1pPr>
            <a:lvl2pPr indent="-361950" lvl="1" marL="914400" marR="0" rtl="1" algn="r">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Century Gothic"/>
                <a:ea typeface="Century Gothic"/>
                <a:cs typeface="Century Gothic"/>
                <a:sym typeface="Century Gothic"/>
              </a:defRPr>
            </a:lvl2pPr>
            <a:lvl3pPr indent="-342900" lvl="2" marL="1371600" marR="0" rtl="1" algn="r">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3pPr>
            <a:lvl4pPr indent="-323850" lvl="3" marL="18288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4pPr>
            <a:lvl5pPr indent="-323850" lvl="4" marL="22860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5pPr>
            <a:lvl6pPr indent="-323850" lvl="5" marL="27432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6pPr>
            <a:lvl7pPr indent="-323850" lvl="6" marL="32004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7pPr>
            <a:lvl8pPr indent="-323850" lvl="7" marL="36576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8pPr>
            <a:lvl9pPr indent="-323850" lvl="8" marL="41148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9pPr>
          </a:lstStyle>
          <a:p/>
        </p:txBody>
      </p:sp>
      <p:sp>
        <p:nvSpPr>
          <p:cNvPr id="61" name="Google Shape;61;p9"/>
          <p:cNvSpPr txBox="1"/>
          <p:nvPr>
            <p:ph idx="2" type="body"/>
          </p:nvPr>
        </p:nvSpPr>
        <p:spPr>
          <a:xfrm>
            <a:off x="472381" y="2971800"/>
            <a:ext cx="2211884" cy="5505627"/>
          </a:xfrm>
          <a:prstGeom prst="rect">
            <a:avLst/>
          </a:prstGeom>
          <a:noFill/>
          <a:ln>
            <a:noFill/>
          </a:ln>
        </p:spPr>
        <p:txBody>
          <a:bodyPr anchorCtr="0" anchor="t" bIns="45700" lIns="91425" spcFirstLastPara="1" rIns="91425" wrap="square" tIns="45700"/>
          <a:lstStyle>
            <a:lvl1pPr indent="-228600" lvl="0" marL="457200" marR="0" rtl="1" algn="r">
              <a:lnSpc>
                <a:spcPct val="90000"/>
              </a:lnSpc>
              <a:spcBef>
                <a:spcPts val="750"/>
              </a:spcBef>
              <a:spcAft>
                <a:spcPts val="0"/>
              </a:spcAft>
              <a:buClr>
                <a:schemeClr val="dk1"/>
              </a:buClr>
              <a:buSzPts val="1200"/>
              <a:buFont typeface="Arial"/>
              <a:buNone/>
              <a:defRPr b="0" i="0" sz="1200" u="none" cap="none" strike="noStrike">
                <a:solidFill>
                  <a:schemeClr val="dk1"/>
                </a:solidFill>
                <a:latin typeface="Century Gothic"/>
                <a:ea typeface="Century Gothic"/>
                <a:cs typeface="Century Gothic"/>
                <a:sym typeface="Century Gothic"/>
              </a:defRPr>
            </a:lvl1pPr>
            <a:lvl2pPr indent="-228600" lvl="1" marL="914400" marR="0" rtl="1" algn="r">
              <a:lnSpc>
                <a:spcPct val="90000"/>
              </a:lnSpc>
              <a:spcBef>
                <a:spcPts val="375"/>
              </a:spcBef>
              <a:spcAft>
                <a:spcPts val="0"/>
              </a:spcAft>
              <a:buClr>
                <a:schemeClr val="dk1"/>
              </a:buClr>
              <a:buSzPts val="1050"/>
              <a:buFont typeface="Arial"/>
              <a:buNone/>
              <a:defRPr b="0" i="0" sz="1050" u="none" cap="none" strike="noStrike">
                <a:solidFill>
                  <a:schemeClr val="dk1"/>
                </a:solidFill>
                <a:latin typeface="Century Gothic"/>
                <a:ea typeface="Century Gothic"/>
                <a:cs typeface="Century Gothic"/>
                <a:sym typeface="Century Gothic"/>
              </a:defRPr>
            </a:lvl2pPr>
            <a:lvl3pPr indent="-228600" lvl="2" marL="1371600" marR="0" rtl="1" algn="r">
              <a:lnSpc>
                <a:spcPct val="90000"/>
              </a:lnSpc>
              <a:spcBef>
                <a:spcPts val="375"/>
              </a:spcBef>
              <a:spcAft>
                <a:spcPts val="0"/>
              </a:spcAft>
              <a:buClr>
                <a:schemeClr val="dk1"/>
              </a:buClr>
              <a:buSzPts val="900"/>
              <a:buFont typeface="Arial"/>
              <a:buNone/>
              <a:defRPr b="0" i="0" sz="900" u="none" cap="none" strike="noStrike">
                <a:solidFill>
                  <a:schemeClr val="dk1"/>
                </a:solidFill>
                <a:latin typeface="Century Gothic"/>
                <a:ea typeface="Century Gothic"/>
                <a:cs typeface="Century Gothic"/>
                <a:sym typeface="Century Gothic"/>
              </a:defRPr>
            </a:lvl3pPr>
            <a:lvl4pPr indent="-228600" lvl="3" marL="1828800" marR="0" rtl="1" algn="r">
              <a:lnSpc>
                <a:spcPct val="90000"/>
              </a:lnSpc>
              <a:spcBef>
                <a:spcPts val="375"/>
              </a:spcBef>
              <a:spcAft>
                <a:spcPts val="0"/>
              </a:spcAft>
              <a:buClr>
                <a:schemeClr val="dk1"/>
              </a:buClr>
              <a:buSzPts val="750"/>
              <a:buFont typeface="Arial"/>
              <a:buNone/>
              <a:defRPr b="0" i="0" sz="750" u="none" cap="none" strike="noStrike">
                <a:solidFill>
                  <a:schemeClr val="dk1"/>
                </a:solidFill>
                <a:latin typeface="Century Gothic"/>
                <a:ea typeface="Century Gothic"/>
                <a:cs typeface="Century Gothic"/>
                <a:sym typeface="Century Gothic"/>
              </a:defRPr>
            </a:lvl4pPr>
            <a:lvl5pPr indent="-228600" lvl="4" marL="2286000" marR="0" rtl="1" algn="r">
              <a:lnSpc>
                <a:spcPct val="90000"/>
              </a:lnSpc>
              <a:spcBef>
                <a:spcPts val="375"/>
              </a:spcBef>
              <a:spcAft>
                <a:spcPts val="0"/>
              </a:spcAft>
              <a:buClr>
                <a:schemeClr val="dk1"/>
              </a:buClr>
              <a:buSzPts val="750"/>
              <a:buFont typeface="Arial"/>
              <a:buNone/>
              <a:defRPr b="0" i="0" sz="750" u="none" cap="none" strike="noStrike">
                <a:solidFill>
                  <a:schemeClr val="dk1"/>
                </a:solidFill>
                <a:latin typeface="Century Gothic"/>
                <a:ea typeface="Century Gothic"/>
                <a:cs typeface="Century Gothic"/>
                <a:sym typeface="Century Gothic"/>
              </a:defRPr>
            </a:lvl5pPr>
            <a:lvl6pPr indent="-228600" lvl="5" marL="2743200" marR="0" rtl="1" algn="r">
              <a:lnSpc>
                <a:spcPct val="90000"/>
              </a:lnSpc>
              <a:spcBef>
                <a:spcPts val="375"/>
              </a:spcBef>
              <a:spcAft>
                <a:spcPts val="0"/>
              </a:spcAft>
              <a:buClr>
                <a:schemeClr val="dk1"/>
              </a:buClr>
              <a:buSzPts val="750"/>
              <a:buFont typeface="Arial"/>
              <a:buNone/>
              <a:defRPr b="0" i="0" sz="750" u="none" cap="none" strike="noStrike">
                <a:solidFill>
                  <a:schemeClr val="dk1"/>
                </a:solidFill>
                <a:latin typeface="Century Gothic"/>
                <a:ea typeface="Century Gothic"/>
                <a:cs typeface="Century Gothic"/>
                <a:sym typeface="Century Gothic"/>
              </a:defRPr>
            </a:lvl6pPr>
            <a:lvl7pPr indent="-228600" lvl="6" marL="3200400" marR="0" rtl="1" algn="r">
              <a:lnSpc>
                <a:spcPct val="90000"/>
              </a:lnSpc>
              <a:spcBef>
                <a:spcPts val="375"/>
              </a:spcBef>
              <a:spcAft>
                <a:spcPts val="0"/>
              </a:spcAft>
              <a:buClr>
                <a:schemeClr val="dk1"/>
              </a:buClr>
              <a:buSzPts val="750"/>
              <a:buFont typeface="Arial"/>
              <a:buNone/>
              <a:defRPr b="0" i="0" sz="750" u="none" cap="none" strike="noStrike">
                <a:solidFill>
                  <a:schemeClr val="dk1"/>
                </a:solidFill>
                <a:latin typeface="Century Gothic"/>
                <a:ea typeface="Century Gothic"/>
                <a:cs typeface="Century Gothic"/>
                <a:sym typeface="Century Gothic"/>
              </a:defRPr>
            </a:lvl7pPr>
            <a:lvl8pPr indent="-228600" lvl="7" marL="3657600" marR="0" rtl="1" algn="r">
              <a:lnSpc>
                <a:spcPct val="90000"/>
              </a:lnSpc>
              <a:spcBef>
                <a:spcPts val="375"/>
              </a:spcBef>
              <a:spcAft>
                <a:spcPts val="0"/>
              </a:spcAft>
              <a:buClr>
                <a:schemeClr val="dk1"/>
              </a:buClr>
              <a:buSzPts val="750"/>
              <a:buFont typeface="Arial"/>
              <a:buNone/>
              <a:defRPr b="0" i="0" sz="750" u="none" cap="none" strike="noStrike">
                <a:solidFill>
                  <a:schemeClr val="dk1"/>
                </a:solidFill>
                <a:latin typeface="Century Gothic"/>
                <a:ea typeface="Century Gothic"/>
                <a:cs typeface="Century Gothic"/>
                <a:sym typeface="Century Gothic"/>
              </a:defRPr>
            </a:lvl8pPr>
            <a:lvl9pPr indent="-228600" lvl="8" marL="4114800" marR="0" rtl="1" algn="r">
              <a:lnSpc>
                <a:spcPct val="90000"/>
              </a:lnSpc>
              <a:spcBef>
                <a:spcPts val="375"/>
              </a:spcBef>
              <a:spcAft>
                <a:spcPts val="0"/>
              </a:spcAft>
              <a:buClr>
                <a:schemeClr val="dk1"/>
              </a:buClr>
              <a:buSzPts val="750"/>
              <a:buFont typeface="Arial"/>
              <a:buNone/>
              <a:defRPr b="0" i="0" sz="750" u="none" cap="none" strike="noStrike">
                <a:solidFill>
                  <a:schemeClr val="dk1"/>
                </a:solidFill>
                <a:latin typeface="Century Gothic"/>
                <a:ea typeface="Century Gothic"/>
                <a:cs typeface="Century Gothic"/>
                <a:sym typeface="Century Gothic"/>
              </a:defRPr>
            </a:lvl9pPr>
          </a:lstStyle>
          <a:p/>
        </p:txBody>
      </p:sp>
      <p:sp>
        <p:nvSpPr>
          <p:cNvPr id="62" name="Google Shape;62;p9"/>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lstStyle>
            <a:lvl1pPr lvl="0" marR="0" rtl="1" algn="l">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63" name="Google Shape;63;p9"/>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lstStyle>
            <a:lvl1pPr lvl="0" marR="0" rtl="1" algn="ctr">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64" name="Google Shape;64;p9"/>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1pPr>
            <a:lvl2pPr indent="0" lvl="1"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2pPr>
            <a:lvl3pPr indent="0" lvl="2"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3pPr>
            <a:lvl4pPr indent="0" lvl="3"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4pPr>
            <a:lvl5pPr indent="0" lvl="4"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5pPr>
            <a:lvl6pPr indent="0" lvl="5"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6pPr>
            <a:lvl7pPr indent="0" lvl="6"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7pPr>
            <a:lvl8pPr indent="0" lvl="7"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8pPr>
            <a:lvl9pPr indent="0" lvl="8"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صورة مع تسمية توضيحية" showMasterSp="0"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lstStyle>
            <a:lvl1pPr lvl="0" marR="0" rtl="1" algn="l">
              <a:lnSpc>
                <a:spcPct val="90000"/>
              </a:lnSpc>
              <a:spcBef>
                <a:spcPts val="0"/>
              </a:spcBef>
              <a:spcAft>
                <a:spcPts val="0"/>
              </a:spcAft>
              <a:buClr>
                <a:schemeClr val="dk1"/>
              </a:buClr>
              <a:buSzPts val="2400"/>
              <a:buFont typeface="Century Gothic"/>
              <a:buNone/>
              <a:defRPr b="0" i="0" sz="24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7" name="Google Shape;67;p10"/>
          <p:cNvSpPr/>
          <p:nvPr>
            <p:ph idx="2" type="pic"/>
          </p:nvPr>
        </p:nvSpPr>
        <p:spPr>
          <a:xfrm>
            <a:off x="2915543" y="1426283"/>
            <a:ext cx="3471863" cy="7039681"/>
          </a:xfrm>
          <a:prstGeom prst="rect">
            <a:avLst/>
          </a:prstGeom>
          <a:noFill/>
          <a:ln>
            <a:noFill/>
          </a:ln>
        </p:spPr>
        <p:txBody>
          <a:bodyPr anchorCtr="0" anchor="t" bIns="45700" lIns="91425" spcFirstLastPara="1" rIns="91425" wrap="square" tIns="45700"/>
          <a:lstStyle>
            <a:lvl1pPr lvl="0" marR="0" rtl="1" algn="r">
              <a:lnSpc>
                <a:spcPct val="90000"/>
              </a:lnSpc>
              <a:spcBef>
                <a:spcPts val="750"/>
              </a:spcBef>
              <a:spcAft>
                <a:spcPts val="0"/>
              </a:spcAft>
              <a:buClr>
                <a:schemeClr val="dk1"/>
              </a:buClr>
              <a:buSzPts val="2400"/>
              <a:buFont typeface="Arial"/>
              <a:buNone/>
              <a:defRPr b="0" i="0" sz="2400" u="none" cap="none" strike="noStrike">
                <a:solidFill>
                  <a:schemeClr val="dk1"/>
                </a:solidFill>
                <a:latin typeface="Century Gothic"/>
                <a:ea typeface="Century Gothic"/>
                <a:cs typeface="Century Gothic"/>
                <a:sym typeface="Century Gothic"/>
              </a:defRPr>
            </a:lvl1pPr>
            <a:lvl2pPr lvl="1" marR="0" rtl="1" algn="r">
              <a:lnSpc>
                <a:spcPct val="90000"/>
              </a:lnSpc>
              <a:spcBef>
                <a:spcPts val="375"/>
              </a:spcBef>
              <a:spcAft>
                <a:spcPts val="0"/>
              </a:spcAft>
              <a:buClr>
                <a:schemeClr val="dk1"/>
              </a:buClr>
              <a:buSzPts val="2100"/>
              <a:buFont typeface="Arial"/>
              <a:buNone/>
              <a:defRPr b="0" i="0" sz="2100" u="none" cap="none" strike="noStrike">
                <a:solidFill>
                  <a:schemeClr val="dk1"/>
                </a:solidFill>
                <a:latin typeface="Century Gothic"/>
                <a:ea typeface="Century Gothic"/>
                <a:cs typeface="Century Gothic"/>
                <a:sym typeface="Century Gothic"/>
              </a:defRPr>
            </a:lvl2pPr>
            <a:lvl3pPr lvl="2" marR="0" rtl="1" algn="r">
              <a:lnSpc>
                <a:spcPct val="90000"/>
              </a:lnSpc>
              <a:spcBef>
                <a:spcPts val="375"/>
              </a:spcBef>
              <a:spcAft>
                <a:spcPts val="0"/>
              </a:spcAft>
              <a:buClr>
                <a:schemeClr val="dk1"/>
              </a:buClr>
              <a:buSzPts val="18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90000"/>
              </a:lnSpc>
              <a:spcBef>
                <a:spcPts val="375"/>
              </a:spcBef>
              <a:spcAft>
                <a:spcPts val="0"/>
              </a:spcAft>
              <a:buClr>
                <a:schemeClr val="dk1"/>
              </a:buClr>
              <a:buSzPts val="1500"/>
              <a:buFont typeface="Arial"/>
              <a:buNone/>
              <a:defRPr b="0" i="0" sz="1500" u="none" cap="none" strike="noStrike">
                <a:solidFill>
                  <a:schemeClr val="dk1"/>
                </a:solidFill>
                <a:latin typeface="Century Gothic"/>
                <a:ea typeface="Century Gothic"/>
                <a:cs typeface="Century Gothic"/>
                <a:sym typeface="Century Gothic"/>
              </a:defRPr>
            </a:lvl4pPr>
            <a:lvl5pPr lvl="4" marR="0" rtl="1" algn="r">
              <a:lnSpc>
                <a:spcPct val="90000"/>
              </a:lnSpc>
              <a:spcBef>
                <a:spcPts val="375"/>
              </a:spcBef>
              <a:spcAft>
                <a:spcPts val="0"/>
              </a:spcAft>
              <a:buClr>
                <a:schemeClr val="dk1"/>
              </a:buClr>
              <a:buSzPts val="1500"/>
              <a:buFont typeface="Arial"/>
              <a:buNone/>
              <a:defRPr b="0" i="0" sz="1500" u="none" cap="none" strike="noStrike">
                <a:solidFill>
                  <a:schemeClr val="dk1"/>
                </a:solidFill>
                <a:latin typeface="Century Gothic"/>
                <a:ea typeface="Century Gothic"/>
                <a:cs typeface="Century Gothic"/>
                <a:sym typeface="Century Gothic"/>
              </a:defRPr>
            </a:lvl5pPr>
            <a:lvl6pPr lvl="5" marR="0" rtl="1" algn="r">
              <a:lnSpc>
                <a:spcPct val="90000"/>
              </a:lnSpc>
              <a:spcBef>
                <a:spcPts val="375"/>
              </a:spcBef>
              <a:spcAft>
                <a:spcPts val="0"/>
              </a:spcAft>
              <a:buClr>
                <a:schemeClr val="dk1"/>
              </a:buClr>
              <a:buSzPts val="1500"/>
              <a:buFont typeface="Arial"/>
              <a:buNone/>
              <a:defRPr b="0" i="0" sz="1500" u="none" cap="none" strike="noStrike">
                <a:solidFill>
                  <a:schemeClr val="dk1"/>
                </a:solidFill>
                <a:latin typeface="Century Gothic"/>
                <a:ea typeface="Century Gothic"/>
                <a:cs typeface="Century Gothic"/>
                <a:sym typeface="Century Gothic"/>
              </a:defRPr>
            </a:lvl6pPr>
            <a:lvl7pPr lvl="6" marR="0" rtl="1" algn="r">
              <a:lnSpc>
                <a:spcPct val="90000"/>
              </a:lnSpc>
              <a:spcBef>
                <a:spcPts val="375"/>
              </a:spcBef>
              <a:spcAft>
                <a:spcPts val="0"/>
              </a:spcAft>
              <a:buClr>
                <a:schemeClr val="dk1"/>
              </a:buClr>
              <a:buSzPts val="1500"/>
              <a:buFont typeface="Arial"/>
              <a:buNone/>
              <a:defRPr b="0" i="0" sz="1500" u="none" cap="none" strike="noStrike">
                <a:solidFill>
                  <a:schemeClr val="dk1"/>
                </a:solidFill>
                <a:latin typeface="Century Gothic"/>
                <a:ea typeface="Century Gothic"/>
                <a:cs typeface="Century Gothic"/>
                <a:sym typeface="Century Gothic"/>
              </a:defRPr>
            </a:lvl7pPr>
            <a:lvl8pPr lvl="7" marR="0" rtl="1" algn="r">
              <a:lnSpc>
                <a:spcPct val="90000"/>
              </a:lnSpc>
              <a:spcBef>
                <a:spcPts val="375"/>
              </a:spcBef>
              <a:spcAft>
                <a:spcPts val="0"/>
              </a:spcAft>
              <a:buClr>
                <a:schemeClr val="dk1"/>
              </a:buClr>
              <a:buSzPts val="1500"/>
              <a:buFont typeface="Arial"/>
              <a:buNone/>
              <a:defRPr b="0" i="0" sz="1500" u="none" cap="none" strike="noStrike">
                <a:solidFill>
                  <a:schemeClr val="dk1"/>
                </a:solidFill>
                <a:latin typeface="Century Gothic"/>
                <a:ea typeface="Century Gothic"/>
                <a:cs typeface="Century Gothic"/>
                <a:sym typeface="Century Gothic"/>
              </a:defRPr>
            </a:lvl8pPr>
            <a:lvl9pPr lvl="8" marR="0" rtl="1" algn="r">
              <a:lnSpc>
                <a:spcPct val="90000"/>
              </a:lnSpc>
              <a:spcBef>
                <a:spcPts val="375"/>
              </a:spcBef>
              <a:spcAft>
                <a:spcPts val="0"/>
              </a:spcAft>
              <a:buClr>
                <a:schemeClr val="dk1"/>
              </a:buClr>
              <a:buSzPts val="1500"/>
              <a:buFont typeface="Arial"/>
              <a:buNone/>
              <a:defRPr b="0" i="0" sz="1500" u="none" cap="none" strike="noStrike">
                <a:solidFill>
                  <a:schemeClr val="dk1"/>
                </a:solidFill>
                <a:latin typeface="Century Gothic"/>
                <a:ea typeface="Century Gothic"/>
                <a:cs typeface="Century Gothic"/>
                <a:sym typeface="Century Gothic"/>
              </a:defRPr>
            </a:lvl9pPr>
          </a:lstStyle>
          <a:p/>
        </p:txBody>
      </p:sp>
      <p:sp>
        <p:nvSpPr>
          <p:cNvPr id="68" name="Google Shape;68;p10"/>
          <p:cNvSpPr txBox="1"/>
          <p:nvPr>
            <p:ph idx="1" type="body"/>
          </p:nvPr>
        </p:nvSpPr>
        <p:spPr>
          <a:xfrm>
            <a:off x="472381" y="2971800"/>
            <a:ext cx="2211884" cy="5505627"/>
          </a:xfrm>
          <a:prstGeom prst="rect">
            <a:avLst/>
          </a:prstGeom>
          <a:noFill/>
          <a:ln>
            <a:noFill/>
          </a:ln>
        </p:spPr>
        <p:txBody>
          <a:bodyPr anchorCtr="0" anchor="t" bIns="45700" lIns="91425" spcFirstLastPara="1" rIns="91425" wrap="square" tIns="45700"/>
          <a:lstStyle>
            <a:lvl1pPr indent="-228600" lvl="0" marL="457200" marR="0" rtl="1" algn="r">
              <a:lnSpc>
                <a:spcPct val="90000"/>
              </a:lnSpc>
              <a:spcBef>
                <a:spcPts val="750"/>
              </a:spcBef>
              <a:spcAft>
                <a:spcPts val="0"/>
              </a:spcAft>
              <a:buClr>
                <a:schemeClr val="dk1"/>
              </a:buClr>
              <a:buSzPts val="1200"/>
              <a:buFont typeface="Arial"/>
              <a:buNone/>
              <a:defRPr b="0" i="0" sz="1200" u="none" cap="none" strike="noStrike">
                <a:solidFill>
                  <a:schemeClr val="dk1"/>
                </a:solidFill>
                <a:latin typeface="Century Gothic"/>
                <a:ea typeface="Century Gothic"/>
                <a:cs typeface="Century Gothic"/>
                <a:sym typeface="Century Gothic"/>
              </a:defRPr>
            </a:lvl1pPr>
            <a:lvl2pPr indent="-228600" lvl="1" marL="914400" marR="0" rtl="1" algn="r">
              <a:lnSpc>
                <a:spcPct val="90000"/>
              </a:lnSpc>
              <a:spcBef>
                <a:spcPts val="375"/>
              </a:spcBef>
              <a:spcAft>
                <a:spcPts val="0"/>
              </a:spcAft>
              <a:buClr>
                <a:schemeClr val="dk1"/>
              </a:buClr>
              <a:buSzPts val="1050"/>
              <a:buFont typeface="Arial"/>
              <a:buNone/>
              <a:defRPr b="0" i="0" sz="1050" u="none" cap="none" strike="noStrike">
                <a:solidFill>
                  <a:schemeClr val="dk1"/>
                </a:solidFill>
                <a:latin typeface="Century Gothic"/>
                <a:ea typeface="Century Gothic"/>
                <a:cs typeface="Century Gothic"/>
                <a:sym typeface="Century Gothic"/>
              </a:defRPr>
            </a:lvl2pPr>
            <a:lvl3pPr indent="-228600" lvl="2" marL="1371600" marR="0" rtl="1" algn="r">
              <a:lnSpc>
                <a:spcPct val="90000"/>
              </a:lnSpc>
              <a:spcBef>
                <a:spcPts val="375"/>
              </a:spcBef>
              <a:spcAft>
                <a:spcPts val="0"/>
              </a:spcAft>
              <a:buClr>
                <a:schemeClr val="dk1"/>
              </a:buClr>
              <a:buSzPts val="900"/>
              <a:buFont typeface="Arial"/>
              <a:buNone/>
              <a:defRPr b="0" i="0" sz="900" u="none" cap="none" strike="noStrike">
                <a:solidFill>
                  <a:schemeClr val="dk1"/>
                </a:solidFill>
                <a:latin typeface="Century Gothic"/>
                <a:ea typeface="Century Gothic"/>
                <a:cs typeface="Century Gothic"/>
                <a:sym typeface="Century Gothic"/>
              </a:defRPr>
            </a:lvl3pPr>
            <a:lvl4pPr indent="-228600" lvl="3" marL="1828800" marR="0" rtl="1" algn="r">
              <a:lnSpc>
                <a:spcPct val="90000"/>
              </a:lnSpc>
              <a:spcBef>
                <a:spcPts val="375"/>
              </a:spcBef>
              <a:spcAft>
                <a:spcPts val="0"/>
              </a:spcAft>
              <a:buClr>
                <a:schemeClr val="dk1"/>
              </a:buClr>
              <a:buSzPts val="750"/>
              <a:buFont typeface="Arial"/>
              <a:buNone/>
              <a:defRPr b="0" i="0" sz="750" u="none" cap="none" strike="noStrike">
                <a:solidFill>
                  <a:schemeClr val="dk1"/>
                </a:solidFill>
                <a:latin typeface="Century Gothic"/>
                <a:ea typeface="Century Gothic"/>
                <a:cs typeface="Century Gothic"/>
                <a:sym typeface="Century Gothic"/>
              </a:defRPr>
            </a:lvl4pPr>
            <a:lvl5pPr indent="-228600" lvl="4" marL="2286000" marR="0" rtl="1" algn="r">
              <a:lnSpc>
                <a:spcPct val="90000"/>
              </a:lnSpc>
              <a:spcBef>
                <a:spcPts val="375"/>
              </a:spcBef>
              <a:spcAft>
                <a:spcPts val="0"/>
              </a:spcAft>
              <a:buClr>
                <a:schemeClr val="dk1"/>
              </a:buClr>
              <a:buSzPts val="750"/>
              <a:buFont typeface="Arial"/>
              <a:buNone/>
              <a:defRPr b="0" i="0" sz="750" u="none" cap="none" strike="noStrike">
                <a:solidFill>
                  <a:schemeClr val="dk1"/>
                </a:solidFill>
                <a:latin typeface="Century Gothic"/>
                <a:ea typeface="Century Gothic"/>
                <a:cs typeface="Century Gothic"/>
                <a:sym typeface="Century Gothic"/>
              </a:defRPr>
            </a:lvl5pPr>
            <a:lvl6pPr indent="-228600" lvl="5" marL="2743200" marR="0" rtl="1" algn="r">
              <a:lnSpc>
                <a:spcPct val="90000"/>
              </a:lnSpc>
              <a:spcBef>
                <a:spcPts val="375"/>
              </a:spcBef>
              <a:spcAft>
                <a:spcPts val="0"/>
              </a:spcAft>
              <a:buClr>
                <a:schemeClr val="dk1"/>
              </a:buClr>
              <a:buSzPts val="750"/>
              <a:buFont typeface="Arial"/>
              <a:buNone/>
              <a:defRPr b="0" i="0" sz="750" u="none" cap="none" strike="noStrike">
                <a:solidFill>
                  <a:schemeClr val="dk1"/>
                </a:solidFill>
                <a:latin typeface="Century Gothic"/>
                <a:ea typeface="Century Gothic"/>
                <a:cs typeface="Century Gothic"/>
                <a:sym typeface="Century Gothic"/>
              </a:defRPr>
            </a:lvl6pPr>
            <a:lvl7pPr indent="-228600" lvl="6" marL="3200400" marR="0" rtl="1" algn="r">
              <a:lnSpc>
                <a:spcPct val="90000"/>
              </a:lnSpc>
              <a:spcBef>
                <a:spcPts val="375"/>
              </a:spcBef>
              <a:spcAft>
                <a:spcPts val="0"/>
              </a:spcAft>
              <a:buClr>
                <a:schemeClr val="dk1"/>
              </a:buClr>
              <a:buSzPts val="750"/>
              <a:buFont typeface="Arial"/>
              <a:buNone/>
              <a:defRPr b="0" i="0" sz="750" u="none" cap="none" strike="noStrike">
                <a:solidFill>
                  <a:schemeClr val="dk1"/>
                </a:solidFill>
                <a:latin typeface="Century Gothic"/>
                <a:ea typeface="Century Gothic"/>
                <a:cs typeface="Century Gothic"/>
                <a:sym typeface="Century Gothic"/>
              </a:defRPr>
            </a:lvl7pPr>
            <a:lvl8pPr indent="-228600" lvl="7" marL="3657600" marR="0" rtl="1" algn="r">
              <a:lnSpc>
                <a:spcPct val="90000"/>
              </a:lnSpc>
              <a:spcBef>
                <a:spcPts val="375"/>
              </a:spcBef>
              <a:spcAft>
                <a:spcPts val="0"/>
              </a:spcAft>
              <a:buClr>
                <a:schemeClr val="dk1"/>
              </a:buClr>
              <a:buSzPts val="750"/>
              <a:buFont typeface="Arial"/>
              <a:buNone/>
              <a:defRPr b="0" i="0" sz="750" u="none" cap="none" strike="noStrike">
                <a:solidFill>
                  <a:schemeClr val="dk1"/>
                </a:solidFill>
                <a:latin typeface="Century Gothic"/>
                <a:ea typeface="Century Gothic"/>
                <a:cs typeface="Century Gothic"/>
                <a:sym typeface="Century Gothic"/>
              </a:defRPr>
            </a:lvl8pPr>
            <a:lvl9pPr indent="-228600" lvl="8" marL="4114800" marR="0" rtl="1" algn="r">
              <a:lnSpc>
                <a:spcPct val="90000"/>
              </a:lnSpc>
              <a:spcBef>
                <a:spcPts val="375"/>
              </a:spcBef>
              <a:spcAft>
                <a:spcPts val="0"/>
              </a:spcAft>
              <a:buClr>
                <a:schemeClr val="dk1"/>
              </a:buClr>
              <a:buSzPts val="750"/>
              <a:buFont typeface="Arial"/>
              <a:buNone/>
              <a:defRPr b="0" i="0" sz="750" u="none" cap="none" strike="noStrike">
                <a:solidFill>
                  <a:schemeClr val="dk1"/>
                </a:solidFill>
                <a:latin typeface="Century Gothic"/>
                <a:ea typeface="Century Gothic"/>
                <a:cs typeface="Century Gothic"/>
                <a:sym typeface="Century Gothic"/>
              </a:defRPr>
            </a:lvl9pPr>
          </a:lstStyle>
          <a:p/>
        </p:txBody>
      </p:sp>
      <p:sp>
        <p:nvSpPr>
          <p:cNvPr id="69" name="Google Shape;69;p10"/>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lstStyle>
            <a:lvl1pPr lvl="0" marR="0" rtl="1" algn="l">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70" name="Google Shape;70;p10"/>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lstStyle>
            <a:lvl1pPr lvl="0" marR="0" rtl="1" algn="ctr">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71" name="Google Shape;71;p10"/>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1pPr>
            <a:lvl2pPr indent="0" lvl="1"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2pPr>
            <a:lvl3pPr indent="0" lvl="2"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3pPr>
            <a:lvl4pPr indent="0" lvl="3"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4pPr>
            <a:lvl5pPr indent="0" lvl="4"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5pPr>
            <a:lvl6pPr indent="0" lvl="5"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6pPr>
            <a:lvl7pPr indent="0" lvl="6"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7pPr>
            <a:lvl8pPr indent="0" lvl="7"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8pPr>
            <a:lvl9pPr indent="0" lvl="8"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lstStyle>
            <a:lvl1pPr lvl="0" marR="0" rtl="1" algn="l">
              <a:lnSpc>
                <a:spcPct val="90000"/>
              </a:lnSpc>
              <a:spcBef>
                <a:spcPts val="0"/>
              </a:spcBef>
              <a:spcAft>
                <a:spcPts val="0"/>
              </a:spcAft>
              <a:buClr>
                <a:schemeClr val="dk1"/>
              </a:buClr>
              <a:buSzPts val="3300"/>
              <a:buFont typeface="Century Gothic"/>
              <a:buNone/>
              <a:defRPr b="0" i="0" sz="33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lstStyle>
            <a:lvl1pPr indent="-361950" lvl="0" marL="457200" marR="0" rtl="1" algn="r">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entury Gothic"/>
                <a:ea typeface="Century Gothic"/>
                <a:cs typeface="Century Gothic"/>
                <a:sym typeface="Century Gothic"/>
              </a:defRPr>
            </a:lvl1pPr>
            <a:lvl2pPr indent="-342900" lvl="1" marL="914400" marR="0" rtl="1" algn="r">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2pPr>
            <a:lvl3pPr indent="-323850" lvl="2" marL="13716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entury Gothic"/>
                <a:ea typeface="Century Gothic"/>
                <a:cs typeface="Century Gothic"/>
                <a:sym typeface="Century Gothic"/>
              </a:defRPr>
            </a:lvl3pPr>
            <a:lvl4pPr indent="-314325" lvl="3" marL="1828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4pPr>
            <a:lvl5pPr indent="-314325" lvl="4" marL="22860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5pPr>
            <a:lvl6pPr indent="-314325" lvl="5" marL="27432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6pPr>
            <a:lvl7pPr indent="-314325" lvl="6" marL="32004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7pPr>
            <a:lvl8pPr indent="-314325" lvl="7" marL="36576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8pPr>
            <a:lvl9pPr indent="-314325" lvl="8" marL="4114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entury Gothic"/>
                <a:ea typeface="Century Gothic"/>
                <a:cs typeface="Century Gothic"/>
                <a:sym typeface="Century Gothic"/>
              </a:defRPr>
            </a:lvl9pPr>
          </a:lstStyle>
          <a:p/>
        </p:txBody>
      </p:sp>
      <p:sp>
        <p:nvSpPr>
          <p:cNvPr id="12" name="Google Shape;12;p1"/>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lstStyle>
            <a:lvl1pPr lvl="0" marR="0" rtl="1" algn="l">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3" name="Google Shape;13;p1"/>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lstStyle>
            <a:lvl1pPr lvl="0" marR="0" rtl="1" algn="ctr">
              <a:lnSpc>
                <a:spcPct val="100000"/>
              </a:lnSpc>
              <a:spcBef>
                <a:spcPts val="0"/>
              </a:spcBef>
              <a:spcAft>
                <a:spcPts val="0"/>
              </a:spcAft>
              <a:buClr>
                <a:srgbClr val="000000"/>
              </a:buClr>
              <a:buSzPts val="1400"/>
              <a:buFont typeface="Arial"/>
              <a:buNone/>
              <a:defRPr b="0" i="0" sz="900" u="none" cap="none" strike="noStrike">
                <a:solidFill>
                  <a:srgbClr val="8E95A0"/>
                </a:solidFill>
                <a:latin typeface="Century Gothic"/>
                <a:ea typeface="Century Gothic"/>
                <a:cs typeface="Century Gothic"/>
                <a:sym typeface="Century Gothic"/>
              </a:defRPr>
            </a:lvl1pPr>
            <a:lvl2pPr lvl="1"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1" algn="r">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4" name="Google Shape;14;p1"/>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1pPr>
            <a:lvl2pPr indent="0" lvl="1"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2pPr>
            <a:lvl3pPr indent="0" lvl="2"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3pPr>
            <a:lvl4pPr indent="0" lvl="3"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4pPr>
            <a:lvl5pPr indent="0" lvl="4"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5pPr>
            <a:lvl6pPr indent="0" lvl="5"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6pPr>
            <a:lvl7pPr indent="0" lvl="6"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7pPr>
            <a:lvl8pPr indent="0" lvl="7"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8pPr>
            <a:lvl9pPr indent="0" lvl="8" marL="0" marR="0" rtl="1" algn="r">
              <a:lnSpc>
                <a:spcPct val="100000"/>
              </a:lnSpc>
              <a:spcBef>
                <a:spcPts val="0"/>
              </a:spcBef>
              <a:spcAft>
                <a:spcPts val="0"/>
              </a:spcAft>
              <a:buClr>
                <a:srgbClr val="000000"/>
              </a:buClr>
              <a:buSzPts val="900"/>
              <a:buFont typeface="Arial"/>
              <a:buNone/>
              <a:defRPr b="0" i="0" sz="900" u="none" cap="none" strike="noStrike">
                <a:solidFill>
                  <a:srgbClr val="8E95A0"/>
                </a:solidFill>
                <a:latin typeface="Century Gothic"/>
                <a:ea typeface="Century Gothic"/>
                <a:cs typeface="Century Gothic"/>
                <a:sym typeface="Century Gothic"/>
              </a:defRPr>
            </a:lvl9pPr>
          </a:lstStyle>
          <a:p>
            <a:pPr indent="0" lvl="0" marL="0" rtl="1"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4.png"/><Relationship Id="rId6" Type="http://schemas.openxmlformats.org/officeDocument/2006/relationships/hyperlink" Target="https://docs.google.com/presentation/d/1Y9F43ivutOikBx1W4SlmtJfwfx19B9nM7iCE6_trf-M/edit#slide=id.g40d8fd563d_0_5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www.youtube.com/watch?v=FHLWnlrmKNg"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www.youtube.com/watch?v=qESXOhcFkX0"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drive.google.com/open?id=0B8NyM96qUdjfWDlhQVctdGE1Rk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3"/>
          <p:cNvSpPr txBox="1"/>
          <p:nvPr/>
        </p:nvSpPr>
        <p:spPr>
          <a:xfrm>
            <a:off x="4843463" y="9181397"/>
            <a:ext cx="1542900" cy="527400"/>
          </a:xfrm>
          <a:prstGeom prst="rect">
            <a:avLst/>
          </a:prstGeom>
          <a:noFill/>
          <a:ln>
            <a:noFill/>
          </a:ln>
        </p:spPr>
        <p:txBody>
          <a:bodyPr anchorCtr="0" anchor="ctr" bIns="45700" lIns="91425" spcFirstLastPara="1" rIns="91425" wrap="square" tIns="45700">
            <a:noAutofit/>
          </a:bodyPr>
          <a:lstStyle/>
          <a:p>
            <a:pPr indent="0" lvl="0" marL="0" rtl="1" algn="r">
              <a:spcBef>
                <a:spcPts val="0"/>
              </a:spcBef>
              <a:spcAft>
                <a:spcPts val="0"/>
              </a:spcAft>
              <a:buNone/>
            </a:pPr>
            <a:fld id="{00000000-1234-1234-1234-123412341234}" type="slidenum">
              <a:rPr lang="en-US" sz="900">
                <a:solidFill>
                  <a:srgbClr val="8E95A0"/>
                </a:solidFill>
                <a:latin typeface="Century Gothic"/>
                <a:ea typeface="Century Gothic"/>
                <a:cs typeface="Century Gothic"/>
                <a:sym typeface="Century Gothic"/>
              </a:rPr>
              <a:t>‹#›</a:t>
            </a:fld>
            <a:endParaRPr sz="900">
              <a:solidFill>
                <a:srgbClr val="8E95A0"/>
              </a:solidFill>
              <a:latin typeface="Century Gothic"/>
              <a:ea typeface="Century Gothic"/>
              <a:cs typeface="Century Gothic"/>
              <a:sym typeface="Century Gothic"/>
            </a:endParaRPr>
          </a:p>
        </p:txBody>
      </p:sp>
      <p:pic>
        <p:nvPicPr>
          <p:cNvPr id="90" name="Google Shape;90;p13"/>
          <p:cNvPicPr preferRelativeResize="0"/>
          <p:nvPr/>
        </p:nvPicPr>
        <p:blipFill>
          <a:blip r:embed="rId3">
            <a:alphaModFix/>
          </a:blip>
          <a:stretch>
            <a:fillRect/>
          </a:stretch>
        </p:blipFill>
        <p:spPr>
          <a:xfrm>
            <a:off x="0" y="1"/>
            <a:ext cx="6858000" cy="9906000"/>
          </a:xfrm>
          <a:prstGeom prst="rect">
            <a:avLst/>
          </a:prstGeom>
          <a:noFill/>
          <a:ln>
            <a:noFill/>
          </a:ln>
        </p:spPr>
      </p:pic>
      <p:pic>
        <p:nvPicPr>
          <p:cNvPr id="91" name="Google Shape;91;p13"/>
          <p:cNvPicPr preferRelativeResize="0"/>
          <p:nvPr/>
        </p:nvPicPr>
        <p:blipFill>
          <a:blip r:embed="rId4">
            <a:alphaModFix/>
          </a:blip>
          <a:stretch>
            <a:fillRect/>
          </a:stretch>
        </p:blipFill>
        <p:spPr>
          <a:xfrm>
            <a:off x="5186925" y="792825"/>
            <a:ext cx="1397700" cy="912150"/>
          </a:xfrm>
          <a:prstGeom prst="rect">
            <a:avLst/>
          </a:prstGeom>
          <a:noFill/>
          <a:ln>
            <a:noFill/>
          </a:ln>
        </p:spPr>
      </p:pic>
      <p:pic>
        <p:nvPicPr>
          <p:cNvPr id="92" name="Google Shape;92;p13"/>
          <p:cNvPicPr preferRelativeResize="0"/>
          <p:nvPr/>
        </p:nvPicPr>
        <p:blipFill>
          <a:blip r:embed="rId5">
            <a:alphaModFix/>
          </a:blip>
          <a:stretch>
            <a:fillRect/>
          </a:stretch>
        </p:blipFill>
        <p:spPr>
          <a:xfrm>
            <a:off x="0" y="152400"/>
            <a:ext cx="1664725" cy="1328425"/>
          </a:xfrm>
          <a:prstGeom prst="rect">
            <a:avLst/>
          </a:prstGeom>
          <a:noFill/>
          <a:ln>
            <a:noFill/>
          </a:ln>
        </p:spPr>
      </p:pic>
      <p:sp>
        <p:nvSpPr>
          <p:cNvPr id="93" name="Google Shape;93;p13"/>
          <p:cNvSpPr/>
          <p:nvPr/>
        </p:nvSpPr>
        <p:spPr>
          <a:xfrm>
            <a:off x="71850" y="5510825"/>
            <a:ext cx="1664700" cy="262500"/>
          </a:xfrm>
          <a:prstGeom prst="roundRect">
            <a:avLst>
              <a:gd fmla="val 50000" name="adj"/>
            </a:avLst>
          </a:prstGeom>
          <a:solidFill>
            <a:srgbClr val="E7E6E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36506A"/>
              </a:solidFill>
              <a:latin typeface="Century Gothic"/>
              <a:ea typeface="Century Gothic"/>
              <a:cs typeface="Century Gothic"/>
              <a:sym typeface="Century Gothic"/>
            </a:endParaRPr>
          </a:p>
        </p:txBody>
      </p:sp>
      <p:sp>
        <p:nvSpPr>
          <p:cNvPr id="94" name="Google Shape;94;p13"/>
          <p:cNvSpPr txBox="1"/>
          <p:nvPr/>
        </p:nvSpPr>
        <p:spPr>
          <a:xfrm>
            <a:off x="95698" y="5438632"/>
            <a:ext cx="1446300" cy="369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36506A"/>
                </a:solidFill>
                <a:latin typeface="Century Gothic"/>
                <a:ea typeface="Century Gothic"/>
                <a:cs typeface="Century Gothic"/>
                <a:sym typeface="Century Gothic"/>
              </a:rPr>
              <a:t>Objectives:</a:t>
            </a:r>
            <a:endParaRPr b="0" i="0" sz="1800" u="none" cap="none" strike="noStrike">
              <a:solidFill>
                <a:srgbClr val="36506A"/>
              </a:solidFill>
              <a:latin typeface="Century Gothic"/>
              <a:ea typeface="Century Gothic"/>
              <a:cs typeface="Century Gothic"/>
              <a:sym typeface="Century Gothic"/>
            </a:endParaRPr>
          </a:p>
        </p:txBody>
      </p:sp>
      <p:sp>
        <p:nvSpPr>
          <p:cNvPr id="95" name="Google Shape;95;p13"/>
          <p:cNvSpPr txBox="1"/>
          <p:nvPr/>
        </p:nvSpPr>
        <p:spPr>
          <a:xfrm>
            <a:off x="656416" y="5912228"/>
            <a:ext cx="5791200" cy="2031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entury Gothic"/>
                <a:ea typeface="Century Gothic"/>
                <a:cs typeface="Century Gothic"/>
                <a:sym typeface="Century Gothic"/>
              </a:rPr>
              <a:t>Describe briefly common types of meningitis.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entury Gothic"/>
                <a:ea typeface="Century Gothic"/>
                <a:cs typeface="Century Gothic"/>
                <a:sym typeface="Century Gothic"/>
              </a:rPr>
              <a:t>Describe the principles of treatment.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entury Gothic"/>
                <a:ea typeface="Century Gothic"/>
                <a:cs typeface="Century Gothic"/>
                <a:sym typeface="Century Gothic"/>
              </a:rPr>
              <a:t>List the name of antibiotics used for treatment of </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entury Gothic"/>
                <a:ea typeface="Century Gothic"/>
                <a:cs typeface="Century Gothic"/>
                <a:sym typeface="Century Gothic"/>
              </a:rPr>
              <a:t>meningitis.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entury Gothic"/>
                <a:ea typeface="Century Gothic"/>
                <a:cs typeface="Century Gothic"/>
                <a:sym typeface="Century Gothic"/>
              </a:rPr>
              <a:t>Describe the mechanism of action &amp; adverse effects of the individual drugs.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p:txBody>
      </p:sp>
      <p:sp>
        <p:nvSpPr>
          <p:cNvPr id="96" name="Google Shape;96;p13"/>
          <p:cNvSpPr/>
          <p:nvPr/>
        </p:nvSpPr>
        <p:spPr>
          <a:xfrm>
            <a:off x="439519" y="6006371"/>
            <a:ext cx="129600" cy="134700"/>
          </a:xfrm>
          <a:prstGeom prst="chevron">
            <a:avLst>
              <a:gd fmla="val 50000" name="adj"/>
            </a:avLst>
          </a:prstGeom>
          <a:solidFill>
            <a:srgbClr val="FFD966"/>
          </a:solid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p:txBody>
      </p:sp>
      <p:sp>
        <p:nvSpPr>
          <p:cNvPr id="97" name="Google Shape;97;p13"/>
          <p:cNvSpPr/>
          <p:nvPr/>
        </p:nvSpPr>
        <p:spPr>
          <a:xfrm>
            <a:off x="439519" y="6354312"/>
            <a:ext cx="129600" cy="134700"/>
          </a:xfrm>
          <a:prstGeom prst="chevron">
            <a:avLst>
              <a:gd fmla="val 50000" name="adj"/>
            </a:avLst>
          </a:prstGeom>
          <a:solidFill>
            <a:srgbClr val="FFD966"/>
          </a:solid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p:txBody>
      </p:sp>
      <p:sp>
        <p:nvSpPr>
          <p:cNvPr id="98" name="Google Shape;98;p13"/>
          <p:cNvSpPr/>
          <p:nvPr/>
        </p:nvSpPr>
        <p:spPr>
          <a:xfrm>
            <a:off x="439519" y="6626053"/>
            <a:ext cx="129600" cy="134700"/>
          </a:xfrm>
          <a:prstGeom prst="chevron">
            <a:avLst>
              <a:gd fmla="val 50000" name="adj"/>
            </a:avLst>
          </a:prstGeom>
          <a:solidFill>
            <a:srgbClr val="FFD966"/>
          </a:solid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p:txBody>
      </p:sp>
      <p:sp>
        <p:nvSpPr>
          <p:cNvPr id="99" name="Google Shape;99;p13"/>
          <p:cNvSpPr/>
          <p:nvPr/>
        </p:nvSpPr>
        <p:spPr>
          <a:xfrm>
            <a:off x="447916" y="7133317"/>
            <a:ext cx="129600" cy="134700"/>
          </a:xfrm>
          <a:prstGeom prst="chevron">
            <a:avLst>
              <a:gd fmla="val 50000" name="adj"/>
            </a:avLst>
          </a:prstGeom>
          <a:solidFill>
            <a:srgbClr val="FFD966"/>
          </a:solid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p:txBody>
      </p:sp>
      <p:sp>
        <p:nvSpPr>
          <p:cNvPr id="100" name="Google Shape;100;p13"/>
          <p:cNvSpPr txBox="1"/>
          <p:nvPr/>
        </p:nvSpPr>
        <p:spPr>
          <a:xfrm>
            <a:off x="439519" y="4014830"/>
            <a:ext cx="4613700" cy="554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000"/>
              <a:buFont typeface="Arial"/>
              <a:buNone/>
            </a:pPr>
            <a:r>
              <a:rPr b="1" i="0" lang="en-US" sz="3000" u="none" cap="none" strike="noStrike">
                <a:solidFill>
                  <a:schemeClr val="dk1"/>
                </a:solidFill>
                <a:latin typeface="Century Gothic"/>
                <a:ea typeface="Century Gothic"/>
                <a:cs typeface="Century Gothic"/>
                <a:sym typeface="Century Gothic"/>
              </a:rPr>
              <a:t>Drugs used in Meningitis</a:t>
            </a:r>
            <a:endParaRPr b="1" i="0" sz="3000" u="none" cap="none" strike="noStrike">
              <a:solidFill>
                <a:schemeClr val="dk1"/>
              </a:solidFill>
              <a:latin typeface="Century Gothic"/>
              <a:ea typeface="Century Gothic"/>
              <a:cs typeface="Century Gothic"/>
              <a:sym typeface="Century Gothic"/>
            </a:endParaRPr>
          </a:p>
        </p:txBody>
      </p:sp>
      <p:sp>
        <p:nvSpPr>
          <p:cNvPr id="101" name="Google Shape;101;p13"/>
          <p:cNvSpPr txBox="1"/>
          <p:nvPr/>
        </p:nvSpPr>
        <p:spPr>
          <a:xfrm>
            <a:off x="5246025" y="9122150"/>
            <a:ext cx="1542900" cy="4002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US" sz="1800" u="sng">
                <a:solidFill>
                  <a:srgbClr val="FF6692"/>
                </a:solidFill>
                <a:latin typeface="Century Gothic"/>
                <a:ea typeface="Century Gothic"/>
                <a:cs typeface="Century Gothic"/>
                <a:sym typeface="Century Gothic"/>
                <a:hlinkClick r:id="rId6"/>
              </a:rPr>
              <a:t>Editing File</a:t>
            </a:r>
            <a:endParaRPr b="1" sz="1800" u="sng">
              <a:solidFill>
                <a:srgbClr val="FF6692"/>
              </a:solidFill>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22"/>
          <p:cNvSpPr/>
          <p:nvPr/>
        </p:nvSpPr>
        <p:spPr>
          <a:xfrm>
            <a:off x="0" y="0"/>
            <a:ext cx="6830400" cy="527400"/>
          </a:xfrm>
          <a:prstGeom prst="rect">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b="1" lang="en-US" sz="3000">
                <a:solidFill>
                  <a:schemeClr val="lt1"/>
                </a:solidFill>
                <a:latin typeface="Century Gothic"/>
                <a:ea typeface="Century Gothic"/>
                <a:cs typeface="Century Gothic"/>
                <a:sym typeface="Century Gothic"/>
              </a:rPr>
              <a:t>Questions</a:t>
            </a:r>
            <a:endParaRPr b="1" sz="3000">
              <a:solidFill>
                <a:schemeClr val="lt1"/>
              </a:solidFill>
              <a:latin typeface="Century Gothic"/>
              <a:ea typeface="Century Gothic"/>
              <a:cs typeface="Century Gothic"/>
              <a:sym typeface="Century Gothic"/>
            </a:endParaRPr>
          </a:p>
        </p:txBody>
      </p:sp>
      <p:sp>
        <p:nvSpPr>
          <p:cNvPr id="221" name="Google Shape;221;p22"/>
          <p:cNvSpPr/>
          <p:nvPr/>
        </p:nvSpPr>
        <p:spPr>
          <a:xfrm>
            <a:off x="55650" y="674375"/>
            <a:ext cx="1275000" cy="430800"/>
          </a:xfrm>
          <a:prstGeom prst="snipRoundRect">
            <a:avLst>
              <a:gd fmla="val 0" name="adj1"/>
              <a:gd fmla="val 50000" name="adj2"/>
            </a:avLst>
          </a:prstGeom>
          <a:solidFill>
            <a:schemeClr val="lt2"/>
          </a:solidFill>
          <a:ln>
            <a:noFill/>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1600"/>
              <a:buFont typeface="Arial"/>
              <a:buNone/>
            </a:pPr>
            <a:r>
              <a:rPr b="1" lang="en-US" sz="1600">
                <a:solidFill>
                  <a:schemeClr val="dk1"/>
                </a:solidFill>
                <a:latin typeface="Century Gothic"/>
                <a:ea typeface="Century Gothic"/>
                <a:cs typeface="Century Gothic"/>
                <a:sym typeface="Century Gothic"/>
              </a:rPr>
              <a:t>MCQs</a:t>
            </a:r>
            <a:endParaRPr b="1" sz="1600">
              <a:solidFill>
                <a:schemeClr val="dk1"/>
              </a:solidFill>
              <a:latin typeface="Century Gothic"/>
              <a:ea typeface="Century Gothic"/>
              <a:cs typeface="Century Gothic"/>
              <a:sym typeface="Century Gothic"/>
            </a:endParaRPr>
          </a:p>
        </p:txBody>
      </p:sp>
      <p:sp>
        <p:nvSpPr>
          <p:cNvPr id="222" name="Google Shape;222;p22"/>
          <p:cNvSpPr txBox="1"/>
          <p:nvPr/>
        </p:nvSpPr>
        <p:spPr>
          <a:xfrm>
            <a:off x="164825" y="1421550"/>
            <a:ext cx="6593100" cy="70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1-which of the following is the drug of choice in cases of meningitis by pseudomonas aeruginosa ?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a-  Penicillin G.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b-Ceftriaxone.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c- Amoxicillin + Clavulanic Acid.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d- Ceftazidime.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2-Salah was commenced on antibiotics but developed thrombophlebitis at the site of injection. which of the following is the most likely antibiotic to have caused this ?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a- Ceftriaxone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b - Ampicillin + Sulbactam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c- Gentamicin.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d- Penicillin G.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3-all of the following drugs are resistant to B lactamase except for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a- Ceftriaxone.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b- Imipenem.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c- Ceftazidime.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d- Amoxicillin.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4- what is the mechanism of action of Cilastatin ?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a- B lactamase inhibitor.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b- inhibition of cell wall synthesis by inhibiting peptidoglycan layer.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c- decarboxylase enzyme inhibitor.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d- dehydropeptidase enzyme  inhibitor.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5- Vancomycin taken orally can be used for the treatment of ?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a- meningitis.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b- sinusitis.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c- pseudomembranous colitis.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d- otitis media.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23"/>
          <p:cNvSpPr/>
          <p:nvPr/>
        </p:nvSpPr>
        <p:spPr>
          <a:xfrm>
            <a:off x="0" y="0"/>
            <a:ext cx="6830400" cy="527400"/>
          </a:xfrm>
          <a:prstGeom prst="rect">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b="1" lang="en-US" sz="3000">
                <a:solidFill>
                  <a:schemeClr val="lt1"/>
                </a:solidFill>
                <a:latin typeface="Century Gothic"/>
                <a:ea typeface="Century Gothic"/>
                <a:cs typeface="Century Gothic"/>
                <a:sym typeface="Century Gothic"/>
              </a:rPr>
              <a:t>Questions</a:t>
            </a:r>
            <a:endParaRPr b="1" sz="3000">
              <a:solidFill>
                <a:schemeClr val="lt1"/>
              </a:solidFill>
              <a:latin typeface="Century Gothic"/>
              <a:ea typeface="Century Gothic"/>
              <a:cs typeface="Century Gothic"/>
              <a:sym typeface="Century Gothic"/>
            </a:endParaRPr>
          </a:p>
        </p:txBody>
      </p:sp>
      <p:sp>
        <p:nvSpPr>
          <p:cNvPr id="229" name="Google Shape;229;p23"/>
          <p:cNvSpPr/>
          <p:nvPr/>
        </p:nvSpPr>
        <p:spPr>
          <a:xfrm>
            <a:off x="55650" y="674375"/>
            <a:ext cx="1275000" cy="430800"/>
          </a:xfrm>
          <a:prstGeom prst="snipRoundRect">
            <a:avLst>
              <a:gd fmla="val 0" name="adj1"/>
              <a:gd fmla="val 50000" name="adj2"/>
            </a:avLst>
          </a:prstGeom>
          <a:solidFill>
            <a:schemeClr val="lt2"/>
          </a:solidFill>
          <a:ln>
            <a:noFill/>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1600"/>
              <a:buFont typeface="Arial"/>
              <a:buNone/>
            </a:pPr>
            <a:r>
              <a:rPr b="1" lang="en-US" sz="1600">
                <a:solidFill>
                  <a:schemeClr val="dk1"/>
                </a:solidFill>
                <a:latin typeface="Century Gothic"/>
                <a:ea typeface="Century Gothic"/>
                <a:cs typeface="Century Gothic"/>
                <a:sym typeface="Century Gothic"/>
              </a:rPr>
              <a:t>MCQs</a:t>
            </a:r>
            <a:endParaRPr b="1" sz="1600">
              <a:solidFill>
                <a:schemeClr val="dk1"/>
              </a:solidFill>
              <a:latin typeface="Century Gothic"/>
              <a:ea typeface="Century Gothic"/>
              <a:cs typeface="Century Gothic"/>
              <a:sym typeface="Century Gothic"/>
            </a:endParaRPr>
          </a:p>
        </p:txBody>
      </p:sp>
      <p:sp>
        <p:nvSpPr>
          <p:cNvPr id="230" name="Google Shape;230;p23"/>
          <p:cNvSpPr txBox="1"/>
          <p:nvPr/>
        </p:nvSpPr>
        <p:spPr>
          <a:xfrm>
            <a:off x="138075" y="1252675"/>
            <a:ext cx="6643800" cy="498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6- which of the following drugs can be used in cases of Methicillin Resistant Staph Aureus infections ?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a- Ceftriaxone.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b- Imipenem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c-Vancomycin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d- gentamicin .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7- which of the following is the most common side effect of Vancomycin :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a- Red man syndrome.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b- seizures.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c- super-infections,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d-  skin rash.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8- which of the following drugs is contraindicated in cases of Myasthenia gravis ?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a- Vancomycin.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b- Ceftriaxone.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c- Penicillin G.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d- Gentamicin.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l">
              <a:spcBef>
                <a:spcPts val="0"/>
              </a:spcBef>
              <a:spcAft>
                <a:spcPts val="0"/>
              </a:spcAft>
              <a:buNone/>
            </a:pPr>
            <a:r>
              <a:t/>
            </a:r>
            <a:endParaRPr>
              <a:latin typeface="Century Gothic"/>
              <a:ea typeface="Century Gothic"/>
              <a:cs typeface="Century Gothic"/>
              <a:sym typeface="Century Gothic"/>
            </a:endParaRPr>
          </a:p>
          <a:p>
            <a:pPr indent="0" lvl="0" marL="0" rtl="0" algn="r">
              <a:spcBef>
                <a:spcPts val="0"/>
              </a:spcBef>
              <a:spcAft>
                <a:spcPts val="0"/>
              </a:spcAft>
              <a:buNone/>
            </a:pPr>
            <a:r>
              <a:t/>
            </a:r>
            <a:endParaRPr>
              <a:latin typeface="Century Gothic"/>
              <a:ea typeface="Century Gothic"/>
              <a:cs typeface="Century Gothic"/>
              <a:sym typeface="Century Gothic"/>
            </a:endParaRPr>
          </a:p>
          <a:p>
            <a:pPr indent="0" lvl="0" marL="0" rtl="0" algn="r">
              <a:spcBef>
                <a:spcPts val="0"/>
              </a:spcBef>
              <a:spcAft>
                <a:spcPts val="0"/>
              </a:spcAft>
              <a:buNone/>
            </a:pPr>
            <a:r>
              <a:t/>
            </a:r>
            <a:endParaRPr>
              <a:latin typeface="Century Gothic"/>
              <a:ea typeface="Century Gothic"/>
              <a:cs typeface="Century Gothic"/>
              <a:sym typeface="Century Gothic"/>
            </a:endParaRPr>
          </a:p>
        </p:txBody>
      </p:sp>
      <p:sp>
        <p:nvSpPr>
          <p:cNvPr id="231" name="Google Shape;231;p23"/>
          <p:cNvSpPr txBox="1"/>
          <p:nvPr/>
        </p:nvSpPr>
        <p:spPr>
          <a:xfrm>
            <a:off x="5256675" y="7811700"/>
            <a:ext cx="1573800" cy="2094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a:solidFill>
                  <a:srgbClr val="999999"/>
                </a:solidFill>
                <a:latin typeface="Century Gothic"/>
                <a:ea typeface="Century Gothic"/>
                <a:cs typeface="Century Gothic"/>
                <a:sym typeface="Century Gothic"/>
              </a:rPr>
              <a:t>MCQs answers: </a:t>
            </a:r>
            <a:endParaRPr>
              <a:solidFill>
                <a:srgbClr val="999999"/>
              </a:solidFill>
              <a:latin typeface="Century Gothic"/>
              <a:ea typeface="Century Gothic"/>
              <a:cs typeface="Century Gothic"/>
              <a:sym typeface="Century Gothic"/>
            </a:endParaRPr>
          </a:p>
          <a:p>
            <a:pPr indent="0" lvl="0" marL="0" rtl="0" algn="ctr">
              <a:spcBef>
                <a:spcPts val="0"/>
              </a:spcBef>
              <a:spcAft>
                <a:spcPts val="0"/>
              </a:spcAft>
              <a:buNone/>
            </a:pPr>
            <a:r>
              <a:rPr lang="en-US">
                <a:solidFill>
                  <a:srgbClr val="999999"/>
                </a:solidFill>
                <a:latin typeface="Century Gothic"/>
                <a:ea typeface="Century Gothic"/>
                <a:cs typeface="Century Gothic"/>
                <a:sym typeface="Century Gothic"/>
              </a:rPr>
              <a:t>1- d</a:t>
            </a:r>
            <a:endParaRPr>
              <a:solidFill>
                <a:srgbClr val="999999"/>
              </a:solidFill>
              <a:latin typeface="Century Gothic"/>
              <a:ea typeface="Century Gothic"/>
              <a:cs typeface="Century Gothic"/>
              <a:sym typeface="Century Gothic"/>
            </a:endParaRPr>
          </a:p>
          <a:p>
            <a:pPr indent="0" lvl="0" marL="0" rtl="0" algn="ctr">
              <a:spcBef>
                <a:spcPts val="0"/>
              </a:spcBef>
              <a:spcAft>
                <a:spcPts val="0"/>
              </a:spcAft>
              <a:buNone/>
            </a:pPr>
            <a:r>
              <a:rPr lang="en-US">
                <a:solidFill>
                  <a:srgbClr val="999999"/>
                </a:solidFill>
                <a:latin typeface="Century Gothic"/>
                <a:ea typeface="Century Gothic"/>
                <a:cs typeface="Century Gothic"/>
                <a:sym typeface="Century Gothic"/>
              </a:rPr>
              <a:t>2- a</a:t>
            </a:r>
            <a:endParaRPr>
              <a:solidFill>
                <a:srgbClr val="999999"/>
              </a:solidFill>
              <a:latin typeface="Century Gothic"/>
              <a:ea typeface="Century Gothic"/>
              <a:cs typeface="Century Gothic"/>
              <a:sym typeface="Century Gothic"/>
            </a:endParaRPr>
          </a:p>
          <a:p>
            <a:pPr indent="0" lvl="0" marL="0" rtl="0" algn="ctr">
              <a:spcBef>
                <a:spcPts val="0"/>
              </a:spcBef>
              <a:spcAft>
                <a:spcPts val="0"/>
              </a:spcAft>
              <a:buNone/>
            </a:pPr>
            <a:r>
              <a:rPr lang="en-US">
                <a:solidFill>
                  <a:srgbClr val="999999"/>
                </a:solidFill>
                <a:latin typeface="Century Gothic"/>
                <a:ea typeface="Century Gothic"/>
                <a:cs typeface="Century Gothic"/>
                <a:sym typeface="Century Gothic"/>
              </a:rPr>
              <a:t>3- d</a:t>
            </a:r>
            <a:endParaRPr>
              <a:solidFill>
                <a:srgbClr val="999999"/>
              </a:solidFill>
              <a:latin typeface="Century Gothic"/>
              <a:ea typeface="Century Gothic"/>
              <a:cs typeface="Century Gothic"/>
              <a:sym typeface="Century Gothic"/>
            </a:endParaRPr>
          </a:p>
          <a:p>
            <a:pPr indent="0" lvl="0" marL="0" rtl="0" algn="ctr">
              <a:spcBef>
                <a:spcPts val="0"/>
              </a:spcBef>
              <a:spcAft>
                <a:spcPts val="0"/>
              </a:spcAft>
              <a:buNone/>
            </a:pPr>
            <a:r>
              <a:rPr lang="en-US">
                <a:solidFill>
                  <a:srgbClr val="999999"/>
                </a:solidFill>
                <a:latin typeface="Century Gothic"/>
                <a:ea typeface="Century Gothic"/>
                <a:cs typeface="Century Gothic"/>
                <a:sym typeface="Century Gothic"/>
              </a:rPr>
              <a:t>4- d</a:t>
            </a:r>
            <a:endParaRPr>
              <a:solidFill>
                <a:srgbClr val="999999"/>
              </a:solidFill>
              <a:latin typeface="Century Gothic"/>
              <a:ea typeface="Century Gothic"/>
              <a:cs typeface="Century Gothic"/>
              <a:sym typeface="Century Gothic"/>
            </a:endParaRPr>
          </a:p>
          <a:p>
            <a:pPr indent="0" lvl="0" marL="0" rtl="0" algn="ctr">
              <a:spcBef>
                <a:spcPts val="0"/>
              </a:spcBef>
              <a:spcAft>
                <a:spcPts val="0"/>
              </a:spcAft>
              <a:buNone/>
            </a:pPr>
            <a:r>
              <a:rPr lang="en-US">
                <a:solidFill>
                  <a:srgbClr val="999999"/>
                </a:solidFill>
                <a:latin typeface="Century Gothic"/>
                <a:ea typeface="Century Gothic"/>
                <a:cs typeface="Century Gothic"/>
                <a:sym typeface="Century Gothic"/>
              </a:rPr>
              <a:t>5- c</a:t>
            </a:r>
            <a:endParaRPr>
              <a:solidFill>
                <a:srgbClr val="999999"/>
              </a:solidFill>
              <a:latin typeface="Century Gothic"/>
              <a:ea typeface="Century Gothic"/>
              <a:cs typeface="Century Gothic"/>
              <a:sym typeface="Century Gothic"/>
            </a:endParaRPr>
          </a:p>
          <a:p>
            <a:pPr indent="0" lvl="0" marL="0" rtl="0" algn="ctr">
              <a:spcBef>
                <a:spcPts val="0"/>
              </a:spcBef>
              <a:spcAft>
                <a:spcPts val="0"/>
              </a:spcAft>
              <a:buNone/>
            </a:pPr>
            <a:r>
              <a:rPr lang="en-US">
                <a:solidFill>
                  <a:srgbClr val="999999"/>
                </a:solidFill>
                <a:latin typeface="Century Gothic"/>
                <a:ea typeface="Century Gothic"/>
                <a:cs typeface="Century Gothic"/>
                <a:sym typeface="Century Gothic"/>
              </a:rPr>
              <a:t>6- c</a:t>
            </a:r>
            <a:endParaRPr>
              <a:solidFill>
                <a:srgbClr val="999999"/>
              </a:solidFill>
              <a:latin typeface="Century Gothic"/>
              <a:ea typeface="Century Gothic"/>
              <a:cs typeface="Century Gothic"/>
              <a:sym typeface="Century Gothic"/>
            </a:endParaRPr>
          </a:p>
          <a:p>
            <a:pPr indent="0" lvl="0" marL="0" rtl="0" algn="ctr">
              <a:spcBef>
                <a:spcPts val="0"/>
              </a:spcBef>
              <a:spcAft>
                <a:spcPts val="0"/>
              </a:spcAft>
              <a:buNone/>
            </a:pPr>
            <a:r>
              <a:rPr lang="en-US">
                <a:solidFill>
                  <a:srgbClr val="999999"/>
                </a:solidFill>
                <a:latin typeface="Century Gothic"/>
                <a:ea typeface="Century Gothic"/>
                <a:cs typeface="Century Gothic"/>
                <a:sym typeface="Century Gothic"/>
              </a:rPr>
              <a:t>7- a </a:t>
            </a:r>
            <a:endParaRPr>
              <a:solidFill>
                <a:srgbClr val="999999"/>
              </a:solidFill>
              <a:latin typeface="Century Gothic"/>
              <a:ea typeface="Century Gothic"/>
              <a:cs typeface="Century Gothic"/>
              <a:sym typeface="Century Gothic"/>
            </a:endParaRPr>
          </a:p>
          <a:p>
            <a:pPr indent="0" lvl="0" marL="0" rtl="0" algn="ctr">
              <a:spcBef>
                <a:spcPts val="0"/>
              </a:spcBef>
              <a:spcAft>
                <a:spcPts val="0"/>
              </a:spcAft>
              <a:buNone/>
            </a:pPr>
            <a:r>
              <a:rPr lang="en-US">
                <a:solidFill>
                  <a:srgbClr val="999999"/>
                </a:solidFill>
                <a:latin typeface="Century Gothic"/>
                <a:ea typeface="Century Gothic"/>
                <a:cs typeface="Century Gothic"/>
                <a:sym typeface="Century Gothic"/>
              </a:rPr>
              <a:t>8- d</a:t>
            </a:r>
            <a:endParaRPr>
              <a:latin typeface="Century Gothic"/>
              <a:ea typeface="Century Gothic"/>
              <a:cs typeface="Century Gothic"/>
              <a:sym typeface="Century Gothic"/>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24"/>
          <p:cNvSpPr/>
          <p:nvPr/>
        </p:nvSpPr>
        <p:spPr>
          <a:xfrm>
            <a:off x="0" y="0"/>
            <a:ext cx="6830400" cy="527400"/>
          </a:xfrm>
          <a:prstGeom prst="rect">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b="1" lang="en-US" sz="3000">
                <a:solidFill>
                  <a:schemeClr val="lt1"/>
                </a:solidFill>
                <a:latin typeface="Century Gothic"/>
                <a:ea typeface="Century Gothic"/>
                <a:cs typeface="Century Gothic"/>
                <a:sym typeface="Century Gothic"/>
              </a:rPr>
              <a:t>Questions</a:t>
            </a:r>
            <a:endParaRPr b="1" sz="3000">
              <a:solidFill>
                <a:schemeClr val="lt1"/>
              </a:solidFill>
              <a:latin typeface="Century Gothic"/>
              <a:ea typeface="Century Gothic"/>
              <a:cs typeface="Century Gothic"/>
              <a:sym typeface="Century Gothic"/>
            </a:endParaRPr>
          </a:p>
        </p:txBody>
      </p:sp>
      <p:sp>
        <p:nvSpPr>
          <p:cNvPr id="238" name="Google Shape;238;p24"/>
          <p:cNvSpPr/>
          <p:nvPr/>
        </p:nvSpPr>
        <p:spPr>
          <a:xfrm>
            <a:off x="55650" y="674375"/>
            <a:ext cx="1275000" cy="430800"/>
          </a:xfrm>
          <a:prstGeom prst="snipRoundRect">
            <a:avLst>
              <a:gd fmla="val 0" name="adj1"/>
              <a:gd fmla="val 50000" name="adj2"/>
            </a:avLst>
          </a:prstGeom>
          <a:solidFill>
            <a:schemeClr val="lt2"/>
          </a:solidFill>
          <a:ln>
            <a:noFill/>
          </a:ln>
        </p:spPr>
        <p:txBody>
          <a:bodyPr anchorCtr="0" anchor="ctr" bIns="45700" lIns="91425" spcFirstLastPara="1" rIns="91425" wrap="square" tIns="45700">
            <a:noAutofit/>
          </a:bodyPr>
          <a:lstStyle/>
          <a:p>
            <a:pPr indent="0" lvl="0" marL="0" rtl="0" algn="ctr">
              <a:spcBef>
                <a:spcPts val="0"/>
              </a:spcBef>
              <a:spcAft>
                <a:spcPts val="0"/>
              </a:spcAft>
              <a:buClr>
                <a:srgbClr val="000000"/>
              </a:buClr>
              <a:buSzPts val="1600"/>
              <a:buFont typeface="Arial"/>
              <a:buNone/>
            </a:pPr>
            <a:r>
              <a:rPr b="1" lang="en-US" sz="1600">
                <a:solidFill>
                  <a:schemeClr val="dk1"/>
                </a:solidFill>
                <a:latin typeface="Century Gothic"/>
                <a:ea typeface="Century Gothic"/>
                <a:cs typeface="Century Gothic"/>
                <a:sym typeface="Century Gothic"/>
              </a:rPr>
              <a:t>SAQ</a:t>
            </a:r>
            <a:endParaRPr b="1" sz="1600">
              <a:solidFill>
                <a:schemeClr val="dk1"/>
              </a:solidFill>
              <a:latin typeface="Century Gothic"/>
              <a:ea typeface="Century Gothic"/>
              <a:cs typeface="Century Gothic"/>
              <a:sym typeface="Century Gothic"/>
            </a:endParaRPr>
          </a:p>
        </p:txBody>
      </p:sp>
      <p:sp>
        <p:nvSpPr>
          <p:cNvPr id="239" name="Google Shape;239;p24"/>
          <p:cNvSpPr txBox="1"/>
          <p:nvPr/>
        </p:nvSpPr>
        <p:spPr>
          <a:xfrm>
            <a:off x="296675" y="1302125"/>
            <a:ext cx="6428100" cy="829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Ahmad , an 8 year old boy , was suffering from a high fever and neck </a:t>
            </a:r>
            <a:r>
              <a:rPr b="1" lang="en-US">
                <a:solidFill>
                  <a:schemeClr val="dk1"/>
                </a:solidFill>
                <a:latin typeface="Century Gothic"/>
                <a:ea typeface="Century Gothic"/>
                <a:cs typeface="Century Gothic"/>
                <a:sym typeface="Century Gothic"/>
              </a:rPr>
              <a:t>stiffness</a:t>
            </a:r>
            <a:r>
              <a:rPr b="1" lang="en-US">
                <a:solidFill>
                  <a:schemeClr val="dk1"/>
                </a:solidFill>
                <a:latin typeface="Century Gothic"/>
                <a:ea typeface="Century Gothic"/>
                <a:cs typeface="Century Gothic"/>
                <a:sym typeface="Century Gothic"/>
              </a:rPr>
              <a:t> . When he woke up in the morning he also had a sudden headache and he was abnormally </a:t>
            </a:r>
            <a:r>
              <a:rPr b="1" lang="en-US">
                <a:solidFill>
                  <a:schemeClr val="dk1"/>
                </a:solidFill>
                <a:latin typeface="Century Gothic"/>
                <a:ea typeface="Century Gothic"/>
                <a:cs typeface="Century Gothic"/>
                <a:sym typeface="Century Gothic"/>
              </a:rPr>
              <a:t>sensitive</a:t>
            </a:r>
            <a:r>
              <a:rPr b="1" lang="en-US">
                <a:solidFill>
                  <a:schemeClr val="dk1"/>
                </a:solidFill>
                <a:latin typeface="Century Gothic"/>
                <a:ea typeface="Century Gothic"/>
                <a:cs typeface="Century Gothic"/>
                <a:sym typeface="Century Gothic"/>
              </a:rPr>
              <a:t> to bright light. He went to the emergency room and he was diagnosed with bacterial meningitis.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what is the management approach in a case of bacterial </a:t>
            </a:r>
            <a:r>
              <a:rPr b="1" lang="en-US">
                <a:solidFill>
                  <a:schemeClr val="dk1"/>
                </a:solidFill>
                <a:latin typeface="Century Gothic"/>
                <a:ea typeface="Century Gothic"/>
                <a:cs typeface="Century Gothic"/>
                <a:sym typeface="Century Gothic"/>
              </a:rPr>
              <a:t>meningitis</a:t>
            </a:r>
            <a:r>
              <a:rPr b="1" lang="en-US">
                <a:solidFill>
                  <a:schemeClr val="dk1"/>
                </a:solidFill>
                <a:latin typeface="Century Gothic"/>
                <a:ea typeface="Century Gothic"/>
                <a:cs typeface="Century Gothic"/>
                <a:sym typeface="Century Gothic"/>
              </a:rPr>
              <a:t>?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1- emergency </a:t>
            </a:r>
            <a:r>
              <a:rPr lang="en-US">
                <a:solidFill>
                  <a:srgbClr val="999999"/>
                </a:solidFill>
                <a:latin typeface="Century Gothic"/>
                <a:ea typeface="Century Gothic"/>
                <a:cs typeface="Century Gothic"/>
                <a:sym typeface="Century Gothic"/>
              </a:rPr>
              <a:t>hospitalization</a:t>
            </a:r>
            <a:r>
              <a:rPr lang="en-US">
                <a:solidFill>
                  <a:srgbClr val="999999"/>
                </a:solidFill>
                <a:latin typeface="Century Gothic"/>
                <a:ea typeface="Century Gothic"/>
                <a:cs typeface="Century Gothic"/>
                <a:sym typeface="Century Gothic"/>
              </a:rPr>
              <a:t>.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2- I.V </a:t>
            </a:r>
            <a:r>
              <a:rPr lang="en-US">
                <a:solidFill>
                  <a:srgbClr val="999999"/>
                </a:solidFill>
                <a:latin typeface="Century Gothic"/>
                <a:ea typeface="Century Gothic"/>
                <a:cs typeface="Century Gothic"/>
                <a:sym typeface="Century Gothic"/>
              </a:rPr>
              <a:t>antibiotics</a:t>
            </a:r>
            <a:r>
              <a:rPr lang="en-US">
                <a:solidFill>
                  <a:srgbClr val="999999"/>
                </a:solidFill>
                <a:latin typeface="Century Gothic"/>
                <a:ea typeface="Century Gothic"/>
                <a:cs typeface="Century Gothic"/>
                <a:sym typeface="Century Gothic"/>
              </a:rPr>
              <a:t> ( start with empiric treatment )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3- Measures for treatment of complications of meningitis.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what are the different classes of antibiotics used in cases of meningitis?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In meningitis , bactericidal antibiotics must be used which are inhibitors of cell wall synthesis ( B lactams).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1- Penicillins.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2- Carbapenems.</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3-Cephalosporins.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Ahmad was given Amoxicillin + clavulanic acid. describe this drug’s mechanism of action.</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Mechanism of action : Inhibition of cell wall synthesis by inhibiting the peptidoglycan layer of the bacterial cell wall.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t/>
            </a:r>
            <a:endParaRPr>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what is the reason behind the combination of clavulanic acid with Amoxicillin ?</a:t>
            </a:r>
            <a:r>
              <a:rPr lang="en-US">
                <a:solidFill>
                  <a:schemeClr val="dk1"/>
                </a:solidFill>
                <a:latin typeface="Century Gothic"/>
                <a:ea typeface="Century Gothic"/>
                <a:cs typeface="Century Gothic"/>
                <a:sym typeface="Century Gothic"/>
              </a:rPr>
              <a:t> </a:t>
            </a:r>
            <a:endParaRPr>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Amoxicillin is B-Lactamase </a:t>
            </a:r>
            <a:r>
              <a:rPr lang="en-US">
                <a:solidFill>
                  <a:srgbClr val="999999"/>
                </a:solidFill>
                <a:latin typeface="Century Gothic"/>
                <a:ea typeface="Century Gothic"/>
                <a:cs typeface="Century Gothic"/>
                <a:sym typeface="Century Gothic"/>
              </a:rPr>
              <a:t>sensitive</a:t>
            </a:r>
            <a:r>
              <a:rPr lang="en-US">
                <a:solidFill>
                  <a:srgbClr val="999999"/>
                </a:solidFill>
                <a:latin typeface="Century Gothic"/>
                <a:ea typeface="Century Gothic"/>
                <a:cs typeface="Century Gothic"/>
                <a:sym typeface="Century Gothic"/>
              </a:rPr>
              <a:t>. it is combined with clavulanic acid ( B -Lactamase inhibitor) to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1- prevent enzymatic hydrolysis by B-Lactamase.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2- Extend the antimicrobial activity.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t/>
            </a:r>
            <a:endParaRPr>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give three side effects of this drug. </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1- </a:t>
            </a:r>
            <a:r>
              <a:rPr lang="en-US">
                <a:solidFill>
                  <a:srgbClr val="999999"/>
                </a:solidFill>
                <a:latin typeface="Century Gothic"/>
                <a:ea typeface="Century Gothic"/>
                <a:cs typeface="Century Gothic"/>
                <a:sym typeface="Century Gothic"/>
              </a:rPr>
              <a:t>Hypersensitivity</a:t>
            </a:r>
            <a:r>
              <a:rPr lang="en-US">
                <a:solidFill>
                  <a:srgbClr val="999999"/>
                </a:solidFill>
                <a:latin typeface="Century Gothic"/>
                <a:ea typeface="Century Gothic"/>
                <a:cs typeface="Century Gothic"/>
                <a:sym typeface="Century Gothic"/>
              </a:rPr>
              <a:t> reaction.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2- super- infections ( candidiasis , oral thrush)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3-seizures if a high dose is given to a patient with renal failure. </a:t>
            </a:r>
            <a:endParaRPr>
              <a:solidFill>
                <a:srgbClr val="999999"/>
              </a:solidFill>
              <a:latin typeface="Century Gothic"/>
              <a:ea typeface="Century Gothic"/>
              <a:cs typeface="Century Gothic"/>
              <a:sym typeface="Century 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pic>
        <p:nvPicPr>
          <p:cNvPr id="245" name="Google Shape;245;p25"/>
          <p:cNvPicPr preferRelativeResize="0"/>
          <p:nvPr/>
        </p:nvPicPr>
        <p:blipFill>
          <a:blip r:embed="rId3">
            <a:alphaModFix/>
          </a:blip>
          <a:stretch>
            <a:fillRect/>
          </a:stretch>
        </p:blipFill>
        <p:spPr>
          <a:xfrm>
            <a:off x="152400" y="9144000"/>
            <a:ext cx="590550" cy="590550"/>
          </a:xfrm>
          <a:prstGeom prst="rect">
            <a:avLst/>
          </a:prstGeom>
          <a:noFill/>
          <a:ln>
            <a:noFill/>
          </a:ln>
        </p:spPr>
      </p:pic>
      <p:sp>
        <p:nvSpPr>
          <p:cNvPr id="246" name="Google Shape;246;p25"/>
          <p:cNvSpPr txBox="1"/>
          <p:nvPr/>
        </p:nvSpPr>
        <p:spPr>
          <a:xfrm>
            <a:off x="742950" y="9251150"/>
            <a:ext cx="1644900" cy="387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US" sz="1800">
                <a:latin typeface="Calibri"/>
                <a:ea typeface="Calibri"/>
                <a:cs typeface="Calibri"/>
                <a:sym typeface="Calibri"/>
              </a:rPr>
              <a:t>@Pharma4370</a:t>
            </a:r>
            <a:endParaRPr sz="1800">
              <a:latin typeface="Calibri"/>
              <a:ea typeface="Calibri"/>
              <a:cs typeface="Calibri"/>
              <a:sym typeface="Calibri"/>
            </a:endParaRPr>
          </a:p>
        </p:txBody>
      </p:sp>
      <p:pic>
        <p:nvPicPr>
          <p:cNvPr id="247" name="Google Shape;247;p25"/>
          <p:cNvPicPr preferRelativeResize="0"/>
          <p:nvPr/>
        </p:nvPicPr>
        <p:blipFill>
          <a:blip r:embed="rId4">
            <a:alphaModFix/>
          </a:blip>
          <a:stretch>
            <a:fillRect/>
          </a:stretch>
        </p:blipFill>
        <p:spPr>
          <a:xfrm>
            <a:off x="2971800" y="9144000"/>
            <a:ext cx="590550" cy="590550"/>
          </a:xfrm>
          <a:prstGeom prst="rect">
            <a:avLst/>
          </a:prstGeom>
          <a:noFill/>
          <a:ln>
            <a:noFill/>
          </a:ln>
        </p:spPr>
      </p:pic>
      <p:sp>
        <p:nvSpPr>
          <p:cNvPr id="248" name="Google Shape;248;p25"/>
          <p:cNvSpPr txBox="1"/>
          <p:nvPr/>
        </p:nvSpPr>
        <p:spPr>
          <a:xfrm>
            <a:off x="3582600" y="9209150"/>
            <a:ext cx="2361000" cy="471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US" sz="1800">
                <a:latin typeface="Calibri"/>
                <a:ea typeface="Calibri"/>
                <a:cs typeface="Calibri"/>
                <a:sym typeface="Calibri"/>
              </a:rPr>
              <a:t>Pharm437@gmail.com</a:t>
            </a:r>
            <a:endParaRPr sz="1800">
              <a:latin typeface="Calibri"/>
              <a:ea typeface="Calibri"/>
              <a:cs typeface="Calibri"/>
              <a:sym typeface="Calibri"/>
            </a:endParaRPr>
          </a:p>
        </p:txBody>
      </p:sp>
      <p:sp>
        <p:nvSpPr>
          <p:cNvPr id="249" name="Google Shape;249;p25"/>
          <p:cNvSpPr/>
          <p:nvPr/>
        </p:nvSpPr>
        <p:spPr>
          <a:xfrm>
            <a:off x="55850" y="6401650"/>
            <a:ext cx="2124900" cy="339900"/>
          </a:xfrm>
          <a:prstGeom prst="snipRoundRect">
            <a:avLst>
              <a:gd fmla="val 0" name="adj1"/>
              <a:gd fmla="val 50000" name="adj2"/>
            </a:avLst>
          </a:prstGeom>
          <a:solidFill>
            <a:schemeClr val="lt2"/>
          </a:solid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000000"/>
              </a:buClr>
              <a:buSzPts val="1100"/>
              <a:buFont typeface="Arial"/>
              <a:buNone/>
            </a:pPr>
            <a:r>
              <a:rPr b="1" lang="en-US" sz="1600">
                <a:latin typeface="Century Gothic"/>
                <a:ea typeface="Century Gothic"/>
                <a:cs typeface="Century Gothic"/>
                <a:sym typeface="Century Gothic"/>
              </a:rPr>
              <a:t>References:</a:t>
            </a:r>
            <a:endParaRPr b="1" sz="1600">
              <a:latin typeface="Century Gothic"/>
              <a:ea typeface="Century Gothic"/>
              <a:cs typeface="Century Gothic"/>
              <a:sym typeface="Century Gothic"/>
            </a:endParaRPr>
          </a:p>
        </p:txBody>
      </p:sp>
      <p:sp>
        <p:nvSpPr>
          <p:cNvPr id="250" name="Google Shape;250;p25"/>
          <p:cNvSpPr txBox="1"/>
          <p:nvPr/>
        </p:nvSpPr>
        <p:spPr>
          <a:xfrm>
            <a:off x="1929000" y="883400"/>
            <a:ext cx="3000000" cy="5904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US" sz="3000">
                <a:solidFill>
                  <a:schemeClr val="accent1"/>
                </a:solidFill>
                <a:latin typeface="Century Gothic"/>
                <a:ea typeface="Century Gothic"/>
                <a:cs typeface="Century Gothic"/>
                <a:sym typeface="Century Gothic"/>
              </a:rPr>
              <a:t>Team leaders:</a:t>
            </a:r>
            <a:endParaRPr sz="3000">
              <a:solidFill>
                <a:schemeClr val="accent1"/>
              </a:solidFill>
              <a:latin typeface="Century Gothic"/>
              <a:ea typeface="Century Gothic"/>
              <a:cs typeface="Century Gothic"/>
              <a:sym typeface="Century Gothic"/>
            </a:endParaRPr>
          </a:p>
        </p:txBody>
      </p:sp>
      <p:sp>
        <p:nvSpPr>
          <p:cNvPr id="251" name="Google Shape;251;p25"/>
          <p:cNvSpPr txBox="1"/>
          <p:nvPr/>
        </p:nvSpPr>
        <p:spPr>
          <a:xfrm>
            <a:off x="1747200" y="2102600"/>
            <a:ext cx="3363600" cy="590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3000">
                <a:solidFill>
                  <a:schemeClr val="accent1"/>
                </a:solidFill>
                <a:latin typeface="Century Gothic"/>
                <a:ea typeface="Century Gothic"/>
                <a:cs typeface="Century Gothic"/>
                <a:sym typeface="Century Gothic"/>
              </a:rPr>
              <a:t>Team Members: </a:t>
            </a:r>
            <a:endParaRPr sz="3000">
              <a:solidFill>
                <a:schemeClr val="accent1"/>
              </a:solidFill>
              <a:latin typeface="Century Gothic"/>
              <a:ea typeface="Century Gothic"/>
              <a:cs typeface="Century Gothic"/>
              <a:sym typeface="Century Gothic"/>
            </a:endParaRPr>
          </a:p>
        </p:txBody>
      </p:sp>
      <p:sp>
        <p:nvSpPr>
          <p:cNvPr id="252" name="Google Shape;252;p25"/>
          <p:cNvSpPr txBox="1"/>
          <p:nvPr/>
        </p:nvSpPr>
        <p:spPr>
          <a:xfrm>
            <a:off x="1357950" y="8535200"/>
            <a:ext cx="3989700" cy="471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2000">
                <a:latin typeface="Century Gothic"/>
                <a:ea typeface="Century Gothic"/>
                <a:cs typeface="Century Gothic"/>
                <a:sym typeface="Century Gothic"/>
              </a:rPr>
              <a:t>Special thank for team 435 </a:t>
            </a:r>
            <a:endParaRPr sz="2000">
              <a:latin typeface="Century Gothic"/>
              <a:ea typeface="Century Gothic"/>
              <a:cs typeface="Century Gothic"/>
              <a:sym typeface="Century Gothic"/>
            </a:endParaRPr>
          </a:p>
        </p:txBody>
      </p:sp>
      <p:sp>
        <p:nvSpPr>
          <p:cNvPr id="253" name="Google Shape;253;p25"/>
          <p:cNvSpPr/>
          <p:nvPr/>
        </p:nvSpPr>
        <p:spPr>
          <a:xfrm>
            <a:off x="4784400" y="8664050"/>
            <a:ext cx="250200" cy="221700"/>
          </a:xfrm>
          <a:prstGeom prst="heart">
            <a:avLst/>
          </a:prstGeom>
          <a:solidFill>
            <a:srgbClr val="FF0000"/>
          </a:solid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5"/>
          <p:cNvSpPr txBox="1"/>
          <p:nvPr/>
        </p:nvSpPr>
        <p:spPr>
          <a:xfrm>
            <a:off x="71650" y="6756200"/>
            <a:ext cx="4711800" cy="674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US" sz="1600">
                <a:latin typeface="Calibri"/>
                <a:ea typeface="Calibri"/>
                <a:cs typeface="Calibri"/>
                <a:sym typeface="Calibri"/>
              </a:rPr>
              <a:t>- Doctors’ slides and notes.</a:t>
            </a:r>
            <a:endParaRPr sz="1600">
              <a:latin typeface="Calibri"/>
              <a:ea typeface="Calibri"/>
              <a:cs typeface="Calibri"/>
              <a:sym typeface="Calibri"/>
            </a:endParaRPr>
          </a:p>
          <a:p>
            <a:pPr indent="0" lvl="0" marL="0" rtl="0" algn="l">
              <a:lnSpc>
                <a:spcPct val="115000"/>
              </a:lnSpc>
              <a:spcBef>
                <a:spcPts val="0"/>
              </a:spcBef>
              <a:spcAft>
                <a:spcPts val="0"/>
              </a:spcAft>
              <a:buNone/>
            </a:pPr>
            <a:r>
              <a:rPr lang="en-US" sz="1600">
                <a:latin typeface="Calibri"/>
                <a:ea typeface="Calibri"/>
                <a:cs typeface="Calibri"/>
                <a:sym typeface="Calibri"/>
              </a:rPr>
              <a:t>- Pharmacology Team 435.</a:t>
            </a:r>
            <a:endParaRPr sz="1600">
              <a:latin typeface="Calibri"/>
              <a:ea typeface="Calibri"/>
              <a:cs typeface="Calibri"/>
              <a:sym typeface="Calibri"/>
            </a:endParaRPr>
          </a:p>
          <a:p>
            <a:pPr indent="0" lvl="0" marL="0" rtl="0" algn="l">
              <a:lnSpc>
                <a:spcPct val="115000"/>
              </a:lnSpc>
              <a:spcBef>
                <a:spcPts val="0"/>
              </a:spcBef>
              <a:spcAft>
                <a:spcPts val="0"/>
              </a:spcAft>
              <a:buNone/>
            </a:pPr>
            <a:r>
              <a:t/>
            </a:r>
            <a:endParaRPr sz="1600">
              <a:latin typeface="Calibri"/>
              <a:ea typeface="Calibri"/>
              <a:cs typeface="Calibri"/>
              <a:sym typeface="Calibri"/>
            </a:endParaRPr>
          </a:p>
          <a:p>
            <a:pPr indent="0" lvl="0" marL="0" rtl="0" algn="l">
              <a:lnSpc>
                <a:spcPct val="115000"/>
              </a:lnSpc>
              <a:spcBef>
                <a:spcPts val="0"/>
              </a:spcBef>
              <a:spcAft>
                <a:spcPts val="0"/>
              </a:spcAft>
              <a:buNone/>
            </a:pPr>
            <a:r>
              <a:rPr baseline="30000" lang="en-US" sz="1600">
                <a:latin typeface="Calibri"/>
                <a:ea typeface="Calibri"/>
                <a:cs typeface="Calibri"/>
                <a:sym typeface="Calibri"/>
              </a:rPr>
              <a:t> </a:t>
            </a:r>
            <a:endParaRPr baseline="30000" sz="1600">
              <a:latin typeface="Calibri"/>
              <a:ea typeface="Calibri"/>
              <a:cs typeface="Calibri"/>
              <a:sym typeface="Calibri"/>
            </a:endParaRPr>
          </a:p>
          <a:p>
            <a:pPr indent="0" lvl="0" marL="0" rtl="0" algn="l">
              <a:lnSpc>
                <a:spcPct val="115000"/>
              </a:lnSpc>
              <a:spcBef>
                <a:spcPts val="0"/>
              </a:spcBef>
              <a:spcAft>
                <a:spcPts val="0"/>
              </a:spcAft>
              <a:buNone/>
            </a:pPr>
            <a:r>
              <a:t/>
            </a:r>
            <a:endParaRPr sz="1600">
              <a:latin typeface="Calibri"/>
              <a:ea typeface="Calibri"/>
              <a:cs typeface="Calibri"/>
              <a:sym typeface="Calibri"/>
            </a:endParaRPr>
          </a:p>
          <a:p>
            <a:pPr indent="0" lvl="0" marL="0" rtl="0" algn="l">
              <a:lnSpc>
                <a:spcPct val="115000"/>
              </a:lnSpc>
              <a:spcBef>
                <a:spcPts val="0"/>
              </a:spcBef>
              <a:spcAft>
                <a:spcPts val="0"/>
              </a:spcAft>
              <a:buNone/>
            </a:pPr>
            <a:r>
              <a:t/>
            </a:r>
            <a:endParaRPr sz="1600">
              <a:latin typeface="Calibri"/>
              <a:ea typeface="Calibri"/>
              <a:cs typeface="Calibri"/>
              <a:sym typeface="Calibri"/>
            </a:endParaRPr>
          </a:p>
          <a:p>
            <a:pPr indent="0" lvl="0" marL="0" rtl="0" algn="l">
              <a:lnSpc>
                <a:spcPct val="115000"/>
              </a:lnSpc>
              <a:spcBef>
                <a:spcPts val="0"/>
              </a:spcBef>
              <a:spcAft>
                <a:spcPts val="0"/>
              </a:spcAft>
              <a:buNone/>
            </a:pPr>
            <a:r>
              <a:t/>
            </a:r>
            <a:endParaRPr sz="1600">
              <a:latin typeface="Calibri"/>
              <a:ea typeface="Calibri"/>
              <a:cs typeface="Calibri"/>
              <a:sym typeface="Calibri"/>
            </a:endParaRPr>
          </a:p>
          <a:p>
            <a:pPr indent="0" lvl="0" marL="0" rtl="0" algn="l">
              <a:lnSpc>
                <a:spcPct val="115000"/>
              </a:lnSpc>
              <a:spcBef>
                <a:spcPts val="0"/>
              </a:spcBef>
              <a:spcAft>
                <a:spcPts val="0"/>
              </a:spcAft>
              <a:buNone/>
            </a:pPr>
            <a:r>
              <a:t/>
            </a:r>
            <a:endParaRPr sz="1600">
              <a:latin typeface="Calibri"/>
              <a:ea typeface="Calibri"/>
              <a:cs typeface="Calibri"/>
              <a:sym typeface="Calibri"/>
            </a:endParaRPr>
          </a:p>
          <a:p>
            <a:pPr indent="0" lvl="0" marL="0" rtl="0" algn="l">
              <a:spcBef>
                <a:spcPts val="0"/>
              </a:spcBef>
              <a:spcAft>
                <a:spcPts val="0"/>
              </a:spcAft>
              <a:buNone/>
            </a:pPr>
            <a:r>
              <a:t/>
            </a:r>
            <a:endParaRPr sz="1600">
              <a:latin typeface="Calibri"/>
              <a:ea typeface="Calibri"/>
              <a:cs typeface="Calibri"/>
              <a:sym typeface="Calibri"/>
            </a:endParaRPr>
          </a:p>
        </p:txBody>
      </p:sp>
      <p:sp>
        <p:nvSpPr>
          <p:cNvPr id="255" name="Google Shape;255;p25"/>
          <p:cNvSpPr txBox="1"/>
          <p:nvPr/>
        </p:nvSpPr>
        <p:spPr>
          <a:xfrm>
            <a:off x="0" y="1337875"/>
            <a:ext cx="6778800" cy="825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2000">
                <a:latin typeface="Century Gothic"/>
                <a:ea typeface="Century Gothic"/>
                <a:cs typeface="Century Gothic"/>
                <a:sym typeface="Century Gothic"/>
              </a:rPr>
              <a:t>Ghaida Saad Alsanad </a:t>
            </a:r>
            <a:endParaRPr sz="2000">
              <a:latin typeface="Century Gothic"/>
              <a:ea typeface="Century Gothic"/>
              <a:cs typeface="Century Gothic"/>
              <a:sym typeface="Century Gothic"/>
            </a:endParaRPr>
          </a:p>
          <a:p>
            <a:pPr indent="0" lvl="0" marL="0" rtl="0" algn="ctr">
              <a:spcBef>
                <a:spcPts val="0"/>
              </a:spcBef>
              <a:spcAft>
                <a:spcPts val="0"/>
              </a:spcAft>
              <a:buNone/>
            </a:pPr>
            <a:r>
              <a:rPr lang="en-US" sz="2000">
                <a:latin typeface="Century Gothic"/>
                <a:ea typeface="Century Gothic"/>
                <a:cs typeface="Century Gothic"/>
                <a:sym typeface="Century Gothic"/>
              </a:rPr>
              <a:t>Omar Alsuhaibani</a:t>
            </a:r>
            <a:endParaRPr sz="2000">
              <a:latin typeface="Century Gothic"/>
              <a:ea typeface="Century Gothic"/>
              <a:cs typeface="Century Gothic"/>
              <a:sym typeface="Century Gothic"/>
            </a:endParaRPr>
          </a:p>
        </p:txBody>
      </p:sp>
      <p:sp>
        <p:nvSpPr>
          <p:cNvPr id="256" name="Google Shape;256;p25"/>
          <p:cNvSpPr txBox="1"/>
          <p:nvPr/>
        </p:nvSpPr>
        <p:spPr>
          <a:xfrm>
            <a:off x="1396650" y="2693000"/>
            <a:ext cx="3912300" cy="3210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2000">
                <a:latin typeface="Century Gothic"/>
                <a:ea typeface="Century Gothic"/>
                <a:cs typeface="Century Gothic"/>
                <a:sym typeface="Century Gothic"/>
              </a:rPr>
              <a:t>Sarah </a:t>
            </a:r>
            <a:r>
              <a:rPr lang="en-US" sz="2000">
                <a:latin typeface="Century Gothic"/>
                <a:ea typeface="Century Gothic"/>
                <a:cs typeface="Century Gothic"/>
                <a:sym typeface="Century Gothic"/>
              </a:rPr>
              <a:t>Alkathiri</a:t>
            </a:r>
            <a:endParaRPr sz="2000">
              <a:latin typeface="Century Gothic"/>
              <a:ea typeface="Century Gothic"/>
              <a:cs typeface="Century Gothic"/>
              <a:sym typeface="Century Gothic"/>
            </a:endParaRPr>
          </a:p>
          <a:p>
            <a:pPr indent="0" lvl="0" marL="0" rtl="0" algn="ctr">
              <a:spcBef>
                <a:spcPts val="0"/>
              </a:spcBef>
              <a:spcAft>
                <a:spcPts val="0"/>
              </a:spcAft>
              <a:buNone/>
            </a:pPr>
            <a:r>
              <a:rPr lang="en-US" sz="2000">
                <a:latin typeface="Century Gothic"/>
                <a:ea typeface="Century Gothic"/>
                <a:cs typeface="Century Gothic"/>
                <a:sym typeface="Century Gothic"/>
              </a:rPr>
              <a:t>Shahad Altayash </a:t>
            </a:r>
            <a:endParaRPr sz="2000">
              <a:latin typeface="Century Gothic"/>
              <a:ea typeface="Century Gothic"/>
              <a:cs typeface="Century Gothic"/>
              <a:sym typeface="Century Gothic"/>
            </a:endParaRPr>
          </a:p>
          <a:p>
            <a:pPr indent="0" lvl="0" marL="0" rtl="0" algn="ctr">
              <a:spcBef>
                <a:spcPts val="0"/>
              </a:spcBef>
              <a:spcAft>
                <a:spcPts val="0"/>
              </a:spcAft>
              <a:buNone/>
            </a:pPr>
            <a:r>
              <a:rPr lang="en-US" sz="2000">
                <a:latin typeface="Century Gothic"/>
                <a:ea typeface="Century Gothic"/>
                <a:cs typeface="Century Gothic"/>
                <a:sym typeface="Century Gothic"/>
              </a:rPr>
              <a:t>Alanoud Almansour</a:t>
            </a:r>
            <a:endParaRPr sz="2000">
              <a:latin typeface="Century Gothic"/>
              <a:ea typeface="Century Gothic"/>
              <a:cs typeface="Century Gothic"/>
              <a:sym typeface="Century Gothic"/>
            </a:endParaRPr>
          </a:p>
          <a:p>
            <a:pPr indent="0" lvl="0" marL="0" rtl="0" algn="ctr">
              <a:spcBef>
                <a:spcPts val="0"/>
              </a:spcBef>
              <a:spcAft>
                <a:spcPts val="0"/>
              </a:spcAft>
              <a:buNone/>
            </a:pPr>
            <a:r>
              <a:rPr lang="en-US" sz="2000">
                <a:latin typeface="Century Gothic"/>
                <a:ea typeface="Century Gothic"/>
                <a:cs typeface="Century Gothic"/>
                <a:sym typeface="Century Gothic"/>
              </a:rPr>
              <a:t>Rahaf Althnayan</a:t>
            </a:r>
            <a:endParaRPr sz="2000">
              <a:latin typeface="Century Gothic"/>
              <a:ea typeface="Century Gothic"/>
              <a:cs typeface="Century Gothic"/>
              <a:sym typeface="Century Gothic"/>
            </a:endParaRPr>
          </a:p>
          <a:p>
            <a:pPr indent="0" lvl="0" marL="0" rtl="0" algn="ctr">
              <a:spcBef>
                <a:spcPts val="0"/>
              </a:spcBef>
              <a:spcAft>
                <a:spcPts val="0"/>
              </a:spcAft>
              <a:buNone/>
            </a:pPr>
            <a:r>
              <a:rPr lang="en-US" sz="2000">
                <a:latin typeface="Century Gothic"/>
                <a:ea typeface="Century Gothic"/>
                <a:cs typeface="Century Gothic"/>
                <a:sym typeface="Century Gothic"/>
              </a:rPr>
              <a:t>Sara Alsultan</a:t>
            </a:r>
            <a:endParaRPr sz="2000">
              <a:latin typeface="Century Gothic"/>
              <a:ea typeface="Century Gothic"/>
              <a:cs typeface="Century Gothic"/>
              <a:sym typeface="Century Gothic"/>
            </a:endParaRPr>
          </a:p>
          <a:p>
            <a:pPr indent="0" lvl="0" marL="0" rtl="0" algn="ctr">
              <a:spcBef>
                <a:spcPts val="0"/>
              </a:spcBef>
              <a:spcAft>
                <a:spcPts val="0"/>
              </a:spcAft>
              <a:buNone/>
            </a:pPr>
            <a:r>
              <a:rPr lang="en-US" sz="2000">
                <a:latin typeface="Century Gothic"/>
                <a:ea typeface="Century Gothic"/>
                <a:cs typeface="Century Gothic"/>
                <a:sym typeface="Century Gothic"/>
              </a:rPr>
              <a:t>Munira Al-Hadlg</a:t>
            </a:r>
            <a:endParaRPr sz="2000">
              <a:latin typeface="Century Gothic"/>
              <a:ea typeface="Century Gothic"/>
              <a:cs typeface="Century Gothic"/>
              <a:sym typeface="Century Gothic"/>
            </a:endParaRPr>
          </a:p>
          <a:p>
            <a:pPr indent="0" lvl="0" marL="0" rtl="0" algn="ctr">
              <a:spcBef>
                <a:spcPts val="0"/>
              </a:spcBef>
              <a:spcAft>
                <a:spcPts val="0"/>
              </a:spcAft>
              <a:buNone/>
            </a:pPr>
            <a:r>
              <a:rPr lang="en-US" sz="2000">
                <a:latin typeface="Century Gothic"/>
                <a:ea typeface="Century Gothic"/>
                <a:cs typeface="Century Gothic"/>
                <a:sym typeface="Century Gothic"/>
              </a:rPr>
              <a:t>Noura Alothaim</a:t>
            </a:r>
            <a:endParaRPr sz="2000">
              <a:latin typeface="Century Gothic"/>
              <a:ea typeface="Century Gothic"/>
              <a:cs typeface="Century Gothic"/>
              <a:sym typeface="Century Gothic"/>
            </a:endParaRPr>
          </a:p>
          <a:p>
            <a:pPr indent="0" lvl="0" marL="0" rtl="0" algn="ctr">
              <a:spcBef>
                <a:spcPts val="0"/>
              </a:spcBef>
              <a:spcAft>
                <a:spcPts val="0"/>
              </a:spcAft>
              <a:buNone/>
            </a:pPr>
            <a:r>
              <a:rPr lang="en-US" sz="2000">
                <a:latin typeface="Century Gothic"/>
                <a:ea typeface="Century Gothic"/>
                <a:cs typeface="Century Gothic"/>
                <a:sym typeface="Century Gothic"/>
              </a:rPr>
              <a:t>Ghada Almuhanna</a:t>
            </a:r>
            <a:endParaRPr sz="2000">
              <a:latin typeface="Century Gothic"/>
              <a:ea typeface="Century Gothic"/>
              <a:cs typeface="Century Gothic"/>
              <a:sym typeface="Century Gothic"/>
            </a:endParaRPr>
          </a:p>
          <a:p>
            <a:pPr indent="0" lvl="0" marL="0" rtl="0" algn="ctr">
              <a:spcBef>
                <a:spcPts val="0"/>
              </a:spcBef>
              <a:spcAft>
                <a:spcPts val="0"/>
              </a:spcAft>
              <a:buNone/>
            </a:pPr>
            <a:r>
              <a:rPr lang="en-US" sz="2000">
                <a:latin typeface="Century Gothic"/>
                <a:ea typeface="Century Gothic"/>
                <a:cs typeface="Century Gothic"/>
                <a:sym typeface="Century Gothic"/>
              </a:rPr>
              <a:t>Adel Alsuhaibani</a:t>
            </a:r>
            <a:endParaRPr sz="2000">
              <a:latin typeface="Century Gothic"/>
              <a:ea typeface="Century Gothic"/>
              <a:cs typeface="Century Gothic"/>
              <a:sym typeface="Century Gothic"/>
            </a:endParaRPr>
          </a:p>
          <a:p>
            <a:pPr indent="0" lvl="0" marL="0" rtl="0" algn="ctr">
              <a:spcBef>
                <a:spcPts val="0"/>
              </a:spcBef>
              <a:spcAft>
                <a:spcPts val="0"/>
              </a:spcAft>
              <a:buNone/>
            </a:pPr>
            <a:r>
              <a:rPr lang="en-US" sz="2000">
                <a:latin typeface="Century Gothic"/>
                <a:ea typeface="Century Gothic"/>
                <a:cs typeface="Century Gothic"/>
                <a:sym typeface="Century Gothic"/>
              </a:rPr>
              <a:t>Sultan alnasser</a:t>
            </a:r>
            <a:endParaRPr sz="2000">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4"/>
          <p:cNvSpPr/>
          <p:nvPr/>
        </p:nvSpPr>
        <p:spPr>
          <a:xfrm>
            <a:off x="3413004" y="2528376"/>
            <a:ext cx="2141700" cy="303300"/>
          </a:xfrm>
          <a:prstGeom prst="roundRect">
            <a:avLst>
              <a:gd fmla="val 16667" name="adj"/>
            </a:avLst>
          </a:prstGeom>
          <a:solidFill>
            <a:srgbClr val="FFF2CC"/>
          </a:solid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p:txBody>
      </p:sp>
      <p:sp>
        <p:nvSpPr>
          <p:cNvPr id="107" name="Google Shape;107;p14"/>
          <p:cNvSpPr/>
          <p:nvPr/>
        </p:nvSpPr>
        <p:spPr>
          <a:xfrm>
            <a:off x="286870" y="2517955"/>
            <a:ext cx="1553962" cy="281519"/>
          </a:xfrm>
          <a:prstGeom prst="roundRect">
            <a:avLst>
              <a:gd fmla="val 16667" name="adj"/>
            </a:avLst>
          </a:prstGeom>
          <a:solidFill>
            <a:srgbClr val="FFF2CC"/>
          </a:solid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sp>
        <p:nvSpPr>
          <p:cNvPr id="108" name="Google Shape;108;p14"/>
          <p:cNvSpPr/>
          <p:nvPr/>
        </p:nvSpPr>
        <p:spPr>
          <a:xfrm>
            <a:off x="274849" y="2466450"/>
            <a:ext cx="1554000" cy="3693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600" u="none" cap="none" strike="noStrike">
                <a:solidFill>
                  <a:schemeClr val="dk1"/>
                </a:solidFill>
                <a:latin typeface="Century Gothic"/>
                <a:ea typeface="Century Gothic"/>
                <a:cs typeface="Century Gothic"/>
                <a:sym typeface="Century Gothic"/>
              </a:rPr>
              <a:t>1- Infectious</a:t>
            </a:r>
            <a:endParaRPr b="0" i="0" sz="1600" u="none" cap="none" strike="noStrike">
              <a:solidFill>
                <a:schemeClr val="dk1"/>
              </a:solidFill>
              <a:latin typeface="Century Gothic"/>
              <a:ea typeface="Century Gothic"/>
              <a:cs typeface="Century Gothic"/>
              <a:sym typeface="Century Gothic"/>
            </a:endParaRPr>
          </a:p>
        </p:txBody>
      </p:sp>
      <p:sp>
        <p:nvSpPr>
          <p:cNvPr id="109" name="Google Shape;109;p14"/>
          <p:cNvSpPr/>
          <p:nvPr/>
        </p:nvSpPr>
        <p:spPr>
          <a:xfrm>
            <a:off x="3304345" y="2485238"/>
            <a:ext cx="2158200" cy="3693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600" u="none" cap="none" strike="noStrike">
                <a:solidFill>
                  <a:schemeClr val="dk1"/>
                </a:solidFill>
                <a:latin typeface="Century Gothic"/>
                <a:ea typeface="Century Gothic"/>
                <a:cs typeface="Century Gothic"/>
                <a:sym typeface="Century Gothic"/>
              </a:rPr>
              <a:t>2- Non-infectious </a:t>
            </a:r>
            <a:endParaRPr b="0" i="0" sz="1600" u="none" cap="none" strike="noStrike">
              <a:solidFill>
                <a:schemeClr val="dk1"/>
              </a:solidFill>
              <a:latin typeface="Century Gothic"/>
              <a:ea typeface="Century Gothic"/>
              <a:cs typeface="Century Gothic"/>
              <a:sym typeface="Century Gothic"/>
            </a:endParaRPr>
          </a:p>
        </p:txBody>
      </p:sp>
      <p:sp>
        <p:nvSpPr>
          <p:cNvPr id="110" name="Google Shape;110;p14"/>
          <p:cNvSpPr/>
          <p:nvPr/>
        </p:nvSpPr>
        <p:spPr>
          <a:xfrm>
            <a:off x="120325" y="4162853"/>
            <a:ext cx="6479100" cy="978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rPr b="0" i="0" lang="en-US" u="none" cap="none" strike="noStrike">
                <a:solidFill>
                  <a:schemeClr val="dk1"/>
                </a:solidFill>
                <a:latin typeface="Century Gothic"/>
                <a:ea typeface="Century Gothic"/>
                <a:cs typeface="Century Gothic"/>
                <a:sym typeface="Century Gothic"/>
              </a:rPr>
              <a:t>- Is a serious , </a:t>
            </a:r>
            <a:r>
              <a:rPr b="1" i="0" lang="en-US" u="none" cap="none" strike="noStrike">
                <a:solidFill>
                  <a:schemeClr val="dk1"/>
                </a:solidFill>
                <a:latin typeface="Century Gothic"/>
                <a:ea typeface="Century Gothic"/>
                <a:cs typeface="Century Gothic"/>
                <a:sym typeface="Century Gothic"/>
              </a:rPr>
              <a:t>life threatening disease</a:t>
            </a:r>
            <a:r>
              <a:rPr b="0" i="0" lang="en-US" u="none" cap="none" strike="noStrike">
                <a:solidFill>
                  <a:schemeClr val="dk1"/>
                </a:solidFill>
                <a:latin typeface="Century Gothic"/>
                <a:ea typeface="Century Gothic"/>
                <a:cs typeface="Century Gothic"/>
                <a:sym typeface="Century Gothic"/>
              </a:rPr>
              <a:t>.</a:t>
            </a:r>
            <a:r>
              <a:rPr b="0" i="0" lang="en-US" sz="1000" u="none" cap="none" strike="noStrike">
                <a:solidFill>
                  <a:schemeClr val="accent1"/>
                </a:solidFill>
                <a:latin typeface="Century Gothic"/>
                <a:ea typeface="Century Gothic"/>
                <a:cs typeface="Century Gothic"/>
                <a:sym typeface="Century Gothic"/>
              </a:rPr>
              <a:t> because </a:t>
            </a:r>
            <a:r>
              <a:rPr lang="en-US" sz="1000">
                <a:solidFill>
                  <a:schemeClr val="accent1"/>
                </a:solidFill>
                <a:latin typeface="Century Gothic"/>
                <a:ea typeface="Century Gothic"/>
                <a:cs typeface="Century Gothic"/>
                <a:sym typeface="Century Gothic"/>
              </a:rPr>
              <a:t>it's</a:t>
            </a:r>
            <a:r>
              <a:rPr b="0" i="0" lang="en-US" sz="1000" u="none" cap="none" strike="noStrike">
                <a:solidFill>
                  <a:schemeClr val="accent1"/>
                </a:solidFill>
                <a:latin typeface="Century Gothic"/>
                <a:ea typeface="Century Gothic"/>
                <a:cs typeface="Century Gothic"/>
                <a:sym typeface="Century Gothic"/>
              </a:rPr>
              <a:t> very close to body</a:t>
            </a:r>
            <a:endParaRPr b="0" i="0" sz="1000" u="none" cap="none" strike="noStrike">
              <a:solidFill>
                <a:schemeClr val="accent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u="none" cap="none" strike="noStrike">
                <a:solidFill>
                  <a:schemeClr val="dk1"/>
                </a:solidFill>
                <a:latin typeface="Century Gothic"/>
                <a:ea typeface="Century Gothic"/>
                <a:cs typeface="Century Gothic"/>
                <a:sym typeface="Century Gothic"/>
              </a:rPr>
              <a:t>- May lead to serious </a:t>
            </a:r>
            <a:r>
              <a:rPr lang="en-US">
                <a:solidFill>
                  <a:schemeClr val="dk1"/>
                </a:solidFill>
                <a:latin typeface="Century Gothic"/>
                <a:ea typeface="Century Gothic"/>
                <a:cs typeface="Century Gothic"/>
                <a:sym typeface="Century Gothic"/>
              </a:rPr>
              <a:t>serious </a:t>
            </a:r>
            <a:r>
              <a:rPr b="0" i="0" lang="en-US" u="none" cap="none" strike="noStrike">
                <a:solidFill>
                  <a:schemeClr val="dk1"/>
                </a:solidFill>
                <a:latin typeface="Century Gothic"/>
                <a:ea typeface="Century Gothic"/>
                <a:cs typeface="Century Gothic"/>
                <a:sym typeface="Century Gothic"/>
              </a:rPr>
              <a:t>consequences </a:t>
            </a:r>
            <a:r>
              <a:rPr lang="en-US">
                <a:solidFill>
                  <a:schemeClr val="dk1"/>
                </a:solidFill>
                <a:latin typeface="Century Gothic"/>
                <a:ea typeface="Century Gothic"/>
                <a:cs typeface="Century Gothic"/>
                <a:sym typeface="Century Gothic"/>
              </a:rPr>
              <a:t>without treatment </a:t>
            </a:r>
            <a:r>
              <a:rPr b="0" i="0" lang="en-US" u="none" cap="none" strike="noStrike">
                <a:solidFill>
                  <a:schemeClr val="dk1"/>
                </a:solidFill>
                <a:latin typeface="Century Gothic"/>
                <a:ea typeface="Century Gothic"/>
                <a:cs typeface="Century Gothic"/>
                <a:sym typeface="Century Gothic"/>
              </a:rPr>
              <a:t>(e.g. deafness, limb</a:t>
            </a:r>
            <a:r>
              <a:rPr lang="en-US">
                <a:solidFill>
                  <a:schemeClr val="dk1"/>
                </a:solidFill>
                <a:latin typeface="Century Gothic"/>
                <a:ea typeface="Century Gothic"/>
                <a:cs typeface="Century Gothic"/>
                <a:sym typeface="Century Gothic"/>
              </a:rPr>
              <a:t> loss, epilepsy,paralysis,</a:t>
            </a:r>
            <a:r>
              <a:rPr lang="en-US">
                <a:solidFill>
                  <a:schemeClr val="dk1"/>
                </a:solidFill>
                <a:latin typeface="Century Gothic"/>
                <a:ea typeface="Century Gothic"/>
                <a:cs typeface="Century Gothic"/>
                <a:sym typeface="Century Gothic"/>
              </a:rPr>
              <a:t>hydrocephalus &amp; cognitive deficits ,stroke,</a:t>
            </a:r>
            <a:r>
              <a:rPr lang="en-US">
                <a:solidFill>
                  <a:schemeClr val="dk1"/>
                </a:solidFill>
                <a:latin typeface="Century Gothic"/>
                <a:ea typeface="Century Gothic"/>
                <a:cs typeface="Century Gothic"/>
                <a:sym typeface="Century Gothic"/>
              </a:rPr>
              <a:t>seizures sepsis and even death</a:t>
            </a:r>
            <a:r>
              <a:rPr b="0" i="0" lang="en-US" u="none" cap="none" strike="noStrike">
                <a:solidFill>
                  <a:schemeClr val="dk1"/>
                </a:solidFill>
                <a:latin typeface="Century Gothic"/>
                <a:ea typeface="Century Gothic"/>
                <a:cs typeface="Century Gothic"/>
                <a:sym typeface="Century Gothic"/>
              </a:rPr>
              <a:t>,).</a:t>
            </a:r>
            <a:endParaRPr b="0" i="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u="none" cap="none" strike="noStrike">
              <a:solidFill>
                <a:schemeClr val="dk1"/>
              </a:solidFill>
              <a:latin typeface="Century Gothic"/>
              <a:ea typeface="Century Gothic"/>
              <a:cs typeface="Century Gothic"/>
              <a:sym typeface="Century Gothic"/>
            </a:endParaRPr>
          </a:p>
        </p:txBody>
      </p:sp>
      <p:sp>
        <p:nvSpPr>
          <p:cNvPr id="111" name="Google Shape;111;p14"/>
          <p:cNvSpPr/>
          <p:nvPr/>
        </p:nvSpPr>
        <p:spPr>
          <a:xfrm>
            <a:off x="58150" y="5784675"/>
            <a:ext cx="3675000" cy="1602600"/>
          </a:xfrm>
          <a:prstGeom prst="rect">
            <a:avLst/>
          </a:prstGeom>
          <a:noFill/>
          <a:ln>
            <a:noFill/>
          </a:ln>
        </p:spPr>
        <p:txBody>
          <a:bodyPr anchorCtr="0" anchor="t" bIns="45700" lIns="91425" spcFirstLastPara="1" rIns="91425" wrap="square" tIns="45700">
            <a:noAutofit/>
          </a:bodyPr>
          <a:lstStyle/>
          <a:p>
            <a:pPr indent="-285750" lvl="0" marL="285750" marR="0" rtl="0" algn="l">
              <a:lnSpc>
                <a:spcPct val="100000"/>
              </a:lnSpc>
              <a:spcBef>
                <a:spcPts val="0"/>
              </a:spcBef>
              <a:spcAft>
                <a:spcPts val="0"/>
              </a:spcAft>
              <a:buClr>
                <a:srgbClr val="000000"/>
              </a:buClr>
              <a:buSzPts val="1600"/>
              <a:buFont typeface="Arial"/>
              <a:buNone/>
            </a:pPr>
            <a:r>
              <a:rPr b="1" i="0" lang="en-US" u="none" cap="none" strike="noStrike">
                <a:solidFill>
                  <a:schemeClr val="dk1"/>
                </a:solidFill>
                <a:latin typeface="Century Gothic"/>
                <a:ea typeface="Century Gothic"/>
                <a:cs typeface="Century Gothic"/>
                <a:sym typeface="Century Gothic"/>
              </a:rPr>
              <a:t>- </a:t>
            </a:r>
            <a:r>
              <a:rPr b="1" lang="en-US">
                <a:solidFill>
                  <a:schemeClr val="dk1"/>
                </a:solidFill>
                <a:latin typeface="Century Gothic"/>
                <a:ea typeface="Century Gothic"/>
                <a:cs typeface="Century Gothic"/>
                <a:sym typeface="Century Gothic"/>
              </a:rPr>
              <a:t>Streptococcus pneumoniae. (Pneumococcal)</a:t>
            </a:r>
            <a:r>
              <a:rPr b="1" lang="en-US">
                <a:solidFill>
                  <a:schemeClr val="accent1"/>
                </a:solidFill>
                <a:latin typeface="Century Gothic"/>
                <a:ea typeface="Century Gothic"/>
                <a:cs typeface="Century Gothic"/>
                <a:sym typeface="Century Gothic"/>
              </a:rPr>
              <a:t>*</a:t>
            </a:r>
            <a:r>
              <a:rPr lang="en-US">
                <a:solidFill>
                  <a:schemeClr val="accent1"/>
                </a:solidFill>
                <a:latin typeface="Century Gothic"/>
                <a:ea typeface="Century Gothic"/>
                <a:cs typeface="Century Gothic"/>
                <a:sym typeface="Century Gothic"/>
              </a:rPr>
              <a:t> 41% of cases</a:t>
            </a:r>
            <a:endParaRPr b="0" i="0" u="none" cap="none" strike="noStrike">
              <a:solidFill>
                <a:schemeClr val="accent1"/>
              </a:solidFill>
              <a:latin typeface="Century Gothic"/>
              <a:ea typeface="Century Gothic"/>
              <a:cs typeface="Century Gothic"/>
              <a:sym typeface="Century Gothic"/>
            </a:endParaRPr>
          </a:p>
          <a:p>
            <a:pPr indent="-285750" lvl="0" marL="285750" marR="0" rtl="0" algn="l">
              <a:lnSpc>
                <a:spcPct val="100000"/>
              </a:lnSpc>
              <a:spcBef>
                <a:spcPts val="0"/>
              </a:spcBef>
              <a:spcAft>
                <a:spcPts val="0"/>
              </a:spcAft>
              <a:buClr>
                <a:srgbClr val="000000"/>
              </a:buClr>
              <a:buSzPts val="1600"/>
              <a:buFont typeface="Arial"/>
              <a:buNone/>
            </a:pPr>
            <a:r>
              <a:rPr b="1" i="0" lang="en-US" u="none" cap="none" strike="noStrike">
                <a:solidFill>
                  <a:schemeClr val="dk1"/>
                </a:solidFill>
                <a:latin typeface="Century Gothic"/>
                <a:ea typeface="Century Gothic"/>
                <a:cs typeface="Century Gothic"/>
                <a:sym typeface="Century Gothic"/>
              </a:rPr>
              <a:t>- </a:t>
            </a:r>
            <a:r>
              <a:rPr b="1" lang="en-US">
                <a:solidFill>
                  <a:schemeClr val="dk1"/>
                </a:solidFill>
                <a:latin typeface="Century Gothic"/>
                <a:ea typeface="Century Gothic"/>
                <a:cs typeface="Century Gothic"/>
                <a:sym typeface="Century Gothic"/>
              </a:rPr>
              <a:t>Neisseria meningitides.</a:t>
            </a:r>
            <a:r>
              <a:rPr lang="en-US">
                <a:solidFill>
                  <a:schemeClr val="dk1"/>
                </a:solidFill>
                <a:latin typeface="Century Gothic"/>
                <a:ea typeface="Century Gothic"/>
                <a:cs typeface="Century Gothic"/>
                <a:sym typeface="Century Gothic"/>
              </a:rPr>
              <a:t> </a:t>
            </a:r>
            <a:r>
              <a:rPr b="1" lang="en-US">
                <a:solidFill>
                  <a:schemeClr val="dk1"/>
                </a:solidFill>
                <a:latin typeface="Century Gothic"/>
                <a:ea typeface="Century Gothic"/>
                <a:cs typeface="Century Gothic"/>
                <a:sym typeface="Century Gothic"/>
              </a:rPr>
              <a:t>(Meningococcal)</a:t>
            </a:r>
            <a:r>
              <a:rPr b="1" lang="en-US">
                <a:solidFill>
                  <a:schemeClr val="accent1"/>
                </a:solidFill>
                <a:latin typeface="Century Gothic"/>
                <a:ea typeface="Century Gothic"/>
                <a:cs typeface="Century Gothic"/>
                <a:sym typeface="Century Gothic"/>
              </a:rPr>
              <a:t>*</a:t>
            </a:r>
            <a:r>
              <a:rPr lang="en-US">
                <a:solidFill>
                  <a:schemeClr val="dk1"/>
                </a:solidFill>
                <a:latin typeface="Century Gothic"/>
                <a:ea typeface="Century Gothic"/>
                <a:cs typeface="Century Gothic"/>
                <a:sym typeface="Century Gothic"/>
              </a:rPr>
              <a:t> </a:t>
            </a:r>
            <a:r>
              <a:rPr lang="en-US">
                <a:solidFill>
                  <a:schemeClr val="accent1"/>
                </a:solidFill>
                <a:latin typeface="Century Gothic"/>
                <a:ea typeface="Century Gothic"/>
                <a:cs typeface="Century Gothic"/>
                <a:sym typeface="Century Gothic"/>
              </a:rPr>
              <a:t>18-20% of cases</a:t>
            </a:r>
            <a:endParaRPr b="0" i="0" u="none" cap="none" strike="noStrike">
              <a:solidFill>
                <a:schemeClr val="accent1"/>
              </a:solidFill>
              <a:latin typeface="Century Gothic"/>
              <a:ea typeface="Century Gothic"/>
              <a:cs typeface="Century Gothic"/>
              <a:sym typeface="Century Gothic"/>
            </a:endParaRPr>
          </a:p>
          <a:p>
            <a:pPr indent="-285750" lvl="0" marL="285750" marR="0" rtl="0" algn="l">
              <a:lnSpc>
                <a:spcPct val="100000"/>
              </a:lnSpc>
              <a:spcBef>
                <a:spcPts val="0"/>
              </a:spcBef>
              <a:spcAft>
                <a:spcPts val="0"/>
              </a:spcAft>
              <a:buClr>
                <a:srgbClr val="000000"/>
              </a:buClr>
              <a:buSzPts val="1600"/>
              <a:buFont typeface="Arial"/>
              <a:buNone/>
            </a:pPr>
            <a:r>
              <a:rPr b="0" i="0" lang="en-US" u="none" cap="none" strike="noStrike">
                <a:solidFill>
                  <a:schemeClr val="dk1"/>
                </a:solidFill>
                <a:latin typeface="Century Gothic"/>
                <a:ea typeface="Century Gothic"/>
                <a:cs typeface="Century Gothic"/>
                <a:sym typeface="Century Gothic"/>
              </a:rPr>
              <a:t>- Haemophilus  </a:t>
            </a:r>
            <a:r>
              <a:rPr lang="en-US">
                <a:solidFill>
                  <a:schemeClr val="dk1"/>
                </a:solidFill>
                <a:latin typeface="Century Gothic"/>
                <a:ea typeface="Century Gothic"/>
                <a:cs typeface="Century Gothic"/>
                <a:sym typeface="Century Gothic"/>
              </a:rPr>
              <a:t>influenzae also </a:t>
            </a:r>
            <a:endParaRPr>
              <a:solidFill>
                <a:schemeClr val="dk1"/>
              </a:solidFill>
              <a:latin typeface="Century Gothic"/>
              <a:ea typeface="Century Gothic"/>
              <a:cs typeface="Century Gothic"/>
              <a:sym typeface="Century Gothic"/>
            </a:endParaRPr>
          </a:p>
          <a:p>
            <a:pPr indent="-285750" lvl="0" marL="285750" marR="0" rtl="0" algn="l">
              <a:lnSpc>
                <a:spcPct val="100000"/>
              </a:lnSpc>
              <a:spcBef>
                <a:spcPts val="0"/>
              </a:spcBef>
              <a:spcAft>
                <a:spcPts val="0"/>
              </a:spcAft>
              <a:buClr>
                <a:srgbClr val="000000"/>
              </a:buClr>
              <a:buSzPts val="1600"/>
              <a:buFont typeface="Arial"/>
              <a:buNone/>
            </a:pPr>
            <a:r>
              <a:rPr lang="en-US">
                <a:solidFill>
                  <a:schemeClr val="dk1"/>
                </a:solidFill>
                <a:latin typeface="Century Gothic"/>
                <a:ea typeface="Century Gothic"/>
                <a:cs typeface="Century Gothic"/>
                <a:sym typeface="Century Gothic"/>
              </a:rPr>
              <a:t>called </a:t>
            </a:r>
            <a:r>
              <a:rPr b="0" i="0" lang="en-US" u="none" cap="none" strike="noStrike">
                <a:solidFill>
                  <a:schemeClr val="dk1"/>
                </a:solidFill>
                <a:latin typeface="Century Gothic"/>
                <a:ea typeface="Century Gothic"/>
                <a:cs typeface="Century Gothic"/>
                <a:sym typeface="Century Gothic"/>
              </a:rPr>
              <a:t>  (Hi</a:t>
            </a:r>
            <a:r>
              <a:rPr lang="en-US">
                <a:solidFill>
                  <a:schemeClr val="dk1"/>
                </a:solidFill>
                <a:latin typeface="Century Gothic"/>
                <a:ea typeface="Century Gothic"/>
                <a:cs typeface="Century Gothic"/>
                <a:sym typeface="Century Gothic"/>
              </a:rPr>
              <a:t>B)</a:t>
            </a:r>
            <a:endParaRPr b="1" i="0" u="none" cap="none" strike="noStrike">
              <a:solidFill>
                <a:schemeClr val="dk1"/>
              </a:solidFill>
              <a:latin typeface="Century Gothic"/>
              <a:ea typeface="Century Gothic"/>
              <a:cs typeface="Century Gothic"/>
              <a:sym typeface="Century Gothic"/>
            </a:endParaRPr>
          </a:p>
          <a:p>
            <a:pPr indent="-285750" lvl="0" marL="285750" marR="0" rtl="0" algn="l">
              <a:lnSpc>
                <a:spcPct val="100000"/>
              </a:lnSpc>
              <a:spcBef>
                <a:spcPts val="0"/>
              </a:spcBef>
              <a:spcAft>
                <a:spcPts val="0"/>
              </a:spcAft>
              <a:buClr>
                <a:srgbClr val="000000"/>
              </a:buClr>
              <a:buSzPts val="1600"/>
              <a:buFont typeface="Arial"/>
              <a:buNone/>
            </a:pPr>
            <a:r>
              <a:rPr lang="en-US">
                <a:solidFill>
                  <a:schemeClr val="accent1"/>
                </a:solidFill>
                <a:latin typeface="Century Gothic"/>
                <a:ea typeface="Century Gothic"/>
                <a:cs typeface="Century Gothic"/>
                <a:sym typeface="Century Gothic"/>
              </a:rPr>
              <a:t>* Most common cause</a:t>
            </a:r>
            <a:endParaRPr b="0" i="0" u="none" cap="none" strike="noStrike">
              <a:solidFill>
                <a:schemeClr val="accent1"/>
              </a:solidFill>
              <a:latin typeface="Century Gothic"/>
              <a:ea typeface="Century Gothic"/>
              <a:cs typeface="Century Gothic"/>
              <a:sym typeface="Century Gothic"/>
            </a:endParaRPr>
          </a:p>
        </p:txBody>
      </p:sp>
      <p:sp>
        <p:nvSpPr>
          <p:cNvPr id="112" name="Google Shape;112;p14"/>
          <p:cNvSpPr/>
          <p:nvPr/>
        </p:nvSpPr>
        <p:spPr>
          <a:xfrm>
            <a:off x="3733225" y="5890075"/>
            <a:ext cx="3216600" cy="1360500"/>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Clr>
                <a:srgbClr val="000000"/>
              </a:buClr>
              <a:buSzPts val="1600"/>
              <a:buFont typeface="Arial"/>
              <a:buNone/>
            </a:pPr>
            <a:r>
              <a:rPr lang="en-US">
                <a:solidFill>
                  <a:schemeClr val="dk1"/>
                </a:solidFill>
                <a:latin typeface="Century Gothic"/>
                <a:ea typeface="Century Gothic"/>
                <a:cs typeface="Century Gothic"/>
                <a:sym typeface="Century Gothic"/>
              </a:rPr>
              <a:t>- Staphylococcus aureus.</a:t>
            </a:r>
            <a:endParaRPr>
              <a:solidFill>
                <a:schemeClr val="dk1"/>
              </a:solidFill>
              <a:latin typeface="Century Gothic"/>
              <a:ea typeface="Century Gothic"/>
              <a:cs typeface="Century Gothic"/>
              <a:sym typeface="Century Gothic"/>
            </a:endParaRPr>
          </a:p>
          <a:p>
            <a:pPr indent="-285750" lvl="0" marL="285750" marR="0" rtl="0" algn="l">
              <a:lnSpc>
                <a:spcPct val="100000"/>
              </a:lnSpc>
              <a:spcBef>
                <a:spcPts val="0"/>
              </a:spcBef>
              <a:spcAft>
                <a:spcPts val="0"/>
              </a:spcAft>
              <a:buClr>
                <a:srgbClr val="000000"/>
              </a:buClr>
              <a:buSzPts val="1600"/>
              <a:buFont typeface="Arial"/>
              <a:buNone/>
            </a:pPr>
            <a:r>
              <a:rPr b="0" i="0" lang="en-US" u="none" cap="none" strike="noStrike">
                <a:solidFill>
                  <a:schemeClr val="dk1"/>
                </a:solidFill>
                <a:latin typeface="Century Gothic"/>
                <a:ea typeface="Century Gothic"/>
                <a:cs typeface="Century Gothic"/>
                <a:sym typeface="Century Gothic"/>
              </a:rPr>
              <a:t>- Pseudomonas aeruginosae</a:t>
            </a:r>
            <a:endParaRPr b="0" i="0" u="none" cap="none" strike="noStrike">
              <a:solidFill>
                <a:schemeClr val="dk1"/>
              </a:solidFill>
              <a:latin typeface="Century Gothic"/>
              <a:ea typeface="Century Gothic"/>
              <a:cs typeface="Century Gothic"/>
              <a:sym typeface="Century Gothic"/>
            </a:endParaRPr>
          </a:p>
          <a:p>
            <a:pPr indent="-285750" lvl="0" marL="285750" marR="0" rtl="0" algn="l">
              <a:lnSpc>
                <a:spcPct val="100000"/>
              </a:lnSpc>
              <a:spcBef>
                <a:spcPts val="0"/>
              </a:spcBef>
              <a:spcAft>
                <a:spcPts val="0"/>
              </a:spcAft>
              <a:buClr>
                <a:srgbClr val="000000"/>
              </a:buClr>
              <a:buSzPts val="1600"/>
              <a:buFont typeface="Arial"/>
              <a:buNone/>
            </a:pPr>
            <a:r>
              <a:rPr b="0" i="0" lang="en-US" u="none" cap="none" strike="noStrike">
                <a:solidFill>
                  <a:schemeClr val="dk1"/>
                </a:solidFill>
                <a:latin typeface="Century Gothic"/>
                <a:ea typeface="Century Gothic"/>
                <a:cs typeface="Century Gothic"/>
                <a:sym typeface="Century Gothic"/>
              </a:rPr>
              <a:t>- Listeria monocytogenes.</a:t>
            </a:r>
            <a:endParaRPr b="0" i="0" u="none" cap="none" strike="noStrike">
              <a:solidFill>
                <a:schemeClr val="dk1"/>
              </a:solidFill>
              <a:latin typeface="Century Gothic"/>
              <a:ea typeface="Century Gothic"/>
              <a:cs typeface="Century Gothic"/>
              <a:sym typeface="Century Gothic"/>
            </a:endParaRPr>
          </a:p>
          <a:p>
            <a:pPr indent="-285750" lvl="0" marL="285750" marR="0" rtl="0" algn="l">
              <a:lnSpc>
                <a:spcPct val="100000"/>
              </a:lnSpc>
              <a:spcBef>
                <a:spcPts val="0"/>
              </a:spcBef>
              <a:spcAft>
                <a:spcPts val="0"/>
              </a:spcAft>
              <a:buClr>
                <a:srgbClr val="000000"/>
              </a:buClr>
              <a:buSzPts val="1600"/>
              <a:buFont typeface="Arial"/>
              <a:buNone/>
            </a:pPr>
            <a:r>
              <a:rPr b="0" i="0" lang="en-US" u="none" cap="none" strike="noStrike">
                <a:solidFill>
                  <a:schemeClr val="dk1"/>
                </a:solidFill>
                <a:latin typeface="Century Gothic"/>
                <a:ea typeface="Century Gothic"/>
                <a:cs typeface="Century Gothic"/>
                <a:sym typeface="Century Gothic"/>
              </a:rPr>
              <a:t>- Mycobacterium Tuberculosis</a:t>
            </a:r>
            <a:endParaRPr b="0" i="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300"/>
              <a:buFont typeface="Arial"/>
              <a:buNone/>
            </a:pPr>
            <a:r>
              <a:rPr b="0" i="0" lang="en-US" u="none" cap="none" strike="noStrike">
                <a:solidFill>
                  <a:schemeClr val="dk1"/>
                </a:solidFill>
                <a:latin typeface="Century Gothic"/>
                <a:ea typeface="Century Gothic"/>
                <a:cs typeface="Century Gothic"/>
                <a:sym typeface="Century Gothic"/>
              </a:rPr>
              <a:t>→ (tuberculous meningitis)</a:t>
            </a:r>
            <a:endParaRPr b="0" i="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600"/>
              <a:buFont typeface="Arial"/>
              <a:buNone/>
            </a:pPr>
            <a:r>
              <a:t/>
            </a:r>
            <a:endParaRPr b="0" i="0" u="none" cap="none" strike="noStrike">
              <a:solidFill>
                <a:schemeClr val="dk1"/>
              </a:solidFill>
              <a:latin typeface="Century Gothic"/>
              <a:ea typeface="Century Gothic"/>
              <a:cs typeface="Century Gothic"/>
              <a:sym typeface="Century Gothic"/>
            </a:endParaRPr>
          </a:p>
        </p:txBody>
      </p:sp>
      <p:sp>
        <p:nvSpPr>
          <p:cNvPr id="113" name="Google Shape;113;p14"/>
          <p:cNvSpPr/>
          <p:nvPr/>
        </p:nvSpPr>
        <p:spPr>
          <a:xfrm>
            <a:off x="162425" y="8071575"/>
            <a:ext cx="6711300" cy="1602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rPr b="0" i="0" lang="en-US" u="none" cap="none" strike="noStrike">
                <a:solidFill>
                  <a:schemeClr val="dk1"/>
                </a:solidFill>
                <a:latin typeface="Century Gothic"/>
                <a:ea typeface="Century Gothic"/>
                <a:cs typeface="Century Gothic"/>
                <a:sym typeface="Century Gothic"/>
              </a:rPr>
              <a:t>- </a:t>
            </a:r>
            <a:r>
              <a:rPr lang="en-US">
                <a:solidFill>
                  <a:schemeClr val="dk1"/>
                </a:solidFill>
                <a:latin typeface="Century Gothic"/>
                <a:ea typeface="Century Gothic"/>
                <a:cs typeface="Century Gothic"/>
                <a:sym typeface="Century Gothic"/>
              </a:rPr>
              <a:t>Most bacteria that cause this form of infection are spread through close personal contact, such as:</a:t>
            </a:r>
            <a:br>
              <a:rPr lang="en-US">
                <a:solidFill>
                  <a:schemeClr val="dk1"/>
                </a:solidFill>
                <a:latin typeface="Century Gothic"/>
                <a:ea typeface="Century Gothic"/>
                <a:cs typeface="Century Gothic"/>
                <a:sym typeface="Century Gothic"/>
              </a:rPr>
            </a:br>
            <a:r>
              <a:rPr b="0" i="0" lang="en-US" u="none" cap="none" strike="noStrike">
                <a:solidFill>
                  <a:schemeClr val="dk1"/>
                </a:solidFill>
                <a:latin typeface="Century Gothic"/>
                <a:ea typeface="Century Gothic"/>
                <a:cs typeface="Century Gothic"/>
                <a:sym typeface="Century Gothic"/>
              </a:rPr>
              <a:t> </a:t>
            </a:r>
            <a:r>
              <a:rPr b="1" i="0" lang="en-US" u="none" cap="none" strike="noStrike">
                <a:solidFill>
                  <a:schemeClr val="dk1"/>
                </a:solidFill>
                <a:latin typeface="Century Gothic"/>
                <a:ea typeface="Century Gothic"/>
                <a:cs typeface="Century Gothic"/>
                <a:sym typeface="Century Gothic"/>
              </a:rPr>
              <a:t>coughing </a:t>
            </a:r>
            <a:r>
              <a:rPr b="1" lang="en-US">
                <a:solidFill>
                  <a:schemeClr val="dk1"/>
                </a:solidFill>
                <a:latin typeface="Century Gothic"/>
                <a:ea typeface="Century Gothic"/>
                <a:cs typeface="Century Gothic"/>
                <a:sym typeface="Century Gothic"/>
              </a:rPr>
              <a:t>, </a:t>
            </a:r>
            <a:r>
              <a:rPr b="1" i="0" lang="en-US" u="none" cap="none" strike="noStrike">
                <a:solidFill>
                  <a:schemeClr val="dk1"/>
                </a:solidFill>
                <a:latin typeface="Century Gothic"/>
                <a:ea typeface="Century Gothic"/>
                <a:cs typeface="Century Gothic"/>
                <a:sym typeface="Century Gothic"/>
              </a:rPr>
              <a:t>sneezing </a:t>
            </a:r>
            <a:r>
              <a:rPr b="1" lang="en-US">
                <a:solidFill>
                  <a:schemeClr val="dk1"/>
                </a:solidFill>
                <a:latin typeface="Century Gothic"/>
                <a:ea typeface="Century Gothic"/>
                <a:cs typeface="Century Gothic"/>
                <a:sym typeface="Century Gothic"/>
              </a:rPr>
              <a:t>&amp;</a:t>
            </a:r>
            <a:r>
              <a:rPr b="1" i="0" lang="en-US" u="none" cap="none" strike="noStrike">
                <a:solidFill>
                  <a:schemeClr val="dk1"/>
                </a:solidFill>
                <a:latin typeface="Century Gothic"/>
                <a:ea typeface="Century Gothic"/>
                <a:cs typeface="Century Gothic"/>
                <a:sym typeface="Century Gothic"/>
              </a:rPr>
              <a:t> kissing</a:t>
            </a:r>
            <a:r>
              <a:rPr b="0" i="0" lang="en-US" u="none" cap="none" strike="noStrike">
                <a:solidFill>
                  <a:schemeClr val="dk1"/>
                </a:solidFill>
                <a:latin typeface="Century Gothic"/>
                <a:ea typeface="Century Gothic"/>
                <a:cs typeface="Century Gothic"/>
                <a:sym typeface="Century Gothic"/>
              </a:rPr>
              <a:t>,</a:t>
            </a:r>
            <a:endParaRPr b="0" i="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700"/>
              <a:buFont typeface="Arial"/>
              <a:buNone/>
            </a:pPr>
            <a:r>
              <a:rPr b="0" i="0" lang="en-US" u="none" cap="none" strike="noStrike">
                <a:solidFill>
                  <a:schemeClr val="dk1"/>
                </a:solidFill>
                <a:latin typeface="Century Gothic"/>
                <a:ea typeface="Century Gothic"/>
                <a:cs typeface="Century Gothic"/>
                <a:sym typeface="Century Gothic"/>
              </a:rPr>
              <a:t> </a:t>
            </a:r>
            <a:endParaRPr b="0" i="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600"/>
              <a:buFont typeface="Arial"/>
              <a:buNone/>
            </a:pPr>
            <a:r>
              <a:rPr b="0" i="0" lang="en-US" u="none" cap="none" strike="noStrike">
                <a:solidFill>
                  <a:schemeClr val="dk1"/>
                </a:solidFill>
                <a:latin typeface="Century Gothic"/>
                <a:ea typeface="Century Gothic"/>
                <a:cs typeface="Century Gothic"/>
                <a:sym typeface="Century Gothic"/>
              </a:rPr>
              <a:t>- The pathogens spread from the </a:t>
            </a:r>
            <a:r>
              <a:rPr b="1" i="0" lang="en-US" u="none" cap="none" strike="noStrike">
                <a:solidFill>
                  <a:schemeClr val="dk1"/>
                </a:solidFill>
                <a:latin typeface="Century Gothic"/>
                <a:ea typeface="Century Gothic"/>
                <a:cs typeface="Century Gothic"/>
                <a:sym typeface="Century Gothic"/>
              </a:rPr>
              <a:t>respiratory tract </a:t>
            </a:r>
            <a:r>
              <a:rPr b="0" i="0" lang="en-US" u="none" cap="none" strike="noStrike">
                <a:solidFill>
                  <a:schemeClr val="dk1"/>
                </a:solidFill>
                <a:latin typeface="Century Gothic"/>
                <a:ea typeface="Century Gothic"/>
                <a:cs typeface="Century Gothic"/>
                <a:sym typeface="Century Gothic"/>
              </a:rPr>
              <a:t>to the</a:t>
            </a:r>
            <a:endParaRPr b="0" i="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lang="en-US">
                <a:solidFill>
                  <a:schemeClr val="dk1"/>
                </a:solidFill>
                <a:latin typeface="Century Gothic"/>
                <a:ea typeface="Century Gothic"/>
                <a:cs typeface="Century Gothic"/>
                <a:sym typeface="Century Gothic"/>
              </a:rPr>
              <a:t>bloodstream</a:t>
            </a:r>
            <a:r>
              <a:rPr b="1" i="0" lang="en-US" u="none" cap="none" strike="noStrike">
                <a:solidFill>
                  <a:schemeClr val="dk1"/>
                </a:solidFill>
                <a:latin typeface="Century Gothic"/>
                <a:ea typeface="Century Gothic"/>
                <a:cs typeface="Century Gothic"/>
                <a:sym typeface="Century Gothic"/>
              </a:rPr>
              <a:t> (</a:t>
            </a:r>
            <a:r>
              <a:rPr b="1" lang="en-US">
                <a:solidFill>
                  <a:schemeClr val="dk1"/>
                </a:solidFill>
                <a:latin typeface="Century Gothic"/>
                <a:ea typeface="Century Gothic"/>
                <a:cs typeface="Century Gothic"/>
                <a:sym typeface="Century Gothic"/>
              </a:rPr>
              <a:t>septicemia)</a:t>
            </a:r>
            <a:r>
              <a:rPr b="0" i="0" lang="en-US" u="none" cap="none" strike="noStrike">
                <a:solidFill>
                  <a:schemeClr val="dk1"/>
                </a:solidFill>
                <a:latin typeface="Century Gothic"/>
                <a:ea typeface="Century Gothic"/>
                <a:cs typeface="Century Gothic"/>
                <a:sym typeface="Century Gothic"/>
              </a:rPr>
              <a:t>and to the nervous system and </a:t>
            </a:r>
            <a:r>
              <a:rPr b="1" i="0" lang="en-US" u="none" cap="none" strike="noStrike">
                <a:solidFill>
                  <a:schemeClr val="dk1"/>
                </a:solidFill>
                <a:latin typeface="Century Gothic"/>
                <a:ea typeface="Century Gothic"/>
                <a:cs typeface="Century Gothic"/>
                <a:sym typeface="Century Gothic"/>
              </a:rPr>
              <a:t>cause</a:t>
            </a:r>
            <a:endParaRPr b="1" i="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rPr b="1" i="0" lang="en-US" u="none" cap="none" strike="noStrike">
                <a:solidFill>
                  <a:schemeClr val="dk1"/>
                </a:solidFill>
                <a:latin typeface="Century Gothic"/>
                <a:ea typeface="Century Gothic"/>
                <a:cs typeface="Century Gothic"/>
                <a:sym typeface="Century Gothic"/>
              </a:rPr>
              <a:t>bacterial meningitis.</a:t>
            </a:r>
            <a:endParaRPr b="1" i="0" u="none" cap="none" strike="noStrike">
              <a:solidFill>
                <a:schemeClr val="dk1"/>
              </a:solidFill>
              <a:latin typeface="Century Gothic"/>
              <a:ea typeface="Century Gothic"/>
              <a:cs typeface="Century Gothic"/>
              <a:sym typeface="Century Gothic"/>
            </a:endParaRPr>
          </a:p>
        </p:txBody>
      </p:sp>
      <p:sp>
        <p:nvSpPr>
          <p:cNvPr id="114" name="Google Shape;114;p14"/>
          <p:cNvSpPr/>
          <p:nvPr/>
        </p:nvSpPr>
        <p:spPr>
          <a:xfrm>
            <a:off x="0" y="0"/>
            <a:ext cx="6858000" cy="484094"/>
          </a:xfrm>
          <a:prstGeom prst="rect">
            <a:avLst/>
          </a:prstGeom>
          <a:solidFill>
            <a:srgbClr val="3BB8B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500"/>
              <a:buFont typeface="Arial"/>
              <a:buNone/>
            </a:pPr>
            <a:r>
              <a:rPr b="1" i="0" lang="en-US" sz="2500" u="none" cap="none" strike="noStrike">
                <a:solidFill>
                  <a:schemeClr val="lt1"/>
                </a:solidFill>
                <a:latin typeface="Century Gothic"/>
                <a:ea typeface="Century Gothic"/>
                <a:cs typeface="Century Gothic"/>
                <a:sym typeface="Century Gothic"/>
              </a:rPr>
              <a:t>Meningitis</a:t>
            </a:r>
            <a:endParaRPr b="1" i="0" sz="2500" u="none" cap="none" strike="noStrike">
              <a:solidFill>
                <a:schemeClr val="lt1"/>
              </a:solidFill>
              <a:latin typeface="Century Gothic"/>
              <a:ea typeface="Century Gothic"/>
              <a:cs typeface="Century Gothic"/>
              <a:sym typeface="Century Gothic"/>
            </a:endParaRPr>
          </a:p>
        </p:txBody>
      </p:sp>
      <p:sp>
        <p:nvSpPr>
          <p:cNvPr id="115" name="Google Shape;115;p14"/>
          <p:cNvSpPr/>
          <p:nvPr/>
        </p:nvSpPr>
        <p:spPr>
          <a:xfrm>
            <a:off x="58149" y="684450"/>
            <a:ext cx="1368000" cy="370800"/>
          </a:xfrm>
          <a:prstGeom prst="snipRoundRect">
            <a:avLst>
              <a:gd fmla="val 0" name="adj1"/>
              <a:gd fmla="val 50000" name="adj2"/>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600" u="none" cap="none" strike="noStrike">
                <a:solidFill>
                  <a:schemeClr val="dk1"/>
                </a:solidFill>
                <a:latin typeface="Century Gothic"/>
                <a:ea typeface="Century Gothic"/>
                <a:cs typeface="Century Gothic"/>
                <a:sym typeface="Century Gothic"/>
              </a:rPr>
              <a:t>Definition:</a:t>
            </a:r>
            <a:endParaRPr b="0" i="0" sz="1600" u="none" cap="none" strike="noStrike">
              <a:solidFill>
                <a:srgbClr val="000000"/>
              </a:solidFill>
              <a:latin typeface="Arial"/>
              <a:ea typeface="Arial"/>
              <a:cs typeface="Arial"/>
              <a:sym typeface="Arial"/>
            </a:endParaRPr>
          </a:p>
        </p:txBody>
      </p:sp>
      <p:sp>
        <p:nvSpPr>
          <p:cNvPr id="116" name="Google Shape;116;p14"/>
          <p:cNvSpPr/>
          <p:nvPr/>
        </p:nvSpPr>
        <p:spPr>
          <a:xfrm>
            <a:off x="58149" y="1946750"/>
            <a:ext cx="1196700" cy="370800"/>
          </a:xfrm>
          <a:prstGeom prst="snipRoundRect">
            <a:avLst>
              <a:gd fmla="val 0" name="adj1"/>
              <a:gd fmla="val 50000" name="adj2"/>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600" u="none" cap="none" strike="noStrike">
                <a:solidFill>
                  <a:schemeClr val="dk1"/>
                </a:solidFill>
                <a:latin typeface="Century Gothic"/>
                <a:ea typeface="Century Gothic"/>
                <a:cs typeface="Century Gothic"/>
                <a:sym typeface="Century Gothic"/>
              </a:rPr>
              <a:t>Causes: </a:t>
            </a:r>
            <a:endParaRPr b="0" i="0" sz="1600" u="none" cap="none" strike="noStrike">
              <a:solidFill>
                <a:schemeClr val="dk1"/>
              </a:solidFill>
              <a:latin typeface="Century Gothic"/>
              <a:ea typeface="Century Gothic"/>
              <a:cs typeface="Century Gothic"/>
              <a:sym typeface="Century Gothic"/>
            </a:endParaRPr>
          </a:p>
        </p:txBody>
      </p:sp>
      <p:sp>
        <p:nvSpPr>
          <p:cNvPr id="117" name="Google Shape;117;p14"/>
          <p:cNvSpPr/>
          <p:nvPr/>
        </p:nvSpPr>
        <p:spPr>
          <a:xfrm>
            <a:off x="58149" y="3686200"/>
            <a:ext cx="2318400" cy="370800"/>
          </a:xfrm>
          <a:prstGeom prst="snipRoundRect">
            <a:avLst>
              <a:gd fmla="val 0" name="adj1"/>
              <a:gd fmla="val 50000" name="adj2"/>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600" u="none" cap="none" strike="noStrike">
                <a:solidFill>
                  <a:schemeClr val="dk1"/>
                </a:solidFill>
                <a:latin typeface="Century Gothic"/>
                <a:ea typeface="Century Gothic"/>
                <a:cs typeface="Century Gothic"/>
                <a:sym typeface="Century Gothic"/>
              </a:rPr>
              <a:t>Bacterial meningitis:  </a:t>
            </a:r>
            <a:endParaRPr b="0" i="0" sz="1600" u="none" cap="none" strike="noStrike">
              <a:solidFill>
                <a:schemeClr val="dk1"/>
              </a:solidFill>
              <a:latin typeface="Century Gothic"/>
              <a:ea typeface="Century Gothic"/>
              <a:cs typeface="Century Gothic"/>
              <a:sym typeface="Century Gothic"/>
            </a:endParaRPr>
          </a:p>
        </p:txBody>
      </p:sp>
      <p:sp>
        <p:nvSpPr>
          <p:cNvPr id="118" name="Google Shape;118;p14"/>
          <p:cNvSpPr/>
          <p:nvPr/>
        </p:nvSpPr>
        <p:spPr>
          <a:xfrm>
            <a:off x="58150" y="7508775"/>
            <a:ext cx="2432700" cy="370800"/>
          </a:xfrm>
          <a:prstGeom prst="snipRoundRect">
            <a:avLst>
              <a:gd fmla="val 0" name="adj1"/>
              <a:gd fmla="val 50000" name="adj2"/>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600" u="none" cap="none" strike="noStrike">
                <a:solidFill>
                  <a:schemeClr val="dk1"/>
                </a:solidFill>
                <a:latin typeface="Century Gothic"/>
                <a:ea typeface="Century Gothic"/>
                <a:cs typeface="Century Gothic"/>
                <a:sym typeface="Century Gothic"/>
              </a:rPr>
              <a:t>Route of transmission:</a:t>
            </a:r>
            <a:endParaRPr b="0" i="0" sz="1600" u="none" cap="none" strike="noStrike">
              <a:solidFill>
                <a:schemeClr val="dk1"/>
              </a:solidFill>
              <a:latin typeface="Century Gothic"/>
              <a:ea typeface="Century Gothic"/>
              <a:cs typeface="Century Gothic"/>
              <a:sym typeface="Century Gothic"/>
            </a:endParaRPr>
          </a:p>
        </p:txBody>
      </p:sp>
      <p:sp>
        <p:nvSpPr>
          <p:cNvPr id="119" name="Google Shape;119;p14"/>
          <p:cNvSpPr/>
          <p:nvPr/>
        </p:nvSpPr>
        <p:spPr>
          <a:xfrm>
            <a:off x="61850" y="5318950"/>
            <a:ext cx="3855000" cy="418800"/>
          </a:xfrm>
          <a:prstGeom prst="snipRoundRect">
            <a:avLst>
              <a:gd fmla="val 0" name="adj1"/>
              <a:gd fmla="val 50000" name="adj2"/>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600" u="none" cap="none" strike="noStrike">
                <a:solidFill>
                  <a:schemeClr val="dk1"/>
                </a:solidFill>
                <a:latin typeface="Century Gothic"/>
                <a:ea typeface="Century Gothic"/>
                <a:cs typeface="Century Gothic"/>
                <a:sym typeface="Century Gothic"/>
              </a:rPr>
              <a:t>CAUSES OF BACTERIAL MENINGITIS:</a:t>
            </a:r>
            <a:endParaRPr b="0" i="0" sz="1600" u="none" cap="none" strike="noStrike">
              <a:solidFill>
                <a:schemeClr val="dk1"/>
              </a:solidFill>
              <a:latin typeface="Century Gothic"/>
              <a:ea typeface="Century Gothic"/>
              <a:cs typeface="Century Gothic"/>
              <a:sym typeface="Century Gothic"/>
            </a:endParaRPr>
          </a:p>
        </p:txBody>
      </p:sp>
      <p:sp>
        <p:nvSpPr>
          <p:cNvPr id="120" name="Google Shape;120;p14"/>
          <p:cNvSpPr txBox="1"/>
          <p:nvPr/>
        </p:nvSpPr>
        <p:spPr>
          <a:xfrm>
            <a:off x="184897" y="1142865"/>
            <a:ext cx="6006773" cy="8617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rPr b="0" i="0" lang="en-US" cap="none" strike="noStrike">
                <a:solidFill>
                  <a:schemeClr val="dk1"/>
                </a:solidFill>
                <a:latin typeface="Century Gothic"/>
                <a:ea typeface="Century Gothic"/>
                <a:cs typeface="Century Gothic"/>
                <a:sym typeface="Century Gothic"/>
              </a:rPr>
              <a:t>Meningitis is an inflammation of the protective membranes</a:t>
            </a:r>
            <a:endParaRPr b="0" i="0"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cap="none" strike="noStrike">
                <a:solidFill>
                  <a:schemeClr val="dk1"/>
                </a:solidFill>
                <a:latin typeface="Century Gothic"/>
                <a:ea typeface="Century Gothic"/>
                <a:cs typeface="Century Gothic"/>
                <a:sym typeface="Century Gothic"/>
              </a:rPr>
              <a:t>covering the </a:t>
            </a:r>
            <a:r>
              <a:rPr b="1" i="0" lang="en-US" cap="none" strike="noStrike">
                <a:solidFill>
                  <a:schemeClr val="dk1"/>
                </a:solidFill>
                <a:latin typeface="Century Gothic"/>
                <a:ea typeface="Century Gothic"/>
                <a:cs typeface="Century Gothic"/>
                <a:sym typeface="Century Gothic"/>
              </a:rPr>
              <a:t>brain</a:t>
            </a:r>
            <a:r>
              <a:rPr b="0" i="0" lang="en-US" cap="none" strike="noStrike">
                <a:solidFill>
                  <a:schemeClr val="dk1"/>
                </a:solidFill>
                <a:latin typeface="Century Gothic"/>
                <a:ea typeface="Century Gothic"/>
                <a:cs typeface="Century Gothic"/>
                <a:sym typeface="Century Gothic"/>
              </a:rPr>
              <a:t> and the </a:t>
            </a:r>
            <a:r>
              <a:rPr b="1" i="0" lang="en-US" cap="none" strike="noStrike">
                <a:solidFill>
                  <a:schemeClr val="dk1"/>
                </a:solidFill>
                <a:latin typeface="Century Gothic"/>
                <a:ea typeface="Century Gothic"/>
                <a:cs typeface="Century Gothic"/>
                <a:sym typeface="Century Gothic"/>
              </a:rPr>
              <a:t>spinal cord </a:t>
            </a:r>
            <a:r>
              <a:rPr b="0" i="0" lang="en-US" cap="none" strike="noStrike">
                <a:solidFill>
                  <a:schemeClr val="dk1"/>
                </a:solidFill>
                <a:latin typeface="Century Gothic"/>
                <a:ea typeface="Century Gothic"/>
                <a:cs typeface="Century Gothic"/>
                <a:sym typeface="Century Gothic"/>
              </a:rPr>
              <a:t>(meninges).</a:t>
            </a:r>
            <a:endParaRPr b="0" i="0"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cap="none" strike="noStrike">
              <a:solidFill>
                <a:schemeClr val="dk1"/>
              </a:solidFill>
              <a:latin typeface="Century Gothic"/>
              <a:ea typeface="Century Gothic"/>
              <a:cs typeface="Century Gothic"/>
              <a:sym typeface="Century Gothic"/>
            </a:endParaRPr>
          </a:p>
        </p:txBody>
      </p:sp>
      <p:sp>
        <p:nvSpPr>
          <p:cNvPr id="121" name="Google Shape;121;p14"/>
          <p:cNvSpPr txBox="1"/>
          <p:nvPr/>
        </p:nvSpPr>
        <p:spPr>
          <a:xfrm>
            <a:off x="3353100" y="2842100"/>
            <a:ext cx="3376500" cy="978600"/>
          </a:xfrm>
          <a:prstGeom prst="rect">
            <a:avLst/>
          </a:prstGeom>
          <a:noFill/>
          <a:ln>
            <a:noFill/>
          </a:ln>
        </p:spPr>
        <p:txBody>
          <a:bodyPr anchorCtr="0" anchor="t" bIns="45700" lIns="91425" spcFirstLastPara="1" rIns="91425" wrap="square" tIns="45700">
            <a:noAutofit/>
          </a:bodyPr>
          <a:lstStyle/>
          <a:p>
            <a:pPr indent="-317500" lvl="0" marL="457200" marR="0" rtl="0" algn="l">
              <a:lnSpc>
                <a:spcPct val="100000"/>
              </a:lnSpc>
              <a:spcBef>
                <a:spcPts val="0"/>
              </a:spcBef>
              <a:spcAft>
                <a:spcPts val="0"/>
              </a:spcAft>
              <a:buClr>
                <a:schemeClr val="dk1"/>
              </a:buClr>
              <a:buSzPts val="1400"/>
              <a:buFont typeface="Century Gothic"/>
              <a:buChar char="●"/>
            </a:pPr>
            <a:r>
              <a:rPr b="0" i="0" lang="en-US" u="none" cap="none" strike="noStrike">
                <a:solidFill>
                  <a:schemeClr val="dk1"/>
                </a:solidFill>
                <a:latin typeface="Century Gothic"/>
                <a:ea typeface="Century Gothic"/>
                <a:cs typeface="Century Gothic"/>
                <a:sym typeface="Century Gothic"/>
              </a:rPr>
              <a:t>spread of cancer to meninges</a:t>
            </a:r>
            <a:endParaRPr b="0" i="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rPr lang="en-US">
                <a:solidFill>
                  <a:schemeClr val="dk1"/>
                </a:solidFill>
                <a:latin typeface="Century Gothic"/>
                <a:ea typeface="Century Gothic"/>
                <a:cs typeface="Century Gothic"/>
                <a:sym typeface="Century Gothic"/>
              </a:rPr>
              <a:t>          </a:t>
            </a:r>
            <a:r>
              <a:rPr b="0" i="0" lang="en-US" u="none" cap="none" strike="noStrike">
                <a:solidFill>
                  <a:schemeClr val="dk1"/>
                </a:solidFill>
                <a:latin typeface="Century Gothic"/>
                <a:ea typeface="Century Gothic"/>
                <a:cs typeface="Century Gothic"/>
                <a:sym typeface="Century Gothic"/>
              </a:rPr>
              <a:t>(malignant meningitis) </a:t>
            </a:r>
            <a:endParaRPr>
              <a:solidFill>
                <a:schemeClr val="dk1"/>
              </a:solidFill>
              <a:latin typeface="Century Gothic"/>
              <a:ea typeface="Century Gothic"/>
              <a:cs typeface="Century Gothic"/>
              <a:sym typeface="Century Gothic"/>
            </a:endParaRPr>
          </a:p>
          <a:p>
            <a:pPr indent="-317500" lvl="0" marL="457200" marR="0" rtl="0" algn="l">
              <a:lnSpc>
                <a:spcPct val="100000"/>
              </a:lnSpc>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Inflammatory disease (SLE)</a:t>
            </a:r>
            <a:endParaRPr>
              <a:solidFill>
                <a:schemeClr val="dk1"/>
              </a:solidFill>
              <a:latin typeface="Century Gothic"/>
              <a:ea typeface="Century Gothic"/>
              <a:cs typeface="Century Gothic"/>
              <a:sym typeface="Century Gothic"/>
            </a:endParaRPr>
          </a:p>
          <a:p>
            <a:pPr indent="-317500" lvl="0" marL="457200" marR="0" rtl="0" algn="l">
              <a:lnSpc>
                <a:spcPct val="100000"/>
              </a:lnSpc>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Trauma to head or spine </a:t>
            </a:r>
            <a:endParaRPr>
              <a:solidFill>
                <a:schemeClr val="dk1"/>
              </a:solidFill>
              <a:latin typeface="Century Gothic"/>
              <a:ea typeface="Century Gothic"/>
              <a:cs typeface="Century Gothic"/>
              <a:sym typeface="Century Gothic"/>
            </a:endParaRPr>
          </a:p>
        </p:txBody>
      </p:sp>
      <p:sp>
        <p:nvSpPr>
          <p:cNvPr id="122" name="Google Shape;122;p14"/>
          <p:cNvSpPr txBox="1"/>
          <p:nvPr/>
        </p:nvSpPr>
        <p:spPr>
          <a:xfrm>
            <a:off x="343324" y="2842550"/>
            <a:ext cx="2527800" cy="784800"/>
          </a:xfrm>
          <a:prstGeom prst="rect">
            <a:avLst/>
          </a:prstGeom>
          <a:noFill/>
          <a:ln>
            <a:noFill/>
          </a:ln>
        </p:spPr>
        <p:txBody>
          <a:bodyPr anchorCtr="0" anchor="t" bIns="45700" lIns="91425" spcFirstLastPara="1" rIns="91425" wrap="square" tIns="45700">
            <a:noAutofit/>
          </a:bodyPr>
          <a:lstStyle/>
          <a:p>
            <a:pPr indent="-279400" lvl="0" marL="285750" marR="0" rtl="0" algn="l">
              <a:lnSpc>
                <a:spcPct val="100000"/>
              </a:lnSpc>
              <a:spcBef>
                <a:spcPts val="0"/>
              </a:spcBef>
              <a:spcAft>
                <a:spcPts val="0"/>
              </a:spcAft>
              <a:buClr>
                <a:schemeClr val="dk1"/>
              </a:buClr>
              <a:buSzPts val="1400"/>
              <a:buFont typeface="Arial"/>
              <a:buChar char="•"/>
            </a:pPr>
            <a:r>
              <a:rPr b="0" i="0" lang="en-US" u="none" cap="none" strike="noStrike">
                <a:solidFill>
                  <a:schemeClr val="dk1"/>
                </a:solidFill>
                <a:latin typeface="Century Gothic"/>
                <a:ea typeface="Century Gothic"/>
                <a:cs typeface="Century Gothic"/>
                <a:sym typeface="Century Gothic"/>
              </a:rPr>
              <a:t>Viruses </a:t>
            </a:r>
            <a:r>
              <a:rPr b="0" i="0" lang="en-US" sz="1000" u="none" cap="none" strike="noStrike">
                <a:solidFill>
                  <a:schemeClr val="accent1"/>
                </a:solidFill>
                <a:latin typeface="Century Gothic"/>
                <a:ea typeface="Century Gothic"/>
                <a:cs typeface="Century Gothic"/>
                <a:sym typeface="Century Gothic"/>
              </a:rPr>
              <a:t>no need for </a:t>
            </a:r>
            <a:r>
              <a:rPr lang="en-US" sz="1000">
                <a:solidFill>
                  <a:schemeClr val="accent1"/>
                </a:solidFill>
                <a:latin typeface="Century Gothic"/>
                <a:ea typeface="Century Gothic"/>
                <a:cs typeface="Century Gothic"/>
                <a:sym typeface="Century Gothic"/>
              </a:rPr>
              <a:t>treatment</a:t>
            </a:r>
            <a:r>
              <a:rPr b="0" i="0" lang="en-US" sz="1000" u="none" cap="none" strike="noStrike">
                <a:solidFill>
                  <a:schemeClr val="accent1"/>
                </a:solidFill>
                <a:latin typeface="Century Gothic"/>
                <a:ea typeface="Century Gothic"/>
                <a:cs typeface="Century Gothic"/>
                <a:sym typeface="Century Gothic"/>
              </a:rPr>
              <a:t> </a:t>
            </a:r>
            <a:endParaRPr b="0" i="0" sz="1000" u="none" cap="none" strike="noStrike">
              <a:solidFill>
                <a:schemeClr val="accent1"/>
              </a:solidFill>
              <a:latin typeface="Arial"/>
              <a:ea typeface="Arial"/>
              <a:cs typeface="Arial"/>
              <a:sym typeface="Arial"/>
            </a:endParaRPr>
          </a:p>
          <a:p>
            <a:pPr indent="-279400" lvl="0" marL="285750" marR="0" rtl="0" algn="l">
              <a:lnSpc>
                <a:spcPct val="100000"/>
              </a:lnSpc>
              <a:spcBef>
                <a:spcPts val="0"/>
              </a:spcBef>
              <a:spcAft>
                <a:spcPts val="0"/>
              </a:spcAft>
              <a:buClr>
                <a:schemeClr val="dk1"/>
              </a:buClr>
              <a:buSzPts val="1400"/>
              <a:buFont typeface="Arial"/>
              <a:buChar char="•"/>
            </a:pPr>
            <a:r>
              <a:rPr b="0" i="0" lang="en-US" u="none" cap="none" strike="noStrike">
                <a:solidFill>
                  <a:schemeClr val="dk1"/>
                </a:solidFill>
                <a:latin typeface="Century Gothic"/>
                <a:ea typeface="Century Gothic"/>
                <a:cs typeface="Century Gothic"/>
                <a:sym typeface="Century Gothic"/>
              </a:rPr>
              <a:t>Bacteria</a:t>
            </a:r>
            <a:r>
              <a:rPr b="0" i="0" lang="en-US" sz="1200" u="none" cap="none" strike="noStrike">
                <a:solidFill>
                  <a:schemeClr val="dk1"/>
                </a:solidFill>
                <a:latin typeface="Century Gothic"/>
                <a:ea typeface="Century Gothic"/>
                <a:cs typeface="Century Gothic"/>
                <a:sym typeface="Century Gothic"/>
              </a:rPr>
              <a:t> </a:t>
            </a:r>
            <a:r>
              <a:rPr b="0" i="0" lang="en-US" sz="1200" u="none" cap="none" strike="noStrike">
                <a:solidFill>
                  <a:schemeClr val="accent1"/>
                </a:solidFill>
                <a:latin typeface="Century Gothic"/>
                <a:ea typeface="Century Gothic"/>
                <a:cs typeface="Century Gothic"/>
                <a:sym typeface="Century Gothic"/>
              </a:rPr>
              <a:t>(most important)</a:t>
            </a:r>
            <a:endParaRPr b="0" i="0" sz="1200" u="none" cap="none" strike="noStrike">
              <a:solidFill>
                <a:schemeClr val="accent1"/>
              </a:solidFill>
              <a:latin typeface="Century Gothic"/>
              <a:ea typeface="Century Gothic"/>
              <a:cs typeface="Century Gothic"/>
              <a:sym typeface="Century Gothic"/>
            </a:endParaRPr>
          </a:p>
          <a:p>
            <a:pPr indent="-279400" lvl="0" marL="285750" marR="0" rtl="0" algn="l">
              <a:lnSpc>
                <a:spcPct val="100000"/>
              </a:lnSpc>
              <a:spcBef>
                <a:spcPts val="0"/>
              </a:spcBef>
              <a:spcAft>
                <a:spcPts val="0"/>
              </a:spcAft>
              <a:buClr>
                <a:schemeClr val="dk1"/>
              </a:buClr>
              <a:buSzPts val="1400"/>
              <a:buFont typeface="Arial"/>
              <a:buChar char="•"/>
            </a:pPr>
            <a:r>
              <a:rPr b="0" i="0" lang="en-US" u="none" cap="none" strike="noStrike">
                <a:solidFill>
                  <a:schemeClr val="dk1"/>
                </a:solidFill>
                <a:latin typeface="Century Gothic"/>
                <a:ea typeface="Century Gothic"/>
                <a:cs typeface="Century Gothic"/>
                <a:sym typeface="Century Gothic"/>
              </a:rPr>
              <a:t>Fungal</a:t>
            </a:r>
            <a:endParaRPr b="0" i="0" u="none" cap="none" strike="noStrike">
              <a:solidFill>
                <a:schemeClr val="dk1"/>
              </a:solidFill>
              <a:latin typeface="Century Gothic"/>
              <a:ea typeface="Century Gothic"/>
              <a:cs typeface="Century Gothic"/>
              <a:sym typeface="Century Gothic"/>
            </a:endParaRPr>
          </a:p>
        </p:txBody>
      </p:sp>
      <p:sp>
        <p:nvSpPr>
          <p:cNvPr id="123" name="Google Shape;123;p14"/>
          <p:cNvSpPr txBox="1"/>
          <p:nvPr>
            <p:ph idx="12" type="sldNum"/>
          </p:nvPr>
        </p:nvSpPr>
        <p:spPr>
          <a:xfrm>
            <a:off x="5155969" y="9401041"/>
            <a:ext cx="1543050" cy="527403"/>
          </a:xfrm>
          <a:prstGeom prst="rect">
            <a:avLst/>
          </a:prstGeom>
          <a:noFill/>
          <a:ln>
            <a:noFill/>
          </a:ln>
        </p:spPr>
        <p:txBody>
          <a:bodyPr anchorCtr="0" anchor="ctr" bIns="45700" lIns="91425" spcFirstLastPara="1" rIns="91425" wrap="square" tIns="45700">
            <a:noAutofit/>
          </a:bodyPr>
          <a:lstStyle/>
          <a:p>
            <a:pPr indent="0" lvl="0" marL="0" marR="0" rtl="1" algn="r">
              <a:lnSpc>
                <a:spcPct val="100000"/>
              </a:lnSpc>
              <a:spcBef>
                <a:spcPts val="0"/>
              </a:spcBef>
              <a:spcAft>
                <a:spcPts val="0"/>
              </a:spcAft>
              <a:buClr>
                <a:srgbClr val="000000"/>
              </a:buClr>
              <a:buSzPts val="900"/>
              <a:buFont typeface="Arial"/>
              <a:buNone/>
            </a:pPr>
            <a:r>
              <a:rPr b="0" i="0" lang="en-US" sz="900" u="none" cap="none" strike="noStrike">
                <a:solidFill>
                  <a:srgbClr val="8E95A0"/>
                </a:solidFill>
                <a:latin typeface="Century Gothic"/>
                <a:ea typeface="Century Gothic"/>
                <a:cs typeface="Century Gothic"/>
                <a:sym typeface="Century Gothic"/>
              </a:rPr>
              <a:t>1</a:t>
            </a:r>
            <a:endParaRPr b="0" i="0" sz="900" u="none" cap="none" strike="noStrike">
              <a:solidFill>
                <a:srgbClr val="8E95A0"/>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5"/>
          <p:cNvSpPr/>
          <p:nvPr/>
        </p:nvSpPr>
        <p:spPr>
          <a:xfrm>
            <a:off x="65099" y="415900"/>
            <a:ext cx="3813600" cy="477600"/>
          </a:xfrm>
          <a:prstGeom prst="snipRoundRect">
            <a:avLst>
              <a:gd fmla="val 0" name="adj1"/>
              <a:gd fmla="val 50000" name="adj2"/>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600" u="none" cap="none" strike="noStrike">
                <a:solidFill>
                  <a:schemeClr val="dk1"/>
                </a:solidFill>
                <a:latin typeface="Century Gothic"/>
                <a:ea typeface="Century Gothic"/>
                <a:cs typeface="Century Gothic"/>
                <a:sym typeface="Century Gothic"/>
              </a:rPr>
              <a:t>Symptoms of bacterial meningitis:</a:t>
            </a:r>
            <a:endParaRPr b="0" i="0" sz="1600" u="none" cap="none" strike="noStrike">
              <a:solidFill>
                <a:schemeClr val="dk1"/>
              </a:solidFill>
              <a:latin typeface="Century Gothic"/>
              <a:ea typeface="Century Gothic"/>
              <a:cs typeface="Century Gothic"/>
              <a:sym typeface="Century Gothic"/>
            </a:endParaRPr>
          </a:p>
        </p:txBody>
      </p:sp>
      <p:sp>
        <p:nvSpPr>
          <p:cNvPr id="129" name="Google Shape;129;p15"/>
          <p:cNvSpPr/>
          <p:nvPr/>
        </p:nvSpPr>
        <p:spPr>
          <a:xfrm>
            <a:off x="78353" y="3176650"/>
            <a:ext cx="2640600" cy="370800"/>
          </a:xfrm>
          <a:prstGeom prst="snipRoundRect">
            <a:avLst>
              <a:gd fmla="val 0" name="adj1"/>
              <a:gd fmla="val 50000" name="adj2"/>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600" u="none" cap="none" strike="noStrike">
                <a:solidFill>
                  <a:schemeClr val="dk1"/>
                </a:solidFill>
                <a:latin typeface="Century Gothic"/>
                <a:ea typeface="Century Gothic"/>
                <a:cs typeface="Century Gothic"/>
                <a:sym typeface="Century Gothic"/>
              </a:rPr>
              <a:t>TREATMENT PRINCIPLES:</a:t>
            </a:r>
            <a:endParaRPr b="0" i="0" sz="1600" u="none" cap="none" strike="noStrike">
              <a:solidFill>
                <a:schemeClr val="dk1"/>
              </a:solidFill>
              <a:latin typeface="Century Gothic"/>
              <a:ea typeface="Century Gothic"/>
              <a:cs typeface="Century Gothic"/>
              <a:sym typeface="Century Gothic"/>
            </a:endParaRPr>
          </a:p>
        </p:txBody>
      </p:sp>
      <p:sp>
        <p:nvSpPr>
          <p:cNvPr id="130" name="Google Shape;130;p15"/>
          <p:cNvSpPr/>
          <p:nvPr/>
        </p:nvSpPr>
        <p:spPr>
          <a:xfrm>
            <a:off x="167125" y="1209725"/>
            <a:ext cx="6374100" cy="1607400"/>
          </a:xfrm>
          <a:prstGeom prst="round2DiagRect">
            <a:avLst>
              <a:gd fmla="val 16667" name="adj1"/>
              <a:gd fmla="val 0" name="adj2"/>
            </a:avLst>
          </a:prstGeom>
          <a:noFill/>
          <a:ln cap="flat" cmpd="sng" w="9525">
            <a:solidFill>
              <a:srgbClr val="3BB8B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rPr b="0" i="0" lang="en-US" cap="none" strike="noStrike">
                <a:solidFill>
                  <a:schemeClr val="dk1"/>
                </a:solidFill>
                <a:latin typeface="Century Gothic"/>
                <a:ea typeface="Century Gothic"/>
                <a:cs typeface="Century Gothic"/>
                <a:sym typeface="Century Gothic"/>
              </a:rPr>
              <a:t>- </a:t>
            </a:r>
            <a:r>
              <a:rPr b="1" i="0" lang="en-US" cap="none" strike="noStrike">
                <a:solidFill>
                  <a:schemeClr val="dk1"/>
                </a:solidFill>
                <a:latin typeface="Century Gothic"/>
                <a:ea typeface="Century Gothic"/>
                <a:cs typeface="Century Gothic"/>
                <a:sym typeface="Century Gothic"/>
              </a:rPr>
              <a:t>High fever</a:t>
            </a:r>
            <a:r>
              <a:rPr b="1" i="0" lang="en-US" cap="none" strike="noStrike">
                <a:solidFill>
                  <a:schemeClr val="accent1"/>
                </a:solidFill>
                <a:latin typeface="Century Gothic"/>
                <a:ea typeface="Century Gothic"/>
                <a:cs typeface="Century Gothic"/>
                <a:sym typeface="Century Gothic"/>
              </a:rPr>
              <a:t>*</a:t>
            </a:r>
            <a:r>
              <a:rPr b="1" i="0" lang="en-US" cap="none" strike="noStrike">
                <a:solidFill>
                  <a:schemeClr val="dk1"/>
                </a:solidFill>
                <a:latin typeface="Century Gothic"/>
                <a:ea typeface="Century Gothic"/>
                <a:cs typeface="Century Gothic"/>
                <a:sym typeface="Century Gothic"/>
              </a:rPr>
              <a:t>                                - Acute onset of </a:t>
            </a:r>
            <a:r>
              <a:rPr b="1" lang="en-US">
                <a:solidFill>
                  <a:schemeClr val="dk1"/>
                </a:solidFill>
                <a:latin typeface="Century Gothic"/>
                <a:ea typeface="Century Gothic"/>
                <a:cs typeface="Century Gothic"/>
                <a:sym typeface="Century Gothic"/>
              </a:rPr>
              <a:t>s</a:t>
            </a:r>
            <a:r>
              <a:rPr b="1" i="0" lang="en-US" cap="none" strike="noStrike">
                <a:solidFill>
                  <a:schemeClr val="dk1"/>
                </a:solidFill>
                <a:latin typeface="Century Gothic"/>
                <a:ea typeface="Century Gothic"/>
                <a:cs typeface="Century Gothic"/>
                <a:sym typeface="Century Gothic"/>
              </a:rPr>
              <a:t>evere headache</a:t>
            </a:r>
            <a:r>
              <a:rPr b="1" i="0" lang="en-US" cap="none" strike="noStrike">
                <a:solidFill>
                  <a:schemeClr val="accent1"/>
                </a:solidFill>
                <a:latin typeface="Century Gothic"/>
                <a:ea typeface="Century Gothic"/>
                <a:cs typeface="Century Gothic"/>
                <a:sym typeface="Century Gothic"/>
              </a:rPr>
              <a:t>*</a:t>
            </a:r>
            <a:endParaRPr b="1" i="0" cap="none" strike="noStrike">
              <a:solidFill>
                <a:schemeClr val="accent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rPr b="1" i="0" lang="en-US" cap="none" strike="noStrike">
                <a:solidFill>
                  <a:schemeClr val="dk1"/>
                </a:solidFill>
                <a:latin typeface="Century Gothic"/>
                <a:ea typeface="Century Gothic"/>
                <a:cs typeface="Century Gothic"/>
                <a:sym typeface="Century Gothic"/>
              </a:rPr>
              <a:t>- Stiff neck</a:t>
            </a:r>
            <a:r>
              <a:rPr b="1" i="0" lang="en-US" cap="none" strike="noStrike">
                <a:solidFill>
                  <a:schemeClr val="accent1"/>
                </a:solidFill>
                <a:latin typeface="Century Gothic"/>
                <a:ea typeface="Century Gothic"/>
                <a:cs typeface="Century Gothic"/>
                <a:sym typeface="Century Gothic"/>
              </a:rPr>
              <a:t>*</a:t>
            </a:r>
            <a:r>
              <a:rPr b="0" i="0" lang="en-US" cap="none" strike="noStrike">
                <a:solidFill>
                  <a:schemeClr val="accent1"/>
                </a:solidFill>
                <a:latin typeface="Century Gothic"/>
                <a:ea typeface="Century Gothic"/>
                <a:cs typeface="Century Gothic"/>
                <a:sym typeface="Century Gothic"/>
              </a:rPr>
              <a:t> </a:t>
            </a:r>
            <a:r>
              <a:rPr b="0" i="0" lang="en-US" cap="none" strike="noStrike">
                <a:solidFill>
                  <a:schemeClr val="dk1"/>
                </a:solidFill>
                <a:latin typeface="Century Gothic"/>
                <a:ea typeface="Century Gothic"/>
                <a:cs typeface="Century Gothic"/>
                <a:sym typeface="Century Gothic"/>
              </a:rPr>
              <a:t>                              </a:t>
            </a:r>
            <a:r>
              <a:rPr lang="en-US">
                <a:solidFill>
                  <a:schemeClr val="dk1"/>
                </a:solidFill>
                <a:latin typeface="Century Gothic"/>
                <a:ea typeface="Century Gothic"/>
                <a:cs typeface="Century Gothic"/>
                <a:sym typeface="Century Gothic"/>
              </a:rPr>
              <a:t>  </a:t>
            </a:r>
            <a:r>
              <a:rPr b="0" i="0" lang="en-US" cap="none" strike="noStrike">
                <a:solidFill>
                  <a:schemeClr val="dk1"/>
                </a:solidFill>
                <a:latin typeface="Century Gothic"/>
                <a:ea typeface="Century Gothic"/>
                <a:cs typeface="Century Gothic"/>
                <a:sym typeface="Century Gothic"/>
              </a:rPr>
              <a:t> -  Irritability</a:t>
            </a:r>
            <a:endParaRPr b="0" i="0"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rPr b="0" i="0" lang="en-US" cap="none" strike="noStrike">
                <a:solidFill>
                  <a:schemeClr val="dk1"/>
                </a:solidFill>
                <a:latin typeface="Century Gothic"/>
                <a:ea typeface="Century Gothic"/>
                <a:cs typeface="Century Gothic"/>
                <a:sym typeface="Century Gothic"/>
              </a:rPr>
              <a:t>- Seizures                                      - Vomiting</a:t>
            </a:r>
            <a:endParaRPr b="0" i="0"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rPr lang="en-US">
                <a:solidFill>
                  <a:schemeClr val="dk1"/>
                </a:solidFill>
                <a:latin typeface="Century Gothic"/>
                <a:ea typeface="Century Gothic"/>
                <a:cs typeface="Century Gothic"/>
                <a:sym typeface="Century Gothic"/>
              </a:rPr>
              <a:t>-photophobia sensitivity to        </a:t>
            </a:r>
            <a:r>
              <a:rPr lang="en-US">
                <a:solidFill>
                  <a:schemeClr val="dk1"/>
                </a:solidFill>
                <a:latin typeface="Century Gothic"/>
                <a:ea typeface="Century Gothic"/>
                <a:cs typeface="Century Gothic"/>
                <a:sym typeface="Century Gothic"/>
              </a:rPr>
              <a:t>- confusion</a:t>
            </a:r>
            <a:endParaRPr>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rPr lang="en-US">
                <a:solidFill>
                  <a:schemeClr val="dk1"/>
                </a:solidFill>
                <a:latin typeface="Century Gothic"/>
                <a:ea typeface="Century Gothic"/>
                <a:cs typeface="Century Gothic"/>
                <a:sym typeface="Century Gothic"/>
              </a:rPr>
              <a:t> bright light.                                 </a:t>
            </a:r>
            <a:r>
              <a:rPr lang="en-US">
                <a:solidFill>
                  <a:schemeClr val="dk1"/>
                </a:solidFill>
                <a:latin typeface="Century Gothic"/>
                <a:ea typeface="Century Gothic"/>
                <a:cs typeface="Century Gothic"/>
                <a:sym typeface="Century Gothic"/>
              </a:rPr>
              <a:t>- nausea</a:t>
            </a:r>
            <a:r>
              <a:rPr lang="en-US">
                <a:solidFill>
                  <a:schemeClr val="dk1"/>
                </a:solidFill>
                <a:latin typeface="Century Gothic"/>
                <a:ea typeface="Century Gothic"/>
                <a:cs typeface="Century Gothic"/>
                <a:sym typeface="Century Gothic"/>
              </a:rPr>
              <a:t>            </a:t>
            </a:r>
            <a:endParaRPr>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rPr lang="en-US">
                <a:solidFill>
                  <a:schemeClr val="dk1"/>
                </a:solidFill>
                <a:latin typeface="Century Gothic"/>
                <a:ea typeface="Century Gothic"/>
                <a:cs typeface="Century Gothic"/>
                <a:sym typeface="Century Gothic"/>
              </a:rPr>
              <a:t>-rash of purple discoloration    </a:t>
            </a:r>
            <a:endParaRPr>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rPr lang="en-US">
                <a:solidFill>
                  <a:schemeClr val="accent1"/>
                </a:solidFill>
                <a:latin typeface="Century Gothic"/>
                <a:ea typeface="Century Gothic"/>
                <a:cs typeface="Century Gothic"/>
                <a:sym typeface="Century Gothic"/>
              </a:rPr>
              <a:t>*</a:t>
            </a:r>
            <a:r>
              <a:rPr lang="en-US" sz="1300">
                <a:solidFill>
                  <a:schemeClr val="accent1"/>
                </a:solidFill>
                <a:latin typeface="Century Gothic"/>
                <a:ea typeface="Century Gothic"/>
                <a:cs typeface="Century Gothic"/>
                <a:sym typeface="Century Gothic"/>
              </a:rPr>
              <a:t>Meningitis triad</a:t>
            </a:r>
            <a:endParaRPr sz="1300">
              <a:solidFill>
                <a:schemeClr val="accent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a:solidFill>
                <a:schemeClr val="dk1"/>
              </a:solidFill>
              <a:latin typeface="Century Gothic"/>
              <a:ea typeface="Century Gothic"/>
              <a:cs typeface="Century Gothic"/>
              <a:sym typeface="Century Gothic"/>
            </a:endParaRPr>
          </a:p>
        </p:txBody>
      </p:sp>
      <p:sp>
        <p:nvSpPr>
          <p:cNvPr id="131" name="Google Shape;131;p15"/>
          <p:cNvSpPr/>
          <p:nvPr/>
        </p:nvSpPr>
        <p:spPr>
          <a:xfrm>
            <a:off x="167075" y="3894400"/>
            <a:ext cx="6374100" cy="2389200"/>
          </a:xfrm>
          <a:prstGeom prst="round2DiagRect">
            <a:avLst>
              <a:gd fmla="val 16667" name="adj1"/>
              <a:gd fmla="val 0" name="adj2"/>
            </a:avLst>
          </a:prstGeom>
          <a:noFill/>
          <a:ln cap="flat" cmpd="sng" w="9525">
            <a:solidFill>
              <a:srgbClr val="3BB8B3"/>
            </a:solidFill>
            <a:prstDash val="solid"/>
            <a:miter lim="800000"/>
            <a:headEnd len="sm" w="sm" type="none"/>
            <a:tailEnd len="sm" w="sm" type="none"/>
          </a:ln>
        </p:spPr>
        <p:txBody>
          <a:bodyPr anchorCtr="0" anchor="ctr" bIns="45700" lIns="91425" spcFirstLastPara="1" rIns="91425" wrap="square" tIns="45700">
            <a:noAutofit/>
          </a:bodyPr>
          <a:lstStyle/>
          <a:p>
            <a:pPr indent="-317500" lvl="0" marL="457200" marR="0" rtl="0" algn="l">
              <a:lnSpc>
                <a:spcPct val="100000"/>
              </a:lnSpc>
              <a:spcBef>
                <a:spcPts val="0"/>
              </a:spcBef>
              <a:spcAft>
                <a:spcPts val="0"/>
              </a:spcAft>
              <a:buClr>
                <a:schemeClr val="dk1"/>
              </a:buClr>
              <a:buSzPts val="1400"/>
              <a:buFont typeface="Century Gothic"/>
              <a:buChar char="●"/>
            </a:pPr>
            <a:r>
              <a:rPr b="1" i="0" lang="en-US" u="none" cap="none" strike="noStrike">
                <a:solidFill>
                  <a:schemeClr val="dk1"/>
                </a:solidFill>
                <a:latin typeface="Century Gothic"/>
                <a:ea typeface="Century Gothic"/>
                <a:cs typeface="Century Gothic"/>
                <a:sym typeface="Century Gothic"/>
              </a:rPr>
              <a:t> Emergency hospitalization</a:t>
            </a:r>
            <a:endParaRPr b="0" i="0" u="none" cap="none" strike="noStrike">
              <a:solidFill>
                <a:schemeClr val="dk1"/>
              </a:solidFill>
              <a:latin typeface="Arial"/>
              <a:ea typeface="Arial"/>
              <a:cs typeface="Arial"/>
              <a:sym typeface="Arial"/>
            </a:endParaRPr>
          </a:p>
          <a:p>
            <a:pPr indent="-317500" lvl="0" marL="457200" marR="0" rtl="0" algn="l">
              <a:lnSpc>
                <a:spcPct val="100000"/>
              </a:lnSpc>
              <a:spcBef>
                <a:spcPts val="0"/>
              </a:spcBef>
              <a:spcAft>
                <a:spcPts val="0"/>
              </a:spcAft>
              <a:buClr>
                <a:schemeClr val="dk1"/>
              </a:buClr>
              <a:buSzPts val="1400"/>
              <a:buFont typeface="Century Gothic"/>
              <a:buChar char="●"/>
            </a:pPr>
            <a:r>
              <a:rPr b="1" i="0" lang="en-US" u="none" cap="none" strike="noStrike">
                <a:solidFill>
                  <a:schemeClr val="dk1"/>
                </a:solidFill>
                <a:latin typeface="Century Gothic"/>
                <a:ea typeface="Century Gothic"/>
                <a:cs typeface="Century Gothic"/>
                <a:sym typeface="Century Gothic"/>
              </a:rPr>
              <a:t>Antibiotics</a:t>
            </a:r>
            <a:endParaRPr b="0" i="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lang="en-US">
                <a:solidFill>
                  <a:schemeClr val="dk1"/>
                </a:solidFill>
                <a:latin typeface="Century Gothic"/>
                <a:ea typeface="Century Gothic"/>
                <a:cs typeface="Century Gothic"/>
                <a:sym typeface="Century Gothic"/>
              </a:rPr>
              <a:t>        -</a:t>
            </a:r>
            <a:r>
              <a:rPr b="0" i="0" lang="en-US" u="none" cap="none" strike="noStrike">
                <a:solidFill>
                  <a:schemeClr val="dk1"/>
                </a:solidFill>
                <a:latin typeface="Century Gothic"/>
                <a:ea typeface="Century Gothic"/>
                <a:cs typeface="Century Gothic"/>
                <a:sym typeface="Century Gothic"/>
              </a:rPr>
              <a:t>Antibiotic selected must </a:t>
            </a:r>
            <a:r>
              <a:rPr b="1" i="0" lang="en-US" u="none" cap="none" strike="noStrike">
                <a:solidFill>
                  <a:schemeClr val="dk1"/>
                </a:solidFill>
                <a:latin typeface="Century Gothic"/>
                <a:ea typeface="Century Gothic"/>
                <a:cs typeface="Century Gothic"/>
                <a:sym typeface="Century Gothic"/>
              </a:rPr>
              <a:t>penetrate</a:t>
            </a:r>
            <a:r>
              <a:rPr b="0" i="0" lang="en-US" u="none" cap="none" strike="noStrike">
                <a:solidFill>
                  <a:schemeClr val="dk1"/>
                </a:solidFill>
                <a:latin typeface="Century Gothic"/>
                <a:ea typeface="Century Gothic"/>
                <a:cs typeface="Century Gothic"/>
                <a:sym typeface="Century Gothic"/>
              </a:rPr>
              <a:t> adequately</a:t>
            </a:r>
            <a:r>
              <a:rPr b="0" i="0" lang="en-US" u="none" cap="none" strike="noStrike">
                <a:solidFill>
                  <a:schemeClr val="dk1"/>
                </a:solidFill>
                <a:latin typeface="Century Gothic"/>
                <a:ea typeface="Century Gothic"/>
                <a:cs typeface="Century Gothic"/>
                <a:sym typeface="Century Gothic"/>
              </a:rPr>
              <a:t>   </a:t>
            </a:r>
            <a:r>
              <a:rPr b="0" i="0" lang="en-US" u="none" cap="none" strike="noStrike">
                <a:solidFill>
                  <a:schemeClr val="dk1"/>
                </a:solidFill>
                <a:latin typeface="Century Gothic"/>
                <a:ea typeface="Century Gothic"/>
                <a:cs typeface="Century Gothic"/>
                <a:sym typeface="Century Gothic"/>
              </a:rPr>
              <a:t>into the </a:t>
            </a:r>
            <a:r>
              <a:rPr b="1" i="0" lang="en-US" u="none" cap="none" strike="noStrike">
                <a:solidFill>
                  <a:schemeClr val="dk1"/>
                </a:solidFill>
                <a:latin typeface="Century Gothic"/>
                <a:ea typeface="Century Gothic"/>
                <a:cs typeface="Century Gothic"/>
                <a:sym typeface="Century Gothic"/>
              </a:rPr>
              <a:t>CSF</a:t>
            </a:r>
            <a:r>
              <a:rPr b="0" i="0" lang="en-US" u="none" cap="none" strike="noStrike">
                <a:solidFill>
                  <a:schemeClr val="dk1"/>
                </a:solidFill>
                <a:latin typeface="Century Gothic"/>
                <a:ea typeface="Century Gothic"/>
                <a:cs typeface="Century Gothic"/>
                <a:sym typeface="Century Gothic"/>
              </a:rPr>
              <a:t>. </a:t>
            </a:r>
            <a:endParaRPr b="0" i="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rPr lang="en-US">
                <a:solidFill>
                  <a:schemeClr val="accent1"/>
                </a:solidFill>
                <a:latin typeface="Century Gothic"/>
                <a:ea typeface="Century Gothic"/>
                <a:cs typeface="Century Gothic"/>
                <a:sym typeface="Century Gothic"/>
              </a:rPr>
              <a:t>        </a:t>
            </a:r>
            <a:r>
              <a:rPr lang="en-US">
                <a:solidFill>
                  <a:schemeClr val="accent1"/>
                </a:solidFill>
                <a:latin typeface="Century Gothic"/>
                <a:ea typeface="Century Gothic"/>
                <a:cs typeface="Century Gothic"/>
                <a:sym typeface="Century Gothic"/>
              </a:rPr>
              <a:t>- </a:t>
            </a:r>
            <a:r>
              <a:rPr lang="en-US">
                <a:solidFill>
                  <a:schemeClr val="accent1"/>
                </a:solidFill>
                <a:latin typeface="Century Gothic"/>
                <a:ea typeface="Century Gothic"/>
                <a:cs typeface="Century Gothic"/>
                <a:sym typeface="Century Gothic"/>
              </a:rPr>
              <a:t>low molecular weight &amp; high lipid </a:t>
            </a:r>
            <a:r>
              <a:rPr lang="en-US">
                <a:solidFill>
                  <a:schemeClr val="accent1"/>
                </a:solidFill>
                <a:latin typeface="Century Gothic"/>
                <a:ea typeface="Century Gothic"/>
                <a:cs typeface="Century Gothic"/>
                <a:sym typeface="Century Gothic"/>
              </a:rPr>
              <a:t>solubility</a:t>
            </a:r>
            <a:r>
              <a:rPr lang="en-US">
                <a:solidFill>
                  <a:schemeClr val="accent1"/>
                </a:solidFill>
                <a:latin typeface="Century Gothic"/>
                <a:ea typeface="Century Gothic"/>
                <a:cs typeface="Century Gothic"/>
                <a:sym typeface="Century Gothic"/>
              </a:rPr>
              <a:t> are some of the     </a:t>
            </a:r>
            <a:endParaRPr>
              <a:solidFill>
                <a:schemeClr val="accent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rPr lang="en-US">
                <a:solidFill>
                  <a:schemeClr val="accent1"/>
                </a:solidFill>
                <a:latin typeface="Century Gothic"/>
                <a:ea typeface="Century Gothic"/>
                <a:cs typeface="Century Gothic"/>
                <a:sym typeface="Century Gothic"/>
              </a:rPr>
              <a:t>          </a:t>
            </a:r>
            <a:r>
              <a:rPr lang="en-US">
                <a:solidFill>
                  <a:schemeClr val="accent1"/>
                </a:solidFill>
                <a:latin typeface="Century Gothic"/>
                <a:ea typeface="Century Gothic"/>
                <a:cs typeface="Century Gothic"/>
                <a:sym typeface="Century Gothic"/>
              </a:rPr>
              <a:t>characteristics</a:t>
            </a:r>
            <a:r>
              <a:rPr lang="en-US">
                <a:solidFill>
                  <a:schemeClr val="accent1"/>
                </a:solidFill>
                <a:latin typeface="Century Gothic"/>
                <a:ea typeface="Century Gothic"/>
                <a:cs typeface="Century Gothic"/>
                <a:sym typeface="Century Gothic"/>
              </a:rPr>
              <a:t> for drug that cross the BBB</a:t>
            </a:r>
            <a:endParaRPr>
              <a:solidFill>
                <a:schemeClr val="accent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rPr lang="en-US">
                <a:solidFill>
                  <a:schemeClr val="accent1"/>
                </a:solidFill>
                <a:latin typeface="Century Gothic"/>
                <a:ea typeface="Century Gothic"/>
                <a:cs typeface="Century Gothic"/>
                <a:sym typeface="Century Gothic"/>
              </a:rPr>
              <a:t>         - inflammation increase the penetration of medication</a:t>
            </a:r>
            <a:endParaRPr>
              <a:solidFill>
                <a:schemeClr val="accent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rPr lang="en-US">
                <a:solidFill>
                  <a:schemeClr val="accent1"/>
                </a:solidFill>
                <a:latin typeface="Century Gothic"/>
                <a:ea typeface="Century Gothic"/>
                <a:cs typeface="Century Gothic"/>
                <a:sym typeface="Century Gothic"/>
              </a:rPr>
              <a:t>          ( lipid even polar drugs).</a:t>
            </a:r>
            <a:endParaRPr>
              <a:solidFill>
                <a:schemeClr val="accent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rPr lang="en-US">
                <a:solidFill>
                  <a:schemeClr val="accent1"/>
                </a:solidFill>
                <a:latin typeface="Century Gothic"/>
                <a:ea typeface="Century Gothic"/>
                <a:cs typeface="Century Gothic"/>
                <a:sym typeface="Century Gothic"/>
              </a:rPr>
              <a:t>        </a:t>
            </a:r>
            <a:r>
              <a:rPr lang="en-US">
                <a:solidFill>
                  <a:schemeClr val="dk1"/>
                </a:solidFill>
                <a:latin typeface="Century Gothic"/>
                <a:ea typeface="Century Gothic"/>
                <a:cs typeface="Century Gothic"/>
                <a:sym typeface="Century Gothic"/>
              </a:rPr>
              <a:t>- Regimen chosen must have potent activity against  known or     </a:t>
            </a:r>
            <a:endParaRPr>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rPr lang="en-US">
                <a:solidFill>
                  <a:schemeClr val="dk1"/>
                </a:solidFill>
                <a:latin typeface="Century Gothic"/>
                <a:ea typeface="Century Gothic"/>
                <a:cs typeface="Century Gothic"/>
                <a:sym typeface="Century Gothic"/>
              </a:rPr>
              <a:t>          suspected pathogens &amp; exert a </a:t>
            </a:r>
            <a:r>
              <a:rPr b="1" lang="en-US">
                <a:solidFill>
                  <a:schemeClr val="dk1"/>
                </a:solidFill>
                <a:latin typeface="Century Gothic"/>
                <a:ea typeface="Century Gothic"/>
                <a:cs typeface="Century Gothic"/>
                <a:sym typeface="Century Gothic"/>
              </a:rPr>
              <a:t>bactericidal </a:t>
            </a:r>
            <a:r>
              <a:rPr lang="en-US">
                <a:solidFill>
                  <a:schemeClr val="dk1"/>
                </a:solidFill>
                <a:latin typeface="Century Gothic"/>
                <a:ea typeface="Century Gothic"/>
                <a:cs typeface="Century Gothic"/>
                <a:sym typeface="Century Gothic"/>
              </a:rPr>
              <a:t>effect. (</a:t>
            </a:r>
            <a:r>
              <a:rPr b="1" lang="en-US" u="sng">
                <a:solidFill>
                  <a:schemeClr val="dk1"/>
                </a:solidFill>
                <a:latin typeface="Century Gothic"/>
                <a:ea typeface="Century Gothic"/>
                <a:cs typeface="Century Gothic"/>
                <a:sym typeface="Century Gothic"/>
              </a:rPr>
              <a:t>Empiric</a:t>
            </a:r>
            <a:r>
              <a:rPr lang="en-US">
                <a:solidFill>
                  <a:schemeClr val="dk1"/>
                </a:solidFill>
                <a:latin typeface="Century Gothic"/>
                <a:ea typeface="Century Gothic"/>
                <a:cs typeface="Century Gothic"/>
                <a:sym typeface="Century Gothic"/>
              </a:rPr>
              <a:t>)</a:t>
            </a:r>
            <a:endParaRPr>
              <a:solidFill>
                <a:schemeClr val="accent1"/>
              </a:solidFill>
              <a:latin typeface="Century Gothic"/>
              <a:ea typeface="Century Gothic"/>
              <a:cs typeface="Century Gothic"/>
              <a:sym typeface="Century Gothic"/>
            </a:endParaRPr>
          </a:p>
          <a:p>
            <a:pPr indent="-317500" lvl="0" marL="457200" marR="0" rtl="0" algn="l">
              <a:lnSpc>
                <a:spcPct val="100000"/>
              </a:lnSpc>
              <a:spcBef>
                <a:spcPts val="0"/>
              </a:spcBef>
              <a:spcAft>
                <a:spcPts val="0"/>
              </a:spcAft>
              <a:buClr>
                <a:schemeClr val="dk1"/>
              </a:buClr>
              <a:buSzPts val="1400"/>
              <a:buFont typeface="Century Gothic"/>
              <a:buChar char="●"/>
            </a:pPr>
            <a:r>
              <a:rPr b="1" i="0" lang="en-US" u="none" cap="none" strike="noStrike">
                <a:solidFill>
                  <a:schemeClr val="dk1"/>
                </a:solidFill>
                <a:latin typeface="Century Gothic"/>
                <a:ea typeface="Century Gothic"/>
                <a:cs typeface="Century Gothic"/>
                <a:sym typeface="Century Gothic"/>
              </a:rPr>
              <a:t> Measures for treatment of complications</a:t>
            </a:r>
            <a:r>
              <a:rPr b="1" i="0" lang="en-US" u="none" cap="none" strike="noStrike">
                <a:solidFill>
                  <a:schemeClr val="dk1"/>
                </a:solidFill>
                <a:latin typeface="Century Gothic"/>
                <a:ea typeface="Century Gothic"/>
                <a:cs typeface="Century Gothic"/>
                <a:sym typeface="Century Gothic"/>
              </a:rPr>
              <a:t> </a:t>
            </a:r>
            <a:endParaRPr b="1" i="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rPr lang="en-US">
                <a:solidFill>
                  <a:schemeClr val="accent1"/>
                </a:solidFill>
                <a:latin typeface="Century Gothic"/>
                <a:ea typeface="Century Gothic"/>
                <a:cs typeface="Century Gothic"/>
                <a:sym typeface="Century Gothic"/>
              </a:rPr>
              <a:t>          -</a:t>
            </a:r>
            <a:r>
              <a:rPr lang="en-US">
                <a:solidFill>
                  <a:schemeClr val="accent1"/>
                </a:solidFill>
                <a:latin typeface="Century Gothic"/>
                <a:ea typeface="Century Gothic"/>
                <a:cs typeface="Century Gothic"/>
                <a:sym typeface="Century Gothic"/>
              </a:rPr>
              <a:t>(symptomatic treatment)</a:t>
            </a:r>
            <a:endParaRPr i="0" u="none" cap="none" strike="noStrike">
              <a:solidFill>
                <a:schemeClr val="accent1"/>
              </a:solidFill>
              <a:latin typeface="Century Gothic"/>
              <a:ea typeface="Century Gothic"/>
              <a:cs typeface="Century Gothic"/>
              <a:sym typeface="Century Gothic"/>
            </a:endParaRPr>
          </a:p>
        </p:txBody>
      </p:sp>
      <p:sp>
        <p:nvSpPr>
          <p:cNvPr id="132" name="Google Shape;132;p15"/>
          <p:cNvSpPr txBox="1"/>
          <p:nvPr/>
        </p:nvSpPr>
        <p:spPr>
          <a:xfrm>
            <a:off x="541650" y="9390000"/>
            <a:ext cx="3081600" cy="369300"/>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rgbClr val="000000"/>
              </a:buClr>
              <a:buSzPts val="1800"/>
              <a:buFont typeface="Arial"/>
              <a:buNone/>
            </a:pPr>
            <a:r>
              <a:rPr b="0" i="0" lang="en-US" u="none" cap="none" strike="noStrike">
                <a:solidFill>
                  <a:schemeClr val="dk1"/>
                </a:solidFill>
                <a:latin typeface="Century Gothic"/>
                <a:ea typeface="Century Gothic"/>
                <a:cs typeface="Century Gothic"/>
                <a:sym typeface="Century Gothic"/>
              </a:rPr>
              <a:t>Signs and Symptoms of Meningitis</a:t>
            </a:r>
            <a:endParaRPr b="0" i="0" u="none" cap="none" strike="noStrike">
              <a:solidFill>
                <a:schemeClr val="dk1"/>
              </a:solidFill>
              <a:latin typeface="Century Gothic"/>
              <a:ea typeface="Century Gothic"/>
              <a:cs typeface="Century Gothic"/>
              <a:sym typeface="Century Gothic"/>
            </a:endParaRPr>
          </a:p>
        </p:txBody>
      </p:sp>
      <p:sp>
        <p:nvSpPr>
          <p:cNvPr id="133" name="Google Shape;133;p15"/>
          <p:cNvSpPr/>
          <p:nvPr/>
        </p:nvSpPr>
        <p:spPr>
          <a:xfrm>
            <a:off x="167025" y="6658400"/>
            <a:ext cx="6374100" cy="1744500"/>
          </a:xfrm>
          <a:prstGeom prst="rect">
            <a:avLst/>
          </a:prstGeom>
          <a:noFill/>
          <a:ln cap="flat" cmpd="sng" w="9525">
            <a:solidFill>
              <a:srgbClr val="999999"/>
            </a:solidFill>
            <a:prstDash val="dot"/>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300"/>
              <a:buFont typeface="Arial"/>
              <a:buNone/>
            </a:pPr>
            <a:r>
              <a:rPr i="0" lang="en-US" sz="1200" u="none" cap="none" strike="noStrike">
                <a:solidFill>
                  <a:srgbClr val="999999"/>
                </a:solidFill>
                <a:latin typeface="Century Gothic"/>
                <a:ea typeface="Century Gothic"/>
                <a:cs typeface="Century Gothic"/>
                <a:sym typeface="Century Gothic"/>
              </a:rPr>
              <a:t>Because meningitis can be </a:t>
            </a:r>
            <a:r>
              <a:rPr b="1" i="0" lang="en-US" sz="1200" u="none" cap="none" strike="noStrike">
                <a:solidFill>
                  <a:srgbClr val="999999"/>
                </a:solidFill>
                <a:latin typeface="Century Gothic"/>
                <a:ea typeface="Century Gothic"/>
                <a:cs typeface="Century Gothic"/>
                <a:sym typeface="Century Gothic"/>
              </a:rPr>
              <a:t>deadly</a:t>
            </a:r>
            <a:r>
              <a:rPr i="0" lang="en-US" sz="1200" u="none" cap="none" strike="noStrike">
                <a:solidFill>
                  <a:srgbClr val="999999"/>
                </a:solidFill>
                <a:latin typeface="Century Gothic"/>
                <a:ea typeface="Century Gothic"/>
                <a:cs typeface="Century Gothic"/>
                <a:sym typeface="Century Gothic"/>
              </a:rPr>
              <a:t> we start </a:t>
            </a:r>
            <a:r>
              <a:rPr b="1" i="0" lang="en-US" sz="1200" u="sng" cap="none" strike="noStrike">
                <a:solidFill>
                  <a:srgbClr val="999999"/>
                </a:solidFill>
                <a:latin typeface="Century Gothic"/>
                <a:ea typeface="Century Gothic"/>
                <a:cs typeface="Century Gothic"/>
                <a:sym typeface="Century Gothic"/>
              </a:rPr>
              <a:t>empiric</a:t>
            </a:r>
            <a:r>
              <a:rPr b="1" i="0" lang="en-US" sz="1200" u="none" cap="none" strike="noStrike">
                <a:solidFill>
                  <a:srgbClr val="999999"/>
                </a:solidFill>
                <a:latin typeface="Century Gothic"/>
                <a:ea typeface="Century Gothic"/>
                <a:cs typeface="Century Gothic"/>
                <a:sym typeface="Century Gothic"/>
              </a:rPr>
              <a:t> therapy </a:t>
            </a:r>
            <a:r>
              <a:rPr i="0" lang="en-US" sz="1200" u="none" cap="none" strike="noStrike">
                <a:solidFill>
                  <a:srgbClr val="999999"/>
                </a:solidFill>
                <a:latin typeface="Century Gothic"/>
                <a:ea typeface="Century Gothic"/>
                <a:cs typeface="Century Gothic"/>
                <a:sym typeface="Century Gothic"/>
              </a:rPr>
              <a:t>(Treatment with</a:t>
            </a:r>
            <a:r>
              <a:rPr i="0" lang="en-US" sz="1200" u="sng" cap="none" strike="noStrike">
                <a:solidFill>
                  <a:srgbClr val="999999"/>
                </a:solidFill>
                <a:latin typeface="Century Gothic"/>
                <a:ea typeface="Century Gothic"/>
                <a:cs typeface="Century Gothic"/>
                <a:sym typeface="Century Gothic"/>
              </a:rPr>
              <a:t>out</a:t>
            </a:r>
            <a:r>
              <a:rPr i="0" lang="en-US" sz="1200" u="none" cap="none" strike="noStrike">
                <a:solidFill>
                  <a:srgbClr val="999999"/>
                </a:solidFill>
                <a:latin typeface="Century Gothic"/>
                <a:ea typeface="Century Gothic"/>
                <a:cs typeface="Century Gothic"/>
                <a:sym typeface="Century Gothic"/>
              </a:rPr>
              <a:t> exact diagnosis) Immediately. antibiotics are given to a person </a:t>
            </a:r>
            <a:r>
              <a:rPr b="1" i="0" lang="en-US" sz="1200" u="none" cap="none" strike="noStrike">
                <a:solidFill>
                  <a:srgbClr val="999999"/>
                </a:solidFill>
                <a:latin typeface="Century Gothic"/>
                <a:ea typeface="Century Gothic"/>
                <a:cs typeface="Century Gothic"/>
                <a:sym typeface="Century Gothic"/>
              </a:rPr>
              <a:t>before</a:t>
            </a:r>
            <a:r>
              <a:rPr i="0" lang="en-US" sz="1200" u="none" cap="none" strike="noStrike">
                <a:solidFill>
                  <a:srgbClr val="999999"/>
                </a:solidFill>
                <a:latin typeface="Century Gothic"/>
                <a:ea typeface="Century Gothic"/>
                <a:cs typeface="Century Gothic"/>
                <a:sym typeface="Century Gothic"/>
              </a:rPr>
              <a:t> the specific microorganism causing an infection is known. </a:t>
            </a:r>
            <a:endParaRPr i="0" sz="1200" u="none" cap="none" strike="noStrike">
              <a:solidFill>
                <a:srgbClr val="999999"/>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300"/>
              <a:buFont typeface="Arial"/>
              <a:buNone/>
            </a:pPr>
            <a:r>
              <a:rPr i="0" lang="en-US" sz="1200" u="none" cap="none" strike="noStrike">
                <a:solidFill>
                  <a:srgbClr val="999999"/>
                </a:solidFill>
                <a:latin typeface="Century Gothic"/>
                <a:ea typeface="Century Gothic"/>
                <a:cs typeface="Century Gothic"/>
                <a:sym typeface="Century Gothic"/>
              </a:rPr>
              <a:t>Empiric therapy may be changed after the culture sensitivity reports are available. Antibiotic selected </a:t>
            </a:r>
            <a:r>
              <a:rPr b="1" i="0" lang="en-US" sz="1200" u="none" cap="none" strike="noStrike">
                <a:solidFill>
                  <a:srgbClr val="999999"/>
                </a:solidFill>
                <a:latin typeface="Century Gothic"/>
                <a:ea typeface="Century Gothic"/>
                <a:cs typeface="Century Gothic"/>
                <a:sym typeface="Century Gothic"/>
              </a:rPr>
              <a:t>must reach the meninges in a adequate quantities</a:t>
            </a:r>
            <a:r>
              <a:rPr i="0" lang="en-US" sz="1200" u="none" cap="none" strike="noStrike">
                <a:solidFill>
                  <a:srgbClr val="999999"/>
                </a:solidFill>
                <a:latin typeface="Century Gothic"/>
                <a:ea typeface="Century Gothic"/>
                <a:cs typeface="Century Gothic"/>
                <a:sym typeface="Century Gothic"/>
              </a:rPr>
              <a:t>.</a:t>
            </a:r>
            <a:endParaRPr i="0" sz="1200" u="none" cap="none" strike="noStrike">
              <a:solidFill>
                <a:srgbClr val="999999"/>
              </a:solidFill>
              <a:latin typeface="Century Gothic"/>
              <a:ea typeface="Century Gothic"/>
              <a:cs typeface="Century Gothic"/>
              <a:sym typeface="Century Gothic"/>
            </a:endParaRPr>
          </a:p>
          <a:p>
            <a:pPr indent="0" lvl="0" marL="0" marR="0" rtl="1" algn="r">
              <a:lnSpc>
                <a:spcPct val="100000"/>
              </a:lnSpc>
              <a:spcBef>
                <a:spcPts val="0"/>
              </a:spcBef>
              <a:spcAft>
                <a:spcPts val="0"/>
              </a:spcAft>
              <a:buClr>
                <a:srgbClr val="000000"/>
              </a:buClr>
              <a:buSzPts val="1300"/>
              <a:buFont typeface="Arial"/>
              <a:buNone/>
            </a:pPr>
            <a:r>
              <a:rPr i="0" lang="en-US" sz="1200" u="none" cap="none" strike="noStrike">
                <a:solidFill>
                  <a:srgbClr val="999999"/>
                </a:solidFill>
                <a:latin typeface="Century Gothic"/>
                <a:ea typeface="Century Gothic"/>
                <a:cs typeface="Century Gothic"/>
                <a:sym typeface="Century Gothic"/>
              </a:rPr>
              <a:t>ليه نعطيه الempiric therapy  وإحنا ما نعرف إيش الأورقانزم اللي سبب له المننجايتس؟</a:t>
            </a:r>
            <a:endParaRPr i="0" sz="1200" u="none" cap="none" strike="noStrike">
              <a:solidFill>
                <a:srgbClr val="999999"/>
              </a:solidFill>
              <a:latin typeface="Century Gothic"/>
              <a:ea typeface="Century Gothic"/>
              <a:cs typeface="Century Gothic"/>
              <a:sym typeface="Century Gothic"/>
            </a:endParaRPr>
          </a:p>
          <a:p>
            <a:pPr indent="0" lvl="0" marL="0" marR="0" rtl="1" algn="r">
              <a:lnSpc>
                <a:spcPct val="100000"/>
              </a:lnSpc>
              <a:spcBef>
                <a:spcPts val="0"/>
              </a:spcBef>
              <a:spcAft>
                <a:spcPts val="0"/>
              </a:spcAft>
              <a:buClr>
                <a:srgbClr val="000000"/>
              </a:buClr>
              <a:buSzPts val="1300"/>
              <a:buFont typeface="Arial"/>
              <a:buNone/>
            </a:pPr>
            <a:r>
              <a:rPr i="0" lang="en-US" sz="1200" u="none" cap="none" strike="noStrike">
                <a:solidFill>
                  <a:srgbClr val="999999"/>
                </a:solidFill>
                <a:latin typeface="Century Gothic"/>
                <a:ea typeface="Century Gothic"/>
                <a:cs typeface="Century Gothic"/>
                <a:sym typeface="Century Gothic"/>
              </a:rPr>
              <a:t>لأن هذي الحالة ممكن تكون مميتة لو ما لحقت على المريض، وعلى ما تطلع النتايج حقت الأورقانزم بتأخذ لها وقت ممكن المريض في هذا الوقت تسوء حالته وممكن يموت! لذلك لازم تلحق على مريضك، وتعطي أنتي بيوتك عنده wide spectrum  عشان يغطي أغلب الأورقانزمز اللي منتشرة وغالبًا تسبب المننجايتس.</a:t>
            </a:r>
            <a:endParaRPr i="0" sz="1200" u="none" cap="none" strike="noStrike">
              <a:solidFill>
                <a:srgbClr val="999999"/>
              </a:solidFill>
              <a:latin typeface="Century Gothic"/>
              <a:ea typeface="Century Gothic"/>
              <a:cs typeface="Century Gothic"/>
              <a:sym typeface="Century Gothic"/>
            </a:endParaRPr>
          </a:p>
        </p:txBody>
      </p:sp>
      <p:pic>
        <p:nvPicPr>
          <p:cNvPr id="134" name="Google Shape;134;p15">
            <a:hlinkClick r:id="rId3"/>
          </p:cNvPr>
          <p:cNvPicPr preferRelativeResize="0"/>
          <p:nvPr/>
        </p:nvPicPr>
        <p:blipFill rotWithShape="1">
          <a:blip r:embed="rId4">
            <a:alphaModFix/>
          </a:blip>
          <a:srcRect b="0" l="0" r="0" t="0"/>
          <a:stretch/>
        </p:blipFill>
        <p:spPr>
          <a:xfrm>
            <a:off x="242423" y="9372727"/>
            <a:ext cx="375300" cy="371174"/>
          </a:xfrm>
          <a:prstGeom prst="rect">
            <a:avLst/>
          </a:prstGeom>
          <a:noFill/>
          <a:ln>
            <a:noFill/>
          </a:ln>
        </p:spPr>
      </p:pic>
      <p:sp>
        <p:nvSpPr>
          <p:cNvPr id="135" name="Google Shape;135;p15"/>
          <p:cNvSpPr txBox="1"/>
          <p:nvPr>
            <p:ph idx="12" type="sldNum"/>
          </p:nvPr>
        </p:nvSpPr>
        <p:spPr>
          <a:xfrm>
            <a:off x="5155969" y="9401041"/>
            <a:ext cx="1543050" cy="527403"/>
          </a:xfrm>
          <a:prstGeom prst="rect">
            <a:avLst/>
          </a:prstGeom>
          <a:noFill/>
          <a:ln>
            <a:noFill/>
          </a:ln>
        </p:spPr>
        <p:txBody>
          <a:bodyPr anchorCtr="0" anchor="ctr" bIns="45700" lIns="91425" spcFirstLastPara="1" rIns="91425" wrap="square" tIns="45700">
            <a:noAutofit/>
          </a:bodyPr>
          <a:lstStyle/>
          <a:p>
            <a:pPr indent="0" lvl="0" marL="0" marR="0" rtl="1" algn="r">
              <a:lnSpc>
                <a:spcPct val="100000"/>
              </a:lnSpc>
              <a:spcBef>
                <a:spcPts val="0"/>
              </a:spcBef>
              <a:spcAft>
                <a:spcPts val="0"/>
              </a:spcAft>
              <a:buClr>
                <a:srgbClr val="000000"/>
              </a:buClr>
              <a:buSzPts val="900"/>
              <a:buFont typeface="Arial"/>
              <a:buNone/>
            </a:pPr>
            <a:fld id="{00000000-1234-1234-1234-123412341234}" type="slidenum">
              <a:rPr b="0" i="0" lang="en-US" sz="900" u="none" cap="none" strike="noStrike">
                <a:solidFill>
                  <a:srgbClr val="8E95A0"/>
                </a:solidFill>
                <a:latin typeface="Century Gothic"/>
                <a:ea typeface="Century Gothic"/>
                <a:cs typeface="Century Gothic"/>
                <a:sym typeface="Century Gothic"/>
              </a:rPr>
              <a:t>‹#›</a:t>
            </a:fld>
            <a:endParaRPr b="0" i="0" sz="900" u="none" cap="none" strike="noStrike">
              <a:solidFill>
                <a:srgbClr val="8E95A0"/>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6"/>
          <p:cNvSpPr txBox="1"/>
          <p:nvPr>
            <p:ph idx="12" type="sldNum"/>
          </p:nvPr>
        </p:nvSpPr>
        <p:spPr>
          <a:xfrm>
            <a:off x="5155969" y="9401041"/>
            <a:ext cx="1542900" cy="527400"/>
          </a:xfrm>
          <a:prstGeom prst="rect">
            <a:avLst/>
          </a:prstGeom>
          <a:noFill/>
          <a:ln>
            <a:noFill/>
          </a:ln>
        </p:spPr>
        <p:txBody>
          <a:bodyPr anchorCtr="0" anchor="ctr" bIns="45700" lIns="91425" spcFirstLastPara="1" rIns="91425" wrap="square" tIns="45700">
            <a:noAutofit/>
          </a:bodyPr>
          <a:lstStyle/>
          <a:p>
            <a:pPr indent="0" lvl="0" marL="0" marR="0" rtl="1" algn="r">
              <a:lnSpc>
                <a:spcPct val="100000"/>
              </a:lnSpc>
              <a:spcBef>
                <a:spcPts val="0"/>
              </a:spcBef>
              <a:spcAft>
                <a:spcPts val="0"/>
              </a:spcAft>
              <a:buClr>
                <a:srgbClr val="000000"/>
              </a:buClr>
              <a:buSzPts val="900"/>
              <a:buFont typeface="Arial"/>
              <a:buNone/>
            </a:pPr>
            <a:r>
              <a:rPr b="0" i="0" lang="en-US" sz="900" u="none" cap="none" strike="noStrike">
                <a:solidFill>
                  <a:srgbClr val="8E95A0"/>
                </a:solidFill>
                <a:latin typeface="Century Gothic"/>
                <a:ea typeface="Century Gothic"/>
                <a:cs typeface="Century Gothic"/>
                <a:sym typeface="Century Gothic"/>
              </a:rPr>
              <a:t>3</a:t>
            </a:r>
            <a:endParaRPr b="0" i="0" sz="900" u="none" cap="none" strike="noStrike">
              <a:solidFill>
                <a:srgbClr val="8E95A0"/>
              </a:solidFill>
              <a:latin typeface="Century Gothic"/>
              <a:ea typeface="Century Gothic"/>
              <a:cs typeface="Century Gothic"/>
              <a:sym typeface="Century Gothic"/>
            </a:endParaRPr>
          </a:p>
        </p:txBody>
      </p:sp>
      <p:sp>
        <p:nvSpPr>
          <p:cNvPr id="141" name="Google Shape;141;p16"/>
          <p:cNvSpPr/>
          <p:nvPr/>
        </p:nvSpPr>
        <p:spPr>
          <a:xfrm>
            <a:off x="513950" y="1413800"/>
            <a:ext cx="5875200" cy="1188300"/>
          </a:xfrm>
          <a:prstGeom prst="rect">
            <a:avLst/>
          </a:prstGeom>
          <a:noFill/>
          <a:ln cap="flat" cmpd="sng" w="12700">
            <a:solidFill>
              <a:srgbClr val="FEE599"/>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l">
              <a:spcBef>
                <a:spcPts val="0"/>
              </a:spcBef>
              <a:spcAft>
                <a:spcPts val="0"/>
              </a:spcAft>
              <a:buNone/>
            </a:pPr>
            <a:r>
              <a:t/>
            </a:r>
            <a:endParaRPr sz="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a:solidFill>
                  <a:schemeClr val="dk1"/>
                </a:solidFill>
                <a:latin typeface="Century Gothic"/>
                <a:ea typeface="Century Gothic"/>
                <a:cs typeface="Century Gothic"/>
                <a:sym typeface="Century Gothic"/>
              </a:rPr>
              <a:t>Inhibitors of cell wall synthesis </a:t>
            </a:r>
            <a:r>
              <a:rPr lang="en-US">
                <a:solidFill>
                  <a:schemeClr val="dk1"/>
                </a:solidFill>
                <a:latin typeface="Century Gothic"/>
                <a:ea typeface="Century Gothic"/>
                <a:cs typeface="Century Gothic"/>
                <a:sym typeface="Century Gothic"/>
              </a:rPr>
              <a:t>(Β-LACTAMS):</a:t>
            </a:r>
            <a:endParaRPr>
              <a:solidFill>
                <a:schemeClr val="dk1"/>
              </a:solidFill>
              <a:latin typeface="Century Gothic"/>
              <a:ea typeface="Century Gothic"/>
              <a:cs typeface="Century Gothic"/>
              <a:sym typeface="Century Gothic"/>
            </a:endParaRPr>
          </a:p>
          <a:p>
            <a:pPr indent="-317500" lvl="0" marL="457200" rtl="0" algn="l">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Penicillins.</a:t>
            </a:r>
            <a:endParaRPr>
              <a:solidFill>
                <a:schemeClr val="dk1"/>
              </a:solidFill>
              <a:latin typeface="Century Gothic"/>
              <a:ea typeface="Century Gothic"/>
              <a:cs typeface="Century Gothic"/>
              <a:sym typeface="Century Gothic"/>
            </a:endParaRPr>
          </a:p>
          <a:p>
            <a:pPr indent="-317500" lvl="0" marL="457200" rtl="0" algn="l">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Carbapenems.</a:t>
            </a:r>
            <a:endParaRPr>
              <a:solidFill>
                <a:schemeClr val="dk1"/>
              </a:solidFill>
              <a:latin typeface="Century Gothic"/>
              <a:ea typeface="Century Gothic"/>
              <a:cs typeface="Century Gothic"/>
              <a:sym typeface="Century Gothic"/>
            </a:endParaRPr>
          </a:p>
          <a:p>
            <a:pPr indent="-317500" lvl="0" marL="457200" rtl="0" algn="l">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Cephalosporins.</a:t>
            </a:r>
            <a:endParaRPr>
              <a:solidFill>
                <a:schemeClr val="dk1"/>
              </a:solidFill>
              <a:latin typeface="Century Gothic"/>
              <a:ea typeface="Century Gothic"/>
              <a:cs typeface="Century Gothic"/>
              <a:sym typeface="Century Gothic"/>
            </a:endParaRPr>
          </a:p>
        </p:txBody>
      </p:sp>
      <p:sp>
        <p:nvSpPr>
          <p:cNvPr id="142" name="Google Shape;142;p16"/>
          <p:cNvSpPr/>
          <p:nvPr/>
        </p:nvSpPr>
        <p:spPr>
          <a:xfrm>
            <a:off x="513950" y="883500"/>
            <a:ext cx="5875200" cy="530400"/>
          </a:xfrm>
          <a:prstGeom prst="round2DiagRect">
            <a:avLst>
              <a:gd fmla="val 16667" name="adj1"/>
              <a:gd fmla="val 0" name="adj2"/>
            </a:avLst>
          </a:prstGeom>
          <a:solidFill>
            <a:srgbClr val="FEE599"/>
          </a:solid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000000"/>
              </a:buClr>
              <a:buSzPts val="1100"/>
              <a:buFont typeface="Arial"/>
              <a:buNone/>
            </a:pPr>
            <a:r>
              <a:rPr b="1" lang="en-US" sz="1600">
                <a:solidFill>
                  <a:schemeClr val="dk1"/>
                </a:solidFill>
                <a:latin typeface="Century Gothic"/>
                <a:ea typeface="Century Gothic"/>
                <a:cs typeface="Century Gothic"/>
                <a:sym typeface="Century Gothic"/>
              </a:rPr>
              <a:t>ANTIBIOTICS FOR TREATMENT OF BACTERIAL MENINGITIS:</a:t>
            </a:r>
            <a:endParaRPr b="1" sz="1600">
              <a:solidFill>
                <a:srgbClr val="36506A"/>
              </a:solidFill>
              <a:latin typeface="Century Gothic"/>
              <a:ea typeface="Century Gothic"/>
              <a:cs typeface="Century Gothic"/>
              <a:sym typeface="Century Gothic"/>
            </a:endParaRPr>
          </a:p>
        </p:txBody>
      </p:sp>
      <p:sp>
        <p:nvSpPr>
          <p:cNvPr id="143" name="Google Shape;143;p16"/>
          <p:cNvSpPr txBox="1"/>
          <p:nvPr/>
        </p:nvSpPr>
        <p:spPr>
          <a:xfrm>
            <a:off x="514075" y="3149350"/>
            <a:ext cx="5875200" cy="2871900"/>
          </a:xfrm>
          <a:prstGeom prst="rect">
            <a:avLst/>
          </a:prstGeom>
          <a:noFill/>
          <a:ln cap="flat" cmpd="sng" w="9525">
            <a:solidFill>
              <a:srgbClr val="999999"/>
            </a:solidFill>
            <a:prstDash val="lgDashDot"/>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u="sng">
                <a:solidFill>
                  <a:srgbClr val="999999"/>
                </a:solidFill>
                <a:latin typeface="Century Gothic"/>
                <a:ea typeface="Century Gothic"/>
                <a:cs typeface="Century Gothic"/>
                <a:sym typeface="Century Gothic"/>
              </a:rPr>
              <a:t>Prevention better than cure:</a:t>
            </a:r>
            <a:endParaRPr b="1" u="sng">
              <a:solidFill>
                <a:srgbClr val="999999"/>
              </a:solidFill>
              <a:latin typeface="Century Gothic"/>
              <a:ea typeface="Century Gothic"/>
              <a:cs typeface="Century Gothic"/>
              <a:sym typeface="Century Gothic"/>
            </a:endParaRPr>
          </a:p>
          <a:p>
            <a:pPr indent="0" lvl="0" marL="0" rtl="0" algn="l">
              <a:spcBef>
                <a:spcPts val="0"/>
              </a:spcBef>
              <a:spcAft>
                <a:spcPts val="0"/>
              </a:spcAft>
              <a:buClr>
                <a:srgbClr val="000000"/>
              </a:buClr>
              <a:buSzPts val="2000"/>
              <a:buFont typeface="Arial"/>
              <a:buNone/>
            </a:pPr>
            <a:r>
              <a:rPr lang="en-US">
                <a:solidFill>
                  <a:srgbClr val="999999"/>
                </a:solidFill>
                <a:latin typeface="Century Gothic"/>
                <a:ea typeface="Century Gothic"/>
                <a:cs typeface="Century Gothic"/>
                <a:sym typeface="Century Gothic"/>
              </a:rPr>
              <a:t>A) Haemophilus influenzae type B (Hib) bacterium,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Clr>
                <a:srgbClr val="000000"/>
              </a:buClr>
              <a:buSzPts val="1800"/>
              <a:buFont typeface="Arial"/>
              <a:buNone/>
            </a:pPr>
            <a:r>
              <a:rPr lang="en-US">
                <a:solidFill>
                  <a:srgbClr val="999999"/>
                </a:solidFill>
                <a:latin typeface="Century Gothic"/>
                <a:ea typeface="Century Gothic"/>
                <a:cs typeface="Century Gothic"/>
                <a:sym typeface="Century Gothic"/>
              </a:rPr>
              <a:t>a leading cause of bacterial meningitis in children. </a:t>
            </a:r>
            <a:endParaRPr>
              <a:solidFill>
                <a:srgbClr val="999999"/>
              </a:solidFill>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So there is a New Hib vaccines — available as part of the routine childhood immunization schedule have greatly reduced cases of this  type of meningitis.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B) Pneumococcal polysaccharide vaccine (PPSV) for older children and adults (protects against</a:t>
            </a:r>
            <a:br>
              <a:rPr lang="en-US">
                <a:solidFill>
                  <a:srgbClr val="999999"/>
                </a:solidFill>
                <a:latin typeface="Century Gothic"/>
                <a:ea typeface="Century Gothic"/>
                <a:cs typeface="Century Gothic"/>
                <a:sym typeface="Century Gothic"/>
              </a:rPr>
            </a:br>
            <a:r>
              <a:rPr lang="en-US">
                <a:solidFill>
                  <a:srgbClr val="999999"/>
                </a:solidFill>
                <a:latin typeface="Century Gothic"/>
                <a:ea typeface="Century Gothic"/>
                <a:cs typeface="Century Gothic"/>
                <a:sym typeface="Century Gothic"/>
              </a:rPr>
              <a:t>meningitis caused by S.pneumoniae)</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rPr lang="en-US">
                <a:solidFill>
                  <a:srgbClr val="999999"/>
                </a:solidFill>
                <a:latin typeface="Century Gothic"/>
                <a:ea typeface="Century Gothic"/>
                <a:cs typeface="Century Gothic"/>
                <a:sym typeface="Century Gothic"/>
              </a:rPr>
              <a:t>C) Meningococcal conjugate vaccine ,people going to Hajj. (protects against meningitis</a:t>
            </a:r>
            <a:br>
              <a:rPr lang="en-US">
                <a:solidFill>
                  <a:srgbClr val="999999"/>
                </a:solidFill>
                <a:latin typeface="Century Gothic"/>
                <a:ea typeface="Century Gothic"/>
                <a:cs typeface="Century Gothic"/>
                <a:sym typeface="Century Gothic"/>
              </a:rPr>
            </a:br>
            <a:r>
              <a:rPr lang="en-US">
                <a:solidFill>
                  <a:srgbClr val="999999"/>
                </a:solidFill>
                <a:latin typeface="Century Gothic"/>
                <a:ea typeface="Century Gothic"/>
                <a:cs typeface="Century Gothic"/>
                <a:sym typeface="Century Gothic"/>
              </a:rPr>
              <a:t>caused by N. meningitidis)</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Clr>
                <a:srgbClr val="000000"/>
              </a:buClr>
              <a:buSzPts val="2000"/>
              <a:buFont typeface="Arial"/>
              <a:buNone/>
            </a:pPr>
            <a:r>
              <a:t/>
            </a:r>
            <a:endParaRPr>
              <a:solidFill>
                <a:srgbClr val="999999"/>
              </a:solidFill>
              <a:latin typeface="Century Gothic"/>
              <a:ea typeface="Century Gothic"/>
              <a:cs typeface="Century Gothic"/>
              <a:sym typeface="Century Gothic"/>
            </a:endParaRPr>
          </a:p>
          <a:p>
            <a:pPr indent="0" lvl="0" marL="0" rtl="0" algn="l">
              <a:spcBef>
                <a:spcPts val="0"/>
              </a:spcBef>
              <a:spcAft>
                <a:spcPts val="0"/>
              </a:spcAft>
              <a:buNone/>
            </a:pPr>
            <a:r>
              <a:t/>
            </a:r>
            <a:endParaRPr u="sng">
              <a:solidFill>
                <a:srgbClr val="999999"/>
              </a:solidFill>
              <a:latin typeface="Century Gothic"/>
              <a:ea typeface="Century Gothic"/>
              <a:cs typeface="Century Gothic"/>
              <a:sym typeface="Century Gothic"/>
            </a:endParaRPr>
          </a:p>
          <a:p>
            <a:pPr indent="0" lvl="0" marL="0" rtl="0" algn="l">
              <a:spcBef>
                <a:spcPts val="0"/>
              </a:spcBef>
              <a:spcAft>
                <a:spcPts val="0"/>
              </a:spcAft>
              <a:buClr>
                <a:srgbClr val="000000"/>
              </a:buClr>
              <a:buSzPts val="2400"/>
              <a:buFont typeface="Arial"/>
              <a:buNone/>
            </a:pPr>
            <a:r>
              <a:t/>
            </a:r>
            <a:endParaRPr u="sng">
              <a:solidFill>
                <a:srgbClr val="999999"/>
              </a:solidFill>
              <a:latin typeface="Century Gothic"/>
              <a:ea typeface="Century Gothic"/>
              <a:cs typeface="Century Gothic"/>
              <a:sym typeface="Century Gothic"/>
            </a:endParaRPr>
          </a:p>
        </p:txBody>
      </p:sp>
      <p:pic>
        <p:nvPicPr>
          <p:cNvPr id="144" name="Google Shape;144;p16">
            <a:hlinkClick r:id="rId3"/>
          </p:cNvPr>
          <p:cNvPicPr preferRelativeResize="0"/>
          <p:nvPr/>
        </p:nvPicPr>
        <p:blipFill rotWithShape="1">
          <a:blip r:embed="rId4">
            <a:alphaModFix/>
          </a:blip>
          <a:srcRect b="0" l="0" r="0" t="0"/>
          <a:stretch/>
        </p:blipFill>
        <p:spPr>
          <a:xfrm>
            <a:off x="272299" y="9394774"/>
            <a:ext cx="368597" cy="364547"/>
          </a:xfrm>
          <a:prstGeom prst="rect">
            <a:avLst/>
          </a:prstGeom>
          <a:noFill/>
          <a:ln>
            <a:noFill/>
          </a:ln>
        </p:spPr>
      </p:pic>
      <p:sp>
        <p:nvSpPr>
          <p:cNvPr id="145" name="Google Shape;145;p16"/>
          <p:cNvSpPr txBox="1"/>
          <p:nvPr/>
        </p:nvSpPr>
        <p:spPr>
          <a:xfrm>
            <a:off x="653697" y="9412360"/>
            <a:ext cx="5210100" cy="323100"/>
          </a:xfrm>
          <a:prstGeom prst="rect">
            <a:avLst/>
          </a:prstGeom>
          <a:noFill/>
          <a:ln>
            <a:noFill/>
          </a:ln>
        </p:spPr>
        <p:txBody>
          <a:bodyPr anchorCtr="0" anchor="t" bIns="45700" lIns="91425" spcFirstLastPara="1" rIns="91425" wrap="square" tIns="45700">
            <a:noAutofit/>
          </a:bodyPr>
          <a:lstStyle/>
          <a:p>
            <a:pPr indent="0" lvl="0" marL="0" marR="0" rtl="1" algn="l">
              <a:lnSpc>
                <a:spcPct val="100000"/>
              </a:lnSpc>
              <a:spcBef>
                <a:spcPts val="0"/>
              </a:spcBef>
              <a:spcAft>
                <a:spcPts val="0"/>
              </a:spcAft>
              <a:buClr>
                <a:srgbClr val="000000"/>
              </a:buClr>
              <a:buSzPts val="1500"/>
              <a:buFont typeface="Arial"/>
              <a:buNone/>
            </a:pPr>
            <a:r>
              <a:rPr b="0" i="0" lang="en-US" u="none" cap="none" strike="noStrike">
                <a:solidFill>
                  <a:schemeClr val="dk1"/>
                </a:solidFill>
                <a:latin typeface="Century Gothic"/>
                <a:ea typeface="Century Gothic"/>
                <a:cs typeface="Century Gothic"/>
                <a:sym typeface="Century Gothic"/>
              </a:rPr>
              <a:t>Bacterial Meningitis Treatment &amp; Prevention, 10:53 min</a:t>
            </a:r>
            <a:endParaRPr b="0" i="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graphicFrame>
        <p:nvGraphicFramePr>
          <p:cNvPr id="150" name="Google Shape;150;p17"/>
          <p:cNvGraphicFramePr/>
          <p:nvPr/>
        </p:nvGraphicFramePr>
        <p:xfrm>
          <a:off x="70475" y="73348"/>
          <a:ext cx="3000000" cy="3000000"/>
        </p:xfrm>
        <a:graphic>
          <a:graphicData uri="http://schemas.openxmlformats.org/drawingml/2006/table">
            <a:tbl>
              <a:tblPr>
                <a:noFill/>
                <a:tableStyleId>{F267DBC8-4D27-44A3-9174-68F6E8F6AB86}</a:tableStyleId>
              </a:tblPr>
              <a:tblGrid>
                <a:gridCol w="458375"/>
                <a:gridCol w="3219525"/>
                <a:gridCol w="1544225"/>
                <a:gridCol w="1496675"/>
              </a:tblGrid>
              <a:tr h="522400">
                <a:tc gridSpan="4">
                  <a:txBody>
                    <a:bodyPr>
                      <a:noAutofit/>
                    </a:bodyPr>
                    <a:lstStyle/>
                    <a:p>
                      <a:pPr indent="0" lvl="0" marL="0" marR="0" rtl="1" algn="ctr">
                        <a:lnSpc>
                          <a:spcPct val="100000"/>
                        </a:lnSpc>
                        <a:spcBef>
                          <a:spcPts val="0"/>
                        </a:spcBef>
                        <a:spcAft>
                          <a:spcPts val="0"/>
                        </a:spcAft>
                        <a:buClr>
                          <a:srgbClr val="000000"/>
                        </a:buClr>
                        <a:buSzPts val="2000"/>
                        <a:buFont typeface="Arial"/>
                        <a:buNone/>
                      </a:pPr>
                      <a:r>
                        <a:rPr b="1" lang="en-US" sz="2000" u="none" cap="none" strike="noStrike">
                          <a:solidFill>
                            <a:schemeClr val="lt1"/>
                          </a:solidFill>
                          <a:latin typeface="Century Gothic"/>
                          <a:ea typeface="Century Gothic"/>
                          <a:cs typeface="Century Gothic"/>
                          <a:sym typeface="Century Gothic"/>
                        </a:rPr>
                        <a:t>PENICILLINS</a:t>
                      </a:r>
                      <a:endParaRPr sz="1400" u="none" cap="none" strike="noStrike"/>
                    </a:p>
                  </a:txBody>
                  <a:tcPr marT="91450" marB="9145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accent1"/>
                    </a:solidFill>
                  </a:tcPr>
                </a:tc>
                <a:tc hMerge="1"/>
                <a:tc hMerge="1"/>
                <a:tc hMerge="1"/>
              </a:tr>
              <a:tr h="491825">
                <a:tc rowSpan="2">
                  <a:txBody>
                    <a:bodyPr>
                      <a:noAutofit/>
                    </a:bodyPr>
                    <a:lstStyle/>
                    <a:p>
                      <a:pPr indent="0" lvl="0" marL="0" marR="0" rtl="0" algn="ctr">
                        <a:lnSpc>
                          <a:spcPct val="100000"/>
                        </a:lnSpc>
                        <a:spcBef>
                          <a:spcPts val="0"/>
                        </a:spcBef>
                        <a:spcAft>
                          <a:spcPts val="0"/>
                        </a:spcAft>
                        <a:buClr>
                          <a:srgbClr val="000000"/>
                        </a:buClr>
                        <a:buSzPts val="1400"/>
                        <a:buFont typeface="Arial"/>
                        <a:buNone/>
                      </a:pPr>
                      <a:r>
                        <a:t/>
                      </a:r>
                      <a:endParaRPr b="0" sz="1400" u="none" cap="none" strike="noStrike">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F2F2"/>
                    </a:solidFill>
                  </a:tcPr>
                </a:tc>
                <a:tc rowSpan="2">
                  <a:txBody>
                    <a:bodyPr>
                      <a:noAutofit/>
                    </a:bodyPr>
                    <a:lstStyle/>
                    <a:p>
                      <a:pPr indent="0" lvl="0" marL="0" marR="0" rtl="0" algn="ctr">
                        <a:lnSpc>
                          <a:spcPct val="100000"/>
                        </a:lnSpc>
                        <a:spcBef>
                          <a:spcPts val="0"/>
                        </a:spcBef>
                        <a:spcAft>
                          <a:spcPts val="0"/>
                        </a:spcAft>
                        <a:buClr>
                          <a:srgbClr val="000000"/>
                        </a:buClr>
                        <a:buSzPts val="1000"/>
                        <a:buFont typeface="Arial"/>
                        <a:buNone/>
                      </a:pPr>
                      <a:r>
                        <a:t/>
                      </a:r>
                      <a:endParaRPr sz="1000" u="none" cap="none" strike="noStrike">
                        <a:solidFill>
                          <a:schemeClr val="dk1"/>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100"/>
                        <a:buFont typeface="Arial"/>
                        <a:buNone/>
                      </a:pPr>
                      <a:r>
                        <a:rPr b="1" lang="en-US" sz="1600" u="none" cap="none" strike="noStrike">
                          <a:solidFill>
                            <a:schemeClr val="accent2"/>
                          </a:solidFill>
                          <a:latin typeface="Century Gothic"/>
                          <a:ea typeface="Century Gothic"/>
                          <a:cs typeface="Century Gothic"/>
                          <a:sym typeface="Century Gothic"/>
                        </a:rPr>
                        <a:t>Penicillin G</a:t>
                      </a:r>
                      <a:endParaRPr sz="1400" u="none" cap="none" strike="noStrike">
                        <a:solidFill>
                          <a:schemeClr val="dk1"/>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000"/>
                        <a:buFont typeface="Arial"/>
                        <a:buNone/>
                      </a:pPr>
                      <a:r>
                        <a:rPr lang="en-US" sz="1000" u="none" cap="none" strike="noStrike">
                          <a:solidFill>
                            <a:schemeClr val="dk1"/>
                          </a:solidFill>
                          <a:latin typeface="Century Gothic"/>
                          <a:ea typeface="Century Gothic"/>
                          <a:cs typeface="Century Gothic"/>
                          <a:sym typeface="Century Gothic"/>
                        </a:rPr>
                        <a:t>(benzylpenicillin)</a:t>
                      </a:r>
                      <a:endParaRPr sz="1000" u="none" cap="none" strike="noStrike">
                        <a:solidFill>
                          <a:schemeClr val="dk1"/>
                        </a:solidFill>
                        <a:latin typeface="Century Gothic"/>
                        <a:ea typeface="Century Gothic"/>
                        <a:cs typeface="Century Gothic"/>
                        <a:sym typeface="Century Gothic"/>
                      </a:endParaRPr>
                    </a:p>
                  </a:txBody>
                  <a:tcPr marT="91450" marB="91450" marR="91425" marL="91425">
                    <a:lnL cap="flat" cmpd="sng" w="12700">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2CC"/>
                    </a:solidFill>
                  </a:tcPr>
                </a:tc>
                <a:tc gridSpan="2">
                  <a:txBody>
                    <a:bodyPr>
                      <a:noAutofit/>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chemeClr val="accent2"/>
                          </a:solidFill>
                          <a:latin typeface="Century Gothic"/>
                          <a:ea typeface="Century Gothic"/>
                          <a:cs typeface="Century Gothic"/>
                          <a:sym typeface="Century Gothic"/>
                        </a:rPr>
                        <a:t>Aminopenicillins</a:t>
                      </a:r>
                      <a:endParaRPr sz="1400" u="none" cap="none" strike="noStrike"/>
                    </a:p>
                  </a:txBody>
                  <a:tcPr marT="91450" marB="9145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BEFDED"/>
                    </a:solidFill>
                  </a:tcPr>
                </a:tc>
                <a:tc hMerge="1"/>
              </a:tr>
              <a:tr h="410225">
                <a:tc vMerge="1"/>
                <a:tc vMerge="1"/>
                <a:tc>
                  <a:txBody>
                    <a:bodyPr>
                      <a:noAutofit/>
                    </a:bodyPr>
                    <a:lstStyle/>
                    <a:p>
                      <a:pPr indent="0" lvl="0" marL="0" marR="0" rtl="0" algn="ctr">
                        <a:lnSpc>
                          <a:spcPct val="100000"/>
                        </a:lnSpc>
                        <a:spcBef>
                          <a:spcPts val="0"/>
                        </a:spcBef>
                        <a:spcAft>
                          <a:spcPts val="0"/>
                        </a:spcAft>
                        <a:buClr>
                          <a:srgbClr val="000000"/>
                        </a:buClr>
                        <a:buSzPts val="1300"/>
                        <a:buFont typeface="Arial"/>
                        <a:buNone/>
                      </a:pPr>
                      <a:r>
                        <a:rPr b="1" lang="en-US" sz="1300" u="none" cap="none" strike="noStrike">
                          <a:solidFill>
                            <a:schemeClr val="accent2"/>
                          </a:solidFill>
                          <a:latin typeface="Century Gothic"/>
                          <a:ea typeface="Century Gothic"/>
                          <a:cs typeface="Century Gothic"/>
                          <a:sym typeface="Century Gothic"/>
                        </a:rPr>
                        <a:t>Amoxicillin</a:t>
                      </a:r>
                      <a:endParaRPr sz="1400" u="none" cap="none" strike="noStrike"/>
                    </a:p>
                  </a:txBody>
                  <a:tcPr marT="91450" marB="9145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E7FF"/>
                    </a:solidFill>
                  </a:tcPr>
                </a:tc>
                <a:tc>
                  <a:txBody>
                    <a:bodyPr>
                      <a:noAutofit/>
                    </a:bodyPr>
                    <a:lstStyle/>
                    <a:p>
                      <a:pPr indent="0" lvl="0" marL="0" marR="0" rtl="0" algn="ctr">
                        <a:lnSpc>
                          <a:spcPct val="100000"/>
                        </a:lnSpc>
                        <a:spcBef>
                          <a:spcPts val="0"/>
                        </a:spcBef>
                        <a:spcAft>
                          <a:spcPts val="0"/>
                        </a:spcAft>
                        <a:buClr>
                          <a:srgbClr val="000000"/>
                        </a:buClr>
                        <a:buSzPts val="1300"/>
                        <a:buFont typeface="Arial"/>
                        <a:buNone/>
                      </a:pPr>
                      <a:r>
                        <a:rPr b="1" lang="en-US" sz="1300" u="none" cap="none" strike="noStrike">
                          <a:solidFill>
                            <a:schemeClr val="accent2"/>
                          </a:solidFill>
                          <a:latin typeface="Century Gothic"/>
                          <a:ea typeface="Century Gothic"/>
                          <a:cs typeface="Century Gothic"/>
                          <a:sym typeface="Century Gothic"/>
                        </a:rPr>
                        <a:t>Ampicillin</a:t>
                      </a:r>
                      <a:endParaRPr sz="1400" u="none" cap="none" strike="noStrike"/>
                    </a:p>
                  </a:txBody>
                  <a:tcPr marT="91450" marB="9145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BEFDED"/>
                    </a:solidFill>
                  </a:tcPr>
                </a:tc>
              </a:tr>
              <a:tr h="746900">
                <a:tc>
                  <a:txBody>
                    <a:bodyPr>
                      <a:noAutofit/>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solidFill>
                          <a:srgbClr val="171616"/>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EFDED"/>
                    </a:solidFill>
                  </a:tcPr>
                </a:tc>
                <a:tc gridSpan="3">
                  <a:txBody>
                    <a:bodyPr>
                      <a:noAutofit/>
                    </a:bodyPr>
                    <a:lstStyle/>
                    <a:p>
                      <a:pPr indent="0" lvl="0" marL="0" marR="0" rtl="0" algn="l">
                        <a:lnSpc>
                          <a:spcPct val="100000"/>
                        </a:lnSpc>
                        <a:spcBef>
                          <a:spcPts val="0"/>
                        </a:spcBef>
                        <a:spcAft>
                          <a:spcPts val="0"/>
                        </a:spcAft>
                        <a:buClr>
                          <a:srgbClr val="000000"/>
                        </a:buClr>
                        <a:buSzPts val="1200"/>
                        <a:buFont typeface="Arial"/>
                        <a:buNone/>
                      </a:pPr>
                      <a:r>
                        <a:rPr lang="en-US" sz="1200" u="none" cap="none" strike="noStrike">
                          <a:solidFill>
                            <a:schemeClr val="dk1"/>
                          </a:solidFill>
                          <a:latin typeface="Century Gothic"/>
                          <a:ea typeface="Century Gothic"/>
                          <a:cs typeface="Century Gothic"/>
                          <a:sym typeface="Century Gothic"/>
                        </a:rPr>
                        <a:t>Inhibit bacterial cell wall synthesis by inhibiting the</a:t>
                      </a:r>
                      <a:r>
                        <a:rPr b="1" lang="en-US" sz="1200" u="none" cap="none" strike="noStrike">
                          <a:solidFill>
                            <a:schemeClr val="dk1"/>
                          </a:solidFill>
                          <a:latin typeface="Century Gothic"/>
                          <a:ea typeface="Century Gothic"/>
                          <a:cs typeface="Century Gothic"/>
                          <a:sym typeface="Century Gothic"/>
                        </a:rPr>
                        <a:t> peptidoglycan layer </a:t>
                      </a:r>
                      <a:r>
                        <a:rPr lang="en-US" sz="1200" u="none" cap="none" strike="noStrike">
                          <a:solidFill>
                            <a:schemeClr val="dk1"/>
                          </a:solidFill>
                          <a:latin typeface="Century Gothic"/>
                          <a:ea typeface="Century Gothic"/>
                          <a:cs typeface="Century Gothic"/>
                          <a:sym typeface="Century Gothic"/>
                        </a:rPr>
                        <a:t>of bacterial cell wall (</a:t>
                      </a:r>
                      <a:r>
                        <a:rPr b="1" lang="en-US" sz="1200" u="none" cap="none" strike="noStrike">
                          <a:solidFill>
                            <a:schemeClr val="dk1"/>
                          </a:solidFill>
                          <a:latin typeface="Century Gothic"/>
                          <a:ea typeface="Century Gothic"/>
                          <a:cs typeface="Century Gothic"/>
                          <a:sym typeface="Century Gothic"/>
                        </a:rPr>
                        <a:t>bacteri</a:t>
                      </a:r>
                      <a:r>
                        <a:rPr b="1" lang="en-US" sz="1200" u="sng" cap="none" strike="noStrike">
                          <a:solidFill>
                            <a:schemeClr val="dk1"/>
                          </a:solidFill>
                          <a:latin typeface="Century Gothic"/>
                          <a:ea typeface="Century Gothic"/>
                          <a:cs typeface="Century Gothic"/>
                          <a:sym typeface="Century Gothic"/>
                        </a:rPr>
                        <a:t>cidal</a:t>
                      </a:r>
                      <a:r>
                        <a:rPr lang="en-US" sz="1200" u="none" cap="none" strike="noStrike">
                          <a:solidFill>
                            <a:schemeClr val="dk1"/>
                          </a:solidFill>
                          <a:latin typeface="Century Gothic"/>
                          <a:ea typeface="Century Gothic"/>
                          <a:cs typeface="Century Gothic"/>
                          <a:sym typeface="Century Gothic"/>
                        </a:rPr>
                        <a:t>).</a:t>
                      </a:r>
                      <a:r>
                        <a:rPr lang="en-US" sz="1200" u="none" cap="none" strike="noStrike">
                          <a:solidFill>
                            <a:schemeClr val="accent1"/>
                          </a:solidFill>
                          <a:latin typeface="Century Gothic"/>
                          <a:ea typeface="Century Gothic"/>
                          <a:cs typeface="Century Gothic"/>
                          <a:sym typeface="Century Gothic"/>
                        </a:rPr>
                        <a:t> </a:t>
                      </a:r>
                      <a:endParaRPr sz="1200" u="none" cap="none" strike="noStrike">
                        <a:solidFill>
                          <a:schemeClr val="accent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rPr lang="en-US" sz="1000">
                          <a:solidFill>
                            <a:schemeClr val="accent1"/>
                          </a:solidFill>
                          <a:latin typeface="Century Gothic"/>
                          <a:ea typeface="Century Gothic"/>
                          <a:cs typeface="Century Gothic"/>
                          <a:sym typeface="Century Gothic"/>
                        </a:rPr>
                        <a:t>peptidoglycan inhibition → transpeptidase inhibition → drug is able to cross the BBB </a:t>
                      </a:r>
                      <a:endParaRPr sz="800" u="none" cap="none" strike="noStrike">
                        <a:solidFill>
                          <a:schemeClr val="accent1"/>
                        </a:solidFill>
                        <a:latin typeface="Century Gothic"/>
                        <a:ea typeface="Century Gothic"/>
                        <a:cs typeface="Century Gothic"/>
                        <a:sym typeface="Century Gothic"/>
                      </a:endParaRPr>
                    </a:p>
                  </a:txBody>
                  <a:tcPr marT="91450" marB="91450" marR="91425" marL="91425">
                    <a:lnL cap="flat" cmpd="sng" w="12700">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c hMerge="1"/>
              </a:tr>
              <a:tr h="1199000">
                <a:tc>
                  <a:txBody>
                    <a:bodyPr>
                      <a:noAutofit/>
                    </a:bodyPr>
                    <a:lstStyle/>
                    <a:p>
                      <a:pPr indent="0" lvl="0" marL="0" marR="0" rtl="0" algn="ctr">
                        <a:lnSpc>
                          <a:spcPct val="100000"/>
                        </a:lnSpc>
                        <a:spcBef>
                          <a:spcPts val="0"/>
                        </a:spcBef>
                        <a:spcAft>
                          <a:spcPts val="0"/>
                        </a:spcAft>
                        <a:buClr>
                          <a:srgbClr val="000000"/>
                        </a:buClr>
                        <a:buSzPts val="1000"/>
                        <a:buFont typeface="Arial"/>
                        <a:buNone/>
                      </a:pPr>
                      <a:r>
                        <a:t/>
                      </a:r>
                      <a:endParaRPr b="1" sz="1000" u="none" cap="none" strike="noStrike">
                        <a:solidFill>
                          <a:srgbClr val="171616"/>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5DBE5"/>
                    </a:solidFill>
                  </a:tcPr>
                </a:tc>
                <a:tc>
                  <a:txBody>
                    <a:bodyPr>
                      <a:noAutofit/>
                    </a:bodyPr>
                    <a:lstStyle/>
                    <a:p>
                      <a:pPr indent="0" lvl="0" marL="0" marR="0" rtl="0" algn="l">
                        <a:lnSpc>
                          <a:spcPct val="100000"/>
                        </a:lnSpc>
                        <a:spcBef>
                          <a:spcPts val="0"/>
                        </a:spcBef>
                        <a:spcAft>
                          <a:spcPts val="0"/>
                        </a:spcAft>
                        <a:buClr>
                          <a:srgbClr val="000000"/>
                        </a:buClr>
                        <a:buSzPts val="1200"/>
                        <a:buFont typeface="Arial"/>
                        <a:buNone/>
                      </a:pPr>
                      <a:r>
                        <a:rPr b="1" lang="en-US" sz="1200" u="none" cap="none" strike="noStrike">
                          <a:solidFill>
                            <a:schemeClr val="dk1"/>
                          </a:solidFill>
                          <a:latin typeface="Century Gothic"/>
                          <a:ea typeface="Century Gothic"/>
                          <a:cs typeface="Century Gothic"/>
                          <a:sym typeface="Century Gothic"/>
                        </a:rPr>
                        <a:t>Narrow → </a:t>
                      </a:r>
                      <a:r>
                        <a:rPr lang="en-US" sz="1200" u="none" cap="none" strike="noStrike">
                          <a:solidFill>
                            <a:schemeClr val="dk1"/>
                          </a:solidFill>
                          <a:latin typeface="Century Gothic"/>
                          <a:ea typeface="Century Gothic"/>
                          <a:cs typeface="Century Gothic"/>
                          <a:sym typeface="Century Gothic"/>
                        </a:rPr>
                        <a:t>(not used as empiric) →</a:t>
                      </a:r>
                      <a:r>
                        <a:rPr lang="en-US" sz="1300" u="none" cap="none" strike="noStrike">
                          <a:latin typeface="Century Gothic"/>
                          <a:ea typeface="Century Gothic"/>
                          <a:cs typeface="Century Gothic"/>
                          <a:sym typeface="Century Gothic"/>
                        </a:rPr>
                        <a:t> </a:t>
                      </a:r>
                      <a:r>
                        <a:rPr lang="en-US" sz="1100" u="none" cap="none" strike="noStrike">
                          <a:solidFill>
                            <a:schemeClr val="accent1"/>
                          </a:solidFill>
                          <a:latin typeface="Century Gothic"/>
                          <a:ea typeface="Century Gothic"/>
                          <a:cs typeface="Century Gothic"/>
                          <a:sym typeface="Century Gothic"/>
                        </a:rPr>
                        <a:t>These have greatest activity against gram-positive organisms,</a:t>
                      </a:r>
                      <a:r>
                        <a:rPr lang="en-US" sz="1000" u="none" cap="none" strike="noStrike">
                          <a:solidFill>
                            <a:schemeClr val="accent1"/>
                          </a:solidFill>
                          <a:latin typeface="Century Gothic"/>
                          <a:ea typeface="Century Gothic"/>
                          <a:cs typeface="Century Gothic"/>
                          <a:sym typeface="Century Gothic"/>
                        </a:rPr>
                        <a:t> </a:t>
                      </a:r>
                      <a:r>
                        <a:rPr lang="en-US" sz="1000" u="none" cap="none" strike="noStrike">
                          <a:solidFill>
                            <a:schemeClr val="accent3"/>
                          </a:solidFill>
                          <a:latin typeface="Century Gothic"/>
                          <a:ea typeface="Century Gothic"/>
                          <a:cs typeface="Century Gothic"/>
                          <a:sym typeface="Century Gothic"/>
                        </a:rPr>
                        <a:t>gram-negative </a:t>
                      </a:r>
                      <a:r>
                        <a:rPr b="1" lang="en-US" sz="1000" u="none" cap="none" strike="noStrike">
                          <a:solidFill>
                            <a:schemeClr val="accent3"/>
                          </a:solidFill>
                          <a:latin typeface="Century Gothic"/>
                          <a:ea typeface="Century Gothic"/>
                          <a:cs typeface="Century Gothic"/>
                          <a:sym typeface="Century Gothic"/>
                        </a:rPr>
                        <a:t>cocci</a:t>
                      </a:r>
                      <a:r>
                        <a:rPr lang="en-US" sz="1000" u="none" cap="none" strike="noStrike">
                          <a:solidFill>
                            <a:schemeClr val="accent3"/>
                          </a:solidFill>
                          <a:latin typeface="Century Gothic"/>
                          <a:ea typeface="Century Gothic"/>
                          <a:cs typeface="Century Gothic"/>
                          <a:sym typeface="Century Gothic"/>
                        </a:rPr>
                        <a:t>, and non- β-lactamase producing anaerobes</a:t>
                      </a:r>
                      <a:endParaRPr sz="100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100"/>
                        <a:buFont typeface="Arial"/>
                        <a:buNone/>
                      </a:pPr>
                      <a:r>
                        <a:rPr lang="en-US" sz="1000" u="none" cap="none" strike="noStrike">
                          <a:solidFill>
                            <a:schemeClr val="accent3"/>
                          </a:solidFill>
                          <a:latin typeface="Century Gothic"/>
                          <a:ea typeface="Century Gothic"/>
                          <a:cs typeface="Century Gothic"/>
                          <a:sym typeface="Century Gothic"/>
                        </a:rPr>
                        <a:t>- Click </a:t>
                      </a:r>
                      <a:r>
                        <a:rPr lang="en-US" sz="1000" u="sng" cap="none" strike="noStrike">
                          <a:solidFill>
                            <a:schemeClr val="hlink"/>
                          </a:solidFill>
                          <a:latin typeface="Century Gothic"/>
                          <a:ea typeface="Century Gothic"/>
                          <a:cs typeface="Century Gothic"/>
                          <a:sym typeface="Century Gothic"/>
                          <a:hlinkClick r:id="rId3"/>
                        </a:rPr>
                        <a:t>here</a:t>
                      </a:r>
                      <a:r>
                        <a:rPr lang="en-US" sz="1000" u="none" cap="none" strike="noStrike">
                          <a:solidFill>
                            <a:schemeClr val="accent3"/>
                          </a:solidFill>
                          <a:latin typeface="Century Gothic"/>
                          <a:ea typeface="Century Gothic"/>
                          <a:cs typeface="Century Gothic"/>
                          <a:sym typeface="Century Gothic"/>
                        </a:rPr>
                        <a:t> to know the therapeutic applications.</a:t>
                      </a:r>
                      <a:endParaRPr sz="1000" u="none" cap="none" strike="noStrike">
                        <a:solidFill>
                          <a:schemeClr val="accent3"/>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gridSpan="2">
                  <a:txBody>
                    <a:bodyPr>
                      <a:noAutofit/>
                    </a:bodyPr>
                    <a:lstStyle/>
                    <a:p>
                      <a:pPr indent="0" lvl="0" marL="0" marR="0" rtl="0" algn="l">
                        <a:lnSpc>
                          <a:spcPct val="100000"/>
                        </a:lnSpc>
                        <a:spcBef>
                          <a:spcPts val="0"/>
                        </a:spcBef>
                        <a:spcAft>
                          <a:spcPts val="0"/>
                        </a:spcAft>
                        <a:buClr>
                          <a:srgbClr val="000000"/>
                        </a:buClr>
                        <a:buSzPts val="1200"/>
                        <a:buFont typeface="Arial"/>
                        <a:buNone/>
                      </a:pPr>
                      <a:r>
                        <a:rPr b="1" lang="en-US" sz="1200" u="none" cap="none" strike="noStrike">
                          <a:solidFill>
                            <a:schemeClr val="dk1"/>
                          </a:solidFill>
                          <a:latin typeface="Century Gothic"/>
                          <a:ea typeface="Century Gothic"/>
                          <a:cs typeface="Century Gothic"/>
                          <a:sym typeface="Century Gothic"/>
                        </a:rPr>
                        <a:t>Extended</a:t>
                      </a:r>
                      <a:r>
                        <a:rPr lang="en-US" sz="1200" u="none" cap="none" strike="noStrike">
                          <a:solidFill>
                            <a:schemeClr val="dk1"/>
                          </a:solidFill>
                          <a:latin typeface="Century Gothic"/>
                          <a:ea typeface="Century Gothic"/>
                          <a:cs typeface="Century Gothic"/>
                          <a:sym typeface="Century Gothic"/>
                        </a:rPr>
                        <a:t> or wide (against gram </a:t>
                      </a:r>
                      <a:r>
                        <a:rPr b="1" lang="en-US" sz="1200" u="none" cap="none" strike="noStrike">
                          <a:solidFill>
                            <a:schemeClr val="dk1"/>
                          </a:solidFill>
                          <a:latin typeface="Century Gothic"/>
                          <a:ea typeface="Century Gothic"/>
                          <a:cs typeface="Century Gothic"/>
                          <a:sym typeface="Century Gothic"/>
                        </a:rPr>
                        <a:t>+ve </a:t>
                      </a:r>
                      <a:r>
                        <a:rPr lang="en-US" sz="1200" u="none" cap="none" strike="noStrike">
                          <a:solidFill>
                            <a:schemeClr val="dk1"/>
                          </a:solidFill>
                          <a:latin typeface="Century Gothic"/>
                          <a:ea typeface="Century Gothic"/>
                          <a:cs typeface="Century Gothic"/>
                          <a:sym typeface="Century Gothic"/>
                        </a:rPr>
                        <a:t>and </a:t>
                      </a:r>
                      <a:r>
                        <a:rPr b="1" lang="en-US" sz="1200" u="none" cap="none" strike="noStrike">
                          <a:solidFill>
                            <a:schemeClr val="dk1"/>
                          </a:solidFill>
                          <a:latin typeface="Century Gothic"/>
                          <a:ea typeface="Century Gothic"/>
                          <a:cs typeface="Century Gothic"/>
                          <a:sym typeface="Century Gothic"/>
                        </a:rPr>
                        <a:t>–ve</a:t>
                      </a:r>
                      <a:r>
                        <a:rPr lang="en-US" sz="1200" u="none" cap="none" strike="noStrike">
                          <a:solidFill>
                            <a:schemeClr val="dk1"/>
                          </a:solidFill>
                          <a:latin typeface="Century Gothic"/>
                          <a:ea typeface="Century Gothic"/>
                          <a:cs typeface="Century Gothic"/>
                          <a:sym typeface="Century Gothic"/>
                        </a:rPr>
                        <a:t>)</a:t>
                      </a:r>
                      <a:endParaRPr sz="1200" u="none" cap="none" strike="noStrike">
                        <a:solidFill>
                          <a:schemeClr val="dk1"/>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r>
              <a:tr h="1805400">
                <a:tc>
                  <a:txBody>
                    <a:bodyPr>
                      <a:noAutofit/>
                    </a:bodyPr>
                    <a:lstStyle/>
                    <a:p>
                      <a:pPr indent="0" lvl="0" marL="0" marR="0" rtl="0" algn="ctr">
                        <a:lnSpc>
                          <a:spcPct val="100000"/>
                        </a:lnSpc>
                        <a:spcBef>
                          <a:spcPts val="0"/>
                        </a:spcBef>
                        <a:spcAft>
                          <a:spcPts val="0"/>
                        </a:spcAft>
                        <a:buClr>
                          <a:srgbClr val="000000"/>
                        </a:buClr>
                        <a:buSzPts val="1800"/>
                        <a:buFont typeface="Arial"/>
                        <a:buNone/>
                      </a:pPr>
                      <a:r>
                        <a:t/>
                      </a:r>
                      <a:endParaRPr b="1" sz="1800" u="none" cap="none" strike="noStrike">
                        <a:solidFill>
                          <a:srgbClr val="171616"/>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A3E95A"/>
                    </a:solidFill>
                  </a:tcPr>
                </a:tc>
                <a:tc>
                  <a:txBody>
                    <a:bodyPr>
                      <a:noAutofit/>
                    </a:bodyPr>
                    <a:lstStyle/>
                    <a:p>
                      <a:pPr indent="0" lvl="0" marL="0" marR="0" rtl="0" algn="l">
                        <a:lnSpc>
                          <a:spcPct val="100000"/>
                        </a:lnSpc>
                        <a:spcBef>
                          <a:spcPts val="0"/>
                        </a:spcBef>
                        <a:spcAft>
                          <a:spcPts val="0"/>
                        </a:spcAft>
                        <a:buClr>
                          <a:schemeClr val="dk1"/>
                        </a:buClr>
                        <a:buSzPts val="1300"/>
                        <a:buFont typeface="Avenir"/>
                        <a:buNone/>
                      </a:pPr>
                      <a:r>
                        <a:rPr lang="en-US" sz="1200" u="none" cap="none" strike="noStrike">
                          <a:solidFill>
                            <a:schemeClr val="dk1"/>
                          </a:solidFill>
                          <a:latin typeface="Century Gothic"/>
                          <a:ea typeface="Century Gothic"/>
                          <a:cs typeface="Century Gothic"/>
                          <a:sym typeface="Century Gothic"/>
                        </a:rPr>
                        <a:t>- </a:t>
                      </a:r>
                      <a:r>
                        <a:rPr b="1" lang="en-US" sz="1200" u="none" cap="none" strike="noStrike">
                          <a:solidFill>
                            <a:schemeClr val="dk1"/>
                          </a:solidFill>
                          <a:latin typeface="Century Gothic"/>
                          <a:ea typeface="Century Gothic"/>
                          <a:cs typeface="Century Gothic"/>
                          <a:sym typeface="Century Gothic"/>
                        </a:rPr>
                        <a:t>Poor oral </a:t>
                      </a:r>
                      <a:r>
                        <a:rPr lang="en-US" sz="1200" u="none" cap="none" strike="noStrike">
                          <a:solidFill>
                            <a:schemeClr val="dk1"/>
                          </a:solidFill>
                          <a:latin typeface="Century Gothic"/>
                          <a:ea typeface="Century Gothic"/>
                          <a:cs typeface="Century Gothic"/>
                          <a:sym typeface="Century Gothic"/>
                        </a:rPr>
                        <a:t>absorption → It destroyed by </a:t>
                      </a:r>
                      <a:r>
                        <a:rPr b="1" lang="en-US" sz="1200" u="none" cap="none" strike="noStrike">
                          <a:solidFill>
                            <a:schemeClr val="dk1"/>
                          </a:solidFill>
                          <a:latin typeface="Century Gothic"/>
                          <a:ea typeface="Century Gothic"/>
                          <a:cs typeface="Century Gothic"/>
                          <a:sym typeface="Century Gothic"/>
                        </a:rPr>
                        <a:t>gastric acidity.</a:t>
                      </a:r>
                      <a:endParaRPr sz="12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rPr lang="en-US" sz="1200" u="none" cap="none" strike="noStrike">
                          <a:solidFill>
                            <a:schemeClr val="dk1"/>
                          </a:solidFill>
                          <a:latin typeface="Century Gothic"/>
                          <a:ea typeface="Century Gothic"/>
                          <a:cs typeface="Century Gothic"/>
                          <a:sym typeface="Century Gothic"/>
                        </a:rPr>
                        <a:t>- Short acting (4-6 hrs)</a:t>
                      </a:r>
                      <a:endParaRPr sz="12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rPr lang="en-US" sz="1200">
                          <a:solidFill>
                            <a:schemeClr val="dk1"/>
                          </a:solidFill>
                          <a:latin typeface="Century Gothic"/>
                          <a:ea typeface="Century Gothic"/>
                          <a:cs typeface="Century Gothic"/>
                          <a:sym typeface="Century Gothic"/>
                        </a:rPr>
                        <a:t>-</a:t>
                      </a:r>
                      <a:r>
                        <a:rPr lang="en-US" sz="1200" u="none" cap="none" strike="noStrike">
                          <a:solidFill>
                            <a:schemeClr val="dk1"/>
                          </a:solidFill>
                          <a:latin typeface="Century Gothic"/>
                          <a:ea typeface="Century Gothic"/>
                          <a:cs typeface="Century Gothic"/>
                          <a:sym typeface="Century Gothic"/>
                        </a:rPr>
                        <a:t> Half- life 30-60 min.</a:t>
                      </a:r>
                      <a:endParaRPr sz="1000" u="none" cap="none" strike="noStrike">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rPr lang="en-US" sz="1200" u="none" cap="none" strike="noStrike">
                          <a:solidFill>
                            <a:schemeClr val="dk1"/>
                          </a:solidFill>
                          <a:latin typeface="Century Gothic"/>
                          <a:ea typeface="Century Gothic"/>
                          <a:cs typeface="Century Gothic"/>
                          <a:sym typeface="Century Gothic"/>
                        </a:rPr>
                        <a:t>- Given </a:t>
                      </a:r>
                      <a:r>
                        <a:rPr b="1" lang="en-US" sz="1200" u="none" cap="none" strike="noStrike">
                          <a:solidFill>
                            <a:schemeClr val="dk1"/>
                          </a:solidFill>
                          <a:latin typeface="Century Gothic"/>
                          <a:ea typeface="Century Gothic"/>
                          <a:cs typeface="Century Gothic"/>
                          <a:sym typeface="Century Gothic"/>
                        </a:rPr>
                        <a:t>IV infusion</a:t>
                      </a:r>
                      <a:r>
                        <a:rPr lang="en-US" sz="1200" u="none" cap="none" strike="noStrike">
                          <a:solidFill>
                            <a:schemeClr val="dk1"/>
                          </a:solidFill>
                          <a:latin typeface="Century Gothic"/>
                          <a:ea typeface="Century Gothic"/>
                          <a:cs typeface="Century Gothic"/>
                          <a:sym typeface="Century Gothic"/>
                        </a:rPr>
                        <a:t>.</a:t>
                      </a:r>
                      <a:endParaRPr sz="12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chemeClr val="dk1"/>
                        </a:buClr>
                        <a:buSzPts val="1300"/>
                        <a:buFont typeface="Avenir"/>
                        <a:buNone/>
                      </a:pPr>
                      <a:r>
                        <a:rPr lang="en-US" sz="1200" u="none" cap="none" strike="noStrike">
                          <a:solidFill>
                            <a:srgbClr val="FF0000"/>
                          </a:solidFill>
                          <a:latin typeface="Century Gothic"/>
                          <a:ea typeface="Century Gothic"/>
                          <a:cs typeface="Century Gothic"/>
                          <a:sym typeface="Century Gothic"/>
                        </a:rPr>
                        <a:t>- </a:t>
                      </a:r>
                      <a:r>
                        <a:rPr b="1" lang="en-US" sz="1200" u="none" cap="none" strike="noStrike">
                          <a:solidFill>
                            <a:srgbClr val="FF0000"/>
                          </a:solidFill>
                          <a:latin typeface="Century Gothic"/>
                          <a:ea typeface="Century Gothic"/>
                          <a:cs typeface="Century Gothic"/>
                          <a:sym typeface="Century Gothic"/>
                        </a:rPr>
                        <a:t>β- lactamase sensitive</a:t>
                      </a:r>
                      <a:endParaRPr b="1" sz="1200">
                        <a:solidFill>
                          <a:srgbClr val="FF0000"/>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chemeClr val="dk1"/>
                        </a:buClr>
                        <a:buSzPts val="1300"/>
                        <a:buFont typeface="Avenir"/>
                        <a:buNone/>
                      </a:pPr>
                      <a:r>
                        <a:rPr lang="en-US" sz="1200" u="none" cap="none" strike="noStrike">
                          <a:solidFill>
                            <a:srgbClr val="FF0000"/>
                          </a:solidFill>
                          <a:latin typeface="Century Gothic"/>
                          <a:ea typeface="Century Gothic"/>
                          <a:cs typeface="Century Gothic"/>
                          <a:sym typeface="Century Gothic"/>
                        </a:rPr>
                        <a:t>(penicillinase sensitive)</a:t>
                      </a:r>
                      <a:r>
                        <a:rPr lang="en-US" sz="1000">
                          <a:solidFill>
                            <a:schemeClr val="dk1"/>
                          </a:solidFill>
                          <a:latin typeface="Century Gothic"/>
                          <a:ea typeface="Century Gothic"/>
                          <a:cs typeface="Century Gothic"/>
                          <a:sym typeface="Century Gothic"/>
                        </a:rPr>
                        <a:t> </a:t>
                      </a:r>
                      <a:r>
                        <a:rPr lang="en-US" sz="1000">
                          <a:solidFill>
                            <a:schemeClr val="accent1"/>
                          </a:solidFill>
                          <a:latin typeface="Century Gothic"/>
                          <a:ea typeface="Century Gothic"/>
                          <a:cs typeface="Century Gothic"/>
                          <a:sym typeface="Century Gothic"/>
                        </a:rPr>
                        <a:t>penicillin get destroyed the </a:t>
                      </a:r>
                      <a:r>
                        <a:rPr lang="en-US" sz="1000">
                          <a:solidFill>
                            <a:schemeClr val="accent1"/>
                          </a:solidFill>
                          <a:latin typeface="Century Gothic"/>
                          <a:ea typeface="Century Gothic"/>
                          <a:cs typeface="Century Gothic"/>
                          <a:sym typeface="Century Gothic"/>
                        </a:rPr>
                        <a:t>penicillinase</a:t>
                      </a:r>
                      <a:r>
                        <a:rPr lang="en-US" sz="1000">
                          <a:solidFill>
                            <a:schemeClr val="accent1"/>
                          </a:solidFill>
                          <a:latin typeface="Century Gothic"/>
                          <a:ea typeface="Century Gothic"/>
                          <a:cs typeface="Century Gothic"/>
                          <a:sym typeface="Century Gothic"/>
                        </a:rPr>
                        <a:t> which is produced by some organisms</a:t>
                      </a:r>
                      <a:r>
                        <a:rPr lang="en-US" sz="1000" u="none" cap="none" strike="noStrike">
                          <a:solidFill>
                            <a:schemeClr val="accent3"/>
                          </a:solidFill>
                          <a:latin typeface="Century Gothic"/>
                          <a:ea typeface="Century Gothic"/>
                          <a:cs typeface="Century Gothic"/>
                          <a:sym typeface="Century Gothic"/>
                        </a:rPr>
                        <a:t>= they are susceptible to hydrolysis by β-lactamases</a:t>
                      </a:r>
                      <a:endParaRPr sz="1000">
                        <a:solidFill>
                          <a:schemeClr val="accent3"/>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gridSpan="2">
                  <a:txBody>
                    <a:bodyPr>
                      <a:noAutofit/>
                    </a:bodyPr>
                    <a:lstStyle/>
                    <a:p>
                      <a:pPr indent="0" lvl="0" marL="0" marR="0" rtl="0" algn="l">
                        <a:lnSpc>
                          <a:spcPct val="100000"/>
                        </a:lnSpc>
                        <a:spcBef>
                          <a:spcPts val="0"/>
                        </a:spcBef>
                        <a:spcAft>
                          <a:spcPts val="0"/>
                        </a:spcAft>
                        <a:buClr>
                          <a:srgbClr val="000000"/>
                        </a:buClr>
                        <a:buSzPts val="1200"/>
                        <a:buFont typeface="Arial"/>
                        <a:buNone/>
                      </a:pPr>
                      <a:r>
                        <a:rPr lang="en-US" sz="1200" u="none" cap="none" strike="noStrike">
                          <a:solidFill>
                            <a:srgbClr val="FF0000"/>
                          </a:solidFill>
                          <a:latin typeface="Century Gothic"/>
                          <a:ea typeface="Century Gothic"/>
                          <a:cs typeface="Century Gothic"/>
                          <a:sym typeface="Century Gothic"/>
                        </a:rPr>
                        <a:t>- They are </a:t>
                      </a:r>
                      <a:r>
                        <a:rPr b="1" lang="en-US" sz="1200" u="none" cap="none" strike="noStrike">
                          <a:solidFill>
                            <a:srgbClr val="FF0000"/>
                          </a:solidFill>
                          <a:latin typeface="Century Gothic"/>
                          <a:ea typeface="Century Gothic"/>
                          <a:cs typeface="Century Gothic"/>
                          <a:sym typeface="Century Gothic"/>
                        </a:rPr>
                        <a:t>acid stable </a:t>
                      </a:r>
                      <a:r>
                        <a:rPr lang="en-US" sz="1200" u="none" cap="none" strike="noStrike">
                          <a:solidFill>
                            <a:srgbClr val="FF0000"/>
                          </a:solidFill>
                          <a:latin typeface="Century Gothic"/>
                          <a:ea typeface="Century Gothic"/>
                          <a:cs typeface="Century Gothic"/>
                          <a:sym typeface="Century Gothic"/>
                        </a:rPr>
                        <a:t>(effective </a:t>
                      </a:r>
                      <a:r>
                        <a:rPr b="1" lang="en-US" sz="1200" u="sng" cap="none" strike="noStrike">
                          <a:solidFill>
                            <a:srgbClr val="FF0000"/>
                          </a:solidFill>
                          <a:latin typeface="Century Gothic"/>
                          <a:ea typeface="Century Gothic"/>
                          <a:cs typeface="Century Gothic"/>
                          <a:sym typeface="Century Gothic"/>
                        </a:rPr>
                        <a:t>orally</a:t>
                      </a:r>
                      <a:r>
                        <a:rPr lang="en-US" sz="1200" u="none" cap="none" strike="noStrike">
                          <a:solidFill>
                            <a:srgbClr val="FF0000"/>
                          </a:solidFill>
                          <a:latin typeface="Century Gothic"/>
                          <a:ea typeface="Century Gothic"/>
                          <a:cs typeface="Century Gothic"/>
                          <a:sym typeface="Century Gothic"/>
                        </a:rPr>
                        <a:t>)</a:t>
                      </a:r>
                      <a:r>
                        <a:rPr lang="en-US" sz="1000" u="none" cap="none" strike="noStrike">
                          <a:solidFill>
                            <a:schemeClr val="accent1"/>
                          </a:solidFill>
                          <a:latin typeface="Century Gothic"/>
                          <a:ea typeface="Century Gothic"/>
                          <a:cs typeface="Century Gothic"/>
                          <a:sym typeface="Century Gothic"/>
                        </a:rPr>
                        <a:t> in </a:t>
                      </a:r>
                      <a:r>
                        <a:rPr lang="en-US" sz="1000">
                          <a:solidFill>
                            <a:schemeClr val="accent1"/>
                          </a:solidFill>
                          <a:latin typeface="Century Gothic"/>
                          <a:ea typeface="Century Gothic"/>
                          <a:cs typeface="Century Gothic"/>
                          <a:sym typeface="Century Gothic"/>
                        </a:rPr>
                        <a:t>meningitis</a:t>
                      </a:r>
                      <a:r>
                        <a:rPr lang="en-US" sz="1000" u="none" cap="none" strike="noStrike">
                          <a:solidFill>
                            <a:schemeClr val="accent1"/>
                          </a:solidFill>
                          <a:latin typeface="Century Gothic"/>
                          <a:ea typeface="Century Gothic"/>
                          <a:cs typeface="Century Gothic"/>
                          <a:sym typeface="Century Gothic"/>
                        </a:rPr>
                        <a:t> only p</a:t>
                      </a:r>
                      <a:r>
                        <a:rPr lang="en-US" sz="1000">
                          <a:solidFill>
                            <a:schemeClr val="accent1"/>
                          </a:solidFill>
                          <a:latin typeface="Century Gothic"/>
                          <a:ea typeface="Century Gothic"/>
                          <a:cs typeface="Century Gothic"/>
                          <a:sym typeface="Century Gothic"/>
                        </a:rPr>
                        <a:t>airenternally </a:t>
                      </a:r>
                      <a:endParaRPr sz="1000" u="none" cap="none" strike="noStrike">
                        <a:solidFill>
                          <a:schemeClr val="accent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rPr lang="en-US" sz="1200" u="none" cap="none" strike="noStrike">
                          <a:solidFill>
                            <a:schemeClr val="dk1"/>
                          </a:solidFill>
                          <a:latin typeface="Century Gothic"/>
                          <a:ea typeface="Century Gothic"/>
                          <a:cs typeface="Century Gothic"/>
                          <a:sym typeface="Century Gothic"/>
                        </a:rPr>
                        <a:t>- Rout</a:t>
                      </a:r>
                      <a:r>
                        <a:rPr lang="en-US" sz="1200">
                          <a:solidFill>
                            <a:schemeClr val="dk1"/>
                          </a:solidFill>
                          <a:latin typeface="Century Gothic"/>
                          <a:ea typeface="Century Gothic"/>
                          <a:cs typeface="Century Gothic"/>
                          <a:sym typeface="Century Gothic"/>
                        </a:rPr>
                        <a:t>e </a:t>
                      </a:r>
                      <a:r>
                        <a:rPr lang="en-US" sz="1200" u="none" cap="none" strike="noStrike">
                          <a:solidFill>
                            <a:schemeClr val="dk1"/>
                          </a:solidFill>
                          <a:latin typeface="Century Gothic"/>
                          <a:ea typeface="Century Gothic"/>
                          <a:cs typeface="Century Gothic"/>
                          <a:sym typeface="Century Gothic"/>
                        </a:rPr>
                        <a:t>of administration: </a:t>
                      </a:r>
                      <a:r>
                        <a:rPr b="1" lang="en-US" sz="1200" u="none" cap="none" strike="noStrike">
                          <a:solidFill>
                            <a:schemeClr val="dk1"/>
                          </a:solidFill>
                          <a:latin typeface="Century Gothic"/>
                          <a:ea typeface="Century Gothic"/>
                          <a:cs typeface="Century Gothic"/>
                          <a:sym typeface="Century Gothic"/>
                        </a:rPr>
                        <a:t>I.V</a:t>
                      </a:r>
                      <a:r>
                        <a:rPr lang="en-US" sz="1200" u="none" cap="none" strike="noStrike">
                          <a:solidFill>
                            <a:schemeClr val="dk1"/>
                          </a:solidFill>
                          <a:latin typeface="Century Gothic"/>
                          <a:ea typeface="Century Gothic"/>
                          <a:cs typeface="Century Gothic"/>
                          <a:sym typeface="Century Gothic"/>
                        </a:rPr>
                        <a:t> or </a:t>
                      </a:r>
                      <a:r>
                        <a:rPr b="1" lang="en-US" sz="1200" u="none" cap="none" strike="noStrike">
                          <a:solidFill>
                            <a:schemeClr val="dk1"/>
                          </a:solidFill>
                          <a:latin typeface="Century Gothic"/>
                          <a:ea typeface="Century Gothic"/>
                          <a:cs typeface="Century Gothic"/>
                          <a:sym typeface="Century Gothic"/>
                        </a:rPr>
                        <a:t>I.M</a:t>
                      </a:r>
                      <a:endParaRPr sz="12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rPr b="1" lang="en-US" sz="1200" u="none" cap="none" strike="noStrike">
                          <a:solidFill>
                            <a:schemeClr val="dk1"/>
                          </a:solidFill>
                          <a:latin typeface="Century Gothic"/>
                          <a:ea typeface="Century Gothic"/>
                          <a:cs typeface="Century Gothic"/>
                          <a:sym typeface="Century Gothic"/>
                        </a:rPr>
                        <a:t>- </a:t>
                      </a:r>
                      <a:r>
                        <a:rPr b="1" lang="en-US" sz="1200" u="none" cap="none" strike="noStrike">
                          <a:solidFill>
                            <a:schemeClr val="accent2"/>
                          </a:solidFill>
                          <a:latin typeface="Century Gothic"/>
                          <a:ea typeface="Century Gothic"/>
                          <a:cs typeface="Century Gothic"/>
                          <a:sym typeface="Century Gothic"/>
                        </a:rPr>
                        <a:t>Amoxicillin</a:t>
                      </a:r>
                      <a:r>
                        <a:rPr lang="en-US" sz="1200" u="none" cap="none" strike="noStrike">
                          <a:solidFill>
                            <a:srgbClr val="FF0000"/>
                          </a:solidFill>
                          <a:latin typeface="Century Gothic"/>
                          <a:ea typeface="Century Gothic"/>
                          <a:cs typeface="Century Gothic"/>
                          <a:sym typeface="Century Gothic"/>
                        </a:rPr>
                        <a:t> is </a:t>
                      </a:r>
                      <a:r>
                        <a:rPr b="1" lang="en-US" sz="1200" u="none" cap="none" strike="noStrike">
                          <a:solidFill>
                            <a:srgbClr val="FF0000"/>
                          </a:solidFill>
                          <a:latin typeface="Century Gothic"/>
                          <a:ea typeface="Century Gothic"/>
                          <a:cs typeface="Century Gothic"/>
                          <a:sym typeface="Century Gothic"/>
                        </a:rPr>
                        <a:t>better</a:t>
                      </a:r>
                      <a:r>
                        <a:rPr lang="en-US" sz="1200" u="none" cap="none" strike="noStrike">
                          <a:solidFill>
                            <a:srgbClr val="FF0000"/>
                          </a:solidFill>
                          <a:latin typeface="Century Gothic"/>
                          <a:ea typeface="Century Gothic"/>
                          <a:cs typeface="Century Gothic"/>
                          <a:sym typeface="Century Gothic"/>
                        </a:rPr>
                        <a:t> absorbed</a:t>
                      </a:r>
                      <a:endParaRPr sz="1200" u="none" cap="none" strike="noStrike">
                        <a:solidFill>
                          <a:srgbClr val="FF0000"/>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rPr lang="en-US" sz="1200" u="none" cap="none" strike="noStrike">
                          <a:solidFill>
                            <a:srgbClr val="FF0000"/>
                          </a:solidFill>
                          <a:latin typeface="Century Gothic"/>
                          <a:ea typeface="Century Gothic"/>
                          <a:cs typeface="Century Gothic"/>
                          <a:sym typeface="Century Gothic"/>
                        </a:rPr>
                        <a:t>from the </a:t>
                      </a:r>
                      <a:r>
                        <a:rPr b="1" lang="en-US" sz="1200" u="none" cap="none" strike="noStrike">
                          <a:solidFill>
                            <a:srgbClr val="FF0000"/>
                          </a:solidFill>
                          <a:latin typeface="Century Gothic"/>
                          <a:ea typeface="Century Gothic"/>
                          <a:cs typeface="Century Gothic"/>
                          <a:sym typeface="Century Gothic"/>
                        </a:rPr>
                        <a:t>gut</a:t>
                      </a:r>
                      <a:r>
                        <a:rPr lang="en-US" sz="1200" u="none" cap="none" strike="noStrike">
                          <a:solidFill>
                            <a:srgbClr val="FF0000"/>
                          </a:solidFill>
                          <a:latin typeface="Century Gothic"/>
                          <a:ea typeface="Century Gothic"/>
                          <a:cs typeface="Century Gothic"/>
                          <a:sym typeface="Century Gothic"/>
                        </a:rPr>
                        <a:t> and not affected by</a:t>
                      </a:r>
                      <a:endParaRPr sz="1200" u="none" cap="none" strike="noStrike">
                        <a:solidFill>
                          <a:srgbClr val="FF0000"/>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rPr lang="en-US" sz="1200" u="none" cap="none" strike="noStrike">
                          <a:solidFill>
                            <a:srgbClr val="FF0000"/>
                          </a:solidFill>
                          <a:latin typeface="Century Gothic"/>
                          <a:ea typeface="Century Gothic"/>
                          <a:cs typeface="Century Gothic"/>
                          <a:sym typeface="Century Gothic"/>
                        </a:rPr>
                        <a:t>food. </a:t>
                      </a:r>
                      <a:r>
                        <a:rPr lang="en-US" sz="1200">
                          <a:solidFill>
                            <a:schemeClr val="accent1"/>
                          </a:solidFill>
                          <a:latin typeface="Century Gothic"/>
                          <a:ea typeface="Century Gothic"/>
                          <a:cs typeface="Century Gothic"/>
                          <a:sym typeface="Century Gothic"/>
                        </a:rPr>
                        <a:t>However ampicillin is </a:t>
                      </a:r>
                      <a:r>
                        <a:rPr lang="en-US" sz="1200">
                          <a:solidFill>
                            <a:schemeClr val="accent1"/>
                          </a:solidFill>
                          <a:latin typeface="Century Gothic"/>
                          <a:ea typeface="Century Gothic"/>
                          <a:cs typeface="Century Gothic"/>
                          <a:sym typeface="Century Gothic"/>
                        </a:rPr>
                        <a:t>affected</a:t>
                      </a:r>
                      <a:r>
                        <a:rPr lang="en-US" sz="1200">
                          <a:solidFill>
                            <a:schemeClr val="accent1"/>
                          </a:solidFill>
                          <a:latin typeface="Century Gothic"/>
                          <a:ea typeface="Century Gothic"/>
                          <a:cs typeface="Century Gothic"/>
                          <a:sym typeface="Century Gothic"/>
                        </a:rPr>
                        <a:t> by food</a:t>
                      </a:r>
                      <a:endParaRPr sz="1200" u="none" cap="none" strike="noStrike">
                        <a:solidFill>
                          <a:schemeClr val="accent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rPr lang="en-US" sz="1200" u="none" cap="none" strike="noStrike">
                          <a:solidFill>
                            <a:srgbClr val="FF0000"/>
                          </a:solidFill>
                          <a:latin typeface="Century Gothic"/>
                          <a:ea typeface="Century Gothic"/>
                          <a:cs typeface="Century Gothic"/>
                          <a:sym typeface="Century Gothic"/>
                        </a:rPr>
                        <a:t>- </a:t>
                      </a:r>
                      <a:r>
                        <a:rPr b="1" lang="en-US" sz="1200" u="none" cap="none" strike="noStrike">
                          <a:solidFill>
                            <a:srgbClr val="FF0000"/>
                          </a:solidFill>
                          <a:latin typeface="Century Gothic"/>
                          <a:ea typeface="Century Gothic"/>
                          <a:cs typeface="Century Gothic"/>
                          <a:sym typeface="Century Gothic"/>
                        </a:rPr>
                        <a:t>Not active </a:t>
                      </a:r>
                      <a:r>
                        <a:rPr lang="en-US" sz="1200" u="none" cap="none" strike="noStrike">
                          <a:solidFill>
                            <a:srgbClr val="FF0000"/>
                          </a:solidFill>
                          <a:latin typeface="Century Gothic"/>
                          <a:ea typeface="Century Gothic"/>
                          <a:cs typeface="Century Gothic"/>
                          <a:sym typeface="Century Gothic"/>
                        </a:rPr>
                        <a:t>against </a:t>
                      </a:r>
                      <a:r>
                        <a:rPr b="1" i="1" lang="en-US" sz="1200" u="none" cap="none" strike="noStrike">
                          <a:solidFill>
                            <a:srgbClr val="FF0000"/>
                          </a:solidFill>
                          <a:latin typeface="Century Gothic"/>
                          <a:ea typeface="Century Gothic"/>
                          <a:cs typeface="Century Gothic"/>
                          <a:sym typeface="Century Gothic"/>
                        </a:rPr>
                        <a:t>pseudomonas aeruginosa</a:t>
                      </a:r>
                      <a:r>
                        <a:rPr lang="en-US" sz="1200" u="none" cap="none" strike="noStrike">
                          <a:solidFill>
                            <a:srgbClr val="FF0000"/>
                          </a:solidFill>
                          <a:latin typeface="Century Gothic"/>
                          <a:ea typeface="Century Gothic"/>
                          <a:cs typeface="Century Gothic"/>
                          <a:sym typeface="Century Gothic"/>
                        </a:rPr>
                        <a:t>.</a:t>
                      </a:r>
                      <a:r>
                        <a:rPr lang="en-US" sz="1300" u="none" cap="none" strike="noStrike">
                          <a:solidFill>
                            <a:srgbClr val="FF0000"/>
                          </a:solidFill>
                          <a:latin typeface="Century Gothic"/>
                          <a:ea typeface="Century Gothic"/>
                          <a:cs typeface="Century Gothic"/>
                          <a:sym typeface="Century Gothic"/>
                        </a:rPr>
                        <a:t> </a:t>
                      </a:r>
                      <a:endParaRPr sz="1000" u="none" cap="none" strike="noStrike">
                        <a:solidFill>
                          <a:schemeClr val="accent3"/>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r>
              <a:tr h="2522300">
                <a:tc>
                  <a:txBody>
                    <a:bodyPr>
                      <a:noAutofit/>
                    </a:bodyPr>
                    <a:lstStyle/>
                    <a:p>
                      <a:pPr indent="0" lvl="0" marL="0" marR="0" rtl="0" algn="ctr">
                        <a:lnSpc>
                          <a:spcPct val="100000"/>
                        </a:lnSpc>
                        <a:spcBef>
                          <a:spcPts val="0"/>
                        </a:spcBef>
                        <a:spcAft>
                          <a:spcPts val="0"/>
                        </a:spcAft>
                        <a:buClr>
                          <a:srgbClr val="000000"/>
                        </a:buClr>
                        <a:buSzPts val="1600"/>
                        <a:buFont typeface="Arial"/>
                        <a:buNone/>
                      </a:pPr>
                      <a:r>
                        <a:t/>
                      </a:r>
                      <a:endParaRPr b="1" sz="1600" u="none" cap="none" strike="noStrike">
                        <a:solidFill>
                          <a:srgbClr val="171616"/>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D80E"/>
                    </a:solidFill>
                  </a:tcPr>
                </a:tc>
                <a:tc>
                  <a:txBody>
                    <a:bodyPr>
                      <a:noAutofit/>
                    </a:bodyPr>
                    <a:lstStyle/>
                    <a:p>
                      <a:pPr indent="0" lvl="0" marL="0" marR="0" rtl="0" algn="ctr">
                        <a:lnSpc>
                          <a:spcPct val="100000"/>
                        </a:lnSpc>
                        <a:spcBef>
                          <a:spcPts val="0"/>
                        </a:spcBef>
                        <a:spcAft>
                          <a:spcPts val="0"/>
                        </a:spcAft>
                        <a:buClr>
                          <a:srgbClr val="000000"/>
                        </a:buClr>
                        <a:buSzPts val="1200"/>
                        <a:buFont typeface="Arial"/>
                        <a:buNone/>
                      </a:pPr>
                      <a:r>
                        <a:t/>
                      </a:r>
                      <a:endParaRPr sz="1200">
                        <a:solidFill>
                          <a:schemeClr val="dk1"/>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200"/>
                        <a:buFont typeface="Arial"/>
                        <a:buNone/>
                      </a:pPr>
                      <a:r>
                        <a:t/>
                      </a:r>
                      <a:endParaRPr sz="1200">
                        <a:solidFill>
                          <a:schemeClr val="dk1"/>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200"/>
                        <a:buFont typeface="Arial"/>
                        <a:buNone/>
                      </a:pPr>
                      <a:r>
                        <a:t/>
                      </a:r>
                      <a:endParaRPr sz="1200">
                        <a:solidFill>
                          <a:schemeClr val="dk1"/>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200"/>
                        <a:buFont typeface="Arial"/>
                        <a:buNone/>
                      </a:pPr>
                      <a:r>
                        <a:t/>
                      </a:r>
                      <a:endParaRPr sz="1200">
                        <a:solidFill>
                          <a:schemeClr val="dk1"/>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200"/>
                        <a:buFont typeface="Arial"/>
                        <a:buNone/>
                      </a:pPr>
                      <a:r>
                        <a:t/>
                      </a:r>
                      <a:endParaRPr sz="1200">
                        <a:solidFill>
                          <a:schemeClr val="dk1"/>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200"/>
                        <a:buFont typeface="Arial"/>
                        <a:buNone/>
                      </a:pPr>
                      <a:r>
                        <a:t/>
                      </a:r>
                      <a:endParaRPr sz="1200">
                        <a:solidFill>
                          <a:schemeClr val="dk1"/>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200"/>
                        <a:buFont typeface="Arial"/>
                        <a:buNone/>
                      </a:pPr>
                      <a:r>
                        <a:rPr lang="en-US" sz="1200">
                          <a:solidFill>
                            <a:schemeClr val="dk1"/>
                          </a:solidFill>
                          <a:latin typeface="Century Gothic"/>
                          <a:ea typeface="Century Gothic"/>
                          <a:cs typeface="Century Gothic"/>
                          <a:sym typeface="Century Gothic"/>
                        </a:rPr>
                        <a:t>---</a:t>
                      </a:r>
                      <a:endParaRPr sz="1200" u="none" cap="none" strike="noStrike">
                        <a:solidFill>
                          <a:schemeClr val="dk1"/>
                        </a:solidFill>
                        <a:latin typeface="Century Gothic"/>
                        <a:ea typeface="Century Gothic"/>
                        <a:cs typeface="Century Gothic"/>
                        <a:sym typeface="Century Gothic"/>
                      </a:endParaRPr>
                    </a:p>
                  </a:txBody>
                  <a:tcPr marT="91450" marB="91450" marR="91425" marL="91425">
                    <a:lnL cap="flat" cmpd="sng" w="12700">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gridSpan="2">
                  <a:txBody>
                    <a:bodyPr>
                      <a:noAutofit/>
                    </a:bodyPr>
                    <a:lstStyle/>
                    <a:p>
                      <a:pPr indent="0" lvl="0" marL="0" rtl="0" algn="l">
                        <a:spcBef>
                          <a:spcPts val="0"/>
                        </a:spcBef>
                        <a:spcAft>
                          <a:spcPts val="0"/>
                        </a:spcAft>
                        <a:buClr>
                          <a:srgbClr val="000000"/>
                        </a:buClr>
                        <a:buSzPts val="1200"/>
                        <a:buFont typeface="Arial"/>
                        <a:buNone/>
                      </a:pPr>
                      <a:r>
                        <a:rPr lang="en-US" sz="1200">
                          <a:solidFill>
                            <a:schemeClr val="dk1"/>
                          </a:solidFill>
                          <a:latin typeface="Century Gothic"/>
                          <a:ea typeface="Century Gothic"/>
                          <a:cs typeface="Century Gothic"/>
                          <a:sym typeface="Century Gothic"/>
                        </a:rPr>
                        <a:t>- </a:t>
                      </a:r>
                      <a:r>
                        <a:rPr b="1" lang="en-US" sz="1200" u="sng">
                          <a:solidFill>
                            <a:schemeClr val="dk1"/>
                          </a:solidFill>
                          <a:latin typeface="Century Gothic"/>
                          <a:ea typeface="Century Gothic"/>
                          <a:cs typeface="Century Gothic"/>
                          <a:sym typeface="Century Gothic"/>
                        </a:rPr>
                        <a:t>In</a:t>
                      </a:r>
                      <a:r>
                        <a:rPr b="1" lang="en-US" sz="1200">
                          <a:solidFill>
                            <a:schemeClr val="dk1"/>
                          </a:solidFill>
                          <a:latin typeface="Century Gothic"/>
                          <a:ea typeface="Century Gothic"/>
                          <a:cs typeface="Century Gothic"/>
                          <a:sym typeface="Century Gothic"/>
                        </a:rPr>
                        <a:t>activated</a:t>
                      </a:r>
                      <a:r>
                        <a:rPr lang="en-US" sz="1200">
                          <a:solidFill>
                            <a:schemeClr val="dk1"/>
                          </a:solidFill>
                          <a:latin typeface="Century Gothic"/>
                          <a:ea typeface="Century Gothic"/>
                          <a:cs typeface="Century Gothic"/>
                          <a:sym typeface="Century Gothic"/>
                        </a:rPr>
                        <a:t> by </a:t>
                      </a:r>
                      <a:r>
                        <a:rPr b="1" lang="en-US" sz="1200">
                          <a:solidFill>
                            <a:schemeClr val="dk1"/>
                          </a:solidFill>
                          <a:latin typeface="Century Gothic"/>
                          <a:ea typeface="Century Gothic"/>
                          <a:cs typeface="Century Gothic"/>
                          <a:sym typeface="Century Gothic"/>
                        </a:rPr>
                        <a:t>β-lactamase enzyme</a:t>
                      </a:r>
                      <a:r>
                        <a:rPr lang="en-US" sz="1200">
                          <a:solidFill>
                            <a:schemeClr val="dk1"/>
                          </a:solidFill>
                          <a:latin typeface="Century Gothic"/>
                          <a:ea typeface="Century Gothic"/>
                          <a:cs typeface="Century Gothic"/>
                          <a:sym typeface="Century Gothic"/>
                        </a:rPr>
                        <a:t>.</a:t>
                      </a:r>
                      <a:endParaRPr sz="1200">
                        <a:solidFill>
                          <a:schemeClr val="dk1"/>
                        </a:solidFill>
                        <a:latin typeface="Century Gothic"/>
                        <a:ea typeface="Century Gothic"/>
                        <a:cs typeface="Century Gothic"/>
                        <a:sym typeface="Century Gothic"/>
                      </a:endParaRPr>
                    </a:p>
                    <a:p>
                      <a:pPr indent="0" lvl="0" marL="0" rtl="0" algn="l">
                        <a:spcBef>
                          <a:spcPts val="0"/>
                        </a:spcBef>
                        <a:spcAft>
                          <a:spcPts val="0"/>
                        </a:spcAft>
                        <a:buClr>
                          <a:srgbClr val="000000"/>
                        </a:buClr>
                        <a:buSzPts val="1200"/>
                        <a:buFont typeface="Arial"/>
                        <a:buNone/>
                      </a:pPr>
                      <a:r>
                        <a:rPr lang="en-US" sz="1200">
                          <a:solidFill>
                            <a:schemeClr val="dk1"/>
                          </a:solidFill>
                          <a:latin typeface="Century Gothic"/>
                          <a:ea typeface="Century Gothic"/>
                          <a:cs typeface="Century Gothic"/>
                          <a:sym typeface="Century Gothic"/>
                        </a:rPr>
                        <a:t> (now a days combination with </a:t>
                      </a:r>
                      <a:r>
                        <a:rPr b="1" lang="en-US" sz="1200">
                          <a:solidFill>
                            <a:schemeClr val="dk1"/>
                          </a:solidFill>
                          <a:latin typeface="Century Gothic"/>
                          <a:ea typeface="Century Gothic"/>
                          <a:cs typeface="Century Gothic"/>
                          <a:sym typeface="Century Gothic"/>
                        </a:rPr>
                        <a:t>B-lactamase inhibitors</a:t>
                      </a:r>
                      <a:r>
                        <a:rPr lang="en-US" sz="1200">
                          <a:solidFill>
                            <a:schemeClr val="dk1"/>
                          </a:solidFill>
                          <a:latin typeface="Century Gothic"/>
                          <a:ea typeface="Century Gothic"/>
                          <a:cs typeface="Century Gothic"/>
                          <a:sym typeface="Century Gothic"/>
                        </a:rPr>
                        <a:t> are available e.g. </a:t>
                      </a:r>
                      <a:endParaRPr sz="1200">
                        <a:solidFill>
                          <a:schemeClr val="dk1"/>
                        </a:solidFill>
                        <a:latin typeface="Century Gothic"/>
                        <a:ea typeface="Century Gothic"/>
                        <a:cs typeface="Century Gothic"/>
                        <a:sym typeface="Century Gothic"/>
                      </a:endParaRPr>
                    </a:p>
                    <a:p>
                      <a:pPr indent="0" lvl="0" marL="0" rtl="0" algn="l">
                        <a:spcBef>
                          <a:spcPts val="0"/>
                        </a:spcBef>
                        <a:spcAft>
                          <a:spcPts val="0"/>
                        </a:spcAft>
                        <a:buClr>
                          <a:srgbClr val="000000"/>
                        </a:buClr>
                        <a:buSzPts val="1200"/>
                        <a:buFont typeface="Arial"/>
                        <a:buNone/>
                      </a:pPr>
                      <a:r>
                        <a:rPr lang="en-US" sz="1200">
                          <a:solidFill>
                            <a:schemeClr val="dk1"/>
                          </a:solidFill>
                          <a:latin typeface="Century Gothic"/>
                          <a:ea typeface="Century Gothic"/>
                          <a:cs typeface="Century Gothic"/>
                          <a:sym typeface="Century Gothic"/>
                        </a:rPr>
                        <a:t>1-</a:t>
                      </a:r>
                      <a:r>
                        <a:rPr lang="en-US" sz="1200">
                          <a:solidFill>
                            <a:srgbClr val="757070"/>
                          </a:solidFill>
                          <a:latin typeface="Century Gothic"/>
                          <a:ea typeface="Century Gothic"/>
                          <a:cs typeface="Century Gothic"/>
                          <a:sym typeface="Century Gothic"/>
                        </a:rPr>
                        <a:t> </a:t>
                      </a:r>
                      <a:r>
                        <a:rPr lang="en-US" sz="1200">
                          <a:solidFill>
                            <a:schemeClr val="accent2"/>
                          </a:solidFill>
                          <a:latin typeface="Century Gothic"/>
                          <a:ea typeface="Century Gothic"/>
                          <a:cs typeface="Century Gothic"/>
                          <a:sym typeface="Century Gothic"/>
                        </a:rPr>
                        <a:t>Amoxicillin</a:t>
                      </a:r>
                      <a:r>
                        <a:rPr lang="en-US" sz="1200">
                          <a:solidFill>
                            <a:schemeClr val="dk2"/>
                          </a:solidFill>
                          <a:latin typeface="Century Gothic"/>
                          <a:ea typeface="Century Gothic"/>
                          <a:cs typeface="Century Gothic"/>
                          <a:sym typeface="Century Gothic"/>
                        </a:rPr>
                        <a:t> + </a:t>
                      </a:r>
                      <a:r>
                        <a:rPr b="1" lang="en-US" sz="1200" u="sng">
                          <a:solidFill>
                            <a:schemeClr val="accent2"/>
                          </a:solidFill>
                          <a:latin typeface="Century Gothic"/>
                          <a:ea typeface="Century Gothic"/>
                          <a:cs typeface="Century Gothic"/>
                          <a:sym typeface="Century Gothic"/>
                        </a:rPr>
                        <a:t>Clavulanic acid </a:t>
                      </a:r>
                      <a:r>
                        <a:rPr lang="en-US" sz="1200">
                          <a:solidFill>
                            <a:schemeClr val="accent3"/>
                          </a:solidFill>
                          <a:latin typeface="Century Gothic"/>
                          <a:ea typeface="Century Gothic"/>
                          <a:cs typeface="Century Gothic"/>
                          <a:sym typeface="Century Gothic"/>
                        </a:rPr>
                        <a:t>= Augmentin </a:t>
                      </a:r>
                      <a:r>
                        <a:rPr lang="en-US" sz="1200">
                          <a:solidFill>
                            <a:schemeClr val="dk1"/>
                          </a:solidFill>
                          <a:latin typeface="Century Gothic"/>
                          <a:ea typeface="Century Gothic"/>
                          <a:cs typeface="Century Gothic"/>
                          <a:sym typeface="Century Gothic"/>
                        </a:rPr>
                        <a:t>given orally</a:t>
                      </a:r>
                      <a:endParaRPr sz="1200">
                        <a:solidFill>
                          <a:schemeClr val="dk1"/>
                        </a:solidFill>
                        <a:latin typeface="Century Gothic"/>
                        <a:ea typeface="Century Gothic"/>
                        <a:cs typeface="Century Gothic"/>
                        <a:sym typeface="Century Gothic"/>
                      </a:endParaRPr>
                    </a:p>
                    <a:p>
                      <a:pPr indent="0" lvl="0" marL="0" rtl="0" algn="l">
                        <a:spcBef>
                          <a:spcPts val="0"/>
                        </a:spcBef>
                        <a:spcAft>
                          <a:spcPts val="0"/>
                        </a:spcAft>
                        <a:buClr>
                          <a:srgbClr val="000000"/>
                        </a:buClr>
                        <a:buSzPts val="1200"/>
                        <a:buFont typeface="Arial"/>
                        <a:buNone/>
                      </a:pPr>
                      <a:r>
                        <a:rPr lang="en-US" sz="1200">
                          <a:solidFill>
                            <a:schemeClr val="dk2"/>
                          </a:solidFill>
                          <a:latin typeface="Century Gothic"/>
                          <a:ea typeface="Century Gothic"/>
                          <a:cs typeface="Century Gothic"/>
                          <a:sym typeface="Century Gothic"/>
                        </a:rPr>
                        <a:t>2- </a:t>
                      </a:r>
                      <a:r>
                        <a:rPr lang="en-US" sz="1200">
                          <a:solidFill>
                            <a:schemeClr val="accent2"/>
                          </a:solidFill>
                          <a:latin typeface="Century Gothic"/>
                          <a:ea typeface="Century Gothic"/>
                          <a:cs typeface="Century Gothic"/>
                          <a:sym typeface="Century Gothic"/>
                        </a:rPr>
                        <a:t>Ampicillin </a:t>
                      </a:r>
                      <a:r>
                        <a:rPr lang="en-US" sz="1200">
                          <a:solidFill>
                            <a:schemeClr val="dk2"/>
                          </a:solidFill>
                          <a:latin typeface="Century Gothic"/>
                          <a:ea typeface="Century Gothic"/>
                          <a:cs typeface="Century Gothic"/>
                          <a:sym typeface="Century Gothic"/>
                        </a:rPr>
                        <a:t>+ </a:t>
                      </a:r>
                      <a:r>
                        <a:rPr b="1" lang="en-US" sz="1200" u="sng">
                          <a:solidFill>
                            <a:schemeClr val="accent2"/>
                          </a:solidFill>
                          <a:latin typeface="Century Gothic"/>
                          <a:ea typeface="Century Gothic"/>
                          <a:cs typeface="Century Gothic"/>
                          <a:sym typeface="Century Gothic"/>
                        </a:rPr>
                        <a:t>sulbactam</a:t>
                      </a:r>
                      <a:r>
                        <a:rPr b="1" lang="en-US" sz="1200">
                          <a:solidFill>
                            <a:schemeClr val="accent2"/>
                          </a:solidFill>
                          <a:latin typeface="Century Gothic"/>
                          <a:ea typeface="Century Gothic"/>
                          <a:cs typeface="Century Gothic"/>
                          <a:sym typeface="Century Gothic"/>
                        </a:rPr>
                        <a:t> </a:t>
                      </a:r>
                      <a:r>
                        <a:rPr lang="en-US" sz="1200">
                          <a:solidFill>
                            <a:schemeClr val="accent3"/>
                          </a:solidFill>
                          <a:latin typeface="Century Gothic"/>
                          <a:ea typeface="Century Gothic"/>
                          <a:cs typeface="Century Gothic"/>
                          <a:sym typeface="Century Gothic"/>
                        </a:rPr>
                        <a:t>= Unasyn. </a:t>
                      </a:r>
                      <a:r>
                        <a:rPr lang="en-US" sz="1200">
                          <a:solidFill>
                            <a:schemeClr val="dk1"/>
                          </a:solidFill>
                          <a:latin typeface="Century Gothic"/>
                          <a:ea typeface="Century Gothic"/>
                          <a:cs typeface="Century Gothic"/>
                          <a:sym typeface="Century Gothic"/>
                        </a:rPr>
                        <a:t>given IV</a:t>
                      </a:r>
                      <a:endParaRPr sz="1200">
                        <a:solidFill>
                          <a:schemeClr val="dk1"/>
                        </a:solidFill>
                        <a:latin typeface="Century Gothic"/>
                        <a:ea typeface="Century Gothic"/>
                        <a:cs typeface="Century Gothic"/>
                        <a:sym typeface="Century Gothic"/>
                      </a:endParaRPr>
                    </a:p>
                    <a:p>
                      <a:pPr indent="0" lvl="0" marL="0" rtl="0" algn="l">
                        <a:spcBef>
                          <a:spcPts val="0"/>
                        </a:spcBef>
                        <a:spcAft>
                          <a:spcPts val="0"/>
                        </a:spcAft>
                        <a:buClr>
                          <a:srgbClr val="000000"/>
                        </a:buClr>
                        <a:buSzPts val="1200"/>
                        <a:buFont typeface="Arial"/>
                        <a:buNone/>
                      </a:pPr>
                      <a:r>
                        <a:rPr lang="en-US" sz="1200">
                          <a:solidFill>
                            <a:schemeClr val="dk1"/>
                          </a:solidFill>
                          <a:latin typeface="Century Gothic"/>
                          <a:ea typeface="Century Gothic"/>
                          <a:cs typeface="Century Gothic"/>
                          <a:sym typeface="Century Gothic"/>
                        </a:rPr>
                        <a:t>- </a:t>
                      </a:r>
                      <a:r>
                        <a:rPr lang="en-US" sz="1200" u="sng">
                          <a:solidFill>
                            <a:schemeClr val="dk1"/>
                          </a:solidFill>
                          <a:latin typeface="Century Gothic"/>
                          <a:ea typeface="Century Gothic"/>
                          <a:cs typeface="Century Gothic"/>
                          <a:sym typeface="Century Gothic"/>
                        </a:rPr>
                        <a:t>This combination is intended to</a:t>
                      </a:r>
                      <a:r>
                        <a:rPr lang="en-US" sz="1200">
                          <a:solidFill>
                            <a:schemeClr val="dk1"/>
                          </a:solidFill>
                          <a:latin typeface="Century Gothic"/>
                          <a:ea typeface="Century Gothic"/>
                          <a:cs typeface="Century Gothic"/>
                          <a:sym typeface="Century Gothic"/>
                        </a:rPr>
                        <a:t>: </a:t>
                      </a:r>
                      <a:endParaRPr sz="12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sz="1200">
                          <a:solidFill>
                            <a:srgbClr val="757070"/>
                          </a:solidFill>
                          <a:latin typeface="Century Gothic"/>
                          <a:ea typeface="Century Gothic"/>
                          <a:cs typeface="Century Gothic"/>
                          <a:sym typeface="Century Gothic"/>
                        </a:rPr>
                        <a:t>    </a:t>
                      </a:r>
                      <a:r>
                        <a:rPr b="1" lang="en-US" sz="1200">
                          <a:solidFill>
                            <a:schemeClr val="dk1"/>
                          </a:solidFill>
                          <a:latin typeface="Century Gothic"/>
                          <a:ea typeface="Century Gothic"/>
                          <a:cs typeface="Century Gothic"/>
                          <a:sym typeface="Century Gothic"/>
                        </a:rPr>
                        <a:t>-</a:t>
                      </a:r>
                      <a:r>
                        <a:rPr lang="en-US" sz="1200">
                          <a:solidFill>
                            <a:schemeClr val="dk1"/>
                          </a:solidFill>
                          <a:latin typeface="Century Gothic"/>
                          <a:ea typeface="Century Gothic"/>
                          <a:cs typeface="Century Gothic"/>
                          <a:sym typeface="Century Gothic"/>
                        </a:rPr>
                        <a:t> Prevent enzymatic </a:t>
                      </a:r>
                      <a:r>
                        <a:rPr b="1" lang="en-US" sz="1200">
                          <a:solidFill>
                            <a:schemeClr val="dk1"/>
                          </a:solidFill>
                          <a:latin typeface="Century Gothic"/>
                          <a:ea typeface="Century Gothic"/>
                          <a:cs typeface="Century Gothic"/>
                          <a:sym typeface="Century Gothic"/>
                        </a:rPr>
                        <a:t>hydrolysis by   </a:t>
                      </a:r>
                      <a:endParaRPr b="1" sz="1200">
                        <a:solidFill>
                          <a:schemeClr val="dk1"/>
                        </a:solidFill>
                        <a:latin typeface="Century Gothic"/>
                        <a:ea typeface="Century Gothic"/>
                        <a:cs typeface="Century Gothic"/>
                        <a:sym typeface="Century Gothic"/>
                      </a:endParaRPr>
                    </a:p>
                    <a:p>
                      <a:pPr indent="0" lvl="0" marL="0" rtl="0" algn="l">
                        <a:spcBef>
                          <a:spcPts val="0"/>
                        </a:spcBef>
                        <a:spcAft>
                          <a:spcPts val="0"/>
                        </a:spcAft>
                        <a:buClr>
                          <a:srgbClr val="000000"/>
                        </a:buClr>
                        <a:buSzPts val="1200"/>
                        <a:buFont typeface="Arial"/>
                        <a:buNone/>
                      </a:pPr>
                      <a:r>
                        <a:rPr b="1" lang="en-US" sz="1200">
                          <a:solidFill>
                            <a:schemeClr val="dk1"/>
                          </a:solidFill>
                          <a:latin typeface="Century Gothic"/>
                          <a:ea typeface="Century Gothic"/>
                          <a:cs typeface="Century Gothic"/>
                          <a:sym typeface="Century Gothic"/>
                        </a:rPr>
                        <a:t>      β-lactamase</a:t>
                      </a:r>
                      <a:r>
                        <a:rPr lang="en-US" sz="1200">
                          <a:solidFill>
                            <a:schemeClr val="dk1"/>
                          </a:solidFill>
                          <a:latin typeface="Century Gothic"/>
                          <a:ea typeface="Century Gothic"/>
                          <a:cs typeface="Century Gothic"/>
                          <a:sym typeface="Century Gothic"/>
                        </a:rPr>
                        <a:t>.</a:t>
                      </a:r>
                      <a:endParaRPr sz="1200">
                        <a:solidFill>
                          <a:schemeClr val="dk1"/>
                        </a:solidFill>
                        <a:latin typeface="Century Gothic"/>
                        <a:ea typeface="Century Gothic"/>
                        <a:cs typeface="Century Gothic"/>
                        <a:sym typeface="Century Gothic"/>
                      </a:endParaRPr>
                    </a:p>
                    <a:p>
                      <a:pPr indent="0" lvl="0" marL="0" rtl="0" algn="l">
                        <a:spcBef>
                          <a:spcPts val="0"/>
                        </a:spcBef>
                        <a:spcAft>
                          <a:spcPts val="0"/>
                        </a:spcAft>
                        <a:buClr>
                          <a:srgbClr val="000000"/>
                        </a:buClr>
                        <a:buSzPts val="1200"/>
                        <a:buFont typeface="Arial"/>
                        <a:buNone/>
                      </a:pPr>
                      <a:r>
                        <a:rPr lang="en-US" sz="1200">
                          <a:solidFill>
                            <a:schemeClr val="dk1"/>
                          </a:solidFill>
                          <a:latin typeface="Century Gothic"/>
                          <a:ea typeface="Century Gothic"/>
                          <a:cs typeface="Century Gothic"/>
                          <a:sym typeface="Century Gothic"/>
                        </a:rPr>
                        <a:t>    </a:t>
                      </a:r>
                      <a:r>
                        <a:rPr b="1" lang="en-US" sz="1200">
                          <a:solidFill>
                            <a:schemeClr val="dk1"/>
                          </a:solidFill>
                          <a:latin typeface="Century Gothic"/>
                          <a:ea typeface="Century Gothic"/>
                          <a:cs typeface="Century Gothic"/>
                          <a:sym typeface="Century Gothic"/>
                        </a:rPr>
                        <a:t>-</a:t>
                      </a:r>
                      <a:r>
                        <a:rPr lang="en-US" sz="1200">
                          <a:solidFill>
                            <a:schemeClr val="dk1"/>
                          </a:solidFill>
                          <a:latin typeface="Century Gothic"/>
                          <a:ea typeface="Century Gothic"/>
                          <a:cs typeface="Century Gothic"/>
                          <a:sym typeface="Century Gothic"/>
                        </a:rPr>
                        <a:t> Extend antimicrobial activity.</a:t>
                      </a:r>
                      <a:endParaRPr/>
                    </a:p>
                  </a:txBody>
                  <a:tcPr marT="91450" marB="91450"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r>
              <a:tr h="2134575">
                <a:tc>
                  <a:txBody>
                    <a:bodyPr>
                      <a:noAutofit/>
                    </a:bodyPr>
                    <a:lstStyle/>
                    <a:p>
                      <a:pPr indent="0" lvl="0" marL="0" marR="0" rtl="0" algn="ctr">
                        <a:lnSpc>
                          <a:spcPct val="100000"/>
                        </a:lnSpc>
                        <a:spcBef>
                          <a:spcPts val="0"/>
                        </a:spcBef>
                        <a:spcAft>
                          <a:spcPts val="0"/>
                        </a:spcAft>
                        <a:buClr>
                          <a:srgbClr val="000000"/>
                        </a:buClr>
                        <a:buSzPts val="1800"/>
                        <a:buFont typeface="Arial"/>
                        <a:buNone/>
                      </a:pPr>
                      <a:r>
                        <a:t/>
                      </a:r>
                      <a:endParaRPr b="1" sz="1800" u="none" cap="none" strike="noStrike">
                        <a:solidFill>
                          <a:schemeClr val="lt1"/>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444A"/>
                    </a:solidFill>
                  </a:tcPr>
                </a:tc>
                <a:tc gridSpan="3">
                  <a:txBody>
                    <a:bodyPr>
                      <a:noAutofit/>
                    </a:bodyPr>
                    <a:lstStyle/>
                    <a:p>
                      <a:pPr indent="0" lvl="0" marL="0" marR="0" rtl="0" algn="l">
                        <a:lnSpc>
                          <a:spcPct val="100000"/>
                        </a:lnSpc>
                        <a:spcBef>
                          <a:spcPts val="0"/>
                        </a:spcBef>
                        <a:spcAft>
                          <a:spcPts val="0"/>
                        </a:spcAft>
                        <a:buClr>
                          <a:schemeClr val="dk1"/>
                        </a:buClr>
                        <a:buSzPts val="1300"/>
                        <a:buFont typeface="Avenir"/>
                        <a:buNone/>
                      </a:pPr>
                      <a:r>
                        <a:rPr lang="en-US" sz="1200" u="none" cap="none" strike="noStrike">
                          <a:solidFill>
                            <a:srgbClr val="FF0000"/>
                          </a:solidFill>
                          <a:latin typeface="Century Gothic"/>
                          <a:ea typeface="Century Gothic"/>
                          <a:cs typeface="Century Gothic"/>
                          <a:sym typeface="Century Gothic"/>
                        </a:rPr>
                        <a:t>- </a:t>
                      </a:r>
                      <a:r>
                        <a:rPr b="1" lang="en-US" sz="1200" u="none" cap="none" strike="noStrike">
                          <a:solidFill>
                            <a:srgbClr val="FF0000"/>
                          </a:solidFill>
                          <a:latin typeface="Century Gothic"/>
                          <a:ea typeface="Century Gothic"/>
                          <a:cs typeface="Century Gothic"/>
                          <a:sym typeface="Century Gothic"/>
                        </a:rPr>
                        <a:t>Hypersensitivity</a:t>
                      </a:r>
                      <a:r>
                        <a:rPr lang="en-US" sz="1200" u="none" cap="none" strike="noStrike">
                          <a:solidFill>
                            <a:srgbClr val="FF0000"/>
                          </a:solidFill>
                          <a:latin typeface="Century Gothic"/>
                          <a:ea typeface="Century Gothic"/>
                          <a:cs typeface="Century Gothic"/>
                          <a:sym typeface="Century Gothic"/>
                        </a:rPr>
                        <a:t> (anaphylactic reaction)</a:t>
                      </a:r>
                      <a:r>
                        <a:rPr lang="en-US" sz="1200" u="none" cap="none" strike="noStrike">
                          <a:solidFill>
                            <a:schemeClr val="dk1"/>
                          </a:solidFill>
                          <a:latin typeface="Century Gothic"/>
                          <a:ea typeface="Century Gothic"/>
                          <a:cs typeface="Century Gothic"/>
                          <a:sym typeface="Century Gothic"/>
                        </a:rPr>
                        <a:t> </a:t>
                      </a:r>
                      <a:r>
                        <a:rPr lang="en-US" sz="1000" u="none" cap="none" strike="noStrike">
                          <a:solidFill>
                            <a:schemeClr val="accent3"/>
                          </a:solidFill>
                          <a:latin typeface="Century Gothic"/>
                          <a:ea typeface="Century Gothic"/>
                          <a:cs typeface="Century Gothic"/>
                          <a:sym typeface="Century Gothic"/>
                        </a:rPr>
                        <a:t>→ make sure that patient doesn’t have allergy from the beta-la</a:t>
                      </a:r>
                      <a:r>
                        <a:rPr lang="en-US" sz="1000">
                          <a:solidFill>
                            <a:schemeClr val="accent3"/>
                          </a:solidFill>
                          <a:latin typeface="Century Gothic"/>
                          <a:ea typeface="Century Gothic"/>
                          <a:cs typeface="Century Gothic"/>
                          <a:sym typeface="Century Gothic"/>
                        </a:rPr>
                        <a:t>c</a:t>
                      </a:r>
                      <a:r>
                        <a:rPr lang="en-US" sz="1000" u="none" cap="none" strike="noStrike">
                          <a:solidFill>
                            <a:schemeClr val="accent3"/>
                          </a:solidFill>
                          <a:latin typeface="Century Gothic"/>
                          <a:ea typeface="Century Gothic"/>
                          <a:cs typeface="Century Gothic"/>
                          <a:sym typeface="Century Gothic"/>
                        </a:rPr>
                        <a:t>tam antibiotics before giving him the treatment.</a:t>
                      </a:r>
                      <a:r>
                        <a:rPr lang="en-US" sz="1200">
                          <a:solidFill>
                            <a:schemeClr val="accent1"/>
                          </a:solidFill>
                          <a:latin typeface="Century Gothic"/>
                          <a:ea typeface="Century Gothic"/>
                          <a:cs typeface="Century Gothic"/>
                          <a:sym typeface="Century Gothic"/>
                        </a:rPr>
                        <a:t>m</a:t>
                      </a:r>
                      <a:r>
                        <a:rPr lang="en-US" sz="1200" u="none" cap="none" strike="noStrike">
                          <a:solidFill>
                            <a:schemeClr val="accent1"/>
                          </a:solidFill>
                          <a:latin typeface="Century Gothic"/>
                          <a:ea typeface="Century Gothic"/>
                          <a:cs typeface="Century Gothic"/>
                          <a:sym typeface="Century Gothic"/>
                        </a:rPr>
                        <a:t>ight be mild such as skin rash or sever</a:t>
                      </a:r>
                      <a:r>
                        <a:rPr lang="en-US" sz="1200">
                          <a:solidFill>
                            <a:schemeClr val="accent1"/>
                          </a:solidFill>
                          <a:latin typeface="Century Gothic"/>
                          <a:ea typeface="Century Gothic"/>
                          <a:cs typeface="Century Gothic"/>
                          <a:sym typeface="Century Gothic"/>
                        </a:rPr>
                        <a:t>e </a:t>
                      </a:r>
                      <a:r>
                        <a:rPr lang="en-US" sz="1200" u="none" cap="none" strike="noStrike">
                          <a:solidFill>
                            <a:schemeClr val="accent1"/>
                          </a:solidFill>
                          <a:latin typeface="Century Gothic"/>
                          <a:ea typeface="Century Gothic"/>
                          <a:cs typeface="Century Gothic"/>
                          <a:sym typeface="Century Gothic"/>
                        </a:rPr>
                        <a:t>anaphylactic reaction. must do skin test</a:t>
                      </a:r>
                      <a:endParaRPr sz="1200" u="none" cap="none" strike="noStrike">
                        <a:solidFill>
                          <a:schemeClr val="accent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chemeClr val="dk1"/>
                        </a:buClr>
                        <a:buSzPts val="1300"/>
                        <a:buFont typeface="Avenir"/>
                        <a:buNone/>
                      </a:pPr>
                      <a:r>
                        <a:rPr lang="en-US" sz="1200" u="none" cap="none" strike="noStrike">
                          <a:solidFill>
                            <a:schemeClr val="dk1"/>
                          </a:solidFill>
                          <a:latin typeface="Century Gothic"/>
                          <a:ea typeface="Century Gothic"/>
                          <a:cs typeface="Century Gothic"/>
                          <a:sym typeface="Century Gothic"/>
                        </a:rPr>
                        <a:t>- Antibiotic-associated </a:t>
                      </a:r>
                      <a:r>
                        <a:rPr b="1" lang="en-US" sz="1200" u="none" cap="none" strike="noStrike">
                          <a:solidFill>
                            <a:schemeClr val="dk1"/>
                          </a:solidFill>
                          <a:latin typeface="Century Gothic"/>
                          <a:ea typeface="Century Gothic"/>
                          <a:cs typeface="Century Gothic"/>
                          <a:sym typeface="Century Gothic"/>
                        </a:rPr>
                        <a:t>diarrhea</a:t>
                      </a:r>
                      <a:r>
                        <a:rPr lang="en-US" sz="1200" u="none" cap="none" strike="noStrike">
                          <a:solidFill>
                            <a:schemeClr val="dk1"/>
                          </a:solidFill>
                          <a:latin typeface="Century Gothic"/>
                          <a:ea typeface="Century Gothic"/>
                          <a:cs typeface="Century Gothic"/>
                          <a:sym typeface="Century Gothic"/>
                        </a:rPr>
                        <a:t> </a:t>
                      </a:r>
                      <a:r>
                        <a:rPr lang="en-US" sz="1000" u="none" cap="none" strike="noStrike">
                          <a:solidFill>
                            <a:schemeClr val="dk1"/>
                          </a:solidFill>
                          <a:latin typeface="Century Gothic"/>
                          <a:ea typeface="Century Gothic"/>
                          <a:cs typeface="Century Gothic"/>
                          <a:sym typeface="Century Gothic"/>
                        </a:rPr>
                        <a:t>(</a:t>
                      </a:r>
                      <a:r>
                        <a:rPr lang="en-US" sz="1000" u="none" cap="none" strike="noStrike">
                          <a:solidFill>
                            <a:srgbClr val="AEABAB"/>
                          </a:solidFill>
                          <a:latin typeface="Century Gothic"/>
                          <a:ea typeface="Century Gothic"/>
                          <a:cs typeface="Century Gothic"/>
                          <a:sym typeface="Century Gothic"/>
                        </a:rPr>
                        <a:t>only if taken orally</a:t>
                      </a:r>
                      <a:r>
                        <a:rPr lang="en-US" sz="1200" u="none" cap="none" strike="noStrike">
                          <a:solidFill>
                            <a:schemeClr val="dk1"/>
                          </a:solidFill>
                          <a:latin typeface="Century Gothic"/>
                          <a:ea typeface="Century Gothic"/>
                          <a:cs typeface="Century Gothic"/>
                          <a:sym typeface="Century Gothic"/>
                        </a:rPr>
                        <a:t>) </a:t>
                      </a:r>
                      <a:r>
                        <a:rPr lang="en-US" sz="1200" u="none" cap="none" strike="noStrike">
                          <a:solidFill>
                            <a:schemeClr val="accent1"/>
                          </a:solidFill>
                          <a:latin typeface="Century Gothic"/>
                          <a:ea typeface="Century Gothic"/>
                          <a:cs typeface="Century Gothic"/>
                          <a:sym typeface="Century Gothic"/>
                        </a:rPr>
                        <a:t>→ the normal flora died → Super infection mainly by clostridium difficile in colon.</a:t>
                      </a:r>
                      <a:endParaRPr sz="1200" u="none" cap="none" strike="noStrike">
                        <a:solidFill>
                          <a:schemeClr val="accent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chemeClr val="dk1"/>
                        </a:buClr>
                        <a:buSzPts val="1300"/>
                        <a:buFont typeface="Avenir"/>
                        <a:buNone/>
                      </a:pPr>
                      <a:r>
                        <a:rPr lang="en-US" sz="1200" u="none" cap="none" strike="noStrike">
                          <a:solidFill>
                            <a:schemeClr val="dk1"/>
                          </a:solidFill>
                          <a:latin typeface="Century Gothic"/>
                          <a:ea typeface="Century Gothic"/>
                          <a:cs typeface="Century Gothic"/>
                          <a:sym typeface="Century Gothic"/>
                        </a:rPr>
                        <a:t>- Nephritis </a:t>
                      </a:r>
                      <a:r>
                        <a:rPr lang="en-US" sz="1000" u="none" cap="none" strike="noStrike">
                          <a:solidFill>
                            <a:schemeClr val="dk1"/>
                          </a:solidFill>
                          <a:latin typeface="Century Gothic"/>
                          <a:ea typeface="Century Gothic"/>
                          <a:cs typeface="Century Gothic"/>
                          <a:sym typeface="Century Gothic"/>
                        </a:rPr>
                        <a:t>(</a:t>
                      </a:r>
                      <a:r>
                        <a:rPr lang="en-US" sz="1000" u="none" cap="none" strike="noStrike">
                          <a:solidFill>
                            <a:srgbClr val="AEABAB"/>
                          </a:solidFill>
                          <a:latin typeface="Century Gothic"/>
                          <a:ea typeface="Century Gothic"/>
                          <a:cs typeface="Century Gothic"/>
                          <a:sym typeface="Century Gothic"/>
                        </a:rPr>
                        <a:t>with high doses (very rare)</a:t>
                      </a:r>
                      <a:r>
                        <a:rPr lang="en-US" sz="1000" u="none" cap="none" strike="noStrike">
                          <a:solidFill>
                            <a:schemeClr val="dk1"/>
                          </a:solidFill>
                          <a:latin typeface="Century Gothic"/>
                          <a:ea typeface="Century Gothic"/>
                          <a:cs typeface="Century Gothic"/>
                          <a:sym typeface="Century Gothic"/>
                        </a:rPr>
                        <a:t>).</a:t>
                      </a:r>
                      <a:r>
                        <a:rPr lang="en-US" sz="1200" u="none" cap="none" strike="noStrike">
                          <a:solidFill>
                            <a:schemeClr val="dk1"/>
                          </a:solidFill>
                          <a:latin typeface="Century Gothic"/>
                          <a:ea typeface="Century Gothic"/>
                          <a:cs typeface="Century Gothic"/>
                          <a:sym typeface="Century Gothic"/>
                        </a:rPr>
                        <a:t> </a:t>
                      </a:r>
                      <a:r>
                        <a:rPr lang="en-US" sz="1200" u="none" cap="none" strike="noStrike">
                          <a:solidFill>
                            <a:schemeClr val="accent1"/>
                          </a:solidFill>
                          <a:latin typeface="Century Gothic"/>
                          <a:ea typeface="Century Gothic"/>
                          <a:cs typeface="Century Gothic"/>
                          <a:sym typeface="Century Gothic"/>
                        </a:rPr>
                        <a:t>→ All penicillins are excreted by kidney</a:t>
                      </a:r>
                      <a:endParaRPr sz="12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chemeClr val="dk1"/>
                        </a:buClr>
                        <a:buSzPts val="1300"/>
                        <a:buFont typeface="Avenir"/>
                        <a:buNone/>
                      </a:pPr>
                      <a:r>
                        <a:rPr lang="en-US" sz="1200" u="none" cap="none" strike="noStrike">
                          <a:solidFill>
                            <a:schemeClr val="dk1"/>
                          </a:solidFill>
                          <a:latin typeface="Century Gothic"/>
                          <a:ea typeface="Century Gothic"/>
                          <a:cs typeface="Century Gothic"/>
                          <a:sym typeface="Century Gothic"/>
                        </a:rPr>
                        <a:t>- </a:t>
                      </a:r>
                      <a:r>
                        <a:rPr b="1" lang="en-US" sz="1200" u="none" cap="none" strike="noStrike">
                          <a:solidFill>
                            <a:schemeClr val="dk1"/>
                          </a:solidFill>
                          <a:latin typeface="Century Gothic"/>
                          <a:ea typeface="Century Gothic"/>
                          <a:cs typeface="Century Gothic"/>
                          <a:sym typeface="Century Gothic"/>
                        </a:rPr>
                        <a:t>Super-infections or secondary infections</a:t>
                      </a:r>
                      <a:r>
                        <a:rPr lang="en-US" sz="1200" u="none" cap="none" strike="noStrike">
                          <a:solidFill>
                            <a:schemeClr val="dk1"/>
                          </a:solidFill>
                          <a:latin typeface="Century Gothic"/>
                          <a:ea typeface="Century Gothic"/>
                          <a:cs typeface="Century Gothic"/>
                          <a:sym typeface="Century Gothic"/>
                        </a:rPr>
                        <a:t> (candidiasis, oral thrush) </a:t>
                      </a:r>
                      <a:r>
                        <a:rPr lang="en-US" sz="1200" u="none" cap="none" strike="noStrike">
                          <a:solidFill>
                            <a:schemeClr val="accent1"/>
                          </a:solidFill>
                          <a:latin typeface="Century Gothic"/>
                          <a:ea typeface="Century Gothic"/>
                          <a:cs typeface="Century Gothic"/>
                          <a:sym typeface="Century Gothic"/>
                        </a:rPr>
                        <a:t>→ normal flora died because the use of broad spectrum antibiotic </a:t>
                      </a:r>
                      <a:endParaRPr sz="12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rPr lang="en-US" sz="1200" u="none" cap="none" strike="noStrike">
                          <a:solidFill>
                            <a:schemeClr val="dk1"/>
                          </a:solidFill>
                          <a:latin typeface="Century Gothic"/>
                          <a:ea typeface="Century Gothic"/>
                          <a:cs typeface="Century Gothic"/>
                          <a:sym typeface="Century Gothic"/>
                        </a:rPr>
                        <a:t>- High dose in renal failure (seizure). </a:t>
                      </a:r>
                      <a:r>
                        <a:rPr lang="en-US" sz="1200" u="none" cap="none" strike="noStrike">
                          <a:solidFill>
                            <a:schemeClr val="accent1"/>
                          </a:solidFill>
                          <a:latin typeface="Century Gothic"/>
                          <a:ea typeface="Century Gothic"/>
                          <a:cs typeface="Century Gothic"/>
                          <a:sym typeface="Century Gothic"/>
                        </a:rPr>
                        <a:t>→ if there is high toxicity caused by renal failure → may cause seizure.</a:t>
                      </a:r>
                      <a:endParaRPr sz="1200" u="none" cap="none" strike="noStrike">
                        <a:latin typeface="Century Gothic"/>
                        <a:ea typeface="Century Gothic"/>
                        <a:cs typeface="Century Gothic"/>
                        <a:sym typeface="Century Gothic"/>
                      </a:endParaRPr>
                    </a:p>
                  </a:txBody>
                  <a:tcPr marT="91450" marB="91450" marR="91425" marL="91425">
                    <a:lnL cap="flat" cmpd="sng" w="12700">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c hMerge="1"/>
              </a:tr>
            </a:tbl>
          </a:graphicData>
        </a:graphic>
      </p:graphicFrame>
      <p:sp>
        <p:nvSpPr>
          <p:cNvPr id="151" name="Google Shape;151;p17"/>
          <p:cNvSpPr txBox="1"/>
          <p:nvPr/>
        </p:nvSpPr>
        <p:spPr>
          <a:xfrm rot="-5400000">
            <a:off x="7000" y="862686"/>
            <a:ext cx="662400" cy="426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entury Gothic"/>
                <a:ea typeface="Century Gothic"/>
                <a:cs typeface="Century Gothic"/>
                <a:sym typeface="Century Gothic"/>
              </a:rPr>
              <a:t>Drug</a:t>
            </a:r>
            <a:endParaRPr b="0" i="0" sz="1400" u="none" cap="none" strike="noStrike">
              <a:solidFill>
                <a:srgbClr val="000000"/>
              </a:solidFill>
              <a:latin typeface="Century Gothic"/>
              <a:ea typeface="Century Gothic"/>
              <a:cs typeface="Century Gothic"/>
              <a:sym typeface="Century Gothic"/>
            </a:endParaRPr>
          </a:p>
        </p:txBody>
      </p:sp>
      <p:sp>
        <p:nvSpPr>
          <p:cNvPr id="152" name="Google Shape;152;p17"/>
          <p:cNvSpPr txBox="1"/>
          <p:nvPr/>
        </p:nvSpPr>
        <p:spPr>
          <a:xfrm rot="-5400000">
            <a:off x="-44450" y="1622260"/>
            <a:ext cx="765300" cy="426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Century Gothic"/>
                <a:ea typeface="Century Gothic"/>
                <a:cs typeface="Century Gothic"/>
                <a:sym typeface="Century Gothic"/>
              </a:rPr>
              <a:t>M.O.A</a:t>
            </a:r>
            <a:endParaRPr b="1" i="0" sz="1400" u="none" cap="none" strike="noStrike">
              <a:solidFill>
                <a:srgbClr val="000000"/>
              </a:solidFill>
              <a:latin typeface="Century Gothic"/>
              <a:ea typeface="Century Gothic"/>
              <a:cs typeface="Century Gothic"/>
              <a:sym typeface="Century Gothic"/>
            </a:endParaRPr>
          </a:p>
        </p:txBody>
      </p:sp>
      <p:sp>
        <p:nvSpPr>
          <p:cNvPr id="153" name="Google Shape;153;p17"/>
          <p:cNvSpPr txBox="1"/>
          <p:nvPr/>
        </p:nvSpPr>
        <p:spPr>
          <a:xfrm rot="-5400000">
            <a:off x="-213800" y="2613092"/>
            <a:ext cx="1104000" cy="426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171616"/>
                </a:solidFill>
                <a:latin typeface="Century Gothic"/>
                <a:ea typeface="Century Gothic"/>
                <a:cs typeface="Century Gothic"/>
                <a:sym typeface="Century Gothic"/>
              </a:rPr>
              <a:t>Spectrum </a:t>
            </a:r>
            <a:endParaRPr b="1" i="0" sz="1400" u="none" cap="none" strike="noStrike">
              <a:solidFill>
                <a:srgbClr val="171616"/>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rgbClr val="000000"/>
              </a:solidFill>
              <a:latin typeface="Century Gothic"/>
              <a:ea typeface="Century Gothic"/>
              <a:cs typeface="Century Gothic"/>
              <a:sym typeface="Century Gothic"/>
            </a:endParaRPr>
          </a:p>
        </p:txBody>
      </p:sp>
      <p:sp>
        <p:nvSpPr>
          <p:cNvPr id="154" name="Google Shape;154;p17"/>
          <p:cNvSpPr txBox="1"/>
          <p:nvPr/>
        </p:nvSpPr>
        <p:spPr>
          <a:xfrm rot="-5400000">
            <a:off x="-213800" y="4213878"/>
            <a:ext cx="1104000" cy="426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171616"/>
                </a:solidFill>
                <a:latin typeface="Century Gothic"/>
                <a:ea typeface="Century Gothic"/>
                <a:cs typeface="Century Gothic"/>
                <a:sym typeface="Century Gothic"/>
              </a:rPr>
              <a:t>P.K</a:t>
            </a:r>
            <a:endParaRPr b="1" i="0" sz="1400" u="none" cap="none" strike="noStrike">
              <a:solidFill>
                <a:srgbClr val="000000"/>
              </a:solidFill>
              <a:latin typeface="Century Gothic"/>
              <a:ea typeface="Century Gothic"/>
              <a:cs typeface="Century Gothic"/>
              <a:sym typeface="Century Gothic"/>
            </a:endParaRPr>
          </a:p>
        </p:txBody>
      </p:sp>
      <p:sp>
        <p:nvSpPr>
          <p:cNvPr id="155" name="Google Shape;155;p17"/>
          <p:cNvSpPr txBox="1"/>
          <p:nvPr/>
        </p:nvSpPr>
        <p:spPr>
          <a:xfrm rot="-5400000">
            <a:off x="-415250" y="6244444"/>
            <a:ext cx="1506900" cy="426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rgbClr val="171616"/>
                </a:solidFill>
                <a:latin typeface="Century Gothic"/>
                <a:ea typeface="Century Gothic"/>
                <a:cs typeface="Century Gothic"/>
                <a:sym typeface="Century Gothic"/>
              </a:rPr>
              <a:t>β-lactamase </a:t>
            </a:r>
            <a:endParaRPr b="1" i="0" sz="1600" u="none" cap="none" strike="noStrike">
              <a:solidFill>
                <a:srgbClr val="171616"/>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rgbClr val="171616"/>
              </a:solidFill>
              <a:latin typeface="Century Gothic"/>
              <a:ea typeface="Century Gothic"/>
              <a:cs typeface="Century Gothic"/>
              <a:sym typeface="Century Gothic"/>
            </a:endParaRPr>
          </a:p>
        </p:txBody>
      </p:sp>
      <p:sp>
        <p:nvSpPr>
          <p:cNvPr id="156" name="Google Shape;156;p17"/>
          <p:cNvSpPr txBox="1"/>
          <p:nvPr/>
        </p:nvSpPr>
        <p:spPr>
          <a:xfrm rot="-5400000">
            <a:off x="-47900" y="8669616"/>
            <a:ext cx="772200" cy="426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Century Gothic"/>
                <a:ea typeface="Century Gothic"/>
                <a:cs typeface="Century Gothic"/>
                <a:sym typeface="Century Gothic"/>
              </a:rPr>
              <a:t>ADRs</a:t>
            </a:r>
            <a:endParaRPr b="1" i="0" sz="1800" u="none" cap="none" strike="noStrike">
              <a:solidFill>
                <a:schemeClr val="lt1"/>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600"/>
              <a:buFont typeface="Arial"/>
              <a:buNone/>
            </a:pPr>
            <a:r>
              <a:t/>
            </a:r>
            <a:endParaRPr b="1" i="0" sz="1600" u="none" cap="none" strike="noStrike">
              <a:solidFill>
                <a:srgbClr val="171616"/>
              </a:solidFill>
              <a:latin typeface="Century Gothic"/>
              <a:ea typeface="Century Gothic"/>
              <a:cs typeface="Century Gothic"/>
              <a:sym typeface="Century Gothic"/>
            </a:endParaRPr>
          </a:p>
        </p:txBody>
      </p:sp>
      <p:sp>
        <p:nvSpPr>
          <p:cNvPr id="157" name="Google Shape;157;p17"/>
          <p:cNvSpPr txBox="1"/>
          <p:nvPr>
            <p:ph idx="12" type="sldNum"/>
          </p:nvPr>
        </p:nvSpPr>
        <p:spPr>
          <a:xfrm>
            <a:off x="6364895" y="9401045"/>
            <a:ext cx="333900" cy="527400"/>
          </a:xfrm>
          <a:prstGeom prst="rect">
            <a:avLst/>
          </a:prstGeom>
          <a:noFill/>
          <a:ln>
            <a:noFill/>
          </a:ln>
        </p:spPr>
        <p:txBody>
          <a:bodyPr anchorCtr="0" anchor="ctr" bIns="45700" lIns="91425" spcFirstLastPara="1" rIns="91425" wrap="square" tIns="45700">
            <a:noAutofit/>
          </a:bodyPr>
          <a:lstStyle/>
          <a:p>
            <a:pPr indent="0" lvl="0" marL="0" marR="0" rtl="1" algn="r">
              <a:lnSpc>
                <a:spcPct val="100000"/>
              </a:lnSpc>
              <a:spcBef>
                <a:spcPts val="0"/>
              </a:spcBef>
              <a:spcAft>
                <a:spcPts val="0"/>
              </a:spcAft>
              <a:buClr>
                <a:srgbClr val="000000"/>
              </a:buClr>
              <a:buSzPts val="900"/>
              <a:buFont typeface="Arial"/>
              <a:buNone/>
            </a:pPr>
            <a:r>
              <a:rPr b="0" i="0" lang="en-US" sz="900" u="none" cap="none" strike="noStrike">
                <a:solidFill>
                  <a:srgbClr val="8E95A0"/>
                </a:solidFill>
                <a:latin typeface="Century Gothic"/>
                <a:ea typeface="Century Gothic"/>
                <a:cs typeface="Century Gothic"/>
                <a:sym typeface="Century Gothic"/>
              </a:rPr>
              <a:t>6</a:t>
            </a:r>
            <a:endParaRPr b="0" i="0" sz="900" u="none" cap="none" strike="noStrike">
              <a:solidFill>
                <a:srgbClr val="8E95A0"/>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graphicFrame>
        <p:nvGraphicFramePr>
          <p:cNvPr id="162" name="Google Shape;162;p18"/>
          <p:cNvGraphicFramePr/>
          <p:nvPr/>
        </p:nvGraphicFramePr>
        <p:xfrm>
          <a:off x="82776" y="-2"/>
          <a:ext cx="3000000" cy="3000000"/>
        </p:xfrm>
        <a:graphic>
          <a:graphicData uri="http://schemas.openxmlformats.org/drawingml/2006/table">
            <a:tbl>
              <a:tblPr bandRow="1" firstRow="1">
                <a:noFill/>
                <a:tableStyleId>{272B89DB-7F86-4BA5-BFA6-8805DB17527A}</a:tableStyleId>
              </a:tblPr>
              <a:tblGrid>
                <a:gridCol w="482875"/>
                <a:gridCol w="5601200"/>
                <a:gridCol w="608375"/>
              </a:tblGrid>
              <a:tr h="438300">
                <a:tc gridSpan="3">
                  <a:txBody>
                    <a:bodyPr>
                      <a:noAutofit/>
                    </a:bodyPr>
                    <a:lstStyle/>
                    <a:p>
                      <a:pPr indent="0" lvl="0" marL="0" marR="0" rtl="0" algn="ctr">
                        <a:lnSpc>
                          <a:spcPct val="100000"/>
                        </a:lnSpc>
                        <a:spcBef>
                          <a:spcPts val="0"/>
                        </a:spcBef>
                        <a:spcAft>
                          <a:spcPts val="0"/>
                        </a:spcAft>
                        <a:buClr>
                          <a:srgbClr val="000000"/>
                        </a:buClr>
                        <a:buSzPts val="2000"/>
                        <a:buFont typeface="Arial"/>
                        <a:buNone/>
                      </a:pPr>
                      <a:r>
                        <a:rPr b="1" lang="en-US" sz="2000" u="none" cap="none" strike="noStrike">
                          <a:solidFill>
                            <a:schemeClr val="lt1"/>
                          </a:solidFill>
                          <a:latin typeface="Century Gothic"/>
                          <a:ea typeface="Century Gothic"/>
                          <a:cs typeface="Century Gothic"/>
                          <a:sym typeface="Century Gothic"/>
                        </a:rPr>
                        <a:t>Cephalosporins (</a:t>
                      </a:r>
                      <a:r>
                        <a:rPr b="1" lang="en-US" sz="2000" u="none" cap="none" strike="noStrike">
                          <a:solidFill>
                            <a:srgbClr val="FFFF00"/>
                          </a:solidFill>
                          <a:latin typeface="Century Gothic"/>
                          <a:ea typeface="Century Gothic"/>
                          <a:cs typeface="Century Gothic"/>
                          <a:sym typeface="Century Gothic"/>
                        </a:rPr>
                        <a:t>3</a:t>
                      </a:r>
                      <a:r>
                        <a:rPr b="1" baseline="30000" lang="en-US" sz="2000" u="none" cap="none" strike="noStrike">
                          <a:solidFill>
                            <a:srgbClr val="FFFF00"/>
                          </a:solidFill>
                          <a:latin typeface="Century Gothic"/>
                          <a:ea typeface="Century Gothic"/>
                          <a:cs typeface="Century Gothic"/>
                          <a:sym typeface="Century Gothic"/>
                        </a:rPr>
                        <a:t>rd</a:t>
                      </a:r>
                      <a:r>
                        <a:rPr b="1" lang="en-US" sz="2000" u="none" cap="none" strike="noStrike">
                          <a:solidFill>
                            <a:schemeClr val="lt1"/>
                          </a:solidFill>
                          <a:latin typeface="Century Gothic"/>
                          <a:ea typeface="Century Gothic"/>
                          <a:cs typeface="Century Gothic"/>
                          <a:sym typeface="Century Gothic"/>
                        </a:rPr>
                        <a:t> generation)</a:t>
                      </a:r>
                      <a:endParaRPr sz="1400" u="none" cap="none" strike="noStrike"/>
                    </a:p>
                  </a:txBody>
                  <a:tcPr marT="45725" marB="45725" marR="91450" marL="91450" anchor="ctr">
                    <a:lnB cap="flat" cmpd="sng" w="12700">
                      <a:solidFill>
                        <a:schemeClr val="dk1"/>
                      </a:solidFill>
                      <a:prstDash val="solid"/>
                      <a:round/>
                      <a:headEnd len="sm" w="sm" type="none"/>
                      <a:tailEnd len="sm" w="sm" type="none"/>
                    </a:lnB>
                    <a:solidFill>
                      <a:schemeClr val="accent1"/>
                    </a:solidFill>
                  </a:tcPr>
                </a:tc>
                <a:tc hMerge="1"/>
                <a:tc hMerge="1"/>
              </a:tr>
              <a:tr h="406700">
                <a:tc>
                  <a:txBody>
                    <a:bodyPr>
                      <a:noAutofit/>
                    </a:bodyPr>
                    <a:lstStyle/>
                    <a:p>
                      <a:pPr indent="0" lvl="0" marL="0" marR="0" rtl="0" algn="ctr">
                        <a:lnSpc>
                          <a:spcPct val="100000"/>
                        </a:lnSpc>
                        <a:spcBef>
                          <a:spcPts val="0"/>
                        </a:spcBef>
                        <a:spcAft>
                          <a:spcPts val="0"/>
                        </a:spcAft>
                        <a:buClr>
                          <a:srgbClr val="000000"/>
                        </a:buClr>
                        <a:buSzPts val="1300"/>
                        <a:buFont typeface="Arial"/>
                        <a:buNone/>
                      </a:pPr>
                      <a:r>
                        <a:t/>
                      </a:r>
                      <a:endParaRPr b="0" sz="1300" u="none" cap="none" strike="noStrike">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F2F2"/>
                    </a:solidFill>
                  </a:tcPr>
                </a:tc>
                <a:tc gridSpan="2">
                  <a:txBody>
                    <a:bodyPr>
                      <a:noAutofit/>
                    </a:bodyPr>
                    <a:lstStyle/>
                    <a:p>
                      <a:pPr indent="0" lvl="0" marL="0" marR="0" rtl="0" algn="ctr">
                        <a:lnSpc>
                          <a:spcPct val="100000"/>
                        </a:lnSpc>
                        <a:spcBef>
                          <a:spcPts val="0"/>
                        </a:spcBef>
                        <a:spcAft>
                          <a:spcPts val="0"/>
                        </a:spcAft>
                        <a:buClr>
                          <a:srgbClr val="000000"/>
                        </a:buClr>
                        <a:buSzPts val="1800"/>
                        <a:buFont typeface="Arial"/>
                        <a:buNone/>
                      </a:pPr>
                      <a:r>
                        <a:rPr b="1" lang="en-US" sz="1600" u="none" cap="none" strike="noStrike">
                          <a:solidFill>
                            <a:schemeClr val="accent2"/>
                          </a:solidFill>
                          <a:latin typeface="Century Gothic"/>
                          <a:ea typeface="Century Gothic"/>
                          <a:cs typeface="Century Gothic"/>
                          <a:sym typeface="Century Gothic"/>
                        </a:rPr>
                        <a:t>Ceftriaxone </a:t>
                      </a:r>
                      <a:r>
                        <a:rPr b="1" lang="en-US" sz="1600"/>
                        <a:t>,</a:t>
                      </a:r>
                      <a:r>
                        <a:rPr b="1" lang="en-US" sz="1600" u="none" cap="none" strike="noStrike">
                          <a:solidFill>
                            <a:schemeClr val="dk1"/>
                          </a:solidFill>
                          <a:latin typeface="Century Gothic"/>
                          <a:ea typeface="Century Gothic"/>
                          <a:cs typeface="Century Gothic"/>
                          <a:sym typeface="Century Gothic"/>
                        </a:rPr>
                        <a:t> </a:t>
                      </a:r>
                      <a:r>
                        <a:rPr b="1" lang="en-US" sz="1600" u="none" cap="none" strike="noStrike">
                          <a:solidFill>
                            <a:schemeClr val="accent2"/>
                          </a:solidFill>
                          <a:latin typeface="Century Gothic"/>
                          <a:ea typeface="Century Gothic"/>
                          <a:cs typeface="Century Gothic"/>
                          <a:sym typeface="Century Gothic"/>
                        </a:rPr>
                        <a:t>Ceftazidime &amp; Cefotaxime </a:t>
                      </a:r>
                      <a:endParaRPr sz="1600" u="none" cap="none" strike="noStrike">
                        <a:solidFill>
                          <a:schemeClr val="dk1"/>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4F2F0"/>
                    </a:solidFill>
                  </a:tcPr>
                </a:tc>
                <a:tc hMerge="1"/>
              </a:tr>
              <a:tr h="501525">
                <a:tc>
                  <a:txBody>
                    <a:bodyPr>
                      <a:noAutofit/>
                    </a:bodyPr>
                    <a:lstStyle/>
                    <a:p>
                      <a:pPr indent="0" lvl="0" marL="0" marR="0" rtl="0" algn="l">
                        <a:lnSpc>
                          <a:spcPct val="100000"/>
                        </a:lnSpc>
                        <a:spcBef>
                          <a:spcPts val="0"/>
                        </a:spcBef>
                        <a:spcAft>
                          <a:spcPts val="0"/>
                        </a:spcAft>
                        <a:buClr>
                          <a:srgbClr val="000000"/>
                        </a:buClr>
                        <a:buSzPts val="1300"/>
                        <a:buFont typeface="Arial"/>
                        <a:buNone/>
                      </a:pPr>
                      <a:r>
                        <a:t/>
                      </a:r>
                      <a:endParaRPr b="1" sz="1300" u="none" cap="none" strike="noStrike">
                        <a:solidFill>
                          <a:srgbClr val="171616"/>
                        </a:solidFill>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EFDED"/>
                    </a:solidFill>
                  </a:tcPr>
                </a:tc>
                <a:tc gridSpan="2">
                  <a:txBody>
                    <a:bodyPr>
                      <a:noAutofit/>
                    </a:bodyPr>
                    <a:lstStyle/>
                    <a:p>
                      <a:pPr indent="0" lvl="0" marL="0" marR="0" rtl="0" algn="l">
                        <a:lnSpc>
                          <a:spcPct val="100000"/>
                        </a:lnSpc>
                        <a:spcBef>
                          <a:spcPts val="0"/>
                        </a:spcBef>
                        <a:spcAft>
                          <a:spcPts val="0"/>
                        </a:spcAft>
                        <a:buClr>
                          <a:srgbClr val="000000"/>
                        </a:buClr>
                        <a:buSzPts val="1200"/>
                        <a:buFont typeface="Arial"/>
                        <a:buNone/>
                      </a:pPr>
                      <a:r>
                        <a:rPr lang="en-US" sz="1200" u="none" cap="none" strike="noStrike"/>
                        <a:t>- Inhibit bacterial cell wall synthesis (bacteri</a:t>
                      </a:r>
                      <a:r>
                        <a:rPr lang="en-US" sz="1200" u="sng" cap="none" strike="noStrike"/>
                        <a:t>cidal</a:t>
                      </a:r>
                      <a:r>
                        <a:rPr lang="en-US" sz="1200" u="none" cap="none" strike="noStrike"/>
                        <a:t>).</a:t>
                      </a:r>
                      <a:endParaRPr sz="1200" u="none" cap="none" strike="noStrike"/>
                    </a:p>
                    <a:p>
                      <a:pPr indent="0" lvl="0" marL="0" marR="0" rtl="0" algn="l">
                        <a:lnSpc>
                          <a:spcPct val="100000"/>
                        </a:lnSpc>
                        <a:spcBef>
                          <a:spcPts val="0"/>
                        </a:spcBef>
                        <a:spcAft>
                          <a:spcPts val="0"/>
                        </a:spcAft>
                        <a:buClr>
                          <a:srgbClr val="000000"/>
                        </a:buClr>
                        <a:buSzPts val="1200"/>
                        <a:buFont typeface="Arial"/>
                        <a:buNone/>
                      </a:pPr>
                      <a:r>
                        <a:t/>
                      </a:r>
                      <a:endParaRPr sz="1200" u="none" cap="none" strike="noStrike"/>
                    </a:p>
                  </a:txBody>
                  <a:tcPr marT="45725" marB="45725" marR="91450" marL="91450" anchor="ctr">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r>
              <a:tr h="320300">
                <a:tc>
                  <a:txBody>
                    <a:bodyPr>
                      <a:noAutofit/>
                    </a:bodyPr>
                    <a:lstStyle/>
                    <a:p>
                      <a:pPr indent="0" lvl="0" marL="0" marR="0" rtl="0" algn="ctr">
                        <a:lnSpc>
                          <a:spcPct val="100000"/>
                        </a:lnSpc>
                        <a:spcBef>
                          <a:spcPts val="0"/>
                        </a:spcBef>
                        <a:spcAft>
                          <a:spcPts val="0"/>
                        </a:spcAft>
                        <a:buClr>
                          <a:srgbClr val="171616"/>
                        </a:buClr>
                        <a:buSzPts val="1300"/>
                        <a:buFont typeface="Century Gothic"/>
                        <a:buNone/>
                      </a:pPr>
                      <a:r>
                        <a:t/>
                      </a:r>
                      <a:endParaRPr b="1" sz="1300" u="none" cap="none" strike="noStrike">
                        <a:solidFill>
                          <a:srgbClr val="171616"/>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A3E95A"/>
                    </a:solidFill>
                  </a:tcPr>
                </a:tc>
                <a:tc gridSpan="2">
                  <a:txBody>
                    <a:bodyPr>
                      <a:noAutofit/>
                    </a:bodyPr>
                    <a:lstStyle/>
                    <a:p>
                      <a:pPr indent="0" lvl="0" marL="0" marR="0" rtl="0" algn="l">
                        <a:lnSpc>
                          <a:spcPct val="100000"/>
                        </a:lnSpc>
                        <a:spcBef>
                          <a:spcPts val="0"/>
                        </a:spcBef>
                        <a:spcAft>
                          <a:spcPts val="0"/>
                        </a:spcAft>
                        <a:buClr>
                          <a:srgbClr val="000000"/>
                        </a:buClr>
                        <a:buSzPts val="1200"/>
                        <a:buFont typeface="Arial"/>
                        <a:buNone/>
                      </a:pPr>
                      <a:r>
                        <a:rPr lang="en-US" sz="1200" u="none" cap="none" strike="noStrike"/>
                        <a:t>- Both of them are given by </a:t>
                      </a:r>
                      <a:r>
                        <a:rPr b="1" lang="en-US" sz="1200" u="none" cap="none" strike="noStrike"/>
                        <a:t>intravenous</a:t>
                      </a:r>
                      <a:r>
                        <a:rPr lang="en-US" sz="1200" u="none" cap="none" strike="noStrike"/>
                        <a:t> infusion.</a:t>
                      </a:r>
                      <a:endParaRPr sz="1200" u="none" cap="none" strike="noStrike"/>
                    </a:p>
                  </a:txBody>
                  <a:tcPr marT="45725" marB="45725" marR="91450" marL="91450" anchor="ctr">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r>
              <a:tr h="1491875">
                <a:tc>
                  <a:txBody>
                    <a:bodyPr>
                      <a:noAutofit/>
                    </a:bodyPr>
                    <a:lstStyle/>
                    <a:p>
                      <a:pPr indent="0" lvl="0" marL="0" marR="0" rtl="0" algn="ctr">
                        <a:lnSpc>
                          <a:spcPct val="100000"/>
                        </a:lnSpc>
                        <a:spcBef>
                          <a:spcPts val="0"/>
                        </a:spcBef>
                        <a:spcAft>
                          <a:spcPts val="0"/>
                        </a:spcAft>
                        <a:buClr>
                          <a:srgbClr val="000000"/>
                        </a:buClr>
                        <a:buSzPts val="1300"/>
                        <a:buFont typeface="Arial"/>
                        <a:buNone/>
                      </a:pPr>
                      <a:r>
                        <a:t/>
                      </a:r>
                      <a:endParaRPr b="1" sz="1300" u="none" cap="none" strike="noStrike">
                        <a:solidFill>
                          <a:srgbClr val="171616"/>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D80E"/>
                    </a:solidFill>
                  </a:tcPr>
                </a:tc>
                <a:tc gridSpan="2">
                  <a:txBody>
                    <a:bodyPr>
                      <a:noAutofit/>
                    </a:bodyPr>
                    <a:lstStyle/>
                    <a:p>
                      <a:pPr indent="0" lvl="0" marL="0" marR="0" rtl="0" algn="l">
                        <a:lnSpc>
                          <a:spcPct val="115000"/>
                        </a:lnSpc>
                        <a:spcBef>
                          <a:spcPts val="0"/>
                        </a:spcBef>
                        <a:spcAft>
                          <a:spcPts val="0"/>
                        </a:spcAft>
                        <a:buClr>
                          <a:schemeClr val="dk1"/>
                        </a:buClr>
                        <a:buSzPts val="1300"/>
                        <a:buFont typeface="Avenir"/>
                        <a:buNone/>
                      </a:pPr>
                      <a:r>
                        <a:rPr lang="en-US" sz="1200" u="none" cap="none" strike="noStrike"/>
                        <a:t>- </a:t>
                      </a:r>
                      <a:r>
                        <a:rPr lang="en-US" sz="1200" cap="none" strike="noStrike"/>
                        <a:t>Highly effective</a:t>
                      </a:r>
                      <a:r>
                        <a:rPr lang="en-US" sz="1200" u="sng" cap="none" strike="noStrike"/>
                        <a:t> </a:t>
                      </a:r>
                      <a:r>
                        <a:rPr lang="en-US" sz="1200" u="none" cap="none" strike="noStrike"/>
                        <a:t>against </a:t>
                      </a:r>
                      <a:r>
                        <a:rPr b="1" lang="en-US" sz="1200" u="none" cap="none" strike="noStrike"/>
                        <a:t>Gm –ve bacilli.</a:t>
                      </a:r>
                      <a:endParaRPr b="1" sz="1200" u="none" cap="none" strike="noStrike"/>
                    </a:p>
                    <a:p>
                      <a:pPr indent="0" lvl="0" marL="0" marR="0" rtl="0" algn="l">
                        <a:lnSpc>
                          <a:spcPct val="115000"/>
                        </a:lnSpc>
                        <a:spcBef>
                          <a:spcPts val="0"/>
                        </a:spcBef>
                        <a:spcAft>
                          <a:spcPts val="0"/>
                        </a:spcAft>
                        <a:buClr>
                          <a:schemeClr val="dk1"/>
                        </a:buClr>
                        <a:buSzPts val="1300"/>
                        <a:buFont typeface="Avenir"/>
                        <a:buNone/>
                      </a:pPr>
                      <a:r>
                        <a:rPr lang="en-US" sz="1200" u="none" cap="none" strike="noStrike"/>
                        <a:t>- </a:t>
                      </a:r>
                      <a:r>
                        <a:rPr lang="en-US" sz="1200" u="sng" cap="none" strike="noStrike"/>
                        <a:t>An</a:t>
                      </a:r>
                      <a:r>
                        <a:rPr lang="en-US" sz="1200" u="none" cap="none" strike="noStrike"/>
                        <a:t>aerobic microbes.</a:t>
                      </a:r>
                      <a:endParaRPr sz="1200" u="none" cap="none" strike="noStrike"/>
                    </a:p>
                    <a:p>
                      <a:pPr indent="0" lvl="0" marL="0" marR="0" rtl="0" algn="l">
                        <a:lnSpc>
                          <a:spcPct val="115000"/>
                        </a:lnSpc>
                        <a:spcBef>
                          <a:spcPts val="0"/>
                        </a:spcBef>
                        <a:spcAft>
                          <a:spcPts val="0"/>
                        </a:spcAft>
                        <a:buClr>
                          <a:schemeClr val="dk1"/>
                        </a:buClr>
                        <a:buSzPts val="1300"/>
                        <a:buFont typeface="Avenir"/>
                        <a:buNone/>
                      </a:pPr>
                      <a:r>
                        <a:rPr b="1" lang="en-US" sz="1200" u="none" cap="none" strike="noStrike">
                          <a:solidFill>
                            <a:srgbClr val="FF0000"/>
                          </a:solidFill>
                        </a:rPr>
                        <a:t>- Ceftazidime → against </a:t>
                      </a:r>
                      <a:r>
                        <a:rPr b="1" i="1" lang="en-US" sz="1200" u="none" cap="none" strike="noStrike">
                          <a:solidFill>
                            <a:srgbClr val="FF0000"/>
                          </a:solidFill>
                        </a:rPr>
                        <a:t>P. aeruginosa</a:t>
                      </a:r>
                      <a:r>
                        <a:rPr b="1" lang="en-US" sz="1200" u="none" cap="none" strike="noStrike">
                          <a:solidFill>
                            <a:srgbClr val="FF0000"/>
                          </a:solidFill>
                        </a:rPr>
                        <a:t>.</a:t>
                      </a:r>
                      <a:endParaRPr b="1" sz="1200" u="none" cap="none" strike="noStrike">
                        <a:solidFill>
                          <a:srgbClr val="FF0000"/>
                        </a:solidFill>
                      </a:endParaRPr>
                    </a:p>
                    <a:p>
                      <a:pPr indent="0" lvl="0" marL="0" marR="0" rtl="0" algn="l">
                        <a:lnSpc>
                          <a:spcPct val="115000"/>
                        </a:lnSpc>
                        <a:spcBef>
                          <a:spcPts val="0"/>
                        </a:spcBef>
                        <a:spcAft>
                          <a:spcPts val="0"/>
                        </a:spcAft>
                        <a:buClr>
                          <a:schemeClr val="dk1"/>
                        </a:buClr>
                        <a:buSzPts val="1300"/>
                        <a:buFont typeface="Avenir"/>
                        <a:buNone/>
                      </a:pPr>
                      <a:r>
                        <a:rPr lang="en-US" sz="1200"/>
                        <a:t>- used for treatment of bacterial meningitis caused by pneumococci, meningococci, H.influenzae</a:t>
                      </a:r>
                      <a:endParaRPr sz="1200"/>
                    </a:p>
                    <a:p>
                      <a:pPr indent="0" lvl="0" marL="0" marR="0" rtl="0" algn="l">
                        <a:lnSpc>
                          <a:spcPct val="115000"/>
                        </a:lnSpc>
                        <a:spcBef>
                          <a:spcPts val="0"/>
                        </a:spcBef>
                        <a:spcAft>
                          <a:spcPts val="0"/>
                        </a:spcAft>
                        <a:buClr>
                          <a:schemeClr val="dk1"/>
                        </a:buClr>
                        <a:buSzPts val="1300"/>
                        <a:buFont typeface="Avenir"/>
                        <a:buNone/>
                      </a:pPr>
                      <a:r>
                        <a:rPr lang="en-US" sz="1200" u="none" cap="none" strike="noStrike"/>
                        <a:t>-</a:t>
                      </a:r>
                      <a:r>
                        <a:rPr b="1" lang="en-US" sz="1200" u="none" cap="none" strike="noStrike"/>
                        <a:t> </a:t>
                      </a:r>
                      <a:r>
                        <a:rPr b="1" lang="en-US" sz="1200" u="none" cap="none" strike="noStrike">
                          <a:solidFill>
                            <a:srgbClr val="FF0000"/>
                          </a:solidFill>
                        </a:rPr>
                        <a:t>Highly </a:t>
                      </a:r>
                      <a:r>
                        <a:rPr b="1" lang="en-US" sz="1200" u="sng" cap="none" strike="noStrike">
                          <a:solidFill>
                            <a:srgbClr val="FF0000"/>
                          </a:solidFill>
                        </a:rPr>
                        <a:t>resistant</a:t>
                      </a:r>
                      <a:r>
                        <a:rPr b="1" lang="en-US" sz="1200" u="none" cap="none" strike="noStrike">
                          <a:solidFill>
                            <a:srgbClr val="FF0000"/>
                          </a:solidFill>
                        </a:rPr>
                        <a:t> to β- lactamases</a:t>
                      </a:r>
                      <a:r>
                        <a:rPr b="1" lang="en-US" sz="1200" u="none" cap="none" strike="noStrike"/>
                        <a:t>.</a:t>
                      </a:r>
                      <a:r>
                        <a:rPr lang="en-US" sz="1200" u="none" cap="none" strike="noStrike"/>
                        <a:t>→</a:t>
                      </a:r>
                      <a:endParaRPr sz="1200" u="none" cap="none" strike="noStrike"/>
                    </a:p>
                    <a:p>
                      <a:pPr indent="0" lvl="0" marL="0" marR="0" rtl="0" algn="l">
                        <a:lnSpc>
                          <a:spcPct val="115000"/>
                        </a:lnSpc>
                        <a:spcBef>
                          <a:spcPts val="0"/>
                        </a:spcBef>
                        <a:spcAft>
                          <a:spcPts val="0"/>
                        </a:spcAft>
                        <a:buClr>
                          <a:srgbClr val="000000"/>
                        </a:buClr>
                        <a:buSzPts val="1200"/>
                        <a:buFont typeface="Arial"/>
                        <a:buNone/>
                      </a:pPr>
                      <a:r>
                        <a:t/>
                      </a:r>
                      <a:endParaRPr sz="1200" u="none" cap="none" strike="noStrike"/>
                    </a:p>
                  </a:txBody>
                  <a:tcPr marT="45725" marB="45725" marR="91450" marL="91450" anchor="ctr">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r>
              <a:tr h="1102050">
                <a:tc>
                  <a:txBody>
                    <a:bodyPr>
                      <a:noAutofit/>
                    </a:bodyPr>
                    <a:lstStyle/>
                    <a:p>
                      <a:pPr indent="0" lvl="0" marL="0" marR="0" rtl="0" algn="ctr">
                        <a:lnSpc>
                          <a:spcPct val="100000"/>
                        </a:lnSpc>
                        <a:spcBef>
                          <a:spcPts val="0"/>
                        </a:spcBef>
                        <a:spcAft>
                          <a:spcPts val="0"/>
                        </a:spcAft>
                        <a:buClr>
                          <a:srgbClr val="000000"/>
                        </a:buClr>
                        <a:buSzPts val="1300"/>
                        <a:buFont typeface="Arial"/>
                        <a:buNone/>
                      </a:pPr>
                      <a:r>
                        <a:t/>
                      </a:r>
                      <a:endParaRPr b="1" sz="1300" u="none" cap="none" strike="noStrike">
                        <a:solidFill>
                          <a:schemeClr val="lt1"/>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444A"/>
                    </a:solidFill>
                  </a:tcPr>
                </a:tc>
                <a:tc gridSpan="2">
                  <a:txBody>
                    <a:bodyPr>
                      <a:noAutofit/>
                    </a:bodyPr>
                    <a:lstStyle/>
                    <a:p>
                      <a:pPr indent="0" lvl="0" marL="0" marR="0" rtl="0" algn="l">
                        <a:lnSpc>
                          <a:spcPct val="100000"/>
                        </a:lnSpc>
                        <a:spcBef>
                          <a:spcPts val="0"/>
                        </a:spcBef>
                        <a:spcAft>
                          <a:spcPts val="0"/>
                        </a:spcAft>
                        <a:buClr>
                          <a:srgbClr val="000000"/>
                        </a:buClr>
                        <a:buSzPts val="1100"/>
                        <a:buFont typeface="Arial"/>
                        <a:buNone/>
                      </a:pPr>
                      <a:r>
                        <a:rPr lang="en-US" sz="1200"/>
                        <a:t>1- </a:t>
                      </a:r>
                      <a:r>
                        <a:rPr b="1" lang="en-US" sz="1200" u="none" cap="none" strike="noStrike"/>
                        <a:t>Allergy</a:t>
                      </a:r>
                      <a:r>
                        <a:rPr b="1" lang="en-US" sz="1200"/>
                        <a:t>→ </a:t>
                      </a:r>
                      <a:r>
                        <a:rPr lang="en-US" sz="1200" u="none" cap="none" strike="noStrike"/>
                        <a:t> </a:t>
                      </a:r>
                      <a:r>
                        <a:rPr lang="en-US" sz="1200">
                          <a:solidFill>
                            <a:schemeClr val="accent1"/>
                          </a:solidFill>
                        </a:rPr>
                        <a:t>p</a:t>
                      </a:r>
                      <a:r>
                        <a:rPr lang="en-US" sz="1200">
                          <a:solidFill>
                            <a:schemeClr val="accent1"/>
                          </a:solidFill>
                        </a:rPr>
                        <a:t>atients allergic to penicillins may be allergic to cephalosporins due to </a:t>
                      </a:r>
                      <a:r>
                        <a:rPr lang="en-US" sz="1200">
                          <a:solidFill>
                            <a:schemeClr val="accent1"/>
                          </a:solidFill>
                          <a:highlight>
                            <a:srgbClr val="FFFFFF"/>
                          </a:highlight>
                        </a:rPr>
                        <a:t>cross-reactivity (sensitivity)  between penicillin and </a:t>
                      </a:r>
                      <a:r>
                        <a:rPr lang="en-US" sz="1200">
                          <a:solidFill>
                            <a:schemeClr val="accent1"/>
                          </a:solidFill>
                        </a:rPr>
                        <a:t>cephalosporins.</a:t>
                      </a:r>
                      <a:endParaRPr sz="1200" u="none" cap="none" strike="noStrike">
                        <a:solidFill>
                          <a:schemeClr val="accent1"/>
                        </a:solidFill>
                      </a:endParaRPr>
                    </a:p>
                    <a:p>
                      <a:pPr indent="0" lvl="0" marL="0" marR="0" rtl="0" algn="l">
                        <a:lnSpc>
                          <a:spcPct val="100000"/>
                        </a:lnSpc>
                        <a:spcBef>
                          <a:spcPts val="0"/>
                        </a:spcBef>
                        <a:spcAft>
                          <a:spcPts val="0"/>
                        </a:spcAft>
                        <a:buClr>
                          <a:srgbClr val="000000"/>
                        </a:buClr>
                        <a:buSzPts val="1200"/>
                        <a:buFont typeface="Arial"/>
                        <a:buNone/>
                      </a:pPr>
                      <a:r>
                        <a:rPr lang="en-US" sz="1200" u="none" cap="none" strike="noStrike">
                          <a:solidFill>
                            <a:srgbClr val="FF0000"/>
                          </a:solidFill>
                        </a:rPr>
                        <a:t>2- </a:t>
                      </a:r>
                      <a:r>
                        <a:rPr b="1" lang="en-US" sz="1200" u="none" cap="none" strike="noStrike">
                          <a:solidFill>
                            <a:srgbClr val="FF0000"/>
                          </a:solidFill>
                        </a:rPr>
                        <a:t>Thrombophlebitis</a:t>
                      </a:r>
                      <a:r>
                        <a:rPr lang="en-US" sz="1200" u="none" cap="none" strike="noStrike">
                          <a:solidFill>
                            <a:srgbClr val="FF0000"/>
                          </a:solidFill>
                        </a:rPr>
                        <a:t> (at site of injection).</a:t>
                      </a:r>
                      <a:endParaRPr sz="1200" u="none" cap="none" strike="noStrike">
                        <a:solidFill>
                          <a:srgbClr val="FF0000"/>
                        </a:solidFill>
                      </a:endParaRPr>
                    </a:p>
                    <a:p>
                      <a:pPr indent="0" lvl="0" marL="0" marR="0" rtl="0" algn="l">
                        <a:lnSpc>
                          <a:spcPct val="100000"/>
                        </a:lnSpc>
                        <a:spcBef>
                          <a:spcPts val="0"/>
                        </a:spcBef>
                        <a:spcAft>
                          <a:spcPts val="0"/>
                        </a:spcAft>
                        <a:buClr>
                          <a:srgbClr val="000000"/>
                        </a:buClr>
                        <a:buSzPts val="1200"/>
                        <a:buFont typeface="Arial"/>
                        <a:buNone/>
                      </a:pPr>
                      <a:r>
                        <a:rPr lang="en-US" sz="1200" u="none" cap="none" strike="noStrike"/>
                        <a:t>3- Renal toxicity.</a:t>
                      </a:r>
                      <a:endParaRPr sz="1200" u="none" cap="none" strike="noStrike"/>
                    </a:p>
                    <a:p>
                      <a:pPr indent="0" lvl="0" marL="0" marR="0" rtl="0" algn="l">
                        <a:lnSpc>
                          <a:spcPct val="100000"/>
                        </a:lnSpc>
                        <a:spcBef>
                          <a:spcPts val="0"/>
                        </a:spcBef>
                        <a:spcAft>
                          <a:spcPts val="0"/>
                        </a:spcAft>
                        <a:buClr>
                          <a:srgbClr val="000000"/>
                        </a:buClr>
                        <a:buSzPts val="1200"/>
                        <a:buFont typeface="Arial"/>
                        <a:buNone/>
                      </a:pPr>
                      <a:r>
                        <a:rPr lang="en-US" sz="1200" u="none" cap="none" strike="noStrike"/>
                        <a:t>4- Super-infections.</a:t>
                      </a:r>
                      <a:endParaRPr sz="1200" u="none" cap="none" strike="noStrike"/>
                    </a:p>
                    <a:p>
                      <a:pPr indent="0" lvl="0" marL="0" marR="0" rtl="0" algn="l">
                        <a:lnSpc>
                          <a:spcPct val="100000"/>
                        </a:lnSpc>
                        <a:spcBef>
                          <a:spcPts val="0"/>
                        </a:spcBef>
                        <a:spcAft>
                          <a:spcPts val="0"/>
                        </a:spcAft>
                        <a:buClr>
                          <a:srgbClr val="000000"/>
                        </a:buClr>
                        <a:buSzPts val="1200"/>
                        <a:buFont typeface="Arial"/>
                        <a:buNone/>
                      </a:pPr>
                      <a:r>
                        <a:rPr lang="en-US" sz="1200" u="none" cap="none" strike="noStrike"/>
                        <a:t>5- GIT upset &amp; diarrhea.</a:t>
                      </a:r>
                      <a:r>
                        <a:rPr lang="en-US" sz="1200" u="none" cap="none" strike="noStrike">
                          <a:solidFill>
                            <a:schemeClr val="dk1"/>
                          </a:solidFill>
                        </a:rPr>
                        <a:t> </a:t>
                      </a:r>
                      <a:r>
                        <a:rPr lang="en-US" sz="1200" u="none" cap="none" strike="noStrike">
                          <a:solidFill>
                            <a:schemeClr val="accent1"/>
                          </a:solidFill>
                        </a:rPr>
                        <a:t>→ bc of broad spectrum</a:t>
                      </a:r>
                      <a:endParaRPr sz="1200" u="none" cap="none" strike="noStrike">
                        <a:solidFill>
                          <a:schemeClr val="dk1"/>
                        </a:solidFill>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r>
            </a:tbl>
          </a:graphicData>
        </a:graphic>
      </p:graphicFrame>
      <p:sp>
        <p:nvSpPr>
          <p:cNvPr id="163" name="Google Shape;163;p18"/>
          <p:cNvSpPr txBox="1"/>
          <p:nvPr>
            <p:ph idx="12" type="sldNum"/>
          </p:nvPr>
        </p:nvSpPr>
        <p:spPr>
          <a:xfrm>
            <a:off x="5155969" y="9401041"/>
            <a:ext cx="1542900" cy="527400"/>
          </a:xfrm>
          <a:prstGeom prst="rect">
            <a:avLst/>
          </a:prstGeom>
          <a:noFill/>
          <a:ln>
            <a:noFill/>
          </a:ln>
        </p:spPr>
        <p:txBody>
          <a:bodyPr anchorCtr="0" anchor="ctr" bIns="45700" lIns="91425" spcFirstLastPara="1" rIns="91425" wrap="square" tIns="45700">
            <a:noAutofit/>
          </a:bodyPr>
          <a:lstStyle/>
          <a:p>
            <a:pPr indent="0" lvl="0" marL="0" marR="0" rtl="1" algn="r">
              <a:lnSpc>
                <a:spcPct val="100000"/>
              </a:lnSpc>
              <a:spcBef>
                <a:spcPts val="0"/>
              </a:spcBef>
              <a:spcAft>
                <a:spcPts val="0"/>
              </a:spcAft>
              <a:buClr>
                <a:srgbClr val="000000"/>
              </a:buClr>
              <a:buSzPts val="900"/>
              <a:buFont typeface="Arial"/>
              <a:buNone/>
            </a:pPr>
            <a:r>
              <a:rPr b="0" i="0" lang="en-US" sz="900" u="none" cap="none" strike="noStrike">
                <a:solidFill>
                  <a:srgbClr val="8E95A0"/>
                </a:solidFill>
                <a:latin typeface="Century Gothic"/>
                <a:ea typeface="Century Gothic"/>
                <a:cs typeface="Century Gothic"/>
                <a:sym typeface="Century Gothic"/>
              </a:rPr>
              <a:t>7</a:t>
            </a:r>
            <a:endParaRPr b="0" i="0" sz="900" u="none" cap="none" strike="noStrike">
              <a:solidFill>
                <a:srgbClr val="8E95A0"/>
              </a:solidFill>
              <a:latin typeface="Century Gothic"/>
              <a:ea typeface="Century Gothic"/>
              <a:cs typeface="Century Gothic"/>
              <a:sym typeface="Century Gothic"/>
            </a:endParaRPr>
          </a:p>
        </p:txBody>
      </p:sp>
      <p:sp>
        <p:nvSpPr>
          <p:cNvPr id="164" name="Google Shape;164;p18"/>
          <p:cNvSpPr txBox="1"/>
          <p:nvPr/>
        </p:nvSpPr>
        <p:spPr>
          <a:xfrm>
            <a:off x="64397" y="537487"/>
            <a:ext cx="544200" cy="323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Century Gothic"/>
                <a:ea typeface="Century Gothic"/>
                <a:cs typeface="Century Gothic"/>
                <a:sym typeface="Century Gothic"/>
              </a:rPr>
              <a:t>Drug</a:t>
            </a:r>
            <a:endParaRPr b="0" i="0" sz="12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p:txBody>
      </p:sp>
      <p:sp>
        <p:nvSpPr>
          <p:cNvPr id="165" name="Google Shape;165;p18"/>
          <p:cNvSpPr txBox="1"/>
          <p:nvPr/>
        </p:nvSpPr>
        <p:spPr>
          <a:xfrm rot="-5400000">
            <a:off x="19600" y="937811"/>
            <a:ext cx="633900" cy="323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1" i="0" lang="en-US" sz="1200" u="none" cap="none" strike="noStrike">
                <a:solidFill>
                  <a:srgbClr val="171616"/>
                </a:solidFill>
                <a:latin typeface="Century Gothic"/>
                <a:ea typeface="Century Gothic"/>
                <a:cs typeface="Century Gothic"/>
                <a:sym typeface="Century Gothic"/>
              </a:rPr>
              <a:t>MOA</a:t>
            </a:r>
            <a:endParaRPr b="0" i="0" sz="1200" u="none" cap="none" strike="noStrike">
              <a:solidFill>
                <a:schemeClr val="dk1"/>
              </a:solidFill>
              <a:latin typeface="Century Gothic"/>
              <a:ea typeface="Century Gothic"/>
              <a:cs typeface="Century Gothic"/>
              <a:sym typeface="Century Gothic"/>
            </a:endParaRPr>
          </a:p>
        </p:txBody>
      </p:sp>
      <p:sp>
        <p:nvSpPr>
          <p:cNvPr id="166" name="Google Shape;166;p18"/>
          <p:cNvSpPr txBox="1"/>
          <p:nvPr/>
        </p:nvSpPr>
        <p:spPr>
          <a:xfrm rot="-5400000">
            <a:off x="73450" y="1341344"/>
            <a:ext cx="526200" cy="323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171616"/>
              </a:buClr>
              <a:buSzPts val="1300"/>
              <a:buFont typeface="Century Gothic"/>
              <a:buNone/>
            </a:pPr>
            <a:r>
              <a:rPr b="1" i="0" lang="en-US" sz="1200" u="none" cap="none" strike="noStrike">
                <a:solidFill>
                  <a:srgbClr val="171616"/>
                </a:solidFill>
                <a:latin typeface="Century Gothic"/>
                <a:ea typeface="Century Gothic"/>
                <a:cs typeface="Century Gothic"/>
                <a:sym typeface="Century Gothic"/>
              </a:rPr>
              <a:t>P.K</a:t>
            </a:r>
            <a:endParaRPr b="1" i="0" sz="1200" u="none" cap="none" strike="noStrike">
              <a:solidFill>
                <a:srgbClr val="171616"/>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171616"/>
              </a:solidFill>
              <a:latin typeface="Century Gothic"/>
              <a:ea typeface="Century Gothic"/>
              <a:cs typeface="Century Gothic"/>
              <a:sym typeface="Century Gothic"/>
            </a:endParaRPr>
          </a:p>
        </p:txBody>
      </p:sp>
      <p:sp>
        <p:nvSpPr>
          <p:cNvPr id="167" name="Google Shape;167;p18"/>
          <p:cNvSpPr txBox="1"/>
          <p:nvPr/>
        </p:nvSpPr>
        <p:spPr>
          <a:xfrm rot="-5400000">
            <a:off x="-538100" y="2334188"/>
            <a:ext cx="1749300" cy="323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171616"/>
                </a:solidFill>
                <a:latin typeface="Century Gothic"/>
                <a:ea typeface="Century Gothic"/>
                <a:cs typeface="Century Gothic"/>
                <a:sym typeface="Century Gothic"/>
              </a:rPr>
              <a:t>Bacterial Spectrum</a:t>
            </a:r>
            <a:endParaRPr b="1" i="0" sz="1200" u="none" cap="none" strike="noStrike">
              <a:solidFill>
                <a:srgbClr val="171616"/>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171616"/>
              </a:solidFill>
              <a:latin typeface="Century Gothic"/>
              <a:ea typeface="Century Gothic"/>
              <a:cs typeface="Century Gothic"/>
              <a:sym typeface="Century Gothic"/>
            </a:endParaRPr>
          </a:p>
        </p:txBody>
      </p:sp>
      <p:sp>
        <p:nvSpPr>
          <p:cNvPr id="168" name="Google Shape;168;p18"/>
          <p:cNvSpPr txBox="1"/>
          <p:nvPr/>
        </p:nvSpPr>
        <p:spPr>
          <a:xfrm rot="-5400000">
            <a:off x="-500" y="3557799"/>
            <a:ext cx="674100" cy="323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lt1"/>
                </a:solidFill>
                <a:latin typeface="Century Gothic"/>
                <a:ea typeface="Century Gothic"/>
                <a:cs typeface="Century Gothic"/>
                <a:sym typeface="Century Gothic"/>
              </a:rPr>
              <a:t>ADRs</a:t>
            </a:r>
            <a:endParaRPr b="1" i="0" sz="1200" u="none" cap="none" strike="noStrike">
              <a:solidFill>
                <a:schemeClr val="lt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171616"/>
              </a:solidFill>
              <a:latin typeface="Century Gothic"/>
              <a:ea typeface="Century Gothic"/>
              <a:cs typeface="Century Gothic"/>
              <a:sym typeface="Century Gothic"/>
            </a:endParaRPr>
          </a:p>
        </p:txBody>
      </p:sp>
      <p:sp>
        <p:nvSpPr>
          <p:cNvPr id="169" name="Google Shape;169;p18"/>
          <p:cNvSpPr txBox="1"/>
          <p:nvPr/>
        </p:nvSpPr>
        <p:spPr>
          <a:xfrm>
            <a:off x="3247775" y="2649975"/>
            <a:ext cx="1542900" cy="369300"/>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rgbClr val="000000"/>
              </a:buClr>
              <a:buSzPts val="900"/>
              <a:buFont typeface="Arial"/>
              <a:buNone/>
            </a:pPr>
            <a:r>
              <a:rPr b="1" i="0" lang="en-US" sz="1000" u="none" cap="none" strike="noStrike">
                <a:solidFill>
                  <a:schemeClr val="accent1"/>
                </a:solidFill>
                <a:latin typeface="Century Gothic"/>
                <a:ea typeface="Century Gothic"/>
                <a:cs typeface="Century Gothic"/>
                <a:sym typeface="Century Gothic"/>
              </a:rPr>
              <a:t>عشان كذا هو ما يحتاج نعطي</a:t>
            </a:r>
            <a:endParaRPr b="1" i="0" sz="1000" u="none" cap="none" strike="noStrike">
              <a:solidFill>
                <a:schemeClr val="accent1"/>
              </a:solidFill>
              <a:latin typeface="Century Gothic"/>
              <a:ea typeface="Century Gothic"/>
              <a:cs typeface="Century Gothic"/>
              <a:sym typeface="Century Gothic"/>
            </a:endParaRPr>
          </a:p>
          <a:p>
            <a:pPr indent="0" lvl="0" marL="0" marR="0" rtl="1" algn="ctr">
              <a:lnSpc>
                <a:spcPct val="100000"/>
              </a:lnSpc>
              <a:spcBef>
                <a:spcPts val="0"/>
              </a:spcBef>
              <a:spcAft>
                <a:spcPts val="0"/>
              </a:spcAft>
              <a:buClr>
                <a:srgbClr val="000000"/>
              </a:buClr>
              <a:buSzPts val="900"/>
              <a:buFont typeface="Arial"/>
              <a:buNone/>
            </a:pPr>
            <a:r>
              <a:rPr b="1" i="0" lang="en-US" sz="1000" u="none" cap="none" strike="noStrike">
                <a:solidFill>
                  <a:schemeClr val="accent1"/>
                </a:solidFill>
                <a:latin typeface="Century Gothic"/>
                <a:ea typeface="Century Gothic"/>
                <a:cs typeface="Century Gothic"/>
                <a:sym typeface="Century Gothic"/>
              </a:rPr>
              <a:t> معه بيتالاكتاميز انهبتور</a:t>
            </a:r>
            <a:endParaRPr b="1" i="0" sz="1000" u="none" cap="none" strike="noStrike">
              <a:solidFill>
                <a:schemeClr val="accent1"/>
              </a:solidFill>
              <a:latin typeface="Century Gothic"/>
              <a:ea typeface="Century Gothic"/>
              <a:cs typeface="Century Gothic"/>
              <a:sym typeface="Century Gothic"/>
            </a:endParaRPr>
          </a:p>
        </p:txBody>
      </p:sp>
      <p:graphicFrame>
        <p:nvGraphicFramePr>
          <p:cNvPr id="170" name="Google Shape;170;p18"/>
          <p:cNvGraphicFramePr/>
          <p:nvPr/>
        </p:nvGraphicFramePr>
        <p:xfrm>
          <a:off x="82776" y="4413158"/>
          <a:ext cx="3000000" cy="3000000"/>
        </p:xfrm>
        <a:graphic>
          <a:graphicData uri="http://schemas.openxmlformats.org/drawingml/2006/table">
            <a:tbl>
              <a:tblPr bandRow="1" firstRow="1">
                <a:noFill/>
                <a:tableStyleId>{272B89DB-7F86-4BA5-BFA6-8805DB17527A}</a:tableStyleId>
              </a:tblPr>
              <a:tblGrid>
                <a:gridCol w="449675"/>
                <a:gridCol w="6242775"/>
              </a:tblGrid>
              <a:tr h="388400">
                <a:tc gridSpan="2">
                  <a:txBody>
                    <a:bodyPr>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Century Gothic"/>
                          <a:ea typeface="Century Gothic"/>
                          <a:cs typeface="Century Gothic"/>
                          <a:sym typeface="Century Gothic"/>
                        </a:rPr>
                        <a:t>Carbapenems</a:t>
                      </a:r>
                      <a:endParaRPr sz="1400" u="none" cap="none" strike="noStrike"/>
                    </a:p>
                  </a:txBody>
                  <a:tcPr marT="45725" marB="45725" marR="91450" marL="91450" anchor="ctr">
                    <a:lnB cap="flat" cmpd="sng" w="12700">
                      <a:solidFill>
                        <a:schemeClr val="dk1"/>
                      </a:solidFill>
                      <a:prstDash val="solid"/>
                      <a:round/>
                      <a:headEnd len="sm" w="sm" type="none"/>
                      <a:tailEnd len="sm" w="sm" type="none"/>
                    </a:lnB>
                    <a:solidFill>
                      <a:schemeClr val="accent1"/>
                    </a:solidFill>
                  </a:tcPr>
                </a:tc>
                <a:tc hMerge="1"/>
              </a:tr>
              <a:tr h="332375">
                <a:tc>
                  <a:txBody>
                    <a:bodyPr>
                      <a:noAutofit/>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F2F2"/>
                    </a:solidFill>
                  </a:tcPr>
                </a:tc>
                <a:tc>
                  <a:txBody>
                    <a:bodyPr>
                      <a:noAutofit/>
                    </a:bodyPr>
                    <a:lstStyle/>
                    <a:p>
                      <a:pPr indent="0" lvl="0" marL="0" marR="0" rtl="1" algn="ctr">
                        <a:lnSpc>
                          <a:spcPct val="100000"/>
                        </a:lnSpc>
                        <a:spcBef>
                          <a:spcPts val="0"/>
                        </a:spcBef>
                        <a:spcAft>
                          <a:spcPts val="0"/>
                        </a:spcAft>
                        <a:buClr>
                          <a:srgbClr val="000000"/>
                        </a:buClr>
                        <a:buSzPts val="1600"/>
                        <a:buFont typeface="Arial"/>
                        <a:buNone/>
                      </a:pPr>
                      <a:r>
                        <a:rPr b="1" lang="en-US" sz="1600" u="none" cap="none" strike="noStrike">
                          <a:solidFill>
                            <a:schemeClr val="accent2"/>
                          </a:solidFill>
                        </a:rPr>
                        <a:t>Imipenem</a:t>
                      </a:r>
                      <a:endParaRPr sz="1400" u="none" cap="none" strike="noStrike"/>
                    </a:p>
                  </a:txBody>
                  <a:tcPr marT="45725" marB="45725" marR="91450" marL="91450" anchor="ctr">
                    <a:lnL cap="flat" cmpd="sng" w="12700">
                      <a:solidFill>
                        <a:schemeClr val="dk1"/>
                      </a:solidFill>
                      <a:prstDash val="solid"/>
                      <a:round/>
                      <a:headEnd len="sm" w="sm" type="none"/>
                      <a:tailEnd len="sm" w="sm" type="none"/>
                    </a:lnL>
                    <a:lnB cap="flat" cmpd="sng" w="12700">
                      <a:solidFill>
                        <a:schemeClr val="dk1"/>
                      </a:solidFill>
                      <a:prstDash val="solid"/>
                      <a:round/>
                      <a:headEnd len="sm" w="sm" type="none"/>
                      <a:tailEnd len="sm" w="sm" type="none"/>
                    </a:lnB>
                    <a:solidFill>
                      <a:srgbClr val="FFF2CC"/>
                    </a:solidFill>
                  </a:tcPr>
                </a:tc>
              </a:tr>
              <a:tr h="308775">
                <a:tc>
                  <a:txBody>
                    <a:bodyPr>
                      <a:noAutofit/>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EFDED"/>
                    </a:solidFill>
                  </a:tcPr>
                </a:tc>
                <a:tc>
                  <a:txBody>
                    <a:bodyPr>
                      <a:noAutofit/>
                    </a:bodyPr>
                    <a:lstStyle/>
                    <a:p>
                      <a:pPr indent="0" lvl="0" marL="0" marR="0" rtl="0" algn="l">
                        <a:lnSpc>
                          <a:spcPct val="100000"/>
                        </a:lnSpc>
                        <a:spcBef>
                          <a:spcPts val="0"/>
                        </a:spcBef>
                        <a:spcAft>
                          <a:spcPts val="0"/>
                        </a:spcAft>
                        <a:buClr>
                          <a:schemeClr val="dk1"/>
                        </a:buClr>
                        <a:buSzPts val="1300"/>
                        <a:buFont typeface="Avenir"/>
                        <a:buNone/>
                      </a:pPr>
                      <a:r>
                        <a:rPr lang="en-US" sz="1200" u="none" cap="none" strike="noStrike"/>
                        <a:t>- Inhibits bacterial cell wall synthesis (bacteri</a:t>
                      </a:r>
                      <a:r>
                        <a:rPr lang="en-US" sz="1200" u="sng" cap="none" strike="noStrike"/>
                        <a:t>cidal</a:t>
                      </a:r>
                      <a:r>
                        <a:rPr lang="en-US" sz="1200" u="none" cap="none" strike="noStrike"/>
                        <a:t>).</a:t>
                      </a:r>
                      <a:endParaRPr sz="12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732800">
                <a:tc>
                  <a:txBody>
                    <a:bodyPr>
                      <a:noAutofit/>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A3E95A"/>
                    </a:solidFill>
                  </a:tcPr>
                </a:tc>
                <a:tc>
                  <a:txBody>
                    <a:bodyPr>
                      <a:noAutofit/>
                    </a:bodyPr>
                    <a:lstStyle/>
                    <a:p>
                      <a:pPr indent="0" lvl="0" marL="0" marR="0" rtl="0" algn="l">
                        <a:lnSpc>
                          <a:spcPct val="115000"/>
                        </a:lnSpc>
                        <a:spcBef>
                          <a:spcPts val="0"/>
                        </a:spcBef>
                        <a:spcAft>
                          <a:spcPts val="0"/>
                        </a:spcAft>
                        <a:buClr>
                          <a:schemeClr val="dk1"/>
                        </a:buClr>
                        <a:buSzPts val="1300"/>
                        <a:buFont typeface="Avenir"/>
                        <a:buNone/>
                      </a:pPr>
                      <a:r>
                        <a:rPr lang="en-US" sz="1200" u="none" cap="none" strike="noStrike"/>
                        <a:t>- Not absorbed orally, </a:t>
                      </a:r>
                      <a:r>
                        <a:rPr b="1" lang="en-US" sz="1200" u="none" cap="none" strike="noStrike"/>
                        <a:t>taken by I.V</a:t>
                      </a:r>
                      <a:r>
                        <a:rPr lang="en-US" sz="1200" u="none" cap="none" strike="noStrike"/>
                        <a:t>.</a:t>
                      </a:r>
                      <a:endParaRPr sz="1200" u="none" cap="none" strike="noStrike"/>
                    </a:p>
                    <a:p>
                      <a:pPr indent="0" lvl="0" marL="0" marR="0" rtl="0" algn="l">
                        <a:lnSpc>
                          <a:spcPct val="115000"/>
                        </a:lnSpc>
                        <a:spcBef>
                          <a:spcPts val="0"/>
                        </a:spcBef>
                        <a:spcAft>
                          <a:spcPts val="0"/>
                        </a:spcAft>
                        <a:buClr>
                          <a:schemeClr val="dk1"/>
                        </a:buClr>
                        <a:buSzPts val="1300"/>
                        <a:buFont typeface="Avenir"/>
                        <a:buNone/>
                      </a:pPr>
                      <a:r>
                        <a:rPr b="1" lang="en-US" sz="1200" u="none" cap="none" strike="noStrike">
                          <a:solidFill>
                            <a:srgbClr val="FF0000"/>
                          </a:solidFill>
                        </a:rPr>
                        <a:t>- Inactivated</a:t>
                      </a:r>
                      <a:r>
                        <a:rPr lang="en-US" sz="1200" u="none" cap="none" strike="noStrike">
                          <a:solidFill>
                            <a:srgbClr val="FF0000"/>
                          </a:solidFill>
                        </a:rPr>
                        <a:t> by </a:t>
                      </a:r>
                      <a:r>
                        <a:rPr b="1" i="0" lang="en-US" sz="1200" u="none" cap="none" strike="noStrike">
                          <a:solidFill>
                            <a:srgbClr val="FF0000"/>
                          </a:solidFill>
                        </a:rPr>
                        <a:t>dehydropeptidases</a:t>
                      </a:r>
                      <a:r>
                        <a:rPr lang="en-US" sz="1200" u="none" cap="none" strike="noStrike">
                          <a:solidFill>
                            <a:srgbClr val="FF0000"/>
                          </a:solidFill>
                        </a:rPr>
                        <a:t> in renal tubules to a </a:t>
                      </a:r>
                      <a:r>
                        <a:rPr b="1" lang="en-US" sz="1200" u="none" cap="none" strike="noStrike">
                          <a:solidFill>
                            <a:srgbClr val="FF0000"/>
                          </a:solidFill>
                        </a:rPr>
                        <a:t>nephrotoxic metabolites</a:t>
                      </a:r>
                      <a:r>
                        <a:rPr lang="en-US" sz="1200" u="none" cap="none" strike="noStrike">
                          <a:solidFill>
                            <a:srgbClr val="FF0000"/>
                          </a:solidFill>
                        </a:rPr>
                        <a:t>, so it is given with a dehydropeptidase </a:t>
                      </a:r>
                      <a:r>
                        <a:rPr b="1" lang="en-US" sz="1200" u="none" cap="none" strike="noStrike">
                          <a:solidFill>
                            <a:srgbClr val="FF0000"/>
                          </a:solidFill>
                        </a:rPr>
                        <a:t>inhibitor</a:t>
                      </a:r>
                      <a:r>
                        <a:rPr lang="en-US" sz="1200" u="none" cap="none" strike="noStrike">
                          <a:solidFill>
                            <a:srgbClr val="FF0000"/>
                          </a:solidFill>
                        </a:rPr>
                        <a:t> </a:t>
                      </a:r>
                      <a:r>
                        <a:rPr b="1" lang="en-US" sz="1200" u="sng" cap="none" strike="noStrike">
                          <a:solidFill>
                            <a:srgbClr val="FF0000"/>
                          </a:solidFill>
                        </a:rPr>
                        <a:t>cilastatin</a:t>
                      </a:r>
                      <a:r>
                        <a:rPr lang="en-US" sz="1200" u="none" cap="none" strike="noStrike">
                          <a:solidFill>
                            <a:srgbClr val="FF0000"/>
                          </a:solidFill>
                        </a:rPr>
                        <a:t> for clinical use. → it is given by combination of </a:t>
                      </a:r>
                      <a:r>
                        <a:rPr b="1" lang="en-US" sz="1200" u="none" cap="none" strike="noStrike">
                          <a:solidFill>
                            <a:srgbClr val="FF0000"/>
                          </a:solidFill>
                        </a:rPr>
                        <a:t>imipenem + cilastatin.</a:t>
                      </a:r>
                      <a:endParaRPr sz="1200" u="none" cap="none" strike="noStrike">
                        <a:solidFill>
                          <a:srgbClr val="FF0000"/>
                        </a:solidFill>
                      </a:endParaRPr>
                    </a:p>
                    <a:p>
                      <a:pPr indent="0" lvl="0" marL="0" marR="0" rtl="0" algn="l">
                        <a:lnSpc>
                          <a:spcPct val="115000"/>
                        </a:lnSpc>
                        <a:spcBef>
                          <a:spcPts val="0"/>
                        </a:spcBef>
                        <a:spcAft>
                          <a:spcPts val="0"/>
                        </a:spcAft>
                        <a:buClr>
                          <a:schemeClr val="dk1"/>
                        </a:buClr>
                        <a:buSzPts val="1300"/>
                        <a:buFont typeface="Avenir"/>
                        <a:buNone/>
                      </a:pPr>
                      <a:r>
                        <a:rPr lang="en-US" sz="1200" u="none" cap="none" strike="noStrike"/>
                        <a:t>- Penetrates body tissues and fluids including CSF. </a:t>
                      </a:r>
                      <a:r>
                        <a:rPr lang="en-US" sz="1000" u="none" cap="none" strike="noStrike">
                          <a:solidFill>
                            <a:srgbClr val="9E9E9E"/>
                          </a:solidFill>
                        </a:rPr>
                        <a:t>(</a:t>
                      </a:r>
                      <a:r>
                        <a:rPr lang="en-US" sz="1000">
                          <a:solidFill>
                            <a:srgbClr val="9E9E9E"/>
                          </a:solidFill>
                        </a:rPr>
                        <a:t>large volume of distribution</a:t>
                      </a:r>
                      <a:r>
                        <a:rPr lang="en-US" sz="1000" u="none" cap="none" strike="noStrike">
                          <a:solidFill>
                            <a:srgbClr val="9E9E9E"/>
                          </a:solidFill>
                        </a:rPr>
                        <a:t>)</a:t>
                      </a:r>
                      <a:endParaRPr sz="1000">
                        <a:solidFill>
                          <a:srgbClr val="9E9E9E"/>
                        </a:solidFill>
                      </a:endParaRPr>
                    </a:p>
                    <a:p>
                      <a:pPr indent="0" lvl="0" marL="0" marR="0" rtl="0" algn="l">
                        <a:lnSpc>
                          <a:spcPct val="115000"/>
                        </a:lnSpc>
                        <a:spcBef>
                          <a:spcPts val="0"/>
                        </a:spcBef>
                        <a:spcAft>
                          <a:spcPts val="0"/>
                        </a:spcAft>
                        <a:buClr>
                          <a:schemeClr val="dk1"/>
                        </a:buClr>
                        <a:buSzPts val="1300"/>
                        <a:buFont typeface="Avenir"/>
                        <a:buNone/>
                      </a:pPr>
                      <a:r>
                        <a:rPr lang="en-US" sz="1200"/>
                        <a:t>- Excreted primarily by the kidney.</a:t>
                      </a:r>
                      <a:endParaRPr sz="1200"/>
                    </a:p>
                    <a:p>
                      <a:pPr indent="0" lvl="0" marL="0" marR="0" rtl="0" algn="l">
                        <a:lnSpc>
                          <a:spcPct val="115000"/>
                        </a:lnSpc>
                        <a:spcBef>
                          <a:spcPts val="0"/>
                        </a:spcBef>
                        <a:spcAft>
                          <a:spcPts val="0"/>
                        </a:spcAft>
                        <a:buClr>
                          <a:srgbClr val="000000"/>
                        </a:buClr>
                        <a:buSzPts val="1100"/>
                        <a:buFont typeface="Arial"/>
                        <a:buNone/>
                      </a:pPr>
                      <a:r>
                        <a:rPr lang="en-US" sz="1200"/>
                        <a:t>-Doses must be reduced in renal failure.</a:t>
                      </a:r>
                      <a:endParaRPr sz="1200"/>
                    </a:p>
                    <a:p>
                      <a:pPr indent="0" lvl="0" marL="0" marR="0" rtl="0" algn="l">
                        <a:lnSpc>
                          <a:spcPct val="115000"/>
                        </a:lnSpc>
                        <a:spcBef>
                          <a:spcPts val="0"/>
                        </a:spcBef>
                        <a:spcAft>
                          <a:spcPts val="0"/>
                        </a:spcAft>
                        <a:buClr>
                          <a:srgbClr val="000000"/>
                        </a:buClr>
                        <a:buSzPts val="1100"/>
                        <a:buFont typeface="Arial"/>
                        <a:buNone/>
                      </a:pPr>
                      <a:r>
                        <a:rPr lang="en-US" sz="1200"/>
                        <a:t>-Half- life about 1 hr.</a:t>
                      </a:r>
                      <a:endParaRPr sz="1200"/>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01900">
                <a:tc>
                  <a:txBody>
                    <a:bodyPr>
                      <a:noAutofit/>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D80E"/>
                    </a:solidFill>
                  </a:tcPr>
                </a:tc>
                <a:tc>
                  <a:txBody>
                    <a:bodyPr>
                      <a:noAutofit/>
                    </a:bodyPr>
                    <a:lstStyle/>
                    <a:p>
                      <a:pPr indent="0" lvl="0" marL="0" marR="0" rtl="0" algn="l">
                        <a:lnSpc>
                          <a:spcPct val="150000"/>
                        </a:lnSpc>
                        <a:spcBef>
                          <a:spcPts val="0"/>
                        </a:spcBef>
                        <a:spcAft>
                          <a:spcPts val="0"/>
                        </a:spcAft>
                        <a:buClr>
                          <a:srgbClr val="000000"/>
                        </a:buClr>
                        <a:buSzPts val="1200"/>
                        <a:buFont typeface="Arial"/>
                        <a:buNone/>
                      </a:pPr>
                      <a:r>
                        <a:rPr lang="en-US" sz="1200" u="none" cap="none" strike="noStrike"/>
                        <a:t>- Has a </a:t>
                      </a:r>
                      <a:r>
                        <a:rPr b="1" lang="en-US" sz="1200" u="none" cap="none" strike="noStrike"/>
                        <a:t>wide spectrum </a:t>
                      </a:r>
                      <a:r>
                        <a:rPr lang="en-US" sz="1200" u="none" cap="none" strike="noStrike"/>
                        <a:t>of activity (aerobic &amp; </a:t>
                      </a:r>
                      <a:r>
                        <a:rPr lang="en-US" sz="1200" u="sng" cap="none" strike="noStrike"/>
                        <a:t>an</a:t>
                      </a:r>
                      <a:r>
                        <a:rPr lang="en-US" sz="1200" u="none" cap="none" strike="noStrike"/>
                        <a:t>aerobic GM </a:t>
                      </a:r>
                      <a:r>
                        <a:rPr b="1" lang="en-US" sz="1200" u="none" cap="none" strike="noStrike"/>
                        <a:t>+ve </a:t>
                      </a:r>
                      <a:r>
                        <a:rPr lang="en-US" sz="1200" u="none" cap="none" strike="noStrike"/>
                        <a:t>&amp; GM </a:t>
                      </a:r>
                      <a:r>
                        <a:rPr b="1" lang="en-US" sz="1200" u="none" cap="none" strike="noStrike"/>
                        <a:t>-ve </a:t>
                      </a:r>
                      <a:r>
                        <a:rPr lang="en-US" sz="1200" u="none" cap="none" strike="noStrike"/>
                        <a:t>bacteria, including </a:t>
                      </a:r>
                      <a:r>
                        <a:rPr b="1" lang="en-US" sz="1200" u="none" cap="none" strike="noStrike"/>
                        <a:t>pseudomonads</a:t>
                      </a:r>
                      <a:r>
                        <a:rPr lang="en-US" sz="1200" u="none" cap="none" strike="noStrike"/>
                        <a:t>).</a:t>
                      </a:r>
                      <a:endParaRPr sz="1200" u="none" cap="none" strike="noStrike"/>
                    </a:p>
                    <a:p>
                      <a:pPr indent="0" lvl="0" marL="0" marR="0" rtl="0" algn="l">
                        <a:lnSpc>
                          <a:spcPct val="150000"/>
                        </a:lnSpc>
                        <a:spcBef>
                          <a:spcPts val="0"/>
                        </a:spcBef>
                        <a:spcAft>
                          <a:spcPts val="0"/>
                        </a:spcAft>
                        <a:buClr>
                          <a:schemeClr val="dk1"/>
                        </a:buClr>
                        <a:buSzPts val="1300"/>
                        <a:buFont typeface="Avenir"/>
                        <a:buNone/>
                      </a:pPr>
                      <a:r>
                        <a:rPr lang="en-US" sz="1200" u="none" cap="none" strike="noStrike"/>
                        <a:t>- </a:t>
                      </a:r>
                      <a:r>
                        <a:rPr b="1" lang="en-US" sz="1200" cap="none" strike="noStrike">
                          <a:solidFill>
                            <a:srgbClr val="FF0000"/>
                          </a:solidFill>
                        </a:rPr>
                        <a:t>Resistant to most β lactamases.</a:t>
                      </a:r>
                      <a:endParaRPr b="1" sz="1200" cap="none" strike="noStrike">
                        <a:solidFill>
                          <a:srgbClr val="FF0000"/>
                        </a:solidFill>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736075">
                <a:tc>
                  <a:txBody>
                    <a:bodyPr>
                      <a:noAutofit/>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444A"/>
                    </a:solidFill>
                  </a:tcPr>
                </a:tc>
                <a:tc>
                  <a:txBody>
                    <a:bodyPr>
                      <a:noAutofit/>
                    </a:bodyPr>
                    <a:lstStyle/>
                    <a:p>
                      <a:pPr indent="0" lvl="0" marL="0" marR="0" rtl="0" algn="l">
                        <a:lnSpc>
                          <a:spcPct val="150000"/>
                        </a:lnSpc>
                        <a:spcBef>
                          <a:spcPts val="0"/>
                        </a:spcBef>
                        <a:spcAft>
                          <a:spcPts val="0"/>
                        </a:spcAft>
                        <a:buClr>
                          <a:schemeClr val="dk1"/>
                        </a:buClr>
                        <a:buSzPts val="1300"/>
                        <a:buFont typeface="Avenir"/>
                        <a:buNone/>
                      </a:pPr>
                      <a:r>
                        <a:rPr lang="en-US" sz="1200" u="none" cap="none" strike="noStrike"/>
                        <a:t>- </a:t>
                      </a:r>
                      <a:r>
                        <a:rPr b="1" lang="en-US" sz="1200" u="none" cap="none" strike="noStrike"/>
                        <a:t>Nausea, vomiting, diarrhea</a:t>
                      </a:r>
                      <a:r>
                        <a:rPr lang="en-US" sz="1200" u="none" cap="none" strike="noStrike"/>
                        <a:t>. (GIT upset) </a:t>
                      </a:r>
                      <a:endParaRPr sz="1200" u="none" cap="none" strike="noStrike"/>
                    </a:p>
                    <a:p>
                      <a:pPr indent="0" lvl="0" marL="0" marR="0" rtl="0" algn="l">
                        <a:lnSpc>
                          <a:spcPct val="150000"/>
                        </a:lnSpc>
                        <a:spcBef>
                          <a:spcPts val="0"/>
                        </a:spcBef>
                        <a:spcAft>
                          <a:spcPts val="0"/>
                        </a:spcAft>
                        <a:buClr>
                          <a:schemeClr val="dk1"/>
                        </a:buClr>
                        <a:buSzPts val="1300"/>
                        <a:buFont typeface="Avenir"/>
                        <a:buNone/>
                      </a:pPr>
                      <a:r>
                        <a:rPr lang="en-US" sz="1200" u="none" cap="none" strike="noStrike"/>
                        <a:t>- </a:t>
                      </a:r>
                      <a:r>
                        <a:rPr b="1" lang="en-US" sz="1200" u="none" cap="none" strike="noStrike"/>
                        <a:t>Skin rash and reaction at the site of infusion</a:t>
                      </a:r>
                      <a:r>
                        <a:rPr lang="en-US" sz="1200" u="none" cap="none" strike="noStrike"/>
                        <a:t>. → bc they are beta-lactam.</a:t>
                      </a:r>
                      <a:endParaRPr sz="1200" u="none" cap="none" strike="noStrike"/>
                    </a:p>
                    <a:p>
                      <a:pPr indent="0" lvl="0" marL="0" marR="0" rtl="0" algn="l">
                        <a:lnSpc>
                          <a:spcPct val="150000"/>
                        </a:lnSpc>
                        <a:spcBef>
                          <a:spcPts val="0"/>
                        </a:spcBef>
                        <a:spcAft>
                          <a:spcPts val="0"/>
                        </a:spcAft>
                        <a:buClr>
                          <a:schemeClr val="dk1"/>
                        </a:buClr>
                        <a:buSzPts val="1300"/>
                        <a:buFont typeface="Avenir"/>
                        <a:buNone/>
                      </a:pPr>
                      <a:r>
                        <a:rPr lang="en-US" sz="1200" u="none" cap="none" strike="noStrike">
                          <a:solidFill>
                            <a:srgbClr val="FF0000"/>
                          </a:solidFill>
                        </a:rPr>
                        <a:t>- High doses may </a:t>
                      </a:r>
                      <a:r>
                        <a:rPr b="1" lang="en-US" sz="1200" u="none" cap="none" strike="noStrike">
                          <a:solidFill>
                            <a:srgbClr val="FF0000"/>
                          </a:solidFill>
                        </a:rPr>
                        <a:t>cause seizure </a:t>
                      </a:r>
                      <a:r>
                        <a:rPr lang="en-US" sz="1200" u="none" cap="none" strike="noStrike">
                          <a:solidFill>
                            <a:srgbClr val="FF0000"/>
                          </a:solidFill>
                        </a:rPr>
                        <a:t>in patients with </a:t>
                      </a:r>
                      <a:r>
                        <a:rPr lang="en-US" sz="1200" u="sng" cap="none" strike="noStrike">
                          <a:solidFill>
                            <a:srgbClr val="FF0000"/>
                          </a:solidFill>
                        </a:rPr>
                        <a:t>renal failure </a:t>
                      </a:r>
                      <a:r>
                        <a:rPr lang="en-US" sz="1200" u="none" cap="none" strike="noStrike">
                          <a:solidFill>
                            <a:srgbClr val="FF0000"/>
                          </a:solidFill>
                        </a:rPr>
                        <a:t>(important and common adverse effect).</a:t>
                      </a:r>
                      <a:endParaRPr sz="1200" u="none" cap="none" strike="noStrike">
                        <a:solidFill>
                          <a:srgbClr val="FF0000"/>
                        </a:solidFill>
                      </a:endParaRPr>
                    </a:p>
                    <a:p>
                      <a:pPr indent="0" lvl="0" marL="0" marR="0" rtl="0" algn="l">
                        <a:lnSpc>
                          <a:spcPct val="150000"/>
                        </a:lnSpc>
                        <a:spcBef>
                          <a:spcPts val="0"/>
                        </a:spcBef>
                        <a:spcAft>
                          <a:spcPts val="0"/>
                        </a:spcAft>
                        <a:buClr>
                          <a:srgbClr val="000000"/>
                        </a:buClr>
                        <a:buSzPts val="1200"/>
                        <a:buFont typeface="Arial"/>
                        <a:buNone/>
                      </a:pPr>
                      <a:r>
                        <a:rPr lang="en-US" sz="1200" u="none" cap="none" strike="noStrike">
                          <a:solidFill>
                            <a:srgbClr val="FF0000"/>
                          </a:solidFill>
                        </a:rPr>
                        <a:t>- Patients allergic to penicillin</a:t>
                      </a:r>
                      <a:r>
                        <a:rPr lang="en-US" sz="1200">
                          <a:solidFill>
                            <a:srgbClr val="FF0000"/>
                          </a:solidFill>
                        </a:rPr>
                        <a:t>s</a:t>
                      </a:r>
                      <a:r>
                        <a:rPr lang="en-US" sz="1200" u="none" cap="none" strike="noStrike">
                          <a:solidFill>
                            <a:srgbClr val="FF0000"/>
                          </a:solidFill>
                        </a:rPr>
                        <a:t> may be allergic to carbapenems</a:t>
                      </a:r>
                      <a:r>
                        <a:rPr lang="en-US" sz="1200" u="none" cap="none" strike="noStrike">
                          <a:solidFill>
                            <a:schemeClr val="accent1"/>
                          </a:solidFill>
                        </a:rPr>
                        <a:t> </a:t>
                      </a:r>
                      <a:r>
                        <a:rPr lang="en-US" sz="1200">
                          <a:solidFill>
                            <a:schemeClr val="accent1"/>
                          </a:solidFill>
                        </a:rPr>
                        <a:t>due to cross-reactivity (</a:t>
                      </a:r>
                      <a:r>
                        <a:rPr lang="en-US" sz="1200">
                          <a:solidFill>
                            <a:schemeClr val="accent1"/>
                          </a:solidFill>
                        </a:rPr>
                        <a:t>sensitivity</a:t>
                      </a:r>
                      <a:r>
                        <a:rPr lang="en-US" sz="1200">
                          <a:solidFill>
                            <a:schemeClr val="accent1"/>
                          </a:solidFill>
                        </a:rPr>
                        <a:t>)  between penicillin and carbapenems.</a:t>
                      </a:r>
                      <a:endParaRPr sz="1200">
                        <a:solidFill>
                          <a:schemeClr val="accent1"/>
                        </a:solidFill>
                      </a:endParaRPr>
                    </a:p>
                  </a:txBody>
                  <a:tcPr marT="45725" marB="45725" marR="91450" marL="91450" anchor="ctr">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tcPr>
                </a:tc>
              </a:tr>
            </a:tbl>
          </a:graphicData>
        </a:graphic>
      </p:graphicFrame>
      <p:sp>
        <p:nvSpPr>
          <p:cNvPr id="171" name="Google Shape;171;p18"/>
          <p:cNvSpPr txBox="1"/>
          <p:nvPr/>
        </p:nvSpPr>
        <p:spPr>
          <a:xfrm>
            <a:off x="64450" y="4805858"/>
            <a:ext cx="544200" cy="323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Century Gothic"/>
                <a:ea typeface="Century Gothic"/>
                <a:cs typeface="Century Gothic"/>
                <a:sym typeface="Century Gothic"/>
              </a:rPr>
              <a:t>Drug</a:t>
            </a:r>
            <a:endParaRPr b="0" i="0" sz="12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p:txBody>
      </p:sp>
      <p:sp>
        <p:nvSpPr>
          <p:cNvPr id="172" name="Google Shape;172;p18"/>
          <p:cNvSpPr txBox="1"/>
          <p:nvPr/>
        </p:nvSpPr>
        <p:spPr>
          <a:xfrm>
            <a:off x="19750" y="5130058"/>
            <a:ext cx="633600" cy="323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1" i="0" lang="en-US" sz="1200" u="none" cap="none" strike="noStrike">
                <a:solidFill>
                  <a:srgbClr val="171616"/>
                </a:solidFill>
                <a:latin typeface="Century Gothic"/>
                <a:ea typeface="Century Gothic"/>
                <a:cs typeface="Century Gothic"/>
                <a:sym typeface="Century Gothic"/>
              </a:rPr>
              <a:t>MOA</a:t>
            </a:r>
            <a:endParaRPr b="0" i="0" sz="1200" u="none" cap="none" strike="noStrike">
              <a:solidFill>
                <a:schemeClr val="dk1"/>
              </a:solidFill>
              <a:latin typeface="Century Gothic"/>
              <a:ea typeface="Century Gothic"/>
              <a:cs typeface="Century Gothic"/>
              <a:sym typeface="Century Gothic"/>
            </a:endParaRPr>
          </a:p>
        </p:txBody>
      </p:sp>
      <p:sp>
        <p:nvSpPr>
          <p:cNvPr id="173" name="Google Shape;173;p18"/>
          <p:cNvSpPr txBox="1"/>
          <p:nvPr/>
        </p:nvSpPr>
        <p:spPr>
          <a:xfrm rot="-5400000">
            <a:off x="-2750" y="6219528"/>
            <a:ext cx="526200" cy="323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171616"/>
                </a:solidFill>
                <a:latin typeface="Century Gothic"/>
                <a:ea typeface="Century Gothic"/>
                <a:cs typeface="Century Gothic"/>
                <a:sym typeface="Century Gothic"/>
              </a:rPr>
              <a:t>P.K</a:t>
            </a:r>
            <a:endParaRPr b="1" i="0" sz="1200" u="none" cap="none" strike="noStrike">
              <a:solidFill>
                <a:srgbClr val="171616"/>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171616"/>
              </a:solidFill>
              <a:latin typeface="Century Gothic"/>
              <a:ea typeface="Century Gothic"/>
              <a:cs typeface="Century Gothic"/>
              <a:sym typeface="Century Gothic"/>
            </a:endParaRPr>
          </a:p>
        </p:txBody>
      </p:sp>
      <p:sp>
        <p:nvSpPr>
          <p:cNvPr id="174" name="Google Shape;174;p18"/>
          <p:cNvSpPr txBox="1"/>
          <p:nvPr/>
        </p:nvSpPr>
        <p:spPr>
          <a:xfrm rot="-5400000">
            <a:off x="-257000" y="7432951"/>
            <a:ext cx="1044900" cy="4863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171616"/>
                </a:solidFill>
                <a:latin typeface="Century Gothic"/>
                <a:ea typeface="Century Gothic"/>
                <a:cs typeface="Century Gothic"/>
                <a:sym typeface="Century Gothic"/>
              </a:rPr>
              <a:t>Bacterial </a:t>
            </a:r>
            <a:endParaRPr b="1" i="0" sz="1200" u="none" cap="none" strike="noStrike">
              <a:solidFill>
                <a:srgbClr val="171616"/>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171616"/>
                </a:solidFill>
                <a:latin typeface="Century Gothic"/>
                <a:ea typeface="Century Gothic"/>
                <a:cs typeface="Century Gothic"/>
                <a:sym typeface="Century Gothic"/>
              </a:rPr>
              <a:t>Spectrum</a:t>
            </a:r>
            <a:endParaRPr b="1" i="0" sz="1200" u="none" cap="none" strike="noStrike">
              <a:solidFill>
                <a:srgbClr val="171616"/>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171616"/>
              </a:solidFill>
              <a:latin typeface="Century Gothic"/>
              <a:ea typeface="Century Gothic"/>
              <a:cs typeface="Century Gothic"/>
              <a:sym typeface="Century Gothic"/>
            </a:endParaRPr>
          </a:p>
        </p:txBody>
      </p:sp>
      <p:sp>
        <p:nvSpPr>
          <p:cNvPr id="175" name="Google Shape;175;p18"/>
          <p:cNvSpPr txBox="1"/>
          <p:nvPr/>
        </p:nvSpPr>
        <p:spPr>
          <a:xfrm rot="-5400000">
            <a:off x="-76700" y="8817289"/>
            <a:ext cx="674100" cy="323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lt1"/>
                </a:solidFill>
                <a:latin typeface="Century Gothic"/>
                <a:ea typeface="Century Gothic"/>
                <a:cs typeface="Century Gothic"/>
                <a:sym typeface="Century Gothic"/>
              </a:rPr>
              <a:t>ADRs</a:t>
            </a:r>
            <a:endParaRPr b="1" i="0" sz="1200" u="none" cap="none" strike="noStrike">
              <a:solidFill>
                <a:schemeClr val="lt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171616"/>
              </a:solidFill>
              <a:latin typeface="Century Gothic"/>
              <a:ea typeface="Century Gothic"/>
              <a:cs typeface="Century Gothic"/>
              <a:sym typeface="Century Gothic"/>
            </a:endParaRPr>
          </a:p>
        </p:txBody>
      </p:sp>
      <p:sp>
        <p:nvSpPr>
          <p:cNvPr id="176" name="Google Shape;176;p18"/>
          <p:cNvSpPr txBox="1"/>
          <p:nvPr/>
        </p:nvSpPr>
        <p:spPr>
          <a:xfrm>
            <a:off x="4225500" y="4768350"/>
            <a:ext cx="2632500" cy="369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900">
                <a:solidFill>
                  <a:srgbClr val="999999"/>
                </a:solidFill>
              </a:rPr>
              <a:t>reserved for resistant cases and patients not responding to 3rd gen. cephalosporins</a:t>
            </a:r>
            <a:endParaRPr sz="900">
              <a:solidFill>
                <a:srgbClr val="99999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graphicFrame>
        <p:nvGraphicFramePr>
          <p:cNvPr id="181" name="Google Shape;181;p19"/>
          <p:cNvGraphicFramePr/>
          <p:nvPr/>
        </p:nvGraphicFramePr>
        <p:xfrm>
          <a:off x="64874" y="71975"/>
          <a:ext cx="3000000" cy="3000000"/>
        </p:xfrm>
        <a:graphic>
          <a:graphicData uri="http://schemas.openxmlformats.org/drawingml/2006/table">
            <a:tbl>
              <a:tblPr bandRow="1" firstRow="1">
                <a:noFill/>
                <a:tableStyleId>{272B89DB-7F86-4BA5-BFA6-8805DB17527A}</a:tableStyleId>
              </a:tblPr>
              <a:tblGrid>
                <a:gridCol w="549950"/>
                <a:gridCol w="6164925"/>
              </a:tblGrid>
              <a:tr h="480550">
                <a:tc gridSpan="2">
                  <a:txBody>
                    <a:bodyPr>
                      <a:noAutofit/>
                    </a:bodyPr>
                    <a:lstStyle/>
                    <a:p>
                      <a:pPr indent="0" lvl="0" marL="0" marR="0" rtl="0" algn="ctr">
                        <a:lnSpc>
                          <a:spcPct val="100000"/>
                        </a:lnSpc>
                        <a:spcBef>
                          <a:spcPts val="0"/>
                        </a:spcBef>
                        <a:spcAft>
                          <a:spcPts val="0"/>
                        </a:spcAft>
                        <a:buClr>
                          <a:srgbClr val="000000"/>
                        </a:buClr>
                        <a:buSzPts val="2000"/>
                        <a:buFont typeface="Arial"/>
                        <a:buNone/>
                      </a:pPr>
                      <a:r>
                        <a:rPr b="1" lang="en-US" sz="2000" u="none" cap="none" strike="noStrike">
                          <a:solidFill>
                            <a:schemeClr val="lt1"/>
                          </a:solidFill>
                          <a:latin typeface="Century Gothic"/>
                          <a:ea typeface="Century Gothic"/>
                          <a:cs typeface="Century Gothic"/>
                          <a:sym typeface="Century Gothic"/>
                        </a:rPr>
                        <a:t>Other inhibitor of cell wall synthesis</a:t>
                      </a:r>
                      <a:endParaRPr sz="1400" u="none" cap="none" strike="noStrike"/>
                    </a:p>
                  </a:txBody>
                  <a:tcPr marT="45725" marB="45725" marR="91450" marL="91450" anchor="ctr">
                    <a:lnB cap="flat" cmpd="sng" w="12700">
                      <a:solidFill>
                        <a:schemeClr val="dk1"/>
                      </a:solidFill>
                      <a:prstDash val="solid"/>
                      <a:round/>
                      <a:headEnd len="sm" w="sm" type="none"/>
                      <a:tailEnd len="sm" w="sm" type="none"/>
                    </a:lnB>
                    <a:solidFill>
                      <a:schemeClr val="accent1"/>
                    </a:solidFill>
                  </a:tcPr>
                </a:tc>
                <a:tc hMerge="1"/>
              </a:tr>
              <a:tr h="480550">
                <a:tc>
                  <a:txBody>
                    <a:bodyPr>
                      <a:noAutofit/>
                    </a:bodyPr>
                    <a:lstStyle/>
                    <a:p>
                      <a:pPr indent="0" lvl="0" marL="0" marR="0" rtl="0" algn="l">
                        <a:lnSpc>
                          <a:spcPct val="100000"/>
                        </a:lnSpc>
                        <a:spcBef>
                          <a:spcPts val="0"/>
                        </a:spcBef>
                        <a:spcAft>
                          <a:spcPts val="0"/>
                        </a:spcAft>
                        <a:buClr>
                          <a:srgbClr val="000000"/>
                        </a:buClr>
                        <a:buSzPts val="2000"/>
                        <a:buFont typeface="Arial"/>
                        <a:buNone/>
                      </a:pPr>
                      <a:r>
                        <a:t/>
                      </a:r>
                      <a:endParaRPr b="1" sz="2000" u="none" cap="none" strike="noStrike">
                        <a:solidFill>
                          <a:schemeClr val="accent2"/>
                        </a:solidFill>
                        <a:latin typeface="Century Gothic"/>
                        <a:ea typeface="Century Gothic"/>
                        <a:cs typeface="Century Gothic"/>
                        <a:sym typeface="Century Gothic"/>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F2F2"/>
                    </a:solidFill>
                  </a:tcPr>
                </a:tc>
                <a:tc>
                  <a:txBody>
                    <a:bodyPr>
                      <a:noAutofit/>
                    </a:bodyPr>
                    <a:lstStyle/>
                    <a:p>
                      <a:pPr indent="0" lvl="0" marL="0" marR="0" rtl="0" algn="ctr">
                        <a:lnSpc>
                          <a:spcPct val="100000"/>
                        </a:lnSpc>
                        <a:spcBef>
                          <a:spcPts val="0"/>
                        </a:spcBef>
                        <a:spcAft>
                          <a:spcPts val="0"/>
                        </a:spcAft>
                        <a:buClr>
                          <a:srgbClr val="000000"/>
                        </a:buClr>
                        <a:buSzPts val="2000"/>
                        <a:buFont typeface="Arial"/>
                        <a:buNone/>
                      </a:pPr>
                      <a:r>
                        <a:rPr b="1" lang="en-US" sz="2000" u="none" cap="none" strike="noStrike">
                          <a:solidFill>
                            <a:schemeClr val="accent2"/>
                          </a:solidFill>
                        </a:rPr>
                        <a:t>Vancomycin</a:t>
                      </a:r>
                      <a:endParaRPr sz="1400" u="none" cap="none" strike="noStrike"/>
                    </a:p>
                  </a:txBody>
                  <a:tcPr marT="45725" marB="45725" marR="91450" marL="91450" anchor="ctr">
                    <a:lnL cap="flat" cmpd="sng" w="12700">
                      <a:solidFill>
                        <a:schemeClr val="dk1"/>
                      </a:solidFill>
                      <a:prstDash val="solid"/>
                      <a:round/>
                      <a:headEnd len="sm" w="sm" type="none"/>
                      <a:tailEnd len="sm" w="sm" type="none"/>
                    </a:lnL>
                    <a:lnB cap="flat" cmpd="sng" w="12700">
                      <a:solidFill>
                        <a:schemeClr val="dk1"/>
                      </a:solidFill>
                      <a:prstDash val="solid"/>
                      <a:round/>
                      <a:headEnd len="sm" w="sm" type="none"/>
                      <a:tailEnd len="sm" w="sm" type="none"/>
                    </a:lnB>
                    <a:solidFill>
                      <a:srgbClr val="FFE7FF"/>
                    </a:solidFill>
                  </a:tcPr>
                </a:tc>
              </a:tr>
              <a:tr h="1207200">
                <a:tc>
                  <a:txBody>
                    <a:bodyPr>
                      <a:noAutofit/>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5DBE5"/>
                    </a:solidFill>
                  </a:tcPr>
                </a:tc>
                <a:tc>
                  <a:txBody>
                    <a:bodyPr>
                      <a:noAutofit/>
                    </a:bodyPr>
                    <a:lstStyle/>
                    <a:p>
                      <a:pPr indent="0" lvl="0" marL="0" marR="0" rtl="0" algn="l">
                        <a:lnSpc>
                          <a:spcPct val="150000"/>
                        </a:lnSpc>
                        <a:spcBef>
                          <a:spcPts val="0"/>
                        </a:spcBef>
                        <a:spcAft>
                          <a:spcPts val="0"/>
                        </a:spcAft>
                        <a:buClr>
                          <a:srgbClr val="000000"/>
                        </a:buClr>
                        <a:buSzPts val="1200"/>
                        <a:buFont typeface="Arial"/>
                        <a:buNone/>
                      </a:pPr>
                      <a:r>
                        <a:rPr lang="en-US" sz="1200"/>
                        <a:t>I</a:t>
                      </a:r>
                      <a:r>
                        <a:rPr lang="en-US" sz="1200" u="none" cap="none" strike="noStrike"/>
                        <a:t>t is active </a:t>
                      </a:r>
                      <a:r>
                        <a:rPr b="1" lang="en-US" sz="1200" u="none" cap="none" strike="noStrike"/>
                        <a:t>only</a:t>
                      </a:r>
                      <a:r>
                        <a:rPr lang="en-US" sz="1200" u="none" cap="none" strike="noStrike"/>
                        <a:t> </a:t>
                      </a:r>
                      <a:r>
                        <a:rPr b="1" lang="en-US" sz="1200" u="none" cap="none" strike="noStrike"/>
                        <a:t>against gram </a:t>
                      </a:r>
                      <a:r>
                        <a:rPr b="1" lang="en-US" sz="1200" u="none" cap="none" strike="noStrike">
                          <a:solidFill>
                            <a:srgbClr val="FF0000"/>
                          </a:solidFill>
                        </a:rPr>
                        <a:t>positive </a:t>
                      </a:r>
                      <a:r>
                        <a:rPr b="1" lang="en-US" sz="1200" u="none" cap="none" strike="noStrike"/>
                        <a:t>bacteria</a:t>
                      </a:r>
                      <a:r>
                        <a:rPr lang="en-US" sz="1200" u="none" cap="none" strike="noStrike"/>
                        <a:t>. (narrow spectrum)</a:t>
                      </a:r>
                      <a:r>
                        <a:rPr lang="en-US" sz="1200" u="none" cap="none" strike="noStrike">
                          <a:solidFill>
                            <a:srgbClr val="171616"/>
                          </a:solidFill>
                        </a:rPr>
                        <a:t> </a:t>
                      </a:r>
                      <a:r>
                        <a:rPr lang="en-US" sz="1200" u="none" cap="none" strike="noStrike">
                          <a:solidFill>
                            <a:schemeClr val="accent1"/>
                          </a:solidFill>
                        </a:rPr>
                        <a:t>→ can not be administered alone especially as an empiric therapy.</a:t>
                      </a:r>
                      <a:endParaRPr sz="1200" u="none" cap="none" strike="noStrike">
                        <a:solidFill>
                          <a:schemeClr val="accent1"/>
                        </a:solidFill>
                      </a:endParaRPr>
                    </a:p>
                    <a:p>
                      <a:pPr indent="0" lvl="0" marL="0" marR="0" rtl="0" algn="l">
                        <a:lnSpc>
                          <a:spcPct val="150000"/>
                        </a:lnSpc>
                        <a:spcBef>
                          <a:spcPts val="0"/>
                        </a:spcBef>
                        <a:spcAft>
                          <a:spcPts val="0"/>
                        </a:spcAft>
                        <a:buClr>
                          <a:srgbClr val="000000"/>
                        </a:buClr>
                        <a:buSzPts val="1200"/>
                        <a:buFont typeface="Arial"/>
                        <a:buNone/>
                      </a:pPr>
                      <a:r>
                        <a:t/>
                      </a:r>
                      <a:endParaRPr sz="1200" u="none" cap="none" strike="noStrike">
                        <a:solidFill>
                          <a:schemeClr val="accent1"/>
                        </a:solidFill>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441250">
                <a:tc>
                  <a:txBody>
                    <a:bodyPr>
                      <a:noAutofit/>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EFDED"/>
                    </a:solidFill>
                  </a:tcPr>
                </a:tc>
                <a:tc>
                  <a:txBody>
                    <a:bodyPr>
                      <a:noAutofit/>
                    </a:bodyPr>
                    <a:lstStyle/>
                    <a:p>
                      <a:pPr indent="0" lvl="0" marL="0" marR="0" rtl="0" algn="l">
                        <a:lnSpc>
                          <a:spcPct val="150000"/>
                        </a:lnSpc>
                        <a:spcBef>
                          <a:spcPts val="0"/>
                        </a:spcBef>
                        <a:spcAft>
                          <a:spcPts val="0"/>
                        </a:spcAft>
                        <a:buClr>
                          <a:srgbClr val="171616"/>
                        </a:buClr>
                        <a:buSzPts val="1300"/>
                        <a:buFont typeface="Avenir"/>
                        <a:buNone/>
                      </a:pPr>
                      <a:r>
                        <a:rPr lang="en-US" sz="1200" u="none" cap="none" strike="noStrike"/>
                        <a:t>Cell wall inhibitor (bacteri</a:t>
                      </a:r>
                      <a:r>
                        <a:rPr lang="en-US" sz="1200" u="sng" cap="none" strike="noStrike"/>
                        <a:t>cidal</a:t>
                      </a:r>
                      <a:r>
                        <a:rPr lang="en-US" sz="1200" u="none" cap="none" strike="noStrike"/>
                        <a:t>)</a:t>
                      </a:r>
                      <a:endParaRPr sz="12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522500">
                <a:tc>
                  <a:txBody>
                    <a:bodyPr>
                      <a:noAutofit/>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A3E95A"/>
                    </a:solidFill>
                  </a:tcPr>
                </a:tc>
                <a:tc>
                  <a:txBody>
                    <a:bodyPr>
                      <a:noAutofit/>
                    </a:bodyPr>
                    <a:lstStyle/>
                    <a:p>
                      <a:pPr indent="0" lvl="0" marL="0" marR="0" rtl="0" algn="l">
                        <a:lnSpc>
                          <a:spcPct val="150000"/>
                        </a:lnSpc>
                        <a:spcBef>
                          <a:spcPts val="0"/>
                        </a:spcBef>
                        <a:spcAft>
                          <a:spcPts val="0"/>
                        </a:spcAft>
                        <a:buClr>
                          <a:srgbClr val="000000"/>
                        </a:buClr>
                        <a:buSzPts val="1200"/>
                        <a:buFont typeface="Arial"/>
                        <a:buNone/>
                      </a:pPr>
                      <a:r>
                        <a:rPr lang="en-US" sz="1200" u="none" cap="none" strike="noStrike"/>
                        <a:t>- </a:t>
                      </a:r>
                      <a:r>
                        <a:rPr b="1" lang="en-US" sz="1200" u="none" cap="none" strike="noStrike"/>
                        <a:t>Poorly</a:t>
                      </a:r>
                      <a:r>
                        <a:rPr lang="en-US" sz="1200" u="none" cap="none" strike="noStrike"/>
                        <a:t> absorbed </a:t>
                      </a:r>
                      <a:r>
                        <a:rPr b="1" lang="en-US" sz="1200" u="none" cap="none" strike="noStrike"/>
                        <a:t>orally</a:t>
                      </a:r>
                      <a:r>
                        <a:rPr lang="en-US" sz="1200" u="none" cap="none" strike="noStrike"/>
                        <a:t>. </a:t>
                      </a:r>
                      <a:endParaRPr sz="1200" u="none" cap="none" strike="noStrike"/>
                    </a:p>
                    <a:p>
                      <a:pPr indent="0" lvl="0" marL="0" marR="0" rtl="0" algn="l">
                        <a:lnSpc>
                          <a:spcPct val="150000"/>
                        </a:lnSpc>
                        <a:spcBef>
                          <a:spcPts val="0"/>
                        </a:spcBef>
                        <a:spcAft>
                          <a:spcPts val="0"/>
                        </a:spcAft>
                        <a:buClr>
                          <a:srgbClr val="000000"/>
                        </a:buClr>
                        <a:buSzPts val="1200"/>
                        <a:buFont typeface="Arial"/>
                        <a:buNone/>
                      </a:pPr>
                      <a:r>
                        <a:rPr lang="en-US" sz="1200" u="none" cap="none" strike="noStrike"/>
                        <a:t>- Used </a:t>
                      </a:r>
                      <a:r>
                        <a:rPr b="1" lang="en-US" sz="1200" u="none" cap="none" strike="noStrike">
                          <a:solidFill>
                            <a:srgbClr val="FF0000"/>
                          </a:solidFill>
                        </a:rPr>
                        <a:t>orally</a:t>
                      </a:r>
                      <a:r>
                        <a:rPr lang="en-US" sz="1200" u="none" cap="none" strike="noStrike">
                          <a:solidFill>
                            <a:srgbClr val="FF0000"/>
                          </a:solidFill>
                        </a:rPr>
                        <a:t> </a:t>
                      </a:r>
                      <a:r>
                        <a:rPr lang="en-US" sz="1200" u="none" cap="none" strike="noStrike"/>
                        <a:t>to treat GIT infections caused by </a:t>
                      </a:r>
                      <a:r>
                        <a:rPr i="1" lang="en-US" sz="1200" u="none" cap="none" strike="noStrike"/>
                        <a:t>clostridium difficile  </a:t>
                      </a:r>
                      <a:r>
                        <a:rPr lang="en-US" sz="1200" u="none" cap="none" strike="noStrike"/>
                        <a:t>e.g. </a:t>
                      </a:r>
                      <a:r>
                        <a:rPr b="1" lang="en-US" sz="1200" u="none" cap="none" strike="noStrike"/>
                        <a:t>pseudomembranous colitis</a:t>
                      </a:r>
                      <a:r>
                        <a:rPr lang="en-US" sz="1200" u="none" cap="none" strike="noStrike"/>
                        <a:t>. </a:t>
                      </a:r>
                      <a:r>
                        <a:rPr lang="en-US" sz="1200" u="none" cap="none" strike="noStrike">
                          <a:solidFill>
                            <a:schemeClr val="accent1"/>
                          </a:solidFill>
                        </a:rPr>
                        <a:t>The only </a:t>
                      </a:r>
                      <a:r>
                        <a:rPr b="1" lang="en-US" sz="1200" u="none" cap="none" strike="noStrike">
                          <a:solidFill>
                            <a:schemeClr val="accent1"/>
                          </a:solidFill>
                        </a:rPr>
                        <a:t>oral</a:t>
                      </a:r>
                      <a:r>
                        <a:rPr lang="en-US" sz="1200" u="none" cap="none" strike="noStrike">
                          <a:solidFill>
                            <a:schemeClr val="accent1"/>
                          </a:solidFill>
                        </a:rPr>
                        <a:t> use for it</a:t>
                      </a:r>
                      <a:endParaRPr sz="1200" u="none" cap="none" strike="noStrike">
                        <a:solidFill>
                          <a:schemeClr val="accent1"/>
                        </a:solidFill>
                      </a:endParaRPr>
                    </a:p>
                    <a:p>
                      <a:pPr indent="0" lvl="0" marL="0" marR="0" rtl="0" algn="l">
                        <a:lnSpc>
                          <a:spcPct val="150000"/>
                        </a:lnSpc>
                        <a:spcBef>
                          <a:spcPts val="0"/>
                        </a:spcBef>
                        <a:spcAft>
                          <a:spcPts val="0"/>
                        </a:spcAft>
                        <a:buClr>
                          <a:srgbClr val="000000"/>
                        </a:buClr>
                        <a:buSzPts val="1200"/>
                        <a:buFont typeface="Arial"/>
                        <a:buNone/>
                      </a:pPr>
                      <a:r>
                        <a:rPr lang="en-US" sz="1200" u="none" cap="none" strike="noStrike"/>
                        <a:t>- Given intravenously for the treatment of meningitis</a:t>
                      </a:r>
                      <a:r>
                        <a:rPr lang="en-US" sz="1200" u="none" cap="none" strike="noStrike">
                          <a:solidFill>
                            <a:schemeClr val="dk1"/>
                          </a:solidFill>
                        </a:rPr>
                        <a:t>.</a:t>
                      </a:r>
                      <a:endParaRPr sz="12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522500">
                <a:tc>
                  <a:txBody>
                    <a:bodyPr>
                      <a:noAutofit/>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D80E"/>
                    </a:solidFill>
                  </a:tcPr>
                </a:tc>
                <a:tc>
                  <a:txBody>
                    <a:bodyPr>
                      <a:noAutofit/>
                    </a:bodyPr>
                    <a:lstStyle/>
                    <a:p>
                      <a:pPr indent="0" lvl="0" marL="0" marR="0" rtl="0" algn="l">
                        <a:lnSpc>
                          <a:spcPct val="150000"/>
                        </a:lnSpc>
                        <a:spcBef>
                          <a:spcPts val="0"/>
                        </a:spcBef>
                        <a:spcAft>
                          <a:spcPts val="0"/>
                        </a:spcAft>
                        <a:buClr>
                          <a:srgbClr val="000000"/>
                        </a:buClr>
                        <a:buSzPts val="1200"/>
                        <a:buFont typeface="Arial"/>
                        <a:buNone/>
                      </a:pPr>
                      <a:r>
                        <a:rPr lang="en-US" sz="1200" u="none" cap="none" strike="noStrike">
                          <a:solidFill>
                            <a:schemeClr val="accent1"/>
                          </a:solidFill>
                        </a:rPr>
                        <a:t>- Used when the patient is allergic to penicillins.</a:t>
                      </a:r>
                      <a:endParaRPr sz="1200" u="none" cap="none" strike="noStrike"/>
                    </a:p>
                    <a:p>
                      <a:pPr indent="0" lvl="0" marL="0" marR="0" rtl="0" algn="l">
                        <a:lnSpc>
                          <a:spcPct val="150000"/>
                        </a:lnSpc>
                        <a:spcBef>
                          <a:spcPts val="0"/>
                        </a:spcBef>
                        <a:spcAft>
                          <a:spcPts val="0"/>
                        </a:spcAft>
                        <a:buClr>
                          <a:srgbClr val="000000"/>
                        </a:buClr>
                        <a:buSzPts val="1200"/>
                        <a:buFont typeface="Arial"/>
                        <a:buNone/>
                      </a:pPr>
                      <a:r>
                        <a:rPr b="1" lang="en-US" sz="1200" u="none" cap="none" strike="noStrike">
                          <a:solidFill>
                            <a:srgbClr val="FF0000"/>
                          </a:solidFill>
                        </a:rPr>
                        <a:t>- Used against Methicillin resistant S. aureus (MRSA).</a:t>
                      </a:r>
                      <a:endParaRPr b="1" sz="1200" u="none" cap="none" strike="noStrike">
                        <a:solidFill>
                          <a:srgbClr val="FF0000"/>
                        </a:solidFill>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495425">
                <a:tc>
                  <a:txBody>
                    <a:bodyPr>
                      <a:noAutofit/>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444A"/>
                    </a:solidFill>
                  </a:tcPr>
                </a:tc>
                <a:tc>
                  <a:txBody>
                    <a:bodyPr>
                      <a:noAutofit/>
                    </a:bodyPr>
                    <a:lstStyle/>
                    <a:p>
                      <a:pPr indent="0" lvl="0" marL="0" marR="0" rtl="0" algn="l">
                        <a:lnSpc>
                          <a:spcPct val="150000"/>
                        </a:lnSpc>
                        <a:spcBef>
                          <a:spcPts val="0"/>
                        </a:spcBef>
                        <a:spcAft>
                          <a:spcPts val="0"/>
                        </a:spcAft>
                        <a:buClr>
                          <a:srgbClr val="000000"/>
                        </a:buClr>
                        <a:buSzPts val="1200"/>
                        <a:buFont typeface="Arial"/>
                        <a:buNone/>
                      </a:pPr>
                      <a:r>
                        <a:rPr b="1" lang="en-US" sz="1200" u="none" cap="none" strike="noStrike"/>
                        <a:t>1- Phlebitis</a:t>
                      </a:r>
                      <a:r>
                        <a:rPr lang="en-US" sz="1200" u="none" cap="none" strike="noStrike">
                          <a:solidFill>
                            <a:schemeClr val="dk1"/>
                          </a:solidFill>
                        </a:rPr>
                        <a:t> at site of injection.</a:t>
                      </a:r>
                      <a:endParaRPr sz="1200" u="none" cap="none" strike="noStrike"/>
                    </a:p>
                    <a:p>
                      <a:pPr indent="0" lvl="0" marL="0" marR="0" rtl="0" algn="l">
                        <a:lnSpc>
                          <a:spcPct val="150000"/>
                        </a:lnSpc>
                        <a:spcBef>
                          <a:spcPts val="0"/>
                        </a:spcBef>
                        <a:spcAft>
                          <a:spcPts val="0"/>
                        </a:spcAft>
                        <a:buClr>
                          <a:srgbClr val="000000"/>
                        </a:buClr>
                        <a:buSzPts val="1200"/>
                        <a:buFont typeface="Arial"/>
                        <a:buNone/>
                      </a:pPr>
                      <a:r>
                        <a:rPr lang="en-US" sz="1200" u="none" cap="none" strike="noStrike"/>
                        <a:t>2- </a:t>
                      </a:r>
                      <a:r>
                        <a:rPr b="1" lang="en-US" sz="1200" u="none" cap="none" strike="noStrike">
                          <a:solidFill>
                            <a:srgbClr val="FF0000"/>
                          </a:solidFill>
                        </a:rPr>
                        <a:t>Ototoxicity</a:t>
                      </a:r>
                      <a:r>
                        <a:rPr lang="en-US" sz="1200" u="none" cap="none" strike="noStrike"/>
                        <a:t> → rare, but the administration with another ototoxic or nephrotoxic drug, such as an aminoglycoside, increases the risk of these toxicities.</a:t>
                      </a:r>
                      <a:endParaRPr sz="1200" u="none" cap="none" strike="noStrike"/>
                    </a:p>
                    <a:p>
                      <a:pPr indent="0" lvl="0" marL="0" marR="0" rtl="0" algn="l">
                        <a:lnSpc>
                          <a:spcPct val="150000"/>
                        </a:lnSpc>
                        <a:spcBef>
                          <a:spcPts val="0"/>
                        </a:spcBef>
                        <a:spcAft>
                          <a:spcPts val="0"/>
                        </a:spcAft>
                        <a:buClr>
                          <a:srgbClr val="000000"/>
                        </a:buClr>
                        <a:buSzPts val="1200"/>
                        <a:buFont typeface="Arial"/>
                        <a:buNone/>
                      </a:pPr>
                      <a:r>
                        <a:rPr lang="en-US" sz="1200" u="none" cap="none" strike="noStrike"/>
                        <a:t>3- </a:t>
                      </a:r>
                      <a:r>
                        <a:rPr b="1" lang="en-US" sz="1200" u="none" cap="none" strike="noStrike">
                          <a:solidFill>
                            <a:srgbClr val="FF0000"/>
                          </a:solidFill>
                        </a:rPr>
                        <a:t>Histamine</a:t>
                      </a:r>
                      <a:r>
                        <a:rPr lang="en-US" sz="1200" u="none" cap="none" strike="noStrike">
                          <a:solidFill>
                            <a:srgbClr val="FF0000"/>
                          </a:solidFill>
                        </a:rPr>
                        <a:t> release</a:t>
                      </a:r>
                      <a:r>
                        <a:rPr lang="en-US" sz="1200" u="none" cap="none" strike="noStrike"/>
                        <a:t> (flushing of upper body) →</a:t>
                      </a:r>
                      <a:r>
                        <a:rPr lang="en-US" sz="1200" u="none" cap="none" strike="noStrike">
                          <a:solidFill>
                            <a:srgbClr val="FF0000"/>
                          </a:solidFill>
                        </a:rPr>
                        <a:t> </a:t>
                      </a:r>
                      <a:r>
                        <a:rPr b="1" lang="en-US" sz="1200" u="none" cap="none" strike="noStrike">
                          <a:solidFill>
                            <a:srgbClr val="FF0000"/>
                          </a:solidFill>
                        </a:rPr>
                        <a:t>red man </a:t>
                      </a:r>
                      <a:r>
                        <a:rPr lang="en-US" sz="1200" u="none" cap="none" strike="noStrike">
                          <a:solidFill>
                            <a:srgbClr val="FF0000"/>
                          </a:solidFill>
                        </a:rPr>
                        <a:t>(red neck) </a:t>
                      </a:r>
                      <a:r>
                        <a:rPr b="1" lang="en-US" sz="1200" u="none" cap="none" strike="noStrike">
                          <a:solidFill>
                            <a:srgbClr val="FF0000"/>
                          </a:solidFill>
                        </a:rPr>
                        <a:t>syndrome </a:t>
                      </a:r>
                      <a:r>
                        <a:rPr b="1" lang="en-US" sz="1200" u="none" cap="none" strike="noStrike">
                          <a:solidFill>
                            <a:schemeClr val="accent1"/>
                          </a:solidFill>
                        </a:rPr>
                        <a:t>→ </a:t>
                      </a:r>
                      <a:r>
                        <a:rPr lang="en-US" sz="1200" u="none" cap="none" strike="noStrike">
                          <a:solidFill>
                            <a:schemeClr val="accent1"/>
                          </a:solidFill>
                        </a:rPr>
                        <a:t>not IgA mediated reaction. → you might administered antihistamine to prevent histamine effects such as diphenhydramine. </a:t>
                      </a:r>
                      <a:endParaRPr sz="1200" u="none" cap="none" strike="noStrike">
                        <a:solidFill>
                          <a:schemeClr val="accent1"/>
                        </a:solidFill>
                      </a:endParaRPr>
                    </a:p>
                    <a:p>
                      <a:pPr indent="0" lvl="0" marL="0" marR="0" rtl="0" algn="l">
                        <a:lnSpc>
                          <a:spcPct val="150000"/>
                        </a:lnSpc>
                        <a:spcBef>
                          <a:spcPts val="0"/>
                        </a:spcBef>
                        <a:spcAft>
                          <a:spcPts val="0"/>
                        </a:spcAft>
                        <a:buClr>
                          <a:schemeClr val="dk1"/>
                        </a:buClr>
                        <a:buSzPts val="1300"/>
                        <a:buFont typeface="Avenir"/>
                        <a:buNone/>
                      </a:pPr>
                      <a:r>
                        <a:rPr lang="en-US" sz="1200" u="none" cap="none" strike="noStrike"/>
                        <a:t>4- </a:t>
                      </a:r>
                      <a:r>
                        <a:rPr lang="en-US" sz="1200" u="none" cap="none" strike="noStrike">
                          <a:solidFill>
                            <a:srgbClr val="FF0000"/>
                          </a:solidFill>
                        </a:rPr>
                        <a:t>Nephrotoxicity</a:t>
                      </a:r>
                      <a:endParaRPr b="1" sz="1200" u="none" cap="none" strike="noStrike">
                        <a:solidFill>
                          <a:srgbClr val="FF0000"/>
                        </a:solidFill>
                      </a:endParaRPr>
                    </a:p>
                    <a:p>
                      <a:pPr indent="0" lvl="0" marL="0" marR="0" rtl="0" algn="l">
                        <a:lnSpc>
                          <a:spcPct val="150000"/>
                        </a:lnSpc>
                        <a:spcBef>
                          <a:spcPts val="0"/>
                        </a:spcBef>
                        <a:spcAft>
                          <a:spcPts val="0"/>
                        </a:spcAft>
                        <a:buClr>
                          <a:schemeClr val="dk1"/>
                        </a:buClr>
                        <a:buSzPts val="1300"/>
                        <a:buFont typeface="Avenir"/>
                        <a:buNone/>
                      </a:pPr>
                      <a:r>
                        <a:rPr lang="en-US" sz="1200" u="none" cap="none" strike="noStrike"/>
                        <a:t>5-</a:t>
                      </a:r>
                      <a:r>
                        <a:rPr lang="en-US" sz="1200" u="none" cap="none" strike="noStrike">
                          <a:solidFill>
                            <a:srgbClr val="FF0000"/>
                          </a:solidFill>
                        </a:rPr>
                        <a:t> </a:t>
                      </a:r>
                      <a:r>
                        <a:rPr b="1" lang="en-US" sz="1200" u="sng" cap="none" strike="noStrike">
                          <a:solidFill>
                            <a:srgbClr val="FF0000"/>
                          </a:solidFill>
                        </a:rPr>
                        <a:t>hypo</a:t>
                      </a:r>
                      <a:r>
                        <a:rPr b="1" lang="en-US" sz="1200" u="none" cap="none" strike="noStrike">
                          <a:solidFill>
                            <a:srgbClr val="FF0000"/>
                          </a:solidFill>
                        </a:rPr>
                        <a:t>tension</a:t>
                      </a:r>
                      <a:r>
                        <a:rPr lang="en-US" sz="1200" u="none" cap="none" strike="noStrike"/>
                        <a:t> (minimized if injected </a:t>
                      </a:r>
                      <a:r>
                        <a:rPr b="1" lang="en-US" sz="1200" u="none" cap="none" strike="noStrike"/>
                        <a:t>slowly </a:t>
                      </a:r>
                      <a:r>
                        <a:rPr lang="en-US" sz="1200" u="none" cap="none" strike="noStrike"/>
                        <a:t>over 60 minutes).</a:t>
                      </a:r>
                      <a:endParaRPr sz="12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801675">
                <a:tc rowSpan="2">
                  <a:txBody>
                    <a:bodyPr>
                      <a:noAutofit/>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8296B0"/>
                    </a:solidFill>
                  </a:tcPr>
                </a:tc>
                <a:tc>
                  <a:txBody>
                    <a:bodyPr>
                      <a:noAutofit/>
                    </a:bodyPr>
                    <a:lstStyle/>
                    <a:p>
                      <a:pPr indent="0" lvl="0" marL="0" marR="0" rtl="0" algn="l">
                        <a:lnSpc>
                          <a:spcPct val="150000"/>
                        </a:lnSpc>
                        <a:spcBef>
                          <a:spcPts val="0"/>
                        </a:spcBef>
                        <a:spcAft>
                          <a:spcPts val="0"/>
                        </a:spcAft>
                        <a:buClr>
                          <a:srgbClr val="000000"/>
                        </a:buClr>
                        <a:buSzPts val="1200"/>
                        <a:buFont typeface="Arial"/>
                        <a:buNone/>
                      </a:pPr>
                      <a:r>
                        <a:rPr lang="en-US" sz="1200" u="none" cap="none" strike="noStrike"/>
                        <a:t>Used in combination with </a:t>
                      </a:r>
                      <a:r>
                        <a:rPr b="1" lang="en-US" sz="1200" u="none" cap="none" strike="noStrike"/>
                        <a:t>3rd generation cephalosporins</a:t>
                      </a:r>
                      <a:r>
                        <a:rPr lang="en-US" sz="1200" u="none" cap="none" strike="noStrike"/>
                        <a:t> for treatment of meningitis caused by </a:t>
                      </a:r>
                      <a:r>
                        <a:rPr b="1" lang="en-US" sz="1200" u="none" cap="none" strike="noStrike"/>
                        <a:t>penicillin resistant pneumococci</a:t>
                      </a:r>
                      <a:r>
                        <a:rPr lang="en-US" sz="1200" u="none" cap="none" strike="noStrike"/>
                        <a:t>.</a:t>
                      </a:r>
                      <a:endParaRPr sz="12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tcPr>
                </a:tc>
              </a:tr>
              <a:tr h="882400">
                <a:tc vMerge="1"/>
                <a:tc>
                  <a:txBody>
                    <a:bodyPr>
                      <a:noAutofit/>
                    </a:bodyPr>
                    <a:lstStyle/>
                    <a:p>
                      <a:pPr indent="0" lvl="0" marL="0" marR="0" rtl="0" algn="l">
                        <a:lnSpc>
                          <a:spcPct val="150000"/>
                        </a:lnSpc>
                        <a:spcBef>
                          <a:spcPts val="0"/>
                        </a:spcBef>
                        <a:spcAft>
                          <a:spcPts val="0"/>
                        </a:spcAft>
                        <a:buClr>
                          <a:srgbClr val="000000"/>
                        </a:buClr>
                        <a:buSzPts val="1300"/>
                        <a:buFont typeface="Arial"/>
                        <a:buNone/>
                      </a:pPr>
                      <a:r>
                        <a:rPr lang="en-US" sz="1300" u="none" cap="none" strike="noStrike"/>
                        <a:t>May be combined with </a:t>
                      </a:r>
                      <a:r>
                        <a:rPr b="1" lang="en-US" sz="1300" u="none" cap="none" strike="noStrike"/>
                        <a:t>ampicillin</a:t>
                      </a:r>
                      <a:r>
                        <a:rPr lang="en-US" sz="1300" u="none" cap="none" strike="noStrike"/>
                        <a:t> or </a:t>
                      </a:r>
                      <a:r>
                        <a:rPr b="1" lang="en-US" sz="1300" u="none" cap="none" strike="noStrike"/>
                        <a:t>ceftazidime</a:t>
                      </a:r>
                      <a:r>
                        <a:rPr lang="en-US" sz="1300" u="none" cap="none" strike="noStrike"/>
                        <a:t> as an </a:t>
                      </a:r>
                      <a:r>
                        <a:rPr b="1" lang="en-US" sz="1300" u="none" cap="none" strike="noStrike"/>
                        <a:t>initial (empiric) therapy </a:t>
                      </a:r>
                      <a:r>
                        <a:rPr lang="en-US" sz="1300" u="none" cap="none" strike="noStrike"/>
                        <a:t>of meningitis in infant, elderly and immunocompromised patients.</a:t>
                      </a:r>
                      <a:endParaRPr sz="1400" u="none" cap="none" strike="noStrike"/>
                    </a:p>
                  </a:txBody>
                  <a:tcPr marT="45725" marB="45725" marR="91450" marL="91450" anchor="ctr">
                    <a:lnL cap="flat" cmpd="sng" w="12700">
                      <a:solidFill>
                        <a:schemeClr val="dk1"/>
                      </a:solidFill>
                      <a:prstDash val="solid"/>
                      <a:round/>
                      <a:headEnd len="sm" w="sm" type="none"/>
                      <a:tailEnd len="sm" w="sm" type="none"/>
                    </a:lnL>
                  </a:tcPr>
                </a:tc>
              </a:tr>
            </a:tbl>
          </a:graphicData>
        </a:graphic>
      </p:graphicFrame>
      <p:sp>
        <p:nvSpPr>
          <p:cNvPr id="182" name="Google Shape;182;p19"/>
          <p:cNvSpPr txBox="1"/>
          <p:nvPr>
            <p:ph idx="12" type="sldNum"/>
          </p:nvPr>
        </p:nvSpPr>
        <p:spPr>
          <a:xfrm>
            <a:off x="6362871" y="9401045"/>
            <a:ext cx="336000" cy="527400"/>
          </a:xfrm>
          <a:prstGeom prst="rect">
            <a:avLst/>
          </a:prstGeom>
          <a:noFill/>
          <a:ln>
            <a:noFill/>
          </a:ln>
        </p:spPr>
        <p:txBody>
          <a:bodyPr anchorCtr="0" anchor="ctr" bIns="45700" lIns="91425" spcFirstLastPara="1" rIns="91425" wrap="square" tIns="45700">
            <a:noAutofit/>
          </a:bodyPr>
          <a:lstStyle/>
          <a:p>
            <a:pPr indent="0" lvl="0" marL="0" marR="0" rtl="1" algn="r">
              <a:lnSpc>
                <a:spcPct val="100000"/>
              </a:lnSpc>
              <a:spcBef>
                <a:spcPts val="0"/>
              </a:spcBef>
              <a:spcAft>
                <a:spcPts val="0"/>
              </a:spcAft>
              <a:buClr>
                <a:srgbClr val="000000"/>
              </a:buClr>
              <a:buSzPts val="900"/>
              <a:buFont typeface="Arial"/>
              <a:buNone/>
            </a:pPr>
            <a:r>
              <a:rPr b="0" i="0" lang="en-US" sz="900" u="none" cap="none" strike="noStrike">
                <a:solidFill>
                  <a:srgbClr val="8E95A0"/>
                </a:solidFill>
                <a:latin typeface="Century Gothic"/>
                <a:ea typeface="Century Gothic"/>
                <a:cs typeface="Century Gothic"/>
                <a:sym typeface="Century Gothic"/>
              </a:rPr>
              <a:t>8</a:t>
            </a:r>
            <a:endParaRPr b="0" i="0" sz="900" u="none" cap="none" strike="noStrike">
              <a:solidFill>
                <a:srgbClr val="8E95A0"/>
              </a:solidFill>
              <a:latin typeface="Century Gothic"/>
              <a:ea typeface="Century Gothic"/>
              <a:cs typeface="Century Gothic"/>
              <a:sym typeface="Century Gothic"/>
            </a:endParaRPr>
          </a:p>
        </p:txBody>
      </p:sp>
      <p:sp>
        <p:nvSpPr>
          <p:cNvPr id="183" name="Google Shape;183;p19"/>
          <p:cNvSpPr txBox="1"/>
          <p:nvPr/>
        </p:nvSpPr>
        <p:spPr>
          <a:xfrm>
            <a:off x="-9975" y="610263"/>
            <a:ext cx="655800" cy="351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Century Gothic"/>
                <a:ea typeface="Century Gothic"/>
                <a:cs typeface="Century Gothic"/>
                <a:sym typeface="Century Gothic"/>
              </a:rPr>
              <a:t>Drug</a:t>
            </a:r>
            <a:endParaRPr b="0" i="0" sz="14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19"/>
          <p:cNvSpPr txBox="1"/>
          <p:nvPr/>
        </p:nvSpPr>
        <p:spPr>
          <a:xfrm>
            <a:off x="-9975" y="2287085"/>
            <a:ext cx="655800" cy="351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171616"/>
                </a:solidFill>
                <a:latin typeface="Century Gothic"/>
                <a:ea typeface="Century Gothic"/>
                <a:cs typeface="Century Gothic"/>
                <a:sym typeface="Century Gothic"/>
              </a:rPr>
              <a:t>MOA</a:t>
            </a:r>
            <a:endParaRPr b="1" i="0" sz="1400" u="none" cap="none" strike="noStrike">
              <a:solidFill>
                <a:srgbClr val="171616"/>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entury Gothic"/>
              <a:ea typeface="Century Gothic"/>
              <a:cs typeface="Century Gothic"/>
              <a:sym typeface="Century Gothic"/>
            </a:endParaRPr>
          </a:p>
        </p:txBody>
      </p:sp>
      <p:sp>
        <p:nvSpPr>
          <p:cNvPr id="185" name="Google Shape;185;p19"/>
          <p:cNvSpPr txBox="1"/>
          <p:nvPr/>
        </p:nvSpPr>
        <p:spPr>
          <a:xfrm rot="-5400000">
            <a:off x="-263325" y="1326430"/>
            <a:ext cx="1100400" cy="336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chemeClr val="dk1"/>
                </a:solidFill>
                <a:latin typeface="Century Gothic"/>
                <a:ea typeface="Century Gothic"/>
                <a:cs typeface="Century Gothic"/>
                <a:sym typeface="Century Gothic"/>
              </a:rPr>
              <a:t>Spectrum </a:t>
            </a:r>
            <a:endParaRPr b="1" i="0" sz="14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rgbClr val="171616"/>
              </a:solidFill>
              <a:latin typeface="Century Gothic"/>
              <a:ea typeface="Century Gothic"/>
              <a:cs typeface="Century Gothic"/>
              <a:sym typeface="Century Gothic"/>
            </a:endParaRPr>
          </a:p>
        </p:txBody>
      </p:sp>
      <p:sp>
        <p:nvSpPr>
          <p:cNvPr id="186" name="Google Shape;186;p19"/>
          <p:cNvSpPr txBox="1"/>
          <p:nvPr/>
        </p:nvSpPr>
        <p:spPr>
          <a:xfrm rot="-5400000">
            <a:off x="-263325" y="3231922"/>
            <a:ext cx="1100400" cy="336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171616"/>
                </a:solidFill>
                <a:latin typeface="Century Gothic"/>
                <a:ea typeface="Century Gothic"/>
                <a:cs typeface="Century Gothic"/>
                <a:sym typeface="Century Gothic"/>
              </a:rPr>
              <a:t>P.K</a:t>
            </a:r>
            <a:endParaRPr b="1" i="0" sz="1400" u="none" cap="none" strike="noStrike">
              <a:solidFill>
                <a:srgbClr val="171616"/>
              </a:solidFill>
              <a:latin typeface="Century Gothic"/>
              <a:ea typeface="Century Gothic"/>
              <a:cs typeface="Century Gothic"/>
              <a:sym typeface="Century Gothic"/>
            </a:endParaRPr>
          </a:p>
        </p:txBody>
      </p:sp>
      <p:sp>
        <p:nvSpPr>
          <p:cNvPr id="187" name="Google Shape;187;p19"/>
          <p:cNvSpPr txBox="1"/>
          <p:nvPr/>
        </p:nvSpPr>
        <p:spPr>
          <a:xfrm rot="-5400000">
            <a:off x="-329625" y="4766292"/>
            <a:ext cx="1233000" cy="336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171616"/>
                </a:solidFill>
                <a:latin typeface="Century Gothic"/>
                <a:ea typeface="Century Gothic"/>
                <a:cs typeface="Century Gothic"/>
                <a:sym typeface="Century Gothic"/>
              </a:rPr>
              <a:t>Indications</a:t>
            </a:r>
            <a:endParaRPr b="1" i="0" sz="1400" u="none" cap="none" strike="noStrike">
              <a:solidFill>
                <a:srgbClr val="171616"/>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rgbClr val="171616"/>
              </a:solidFill>
              <a:latin typeface="Century Gothic"/>
              <a:ea typeface="Century Gothic"/>
              <a:cs typeface="Century Gothic"/>
              <a:sym typeface="Century Gothic"/>
            </a:endParaRPr>
          </a:p>
        </p:txBody>
      </p:sp>
      <p:sp>
        <p:nvSpPr>
          <p:cNvPr id="188" name="Google Shape;188;p19"/>
          <p:cNvSpPr txBox="1"/>
          <p:nvPr/>
        </p:nvSpPr>
        <p:spPr>
          <a:xfrm rot="-5400000">
            <a:off x="-263325" y="6814449"/>
            <a:ext cx="1100400" cy="336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chemeClr val="lt1"/>
                </a:solidFill>
                <a:latin typeface="Century Gothic"/>
                <a:ea typeface="Century Gothic"/>
                <a:cs typeface="Century Gothic"/>
                <a:sym typeface="Century Gothic"/>
              </a:rPr>
              <a:t>ADRs</a:t>
            </a:r>
            <a:endParaRPr b="1" i="0" sz="1400" u="none" cap="none" strike="noStrike">
              <a:solidFill>
                <a:schemeClr val="lt1"/>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rgbClr val="171616"/>
              </a:solidFill>
              <a:latin typeface="Century Gothic"/>
              <a:ea typeface="Century Gothic"/>
              <a:cs typeface="Century Gothic"/>
              <a:sym typeface="Century Gothic"/>
            </a:endParaRPr>
          </a:p>
        </p:txBody>
      </p:sp>
      <p:sp>
        <p:nvSpPr>
          <p:cNvPr id="189" name="Google Shape;189;p19"/>
          <p:cNvSpPr txBox="1"/>
          <p:nvPr/>
        </p:nvSpPr>
        <p:spPr>
          <a:xfrm rot="-5400000">
            <a:off x="-449325" y="8853979"/>
            <a:ext cx="1472400" cy="336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chemeClr val="lt1"/>
                </a:solidFill>
                <a:latin typeface="Century Gothic"/>
                <a:ea typeface="Century Gothic"/>
                <a:cs typeface="Century Gothic"/>
                <a:sym typeface="Century Gothic"/>
              </a:rPr>
              <a:t>COMBINATION </a:t>
            </a:r>
            <a:endParaRPr b="1" i="0" sz="1400" u="none" cap="none" strike="noStrike">
              <a:solidFill>
                <a:schemeClr val="lt1"/>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rgbClr val="171616"/>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20"/>
          <p:cNvSpPr/>
          <p:nvPr/>
        </p:nvSpPr>
        <p:spPr>
          <a:xfrm>
            <a:off x="513950" y="1413800"/>
            <a:ext cx="5875200" cy="3621600"/>
          </a:xfrm>
          <a:prstGeom prst="rect">
            <a:avLst/>
          </a:prstGeom>
          <a:noFill/>
          <a:ln cap="flat" cmpd="sng" w="12700">
            <a:solidFill>
              <a:srgbClr val="FEE599"/>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l">
              <a:spcBef>
                <a:spcPts val="0"/>
              </a:spcBef>
              <a:spcAft>
                <a:spcPts val="0"/>
              </a:spcAft>
              <a:buNone/>
            </a:pPr>
            <a:r>
              <a:t/>
            </a:r>
            <a:endParaRPr b="1" sz="12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sz="12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sz="12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US">
                <a:solidFill>
                  <a:schemeClr val="dk1"/>
                </a:solidFill>
                <a:latin typeface="Century Gothic"/>
                <a:ea typeface="Century Gothic"/>
                <a:cs typeface="Century Gothic"/>
                <a:sym typeface="Century Gothic"/>
              </a:rPr>
              <a:t>Mechanism of action:</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sz="1200">
              <a:solidFill>
                <a:schemeClr val="dk1"/>
              </a:solidFill>
              <a:latin typeface="Century Gothic"/>
              <a:ea typeface="Century Gothic"/>
              <a:cs typeface="Century Gothic"/>
              <a:sym typeface="Century Gothic"/>
            </a:endParaRPr>
          </a:p>
          <a:p>
            <a:pPr indent="-304800" lvl="0" marL="45720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Inhibit </a:t>
            </a:r>
            <a:r>
              <a:rPr lang="en-US" sz="1200">
                <a:solidFill>
                  <a:srgbClr val="FF0000"/>
                </a:solidFill>
                <a:latin typeface="Century Gothic"/>
                <a:ea typeface="Century Gothic"/>
                <a:cs typeface="Century Gothic"/>
                <a:sym typeface="Century Gothic"/>
              </a:rPr>
              <a:t>protein </a:t>
            </a:r>
            <a:r>
              <a:rPr lang="en-US" sz="1200">
                <a:solidFill>
                  <a:schemeClr val="dk1"/>
                </a:solidFill>
                <a:latin typeface="Century Gothic"/>
                <a:ea typeface="Century Gothic"/>
                <a:cs typeface="Century Gothic"/>
                <a:sym typeface="Century Gothic"/>
              </a:rPr>
              <a:t>synthesis (30s subunit). </a:t>
            </a:r>
            <a:endParaRPr sz="1200">
              <a:solidFill>
                <a:schemeClr val="dk1"/>
              </a:solidFill>
              <a:latin typeface="Century Gothic"/>
              <a:ea typeface="Century Gothic"/>
              <a:cs typeface="Century Gothic"/>
              <a:sym typeface="Century Gothic"/>
            </a:endParaRPr>
          </a:p>
          <a:p>
            <a:pPr indent="-304800" lvl="0" marL="45720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Bactericidal Bactericidal ( exclusive for aerobic G-bacteria )</a:t>
            </a:r>
            <a:endParaRPr sz="1200">
              <a:solidFill>
                <a:schemeClr val="dk1"/>
              </a:solidFill>
              <a:latin typeface="Century Gothic"/>
              <a:ea typeface="Century Gothic"/>
              <a:cs typeface="Century Gothic"/>
              <a:sym typeface="Century Gothic"/>
            </a:endParaRPr>
          </a:p>
          <a:p>
            <a:pPr indent="-304800" lvl="0" marL="45720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Not absorbed orally </a:t>
            </a:r>
            <a:endParaRPr sz="1200">
              <a:solidFill>
                <a:schemeClr val="dk1"/>
              </a:solidFill>
              <a:latin typeface="Century Gothic"/>
              <a:ea typeface="Century Gothic"/>
              <a:cs typeface="Century Gothic"/>
              <a:sym typeface="Century Gothic"/>
            </a:endParaRPr>
          </a:p>
          <a:p>
            <a:pPr indent="-304800" lvl="0" marL="45720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Given by injection i.v.</a:t>
            </a:r>
            <a:endParaRPr sz="1200">
              <a:solidFill>
                <a:schemeClr val="dk1"/>
              </a:solidFill>
              <a:latin typeface="Century Gothic"/>
              <a:ea typeface="Century Gothic"/>
              <a:cs typeface="Century Gothic"/>
              <a:sym typeface="Century Gothic"/>
            </a:endParaRPr>
          </a:p>
          <a:p>
            <a:pPr indent="0" lvl="0" marL="457200" rtl="0" algn="l">
              <a:spcBef>
                <a:spcPts val="0"/>
              </a:spcBef>
              <a:spcAft>
                <a:spcPts val="0"/>
              </a:spcAft>
              <a:buNone/>
            </a:pPr>
            <a:r>
              <a:t/>
            </a:r>
            <a:endParaRPr sz="12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US" sz="1200">
                <a:solidFill>
                  <a:schemeClr val="dk1"/>
                </a:solidFill>
                <a:latin typeface="Century Gothic"/>
                <a:ea typeface="Century Gothic"/>
                <a:cs typeface="Century Gothic"/>
                <a:sym typeface="Century Gothic"/>
              </a:rPr>
              <a:t> </a:t>
            </a:r>
            <a:r>
              <a:rPr b="1" lang="en-US">
                <a:solidFill>
                  <a:schemeClr val="dk1"/>
                </a:solidFill>
                <a:latin typeface="Century Gothic"/>
                <a:ea typeface="Century Gothic"/>
                <a:cs typeface="Century Gothic"/>
                <a:sym typeface="Century Gothic"/>
              </a:rPr>
              <a:t> ADRs:</a:t>
            </a:r>
            <a:endParaRPr b="1">
              <a:solidFill>
                <a:schemeClr val="dk1"/>
              </a:solidFill>
              <a:latin typeface="Century Gothic"/>
              <a:ea typeface="Century Gothic"/>
              <a:cs typeface="Century Gothic"/>
              <a:sym typeface="Century Gothic"/>
            </a:endParaRPr>
          </a:p>
          <a:p>
            <a:pPr indent="-304800" lvl="0" marL="457200" rtl="0" algn="l">
              <a:spcBef>
                <a:spcPts val="0"/>
              </a:spcBef>
              <a:spcAft>
                <a:spcPts val="0"/>
              </a:spcAft>
              <a:buClr>
                <a:srgbClr val="FF0000"/>
              </a:buClr>
              <a:buSzPts val="1200"/>
              <a:buFont typeface="Century Gothic"/>
              <a:buChar char="●"/>
            </a:pPr>
            <a:r>
              <a:rPr b="1" lang="en-US" sz="1200">
                <a:solidFill>
                  <a:srgbClr val="FF0000"/>
                </a:solidFill>
                <a:latin typeface="Century Gothic"/>
                <a:ea typeface="Century Gothic"/>
                <a:cs typeface="Century Gothic"/>
                <a:sym typeface="Century Gothic"/>
              </a:rPr>
              <a:t>Ototoxicity</a:t>
            </a:r>
            <a:r>
              <a:rPr b="1" lang="en-US" sz="1200">
                <a:solidFill>
                  <a:schemeClr val="accent1"/>
                </a:solidFill>
                <a:latin typeface="Century Gothic"/>
                <a:ea typeface="Century Gothic"/>
                <a:cs typeface="Century Gothic"/>
                <a:sym typeface="Century Gothic"/>
              </a:rPr>
              <a:t>* </a:t>
            </a:r>
            <a:endParaRPr b="1" sz="1200">
              <a:solidFill>
                <a:schemeClr val="accent1"/>
              </a:solidFill>
              <a:latin typeface="Century Gothic"/>
              <a:ea typeface="Century Gothic"/>
              <a:cs typeface="Century Gothic"/>
              <a:sym typeface="Century Gothic"/>
            </a:endParaRPr>
          </a:p>
          <a:p>
            <a:pPr indent="-304800" lvl="0" marL="457200" rtl="0" algn="l">
              <a:spcBef>
                <a:spcPts val="0"/>
              </a:spcBef>
              <a:spcAft>
                <a:spcPts val="0"/>
              </a:spcAft>
              <a:buClr>
                <a:srgbClr val="FF0000"/>
              </a:buClr>
              <a:buSzPts val="1200"/>
              <a:buFont typeface="Century Gothic"/>
              <a:buChar char="●"/>
            </a:pPr>
            <a:r>
              <a:rPr b="1" lang="en-US" sz="1200">
                <a:solidFill>
                  <a:srgbClr val="FF0000"/>
                </a:solidFill>
                <a:latin typeface="Century Gothic"/>
                <a:ea typeface="Century Gothic"/>
                <a:cs typeface="Century Gothic"/>
                <a:sym typeface="Century Gothic"/>
              </a:rPr>
              <a:t>Nephrotoxicity</a:t>
            </a:r>
            <a:r>
              <a:rPr b="1" lang="en-US" sz="1200">
                <a:solidFill>
                  <a:schemeClr val="accent1"/>
                </a:solidFill>
                <a:latin typeface="Century Gothic"/>
                <a:ea typeface="Century Gothic"/>
                <a:cs typeface="Century Gothic"/>
                <a:sym typeface="Century Gothic"/>
              </a:rPr>
              <a:t>* </a:t>
            </a:r>
            <a:endParaRPr b="1" sz="1200">
              <a:solidFill>
                <a:schemeClr val="accent1"/>
              </a:solidFill>
              <a:latin typeface="Century Gothic"/>
              <a:ea typeface="Century Gothic"/>
              <a:cs typeface="Century Gothic"/>
              <a:sym typeface="Century Gothic"/>
            </a:endParaRPr>
          </a:p>
          <a:p>
            <a:pPr indent="-304800" lvl="0" marL="45720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Neuromuscular blockade (very high dose)</a:t>
            </a:r>
            <a:endParaRPr sz="1200">
              <a:solidFill>
                <a:schemeClr val="dk1"/>
              </a:solidFill>
              <a:latin typeface="Century Gothic"/>
              <a:ea typeface="Century Gothic"/>
              <a:cs typeface="Century Gothic"/>
              <a:sym typeface="Century Gothic"/>
            </a:endParaRPr>
          </a:p>
          <a:p>
            <a:pPr indent="0" lvl="0" marL="457200" rtl="0" algn="l">
              <a:spcBef>
                <a:spcPts val="0"/>
              </a:spcBef>
              <a:spcAft>
                <a:spcPts val="0"/>
              </a:spcAft>
              <a:buNone/>
            </a:pPr>
            <a:r>
              <a:rPr lang="en-US" sz="1200">
                <a:solidFill>
                  <a:schemeClr val="accent1"/>
                </a:solidFill>
                <a:latin typeface="Century Gothic"/>
                <a:ea typeface="Century Gothic"/>
                <a:cs typeface="Century Gothic"/>
                <a:sym typeface="Century Gothic"/>
              </a:rPr>
              <a:t>*As vancomycin </a:t>
            </a:r>
            <a:endParaRPr sz="1200">
              <a:solidFill>
                <a:schemeClr val="accent1"/>
              </a:solidFill>
              <a:latin typeface="Century Gothic"/>
              <a:ea typeface="Century Gothic"/>
              <a:cs typeface="Century Gothic"/>
              <a:sym typeface="Century Gothic"/>
            </a:endParaRPr>
          </a:p>
          <a:p>
            <a:pPr indent="0" lvl="0" marL="457200" rtl="0" algn="l">
              <a:spcBef>
                <a:spcPts val="0"/>
              </a:spcBef>
              <a:spcAft>
                <a:spcPts val="0"/>
              </a:spcAft>
              <a:buNone/>
            </a:pPr>
            <a:r>
              <a:t/>
            </a:r>
            <a:endParaRPr sz="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lang="en-US" sz="1200">
                <a:solidFill>
                  <a:schemeClr val="accent1"/>
                </a:solidFill>
                <a:latin typeface="Century Gothic"/>
                <a:ea typeface="Century Gothic"/>
                <a:cs typeface="Century Gothic"/>
                <a:sym typeface="Century Gothic"/>
              </a:rPr>
              <a:t>- most antibiotic drugs that inhibit protein synthesis are bacteriostatic except aminoglycosides as their effect is dose dependent i.e.at a high dose they’re bactericidal but at a low dose they’re are bacteriostatic.</a:t>
            </a:r>
            <a:endParaRPr sz="1200">
              <a:solidFill>
                <a:schemeClr val="accent1"/>
              </a:solidFill>
              <a:latin typeface="Century Gothic"/>
              <a:ea typeface="Century Gothic"/>
              <a:cs typeface="Century Gothic"/>
              <a:sym typeface="Century Gothic"/>
            </a:endParaRPr>
          </a:p>
          <a:p>
            <a:pPr indent="0" lvl="0" marL="0" rtl="0" algn="l">
              <a:spcBef>
                <a:spcPts val="0"/>
              </a:spcBef>
              <a:spcAft>
                <a:spcPts val="0"/>
              </a:spcAft>
              <a:buNone/>
            </a:pPr>
            <a:r>
              <a:rPr b="1" lang="en-US" sz="1200">
                <a:solidFill>
                  <a:schemeClr val="accent1"/>
                </a:solidFill>
                <a:latin typeface="Century Gothic"/>
                <a:ea typeface="Century Gothic"/>
                <a:cs typeface="Century Gothic"/>
                <a:sym typeface="Century Gothic"/>
              </a:rPr>
              <a:t>-contraindicated in:</a:t>
            </a:r>
            <a:endParaRPr b="1" sz="1200">
              <a:solidFill>
                <a:schemeClr val="accent1"/>
              </a:solidFill>
              <a:latin typeface="Century Gothic"/>
              <a:ea typeface="Century Gothic"/>
              <a:cs typeface="Century Gothic"/>
              <a:sym typeface="Century Gothic"/>
            </a:endParaRPr>
          </a:p>
          <a:p>
            <a:pPr indent="0" lvl="0" marL="0" rtl="0" algn="l">
              <a:spcBef>
                <a:spcPts val="0"/>
              </a:spcBef>
              <a:spcAft>
                <a:spcPts val="0"/>
              </a:spcAft>
              <a:buNone/>
            </a:pPr>
            <a:r>
              <a:rPr lang="en-US" sz="1200">
                <a:solidFill>
                  <a:schemeClr val="accent1"/>
                </a:solidFill>
                <a:latin typeface="Century Gothic"/>
                <a:ea typeface="Century Gothic"/>
                <a:cs typeface="Century Gothic"/>
                <a:sym typeface="Century Gothic"/>
              </a:rPr>
              <a:t>1- combination with skeletal muscle relaxants</a:t>
            </a:r>
            <a:endParaRPr sz="1200">
              <a:solidFill>
                <a:schemeClr val="accent1"/>
              </a:solidFill>
              <a:latin typeface="Century Gothic"/>
              <a:ea typeface="Century Gothic"/>
              <a:cs typeface="Century Gothic"/>
              <a:sym typeface="Century Gothic"/>
            </a:endParaRPr>
          </a:p>
          <a:p>
            <a:pPr indent="0" lvl="0" marL="0" rtl="0" algn="l">
              <a:spcBef>
                <a:spcPts val="0"/>
              </a:spcBef>
              <a:spcAft>
                <a:spcPts val="0"/>
              </a:spcAft>
              <a:buNone/>
            </a:pPr>
            <a:r>
              <a:rPr lang="en-US" sz="1200">
                <a:solidFill>
                  <a:schemeClr val="accent1"/>
                </a:solidFill>
                <a:latin typeface="Century Gothic"/>
                <a:ea typeface="Century Gothic"/>
                <a:cs typeface="Century Gothic"/>
                <a:sym typeface="Century Gothic"/>
              </a:rPr>
              <a:t>2- patients with myasthenia gravis</a:t>
            </a:r>
            <a:endParaRPr sz="1200">
              <a:solidFill>
                <a:schemeClr val="accent1"/>
              </a:solidFill>
              <a:latin typeface="Century Gothic"/>
              <a:ea typeface="Century Gothic"/>
              <a:cs typeface="Century Gothic"/>
              <a:sym typeface="Century Gothic"/>
            </a:endParaRPr>
          </a:p>
          <a:p>
            <a:pPr indent="0" lvl="0" marL="0" rtl="0" algn="l">
              <a:spcBef>
                <a:spcPts val="0"/>
              </a:spcBef>
              <a:spcAft>
                <a:spcPts val="0"/>
              </a:spcAft>
              <a:buNone/>
            </a:pPr>
            <a:r>
              <a:t/>
            </a:r>
            <a:endParaRPr sz="1200">
              <a:solidFill>
                <a:schemeClr val="dk1"/>
              </a:solidFill>
              <a:latin typeface="Century Gothic"/>
              <a:ea typeface="Century Gothic"/>
              <a:cs typeface="Century Gothic"/>
              <a:sym typeface="Century Gothic"/>
            </a:endParaRPr>
          </a:p>
          <a:p>
            <a:pPr indent="0" lvl="0" marL="457200" rtl="0" algn="l">
              <a:spcBef>
                <a:spcPts val="0"/>
              </a:spcBef>
              <a:spcAft>
                <a:spcPts val="0"/>
              </a:spcAft>
              <a:buNone/>
            </a:pPr>
            <a:br>
              <a:rPr lang="en-US" sz="1200">
                <a:solidFill>
                  <a:schemeClr val="dk1"/>
                </a:solidFill>
                <a:latin typeface="Century Gothic"/>
                <a:ea typeface="Century Gothic"/>
                <a:cs typeface="Century Gothic"/>
                <a:sym typeface="Century Gothic"/>
              </a:rPr>
            </a:br>
            <a:endParaRPr sz="1200">
              <a:solidFill>
                <a:schemeClr val="dk1"/>
              </a:solidFill>
              <a:latin typeface="Century Gothic"/>
              <a:ea typeface="Century Gothic"/>
              <a:cs typeface="Century Gothic"/>
              <a:sym typeface="Century Gothic"/>
            </a:endParaRPr>
          </a:p>
        </p:txBody>
      </p:sp>
      <p:sp>
        <p:nvSpPr>
          <p:cNvPr id="196" name="Google Shape;196;p20"/>
          <p:cNvSpPr/>
          <p:nvPr/>
        </p:nvSpPr>
        <p:spPr>
          <a:xfrm>
            <a:off x="513950" y="883500"/>
            <a:ext cx="5875200" cy="530400"/>
          </a:xfrm>
          <a:prstGeom prst="round2DiagRect">
            <a:avLst>
              <a:gd fmla="val 16667" name="adj1"/>
              <a:gd fmla="val 0" name="adj2"/>
            </a:avLst>
          </a:prstGeom>
          <a:solidFill>
            <a:srgbClr val="FEE59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lang="en-US" sz="1600">
                <a:solidFill>
                  <a:srgbClr val="36506A"/>
                </a:solidFill>
                <a:latin typeface="Century Gothic"/>
                <a:ea typeface="Century Gothic"/>
                <a:cs typeface="Century Gothic"/>
                <a:sym typeface="Century Gothic"/>
              </a:rPr>
              <a:t>Aminoglycosides </a:t>
            </a:r>
            <a:r>
              <a:rPr b="1" lang="en-US" sz="1600">
                <a:solidFill>
                  <a:schemeClr val="accent2"/>
                </a:solidFill>
                <a:latin typeface="Century Gothic"/>
                <a:ea typeface="Century Gothic"/>
                <a:cs typeface="Century Gothic"/>
                <a:sym typeface="Century Gothic"/>
              </a:rPr>
              <a:t>(Gentamicin)</a:t>
            </a:r>
            <a:endParaRPr b="1" i="0" sz="1600" u="none" cap="none" strike="noStrike">
              <a:solidFill>
                <a:schemeClr val="accent2"/>
              </a:solidFill>
              <a:latin typeface="Century Gothic"/>
              <a:ea typeface="Century Gothic"/>
              <a:cs typeface="Century Gothic"/>
              <a:sym typeface="Century Gothic"/>
            </a:endParaRPr>
          </a:p>
        </p:txBody>
      </p:sp>
      <p:sp>
        <p:nvSpPr>
          <p:cNvPr id="197" name="Google Shape;197;p20"/>
          <p:cNvSpPr/>
          <p:nvPr/>
        </p:nvSpPr>
        <p:spPr>
          <a:xfrm>
            <a:off x="513950" y="5985875"/>
            <a:ext cx="5874900" cy="2876100"/>
          </a:xfrm>
          <a:prstGeom prst="rect">
            <a:avLst/>
          </a:prstGeom>
          <a:noFill/>
          <a:ln cap="flat" cmpd="sng" w="12700">
            <a:solidFill>
              <a:srgbClr val="FEE599"/>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l">
              <a:spcBef>
                <a:spcPts val="0"/>
              </a:spcBef>
              <a:spcAft>
                <a:spcPts val="0"/>
              </a:spcAft>
              <a:buNone/>
            </a:pPr>
            <a:r>
              <a:t/>
            </a:r>
            <a:endParaRPr sz="1200">
              <a:solidFill>
                <a:schemeClr val="dk1"/>
              </a:solidFill>
              <a:latin typeface="Century Gothic"/>
              <a:ea typeface="Century Gothic"/>
              <a:cs typeface="Century Gothic"/>
              <a:sym typeface="Century Gothic"/>
            </a:endParaRPr>
          </a:p>
          <a:p>
            <a:pPr indent="-304800" lvl="0" marL="45720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Haemophilus influenzae type b (Hib) bacterium, is</a:t>
            </a:r>
            <a:br>
              <a:rPr lang="en-US" sz="1200">
                <a:solidFill>
                  <a:schemeClr val="dk1"/>
                </a:solidFill>
                <a:latin typeface="Century Gothic"/>
                <a:ea typeface="Century Gothic"/>
                <a:cs typeface="Century Gothic"/>
                <a:sym typeface="Century Gothic"/>
              </a:rPr>
            </a:br>
            <a:r>
              <a:rPr lang="en-US" sz="1200">
                <a:solidFill>
                  <a:schemeClr val="dk1"/>
                </a:solidFill>
                <a:latin typeface="Century Gothic"/>
                <a:ea typeface="Century Gothic"/>
                <a:cs typeface="Century Gothic"/>
                <a:sym typeface="Century Gothic"/>
              </a:rPr>
              <a:t>a leading cause of bacterial meningitis in children.</a:t>
            </a:r>
            <a:br>
              <a:rPr lang="en-US" sz="1200">
                <a:solidFill>
                  <a:schemeClr val="dk1"/>
                </a:solidFill>
                <a:latin typeface="Century Gothic"/>
                <a:ea typeface="Century Gothic"/>
                <a:cs typeface="Century Gothic"/>
                <a:sym typeface="Century Gothic"/>
              </a:rPr>
            </a:br>
            <a:r>
              <a:rPr lang="en-US" sz="1200">
                <a:solidFill>
                  <a:schemeClr val="dk1"/>
                </a:solidFill>
                <a:latin typeface="Century Gothic"/>
                <a:ea typeface="Century Gothic"/>
                <a:cs typeface="Century Gothic"/>
                <a:sym typeface="Century Gothic"/>
              </a:rPr>
              <a:t>Hib vaccines available as part of the routine childhood immunization schedule have greatly reduced cases of this type of meningitis. </a:t>
            </a:r>
            <a:br>
              <a:rPr lang="en-US" sz="1200">
                <a:solidFill>
                  <a:schemeClr val="dk1"/>
                </a:solidFill>
                <a:latin typeface="Century Gothic"/>
                <a:ea typeface="Century Gothic"/>
                <a:cs typeface="Century Gothic"/>
                <a:sym typeface="Century Gothic"/>
              </a:rPr>
            </a:br>
            <a:endParaRPr sz="1200">
              <a:solidFill>
                <a:schemeClr val="dk1"/>
              </a:solidFill>
              <a:latin typeface="Century Gothic"/>
              <a:ea typeface="Century Gothic"/>
              <a:cs typeface="Century Gothic"/>
              <a:sym typeface="Century Gothic"/>
            </a:endParaRPr>
          </a:p>
          <a:p>
            <a:pPr indent="-304800" lvl="0" marL="45720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Pneumococcal polysaccharide vaccine (PPSV) for</a:t>
            </a:r>
            <a:br>
              <a:rPr lang="en-US" sz="1200">
                <a:solidFill>
                  <a:schemeClr val="dk1"/>
                </a:solidFill>
                <a:latin typeface="Century Gothic"/>
                <a:ea typeface="Century Gothic"/>
                <a:cs typeface="Century Gothic"/>
                <a:sym typeface="Century Gothic"/>
              </a:rPr>
            </a:br>
            <a:r>
              <a:rPr lang="en-US" sz="1200">
                <a:solidFill>
                  <a:schemeClr val="dk1"/>
                </a:solidFill>
                <a:latin typeface="Century Gothic"/>
                <a:ea typeface="Century Gothic"/>
                <a:cs typeface="Century Gothic"/>
                <a:sym typeface="Century Gothic"/>
              </a:rPr>
              <a:t>older children and adults(protects against</a:t>
            </a:r>
            <a:br>
              <a:rPr lang="en-US" sz="1200">
                <a:solidFill>
                  <a:schemeClr val="dk1"/>
                </a:solidFill>
                <a:latin typeface="Century Gothic"/>
                <a:ea typeface="Century Gothic"/>
                <a:cs typeface="Century Gothic"/>
                <a:sym typeface="Century Gothic"/>
              </a:rPr>
            </a:br>
            <a:r>
              <a:rPr lang="en-US" sz="1200">
                <a:solidFill>
                  <a:schemeClr val="dk1"/>
                </a:solidFill>
                <a:latin typeface="Century Gothic"/>
                <a:ea typeface="Century Gothic"/>
                <a:cs typeface="Century Gothic"/>
                <a:sym typeface="Century Gothic"/>
              </a:rPr>
              <a:t>meningitis caused by S.pneumonia)</a:t>
            </a:r>
            <a:endParaRPr sz="12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sz="1200">
              <a:solidFill>
                <a:schemeClr val="dk1"/>
              </a:solidFill>
              <a:latin typeface="Century Gothic"/>
              <a:ea typeface="Century Gothic"/>
              <a:cs typeface="Century Gothic"/>
              <a:sym typeface="Century Gothic"/>
            </a:endParaRPr>
          </a:p>
          <a:p>
            <a:pPr indent="-304800" lvl="0" marL="45720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Meningococcal conjugate vaccine, used for</a:t>
            </a:r>
            <a:br>
              <a:rPr lang="en-US" sz="1200">
                <a:solidFill>
                  <a:schemeClr val="dk1"/>
                </a:solidFill>
                <a:latin typeface="Century Gothic"/>
                <a:ea typeface="Century Gothic"/>
                <a:cs typeface="Century Gothic"/>
                <a:sym typeface="Century Gothic"/>
              </a:rPr>
            </a:br>
            <a:r>
              <a:rPr lang="en-US" sz="1200">
                <a:solidFill>
                  <a:schemeClr val="dk1"/>
                </a:solidFill>
                <a:latin typeface="Century Gothic"/>
                <a:ea typeface="Century Gothic"/>
                <a:cs typeface="Century Gothic"/>
                <a:sym typeface="Century Gothic"/>
              </a:rPr>
              <a:t>people going to Hajj(protects against meningitis</a:t>
            </a:r>
            <a:br>
              <a:rPr lang="en-US" sz="1200">
                <a:solidFill>
                  <a:schemeClr val="dk1"/>
                </a:solidFill>
                <a:latin typeface="Century Gothic"/>
                <a:ea typeface="Century Gothic"/>
                <a:cs typeface="Century Gothic"/>
                <a:sym typeface="Century Gothic"/>
              </a:rPr>
            </a:br>
            <a:r>
              <a:rPr lang="en-US" sz="1200">
                <a:solidFill>
                  <a:schemeClr val="dk1"/>
                </a:solidFill>
                <a:latin typeface="Century Gothic"/>
                <a:ea typeface="Century Gothic"/>
                <a:cs typeface="Century Gothic"/>
                <a:sym typeface="Century Gothic"/>
              </a:rPr>
              <a:t>caused by N. meningitides)</a:t>
            </a:r>
            <a:endParaRPr sz="1200">
              <a:solidFill>
                <a:srgbClr val="3BB7B2"/>
              </a:solidFill>
              <a:latin typeface="Century Gothic"/>
              <a:ea typeface="Century Gothic"/>
              <a:cs typeface="Century Gothic"/>
              <a:sym typeface="Century Gothic"/>
            </a:endParaRPr>
          </a:p>
        </p:txBody>
      </p:sp>
      <p:sp>
        <p:nvSpPr>
          <p:cNvPr id="198" name="Google Shape;198;p20"/>
          <p:cNvSpPr/>
          <p:nvPr/>
        </p:nvSpPr>
        <p:spPr>
          <a:xfrm>
            <a:off x="513950" y="5368100"/>
            <a:ext cx="5874900" cy="617700"/>
          </a:xfrm>
          <a:prstGeom prst="round2DiagRect">
            <a:avLst>
              <a:gd fmla="val 16667" name="adj1"/>
              <a:gd fmla="val 0" name="adj2"/>
            </a:avLst>
          </a:prstGeom>
          <a:solidFill>
            <a:srgbClr val="FEE599"/>
          </a:solidFill>
          <a:ln>
            <a:noFill/>
          </a:ln>
        </p:spPr>
        <p:txBody>
          <a:bodyPr anchorCtr="0" anchor="ctr" bIns="45700" lIns="91425" spcFirstLastPara="1" rIns="91425" wrap="square" tIns="45700">
            <a:noAutofit/>
          </a:bodyPr>
          <a:lstStyle/>
          <a:p>
            <a:pPr indent="0" lvl="0" marL="0" rtl="0" algn="l">
              <a:spcBef>
                <a:spcPts val="0"/>
              </a:spcBef>
              <a:spcAft>
                <a:spcPts val="0"/>
              </a:spcAft>
              <a:buClr>
                <a:srgbClr val="000000"/>
              </a:buClr>
              <a:buSzPts val="1100"/>
              <a:buFont typeface="Arial"/>
              <a:buNone/>
            </a:pPr>
            <a:r>
              <a:rPr b="1" lang="en-US" sz="1600">
                <a:solidFill>
                  <a:schemeClr val="dk1"/>
                </a:solidFill>
                <a:latin typeface="Century Gothic"/>
                <a:ea typeface="Century Gothic"/>
                <a:cs typeface="Century Gothic"/>
                <a:sym typeface="Century Gothic"/>
              </a:rPr>
              <a:t>              </a:t>
            </a:r>
            <a:r>
              <a:rPr b="1" lang="en-US" sz="1600">
                <a:solidFill>
                  <a:schemeClr val="dk1"/>
                </a:solidFill>
                <a:latin typeface="Century Gothic"/>
                <a:ea typeface="Century Gothic"/>
                <a:cs typeface="Century Gothic"/>
                <a:sym typeface="Century Gothic"/>
              </a:rPr>
              <a:t>PREVENTION BETTER THAN CURE</a:t>
            </a:r>
            <a:endParaRPr b="1" sz="1600">
              <a:solidFill>
                <a:schemeClr val="dk1"/>
              </a:solidFill>
              <a:latin typeface="Century Gothic"/>
              <a:ea typeface="Century Gothic"/>
              <a:cs typeface="Century Gothic"/>
              <a:sym typeface="Century Gothic"/>
            </a:endParaRPr>
          </a:p>
        </p:txBody>
      </p:sp>
      <p:sp>
        <p:nvSpPr>
          <p:cNvPr id="199" name="Google Shape;199;p20"/>
          <p:cNvSpPr/>
          <p:nvPr/>
        </p:nvSpPr>
        <p:spPr>
          <a:xfrm>
            <a:off x="4837768" y="5411750"/>
            <a:ext cx="1551300" cy="530400"/>
          </a:xfrm>
          <a:prstGeom prst="rect">
            <a:avLst/>
          </a:prstGeom>
          <a:noFill/>
          <a:ln cap="flat" cmpd="sng" w="9525">
            <a:solidFill>
              <a:schemeClr val="accent1"/>
            </a:solidFill>
            <a:prstDash val="lgDashDot"/>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1200">
                <a:solidFill>
                  <a:schemeClr val="accent1"/>
                </a:solidFill>
                <a:latin typeface="Century Gothic"/>
                <a:ea typeface="Century Gothic"/>
                <a:cs typeface="Century Gothic"/>
                <a:sym typeface="Century Gothic"/>
              </a:rPr>
              <a:t>Just</a:t>
            </a:r>
            <a:r>
              <a:rPr lang="en-US" sz="1200">
                <a:solidFill>
                  <a:schemeClr val="accent1"/>
                </a:solidFill>
                <a:latin typeface="Century Gothic"/>
                <a:ea typeface="Century Gothic"/>
                <a:cs typeface="Century Gothic"/>
                <a:sym typeface="Century Gothic"/>
              </a:rPr>
              <a:t> read it! </a:t>
            </a:r>
            <a:endParaRPr sz="1200">
              <a:solidFill>
                <a:schemeClr val="accent1"/>
              </a:solidFill>
              <a:latin typeface="Century Gothic"/>
              <a:ea typeface="Century Gothic"/>
              <a:cs typeface="Century Gothic"/>
              <a:sym typeface="Century Gothic"/>
            </a:endParaRPr>
          </a:p>
          <a:p>
            <a:pPr indent="0" lvl="0" marL="0" rtl="0" algn="ctr">
              <a:spcBef>
                <a:spcPts val="0"/>
              </a:spcBef>
              <a:spcAft>
                <a:spcPts val="0"/>
              </a:spcAft>
              <a:buNone/>
            </a:pPr>
            <a:r>
              <a:rPr lang="en-US" sz="1200">
                <a:solidFill>
                  <a:schemeClr val="accent1"/>
                </a:solidFill>
                <a:latin typeface="Century Gothic"/>
                <a:ea typeface="Century Gothic"/>
                <a:cs typeface="Century Gothic"/>
                <a:sym typeface="Century Gothic"/>
              </a:rPr>
              <a:t>Not important!!</a:t>
            </a:r>
            <a:endParaRPr sz="1200">
              <a:solidFill>
                <a:schemeClr val="accent1"/>
              </a:solidFill>
              <a:latin typeface="Century Gothic"/>
              <a:ea typeface="Century Gothic"/>
              <a:cs typeface="Century Gothic"/>
              <a:sym typeface="Century Gothic"/>
            </a:endParaRPr>
          </a:p>
        </p:txBody>
      </p:sp>
      <p:sp>
        <p:nvSpPr>
          <p:cNvPr id="200" name="Google Shape;200;p20"/>
          <p:cNvSpPr/>
          <p:nvPr/>
        </p:nvSpPr>
        <p:spPr>
          <a:xfrm>
            <a:off x="2280100" y="2946900"/>
            <a:ext cx="229800" cy="440700"/>
          </a:xfrm>
          <a:prstGeom prst="rightBrace">
            <a:avLst>
              <a:gd fmla="val 8333" name="adj1"/>
              <a:gd fmla="val 50000" name="adj2"/>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01" name="Google Shape;201;p20"/>
          <p:cNvSpPr txBox="1"/>
          <p:nvPr/>
        </p:nvSpPr>
        <p:spPr>
          <a:xfrm>
            <a:off x="2473025" y="2985300"/>
            <a:ext cx="2452500" cy="36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200">
                <a:solidFill>
                  <a:schemeClr val="dk1"/>
                </a:solidFill>
                <a:latin typeface="Century Gothic"/>
                <a:ea typeface="Century Gothic"/>
                <a:cs typeface="Century Gothic"/>
                <a:sym typeface="Century Gothic"/>
              </a:rPr>
              <a:t>directly</a:t>
            </a:r>
            <a:r>
              <a:rPr lang="en-US" sz="1200">
                <a:solidFill>
                  <a:schemeClr val="dk1"/>
                </a:solidFill>
                <a:latin typeface="Century Gothic"/>
                <a:ea typeface="Century Gothic"/>
                <a:cs typeface="Century Gothic"/>
                <a:sym typeface="Century Gothic"/>
              </a:rPr>
              <a:t> related to serum cons.</a:t>
            </a:r>
            <a:endParaRPr sz="1200">
              <a:solidFill>
                <a:schemeClr val="dk1"/>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21"/>
          <p:cNvSpPr/>
          <p:nvPr/>
        </p:nvSpPr>
        <p:spPr>
          <a:xfrm>
            <a:off x="0" y="0"/>
            <a:ext cx="6830400" cy="527400"/>
          </a:xfrm>
          <a:prstGeom prst="rect">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b="1" lang="en-US" sz="3000">
                <a:solidFill>
                  <a:schemeClr val="lt1"/>
                </a:solidFill>
                <a:latin typeface="Century Gothic"/>
                <a:ea typeface="Century Gothic"/>
                <a:cs typeface="Century Gothic"/>
                <a:sym typeface="Century Gothic"/>
              </a:rPr>
              <a:t>Summary</a:t>
            </a:r>
            <a:endParaRPr b="1" sz="3000">
              <a:solidFill>
                <a:schemeClr val="lt1"/>
              </a:solidFill>
              <a:latin typeface="Century Gothic"/>
              <a:ea typeface="Century Gothic"/>
              <a:cs typeface="Century Gothic"/>
              <a:sym typeface="Century Gothic"/>
            </a:endParaRPr>
          </a:p>
        </p:txBody>
      </p:sp>
      <p:graphicFrame>
        <p:nvGraphicFramePr>
          <p:cNvPr id="208" name="Google Shape;208;p21"/>
          <p:cNvGraphicFramePr/>
          <p:nvPr/>
        </p:nvGraphicFramePr>
        <p:xfrm>
          <a:off x="0" y="546450"/>
          <a:ext cx="3000000" cy="3000000"/>
        </p:xfrm>
        <a:graphic>
          <a:graphicData uri="http://schemas.openxmlformats.org/drawingml/2006/table">
            <a:tbl>
              <a:tblPr>
                <a:noFill/>
                <a:tableStyleId>{40260E20-BBED-4E46-8E0C-542FC981E1ED}</a:tableStyleId>
              </a:tblPr>
              <a:tblGrid>
                <a:gridCol w="400050"/>
                <a:gridCol w="1257300"/>
                <a:gridCol w="981075"/>
                <a:gridCol w="1181100"/>
                <a:gridCol w="962025"/>
                <a:gridCol w="685800"/>
                <a:gridCol w="1390650"/>
              </a:tblGrid>
              <a:tr h="376350">
                <a:tc>
                  <a:txBody>
                    <a:bodyPr>
                      <a:noAutofit/>
                    </a:bodyPr>
                    <a:lstStyle/>
                    <a:p>
                      <a:pPr indent="0" lvl="0" marL="76200" marR="76200" rtl="0" algn="ctr">
                        <a:lnSpc>
                          <a:spcPct val="115000"/>
                        </a:lnSpc>
                        <a:spcBef>
                          <a:spcPts val="0"/>
                        </a:spcBef>
                        <a:spcAft>
                          <a:spcPts val="0"/>
                        </a:spcAft>
                        <a:buNone/>
                      </a:pPr>
                      <a:r>
                        <a:rPr lang="en-US"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E599"/>
                    </a:solidFill>
                  </a:tcPr>
                </a:tc>
                <a:tc>
                  <a:txBody>
                    <a:bodyPr>
                      <a:noAutofit/>
                    </a:bodyPr>
                    <a:lstStyle/>
                    <a:p>
                      <a:pPr indent="0" lvl="0" marL="88900" marR="88900" rtl="0" algn="ctr">
                        <a:lnSpc>
                          <a:spcPct val="115000"/>
                        </a:lnSpc>
                        <a:spcBef>
                          <a:spcPts val="0"/>
                        </a:spcBef>
                        <a:spcAft>
                          <a:spcPts val="0"/>
                        </a:spcAft>
                        <a:buNone/>
                      </a:pPr>
                      <a:r>
                        <a:rPr b="1" lang="en-US" sz="1100">
                          <a:solidFill>
                            <a:schemeClr val="dk1"/>
                          </a:solidFill>
                          <a:latin typeface="Calibri"/>
                          <a:ea typeface="Calibri"/>
                          <a:cs typeface="Calibri"/>
                          <a:sym typeface="Calibri"/>
                        </a:rPr>
                        <a:t>Types</a:t>
                      </a:r>
                      <a:endParaRPr b="1" sz="11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noAutofit/>
                    </a:bodyPr>
                    <a:lstStyle/>
                    <a:p>
                      <a:pPr indent="0" lvl="0" marL="88900" marR="88900" rtl="0" algn="ctr">
                        <a:lnSpc>
                          <a:spcPct val="115000"/>
                        </a:lnSpc>
                        <a:spcBef>
                          <a:spcPts val="0"/>
                        </a:spcBef>
                        <a:spcAft>
                          <a:spcPts val="0"/>
                        </a:spcAft>
                        <a:buNone/>
                      </a:pPr>
                      <a:r>
                        <a:rPr b="1" lang="en-US" sz="1100">
                          <a:latin typeface="Calibri"/>
                          <a:ea typeface="Calibri"/>
                          <a:cs typeface="Calibri"/>
                          <a:sym typeface="Calibri"/>
                        </a:rPr>
                        <a:t>M.O.A</a:t>
                      </a:r>
                      <a:endParaRPr b="1" sz="1100">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EFDED"/>
                    </a:solidFill>
                  </a:tcPr>
                </a:tc>
                <a:tc>
                  <a:txBody>
                    <a:bodyPr>
                      <a:noAutofit/>
                    </a:bodyPr>
                    <a:lstStyle/>
                    <a:p>
                      <a:pPr indent="0" lvl="0" marL="88900" marR="88900" rtl="0" algn="ctr">
                        <a:lnSpc>
                          <a:spcPct val="115000"/>
                        </a:lnSpc>
                        <a:spcBef>
                          <a:spcPts val="0"/>
                        </a:spcBef>
                        <a:spcAft>
                          <a:spcPts val="0"/>
                        </a:spcAft>
                        <a:buNone/>
                      </a:pPr>
                      <a:r>
                        <a:rPr b="1" lang="en-US" sz="1100">
                          <a:latin typeface="Calibri"/>
                          <a:ea typeface="Calibri"/>
                          <a:cs typeface="Calibri"/>
                          <a:sym typeface="Calibri"/>
                        </a:rPr>
                        <a:t>P.K</a:t>
                      </a:r>
                      <a:endParaRPr b="1" sz="1100">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D80E"/>
                    </a:solidFill>
                  </a:tcPr>
                </a:tc>
                <a:tc gridSpan="2">
                  <a:txBody>
                    <a:bodyPr>
                      <a:noAutofit/>
                    </a:bodyPr>
                    <a:lstStyle/>
                    <a:p>
                      <a:pPr indent="0" lvl="0" marL="88900" marR="88900" rtl="0" algn="ctr">
                        <a:lnSpc>
                          <a:spcPct val="115000"/>
                        </a:lnSpc>
                        <a:spcBef>
                          <a:spcPts val="0"/>
                        </a:spcBef>
                        <a:spcAft>
                          <a:spcPts val="0"/>
                        </a:spcAft>
                        <a:buNone/>
                      </a:pPr>
                      <a:r>
                        <a:rPr b="1" lang="en-US" sz="1100">
                          <a:latin typeface="Calibri"/>
                          <a:ea typeface="Calibri"/>
                          <a:cs typeface="Calibri"/>
                          <a:sym typeface="Calibri"/>
                        </a:rPr>
                        <a:t>B-lactamase</a:t>
                      </a:r>
                      <a:endParaRPr b="1" sz="1100">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A9D18E"/>
                    </a:solidFill>
                  </a:tcPr>
                </a:tc>
                <a:tc hMerge="1"/>
                <a:tc>
                  <a:txBody>
                    <a:bodyPr>
                      <a:noAutofit/>
                    </a:bodyPr>
                    <a:lstStyle/>
                    <a:p>
                      <a:pPr indent="0" lvl="0" marL="88900" marR="88900" rtl="0" algn="ctr">
                        <a:lnSpc>
                          <a:spcPct val="115000"/>
                        </a:lnSpc>
                        <a:spcBef>
                          <a:spcPts val="0"/>
                        </a:spcBef>
                        <a:spcAft>
                          <a:spcPts val="0"/>
                        </a:spcAft>
                        <a:buNone/>
                      </a:pPr>
                      <a:r>
                        <a:rPr b="1" lang="en-US" sz="1100">
                          <a:latin typeface="Calibri"/>
                          <a:ea typeface="Calibri"/>
                          <a:cs typeface="Calibri"/>
                          <a:sym typeface="Calibri"/>
                        </a:rPr>
                        <a:t>S.E</a:t>
                      </a:r>
                      <a:endParaRPr b="1" sz="1100">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E06666"/>
                    </a:solidFill>
                  </a:tcPr>
                </a:tc>
              </a:tr>
              <a:tr h="875650">
                <a:tc rowSpan="2">
                  <a:txBody>
                    <a:bodyPr>
                      <a:noAutofit/>
                    </a:bodyPr>
                    <a:lstStyle/>
                    <a:p>
                      <a:pPr indent="0" lvl="0" marL="76200" marR="76200" rtl="0" algn="ctr">
                        <a:lnSpc>
                          <a:spcPct val="115000"/>
                        </a:lnSpc>
                        <a:spcBef>
                          <a:spcPts val="0"/>
                        </a:spcBef>
                        <a:spcAft>
                          <a:spcPts val="0"/>
                        </a:spcAft>
                        <a:buNone/>
                      </a:pPr>
                      <a:r>
                        <a:t/>
                      </a:r>
                      <a:endParaRPr sz="10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E599"/>
                    </a:solidFill>
                  </a:tcPr>
                </a:tc>
                <a:tc>
                  <a:txBody>
                    <a:bodyPr>
                      <a:noAutofit/>
                    </a:bodyPr>
                    <a:lstStyle/>
                    <a:p>
                      <a:pPr indent="0" lvl="0" marL="88900" marR="88900" rtl="0" algn="ctr">
                        <a:lnSpc>
                          <a:spcPct val="115000"/>
                        </a:lnSpc>
                        <a:spcBef>
                          <a:spcPts val="0"/>
                        </a:spcBef>
                        <a:spcAft>
                          <a:spcPts val="0"/>
                        </a:spcAft>
                        <a:buNone/>
                      </a:pPr>
                      <a:r>
                        <a:rPr b="1" lang="en-US" sz="1200">
                          <a:solidFill>
                            <a:schemeClr val="dk1"/>
                          </a:solidFill>
                          <a:latin typeface="Calibri"/>
                          <a:ea typeface="Calibri"/>
                          <a:cs typeface="Calibri"/>
                          <a:sym typeface="Calibri"/>
                        </a:rPr>
                        <a:t>Narrow spectrum:</a:t>
                      </a:r>
                      <a:endParaRPr b="1" sz="12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b="1" lang="en-US" sz="1200">
                          <a:solidFill>
                            <a:schemeClr val="dk1"/>
                          </a:solidFill>
                          <a:latin typeface="Calibri"/>
                          <a:ea typeface="Calibri"/>
                          <a:cs typeface="Calibri"/>
                          <a:sym typeface="Calibri"/>
                        </a:rPr>
                        <a:t>Penicillin G</a:t>
                      </a:r>
                      <a:endParaRPr b="1" sz="12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rowSpan="2">
                  <a:txBody>
                    <a:bodyPr>
                      <a:noAutofit/>
                    </a:bodyPr>
                    <a:lstStyle/>
                    <a:p>
                      <a:pPr indent="0" lvl="0" marL="88900" marR="88900" rtl="0" algn="ctr">
                        <a:lnSpc>
                          <a:spcPct val="115000"/>
                        </a:lnSpc>
                        <a:spcBef>
                          <a:spcPts val="0"/>
                        </a:spcBef>
                        <a:spcAft>
                          <a:spcPts val="0"/>
                        </a:spcAft>
                        <a:buNone/>
                      </a:pPr>
                      <a:r>
                        <a:t/>
                      </a:r>
                      <a:endParaRPr sz="9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t/>
                      </a:r>
                      <a:endParaRPr sz="1000">
                        <a:solidFill>
                          <a:srgbClr val="FF0000"/>
                        </a:solidFill>
                        <a:latin typeface="Calibri"/>
                        <a:ea typeface="Calibri"/>
                        <a:cs typeface="Calibri"/>
                        <a:sym typeface="Calibri"/>
                      </a:endParaRPr>
                    </a:p>
                    <a:p>
                      <a:pPr indent="0" lvl="0" marL="88900" marR="91440" rtl="0" algn="ctr">
                        <a:lnSpc>
                          <a:spcPct val="115000"/>
                        </a:lnSpc>
                        <a:spcBef>
                          <a:spcPts val="0"/>
                        </a:spcBef>
                        <a:spcAft>
                          <a:spcPts val="0"/>
                        </a:spcAft>
                        <a:buNone/>
                      </a:pPr>
                      <a:r>
                        <a:rPr lang="en-US" sz="1000">
                          <a:solidFill>
                            <a:srgbClr val="FF0000"/>
                          </a:solidFill>
                          <a:latin typeface="Calibri"/>
                          <a:ea typeface="Calibri"/>
                          <a:cs typeface="Calibri"/>
                          <a:sym typeface="Calibri"/>
                        </a:rPr>
                        <a:t>Bactericidal</a:t>
                      </a:r>
                      <a:endParaRPr sz="1000">
                        <a:solidFill>
                          <a:srgbClr val="FF0000"/>
                        </a:solidFill>
                        <a:latin typeface="Calibri"/>
                        <a:ea typeface="Calibri"/>
                        <a:cs typeface="Calibri"/>
                        <a:sym typeface="Calibri"/>
                      </a:endParaRPr>
                    </a:p>
                    <a:p>
                      <a:pPr indent="0" lvl="0" marL="88900" marR="0" rtl="0" algn="ctr">
                        <a:lnSpc>
                          <a:spcPct val="115000"/>
                        </a:lnSpc>
                        <a:spcBef>
                          <a:spcPts val="0"/>
                        </a:spcBef>
                        <a:spcAft>
                          <a:spcPts val="0"/>
                        </a:spcAft>
                        <a:buNone/>
                      </a:pPr>
                      <a:r>
                        <a:rPr lang="en-US" sz="1000">
                          <a:solidFill>
                            <a:schemeClr val="dk1"/>
                          </a:solidFill>
                          <a:latin typeface="Calibri"/>
                          <a:ea typeface="Calibri"/>
                          <a:cs typeface="Calibri"/>
                          <a:sym typeface="Calibri"/>
                        </a:rPr>
                        <a:t>Inhibit bacteria cell wall synthesis by inhibiting the peptidoglycan layer.</a:t>
                      </a:r>
                      <a:endParaRPr sz="10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noAutofit/>
                    </a:bodyPr>
                    <a:lstStyle/>
                    <a:p>
                      <a:pPr indent="-63500" lvl="0" marL="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Poor oral absorption </a:t>
                      </a:r>
                      <a:endParaRPr sz="1000">
                        <a:solidFill>
                          <a:schemeClr val="dk1"/>
                        </a:solidFill>
                        <a:latin typeface="Calibri"/>
                        <a:ea typeface="Calibri"/>
                        <a:cs typeface="Calibri"/>
                        <a:sym typeface="Calibri"/>
                      </a:endParaRPr>
                    </a:p>
                    <a:p>
                      <a:pPr indent="-63500" lvl="0" marL="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Given IV</a:t>
                      </a:r>
                      <a:endParaRPr sz="10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1000">
                          <a:solidFill>
                            <a:schemeClr val="accent1"/>
                          </a:solidFill>
                          <a:latin typeface="Calibri"/>
                          <a:ea typeface="Calibri"/>
                          <a:cs typeface="Calibri"/>
                          <a:sym typeface="Calibri"/>
                        </a:rPr>
                        <a:t>Against gram +</a:t>
                      </a:r>
                      <a:endParaRPr sz="1000">
                        <a:solidFill>
                          <a:schemeClr val="accent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gridSpan="2">
                  <a:txBody>
                    <a:bodyPr>
                      <a:noAutofit/>
                    </a:bodyPr>
                    <a:lstStyle/>
                    <a:p>
                      <a:pPr indent="0" lvl="0" marL="88900" marR="88900" rtl="0" algn="ctr">
                        <a:lnSpc>
                          <a:spcPct val="115000"/>
                        </a:lnSpc>
                        <a:spcBef>
                          <a:spcPts val="0"/>
                        </a:spcBef>
                        <a:spcAft>
                          <a:spcPts val="0"/>
                        </a:spcAft>
                        <a:buNone/>
                      </a:pPr>
                      <a:r>
                        <a:t/>
                      </a:r>
                      <a:endParaRPr sz="9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1000">
                          <a:solidFill>
                            <a:srgbClr val="FF0000"/>
                          </a:solidFill>
                          <a:latin typeface="Calibri"/>
                          <a:ea typeface="Calibri"/>
                          <a:cs typeface="Calibri"/>
                          <a:sym typeface="Calibri"/>
                        </a:rPr>
                        <a:t>B-lactamase sensitive</a:t>
                      </a:r>
                      <a:endParaRPr sz="1000">
                        <a:solidFill>
                          <a:srgbClr val="FF0000"/>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c rowSpan="2">
                  <a:txBody>
                    <a:bodyPr>
                      <a:noAutofit/>
                    </a:bodyPr>
                    <a:lstStyle/>
                    <a:p>
                      <a:pPr indent="-63500" lvl="0" marL="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Hypersensitivity (Anaphylactic reaction). </a:t>
                      </a:r>
                      <a:endParaRPr sz="1000">
                        <a:solidFill>
                          <a:srgbClr val="FF0000"/>
                        </a:solidFill>
                        <a:latin typeface="Calibri"/>
                        <a:ea typeface="Calibri"/>
                        <a:cs typeface="Calibri"/>
                        <a:sym typeface="Calibri"/>
                      </a:endParaRPr>
                    </a:p>
                    <a:p>
                      <a:pPr indent="-63500" lvl="0" marL="4572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Antibiotic associated diarrhea.</a:t>
                      </a:r>
                      <a:endParaRPr sz="1000">
                        <a:solidFill>
                          <a:srgbClr val="FF0000"/>
                        </a:solidFill>
                        <a:latin typeface="Calibri"/>
                        <a:ea typeface="Calibri"/>
                        <a:cs typeface="Calibri"/>
                        <a:sym typeface="Calibri"/>
                      </a:endParaRPr>
                    </a:p>
                    <a:p>
                      <a:pPr indent="-63500" lvl="0" marL="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Super-infection or secondary infection.</a:t>
                      </a:r>
                      <a:endParaRPr sz="1000">
                        <a:solidFill>
                          <a:srgbClr val="FF0000"/>
                        </a:solidFill>
                        <a:latin typeface="Calibri"/>
                        <a:ea typeface="Calibri"/>
                        <a:cs typeface="Calibri"/>
                        <a:sym typeface="Calibri"/>
                      </a:endParaRPr>
                    </a:p>
                    <a:p>
                      <a:pPr indent="-63500" lvl="0" marL="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Nephritis.</a:t>
                      </a:r>
                      <a:endParaRPr sz="1000">
                        <a:solidFill>
                          <a:srgbClr val="FF0000"/>
                        </a:solidFill>
                        <a:latin typeface="Calibri"/>
                        <a:ea typeface="Calibri"/>
                        <a:cs typeface="Calibri"/>
                        <a:sym typeface="Calibri"/>
                      </a:endParaRPr>
                    </a:p>
                    <a:p>
                      <a:pPr indent="-63500" lvl="0" marL="4572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Seizure in high does with renal failure.</a:t>
                      </a:r>
                      <a:endParaRPr sz="10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t/>
                      </a:r>
                      <a:endParaRPr sz="1000">
                        <a:solidFill>
                          <a:srgbClr val="A9D18E"/>
                        </a:solidFill>
                        <a:latin typeface="Calibri"/>
                        <a:ea typeface="Calibri"/>
                        <a:cs typeface="Calibri"/>
                        <a:sym typeface="Calibri"/>
                      </a:endParaRPr>
                    </a:p>
                    <a:p>
                      <a:pPr indent="0" lvl="0" marL="88900" marR="88900" rtl="0" algn="ctr">
                        <a:lnSpc>
                          <a:spcPct val="115000"/>
                        </a:lnSpc>
                        <a:spcBef>
                          <a:spcPts val="0"/>
                        </a:spcBef>
                        <a:spcAft>
                          <a:spcPts val="0"/>
                        </a:spcAft>
                        <a:buNone/>
                      </a:pPr>
                      <a:r>
                        <a:rPr b="1" lang="en-US" sz="1000">
                          <a:solidFill>
                            <a:schemeClr val="accent1"/>
                          </a:solidFill>
                          <a:latin typeface="Calibri"/>
                          <a:ea typeface="Calibri"/>
                          <a:cs typeface="Calibri"/>
                          <a:sym typeface="Calibri"/>
                        </a:rPr>
                        <a:t>#in renal failure</a:t>
                      </a:r>
                      <a:endParaRPr b="1" sz="1000">
                        <a:solidFill>
                          <a:schemeClr val="accent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739825">
                <a:tc vMerge="1"/>
                <a:tc>
                  <a:txBody>
                    <a:bodyPr>
                      <a:noAutofit/>
                    </a:bodyPr>
                    <a:lstStyle/>
                    <a:p>
                      <a:pPr indent="0" lvl="0" marL="88900" marR="88900" rtl="0" algn="ctr">
                        <a:lnSpc>
                          <a:spcPct val="115000"/>
                        </a:lnSpc>
                        <a:spcBef>
                          <a:spcPts val="0"/>
                        </a:spcBef>
                        <a:spcAft>
                          <a:spcPts val="0"/>
                        </a:spcAft>
                        <a:buNone/>
                      </a:pPr>
                      <a:r>
                        <a:rPr b="1" lang="en-US" sz="1200">
                          <a:solidFill>
                            <a:schemeClr val="dk1"/>
                          </a:solidFill>
                          <a:latin typeface="Calibri"/>
                          <a:ea typeface="Calibri"/>
                          <a:cs typeface="Calibri"/>
                          <a:sym typeface="Calibri"/>
                        </a:rPr>
                        <a:t>Extended spectrum:</a:t>
                      </a:r>
                      <a:endParaRPr b="1" sz="12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b="1" lang="en-US" sz="1000">
                          <a:solidFill>
                            <a:schemeClr val="dk1"/>
                          </a:solidFill>
                          <a:latin typeface="Calibri"/>
                          <a:ea typeface="Calibri"/>
                          <a:cs typeface="Calibri"/>
                          <a:sym typeface="Calibri"/>
                        </a:rPr>
                        <a:t>(aminopenicillin):</a:t>
                      </a:r>
                      <a:endParaRPr b="1" sz="10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b="1" lang="en-US" sz="1200">
                          <a:solidFill>
                            <a:schemeClr val="dk1"/>
                          </a:solidFill>
                          <a:latin typeface="Calibri"/>
                          <a:ea typeface="Calibri"/>
                          <a:cs typeface="Calibri"/>
                          <a:sym typeface="Calibri"/>
                        </a:rPr>
                        <a:t>Amoxicillin – Ampicillin</a:t>
                      </a:r>
                      <a:endParaRPr b="1" sz="12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vMerge="1"/>
                <a:tc>
                  <a:txBody>
                    <a:bodyPr>
                      <a:noAutofit/>
                    </a:bodyPr>
                    <a:lstStyle/>
                    <a:p>
                      <a:pPr indent="-63500" lvl="0" marL="4572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Not active against pseudomonas areginosa</a:t>
                      </a:r>
                      <a:endParaRPr sz="1000">
                        <a:solidFill>
                          <a:srgbClr val="FF0000"/>
                        </a:solidFill>
                        <a:latin typeface="Calibri"/>
                        <a:ea typeface="Calibri"/>
                        <a:cs typeface="Calibri"/>
                        <a:sym typeface="Calibri"/>
                      </a:endParaRPr>
                    </a:p>
                    <a:p>
                      <a:pPr indent="-63500" lvl="0" marL="4572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Acid stable(given orally-IV-IM)</a:t>
                      </a:r>
                      <a:endParaRPr sz="10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b="1" lang="en-US" sz="1000">
                          <a:solidFill>
                            <a:schemeClr val="dk1"/>
                          </a:solidFill>
                          <a:latin typeface="Calibri"/>
                          <a:ea typeface="Calibri"/>
                          <a:cs typeface="Calibri"/>
                          <a:sym typeface="Calibri"/>
                        </a:rPr>
                        <a:t>Amoxicillin</a:t>
                      </a:r>
                      <a:r>
                        <a:rPr lang="en-US" sz="1000">
                          <a:solidFill>
                            <a:schemeClr val="dk1"/>
                          </a:solidFill>
                          <a:latin typeface="Calibri"/>
                          <a:ea typeface="Calibri"/>
                          <a:cs typeface="Calibri"/>
                          <a:sym typeface="Calibri"/>
                        </a:rPr>
                        <a:t>: not affected by food</a:t>
                      </a:r>
                      <a:r>
                        <a:rPr lang="en-US" sz="900">
                          <a:solidFill>
                            <a:schemeClr val="dk1"/>
                          </a:solidFill>
                          <a:latin typeface="Calibri"/>
                          <a:ea typeface="Calibri"/>
                          <a:cs typeface="Calibri"/>
                          <a:sym typeface="Calibri"/>
                        </a:rPr>
                        <a:t> </a:t>
                      </a:r>
                      <a:endParaRPr sz="9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gridSpan="2">
                  <a:txBody>
                    <a:bodyPr>
                      <a:noAutofit/>
                    </a:bodyPr>
                    <a:lstStyle/>
                    <a:p>
                      <a:pPr indent="-63500" lvl="0" marL="4572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B-lactamase sensitive </a:t>
                      </a:r>
                      <a:endParaRPr sz="1000">
                        <a:solidFill>
                          <a:srgbClr val="FF0000"/>
                        </a:solidFill>
                        <a:latin typeface="Calibri"/>
                        <a:ea typeface="Calibri"/>
                        <a:cs typeface="Calibri"/>
                        <a:sym typeface="Calibri"/>
                      </a:endParaRPr>
                    </a:p>
                    <a:p>
                      <a:pPr indent="-63500" lvl="0" marL="45720" marR="0" rtl="0" algn="ctr">
                        <a:lnSpc>
                          <a:spcPct val="115000"/>
                        </a:lnSpc>
                        <a:spcBef>
                          <a:spcPts val="0"/>
                        </a:spcBef>
                        <a:spcAft>
                          <a:spcPts val="0"/>
                        </a:spcAft>
                        <a:buClr>
                          <a:srgbClr val="FF0000"/>
                        </a:buClr>
                        <a:buSzPts val="1000"/>
                        <a:buFont typeface="Calibri"/>
                        <a:buChar char="●"/>
                      </a:pPr>
                      <a:r>
                        <a:rPr b="1" lang="en-US" sz="1000">
                          <a:solidFill>
                            <a:srgbClr val="FF0000"/>
                          </a:solidFill>
                          <a:latin typeface="Calibri"/>
                          <a:ea typeface="Calibri"/>
                          <a:cs typeface="Calibri"/>
                          <a:sym typeface="Calibri"/>
                        </a:rPr>
                        <a:t>Given by combination with  B-lactamase inhibitors:</a:t>
                      </a:r>
                      <a:endParaRPr b="1" sz="1000">
                        <a:solidFill>
                          <a:srgbClr val="FF0000"/>
                        </a:solidFill>
                        <a:latin typeface="Calibri"/>
                        <a:ea typeface="Calibri"/>
                        <a:cs typeface="Calibri"/>
                        <a:sym typeface="Calibri"/>
                      </a:endParaRPr>
                    </a:p>
                    <a:p>
                      <a:pPr indent="0" lvl="0" marL="27432" marR="88900" rtl="0" algn="ctr">
                        <a:lnSpc>
                          <a:spcPct val="115000"/>
                        </a:lnSpc>
                        <a:spcBef>
                          <a:spcPts val="0"/>
                        </a:spcBef>
                        <a:spcAft>
                          <a:spcPts val="0"/>
                        </a:spcAft>
                        <a:buNone/>
                      </a:pPr>
                      <a:r>
                        <a:rPr lang="en-US" sz="1000">
                          <a:solidFill>
                            <a:schemeClr val="dk1"/>
                          </a:solidFill>
                          <a:latin typeface="Calibri"/>
                          <a:ea typeface="Calibri"/>
                          <a:cs typeface="Calibri"/>
                          <a:sym typeface="Calibri"/>
                        </a:rPr>
                        <a:t>-</a:t>
                      </a:r>
                      <a:r>
                        <a:rPr lang="en-US" sz="1000">
                          <a:solidFill>
                            <a:schemeClr val="dk1"/>
                          </a:solidFill>
                          <a:latin typeface="Calibri"/>
                          <a:ea typeface="Calibri"/>
                          <a:cs typeface="Calibri"/>
                          <a:sym typeface="Calibri"/>
                        </a:rPr>
                        <a:t>Amoxicillin+clavulanic acid </a:t>
                      </a:r>
                      <a:endParaRPr sz="1000">
                        <a:solidFill>
                          <a:schemeClr val="dk1"/>
                        </a:solidFill>
                        <a:latin typeface="Calibri"/>
                        <a:ea typeface="Calibri"/>
                        <a:cs typeface="Calibri"/>
                        <a:sym typeface="Calibri"/>
                      </a:endParaRPr>
                    </a:p>
                    <a:p>
                      <a:pPr indent="0" lvl="0" marL="0" marR="88900" rtl="0" algn="ctr">
                        <a:lnSpc>
                          <a:spcPct val="115000"/>
                        </a:lnSpc>
                        <a:spcBef>
                          <a:spcPts val="0"/>
                        </a:spcBef>
                        <a:spcAft>
                          <a:spcPts val="0"/>
                        </a:spcAft>
                        <a:buNone/>
                      </a:pPr>
                      <a:r>
                        <a:rPr lang="en-US" sz="1000">
                          <a:solidFill>
                            <a:schemeClr val="dk1"/>
                          </a:solidFill>
                          <a:latin typeface="Calibri"/>
                          <a:ea typeface="Calibri"/>
                          <a:cs typeface="Calibri"/>
                          <a:sym typeface="Calibri"/>
                        </a:rPr>
                        <a:t>-Ampicillin+sulbactum</a:t>
                      </a:r>
                      <a:endParaRPr sz="10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c vMerge="1"/>
              </a:tr>
              <a:tr h="395575">
                <a:tc rowSpan="3">
                  <a:txBody>
                    <a:bodyPr>
                      <a:noAutofit/>
                    </a:bodyPr>
                    <a:lstStyle/>
                    <a:p>
                      <a:pPr indent="0" lvl="0" marL="76200" marR="76200" rtl="0" algn="ctr">
                        <a:lnSpc>
                          <a:spcPct val="115000"/>
                        </a:lnSpc>
                        <a:spcBef>
                          <a:spcPts val="0"/>
                        </a:spcBef>
                        <a:spcAft>
                          <a:spcPts val="0"/>
                        </a:spcAft>
                        <a:buNone/>
                      </a:pPr>
                      <a:r>
                        <a:t/>
                      </a:r>
                      <a:endParaRPr sz="10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E599"/>
                    </a:solidFill>
                  </a:tcPr>
                </a:tc>
                <a:tc>
                  <a:txBody>
                    <a:bodyPr>
                      <a:noAutofit/>
                    </a:bodyPr>
                    <a:lstStyle/>
                    <a:p>
                      <a:pPr indent="0" lvl="0" marL="88900" marR="88900" rtl="0" algn="ctr">
                        <a:lnSpc>
                          <a:spcPct val="115000"/>
                        </a:lnSpc>
                        <a:spcBef>
                          <a:spcPts val="0"/>
                        </a:spcBef>
                        <a:spcAft>
                          <a:spcPts val="0"/>
                        </a:spcAft>
                        <a:buNone/>
                      </a:pPr>
                      <a:r>
                        <a:rPr b="1" lang="en-US" sz="1200">
                          <a:solidFill>
                            <a:schemeClr val="dk1"/>
                          </a:solidFill>
                          <a:latin typeface="Calibri"/>
                          <a:ea typeface="Calibri"/>
                          <a:cs typeface="Calibri"/>
                          <a:sym typeface="Calibri"/>
                        </a:rPr>
                        <a:t>Cefotaxime</a:t>
                      </a:r>
                      <a:endParaRPr b="1" sz="12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rowSpan="5">
                  <a:txBody>
                    <a:bodyPr>
                      <a:noAutofit/>
                    </a:bodyPr>
                    <a:lstStyle/>
                    <a:p>
                      <a:pPr indent="0" lvl="0" marL="88900" marR="88900" rtl="0" algn="ctr">
                        <a:lnSpc>
                          <a:spcPct val="115000"/>
                        </a:lnSpc>
                        <a:spcBef>
                          <a:spcPts val="0"/>
                        </a:spcBef>
                        <a:spcAft>
                          <a:spcPts val="0"/>
                        </a:spcAft>
                        <a:buNone/>
                      </a:pPr>
                      <a:r>
                        <a:rPr lang="en-US" sz="900">
                          <a:solidFill>
                            <a:srgbClr val="FF0000"/>
                          </a:solidFill>
                          <a:latin typeface="Calibri"/>
                          <a:ea typeface="Calibri"/>
                          <a:cs typeface="Calibri"/>
                          <a:sym typeface="Calibri"/>
                        </a:rPr>
                        <a:t> </a:t>
                      </a:r>
                      <a:endParaRPr sz="9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900">
                          <a:solidFill>
                            <a:srgbClr val="FF0000"/>
                          </a:solidFill>
                          <a:latin typeface="Calibri"/>
                          <a:ea typeface="Calibri"/>
                          <a:cs typeface="Calibri"/>
                          <a:sym typeface="Calibri"/>
                        </a:rPr>
                        <a:t> </a:t>
                      </a:r>
                      <a:endParaRPr sz="9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900">
                          <a:solidFill>
                            <a:srgbClr val="FF0000"/>
                          </a:solidFill>
                          <a:latin typeface="Calibri"/>
                          <a:ea typeface="Calibri"/>
                          <a:cs typeface="Calibri"/>
                          <a:sym typeface="Calibri"/>
                        </a:rPr>
                        <a:t> </a:t>
                      </a:r>
                      <a:endParaRPr sz="9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t/>
                      </a:r>
                      <a:endParaRPr sz="900">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3">
                  <a:txBody>
                    <a:bodyPr>
                      <a:noAutofit/>
                    </a:bodyPr>
                    <a:lstStyle/>
                    <a:p>
                      <a:pPr indent="-63500" lvl="0" marL="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Given IV</a:t>
                      </a:r>
                      <a:endParaRPr sz="1000">
                        <a:solidFill>
                          <a:schemeClr val="dk1"/>
                        </a:solidFill>
                        <a:latin typeface="Calibri"/>
                        <a:ea typeface="Calibri"/>
                        <a:cs typeface="Calibri"/>
                        <a:sym typeface="Calibri"/>
                      </a:endParaRPr>
                    </a:p>
                    <a:p>
                      <a:pPr indent="-63500" lvl="0" marL="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Effective against gram</a:t>
                      </a:r>
                      <a:r>
                        <a:rPr b="1" lang="en-US" sz="1000">
                          <a:solidFill>
                            <a:schemeClr val="dk1"/>
                          </a:solidFill>
                          <a:latin typeface="Calibri"/>
                          <a:ea typeface="Calibri"/>
                          <a:cs typeface="Calibri"/>
                          <a:sym typeface="Calibri"/>
                        </a:rPr>
                        <a:t> - </a:t>
                      </a:r>
                      <a:endParaRPr b="1" sz="1000">
                        <a:solidFill>
                          <a:schemeClr val="dk1"/>
                        </a:solidFill>
                        <a:latin typeface="Calibri"/>
                        <a:ea typeface="Calibri"/>
                        <a:cs typeface="Calibri"/>
                        <a:sym typeface="Calibri"/>
                      </a:endParaRPr>
                    </a:p>
                    <a:p>
                      <a:pPr indent="-63500" lvl="0" marL="0" marR="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Used to treat meningitis caused by gram</a:t>
                      </a:r>
                      <a:r>
                        <a:rPr b="1" lang="en-US" sz="1000">
                          <a:solidFill>
                            <a:schemeClr val="dk1"/>
                          </a:solidFill>
                          <a:latin typeface="Calibri"/>
                          <a:ea typeface="Calibri"/>
                          <a:cs typeface="Calibri"/>
                          <a:sym typeface="Calibri"/>
                        </a:rPr>
                        <a:t>-</a:t>
                      </a:r>
                      <a:endParaRPr b="1" sz="10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1000">
                          <a:solidFill>
                            <a:schemeClr val="dk1"/>
                          </a:solidFill>
                          <a:latin typeface="Calibri"/>
                          <a:ea typeface="Calibri"/>
                          <a:cs typeface="Calibri"/>
                          <a:sym typeface="Calibri"/>
                        </a:rPr>
                        <a:t>Like:H.Influenzas &amp; peneumococci</a:t>
                      </a:r>
                      <a:endParaRPr sz="10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gridSpan="2" rowSpan="4">
                  <a:txBody>
                    <a:bodyPr>
                      <a:noAutofit/>
                    </a:bodyPr>
                    <a:lstStyle/>
                    <a:p>
                      <a:pPr indent="0" lvl="0" marL="88900" marR="88900" rtl="0" algn="ctr">
                        <a:lnSpc>
                          <a:spcPct val="115000"/>
                        </a:lnSpc>
                        <a:spcBef>
                          <a:spcPts val="0"/>
                        </a:spcBef>
                        <a:spcAft>
                          <a:spcPts val="0"/>
                        </a:spcAft>
                        <a:buNone/>
                      </a:pPr>
                      <a:r>
                        <a:rPr lang="en-US" sz="900">
                          <a:solidFill>
                            <a:srgbClr val="FF0000"/>
                          </a:solidFill>
                          <a:latin typeface="Calibri"/>
                          <a:ea typeface="Calibri"/>
                          <a:cs typeface="Calibri"/>
                          <a:sym typeface="Calibri"/>
                        </a:rPr>
                        <a:t> </a:t>
                      </a:r>
                      <a:endParaRPr sz="9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t/>
                      </a:r>
                      <a:endParaRPr sz="9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t/>
                      </a:r>
                      <a:endParaRPr sz="9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t/>
                      </a:r>
                      <a:endParaRPr sz="9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900">
                          <a:solidFill>
                            <a:srgbClr val="FF0000"/>
                          </a:solidFill>
                          <a:latin typeface="Calibri"/>
                          <a:ea typeface="Calibri"/>
                          <a:cs typeface="Calibri"/>
                          <a:sym typeface="Calibri"/>
                        </a:rPr>
                        <a:t> </a:t>
                      </a:r>
                      <a:endParaRPr sz="900">
                        <a:solidFill>
                          <a:srgbClr val="FF0000"/>
                        </a:solidFill>
                        <a:latin typeface="Calibri"/>
                        <a:ea typeface="Calibri"/>
                        <a:cs typeface="Calibri"/>
                        <a:sym typeface="Calibri"/>
                      </a:endParaRPr>
                    </a:p>
                    <a:p>
                      <a:pPr indent="-63500" lvl="0" marL="4572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Resistant to B-lactamase</a:t>
                      </a:r>
                      <a:endParaRPr sz="10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1000">
                          <a:solidFill>
                            <a:srgbClr val="FF0000"/>
                          </a:solidFill>
                          <a:latin typeface="Calibri"/>
                          <a:ea typeface="Calibri"/>
                          <a:cs typeface="Calibri"/>
                          <a:sym typeface="Calibri"/>
                        </a:rPr>
                        <a:t> </a:t>
                      </a:r>
                      <a:endParaRPr sz="1000">
                        <a:solidFill>
                          <a:srgbClr val="FF0000"/>
                        </a:solidFill>
                        <a:latin typeface="Calibri"/>
                        <a:ea typeface="Calibri"/>
                        <a:cs typeface="Calibri"/>
                        <a:sym typeface="Calibri"/>
                      </a:endParaRPr>
                    </a:p>
                    <a:p>
                      <a:pPr indent="0" lvl="0" marL="457200" marR="88900" rtl="0" algn="ctr">
                        <a:lnSpc>
                          <a:spcPct val="115000"/>
                        </a:lnSpc>
                        <a:spcBef>
                          <a:spcPts val="0"/>
                        </a:spcBef>
                        <a:spcAft>
                          <a:spcPts val="0"/>
                        </a:spcAft>
                        <a:buNone/>
                      </a:pPr>
                      <a:r>
                        <a:t/>
                      </a:r>
                      <a:endParaRPr sz="1000">
                        <a:solidFill>
                          <a:srgbClr val="FF0000"/>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4" hMerge="1"/>
                <a:tc rowSpan="3">
                  <a:txBody>
                    <a:bodyPr>
                      <a:noAutofit/>
                    </a:bodyPr>
                    <a:lstStyle/>
                    <a:p>
                      <a:pPr indent="-63500" lvl="0" marL="0" marR="9144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Allergy</a:t>
                      </a:r>
                      <a:r>
                        <a:rPr lang="en-US" sz="1000">
                          <a:solidFill>
                            <a:srgbClr val="999999"/>
                          </a:solidFill>
                          <a:latin typeface="Calibri"/>
                          <a:ea typeface="Calibri"/>
                          <a:cs typeface="Calibri"/>
                          <a:sym typeface="Calibri"/>
                        </a:rPr>
                        <a:t> (cross sensitivity)</a:t>
                      </a:r>
                      <a:endParaRPr sz="1000">
                        <a:solidFill>
                          <a:srgbClr val="999999"/>
                        </a:solidFill>
                        <a:latin typeface="Calibri"/>
                        <a:ea typeface="Calibri"/>
                        <a:cs typeface="Calibri"/>
                        <a:sym typeface="Calibri"/>
                      </a:endParaRPr>
                    </a:p>
                    <a:p>
                      <a:pPr indent="-63500" lvl="0" marL="4572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Thrombophlebitis</a:t>
                      </a:r>
                      <a:endParaRPr sz="1000">
                        <a:solidFill>
                          <a:schemeClr val="dk1"/>
                        </a:solidFill>
                        <a:latin typeface="Calibri"/>
                        <a:ea typeface="Calibri"/>
                        <a:cs typeface="Calibri"/>
                        <a:sym typeface="Calibri"/>
                      </a:endParaRPr>
                    </a:p>
                    <a:p>
                      <a:pPr indent="-63500" lvl="0" marL="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Renal toxicity </a:t>
                      </a:r>
                      <a:endParaRPr sz="1000">
                        <a:solidFill>
                          <a:schemeClr val="dk1"/>
                        </a:solidFill>
                        <a:latin typeface="Calibri"/>
                        <a:ea typeface="Calibri"/>
                        <a:cs typeface="Calibri"/>
                        <a:sym typeface="Calibri"/>
                      </a:endParaRPr>
                    </a:p>
                    <a:p>
                      <a:pPr indent="-63500" lvl="0" marL="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Super-infection</a:t>
                      </a:r>
                      <a:endParaRPr sz="1000">
                        <a:solidFill>
                          <a:schemeClr val="dk1"/>
                        </a:solidFill>
                        <a:latin typeface="Calibri"/>
                        <a:ea typeface="Calibri"/>
                        <a:cs typeface="Calibri"/>
                        <a:sym typeface="Calibri"/>
                      </a:endParaRPr>
                    </a:p>
                    <a:p>
                      <a:pPr indent="0" lvl="0" marL="457200" marR="88900" rtl="0" algn="ctr">
                        <a:lnSpc>
                          <a:spcPct val="115000"/>
                        </a:lnSpc>
                        <a:spcBef>
                          <a:spcPts val="0"/>
                        </a:spcBef>
                        <a:spcAft>
                          <a:spcPts val="0"/>
                        </a:spcAft>
                        <a:buNone/>
                      </a:pPr>
                      <a:r>
                        <a:t/>
                      </a:r>
                      <a:endParaRPr sz="1000">
                        <a:latin typeface="Calibri"/>
                        <a:ea typeface="Calibri"/>
                        <a:cs typeface="Calibri"/>
                        <a:sym typeface="Calibri"/>
                      </a:endParaRPr>
                    </a:p>
                    <a:p>
                      <a:pPr indent="0" lvl="0" marL="88900" marR="88900" rtl="0" algn="ctr">
                        <a:lnSpc>
                          <a:spcPct val="115000"/>
                        </a:lnSpc>
                        <a:spcBef>
                          <a:spcPts val="0"/>
                        </a:spcBef>
                        <a:spcAft>
                          <a:spcPts val="0"/>
                        </a:spcAft>
                        <a:buNone/>
                      </a:pPr>
                      <a:r>
                        <a:rPr b="1" lang="en-US" sz="1000">
                          <a:solidFill>
                            <a:schemeClr val="accent1"/>
                          </a:solidFill>
                          <a:latin typeface="Calibri"/>
                          <a:ea typeface="Calibri"/>
                          <a:cs typeface="Calibri"/>
                          <a:sym typeface="Calibri"/>
                        </a:rPr>
                        <a:t>#in renal failure</a:t>
                      </a:r>
                      <a:endParaRPr b="1" sz="1000">
                        <a:solidFill>
                          <a:schemeClr val="accent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5575">
                <a:tc vMerge="1"/>
                <a:tc>
                  <a:txBody>
                    <a:bodyPr>
                      <a:noAutofit/>
                    </a:bodyPr>
                    <a:lstStyle/>
                    <a:p>
                      <a:pPr indent="0" lvl="0" marL="88900" marR="88900" rtl="0" algn="ctr">
                        <a:lnSpc>
                          <a:spcPct val="115000"/>
                        </a:lnSpc>
                        <a:spcBef>
                          <a:spcPts val="0"/>
                        </a:spcBef>
                        <a:spcAft>
                          <a:spcPts val="0"/>
                        </a:spcAft>
                        <a:buNone/>
                      </a:pPr>
                      <a:r>
                        <a:rPr b="1" lang="en-US" sz="1200">
                          <a:solidFill>
                            <a:schemeClr val="dk1"/>
                          </a:solidFill>
                          <a:latin typeface="Calibri"/>
                          <a:ea typeface="Calibri"/>
                          <a:cs typeface="Calibri"/>
                          <a:sym typeface="Calibri"/>
                        </a:rPr>
                        <a:t>Ceftriaxone</a:t>
                      </a:r>
                      <a:endParaRPr b="1" sz="12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vMerge="1"/>
                <a:tc vMerge="1"/>
                <a:tc gridSpan="2" vMerge="1"/>
                <a:tc hMerge="1" vMerge="1"/>
                <a:tc vMerge="1"/>
              </a:tr>
              <a:tr h="1048475">
                <a:tc vMerge="1"/>
                <a:tc>
                  <a:txBody>
                    <a:bodyPr>
                      <a:noAutofit/>
                    </a:bodyPr>
                    <a:lstStyle/>
                    <a:p>
                      <a:pPr indent="0" lvl="0" marL="88900" marR="88900" rtl="0" algn="ctr">
                        <a:lnSpc>
                          <a:spcPct val="115000"/>
                        </a:lnSpc>
                        <a:spcBef>
                          <a:spcPts val="0"/>
                        </a:spcBef>
                        <a:spcAft>
                          <a:spcPts val="0"/>
                        </a:spcAft>
                        <a:buNone/>
                      </a:pPr>
                      <a:r>
                        <a:rPr b="1" lang="en-US" sz="1200">
                          <a:solidFill>
                            <a:schemeClr val="dk1"/>
                          </a:solidFill>
                          <a:latin typeface="Calibri"/>
                          <a:ea typeface="Calibri"/>
                          <a:cs typeface="Calibri"/>
                          <a:sym typeface="Calibri"/>
                        </a:rPr>
                        <a:t>Ceftazidime</a:t>
                      </a:r>
                      <a:endParaRPr b="1" sz="12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b="1" lang="en-US" sz="900">
                          <a:solidFill>
                            <a:schemeClr val="lt1"/>
                          </a:solidFill>
                          <a:highlight>
                            <a:srgbClr val="FF0000"/>
                          </a:highlight>
                          <a:latin typeface="Calibri"/>
                          <a:ea typeface="Calibri"/>
                          <a:cs typeface="Calibri"/>
                          <a:sym typeface="Calibri"/>
                        </a:rPr>
                        <a:t>(highly Effective  against pseudomonas </a:t>
                      </a:r>
                      <a:r>
                        <a:rPr b="1" lang="en-US" sz="900">
                          <a:solidFill>
                            <a:schemeClr val="lt1"/>
                          </a:solidFill>
                          <a:highlight>
                            <a:srgbClr val="FF0000"/>
                          </a:highlight>
                          <a:latin typeface="Calibri"/>
                          <a:ea typeface="Calibri"/>
                          <a:cs typeface="Calibri"/>
                          <a:sym typeface="Calibri"/>
                        </a:rPr>
                        <a:t>aeruginosa</a:t>
                      </a:r>
                      <a:r>
                        <a:rPr b="1" lang="en-US" sz="900">
                          <a:solidFill>
                            <a:schemeClr val="lt1"/>
                          </a:solidFill>
                          <a:highlight>
                            <a:srgbClr val="FF0000"/>
                          </a:highlight>
                          <a:latin typeface="Calibri"/>
                          <a:ea typeface="Calibri"/>
                          <a:cs typeface="Calibri"/>
                          <a:sym typeface="Calibri"/>
                        </a:rPr>
                        <a:t>)</a:t>
                      </a:r>
                      <a:endParaRPr b="1" sz="900">
                        <a:solidFill>
                          <a:schemeClr val="lt1"/>
                        </a:solidFill>
                        <a:highlight>
                          <a:srgbClr val="FF0000"/>
                        </a:highlight>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vMerge="1"/>
                <a:tc vMerge="1"/>
                <a:tc gridSpan="2" vMerge="1"/>
                <a:tc hMerge="1" vMerge="1"/>
                <a:tc vMerge="1"/>
              </a:tr>
              <a:tr h="1739825">
                <a:tc>
                  <a:txBody>
                    <a:bodyPr>
                      <a:noAutofit/>
                    </a:bodyPr>
                    <a:lstStyle/>
                    <a:p>
                      <a:pPr indent="0" lvl="0" marL="76200" marR="76200" rtl="0" algn="ctr">
                        <a:lnSpc>
                          <a:spcPct val="115000"/>
                        </a:lnSpc>
                        <a:spcBef>
                          <a:spcPts val="0"/>
                        </a:spcBef>
                        <a:spcAft>
                          <a:spcPts val="0"/>
                        </a:spcAft>
                        <a:buNone/>
                      </a:pPr>
                      <a:r>
                        <a:t/>
                      </a:r>
                      <a:endParaRPr sz="10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E599"/>
                    </a:solidFill>
                  </a:tcPr>
                </a:tc>
                <a:tc>
                  <a:txBody>
                    <a:bodyPr>
                      <a:noAutofit/>
                    </a:bodyPr>
                    <a:lstStyle/>
                    <a:p>
                      <a:pPr indent="0" lvl="0" marL="88900" marR="88900" rtl="0" algn="ctr">
                        <a:lnSpc>
                          <a:spcPct val="115000"/>
                        </a:lnSpc>
                        <a:spcBef>
                          <a:spcPts val="0"/>
                        </a:spcBef>
                        <a:spcAft>
                          <a:spcPts val="0"/>
                        </a:spcAft>
                        <a:buNone/>
                      </a:pPr>
                      <a:r>
                        <a:rPr lang="en-US" sz="900">
                          <a:solidFill>
                            <a:schemeClr val="dk1"/>
                          </a:solidFill>
                          <a:latin typeface="Calibri"/>
                          <a:ea typeface="Calibri"/>
                          <a:cs typeface="Calibri"/>
                          <a:sym typeface="Calibri"/>
                        </a:rPr>
                        <a:t> </a:t>
                      </a:r>
                      <a:endParaRPr sz="9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900">
                          <a:solidFill>
                            <a:schemeClr val="dk1"/>
                          </a:solidFill>
                          <a:latin typeface="Calibri"/>
                          <a:ea typeface="Calibri"/>
                          <a:cs typeface="Calibri"/>
                          <a:sym typeface="Calibri"/>
                        </a:rPr>
                        <a:t> </a:t>
                      </a:r>
                      <a:endParaRPr sz="900">
                        <a:solidFill>
                          <a:schemeClr val="dk1"/>
                        </a:solidFill>
                        <a:latin typeface="Calibri"/>
                        <a:ea typeface="Calibri"/>
                        <a:cs typeface="Calibri"/>
                        <a:sym typeface="Calibri"/>
                      </a:endParaRPr>
                    </a:p>
                    <a:p>
                      <a:pPr indent="0" lvl="0" marL="88900" marR="88900" rtl="0" algn="l">
                        <a:lnSpc>
                          <a:spcPct val="115000"/>
                        </a:lnSpc>
                        <a:spcBef>
                          <a:spcPts val="0"/>
                        </a:spcBef>
                        <a:spcAft>
                          <a:spcPts val="0"/>
                        </a:spcAft>
                        <a:buNone/>
                      </a:pPr>
                      <a:r>
                        <a:t/>
                      </a:r>
                      <a:endParaRPr b="1" sz="6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t/>
                      </a:r>
                      <a:endParaRPr b="1" sz="12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b="1" lang="en-US" sz="1200">
                          <a:solidFill>
                            <a:schemeClr val="dk1"/>
                          </a:solidFill>
                          <a:latin typeface="Calibri"/>
                          <a:ea typeface="Calibri"/>
                          <a:cs typeface="Calibri"/>
                          <a:sym typeface="Calibri"/>
                        </a:rPr>
                        <a:t>Imipenem</a:t>
                      </a:r>
                      <a:endParaRPr b="1" sz="12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vMerge="1"/>
                <a:tc>
                  <a:txBody>
                    <a:bodyPr>
                      <a:noAutofit/>
                    </a:bodyPr>
                    <a:lstStyle/>
                    <a:p>
                      <a:pPr indent="-63500" lvl="0" marL="4572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Wide spectrum of activity including </a:t>
                      </a:r>
                      <a:r>
                        <a:rPr b="1" lang="en-US" sz="1000">
                          <a:solidFill>
                            <a:schemeClr val="dk1"/>
                          </a:solidFill>
                          <a:latin typeface="Calibri"/>
                          <a:ea typeface="Calibri"/>
                          <a:cs typeface="Calibri"/>
                          <a:sym typeface="Calibri"/>
                        </a:rPr>
                        <a:t> </a:t>
                      </a:r>
                      <a:r>
                        <a:rPr b="1" lang="en-US" sz="1000">
                          <a:solidFill>
                            <a:srgbClr val="FF0000"/>
                          </a:solidFill>
                          <a:latin typeface="Calibri"/>
                          <a:ea typeface="Calibri"/>
                          <a:cs typeface="Calibri"/>
                          <a:sym typeface="Calibri"/>
                        </a:rPr>
                        <a:t>pseudomonas </a:t>
                      </a:r>
                      <a:r>
                        <a:rPr b="1" lang="en-US" sz="1000">
                          <a:solidFill>
                            <a:srgbClr val="FF0000"/>
                          </a:solidFill>
                          <a:latin typeface="Calibri"/>
                          <a:ea typeface="Calibri"/>
                          <a:cs typeface="Calibri"/>
                          <a:sym typeface="Calibri"/>
                        </a:rPr>
                        <a:t>aeruginosa</a:t>
                      </a:r>
                      <a:r>
                        <a:rPr b="1" lang="en-US" sz="1000">
                          <a:solidFill>
                            <a:srgbClr val="FF0000"/>
                          </a:solidFill>
                          <a:latin typeface="Calibri"/>
                          <a:ea typeface="Calibri"/>
                          <a:cs typeface="Calibri"/>
                          <a:sym typeface="Calibri"/>
                        </a:rPr>
                        <a:t>.</a:t>
                      </a:r>
                      <a:endParaRPr b="1" sz="1000">
                        <a:solidFill>
                          <a:srgbClr val="FF0000"/>
                        </a:solidFill>
                        <a:latin typeface="Calibri"/>
                        <a:ea typeface="Calibri"/>
                        <a:cs typeface="Calibri"/>
                        <a:sym typeface="Calibri"/>
                      </a:endParaRPr>
                    </a:p>
                    <a:p>
                      <a:pPr indent="-63500" lvl="0" marL="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Given IV.</a:t>
                      </a:r>
                      <a:endParaRPr sz="1000">
                        <a:solidFill>
                          <a:schemeClr val="dk1"/>
                        </a:solidFill>
                        <a:latin typeface="Calibri"/>
                        <a:ea typeface="Calibri"/>
                        <a:cs typeface="Calibri"/>
                        <a:sym typeface="Calibri"/>
                      </a:endParaRPr>
                    </a:p>
                    <a:p>
                      <a:pPr indent="-63500" lvl="0" marL="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Dose must be reduced in renal failure.</a:t>
                      </a:r>
                      <a:endParaRPr sz="10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gridSpan="2" vMerge="1"/>
                <a:tc hMerge="1" vMerge="1"/>
                <a:tc>
                  <a:txBody>
                    <a:bodyPr>
                      <a:noAutofit/>
                    </a:bodyPr>
                    <a:lstStyle/>
                    <a:p>
                      <a:pPr indent="-63500" lvl="0" marL="4572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Seizure in high does with renal failure</a:t>
                      </a:r>
                      <a:endParaRPr sz="1000">
                        <a:solidFill>
                          <a:srgbClr val="FF0000"/>
                        </a:solidFill>
                        <a:latin typeface="Calibri"/>
                        <a:ea typeface="Calibri"/>
                        <a:cs typeface="Calibri"/>
                        <a:sym typeface="Calibri"/>
                      </a:endParaRPr>
                    </a:p>
                    <a:p>
                      <a:pPr indent="-63500" lvl="0" marL="4572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Allergy</a:t>
                      </a:r>
                      <a:r>
                        <a:rPr lang="en-US" sz="1000">
                          <a:latin typeface="Calibri"/>
                          <a:ea typeface="Calibri"/>
                          <a:cs typeface="Calibri"/>
                          <a:sym typeface="Calibri"/>
                        </a:rPr>
                        <a:t> </a:t>
                      </a:r>
                      <a:r>
                        <a:rPr lang="en-US" sz="1000">
                          <a:solidFill>
                            <a:srgbClr val="999999"/>
                          </a:solidFill>
                          <a:latin typeface="Calibri"/>
                          <a:ea typeface="Calibri"/>
                          <a:cs typeface="Calibri"/>
                          <a:sym typeface="Calibri"/>
                        </a:rPr>
                        <a:t>(cross sensitivity)</a:t>
                      </a:r>
                      <a:endParaRPr sz="1000">
                        <a:solidFill>
                          <a:srgbClr val="999999"/>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1000">
                          <a:solidFill>
                            <a:schemeClr val="accent1"/>
                          </a:solidFill>
                          <a:latin typeface="Calibri"/>
                          <a:ea typeface="Calibri"/>
                          <a:cs typeface="Calibri"/>
                          <a:sym typeface="Calibri"/>
                        </a:rPr>
                        <a:t>#in renal failure</a:t>
                      </a:r>
                      <a:endParaRPr sz="1000">
                        <a:solidFill>
                          <a:schemeClr val="accent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900">
                          <a:solidFill>
                            <a:schemeClr val="accent1"/>
                          </a:solidFill>
                          <a:latin typeface="Calibri"/>
                          <a:ea typeface="Calibri"/>
                          <a:cs typeface="Calibri"/>
                          <a:sym typeface="Calibri"/>
                        </a:rPr>
                        <a:t> </a:t>
                      </a:r>
                      <a:endParaRPr sz="900">
                        <a:solidFill>
                          <a:schemeClr val="accent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221325">
                <a:tc gridSpan="2">
                  <a:txBody>
                    <a:bodyPr>
                      <a:noAutofit/>
                    </a:bodyPr>
                    <a:lstStyle/>
                    <a:p>
                      <a:pPr indent="0" lvl="0" marL="88900" marR="88900" rtl="0" algn="ctr">
                        <a:lnSpc>
                          <a:spcPct val="115000"/>
                        </a:lnSpc>
                        <a:spcBef>
                          <a:spcPts val="0"/>
                        </a:spcBef>
                        <a:spcAft>
                          <a:spcPts val="0"/>
                        </a:spcAft>
                        <a:buNone/>
                      </a:pPr>
                      <a:r>
                        <a:rPr lang="en-US" sz="900">
                          <a:solidFill>
                            <a:schemeClr val="dk1"/>
                          </a:solidFill>
                          <a:latin typeface="Calibri"/>
                          <a:ea typeface="Calibri"/>
                          <a:cs typeface="Calibri"/>
                          <a:sym typeface="Calibri"/>
                        </a:rPr>
                        <a:t> </a:t>
                      </a:r>
                      <a:endParaRPr sz="9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900">
                          <a:solidFill>
                            <a:schemeClr val="dk1"/>
                          </a:solidFill>
                          <a:latin typeface="Calibri"/>
                          <a:ea typeface="Calibri"/>
                          <a:cs typeface="Calibri"/>
                          <a:sym typeface="Calibri"/>
                        </a:rPr>
                        <a:t> </a:t>
                      </a:r>
                      <a:endParaRPr b="1" sz="12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b="1" lang="en-US" sz="1200">
                          <a:solidFill>
                            <a:schemeClr val="dk1"/>
                          </a:solidFill>
                          <a:latin typeface="Calibri"/>
                          <a:ea typeface="Calibri"/>
                          <a:cs typeface="Calibri"/>
                          <a:sym typeface="Calibri"/>
                        </a:rPr>
                        <a:t> </a:t>
                      </a:r>
                      <a:r>
                        <a:rPr b="1" lang="en-US" sz="1200">
                          <a:solidFill>
                            <a:schemeClr val="dk1"/>
                          </a:solidFill>
                          <a:latin typeface="Calibri"/>
                          <a:ea typeface="Calibri"/>
                          <a:cs typeface="Calibri"/>
                          <a:sym typeface="Calibri"/>
                        </a:rPr>
                        <a:t>Vancomycin</a:t>
                      </a:r>
                      <a:endParaRPr b="1" sz="12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E599"/>
                    </a:solidFill>
                  </a:tcPr>
                </a:tc>
                <a:tc hMerge="1"/>
                <a:tc vMerge="1"/>
                <a:tc gridSpan="3">
                  <a:txBody>
                    <a:bodyPr>
                      <a:noAutofit/>
                    </a:bodyPr>
                    <a:lstStyle/>
                    <a:p>
                      <a:pPr indent="-63500" lvl="0" marL="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Given IV in case of meningitis .</a:t>
                      </a:r>
                      <a:endParaRPr sz="1000">
                        <a:solidFill>
                          <a:schemeClr val="dk1"/>
                        </a:solidFill>
                        <a:latin typeface="Calibri"/>
                        <a:ea typeface="Calibri"/>
                        <a:cs typeface="Calibri"/>
                        <a:sym typeface="Calibri"/>
                      </a:endParaRPr>
                    </a:p>
                    <a:p>
                      <a:pPr indent="-63500" lvl="0" marL="0" marR="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Orally in case of GIT infection by clostridium difficile.</a:t>
                      </a:r>
                      <a:endParaRPr sz="1000">
                        <a:solidFill>
                          <a:schemeClr val="dk1"/>
                        </a:solidFill>
                        <a:latin typeface="Calibri"/>
                        <a:ea typeface="Calibri"/>
                        <a:cs typeface="Calibri"/>
                        <a:sym typeface="Calibri"/>
                      </a:endParaRPr>
                    </a:p>
                    <a:p>
                      <a:pPr indent="-63500" lvl="0" marL="228600" marR="88900" rtl="0" algn="ctr">
                        <a:lnSpc>
                          <a:spcPct val="115000"/>
                        </a:lnSpc>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Against gram +</a:t>
                      </a:r>
                      <a:endParaRPr sz="1000">
                        <a:solidFill>
                          <a:schemeClr val="dk1"/>
                        </a:solidFill>
                        <a:latin typeface="Calibri"/>
                        <a:ea typeface="Calibri"/>
                        <a:cs typeface="Calibri"/>
                        <a:sym typeface="Calibri"/>
                      </a:endParaRPr>
                    </a:p>
                    <a:p>
                      <a:pPr indent="-63500" lvl="0" marL="22860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Against Methicillin resistant S.Aureus (MRSA).</a:t>
                      </a:r>
                      <a:endParaRPr sz="10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c hMerge="1"/>
                <a:tc>
                  <a:txBody>
                    <a:bodyPr>
                      <a:noAutofit/>
                    </a:bodyPr>
                    <a:lstStyle/>
                    <a:p>
                      <a:pPr indent="-63500" lvl="0" marL="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Ototoxicity.</a:t>
                      </a:r>
                      <a:endParaRPr sz="1000">
                        <a:solidFill>
                          <a:srgbClr val="FF0000"/>
                        </a:solidFill>
                        <a:latin typeface="Calibri"/>
                        <a:ea typeface="Calibri"/>
                        <a:cs typeface="Calibri"/>
                        <a:sym typeface="Calibri"/>
                      </a:endParaRPr>
                    </a:p>
                    <a:p>
                      <a:pPr indent="-63500" lvl="0" marL="13716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Nephrotoxicity. </a:t>
                      </a:r>
                      <a:endParaRPr sz="1000">
                        <a:solidFill>
                          <a:srgbClr val="FF0000"/>
                        </a:solidFill>
                        <a:latin typeface="Calibri"/>
                        <a:ea typeface="Calibri"/>
                        <a:cs typeface="Calibri"/>
                        <a:sym typeface="Calibri"/>
                      </a:endParaRPr>
                    </a:p>
                    <a:p>
                      <a:pPr indent="-63500" lvl="0" marL="13716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Red man syndrome due to histamine release.</a:t>
                      </a:r>
                      <a:endParaRPr sz="1000">
                        <a:solidFill>
                          <a:srgbClr val="FF0000"/>
                        </a:solidFill>
                        <a:latin typeface="Calibri"/>
                        <a:ea typeface="Calibri"/>
                        <a:cs typeface="Calibri"/>
                        <a:sym typeface="Calibri"/>
                      </a:endParaRPr>
                    </a:p>
                    <a:p>
                      <a:pPr indent="-63500" lvl="0" marL="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Hypotension.  </a:t>
                      </a:r>
                      <a:endParaRPr sz="1000">
                        <a:solidFill>
                          <a:srgbClr val="FF0000"/>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566975">
                <a:tc>
                  <a:txBody>
                    <a:bodyPr>
                      <a:noAutofit/>
                    </a:bodyPr>
                    <a:lstStyle/>
                    <a:p>
                      <a:pPr indent="0" lvl="0" marL="76200" marR="76200" rtl="0" algn="ctr">
                        <a:lnSpc>
                          <a:spcPct val="115000"/>
                        </a:lnSpc>
                        <a:spcBef>
                          <a:spcPts val="0"/>
                        </a:spcBef>
                        <a:spcAft>
                          <a:spcPts val="0"/>
                        </a:spcAft>
                        <a:buNone/>
                      </a:pPr>
                      <a:r>
                        <a:t/>
                      </a:r>
                      <a:endParaRPr sz="12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EE599"/>
                    </a:solidFill>
                  </a:tcPr>
                </a:tc>
                <a:tc>
                  <a:txBody>
                    <a:bodyPr>
                      <a:noAutofit/>
                    </a:bodyPr>
                    <a:lstStyle/>
                    <a:p>
                      <a:pPr indent="0" lvl="0" marL="88900" marR="88900" rtl="0" algn="ctr">
                        <a:lnSpc>
                          <a:spcPct val="115000"/>
                        </a:lnSpc>
                        <a:spcBef>
                          <a:spcPts val="0"/>
                        </a:spcBef>
                        <a:spcAft>
                          <a:spcPts val="0"/>
                        </a:spcAft>
                        <a:buNone/>
                      </a:pPr>
                      <a:r>
                        <a:t/>
                      </a:r>
                      <a:endParaRPr sz="9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900">
                          <a:solidFill>
                            <a:schemeClr val="dk1"/>
                          </a:solidFill>
                          <a:latin typeface="Calibri"/>
                          <a:ea typeface="Calibri"/>
                          <a:cs typeface="Calibri"/>
                          <a:sym typeface="Calibri"/>
                        </a:rPr>
                        <a:t> </a:t>
                      </a:r>
                      <a:endParaRPr sz="9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900">
                          <a:solidFill>
                            <a:schemeClr val="dk1"/>
                          </a:solidFill>
                          <a:latin typeface="Calibri"/>
                          <a:ea typeface="Calibri"/>
                          <a:cs typeface="Calibri"/>
                          <a:sym typeface="Calibri"/>
                        </a:rPr>
                        <a:t> </a:t>
                      </a:r>
                      <a:endParaRPr sz="9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900">
                          <a:solidFill>
                            <a:schemeClr val="dk1"/>
                          </a:solidFill>
                          <a:latin typeface="Calibri"/>
                          <a:ea typeface="Calibri"/>
                          <a:cs typeface="Calibri"/>
                          <a:sym typeface="Calibri"/>
                        </a:rPr>
                        <a:t> </a:t>
                      </a:r>
                      <a:endParaRPr sz="9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b="1" lang="en-US" sz="1200">
                          <a:solidFill>
                            <a:schemeClr val="dk1"/>
                          </a:solidFill>
                          <a:latin typeface="Calibri"/>
                          <a:ea typeface="Calibri"/>
                          <a:cs typeface="Calibri"/>
                          <a:sym typeface="Calibri"/>
                        </a:rPr>
                        <a:t>Gentamicin</a:t>
                      </a:r>
                      <a:endParaRPr b="1" sz="12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noAutofit/>
                    </a:bodyPr>
                    <a:lstStyle/>
                    <a:p>
                      <a:pPr indent="0" lvl="0" marL="88900" marR="88900" rtl="0" algn="ctr">
                        <a:lnSpc>
                          <a:spcPct val="115000"/>
                        </a:lnSpc>
                        <a:spcBef>
                          <a:spcPts val="0"/>
                        </a:spcBef>
                        <a:spcAft>
                          <a:spcPts val="0"/>
                        </a:spcAft>
                        <a:buNone/>
                      </a:pPr>
                      <a:r>
                        <a:rPr lang="en-US" sz="1000">
                          <a:solidFill>
                            <a:srgbClr val="FF0000"/>
                          </a:solidFill>
                          <a:latin typeface="Calibri"/>
                          <a:ea typeface="Calibri"/>
                          <a:cs typeface="Calibri"/>
                          <a:sym typeface="Calibri"/>
                        </a:rPr>
                        <a:t>Bactericidal</a:t>
                      </a:r>
                      <a:endParaRPr sz="10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1000">
                          <a:solidFill>
                            <a:srgbClr val="FF0000"/>
                          </a:solidFill>
                          <a:latin typeface="Calibri"/>
                          <a:ea typeface="Calibri"/>
                          <a:cs typeface="Calibri"/>
                          <a:sym typeface="Calibri"/>
                        </a:rPr>
                        <a:t>Inhibit protein synthesis (30s subunit)</a:t>
                      </a:r>
                      <a:endParaRPr sz="1000">
                        <a:solidFill>
                          <a:srgbClr val="FF0000"/>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gridSpan="3">
                  <a:txBody>
                    <a:bodyPr>
                      <a:noAutofit/>
                    </a:bodyPr>
                    <a:lstStyle/>
                    <a:p>
                      <a:pPr indent="0" lvl="0" marL="88900" marR="88900" rtl="0" algn="ctr">
                        <a:lnSpc>
                          <a:spcPct val="115000"/>
                        </a:lnSpc>
                        <a:spcBef>
                          <a:spcPts val="0"/>
                        </a:spcBef>
                        <a:spcAft>
                          <a:spcPts val="0"/>
                        </a:spcAft>
                        <a:buNone/>
                      </a:pPr>
                      <a:r>
                        <a:rPr lang="en-US" sz="1000">
                          <a:solidFill>
                            <a:schemeClr val="dk1"/>
                          </a:solidFill>
                          <a:latin typeface="Calibri"/>
                          <a:ea typeface="Calibri"/>
                          <a:cs typeface="Calibri"/>
                          <a:sym typeface="Calibri"/>
                        </a:rPr>
                        <a:t>Not absorbed orally</a:t>
                      </a:r>
                      <a:endParaRPr sz="10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1000">
                          <a:solidFill>
                            <a:schemeClr val="dk1"/>
                          </a:solidFill>
                          <a:latin typeface="Calibri"/>
                          <a:ea typeface="Calibri"/>
                          <a:cs typeface="Calibri"/>
                          <a:sym typeface="Calibri"/>
                        </a:rPr>
                        <a:t>Given IV</a:t>
                      </a:r>
                      <a:endParaRPr sz="10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900">
                          <a:solidFill>
                            <a:schemeClr val="dk1"/>
                          </a:solidFill>
                          <a:latin typeface="Calibri"/>
                          <a:ea typeface="Calibri"/>
                          <a:cs typeface="Calibri"/>
                          <a:sym typeface="Calibri"/>
                        </a:rPr>
                        <a:t> </a:t>
                      </a:r>
                      <a:endParaRPr sz="9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900">
                          <a:solidFill>
                            <a:schemeClr val="dk1"/>
                          </a:solidFill>
                          <a:latin typeface="Calibri"/>
                          <a:ea typeface="Calibri"/>
                          <a:cs typeface="Calibri"/>
                          <a:sym typeface="Calibri"/>
                        </a:rPr>
                        <a:t> </a:t>
                      </a:r>
                      <a:endParaRPr sz="900">
                        <a:solidFill>
                          <a:schemeClr val="dk1"/>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900">
                          <a:solidFill>
                            <a:schemeClr val="dk1"/>
                          </a:solidFill>
                          <a:latin typeface="Calibri"/>
                          <a:ea typeface="Calibri"/>
                          <a:cs typeface="Calibri"/>
                          <a:sym typeface="Calibri"/>
                        </a:rPr>
                        <a:t> </a:t>
                      </a:r>
                      <a:endParaRPr sz="900">
                        <a:solidFill>
                          <a:schemeClr val="dk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c hMerge="1"/>
                <a:tc>
                  <a:txBody>
                    <a:bodyPr>
                      <a:noAutofit/>
                    </a:bodyPr>
                    <a:lstStyle/>
                    <a:p>
                      <a:pPr indent="-63500" lvl="0" marL="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Ototoxicity</a:t>
                      </a:r>
                      <a:endParaRPr sz="1000">
                        <a:solidFill>
                          <a:srgbClr val="FF0000"/>
                        </a:solidFill>
                        <a:latin typeface="Calibri"/>
                        <a:ea typeface="Calibri"/>
                        <a:cs typeface="Calibri"/>
                        <a:sym typeface="Calibri"/>
                      </a:endParaRPr>
                    </a:p>
                    <a:p>
                      <a:pPr indent="-63500" lvl="0" marL="4572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Nephrotoxicity </a:t>
                      </a:r>
                      <a:endParaRPr sz="1000">
                        <a:solidFill>
                          <a:srgbClr val="FF0000"/>
                        </a:solidFill>
                        <a:latin typeface="Calibri"/>
                        <a:ea typeface="Calibri"/>
                        <a:cs typeface="Calibri"/>
                        <a:sym typeface="Calibri"/>
                      </a:endParaRPr>
                    </a:p>
                    <a:p>
                      <a:pPr indent="-63500" lvl="0" marL="45720" marR="88900" rtl="0" algn="ctr">
                        <a:lnSpc>
                          <a:spcPct val="115000"/>
                        </a:lnSpc>
                        <a:spcBef>
                          <a:spcPts val="0"/>
                        </a:spcBef>
                        <a:spcAft>
                          <a:spcPts val="0"/>
                        </a:spcAft>
                        <a:buClr>
                          <a:srgbClr val="FF0000"/>
                        </a:buClr>
                        <a:buSzPts val="1000"/>
                        <a:buFont typeface="Calibri"/>
                        <a:buChar char="●"/>
                      </a:pPr>
                      <a:r>
                        <a:rPr lang="en-US" sz="1000">
                          <a:solidFill>
                            <a:srgbClr val="FF0000"/>
                          </a:solidFill>
                          <a:latin typeface="Calibri"/>
                          <a:ea typeface="Calibri"/>
                          <a:cs typeface="Calibri"/>
                          <a:sym typeface="Calibri"/>
                        </a:rPr>
                        <a:t>Neuromuscular blockade</a:t>
                      </a:r>
                      <a:endParaRPr sz="10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rPr b="1" lang="en-US" sz="1000">
                          <a:solidFill>
                            <a:schemeClr val="accent1"/>
                          </a:solidFill>
                          <a:latin typeface="Calibri"/>
                          <a:ea typeface="Calibri"/>
                          <a:cs typeface="Calibri"/>
                          <a:sym typeface="Calibri"/>
                        </a:rPr>
                        <a:t>C.I in patient with myasthenia gravis and with muscle relaxant </a:t>
                      </a:r>
                      <a:r>
                        <a:rPr b="1" lang="en-US" sz="900">
                          <a:solidFill>
                            <a:schemeClr val="accent1"/>
                          </a:solidFill>
                          <a:latin typeface="Calibri"/>
                          <a:ea typeface="Calibri"/>
                          <a:cs typeface="Calibri"/>
                          <a:sym typeface="Calibri"/>
                        </a:rPr>
                        <a:t> </a:t>
                      </a:r>
                      <a:endParaRPr b="1" sz="900">
                        <a:solidFill>
                          <a:schemeClr val="accent1"/>
                        </a:solidFill>
                        <a:latin typeface="Calibri"/>
                        <a:ea typeface="Calibri"/>
                        <a:cs typeface="Calibri"/>
                        <a:sym typeface="Calibri"/>
                      </a:endParaRPr>
                    </a:p>
                  </a:txBody>
                  <a:tcPr marT="91425" marB="91425"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209" name="Google Shape;209;p21"/>
          <p:cNvSpPr txBox="1"/>
          <p:nvPr/>
        </p:nvSpPr>
        <p:spPr>
          <a:xfrm rot="-5400000">
            <a:off x="-346950" y="1991525"/>
            <a:ext cx="1109100" cy="344700"/>
          </a:xfrm>
          <a:prstGeom prst="rect">
            <a:avLst/>
          </a:prstGeom>
          <a:noFill/>
          <a:ln>
            <a:noFill/>
          </a:ln>
        </p:spPr>
        <p:txBody>
          <a:bodyPr anchorCtr="0" anchor="t" bIns="91425" lIns="91425" spcFirstLastPara="1" rIns="91425" wrap="square" tIns="91425">
            <a:noAutofit/>
          </a:bodyPr>
          <a:lstStyle/>
          <a:p>
            <a:pPr indent="0" lvl="0" marL="76200" marR="76200" rtl="0" algn="ctr">
              <a:lnSpc>
                <a:spcPct val="115000"/>
              </a:lnSpc>
              <a:spcBef>
                <a:spcPts val="0"/>
              </a:spcBef>
              <a:spcAft>
                <a:spcPts val="0"/>
              </a:spcAft>
              <a:buNone/>
            </a:pPr>
            <a:r>
              <a:rPr b="1" lang="en-US" sz="1200">
                <a:solidFill>
                  <a:schemeClr val="dk1"/>
                </a:solidFill>
                <a:latin typeface="Calibri"/>
                <a:ea typeface="Calibri"/>
                <a:cs typeface="Calibri"/>
                <a:sym typeface="Calibri"/>
              </a:rPr>
              <a:t>Penicillin</a:t>
            </a:r>
            <a:endParaRPr b="1">
              <a:solidFill>
                <a:schemeClr val="dk1"/>
              </a:solidFill>
            </a:endParaRPr>
          </a:p>
        </p:txBody>
      </p:sp>
      <p:sp>
        <p:nvSpPr>
          <p:cNvPr id="210" name="Google Shape;210;p21"/>
          <p:cNvSpPr txBox="1"/>
          <p:nvPr/>
        </p:nvSpPr>
        <p:spPr>
          <a:xfrm rot="-5400000">
            <a:off x="-478350" y="4221275"/>
            <a:ext cx="1371900" cy="384900"/>
          </a:xfrm>
          <a:prstGeom prst="rect">
            <a:avLst/>
          </a:prstGeom>
          <a:noFill/>
          <a:ln>
            <a:noFill/>
          </a:ln>
        </p:spPr>
        <p:txBody>
          <a:bodyPr anchorCtr="0" anchor="t" bIns="91425" lIns="91425" spcFirstLastPara="1" rIns="91425" wrap="square" tIns="91425">
            <a:noAutofit/>
          </a:bodyPr>
          <a:lstStyle/>
          <a:p>
            <a:pPr indent="0" lvl="0" marL="76200" marR="76200" rtl="0" algn="ctr">
              <a:lnSpc>
                <a:spcPct val="115000"/>
              </a:lnSpc>
              <a:spcBef>
                <a:spcPts val="0"/>
              </a:spcBef>
              <a:spcAft>
                <a:spcPts val="0"/>
              </a:spcAft>
              <a:buNone/>
            </a:pPr>
            <a:r>
              <a:rPr b="1" lang="en-US" sz="1200">
                <a:solidFill>
                  <a:schemeClr val="dk1"/>
                </a:solidFill>
                <a:latin typeface="Calibri"/>
                <a:ea typeface="Calibri"/>
                <a:cs typeface="Calibri"/>
                <a:sym typeface="Calibri"/>
              </a:rPr>
              <a:t>Cephalosporins</a:t>
            </a:r>
            <a:endParaRPr b="1">
              <a:solidFill>
                <a:schemeClr val="dk1"/>
              </a:solidFill>
            </a:endParaRPr>
          </a:p>
        </p:txBody>
      </p:sp>
      <p:sp>
        <p:nvSpPr>
          <p:cNvPr id="211" name="Google Shape;211;p21"/>
          <p:cNvSpPr txBox="1"/>
          <p:nvPr/>
        </p:nvSpPr>
        <p:spPr>
          <a:xfrm rot="-5400000">
            <a:off x="-423150" y="6022500"/>
            <a:ext cx="1261500" cy="409500"/>
          </a:xfrm>
          <a:prstGeom prst="rect">
            <a:avLst/>
          </a:prstGeom>
          <a:noFill/>
          <a:ln>
            <a:noFill/>
          </a:ln>
        </p:spPr>
        <p:txBody>
          <a:bodyPr anchorCtr="0" anchor="t" bIns="91425" lIns="91425" spcFirstLastPara="1" rIns="91425" wrap="square" tIns="91425">
            <a:noAutofit/>
          </a:bodyPr>
          <a:lstStyle/>
          <a:p>
            <a:pPr indent="0" lvl="0" marL="76200" marR="76200" rtl="0" algn="ctr">
              <a:lnSpc>
                <a:spcPct val="115000"/>
              </a:lnSpc>
              <a:spcBef>
                <a:spcPts val="0"/>
              </a:spcBef>
              <a:spcAft>
                <a:spcPts val="0"/>
              </a:spcAft>
              <a:buNone/>
            </a:pPr>
            <a:r>
              <a:rPr b="1" lang="en-US" sz="1200">
                <a:solidFill>
                  <a:schemeClr val="dk1"/>
                </a:solidFill>
                <a:latin typeface="Calibri"/>
                <a:ea typeface="Calibri"/>
                <a:cs typeface="Calibri"/>
                <a:sym typeface="Calibri"/>
              </a:rPr>
              <a:t>Carbapenems</a:t>
            </a:r>
            <a:endParaRPr b="1">
              <a:solidFill>
                <a:schemeClr val="dk1"/>
              </a:solidFill>
            </a:endParaRPr>
          </a:p>
        </p:txBody>
      </p:sp>
      <p:sp>
        <p:nvSpPr>
          <p:cNvPr id="212" name="Google Shape;212;p21"/>
          <p:cNvSpPr txBox="1"/>
          <p:nvPr/>
        </p:nvSpPr>
        <p:spPr>
          <a:xfrm rot="-5400000">
            <a:off x="-502050" y="8949300"/>
            <a:ext cx="1419300" cy="447600"/>
          </a:xfrm>
          <a:prstGeom prst="rect">
            <a:avLst/>
          </a:prstGeom>
          <a:noFill/>
          <a:ln>
            <a:noFill/>
          </a:ln>
        </p:spPr>
        <p:txBody>
          <a:bodyPr anchorCtr="0" anchor="t" bIns="91425" lIns="91425" spcFirstLastPara="1" rIns="91425" wrap="square" tIns="91425">
            <a:noAutofit/>
          </a:bodyPr>
          <a:lstStyle/>
          <a:p>
            <a:pPr indent="0" lvl="0" marL="76200" marR="76200" rtl="0" algn="ctr">
              <a:lnSpc>
                <a:spcPct val="115000"/>
              </a:lnSpc>
              <a:spcBef>
                <a:spcPts val="0"/>
              </a:spcBef>
              <a:spcAft>
                <a:spcPts val="0"/>
              </a:spcAft>
              <a:buNone/>
            </a:pPr>
            <a:r>
              <a:rPr b="1" lang="en-US" sz="1200">
                <a:solidFill>
                  <a:schemeClr val="dk1"/>
                </a:solidFill>
                <a:latin typeface="Calibri"/>
                <a:ea typeface="Calibri"/>
                <a:cs typeface="Calibri"/>
                <a:sym typeface="Calibri"/>
              </a:rPr>
              <a:t>Aminoglycoside</a:t>
            </a:r>
            <a:endParaRPr b="1">
              <a:solidFill>
                <a:schemeClr val="dk1"/>
              </a:solidFill>
            </a:endParaRPr>
          </a:p>
        </p:txBody>
      </p:sp>
      <p:sp>
        <p:nvSpPr>
          <p:cNvPr id="213" name="Google Shape;213;p21"/>
          <p:cNvSpPr txBox="1"/>
          <p:nvPr/>
        </p:nvSpPr>
        <p:spPr>
          <a:xfrm rot="-5400000">
            <a:off x="105150" y="5740625"/>
            <a:ext cx="4082700" cy="666600"/>
          </a:xfrm>
          <a:prstGeom prst="rect">
            <a:avLst/>
          </a:prstGeom>
          <a:noFill/>
          <a:ln>
            <a:noFill/>
          </a:ln>
        </p:spPr>
        <p:txBody>
          <a:bodyPr anchorCtr="0" anchor="t" bIns="91425" lIns="91425" spcFirstLastPara="1" rIns="91425" wrap="square" tIns="91425">
            <a:noAutofit/>
          </a:bodyPr>
          <a:lstStyle/>
          <a:p>
            <a:pPr indent="0" lvl="0" marL="88900" marR="88900" rtl="0" algn="ctr">
              <a:lnSpc>
                <a:spcPct val="115000"/>
              </a:lnSpc>
              <a:spcBef>
                <a:spcPts val="0"/>
              </a:spcBef>
              <a:spcAft>
                <a:spcPts val="0"/>
              </a:spcAft>
              <a:buNone/>
            </a:pPr>
            <a:r>
              <a:rPr lang="en-US" sz="1200">
                <a:solidFill>
                  <a:srgbClr val="FF0000"/>
                </a:solidFill>
                <a:latin typeface="Calibri"/>
                <a:ea typeface="Calibri"/>
                <a:cs typeface="Calibri"/>
                <a:sym typeface="Calibri"/>
              </a:rPr>
              <a:t>Bactericidal</a:t>
            </a:r>
            <a:endParaRPr sz="1200">
              <a:solidFill>
                <a:srgbClr val="FF0000"/>
              </a:solidFill>
              <a:latin typeface="Calibri"/>
              <a:ea typeface="Calibri"/>
              <a:cs typeface="Calibri"/>
              <a:sym typeface="Calibri"/>
            </a:endParaRPr>
          </a:p>
          <a:p>
            <a:pPr indent="0" lvl="0" marL="88900" marR="88900" rtl="0" algn="ctr">
              <a:lnSpc>
                <a:spcPct val="115000"/>
              </a:lnSpc>
              <a:spcBef>
                <a:spcPts val="0"/>
              </a:spcBef>
              <a:spcAft>
                <a:spcPts val="0"/>
              </a:spcAft>
              <a:buNone/>
            </a:pPr>
            <a:r>
              <a:rPr lang="en-US" sz="1200">
                <a:solidFill>
                  <a:schemeClr val="dk1"/>
                </a:solidFill>
                <a:latin typeface="Calibri"/>
                <a:ea typeface="Calibri"/>
                <a:cs typeface="Calibri"/>
                <a:sym typeface="Calibri"/>
              </a:rPr>
              <a:t>Inhibit bacteria cell wall synthesis</a:t>
            </a:r>
            <a:endParaRPr>
              <a:solidFill>
                <a:schemeClr val="dk1"/>
              </a:solidFill>
            </a:endParaRPr>
          </a:p>
        </p:txBody>
      </p:sp>
      <p:sp>
        <p:nvSpPr>
          <p:cNvPr id="214" name="Google Shape;214;p21"/>
          <p:cNvSpPr txBox="1"/>
          <p:nvPr/>
        </p:nvSpPr>
        <p:spPr>
          <a:xfrm>
            <a:off x="3892950" y="5615475"/>
            <a:ext cx="1526700" cy="1166400"/>
          </a:xfrm>
          <a:prstGeom prst="rect">
            <a:avLst/>
          </a:prstGeom>
          <a:noFill/>
          <a:ln cap="flat" cmpd="sng" w="9525">
            <a:solidFill>
              <a:srgbClr val="FF0000"/>
            </a:solidFill>
            <a:prstDash val="dash"/>
            <a:round/>
            <a:headEnd len="sm" w="sm" type="none"/>
            <a:tailEnd len="sm" w="sm" type="none"/>
          </a:ln>
        </p:spPr>
        <p:txBody>
          <a:bodyPr anchorCtr="0" anchor="t" bIns="91425" lIns="0" spcFirstLastPara="1" rIns="0" wrap="square" tIns="91425">
            <a:noAutofit/>
          </a:bodyPr>
          <a:lstStyle/>
          <a:p>
            <a:pPr indent="0" lvl="0" marL="0" marR="0" rtl="0" algn="ctr">
              <a:lnSpc>
                <a:spcPct val="115000"/>
              </a:lnSpc>
              <a:spcBef>
                <a:spcPts val="0"/>
              </a:spcBef>
              <a:spcAft>
                <a:spcPts val="0"/>
              </a:spcAft>
              <a:buNone/>
            </a:pPr>
            <a:r>
              <a:rPr lang="en-US" sz="1000">
                <a:solidFill>
                  <a:srgbClr val="FF0000"/>
                </a:solidFill>
                <a:latin typeface="Calibri"/>
                <a:ea typeface="Calibri"/>
                <a:cs typeface="Calibri"/>
                <a:sym typeface="Calibri"/>
              </a:rPr>
              <a:t>Imipenem u</a:t>
            </a:r>
            <a:r>
              <a:rPr lang="en-US" sz="1000">
                <a:solidFill>
                  <a:srgbClr val="FF0000"/>
                </a:solidFill>
                <a:latin typeface="Calibri"/>
                <a:ea typeface="Calibri"/>
                <a:cs typeface="Calibri"/>
                <a:sym typeface="Calibri"/>
              </a:rPr>
              <a:t>sed in combination with cilastatin which is dehydropeptidase inhibitor to prevent accumulation of nephrotoxic metabolites</a:t>
            </a:r>
            <a:endParaRPr sz="1000">
              <a:solidFill>
                <a:srgbClr val="FF0000"/>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نسق Office">
  <a:themeElements>
    <a:clrScheme name="Pharma">
      <a:dk1>
        <a:srgbClr val="36506A"/>
      </a:dk1>
      <a:lt1>
        <a:srgbClr val="FFFFFF"/>
      </a:lt1>
      <a:dk2>
        <a:srgbClr val="44546A"/>
      </a:dk2>
      <a:lt2>
        <a:srgbClr val="E7E6E6"/>
      </a:lt2>
      <a:accent1>
        <a:srgbClr val="3BB7B2"/>
      </a:accent1>
      <a:accent2>
        <a:srgbClr val="FF6692"/>
      </a:accent2>
      <a:accent3>
        <a:srgbClr val="949A98"/>
      </a:accent3>
      <a:accent4>
        <a:srgbClr val="FFC000"/>
      </a:accent4>
      <a:accent5>
        <a:srgbClr val="3BB7B2"/>
      </a:accent5>
      <a:accent6>
        <a:srgbClr val="70AD47"/>
      </a:accent6>
      <a:hlink>
        <a:srgbClr val="00BEBC"/>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نسق Office">
  <a:themeElements>
    <a:clrScheme name="مكتب">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