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firstSlideNum="0" strictFirstAndLastChars="0" saveSubsetFonts="1" showSpecialPlsOnTitleSld="0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9906000" cx="6858000"/>
  <p:notesSz cx="6858000" cy="9144000"/>
  <p:embeddedFontLst>
    <p:embeddedFont>
      <p:font typeface="Century Gothic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907E9704-0039-4F46-BEE3-619AED35B86A}">
  <a:tblStyle styleId="{907E9704-0039-4F46-BEE3-619AED35B86A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861A8F1C-90B5-43B5-B58A-8FA707D0DB86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CenturyGothic-regular.fntdata"/><Relationship Id="rId14" Type="http://schemas.openxmlformats.org/officeDocument/2006/relationships/slide" Target="slides/slide8.xml"/><Relationship Id="rId17" Type="http://schemas.openxmlformats.org/officeDocument/2006/relationships/font" Target="fonts/CenturyGothic-italic.fntdata"/><Relationship Id="rId16" Type="http://schemas.openxmlformats.org/officeDocument/2006/relationships/font" Target="fonts/CenturyGothic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18" Type="http://schemas.openxmlformats.org/officeDocument/2006/relationships/font" Target="fonts/CenturyGothic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3886200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1587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360612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3886200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1587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:notes"/>
          <p:cNvSpPr/>
          <p:nvPr>
            <p:ph idx="2" type="sldImg"/>
          </p:nvPr>
        </p:nvSpPr>
        <p:spPr>
          <a:xfrm>
            <a:off x="2360612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:notes"/>
          <p:cNvSpPr/>
          <p:nvPr>
            <p:ph idx="2" type="sldImg"/>
          </p:nvPr>
        </p:nvSpPr>
        <p:spPr>
          <a:xfrm>
            <a:off x="2360612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/>
          <p:nvPr>
            <p:ph idx="2" type="sldImg"/>
          </p:nvPr>
        </p:nvSpPr>
        <p:spPr>
          <a:xfrm>
            <a:off x="2360612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6" name="Google Shape;19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197" name="Google Shape;197;p3:notes"/>
          <p:cNvSpPr txBox="1"/>
          <p:nvPr/>
        </p:nvSpPr>
        <p:spPr>
          <a:xfrm>
            <a:off x="1587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5:notes"/>
          <p:cNvSpPr/>
          <p:nvPr>
            <p:ph idx="2" type="sldImg"/>
          </p:nvPr>
        </p:nvSpPr>
        <p:spPr>
          <a:xfrm>
            <a:off x="2360612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5" name="Google Shape;22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226" name="Google Shape;226;p5:notes"/>
          <p:cNvSpPr txBox="1"/>
          <p:nvPr/>
        </p:nvSpPr>
        <p:spPr>
          <a:xfrm>
            <a:off x="1587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44308512de_1_0:notes"/>
          <p:cNvSpPr/>
          <p:nvPr>
            <p:ph idx="2" type="sldImg"/>
          </p:nvPr>
        </p:nvSpPr>
        <p:spPr>
          <a:xfrm>
            <a:off x="2360612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44308512de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44308512de_1_0:notes"/>
          <p:cNvSpPr txBox="1"/>
          <p:nvPr>
            <p:ph idx="12" type="sldNum"/>
          </p:nvPr>
        </p:nvSpPr>
        <p:spPr>
          <a:xfrm>
            <a:off x="1587" y="8685212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44308512de_1_4:notes"/>
          <p:cNvSpPr/>
          <p:nvPr>
            <p:ph idx="2" type="sldImg"/>
          </p:nvPr>
        </p:nvSpPr>
        <p:spPr>
          <a:xfrm>
            <a:off x="2360612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44308512de_1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44308512de_1_4:notes"/>
          <p:cNvSpPr txBox="1"/>
          <p:nvPr>
            <p:ph idx="12" type="sldNum"/>
          </p:nvPr>
        </p:nvSpPr>
        <p:spPr>
          <a:xfrm>
            <a:off x="1587" y="8685212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1:notes"/>
          <p:cNvSpPr/>
          <p:nvPr>
            <p:ph idx="2" type="sldImg"/>
          </p:nvPr>
        </p:nvSpPr>
        <p:spPr>
          <a:xfrm>
            <a:off x="2360612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4" name="Google Shape;254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255" name="Google Shape;255;p11:notes"/>
          <p:cNvSpPr txBox="1"/>
          <p:nvPr/>
        </p:nvSpPr>
        <p:spPr>
          <a:xfrm>
            <a:off x="1587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264" name="Google Shape;264;p13:notes"/>
          <p:cNvSpPr/>
          <p:nvPr>
            <p:ph idx="2" type="sldImg"/>
          </p:nvPr>
        </p:nvSpPr>
        <p:spPr>
          <a:xfrm>
            <a:off x="2360612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شريحة عنوان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المقطع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محتوى" type="obj">
  <p:cSld name="OBJEC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فارغ" type="blank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14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Google Shape;93;p14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ان" type="vertTitleAndTx">
  <p:cSld name="VERTICAL_TITLE_AND_VERTICAL_TEXT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 txBox="1"/>
          <p:nvPr>
            <p:ph type="title"/>
          </p:nvPr>
        </p:nvSpPr>
        <p:spPr>
          <a:xfrm rot="5400000">
            <a:off x="1449713" y="3985504"/>
            <a:ext cx="8394900" cy="147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15"/>
          <p:cNvSpPr txBox="1"/>
          <p:nvPr>
            <p:ph idx="1" type="body"/>
          </p:nvPr>
        </p:nvSpPr>
        <p:spPr>
          <a:xfrm rot="5400000">
            <a:off x="-1550718" y="2549554"/>
            <a:ext cx="8394900" cy="43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7" name="Google Shape;97;p15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" name="Google Shape;98;p15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9" name="Google Shape;99;p15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" type="vertTx">
  <p:cSld name="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16"/>
          <p:cNvSpPr txBox="1"/>
          <p:nvPr>
            <p:ph idx="1" type="body"/>
          </p:nvPr>
        </p:nvSpPr>
        <p:spPr>
          <a:xfrm rot="5400000">
            <a:off x="286313" y="2822114"/>
            <a:ext cx="6285300" cy="59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3" name="Google Shape;103;p16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Google Shape;104;p16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16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صورة مع تسمية توضيحية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type="title"/>
          </p:nvPr>
        </p:nvSpPr>
        <p:spPr>
          <a:xfrm>
            <a:off x="472381" y="660400"/>
            <a:ext cx="2211900" cy="2311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8" name="Google Shape;108;p17"/>
          <p:cNvSpPr/>
          <p:nvPr>
            <p:ph idx="2" type="pic"/>
          </p:nvPr>
        </p:nvSpPr>
        <p:spPr>
          <a:xfrm>
            <a:off x="2915543" y="1426283"/>
            <a:ext cx="3471900" cy="70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9" name="Google Shape;109;p17"/>
          <p:cNvSpPr txBox="1"/>
          <p:nvPr>
            <p:ph idx="1" type="body"/>
          </p:nvPr>
        </p:nvSpPr>
        <p:spPr>
          <a:xfrm>
            <a:off x="472381" y="2971800"/>
            <a:ext cx="2211900" cy="55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0" name="Google Shape;110;p17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17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17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ى ذو تسمية توضيحية" type="objTx">
  <p:cSld name="OBJECT_WITH_CAPTION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>
            <p:ph type="title"/>
          </p:nvPr>
        </p:nvSpPr>
        <p:spPr>
          <a:xfrm>
            <a:off x="472381" y="660400"/>
            <a:ext cx="2211900" cy="2311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2915543" y="1426283"/>
            <a:ext cx="3471900" cy="70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6195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238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238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2385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2385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2385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2385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6" name="Google Shape;116;p18"/>
          <p:cNvSpPr txBox="1"/>
          <p:nvPr>
            <p:ph idx="2" type="body"/>
          </p:nvPr>
        </p:nvSpPr>
        <p:spPr>
          <a:xfrm>
            <a:off x="472381" y="2971800"/>
            <a:ext cx="2211900" cy="55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7" name="Google Shape;117;p18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" name="Google Shape;118;p18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9" name="Google Shape;119;p18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فقط" type="titleOnly">
  <p:cSld name="TITLE_ONLY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19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3" name="Google Shape;123;p19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4" name="Google Shape;124;p19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المقارنة" type="twoTxTwoObj">
  <p:cSld name="TWO_OBJECTS_WITH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0"/>
          <p:cNvSpPr txBox="1"/>
          <p:nvPr>
            <p:ph type="title"/>
          </p:nvPr>
        </p:nvSpPr>
        <p:spPr>
          <a:xfrm>
            <a:off x="472381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20"/>
          <p:cNvSpPr txBox="1"/>
          <p:nvPr>
            <p:ph idx="1" type="body"/>
          </p:nvPr>
        </p:nvSpPr>
        <p:spPr>
          <a:xfrm>
            <a:off x="472381" y="2428347"/>
            <a:ext cx="2901300" cy="1190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8" name="Google Shape;128;p20"/>
          <p:cNvSpPr txBox="1"/>
          <p:nvPr>
            <p:ph idx="2" type="body"/>
          </p:nvPr>
        </p:nvSpPr>
        <p:spPr>
          <a:xfrm>
            <a:off x="472381" y="3618442"/>
            <a:ext cx="2901300" cy="53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9" name="Google Shape;129;p20"/>
          <p:cNvSpPr txBox="1"/>
          <p:nvPr>
            <p:ph idx="3" type="body"/>
          </p:nvPr>
        </p:nvSpPr>
        <p:spPr>
          <a:xfrm>
            <a:off x="3471863" y="2428347"/>
            <a:ext cx="2915400" cy="1190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0" name="Google Shape;130;p20"/>
          <p:cNvSpPr txBox="1"/>
          <p:nvPr>
            <p:ph idx="4" type="body"/>
          </p:nvPr>
        </p:nvSpPr>
        <p:spPr>
          <a:xfrm>
            <a:off x="3471863" y="3618442"/>
            <a:ext cx="2915400" cy="53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1" name="Google Shape;131;p20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20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20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يان" type="twoObj">
  <p:cSld name="TWO_OBJECTS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6" name="Google Shape;136;p21"/>
          <p:cNvSpPr txBox="1"/>
          <p:nvPr>
            <p:ph idx="1" type="body"/>
          </p:nvPr>
        </p:nvSpPr>
        <p:spPr>
          <a:xfrm>
            <a:off x="471488" y="2637014"/>
            <a:ext cx="29145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7" name="Google Shape;137;p21"/>
          <p:cNvSpPr txBox="1"/>
          <p:nvPr>
            <p:ph idx="2" type="body"/>
          </p:nvPr>
        </p:nvSpPr>
        <p:spPr>
          <a:xfrm>
            <a:off x="3471863" y="2637014"/>
            <a:ext cx="29145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8" name="Google Shape;138;p21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21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0" name="Google Shape;140;p21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فارغ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المقطع" type="secHead">
  <p:cSld name="SECTION_HEADER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/>
          <p:nvPr>
            <p:ph type="title"/>
          </p:nvPr>
        </p:nvSpPr>
        <p:spPr>
          <a:xfrm>
            <a:off x="467916" y="2469624"/>
            <a:ext cx="5915100" cy="4120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467916" y="6629226"/>
            <a:ext cx="5915100" cy="21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4" name="Google Shape;144;p22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5" name="Google Shape;145;p22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6" name="Google Shape;146;p22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محتوى" type="obj">
  <p:cSld name="OBJEC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9" name="Google Shape;149;p23"/>
          <p:cNvSpPr txBox="1"/>
          <p:nvPr>
            <p:ph idx="1" type="body"/>
          </p:nvPr>
        </p:nvSpPr>
        <p:spPr>
          <a:xfrm>
            <a:off x="471488" y="2637014"/>
            <a:ext cx="59151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0" name="Google Shape;150;p23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23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23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شريحة عنوان" type="title">
  <p:cSld name="TITLE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ctrTitle"/>
          </p:nvPr>
        </p:nvSpPr>
        <p:spPr>
          <a:xfrm>
            <a:off x="514350" y="1621191"/>
            <a:ext cx="5829300" cy="344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24"/>
          <p:cNvSpPr txBox="1"/>
          <p:nvPr>
            <p:ph idx="1" type="subTitle"/>
          </p:nvPr>
        </p:nvSpPr>
        <p:spPr>
          <a:xfrm>
            <a:off x="857250" y="5202944"/>
            <a:ext cx="5143500" cy="23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6" name="Google Shape;156;p24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24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8" name="Google Shape;158;p24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ان" type="vertTitleAndTx">
  <p:cSld name="VERTICAL_TITLE_AND_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" type="vertTx">
  <p:cSld name="VERTICAL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 rot="5400000">
            <a:off x="286367" y="2822135"/>
            <a:ext cx="6285266" cy="591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صورة مع تسمية توضيحية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6"/>
          <p:cNvSpPr/>
          <p:nvPr>
            <p:ph idx="2" type="pic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ى ذو تسمية توضيحية" type="objTx">
  <p:cSld name="OBJECT_WITH_CAPTION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6195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238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238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2385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2385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2385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2385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7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فقط" type="titleOnly">
  <p:cSld name="TITLE_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8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المقارنة" type="twoTxTwoObj">
  <p:cSld name="TWO_OBJECTS_WITH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9"/>
          <p:cNvSpPr txBox="1"/>
          <p:nvPr>
            <p:ph idx="1" type="body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9" name="Google Shape;59;p9"/>
          <p:cNvSpPr txBox="1"/>
          <p:nvPr>
            <p:ph idx="2" type="body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0" name="Google Shape;60;p9"/>
          <p:cNvSpPr txBox="1"/>
          <p:nvPr>
            <p:ph idx="3" type="body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4" type="body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يان" type="twoObj">
  <p:cSld name="TWO_OBJECT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0"/>
          <p:cNvSpPr txBox="1"/>
          <p:nvPr>
            <p:ph idx="1" type="body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2" type="body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71487" y="527050"/>
            <a:ext cx="5915025" cy="1914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71487" y="2636837"/>
            <a:ext cx="5915025" cy="6284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title"/>
          </p:nvPr>
        </p:nvSpPr>
        <p:spPr>
          <a:xfrm>
            <a:off x="471487" y="527050"/>
            <a:ext cx="5915025" cy="1914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13"/>
          <p:cNvSpPr txBox="1"/>
          <p:nvPr>
            <p:ph idx="1" type="body"/>
          </p:nvPr>
        </p:nvSpPr>
        <p:spPr>
          <a:xfrm>
            <a:off x="471487" y="2636837"/>
            <a:ext cx="5915025" cy="6284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13"/>
          <p:cNvSpPr txBox="1"/>
          <p:nvPr>
            <p:ph idx="10" type="dt"/>
          </p:nvPr>
        </p:nvSpPr>
        <p:spPr>
          <a:xfrm>
            <a:off x="471487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8" name="Google Shape;88;p13"/>
          <p:cNvSpPr txBox="1"/>
          <p:nvPr>
            <p:ph idx="11" type="ftr"/>
          </p:nvPr>
        </p:nvSpPr>
        <p:spPr>
          <a:xfrm>
            <a:off x="2271712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4843462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  <a:defRPr b="0" i="0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5" Type="http://schemas.openxmlformats.org/officeDocument/2006/relationships/image" Target="../media/image14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 txBox="1"/>
          <p:nvPr>
            <p:ph type="ctrTitle"/>
          </p:nvPr>
        </p:nvSpPr>
        <p:spPr>
          <a:xfrm>
            <a:off x="514350" y="1620837"/>
            <a:ext cx="5829300" cy="34496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</a:pPr>
            <a:r>
              <a:t/>
            </a:r>
            <a:endParaRPr b="0" i="0" sz="45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4" name="Google Shape;164;p25"/>
          <p:cNvSpPr txBox="1"/>
          <p:nvPr>
            <p:ph idx="1" type="subTitle"/>
          </p:nvPr>
        </p:nvSpPr>
        <p:spPr>
          <a:xfrm>
            <a:off x="857250" y="5202237"/>
            <a:ext cx="5143500" cy="2392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https://lh4.googleusercontent.com/QVFQzfuVMwov_BTDVZ2HFXcql4q0DLCZbAALstgf5Y6pV9tOT-F1tPSRsbUt8dAL3qR7_RsjO-_eS6U-XL8HMQiL11BAghwCaYMB5AUwY_kkJED96uimYp1hgevbGTuBbWoj-ymUcPw" id="165" name="Google Shape;16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6858000" cy="990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5"/>
          <p:cNvSpPr/>
          <p:nvPr/>
        </p:nvSpPr>
        <p:spPr>
          <a:xfrm>
            <a:off x="377825" y="5603875"/>
            <a:ext cx="130175" cy="134937"/>
          </a:xfrm>
          <a:prstGeom prst="chevron">
            <a:avLst>
              <a:gd fmla="val 108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5"/>
          <p:cNvSpPr/>
          <p:nvPr/>
        </p:nvSpPr>
        <p:spPr>
          <a:xfrm>
            <a:off x="377825" y="6299200"/>
            <a:ext cx="130175" cy="134937"/>
          </a:xfrm>
          <a:prstGeom prst="chevron">
            <a:avLst>
              <a:gd fmla="val 108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5"/>
          <p:cNvSpPr/>
          <p:nvPr/>
        </p:nvSpPr>
        <p:spPr>
          <a:xfrm>
            <a:off x="377825" y="5951537"/>
            <a:ext cx="130175" cy="134937"/>
          </a:xfrm>
          <a:prstGeom prst="chevron">
            <a:avLst>
              <a:gd fmla="val 108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5"/>
          <p:cNvSpPr txBox="1"/>
          <p:nvPr/>
        </p:nvSpPr>
        <p:spPr>
          <a:xfrm>
            <a:off x="439737" y="4229100"/>
            <a:ext cx="51101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900"/>
              <a:buFont typeface="Century Gothic"/>
              <a:buNone/>
            </a:pPr>
            <a:r>
              <a:rPr b="1" i="0" lang="en-US" sz="19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used in anxiety and panic disorders</a:t>
            </a:r>
            <a:endParaRPr/>
          </a:p>
        </p:txBody>
      </p:sp>
      <p:sp>
        <p:nvSpPr>
          <p:cNvPr id="170" name="Google Shape;170;p25"/>
          <p:cNvSpPr txBox="1"/>
          <p:nvPr/>
        </p:nvSpPr>
        <p:spPr>
          <a:xfrm>
            <a:off x="508000" y="5502275"/>
            <a:ext cx="4327525" cy="338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600"/>
              <a:buFont typeface="Century Gothic"/>
              <a:buNone/>
            </a:pPr>
            <a:r>
              <a:rPr b="0" i="0" lang="en-US" sz="16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Define different types of anxiety disorders.</a:t>
            </a:r>
            <a:endParaRPr/>
          </a:p>
        </p:txBody>
      </p:sp>
      <p:sp>
        <p:nvSpPr>
          <p:cNvPr id="171" name="Google Shape;171;p25"/>
          <p:cNvSpPr txBox="1"/>
          <p:nvPr/>
        </p:nvSpPr>
        <p:spPr>
          <a:xfrm>
            <a:off x="508000" y="5854700"/>
            <a:ext cx="5340350" cy="338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600"/>
              <a:buFont typeface="Century Gothic"/>
              <a:buNone/>
            </a:pPr>
            <a:r>
              <a:rPr b="0" i="0" lang="en-US" sz="16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Classify types of drugs used for treatment of anxiety.</a:t>
            </a:r>
            <a:endParaRPr/>
          </a:p>
        </p:txBody>
      </p:sp>
      <p:sp>
        <p:nvSpPr>
          <p:cNvPr id="172" name="Google Shape;172;p25"/>
          <p:cNvSpPr txBox="1"/>
          <p:nvPr/>
        </p:nvSpPr>
        <p:spPr>
          <a:xfrm>
            <a:off x="536575" y="6192837"/>
            <a:ext cx="5819775" cy="585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600"/>
              <a:buFont typeface="Century Gothic"/>
              <a:buNone/>
            </a:pPr>
            <a:r>
              <a:rPr b="0" i="0" lang="en-US" sz="16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Recognize the pharmacokinetics &amp; pharmacodynamics </a:t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600"/>
              <a:buFont typeface="Century Gothic"/>
              <a:buNone/>
            </a:pPr>
            <a:r>
              <a:rPr b="0" i="0" lang="en-US" sz="16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different classes of anti-anxiety drugs. </a:t>
            </a:r>
            <a:endParaRPr/>
          </a:p>
        </p:txBody>
      </p:sp>
      <p:sp>
        <p:nvSpPr>
          <p:cNvPr id="173" name="Google Shape;173;p25"/>
          <p:cNvSpPr txBox="1"/>
          <p:nvPr/>
        </p:nvSpPr>
        <p:spPr>
          <a:xfrm>
            <a:off x="536575" y="6753225"/>
            <a:ext cx="5838825" cy="585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600"/>
              <a:buFont typeface="Century Gothic"/>
              <a:buNone/>
            </a:pPr>
            <a:r>
              <a:rPr b="0" i="0" lang="en-US" sz="16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Identify the specific clinical applications of each class of </a:t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600"/>
              <a:buFont typeface="Century Gothic"/>
              <a:buNone/>
            </a:pPr>
            <a:r>
              <a:rPr b="0" i="0" lang="en-US" sz="16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anti-anxiety drugs. </a:t>
            </a:r>
            <a:endParaRPr/>
          </a:p>
        </p:txBody>
      </p:sp>
      <p:sp>
        <p:nvSpPr>
          <p:cNvPr id="174" name="Google Shape;174;p25"/>
          <p:cNvSpPr txBox="1"/>
          <p:nvPr/>
        </p:nvSpPr>
        <p:spPr>
          <a:xfrm>
            <a:off x="508000" y="7308850"/>
            <a:ext cx="5995987" cy="338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600"/>
              <a:buFont typeface="Century Gothic"/>
              <a:buNone/>
            </a:pPr>
            <a:r>
              <a:rPr b="0" i="0" lang="en-US" sz="16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Know side effects of different classes of anti-anxiety  drugs. </a:t>
            </a:r>
            <a:endParaRPr/>
          </a:p>
        </p:txBody>
      </p:sp>
      <p:sp>
        <p:nvSpPr>
          <p:cNvPr id="175" name="Google Shape;175;p25"/>
          <p:cNvSpPr/>
          <p:nvPr/>
        </p:nvSpPr>
        <p:spPr>
          <a:xfrm>
            <a:off x="377825" y="6872287"/>
            <a:ext cx="130175" cy="134937"/>
          </a:xfrm>
          <a:prstGeom prst="chevron">
            <a:avLst>
              <a:gd fmla="val 108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5"/>
          <p:cNvSpPr/>
          <p:nvPr/>
        </p:nvSpPr>
        <p:spPr>
          <a:xfrm>
            <a:off x="374650" y="7418387"/>
            <a:ext cx="130175" cy="134937"/>
          </a:xfrm>
          <a:prstGeom prst="chevron">
            <a:avLst>
              <a:gd fmla="val 108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5"/>
          <p:cNvSpPr txBox="1"/>
          <p:nvPr/>
        </p:nvSpPr>
        <p:spPr>
          <a:xfrm>
            <a:off x="508000" y="7689850"/>
            <a:ext cx="5710237" cy="338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600"/>
              <a:buFont typeface="Century Gothic"/>
              <a:buNone/>
            </a:pPr>
            <a:r>
              <a:rPr b="0" i="0" lang="en-US" sz="16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Discuss the different characteristics of antianxiety drugs.</a:t>
            </a:r>
            <a:endParaRPr/>
          </a:p>
        </p:txBody>
      </p:sp>
      <p:sp>
        <p:nvSpPr>
          <p:cNvPr id="178" name="Google Shape;178;p25"/>
          <p:cNvSpPr/>
          <p:nvPr/>
        </p:nvSpPr>
        <p:spPr>
          <a:xfrm>
            <a:off x="379412" y="7791450"/>
            <a:ext cx="130175" cy="134937"/>
          </a:xfrm>
          <a:prstGeom prst="chevron">
            <a:avLst>
              <a:gd fmla="val 108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5"/>
          <p:cNvSpPr txBox="1"/>
          <p:nvPr/>
        </p:nvSpPr>
        <p:spPr>
          <a:xfrm>
            <a:off x="258762" y="5060950"/>
            <a:ext cx="1446212" cy="369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800"/>
              <a:buFont typeface="Century Gothic"/>
              <a:buNone/>
            </a:pPr>
            <a:r>
              <a:rPr b="0" i="0" lang="en-US" sz="18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Objectives:</a:t>
            </a:r>
            <a:endParaRPr/>
          </a:p>
        </p:txBody>
      </p:sp>
      <p:pic>
        <p:nvPicPr>
          <p:cNvPr descr="https://lh6.googleusercontent.com/tqF7k0ZplQZt5DqAHPjuu8FzO5vivjkGUM4kyC12chp3a9CsG5NYitOujImz_qVSO6ElmfC83YsiknC_NNFtzL6mNTX-0aKsu2dXayItEWlvSomMZZ1tbtCjpNJXBmuMKnRc-XiqXeU" id="180" name="Google Shape;180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49750" y="230187"/>
            <a:ext cx="2381250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6.googleusercontent.com/tkeo3Z1WvoT6Ag_pCCRT1DEbEq7y78KWaUocgjbS1puTTiwHtOC52KK7rExm6LbNPaJxFJ4nqqwYd8EuLKdkSCHzxGV8wutdV-dNe3KkC76bDB1l4aA3SY9Tg4OIK70ffXhzRiAvsss" id="181" name="Google Shape;181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320675"/>
            <a:ext cx="1885950" cy="150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6"/>
          <p:cNvSpPr txBox="1"/>
          <p:nvPr/>
        </p:nvSpPr>
        <p:spPr>
          <a:xfrm>
            <a:off x="0" y="0"/>
            <a:ext cx="6858000" cy="62071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entury Gothic"/>
              <a:buNone/>
            </a:pPr>
            <a:r>
              <a:rPr b="1" i="0" lang="en-US" sz="2400" u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Introduction</a:t>
            </a:r>
            <a:endParaRPr/>
          </a:p>
        </p:txBody>
      </p:sp>
      <p:sp>
        <p:nvSpPr>
          <p:cNvPr id="187" name="Google Shape;187;p26"/>
          <p:cNvSpPr/>
          <p:nvPr/>
        </p:nvSpPr>
        <p:spPr>
          <a:xfrm>
            <a:off x="801687" y="760412"/>
            <a:ext cx="5319712" cy="814387"/>
          </a:xfrm>
          <a:prstGeom prst="roundRect">
            <a:avLst>
              <a:gd fmla="val 16667" name="adj"/>
            </a:avLst>
          </a:prstGeom>
          <a:solidFill>
            <a:srgbClr val="ACE5E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Anxiety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Physical  and emotional distress which interferes with normal life. </a:t>
            </a:r>
            <a:endParaRPr/>
          </a:p>
        </p:txBody>
      </p:sp>
      <p:sp>
        <p:nvSpPr>
          <p:cNvPr id="188" name="Google Shape;188;p26"/>
          <p:cNvSpPr/>
          <p:nvPr/>
        </p:nvSpPr>
        <p:spPr>
          <a:xfrm>
            <a:off x="1027000" y="1664825"/>
            <a:ext cx="2059256" cy="621175"/>
          </a:xfrm>
          <a:custGeom>
            <a:rect b="b" l="l" r="r" t="t"/>
            <a:pathLst>
              <a:path extrusionOk="0" h="611995" w="1705388">
                <a:moveTo>
                  <a:pt x="102001" y="0"/>
                </a:moveTo>
                <a:lnTo>
                  <a:pt x="1705388" y="0"/>
                </a:lnTo>
                <a:lnTo>
                  <a:pt x="1705388" y="0"/>
                </a:lnTo>
                <a:lnTo>
                  <a:pt x="1705388" y="509994"/>
                </a:lnTo>
                <a:cubicBezTo>
                  <a:pt x="1705388" y="566328"/>
                  <a:pt x="1659721" y="611995"/>
                  <a:pt x="1603387" y="611995"/>
                </a:cubicBezTo>
                <a:lnTo>
                  <a:pt x="0" y="611995"/>
                </a:lnTo>
                <a:lnTo>
                  <a:pt x="0" y="611995"/>
                </a:lnTo>
                <a:lnTo>
                  <a:pt x="0" y="102001"/>
                </a:lnTo>
                <a:cubicBezTo>
                  <a:pt x="0" y="45667"/>
                  <a:pt x="45667" y="0"/>
                  <a:pt x="102001" y="0"/>
                </a:cubicBezTo>
                <a:close/>
              </a:path>
            </a:pathLst>
          </a:custGeom>
          <a:solidFill>
            <a:srgbClr val="FFC000"/>
          </a:solidFill>
          <a:ln cap="flat" cmpd="sng" w="12700">
            <a:solidFill>
              <a:schemeClr val="lt1"/>
            </a:solidFill>
            <a:prstDash val="solid"/>
            <a:miter lim="524288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Emotional or psychological symptom</a:t>
            </a:r>
            <a:endParaRPr/>
          </a:p>
        </p:txBody>
      </p:sp>
      <p:sp>
        <p:nvSpPr>
          <p:cNvPr id="189" name="Google Shape;189;p26"/>
          <p:cNvSpPr/>
          <p:nvPr/>
        </p:nvSpPr>
        <p:spPr>
          <a:xfrm>
            <a:off x="3754550" y="1658875"/>
            <a:ext cx="2059256" cy="582925"/>
          </a:xfrm>
          <a:custGeom>
            <a:rect b="b" l="l" r="r" t="t"/>
            <a:pathLst>
              <a:path extrusionOk="0" h="611995" w="1705388">
                <a:moveTo>
                  <a:pt x="102001" y="0"/>
                </a:moveTo>
                <a:lnTo>
                  <a:pt x="1705388" y="0"/>
                </a:lnTo>
                <a:lnTo>
                  <a:pt x="1705388" y="0"/>
                </a:lnTo>
                <a:lnTo>
                  <a:pt x="1705388" y="509994"/>
                </a:lnTo>
                <a:cubicBezTo>
                  <a:pt x="1705388" y="566328"/>
                  <a:pt x="1659721" y="611995"/>
                  <a:pt x="1603387" y="611995"/>
                </a:cubicBezTo>
                <a:lnTo>
                  <a:pt x="0" y="611995"/>
                </a:lnTo>
                <a:lnTo>
                  <a:pt x="0" y="611995"/>
                </a:lnTo>
                <a:lnTo>
                  <a:pt x="0" y="102001"/>
                </a:lnTo>
                <a:cubicBezTo>
                  <a:pt x="0" y="45667"/>
                  <a:pt x="45667" y="0"/>
                  <a:pt x="102001" y="0"/>
                </a:cubicBezTo>
                <a:close/>
              </a:path>
            </a:pathLst>
          </a:custGeom>
          <a:solidFill>
            <a:schemeClr val="accent2"/>
          </a:solidFill>
          <a:ln cap="flat" cmpd="sng" w="12700">
            <a:solidFill>
              <a:schemeClr val="lt1"/>
            </a:solidFill>
            <a:prstDash val="solid"/>
            <a:miter lim="524288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Physical or somatic symptoms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90" name="Google Shape;190;p26"/>
          <p:cNvSpPr/>
          <p:nvPr/>
        </p:nvSpPr>
        <p:spPr>
          <a:xfrm>
            <a:off x="915725" y="2501900"/>
            <a:ext cx="2322900" cy="2418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1714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0" i="0" lang="en-US" sz="12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Feeling tense</a:t>
            </a:r>
            <a:endParaRPr b="0" i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714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b="0" i="0" lang="en-US" sz="12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Trouble concentrating </a:t>
            </a:r>
            <a:endParaRPr b="0" i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714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b="0" i="0" lang="en-US" sz="12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Irrational (</a:t>
            </a:r>
            <a:r>
              <a:rPr b="0" i="0" lang="en-US" sz="1200" u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without reason</a:t>
            </a:r>
            <a:r>
              <a:rPr b="0" i="0" lang="en-US" sz="12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 and excessive fear and worry</a:t>
            </a:r>
            <a:endParaRPr b="0" i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714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b="0" i="0" lang="en-US" sz="12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Irritability </a:t>
            </a:r>
            <a:endParaRPr b="0" i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714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b="0" i="0" lang="en-US" sz="12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Restlessness </a:t>
            </a:r>
            <a:endParaRPr sz="1200"/>
          </a:p>
        </p:txBody>
      </p:sp>
      <p:sp>
        <p:nvSpPr>
          <p:cNvPr id="191" name="Google Shape;191;p26"/>
          <p:cNvSpPr/>
          <p:nvPr/>
        </p:nvSpPr>
        <p:spPr>
          <a:xfrm>
            <a:off x="3679825" y="2498725"/>
            <a:ext cx="2322900" cy="2421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Sympathetic symptoms</a:t>
            </a: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</a:t>
            </a:r>
            <a:endParaRPr b="0" i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000"/>
              <a:buFont typeface="Century Gothic"/>
              <a:buNone/>
            </a:pP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- Sweating</a:t>
            </a:r>
            <a:endParaRPr sz="1200"/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000"/>
              <a:buFont typeface="Century Gothic"/>
              <a:buNone/>
            </a:pP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- Tachycardia</a:t>
            </a:r>
            <a:endParaRPr sz="1200"/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000"/>
              <a:buFont typeface="Century Gothic"/>
              <a:buNone/>
            </a:pP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- Shortness of breath </a:t>
            </a:r>
            <a:endParaRPr b="0" i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000"/>
              <a:buFont typeface="Century Gothic"/>
              <a:buNone/>
            </a:pP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- Stomach upset</a:t>
            </a:r>
            <a:endParaRPr b="0" i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000"/>
              <a:buFont typeface="Century Gothic"/>
              <a:buNone/>
            </a:pP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- Frequent urination or </a:t>
            </a:r>
            <a:endParaRPr sz="1200"/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000"/>
              <a:buFont typeface="Century Gothic"/>
              <a:buNone/>
            </a:pP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diarrhea </a:t>
            </a:r>
            <a:endParaRPr sz="1200"/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000"/>
              <a:buFont typeface="Century Gothic"/>
              <a:buNone/>
            </a:pP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- Sleep disturbances </a:t>
            </a:r>
            <a:endParaRPr sz="1200"/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000"/>
              <a:buFont typeface="Century Gothic"/>
              <a:buNone/>
            </a:pP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(</a:t>
            </a:r>
            <a:r>
              <a:rPr b="0" i="0" lang="en-US" sz="120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Insomnia</a:t>
            </a: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</a:t>
            </a:r>
            <a:endParaRPr b="0" i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000"/>
              <a:buFont typeface="Century Gothic"/>
              <a:buNone/>
            </a:pPr>
            <a:r>
              <a:rPr b="0" i="0" lang="en-US" sz="1200" u="none">
                <a:solidFill>
                  <a:srgbClr val="4454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- Fatigue</a:t>
            </a:r>
            <a:endParaRPr sz="1200"/>
          </a:p>
        </p:txBody>
      </p:sp>
      <p:graphicFrame>
        <p:nvGraphicFramePr>
          <p:cNvPr id="192" name="Google Shape;192;p26"/>
          <p:cNvGraphicFramePr/>
          <p:nvPr/>
        </p:nvGraphicFramePr>
        <p:xfrm>
          <a:off x="59463" y="5419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{907E9704-0039-4F46-BEE3-619AED35B86A}</a:tableStyleId>
              </a:tblPr>
              <a:tblGrid>
                <a:gridCol w="3370400"/>
                <a:gridCol w="3368650"/>
              </a:tblGrid>
              <a:tr h="4067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Types of anxiety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5392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i="0" lang="en-US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Post-traumatic stress disorder (PTSD)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i="0" lang="en-US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Generalized anxiety disorder (GAD)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565"/>
                    </a:solidFill>
                  </a:tcPr>
                </a:tc>
              </a:tr>
              <a:tr h="10628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0" i="0" lang="en-US" sz="12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 anxiety disorder that affects people who have experienced a severe e</a:t>
                      </a:r>
                      <a:r>
                        <a:rPr b="0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motional trauma, such as rape or dramatic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car accident</a:t>
                      </a:r>
                      <a:r>
                        <a:rPr b="0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or even war. 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Patients are usually and constantly worried about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everything</a:t>
                      </a:r>
                      <a:r>
                        <a:rPr b="0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health, money, work with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no</a:t>
                      </a:r>
                      <a:r>
                        <a:rPr b="0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apparent reason.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392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i="0" lang="en-US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Obsessive-compulsive disorder (OCD)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3D6D5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i="0" lang="en-US" u="none" cap="none" strike="noStrike">
                          <a:solidFill>
                            <a:srgbClr val="4454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Phobias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7FC84"/>
                    </a:solidFill>
                  </a:tcPr>
                </a:tc>
              </a:tr>
              <a:tr h="679625"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 anxiety disorder in which people cannot prevent themselves from unwanted thoughts or behaviors that seem impossible to</a:t>
                      </a:r>
                      <a:r>
                        <a:rPr b="0" i="0" lang="en-US" sz="12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0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stop e.g.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washing their hands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14288" lvl="0" marL="7936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 intense, uncontrolled fear of a specific situation such as open spaces &amp; heights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1480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i="0" lang="en-US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Panic disorder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1A5"/>
                    </a:solidFill>
                  </a:tcPr>
                </a:tc>
              </a:tr>
              <a:tr h="86802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0"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Sudden, intense and acute attacks of anxiety in certain situations. Panic attacks cannot be predicted. 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93" name="Google Shape;193;p26"/>
          <p:cNvSpPr txBox="1"/>
          <p:nvPr/>
        </p:nvSpPr>
        <p:spPr>
          <a:xfrm>
            <a:off x="5283200" y="9466262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</a:pPr>
            <a:fld id="{00000000-1234-1234-1234-123412341234}" type="slidenum">
              <a:rPr b="0" i="0" lang="en-US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7"/>
          <p:cNvSpPr txBox="1"/>
          <p:nvPr/>
        </p:nvSpPr>
        <p:spPr>
          <a:xfrm>
            <a:off x="0" y="0"/>
            <a:ext cx="6858000" cy="6207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entury Gothic"/>
              <a:buNone/>
            </a:pPr>
            <a:r>
              <a:rPr b="1" i="0" lang="en-US" sz="2400" u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Overview of anxiety treatment</a:t>
            </a:r>
            <a:endParaRPr/>
          </a:p>
        </p:txBody>
      </p:sp>
      <p:pic>
        <p:nvPicPr>
          <p:cNvPr id="200" name="Google Shape;20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125" y="663575"/>
            <a:ext cx="320675" cy="32067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7"/>
          <p:cNvSpPr txBox="1"/>
          <p:nvPr/>
        </p:nvSpPr>
        <p:spPr>
          <a:xfrm>
            <a:off x="685800" y="657225"/>
            <a:ext cx="949200" cy="3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500"/>
              <a:buFont typeface="Century Gothic"/>
              <a:buNone/>
            </a:pPr>
            <a:r>
              <a:rPr b="0" i="0" lang="en-US" sz="15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4:05 min</a:t>
            </a:r>
            <a:endParaRPr/>
          </a:p>
        </p:txBody>
      </p:sp>
      <p:sp>
        <p:nvSpPr>
          <p:cNvPr id="202" name="Google Shape;202;p27"/>
          <p:cNvSpPr txBox="1"/>
          <p:nvPr/>
        </p:nvSpPr>
        <p:spPr>
          <a:xfrm>
            <a:off x="0" y="2500775"/>
            <a:ext cx="6858000" cy="6048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entury Gothic"/>
              <a:buNone/>
            </a:pPr>
            <a:r>
              <a:rPr b="1" i="0" lang="en-US" sz="2400" u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Benzodiazepines</a:t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EDCE8"/>
              </a:buClr>
              <a:buSzPts val="1400"/>
              <a:buFont typeface="Century Gothic"/>
              <a:buNone/>
            </a:pPr>
            <a:r>
              <a:rPr b="0" i="0" lang="en-US" sz="1400" u="none">
                <a:solidFill>
                  <a:srgbClr val="CEDCE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suffix “</a:t>
            </a:r>
            <a:r>
              <a:rPr b="0" i="0" lang="en-US" sz="14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zolam</a:t>
            </a:r>
            <a:r>
              <a:rPr b="0" i="0" lang="en-US" sz="1400" u="none">
                <a:solidFill>
                  <a:srgbClr val="CEDCE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 or “</a:t>
            </a:r>
            <a:r>
              <a:rPr b="0" i="0" lang="en-US" sz="1400" u="none">
                <a:solidFill>
                  <a:srgbClr val="54823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zepam</a:t>
            </a:r>
            <a:r>
              <a:rPr b="0" i="0" lang="en-US" sz="1400" u="none">
                <a:solidFill>
                  <a:srgbClr val="CEDCE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/>
          </a:p>
        </p:txBody>
      </p:sp>
      <p:sp>
        <p:nvSpPr>
          <p:cNvPr id="203" name="Google Shape;203;p27"/>
          <p:cNvSpPr/>
          <p:nvPr/>
        </p:nvSpPr>
        <p:spPr>
          <a:xfrm>
            <a:off x="3297237" y="2849562"/>
            <a:ext cx="263400" cy="368400"/>
          </a:xfrm>
          <a:prstGeom prst="downArrow">
            <a:avLst>
              <a:gd fmla="val 13855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4" name="Google Shape;204;p27"/>
          <p:cNvGrpSpPr/>
          <p:nvPr/>
        </p:nvGrpSpPr>
        <p:grpSpPr>
          <a:xfrm>
            <a:off x="17475" y="5291254"/>
            <a:ext cx="6858000" cy="4644570"/>
            <a:chOff x="0" y="3659187"/>
            <a:chExt cx="6858000" cy="6246900"/>
          </a:xfrm>
        </p:grpSpPr>
        <p:sp>
          <p:nvSpPr>
            <p:cNvPr id="205" name="Google Shape;205;p27"/>
            <p:cNvSpPr txBox="1"/>
            <p:nvPr/>
          </p:nvSpPr>
          <p:spPr>
            <a:xfrm>
              <a:off x="0" y="3659187"/>
              <a:ext cx="6858000" cy="419100"/>
            </a:xfrm>
            <a:prstGeom prst="rect">
              <a:avLst/>
            </a:prstGeom>
            <a:solidFill>
              <a:srgbClr val="B6D7A8"/>
            </a:solidFill>
            <a:ln cap="flat" cmpd="sng" w="9525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50" spcFirstLastPara="1" rIns="9145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700"/>
                <a:buFont typeface="Century Gothic"/>
                <a:buNone/>
              </a:pPr>
              <a:r>
                <a:rPr b="1" lang="en-US" sz="17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MOA</a:t>
              </a:r>
              <a:endParaRPr/>
            </a:p>
          </p:txBody>
        </p:sp>
        <p:cxnSp>
          <p:nvCxnSpPr>
            <p:cNvPr id="206" name="Google Shape;206;p27"/>
            <p:cNvCxnSpPr/>
            <p:nvPr/>
          </p:nvCxnSpPr>
          <p:spPr>
            <a:xfrm>
              <a:off x="0" y="4078287"/>
              <a:ext cx="6858000" cy="0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207" name="Google Shape;207;p27"/>
            <p:cNvCxnSpPr/>
            <p:nvPr/>
          </p:nvCxnSpPr>
          <p:spPr>
            <a:xfrm>
              <a:off x="6858000" y="3659187"/>
              <a:ext cx="0" cy="4837200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208" name="Google Shape;208;p27"/>
            <p:cNvCxnSpPr/>
            <p:nvPr/>
          </p:nvCxnSpPr>
          <p:spPr>
            <a:xfrm>
              <a:off x="6858000" y="8496300"/>
              <a:ext cx="0" cy="1409700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209" name="Google Shape;209;p27"/>
            <p:cNvCxnSpPr/>
            <p:nvPr/>
          </p:nvCxnSpPr>
          <p:spPr>
            <a:xfrm>
              <a:off x="0" y="3659187"/>
              <a:ext cx="0" cy="6246900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210" name="Google Shape;210;p27"/>
            <p:cNvCxnSpPr/>
            <p:nvPr/>
          </p:nvCxnSpPr>
          <p:spPr>
            <a:xfrm>
              <a:off x="0" y="3659187"/>
              <a:ext cx="6858000" cy="0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211" name="Google Shape;211;p27"/>
            <p:cNvCxnSpPr/>
            <p:nvPr/>
          </p:nvCxnSpPr>
          <p:spPr>
            <a:xfrm>
              <a:off x="0" y="9906000"/>
              <a:ext cx="6858000" cy="0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212" name="Google Shape;212;p27"/>
          <p:cNvSpPr txBox="1"/>
          <p:nvPr/>
        </p:nvSpPr>
        <p:spPr>
          <a:xfrm>
            <a:off x="4033875" y="10237937"/>
            <a:ext cx="1542900" cy="52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95A0"/>
              </a:buClr>
              <a:buSzPts val="900"/>
              <a:buFont typeface="Century Gothic"/>
              <a:buNone/>
            </a:pPr>
            <a:r>
              <a:rPr b="0" i="0" lang="en-US" sz="900" u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/>
          </a:p>
        </p:txBody>
      </p:sp>
      <p:pic>
        <p:nvPicPr>
          <p:cNvPr id="213" name="Google Shape;21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200" y="614075"/>
            <a:ext cx="6741450" cy="1886701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7"/>
          <p:cNvSpPr txBox="1"/>
          <p:nvPr/>
        </p:nvSpPr>
        <p:spPr>
          <a:xfrm>
            <a:off x="58200" y="5540625"/>
            <a:ext cx="6781500" cy="11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1-binding to </a:t>
            </a:r>
            <a:r>
              <a:rPr b="1" lang="en-US" sz="1200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BZ receptors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 the brain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enhance GABA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action on the brain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GABA (γ-aminobutyric acid):is an inhibitory neurotransmitter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chloride channels opening → chloride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influx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to the cell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hyperpolarization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→ more difficult to depolarize →reduction of neural excitability.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63636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5" name="Google Shape;215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9025" y="3098100"/>
            <a:ext cx="1970350" cy="89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200" y="3164675"/>
            <a:ext cx="6741448" cy="21144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7" name="Google Shape;217;p27"/>
          <p:cNvGraphicFramePr/>
          <p:nvPr/>
        </p:nvGraphicFramePr>
        <p:xfrm>
          <a:off x="57825" y="86168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{861A8F1C-90B5-43B5-B58A-8FA707D0DB86}</a:tableStyleId>
              </a:tblPr>
              <a:tblGrid>
                <a:gridCol w="433525"/>
                <a:gridCol w="3813600"/>
                <a:gridCol w="2494325"/>
              </a:tblGrid>
              <a:tr h="1289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C1D2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are </a:t>
                      </a:r>
                      <a:r>
                        <a:rPr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lipid soluble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, widely distributed.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0480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cross placental barrier </a:t>
                      </a:r>
                      <a:r>
                        <a:rPr lang="en-US" sz="12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(Fetal depression)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0480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excreted in milk </a:t>
                      </a:r>
                      <a:r>
                        <a:rPr lang="en-US" sz="12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(neonatal depression)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well absorbed orally , 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Chlordiazepoxide- Diazepam</a:t>
                      </a:r>
                      <a:r>
                        <a:rPr lang="en-US" sz="12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(IV only NOT IM)</a:t>
                      </a:r>
                      <a:endParaRPr sz="1200">
                        <a:solidFill>
                          <a:srgbClr val="C0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metabolized in the liver to active metabolites </a:t>
                      </a:r>
                      <a:r>
                        <a:rPr lang="en-US" sz="12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(long duration of action- cumulative effect)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and excreted in urine.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</a:tbl>
          </a:graphicData>
        </a:graphic>
      </p:graphicFrame>
      <p:pic>
        <p:nvPicPr>
          <p:cNvPr id="218" name="Google Shape;218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9025" y="6650625"/>
            <a:ext cx="3461600" cy="8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02525" y="6650625"/>
            <a:ext cx="3197125" cy="8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13613" y="7571050"/>
            <a:ext cx="4352925" cy="101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7825" y="3071025"/>
            <a:ext cx="2011550" cy="89385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7"/>
          <p:cNvSpPr txBox="1"/>
          <p:nvPr/>
        </p:nvSpPr>
        <p:spPr>
          <a:xfrm rot="-5400000">
            <a:off x="-125700" y="9041650"/>
            <a:ext cx="753900" cy="5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P.K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" name="Google Shape;228;p28"/>
          <p:cNvGraphicFramePr/>
          <p:nvPr/>
        </p:nvGraphicFramePr>
        <p:xfrm>
          <a:off x="76200" y="3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{861A8F1C-90B5-43B5-B58A-8FA707D0DB86}</a:tableStyleId>
              </a:tblPr>
              <a:tblGrid>
                <a:gridCol w="436125"/>
                <a:gridCol w="3836425"/>
                <a:gridCol w="2509250"/>
              </a:tblGrid>
              <a:tr h="427700"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7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Benzodiazepines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  <a:tc hMerge="1"/>
              </a:tr>
              <a:tr h="1503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41300" lvl="0" marL="17145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Depression of cognitive and psychomotor function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41300" lvl="0" marL="17145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skeletal muscle relaxing effect (</a:t>
                      </a:r>
                      <a:r>
                        <a:rPr i="1" lang="en-US" sz="1100">
                          <a:solidFill>
                            <a:srgbClr val="B2003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dia</a:t>
                      </a:r>
                      <a:r>
                        <a:rPr i="1" lang="en-US" sz="1100">
                          <a:solidFill>
                            <a:srgbClr val="548235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 → </a:t>
                      </a:r>
                      <a:r>
                        <a:rPr lang="en-US" sz="1100">
                          <a:solidFill>
                            <a:schemeClr val="accent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by increasing presynaptic inhibition in the spinal cord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41300" lvl="0" marL="17145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anticonvulsant effect e.g. </a:t>
                      </a:r>
                      <a:r>
                        <a:rPr i="1" lang="en-US" sz="1100">
                          <a:solidFill>
                            <a:srgbClr val="B2003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clona</a:t>
                      </a:r>
                      <a:r>
                        <a:rPr i="1" lang="en-US" sz="1100">
                          <a:solidFill>
                            <a:srgbClr val="548235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i="1" lang="en-US" sz="1100">
                          <a:solidFill>
                            <a:srgbClr val="B2003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dia</a:t>
                      </a:r>
                      <a:r>
                        <a:rPr i="1" lang="en-US" sz="1100">
                          <a:solidFill>
                            <a:srgbClr val="548235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</a:t>
                      </a:r>
                      <a:r>
                        <a:rPr lang="en-US" sz="1100">
                          <a:solidFill>
                            <a:srgbClr val="B2003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i="1" lang="en-US" sz="1100">
                          <a:solidFill>
                            <a:srgbClr val="B2003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lora</a:t>
                      </a:r>
                      <a:r>
                        <a:rPr i="1" lang="en-US" sz="1100">
                          <a:solidFill>
                            <a:srgbClr val="548235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41300" lvl="0" marL="17145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Therapeutic doses have minimal depressant effects on: </a:t>
                      </a:r>
                      <a:r>
                        <a:rPr lang="en-US" sz="1100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cardiovascular  &amp; respiratory systems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171450" lvl="0" marL="17145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None/>
                      </a:pPr>
                      <a:r>
                        <a:t/>
                      </a:r>
                      <a:endParaRPr sz="1100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CNS depressants: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Anxiolytic action.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Sedation ,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Hypnotic action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 = </a:t>
                      </a:r>
                      <a:r>
                        <a:rPr lang="en-US" sz="11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sleeping pills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-Anterograde amnesia.→ </a:t>
                      </a:r>
                      <a:r>
                        <a:rPr lang="en-US" sz="1100">
                          <a:solidFill>
                            <a:schemeClr val="accent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temporary impairment of memory</a:t>
                      </a:r>
                      <a:endParaRPr sz="1100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53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298450" lvl="0" marL="4572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Anxiety disorders: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28600" lvl="0" marL="2286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Short term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relief of severe anxiety, General anxiety disorder, OCD,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28600" lvl="0" marL="2286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Panic disorder with depression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Alpra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zolam</a:t>
                      </a:r>
                      <a:r>
                        <a:rPr lang="en-US" sz="1100">
                          <a:solidFill>
                            <a:srgbClr val="0000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(antidepressant effect)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2100" lvl="0" marL="228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•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Benzodiazepines are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fast acting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typically bringing relief within (30mins – hour).</a:t>
                      </a:r>
                      <a:endParaRPr sz="1100">
                        <a:solidFill>
                          <a:schemeClr val="folHlink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Font typeface="Avenir"/>
                        <a:buChar char="●"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Sleep disorders (Insomnia):</a:t>
                      </a:r>
                      <a:r>
                        <a:rPr b="1" lang="en-US" sz="1100">
                          <a:solidFill>
                            <a:schemeClr val="folHlink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Tria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zolam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Lora</a:t>
                      </a:r>
                      <a:r>
                        <a:rPr b="1" lang="en-US" sz="1100">
                          <a:solidFill>
                            <a:srgbClr val="548135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Flura</a:t>
                      </a:r>
                      <a:r>
                        <a:rPr b="1" lang="en-US" sz="1100">
                          <a:solidFill>
                            <a:srgbClr val="548135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28600" lvl="0" marL="2286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100">
                          <a:solidFill>
                            <a:srgbClr val="84D7D4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They tend to decrease the latency to sleep onset and increase Stage II of NREM sleep.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Font typeface="Avenir"/>
                        <a:buChar char="●"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Treatment of epilepsy: 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Dia</a:t>
                      </a:r>
                      <a:r>
                        <a:rPr b="1" lang="en-US" sz="1100">
                          <a:solidFill>
                            <a:srgbClr val="548135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– 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Lora</a:t>
                      </a:r>
                      <a:r>
                        <a:rPr b="1" lang="en-US" sz="1100">
                          <a:solidFill>
                            <a:srgbClr val="548135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 anesthesia: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228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Pre-anesthetic medication (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dia</a:t>
                      </a:r>
                      <a:r>
                        <a:rPr b="1" lang="en-US" sz="1100">
                          <a:solidFill>
                            <a:srgbClr val="548135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).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Induction of anesthesia (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Mida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zolam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IV)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Font typeface="Avenir"/>
                        <a:buChar char="●"/>
                      </a:pPr>
                      <a:r>
                        <a:rPr b="1" lang="en-US" sz="11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Alcohol withdrawal syndrome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: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dia</a:t>
                      </a:r>
                      <a:r>
                        <a:rPr b="1" lang="en-US" sz="1100">
                          <a:solidFill>
                            <a:srgbClr val="548135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b="1"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388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Psychological &amp; physical dependence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with continuous use.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withdrawal symptoms:(insomnia, anorexia, anxiety, agitation,tremors,convulsion).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Respiratory &amp; cardiovascular depression in large doses only (toxic effects).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cognitive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impairment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ataxia (motor incoordination) →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impairment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of driving ability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anterograde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amnesia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hangover:(excess sedation ,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drowsiness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,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confusion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tolerance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171450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44375"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Precautions</a:t>
                      </a:r>
                      <a:endParaRPr b="1"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A6BD"/>
                    </a:solidFill>
                  </a:tcPr>
                </a:tc>
                <a:tc hMerge="1"/>
                <a:tc hMerge="1"/>
              </a:tr>
              <a:tr h="661775">
                <a:tc gridSpan="3">
                  <a:txBody>
                    <a:bodyPr>
                      <a:noAutofit/>
                    </a:bodyPr>
                    <a:lstStyle/>
                    <a:p>
                      <a:pPr indent="-349250" lvl="0" marL="28575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•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Pregnant women or breast-feeding.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9250" lvl="0" marL="28575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venir"/>
                        <a:buChar char="•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Dose reduction is recommended in </a:t>
                      </a:r>
                      <a:r>
                        <a:rPr b="1" lang="en-US" sz="11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Liver disease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&amp; </a:t>
                      </a:r>
                      <a:r>
                        <a:rPr b="1" lang="en-US" sz="1100" u="sng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old</a:t>
                      </a:r>
                      <a:r>
                        <a:rPr b="1" lang="en-US" sz="11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people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hMerge="1"/>
                <a:tc hMerge="1"/>
              </a:tr>
            </a:tbl>
          </a:graphicData>
        </a:graphic>
      </p:graphicFrame>
      <p:sp>
        <p:nvSpPr>
          <p:cNvPr id="229" name="Google Shape;229;p28"/>
          <p:cNvSpPr txBox="1"/>
          <p:nvPr/>
        </p:nvSpPr>
        <p:spPr>
          <a:xfrm rot="-5400000">
            <a:off x="-215912" y="923462"/>
            <a:ext cx="995400" cy="3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800"/>
              <a:buFont typeface="Century Gothic"/>
              <a:buNone/>
            </a:pPr>
            <a:r>
              <a:rPr b="1" i="0" lang="en-US" sz="18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actions</a:t>
            </a:r>
            <a:endParaRPr/>
          </a:p>
        </p:txBody>
      </p:sp>
      <p:sp>
        <p:nvSpPr>
          <p:cNvPr id="230" name="Google Shape;230;p28"/>
          <p:cNvSpPr txBox="1"/>
          <p:nvPr/>
        </p:nvSpPr>
        <p:spPr>
          <a:xfrm rot="-5400000">
            <a:off x="-844850" y="2737050"/>
            <a:ext cx="2253300" cy="3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800"/>
              <a:buFont typeface="Century Gothic"/>
              <a:buNone/>
            </a:pPr>
            <a:r>
              <a:rPr b="1" i="0" lang="en-US" sz="17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Therapeutic uses </a:t>
            </a:r>
            <a:endParaRPr sz="1700"/>
          </a:p>
        </p:txBody>
      </p:sp>
      <p:sp>
        <p:nvSpPr>
          <p:cNvPr id="231" name="Google Shape;231;p28"/>
          <p:cNvSpPr txBox="1"/>
          <p:nvPr/>
        </p:nvSpPr>
        <p:spPr>
          <a:xfrm rot="-5400000">
            <a:off x="-78312" y="4460174"/>
            <a:ext cx="752400" cy="3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entury Gothic"/>
              <a:buNone/>
            </a:pPr>
            <a:r>
              <a:rPr b="1" i="0" lang="en-US" sz="1800" u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>
              <a:solidFill>
                <a:schemeClr val="dk1"/>
              </a:solidFill>
            </a:endParaRPr>
          </a:p>
        </p:txBody>
      </p:sp>
      <p:graphicFrame>
        <p:nvGraphicFramePr>
          <p:cNvPr id="232" name="Google Shape;232;p28"/>
          <p:cNvGraphicFramePr/>
          <p:nvPr/>
        </p:nvGraphicFramePr>
        <p:xfrm>
          <a:off x="0" y="677793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{907E9704-0039-4F46-BEE3-619AED35B86A}</a:tableStyleId>
              </a:tblPr>
              <a:tblGrid>
                <a:gridCol w="3684800"/>
                <a:gridCol w="3173175"/>
              </a:tblGrid>
              <a:tr h="3693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CNS depressants e.g. </a:t>
                      </a:r>
                      <a:r>
                        <a:rPr b="1" i="1" lang="en-US" sz="11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alcohol</a:t>
                      </a:r>
                      <a:r>
                        <a:rPr b="1" i="1" lang="en-US" sz="1100" u="none" cap="none" strike="noStrike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&amp; </a:t>
                      </a:r>
                      <a:r>
                        <a:rPr b="1" i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antihistamine</a:t>
                      </a:r>
                      <a:r>
                        <a:rPr b="1" i="1" lang="en-US" sz="11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b="1" i="1" sz="1100" u="none" cap="none" strike="noStrik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en-US" sz="11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(1</a:t>
                      </a:r>
                      <a:r>
                        <a:rPr baseline="30000" i="0" lang="en-US" sz="11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st</a:t>
                      </a:r>
                      <a:r>
                        <a:rPr i="0" lang="en-US" sz="11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generation)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en-US" sz="11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</a:t>
                      </a:r>
                      <a:r>
                        <a:rPr lang="en-US" sz="1100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increase</a:t>
                      </a:r>
                      <a:r>
                        <a:rPr i="0" lang="en-US" sz="11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effect of </a:t>
                      </a:r>
                      <a:r>
                        <a:rPr i="0" lang="en-US" sz="11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benzodiazepines</a:t>
                      </a:r>
                      <a:r>
                        <a:rPr i="0" lang="en-US" sz="11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i="0" sz="1100" u="none" cap="none" strike="noStrike">
                        <a:solidFill>
                          <a:srgbClr val="36506A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1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</a:t>
                      </a:r>
                      <a:r>
                        <a:rPr b="1" i="0" lang="en-US" sz="1100" u="none" cap="none" strike="noStrike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(Additive effect)</a:t>
                      </a:r>
                      <a:endParaRPr sz="1100">
                        <a:solidFill>
                          <a:srgbClr val="C0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93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Cytochrome P450 </a:t>
                      </a:r>
                      <a:r>
                        <a:rPr b="1" lang="en-US" sz="11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inhibitors </a:t>
                      </a:r>
                      <a:endParaRPr b="1" sz="1100">
                        <a:solidFill>
                          <a:srgbClr val="C0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e.g. </a:t>
                      </a:r>
                      <a:r>
                        <a:rPr b="1" i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cimetidine</a:t>
                      </a:r>
                      <a:r>
                        <a:rPr b="1" i="1" lang="en-US" sz="11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i="1" lang="en-US" sz="11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&amp; </a:t>
                      </a:r>
                      <a:r>
                        <a:rPr b="1" i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erythromycin</a:t>
                      </a:r>
                      <a:r>
                        <a:rPr b="1" lang="en-US" sz="1100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increase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</a:t>
                      </a:r>
                      <a:r>
                        <a:rPr baseline="-25000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1/2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of benzodiazepines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51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CYT P450 </a:t>
                      </a:r>
                      <a:r>
                        <a:rPr b="1" i="0" lang="en-US" sz="11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inducers </a:t>
                      </a:r>
                      <a:r>
                        <a:rPr b="1" i="1" lang="en-US" sz="11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phenytoin </a:t>
                      </a:r>
                      <a:r>
                        <a:rPr b="1" i="1" lang="en-US" sz="1100" u="none" cap="none" strike="noStrike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&amp; </a:t>
                      </a:r>
                      <a:r>
                        <a:rPr b="1" i="1" lang="en-US" sz="11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rifampicin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en-US" sz="11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</a:t>
                      </a:r>
                      <a:r>
                        <a:rPr b="1" lang="en-US" sz="1100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decreased </a:t>
                      </a:r>
                      <a:r>
                        <a:rPr b="1" i="0" lang="en-US" sz="11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i="0" lang="en-US" sz="11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</a:t>
                      </a:r>
                      <a:r>
                        <a:rPr baseline="-25000" i="0" lang="en-US" sz="11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1/2 </a:t>
                      </a:r>
                      <a:r>
                        <a:rPr i="0" lang="en-US" sz="1100" u="none" cap="none" strike="noStrike">
                          <a:solidFill>
                            <a:srgbClr val="36506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of benzodiazepines  </a:t>
                      </a:r>
                      <a:endParaRPr i="0" sz="1100" u="none" cap="none" strike="noStrike">
                        <a:solidFill>
                          <a:srgbClr val="36506A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           </a:t>
                      </a:r>
                      <a:r>
                        <a:rPr i="0" lang="en-US" sz="1100" u="none" cap="none" strike="noStrik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(all epileptic drugs are inducers)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33" name="Google Shape;233;p28"/>
          <p:cNvSpPr txBox="1"/>
          <p:nvPr/>
        </p:nvSpPr>
        <p:spPr>
          <a:xfrm>
            <a:off x="0" y="6514075"/>
            <a:ext cx="6858000" cy="306000"/>
          </a:xfrm>
          <a:prstGeom prst="rect">
            <a:avLst/>
          </a:prstGeom>
          <a:solidFill>
            <a:srgbClr val="FFC1D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lt1"/>
                </a:solidFill>
              </a:rPr>
              <a:t>Drug-Drug interaction</a:t>
            </a:r>
            <a:endParaRPr b="1">
              <a:solidFill>
                <a:schemeClr val="lt1"/>
              </a:solidFill>
            </a:endParaRPr>
          </a:p>
        </p:txBody>
      </p:sp>
      <p:graphicFrame>
        <p:nvGraphicFramePr>
          <p:cNvPr id="234" name="Google Shape;234;p28"/>
          <p:cNvGraphicFramePr/>
          <p:nvPr/>
        </p:nvGraphicFramePr>
        <p:xfrm>
          <a:off x="0" y="8031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{861A8F1C-90B5-43B5-B58A-8FA707D0DB86}</a:tableStyleId>
              </a:tblPr>
              <a:tblGrid>
                <a:gridCol w="853525"/>
                <a:gridCol w="6004450"/>
              </a:tblGrid>
              <a:tr h="3937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flumazenil</a:t>
                      </a:r>
                      <a:endParaRPr b="1" sz="16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CE5E2"/>
                    </a:solidFill>
                  </a:tcPr>
                </a:tc>
                <a:tc hMerge="1"/>
              </a:tr>
              <a:tr h="488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M.O.A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venir"/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1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Selective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benzodiazepine receptor antagonist.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venir"/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bind compatitivly to GABA recptors replacing BDZ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58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P.K</a:t>
                      </a:r>
                      <a:endParaRPr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venir"/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Injection (IV only)    -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Short plasma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half life so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repeated dosing is required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4883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Benzodiazepines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overdose (</a:t>
                      </a:r>
                      <a:r>
                        <a:rPr b="1" lang="en-US" sz="11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antidote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Can precipitate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withdrawal symptoms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 </a:t>
                      </a:r>
                      <a:r>
                        <a:rPr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benzodiazepines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addicts</a:t>
                      </a:r>
                      <a:endParaRPr b="1" sz="11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2A59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" name="Google Shape;240;p29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{861A8F1C-90B5-43B5-B58A-8FA707D0DB86}</a:tableStyleId>
              </a:tblPr>
              <a:tblGrid>
                <a:gridCol w="1237125"/>
                <a:gridCol w="5620875"/>
              </a:tblGrid>
              <a:tr h="5865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5HT-</a:t>
                      </a:r>
                      <a:r>
                        <a:rPr b="1" lang="en-US" sz="10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1A</a:t>
                      </a:r>
                      <a:r>
                        <a:rPr b="1" lang="en-US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agonist</a:t>
                      </a:r>
                      <a:endParaRPr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Buspirone</a:t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10877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M.O.A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acts as a partial agonist at 5HT-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1A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receptors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pre-synapticaly inhibiting 5HT release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-Adaptive changes after chronic treatment , reduction in 5HT2 receptors in cortex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-Weak dopapamineD2 action , but not antipsychotic</a:t>
                      </a:r>
                      <a:endParaRPr sz="28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835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P.K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rapidly absorbed orally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slow onset of action (delayed effect) - T1/2 :(2-4)H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undergoes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extensive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hepatic metabolism ,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it’s clearance is reduced by liver dysfunction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64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actions 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"/>
                        <a:buFont typeface="Century Gothic"/>
                        <a:buAutoNum type="arabicParenR"/>
                      </a:pPr>
                      <a:r>
                        <a:rPr b="1"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Only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anxiolytic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"/>
                        <a:buFont typeface="Century Gothic"/>
                        <a:buAutoNum type="arabicParenR"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No hypnotic effect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.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"/>
                        <a:buFont typeface="Century Gothic"/>
                        <a:buAutoNum type="arabicParenR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No muscle relaxant effect.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"/>
                        <a:buFont typeface="Century Gothic"/>
                        <a:buAutoNum type="arabicParenR"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No anticonvulsant action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.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ts val="100"/>
                        <a:buFont typeface="Century Gothic"/>
                        <a:buAutoNum type="arabicParenR"/>
                      </a:pPr>
                      <a:r>
                        <a:rPr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b="1"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No alcohol additive effect</a:t>
                      </a:r>
                      <a:r>
                        <a:rPr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.</a:t>
                      </a:r>
                      <a:endParaRPr>
                        <a:solidFill>
                          <a:srgbClr val="C0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"/>
                        <a:buFont typeface="Century Gothic"/>
                        <a:buAutoNum type="arabicParenR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it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doesn’t impair memory and coordination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. 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b="1"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Does not affect driving skills</a:t>
                      </a:r>
                      <a:r>
                        <a:rPr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.</a:t>
                      </a:r>
                      <a:endParaRPr>
                        <a:solidFill>
                          <a:srgbClr val="C00000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23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indications 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- As anxiolytic in generalized anxiety disorders.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835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disadvan-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tage / ADRs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"/>
                        <a:buFont typeface="Century Gothic"/>
                        <a:buAutoNum type="arabicParenR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Slow onset of action (delayed effect)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"/>
                        <a:buFont typeface="Century Gothic"/>
                        <a:buAutoNum type="arabicParenR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GIT upset,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dizziness, drowsiness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"/>
                        <a:buFont typeface="Century Gothic"/>
                        <a:buAutoNum type="arabicParenR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Not effective in severe anxiety/panic disorders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00"/>
                        <a:buFont typeface="Century Gothic"/>
                        <a:buAutoNum type="arabicParenR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Drug interactions with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CYT P450 inducers 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and 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inhibitors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072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drug interactions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-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CYP450 3A4 Inhibitors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(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verapamil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,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diltiazem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)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→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b="1"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↑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buspirone 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level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-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CYP450 3A4 Inducers</a:t>
                      </a:r>
                      <a:r>
                        <a:rPr b="1"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(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Rifampin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)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→ 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10 folds </a:t>
                      </a:r>
                      <a:r>
                        <a:rPr b="1"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↓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buspirone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level.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- MAOIs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→ increase BP.</a:t>
                      </a:r>
                      <a:endParaRPr sz="1200">
                        <a:solidFill>
                          <a:schemeClr val="dk1"/>
                        </a:solidFill>
                        <a:latin typeface="Avenir"/>
                        <a:ea typeface="Avenir"/>
                        <a:cs typeface="Avenir"/>
                        <a:sym typeface="Aveni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9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precautions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- </a:t>
                      </a:r>
                      <a:r>
                        <a:rPr b="1"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Pregnant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women or </a:t>
                      </a:r>
                      <a:r>
                        <a:rPr b="1"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breast-feeding</a:t>
                      </a:r>
                      <a:r>
                        <a:rPr lang="en-US" sz="12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.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-</a:t>
                      </a:r>
                      <a:r>
                        <a:rPr lang="en-US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Old people (&gt;65)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- Dose </a:t>
                      </a:r>
                      <a:r>
                        <a:rPr lang="en-US" sz="1100" u="sng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reduction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is recommended in </a:t>
                      </a:r>
                      <a:r>
                        <a:rPr b="1" lang="en-US" sz="11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liver disease</a:t>
                      </a:r>
                      <a:r>
                        <a:rPr lang="en-US" sz="11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, old</a:t>
                      </a:r>
                      <a:endParaRPr sz="1200">
                        <a:solidFill>
                          <a:srgbClr val="C00000"/>
                        </a:solidFill>
                        <a:latin typeface="Avenir"/>
                        <a:ea typeface="Avenir"/>
                        <a:cs typeface="Avenir"/>
                        <a:sym typeface="Aveni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41" name="Google Shape;241;p29"/>
          <p:cNvSpPr txBox="1"/>
          <p:nvPr/>
        </p:nvSpPr>
        <p:spPr>
          <a:xfrm>
            <a:off x="3526700" y="2717975"/>
            <a:ext cx="3909300" cy="7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-Minimal risk of dependence</a:t>
            </a:r>
            <a:r>
              <a:rPr lang="en-US" sz="1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-No withdrawal symptoms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-No potentiation of other CNS depressants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-Minimal psychomotor &amp; cognitive dysfunction</a:t>
            </a:r>
            <a:r>
              <a:rPr lang="en-US" sz="1000">
                <a:solidFill>
                  <a:srgbClr val="171616"/>
                </a:solidFill>
                <a:latin typeface="Avenir"/>
                <a:ea typeface="Avenir"/>
                <a:cs typeface="Avenir"/>
                <a:sym typeface="Avenir"/>
              </a:rPr>
              <a:t>s</a:t>
            </a:r>
            <a:endParaRPr/>
          </a:p>
        </p:txBody>
      </p:sp>
      <p:graphicFrame>
        <p:nvGraphicFramePr>
          <p:cNvPr id="242" name="Google Shape;242;p29"/>
          <p:cNvGraphicFramePr/>
          <p:nvPr/>
        </p:nvGraphicFramePr>
        <p:xfrm>
          <a:off x="0" y="6511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{861A8F1C-90B5-43B5-B58A-8FA707D0DB86}</a:tableStyleId>
              </a:tblPr>
              <a:tblGrid>
                <a:gridCol w="863750"/>
                <a:gridCol w="5994250"/>
              </a:tblGrid>
              <a:tr h="5245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selective sertonin reuptake inhiptors (SSRIs)</a:t>
                      </a:r>
                      <a:endParaRPr b="1" sz="1200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Fluoxetine </a:t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359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M.O.A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acts by blocking uptake of 5-HT</a:t>
                      </a:r>
                      <a:endParaRPr sz="1100">
                        <a:solidFill>
                          <a:srgbClr val="C0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59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P.K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-given orally   -long half life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9080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uses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3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Considered the </a:t>
                      </a:r>
                      <a:r>
                        <a:rPr b="1" lang="en-US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first line</a:t>
                      </a:r>
                      <a:r>
                        <a:rPr b="1" lang="en-US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3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of treat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ment for </a:t>
                      </a:r>
                      <a:r>
                        <a:rPr lang="en-US" sz="1300" u="sng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most anxiety disorders (panic disorder, OCD, GAD,  PTSD, phobia),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0C0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→ because they are </a:t>
                      </a:r>
                      <a:r>
                        <a:rPr b="1"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well tolerated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, have</a:t>
                      </a:r>
                      <a:r>
                        <a:rPr lang="en-US" sz="13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b="1" lang="en-US" sz="13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low risk for dependency </a:t>
                      </a:r>
                      <a:r>
                        <a:rPr lang="en-US" sz="1300">
                          <a:solidFill>
                            <a:srgbClr val="C0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and abuse 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and </a:t>
                      </a:r>
                      <a:r>
                        <a:rPr b="1"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low potential for overdose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.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1045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ADRs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1- Delayed onset of action (weeks).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2- Nausea, diarrhea → GIT upset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300">
                          <a:solidFill>
                            <a:schemeClr val="accent2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3- SSRIs</a:t>
                      </a:r>
                      <a:r>
                        <a:rPr lang="en-US" sz="1300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may cause </a:t>
                      </a:r>
                      <a:r>
                        <a:rPr b="1"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weight gain or loss.</a:t>
                      </a:r>
                      <a:endParaRPr b="1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Avenir"/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4- Sexual dysfunction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  <p:sp>
        <p:nvSpPr>
          <p:cNvPr id="243" name="Google Shape;243;p29"/>
          <p:cNvSpPr txBox="1"/>
          <p:nvPr/>
        </p:nvSpPr>
        <p:spPr>
          <a:xfrm>
            <a:off x="4041350" y="8912075"/>
            <a:ext cx="2633700" cy="7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5- Dry mouth 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6- Sleep disturbance or insomnia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7- Seizures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" name="Google Shape;249;p30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{861A8F1C-90B5-43B5-B58A-8FA707D0DB86}</a:tableStyleId>
              </a:tblPr>
              <a:tblGrid>
                <a:gridCol w="1076725"/>
                <a:gridCol w="5781275"/>
              </a:tblGrid>
              <a:tr h="4633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tricyclic antideprresant</a:t>
                      </a:r>
                      <a:endParaRPr b="1" sz="1600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Doxepin </a:t>
                      </a:r>
                      <a:r>
                        <a:rPr b="1" lang="en-US" sz="18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8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Imipramine </a:t>
                      </a:r>
                      <a:r>
                        <a:rPr b="1" lang="en-US" sz="18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b="1" lang="en-US" sz="18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Desipramine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271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M.O.A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Act by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reducing uptake of 5HT &amp; NA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1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900"/>
                        <a:buFont typeface="Century Gothic"/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.O.A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9525" lvl="0" marL="98425" rtl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ts val="1400"/>
                        <a:buFont typeface="Avenir"/>
                        <a:buNone/>
                      </a:pPr>
                      <a:r>
                        <a:rPr b="1" lang="en-US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Delayed</a:t>
                      </a:r>
                      <a:r>
                        <a:rPr lang="en-US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onset of action (weeks).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71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uses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1- Used for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anxiety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especially associated with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depression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2- Effective for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panic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attacks.</a:t>
                      </a:r>
                      <a:endParaRPr>
                        <a:solidFill>
                          <a:schemeClr val="dk1"/>
                        </a:solidFill>
                        <a:latin typeface="Avenir"/>
                        <a:ea typeface="Avenir"/>
                        <a:cs typeface="Avenir"/>
                        <a:sym typeface="Aveni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487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ADRs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venir"/>
                        <a:buChar char="●"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Atropine like actions </a:t>
                      </a:r>
                      <a:endParaRPr>
                        <a:solidFill>
                          <a:schemeClr val="dk1"/>
                        </a:solidFill>
                        <a:latin typeface="Avenir"/>
                        <a:ea typeface="Avenir"/>
                        <a:cs typeface="Avenir"/>
                        <a:sym typeface="Avenir"/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(dry mouth-blurred vision, tachycardia, urinary retention).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17500" lvl="0" marL="45720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venir"/>
                        <a:buChar char="●"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α-blocking activity </a:t>
                      </a:r>
                      <a:r>
                        <a:rPr lang="en-US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(</a:t>
                      </a:r>
                      <a:r>
                        <a:rPr b="1" lang="en-US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Postural </a:t>
                      </a:r>
                      <a:r>
                        <a:rPr b="1" lang="en-US" u="sng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hypo</a:t>
                      </a:r>
                      <a:r>
                        <a:rPr b="1" lang="en-US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tension</a:t>
                      </a:r>
                      <a:r>
                        <a:rPr lang="en-US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).</a:t>
                      </a:r>
                      <a:endParaRPr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17500" lvl="0" marL="45720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Sexual dysfunction.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17500" lvl="0" marL="45720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Weight </a:t>
                      </a:r>
                      <a:r>
                        <a:rPr b="1" lang="en-US" u="sng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gain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.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250" name="Google Shape;250;p30"/>
          <p:cNvGraphicFramePr/>
          <p:nvPr/>
        </p:nvGraphicFramePr>
        <p:xfrm>
          <a:off x="0" y="3819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{861A8F1C-90B5-43B5-B58A-8FA707D0DB86}</a:tableStyleId>
              </a:tblPr>
              <a:tblGrid>
                <a:gridCol w="974800"/>
                <a:gridCol w="5883200"/>
              </a:tblGrid>
              <a:tr h="3810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beta blockers</a:t>
                      </a:r>
                      <a:endParaRPr b="1" sz="1600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Propranolol </a:t>
                      </a:r>
                      <a:r>
                        <a:rPr b="1" lang="en-US" sz="1800">
                          <a:solidFill>
                            <a:schemeClr val="dk1"/>
                          </a:solidFill>
                        </a:rPr>
                        <a:t>–</a:t>
                      </a:r>
                      <a:r>
                        <a:rPr b="1" lang="en-US" sz="18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8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atenolol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M.O.A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42900" lvl="0" marL="3429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"/>
                        <a:buFont typeface="Century Gothic"/>
                        <a:buAutoNum type="arabicPeriod"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Act by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blocking peripheral sympathetic system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.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2900" lvl="0" marL="342900" rtl="0" algn="l"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00"/>
                        <a:buFont typeface="Century Gothic"/>
                        <a:buAutoNum type="arabicPeriod"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→ Reduce </a:t>
                      </a:r>
                      <a:r>
                        <a:rPr b="1" lang="en-US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somatic 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symptoms of anxiety.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42900" lvl="0" marL="342900" rtl="0" algn="l"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"/>
                        <a:buFont typeface="Century Gothic"/>
                        <a:buAutoNum type="arabicPeriod"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Decrease BP &amp; slow heart rate.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uses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9525" lvl="0" marL="9525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- Used in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performance or </a:t>
                      </a:r>
                      <a:r>
                        <a:rPr b="1" lang="en-US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social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anxiety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.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9525" lvl="0" marL="9525" rtl="0" algn="l"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- Are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less effective 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for other forms of anxiety.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ADRs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- Should be used with </a:t>
                      </a:r>
                      <a:r>
                        <a:rPr b="1"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caution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in </a:t>
                      </a:r>
                      <a:r>
                        <a:rPr lang="en-US">
                          <a:solidFill>
                            <a:srgbClr val="FF0000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asthma, cardiac failure, peripheral vascular disorders.</a:t>
                      </a:r>
                      <a:r>
                        <a:rPr lang="en-US">
                          <a:solidFill>
                            <a:srgbClr val="171616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 → </a:t>
                      </a:r>
                      <a:r>
                        <a:rPr lang="en-US">
                          <a:solidFill>
                            <a:schemeClr val="accent3"/>
                          </a:solidFill>
                          <a:latin typeface="Avenir"/>
                          <a:ea typeface="Avenir"/>
                          <a:cs typeface="Avenir"/>
                          <a:sym typeface="Avenir"/>
                        </a:rPr>
                        <a:t>because of beta2 effect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251" name="Google Shape;251;p30"/>
          <p:cNvGraphicFramePr/>
          <p:nvPr/>
        </p:nvGraphicFramePr>
        <p:xfrm>
          <a:off x="0" y="6770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{861A8F1C-90B5-43B5-B58A-8FA707D0DB86}</a:tableStyleId>
              </a:tblPr>
              <a:tblGrid>
                <a:gridCol w="813350"/>
                <a:gridCol w="6044650"/>
              </a:tblGrid>
              <a:tr h="9252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Monoamine oxidase inhibitors (MAOIs)</a:t>
                      </a:r>
                      <a:endParaRPr b="1" sz="2200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1800"/>
                        <a:buFont typeface="Century Gothic"/>
                        <a:buNone/>
                      </a:pPr>
                      <a:r>
                        <a:rPr b="1" lang="en-US" sz="18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Phenelzine</a:t>
                      </a:r>
                      <a:endParaRPr b="1" sz="2200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458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M.O.A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Acts by blocking the action of MAO enzymes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02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P.K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Require dietary restriction avoid wine, beer, fermented foods and old cheese that contain tyramine.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58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uses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Avenir"/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Used for panic attacks and phobia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15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ADRs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Dry mouth, constipation, diarrhea, restlessness, dizziness.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1"/>
          <p:cNvSpPr txBox="1"/>
          <p:nvPr/>
        </p:nvSpPr>
        <p:spPr>
          <a:xfrm>
            <a:off x="0" y="0"/>
            <a:ext cx="6831012" cy="52705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entury Gothic"/>
              <a:buNone/>
            </a:pPr>
            <a:r>
              <a:rPr b="1" lang="en-US" sz="3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summary</a:t>
            </a:r>
            <a:r>
              <a:rPr b="1" lang="en-US" sz="3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&amp; Q</a:t>
            </a:r>
            <a:endParaRPr/>
          </a:p>
        </p:txBody>
      </p:sp>
      <p:sp>
        <p:nvSpPr>
          <p:cNvPr id="258" name="Google Shape;258;p31"/>
          <p:cNvSpPr/>
          <p:nvPr/>
        </p:nvSpPr>
        <p:spPr>
          <a:xfrm>
            <a:off x="249162" y="4259875"/>
            <a:ext cx="1274762" cy="430212"/>
          </a:xfrm>
          <a:custGeom>
            <a:rect b="b" l="l" r="r" t="t"/>
            <a:pathLst>
              <a:path extrusionOk="0" h="430212" w="1274762">
                <a:moveTo>
                  <a:pt x="0" y="0"/>
                </a:moveTo>
                <a:lnTo>
                  <a:pt x="1059656" y="0"/>
                </a:lnTo>
                <a:lnTo>
                  <a:pt x="1274762" y="215106"/>
                </a:lnTo>
                <a:lnTo>
                  <a:pt x="1274762" y="430212"/>
                </a:lnTo>
                <a:lnTo>
                  <a:pt x="0" y="4302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506A"/>
              </a:buClr>
              <a:buSzPts val="1600"/>
              <a:buFont typeface="Century Gothic"/>
              <a:buNone/>
            </a:pPr>
            <a:r>
              <a:rPr b="1" i="0" lang="en-US" sz="1600" u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/>
          </a:p>
        </p:txBody>
      </p:sp>
      <p:sp>
        <p:nvSpPr>
          <p:cNvPr id="259" name="Google Shape;259;p31"/>
          <p:cNvSpPr txBox="1"/>
          <p:nvPr/>
        </p:nvSpPr>
        <p:spPr>
          <a:xfrm>
            <a:off x="249150" y="4764000"/>
            <a:ext cx="6332700" cy="46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1)Which one of the following drug cause muscle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relaxant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?</a:t>
            </a:r>
            <a:r>
              <a:rPr lang="en-US" sz="1200">
                <a:solidFill>
                  <a:srgbClr val="5B0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200">
              <a:solidFill>
                <a:srgbClr val="5B0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A-</a:t>
            </a: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Triazolam</a:t>
            </a: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B-Lorazepam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C-Diazepam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D-</a:t>
            </a: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Alprazolam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2)Which one of the following drugs is used in performance and social anxiety?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A-lorazepam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B-fluoxetine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C-imipramine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D-propranolol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3)Which one of the following is considered the 1st line of treatment in most anxiety disorders ?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A-triazolam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B-atenolol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C-fluoxetine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D-buspirone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4)Which one of the following is used as an antidote to benzodiazepines overdose ?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A-flumazenil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B-atenolol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C-fluoxetine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D-buspirone</a:t>
            </a:r>
            <a:endParaRPr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60" name="Google Shape;260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9525" y="603250"/>
            <a:ext cx="6877049" cy="3465225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1"/>
          <p:cNvSpPr txBox="1"/>
          <p:nvPr/>
        </p:nvSpPr>
        <p:spPr>
          <a:xfrm rot="10800000">
            <a:off x="6194175" y="8827475"/>
            <a:ext cx="649200" cy="1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E9E9E"/>
                </a:solidFill>
              </a:rPr>
              <a:t>1-C</a:t>
            </a:r>
            <a:endParaRPr>
              <a:solidFill>
                <a:srgbClr val="9E9E9E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E9E9E"/>
                </a:solidFill>
              </a:rPr>
              <a:t>2-D</a:t>
            </a:r>
            <a:endParaRPr>
              <a:solidFill>
                <a:srgbClr val="9E9E9E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E9E9E"/>
                </a:solidFill>
              </a:rPr>
              <a:t>3-C</a:t>
            </a:r>
            <a:endParaRPr>
              <a:solidFill>
                <a:srgbClr val="9E9E9E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E9E9E"/>
                </a:solidFill>
              </a:rPr>
              <a:t>4-A</a:t>
            </a:r>
            <a:endParaRPr>
              <a:solidFill>
                <a:srgbClr val="9E9E9E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32"/>
          <p:cNvSpPr txBox="1"/>
          <p:nvPr/>
        </p:nvSpPr>
        <p:spPr>
          <a:xfrm>
            <a:off x="742950" y="9250362"/>
            <a:ext cx="1644650" cy="38893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b="0" i="0" lang="en-US" sz="180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@Pharma4370</a:t>
            </a:r>
            <a:endParaRPr/>
          </a:p>
        </p:txBody>
      </p:sp>
      <p:pic>
        <p:nvPicPr>
          <p:cNvPr id="268" name="Google Shape;268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718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2"/>
          <p:cNvSpPr txBox="1"/>
          <p:nvPr/>
        </p:nvSpPr>
        <p:spPr>
          <a:xfrm>
            <a:off x="3582987" y="9209087"/>
            <a:ext cx="2360612" cy="47148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b="0" i="0" lang="en-US" sz="180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Pharm437@gmail.com</a:t>
            </a:r>
            <a:endParaRPr/>
          </a:p>
        </p:txBody>
      </p:sp>
      <p:sp>
        <p:nvSpPr>
          <p:cNvPr id="270" name="Google Shape;270;p32"/>
          <p:cNvSpPr/>
          <p:nvPr/>
        </p:nvSpPr>
        <p:spPr>
          <a:xfrm>
            <a:off x="55562" y="6402387"/>
            <a:ext cx="2125662" cy="339725"/>
          </a:xfrm>
          <a:custGeom>
            <a:rect b="b" l="l" r="r" t="t"/>
            <a:pathLst>
              <a:path extrusionOk="0" h="339725" w="2125662">
                <a:moveTo>
                  <a:pt x="0" y="0"/>
                </a:moveTo>
                <a:lnTo>
                  <a:pt x="1955800" y="0"/>
                </a:lnTo>
                <a:lnTo>
                  <a:pt x="2125662" y="169863"/>
                </a:lnTo>
                <a:lnTo>
                  <a:pt x="2125662" y="339725"/>
                </a:lnTo>
                <a:lnTo>
                  <a:pt x="0" y="33972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entury Gothic"/>
              <a:buNone/>
            </a:pPr>
            <a:r>
              <a:rPr b="1" i="0" lang="en-US" sz="160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References:</a:t>
            </a:r>
            <a:endParaRPr/>
          </a:p>
        </p:txBody>
      </p:sp>
      <p:sp>
        <p:nvSpPr>
          <p:cNvPr id="271" name="Google Shape;271;p32"/>
          <p:cNvSpPr txBox="1"/>
          <p:nvPr/>
        </p:nvSpPr>
        <p:spPr>
          <a:xfrm>
            <a:off x="71437" y="6756400"/>
            <a:ext cx="2551112" cy="10350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b="0" i="0" lang="en-US" sz="180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Doctors’ slides</a:t>
            </a: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and notes.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pharmacology Team 435.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32"/>
          <p:cNvSpPr txBox="1"/>
          <p:nvPr/>
        </p:nvSpPr>
        <p:spPr>
          <a:xfrm>
            <a:off x="1928812" y="882650"/>
            <a:ext cx="3000375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Century Gothic"/>
              <a:buNone/>
            </a:pPr>
            <a:r>
              <a:rPr b="0" i="0" lang="en-US" sz="3000" u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leaders:</a:t>
            </a:r>
            <a:endParaRPr/>
          </a:p>
        </p:txBody>
      </p:sp>
      <p:sp>
        <p:nvSpPr>
          <p:cNvPr id="273" name="Google Shape;273;p32"/>
          <p:cNvSpPr txBox="1"/>
          <p:nvPr/>
        </p:nvSpPr>
        <p:spPr>
          <a:xfrm>
            <a:off x="1747837" y="2635250"/>
            <a:ext cx="3362325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Century Gothic"/>
              <a:buNone/>
            </a:pPr>
            <a:r>
              <a:rPr b="0" i="0" lang="en-US" sz="3000" u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Members: </a:t>
            </a:r>
            <a:endParaRPr/>
          </a:p>
        </p:txBody>
      </p:sp>
      <p:sp>
        <p:nvSpPr>
          <p:cNvPr id="274" name="Google Shape;274;p32"/>
          <p:cNvSpPr txBox="1"/>
          <p:nvPr/>
        </p:nvSpPr>
        <p:spPr>
          <a:xfrm>
            <a:off x="1357312" y="8535987"/>
            <a:ext cx="3990975" cy="47148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entury Gothic"/>
              <a:buNone/>
            </a:pPr>
            <a:r>
              <a:rPr b="0" i="0" lang="en-US" sz="2000" u="non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Special thank for team 435 </a:t>
            </a:r>
            <a:endParaRPr/>
          </a:p>
        </p:txBody>
      </p:sp>
      <p:sp>
        <p:nvSpPr>
          <p:cNvPr id="275" name="Google Shape;275;p32"/>
          <p:cNvSpPr/>
          <p:nvPr/>
        </p:nvSpPr>
        <p:spPr>
          <a:xfrm>
            <a:off x="4784725" y="8664575"/>
            <a:ext cx="249237" cy="220662"/>
          </a:xfrm>
          <a:custGeom>
            <a:rect b="b" l="l" r="r" t="t"/>
            <a:pathLst>
              <a:path extrusionOk="0" h="220663" w="249238">
                <a:moveTo>
                  <a:pt x="124619" y="55166"/>
                </a:moveTo>
                <a:cubicBezTo>
                  <a:pt x="176544" y="-73554"/>
                  <a:pt x="379049" y="55166"/>
                  <a:pt x="124619" y="220663"/>
                </a:cubicBezTo>
                <a:cubicBezTo>
                  <a:pt x="-129811" y="55166"/>
                  <a:pt x="72694" y="-73554"/>
                  <a:pt x="124619" y="55166"/>
                </a:cubicBezTo>
                <a:close/>
              </a:path>
            </a:pathLst>
          </a:cu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32"/>
          <p:cNvSpPr txBox="1"/>
          <p:nvPr/>
        </p:nvSpPr>
        <p:spPr>
          <a:xfrm>
            <a:off x="0" y="1337875"/>
            <a:ext cx="6778800" cy="8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Ghaida Saad Alsanad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Omar Alsuhaibani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7" name="Google Shape;277;p32"/>
          <p:cNvSpPr txBox="1"/>
          <p:nvPr/>
        </p:nvSpPr>
        <p:spPr>
          <a:xfrm>
            <a:off x="1047750" y="4954575"/>
            <a:ext cx="4758000" cy="4716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entury Gothic"/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Big thanks to Alanoud Almufarrej</a:t>
            </a:r>
            <a:endParaRPr/>
          </a:p>
        </p:txBody>
      </p:sp>
      <p:sp>
        <p:nvSpPr>
          <p:cNvPr id="278" name="Google Shape;278;p32"/>
          <p:cNvSpPr/>
          <p:nvPr/>
        </p:nvSpPr>
        <p:spPr>
          <a:xfrm>
            <a:off x="5241925" y="5083175"/>
            <a:ext cx="249238" cy="220663"/>
          </a:xfrm>
          <a:custGeom>
            <a:rect b="b" l="l" r="r" t="t"/>
            <a:pathLst>
              <a:path extrusionOk="0" h="220663" w="249238">
                <a:moveTo>
                  <a:pt x="124619" y="55166"/>
                </a:moveTo>
                <a:cubicBezTo>
                  <a:pt x="176544" y="-73554"/>
                  <a:pt x="379049" y="55166"/>
                  <a:pt x="124619" y="220663"/>
                </a:cubicBezTo>
                <a:cubicBezTo>
                  <a:pt x="-129811" y="55166"/>
                  <a:pt x="72694" y="-73554"/>
                  <a:pt x="124619" y="55166"/>
                </a:cubicBezTo>
                <a:close/>
              </a:path>
            </a:pathLst>
          </a:cu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32"/>
          <p:cNvSpPr txBox="1"/>
          <p:nvPr/>
        </p:nvSpPr>
        <p:spPr>
          <a:xfrm>
            <a:off x="1704675" y="3216125"/>
            <a:ext cx="3786600" cy="8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Mohammed Alswoaiegh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نسق Office">
  <a:themeElements>
    <a:clrScheme name="Pharma">
      <a:dk1>
        <a:srgbClr val="36506A"/>
      </a:dk1>
      <a:lt1>
        <a:srgbClr val="FFFFFF"/>
      </a:lt1>
      <a:dk2>
        <a:srgbClr val="44546A"/>
      </a:dk2>
      <a:lt2>
        <a:srgbClr val="E7E6E6"/>
      </a:lt2>
      <a:accent1>
        <a:srgbClr val="3BB7B2"/>
      </a:accent1>
      <a:accent2>
        <a:srgbClr val="FF6692"/>
      </a:accent2>
      <a:accent3>
        <a:srgbClr val="949A98"/>
      </a:accent3>
      <a:accent4>
        <a:srgbClr val="FFC000"/>
      </a:accent4>
      <a:accent5>
        <a:srgbClr val="3BB7B2"/>
      </a:accent5>
      <a:accent6>
        <a:srgbClr val="70AD47"/>
      </a:accent6>
      <a:hlink>
        <a:srgbClr val="00BEB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نسق Office">
  <a:themeElements>
    <a:clrScheme name="Pharma">
      <a:dk1>
        <a:srgbClr val="36506A"/>
      </a:dk1>
      <a:lt1>
        <a:srgbClr val="FFFFFF"/>
      </a:lt1>
      <a:dk2>
        <a:srgbClr val="44546A"/>
      </a:dk2>
      <a:lt2>
        <a:srgbClr val="E7E6E6"/>
      </a:lt2>
      <a:accent1>
        <a:srgbClr val="3BB7B2"/>
      </a:accent1>
      <a:accent2>
        <a:srgbClr val="FF6692"/>
      </a:accent2>
      <a:accent3>
        <a:srgbClr val="949A98"/>
      </a:accent3>
      <a:accent4>
        <a:srgbClr val="FFC000"/>
      </a:accent4>
      <a:accent5>
        <a:srgbClr val="3BB7B2"/>
      </a:accent5>
      <a:accent6>
        <a:srgbClr val="70AD47"/>
      </a:accent6>
      <a:hlink>
        <a:srgbClr val="00BEB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