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firstSlideNum="0" strictFirstAndLastChars="0" saveSubsetFonts="1" showSpecialPlsOnTitleSld="0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9906000" cx="6858000"/>
  <p:notesSz cx="6858000" cy="9144000"/>
  <p:embeddedFontLst>
    <p:embeddedFont>
      <p:font typeface="Century Gothic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0DF11F4-7475-4FE1-80C2-60E05AE2AA6B}">
  <a:tblStyle styleId="{00DF11F4-7475-4FE1-80C2-60E05AE2AA6B}" styleName="Table_0">
    <a:wholeTbl>
      <a:tcTxStyle b="off" i="off">
        <a:font>
          <a:latin typeface="Century Gothic"/>
          <a:ea typeface="Century Gothic"/>
          <a:cs typeface="Century Gothic"/>
        </a:font>
        <a:srgbClr val="36506A"/>
      </a:tcTxStyle>
      <a:tcStyle>
        <a:tcBdr>
          <a:left>
            <a:ln cap="flat" cmpd="sng" w="9525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>
          <a:top>
            <a:ln cap="flat" cmpd="sng" w="9525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a:bottom>
        </a:tcBdr>
      </a:tcStyle>
    </a:band1H>
    <a:band2H>
      <a:tcTxStyle b="off" i="off"/>
    </a:band2H>
    <a:band1V>
      <a:tcTxStyle b="off" i="off"/>
      <a:tcStyle>
        <a:tcBdr>
          <a:left>
            <a:ln cap="flat" cmpd="sng" w="9525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a:right>
        </a:tcBdr>
      </a:tcStyle>
    </a:band1V>
    <a:band2V>
      <a:tcTxStyle b="off" i="off"/>
      <a:tcStyle>
        <a:tcBdr>
          <a:left>
            <a:ln cap="flat" cmpd="sng" w="9525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a:right>
        </a:tcBdr>
      </a:tcStyle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rgbClr val="FFC000"/>
              </a:solidFill>
              <a:prstDash val="solid"/>
              <a:round/>
              <a:headEnd len="sm" w="sm" type="none"/>
              <a:tailEnd len="sm" w="sm" type="none"/>
            </a:ln>
          </a:top>
        </a:tcBdr>
      </a:tcStyle>
    </a:lastRow>
    <a:seCell>
      <a:tcTxStyle b="off" i="off"/>
    </a:seCell>
    <a:swCell>
      <a:tcTxStyle b="off" i="off"/>
    </a:swCell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fill>
          <a:solidFill>
            <a:srgbClr val="FFC000"/>
          </a:solidFill>
        </a:fill>
      </a:tcStyle>
    </a:firstRow>
    <a:neCell>
      <a:tcTxStyle b="off" i="off"/>
    </a:neCell>
    <a:nwCell>
      <a:tcTxStyle b="off" i="off"/>
    </a:nwCell>
  </a:tblStyle>
  <a:tblStyle styleId="{DF159F5E-C7E1-4A7F-959E-4AB4E344E3A1}" styleName="Table_1">
    <a:wholeTbl>
      <a:tcTxStyle b="off" i="off">
        <a:font>
          <a:latin typeface="Century Gothic"/>
          <a:ea typeface="Century Gothic"/>
          <a:cs typeface="Century Gothic"/>
        </a:font>
        <a:srgbClr val="36506A"/>
      </a:tcTxStyle>
      <a:tcStyle>
        <a:tcBdr>
          <a:lef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7F3F2"/>
          </a:solidFill>
        </a:fill>
      </a:tcStyle>
    </a:wholeTbl>
    <a:band1H>
      <a:tcTxStyle b="off" i="off"/>
      <a:tcStyle>
        <a:fill>
          <a:solidFill>
            <a:srgbClr val="CDE5E4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E5E4"/>
          </a:solidFill>
        </a:fill>
      </a:tcStyle>
    </a:band1V>
    <a:band2V>
      <a:tcTxStyle b="off" i="off"/>
    </a:band2V>
    <a:la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fill>
          <a:solidFill>
            <a:srgbClr val="3BB7B2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fill>
          <a:solidFill>
            <a:srgbClr val="3BB7B2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top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3BB7B2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bottom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3BB7B2"/>
          </a:solidFill>
        </a:fill>
      </a:tcStyle>
    </a:firstRow>
    <a:neCell>
      <a:tcTxStyle b="off" i="off"/>
    </a:neCell>
    <a:nwCell>
      <a:tcTxStyle b="off" i="off"/>
    </a:nwCell>
  </a:tblStyle>
  <a:tblStyle styleId="{FA3F03DF-74FE-4EDC-9E83-6B2A5AEF6F33}" styleName="Table_2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cap="flat" cmpd="sng" w="127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5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accent5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254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  <a:tblStyle styleId="{689D4D1D-5987-4873-AF87-3A598D734BC6}" styleName="Table_3">
    <a:wholeTbl>
      <a:tcTxStyle b="off" i="off">
        <a:font>
          <a:latin typeface="Century Gothic"/>
          <a:ea typeface="Century Gothic"/>
          <a:cs typeface="Century Gothic"/>
        </a:font>
        <a:srgbClr val="36506A"/>
      </a:tcTxStyle>
      <a:tcStyle>
        <a:tcBdr>
          <a:left>
            <a:ln cap="flat" cmpd="sng" w="12700">
              <a:solidFill>
                <a:srgbClr val="36506A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36506A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36506A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36506A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36506A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36506A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08CC7425-7D80-4296-8E1B-BC962134F302}" styleName="Table_4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6AD4D6CC-05CA-4842-B1C7-A5AB7BF647C2}" styleName="Table_5">
    <a:wholeTbl>
      <a:tcTxStyle b="off" i="off">
        <a:font>
          <a:latin typeface="Century Gothic"/>
          <a:ea typeface="Century Gothic"/>
          <a:cs typeface="Century Gothic"/>
        </a:font>
        <a:srgbClr val="36506A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3BB7B2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3BB7B2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fill>
          <a:solidFill>
            <a:srgbClr val="3BB7B2">
              <a:alpha val="20000"/>
            </a:srgbClr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3BB7B2">
              <a:alpha val="20000"/>
            </a:srgbClr>
          </a:solidFill>
        </a:fill>
      </a:tcStyle>
    </a:band1V>
    <a:band2V>
      <a:tcTxStyle b="off" i="off"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12700">
              <a:solidFill>
                <a:srgbClr val="3BB7B2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/>
      <a:tcStyle>
        <a:tcBdr>
          <a:bottom>
            <a:ln cap="flat" cmpd="sng" w="12700">
              <a:solidFill>
                <a:srgbClr val="3BB7B2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</a:neCell>
    <a:nwCell>
      <a:tcTxStyle b="off" i="off"/>
    </a:nwCell>
  </a:tblStyle>
  <a:tblStyle styleId="{6DF4A37E-53A0-4AD4-90B2-1B475EFFEDAF}" styleName="Table_6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bold.fntdata"/><Relationship Id="rId11" Type="http://schemas.openxmlformats.org/officeDocument/2006/relationships/slide" Target="slides/slide5.xml"/><Relationship Id="rId22" Type="http://schemas.openxmlformats.org/officeDocument/2006/relationships/font" Target="fonts/CenturyGothic-boldItalic.fntdata"/><Relationship Id="rId10" Type="http://schemas.openxmlformats.org/officeDocument/2006/relationships/slide" Target="slides/slide4.xml"/><Relationship Id="rId21" Type="http://schemas.openxmlformats.org/officeDocument/2006/relationships/font" Target="fonts/CenturyGothic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font" Target="fonts/CenturyGothic-regular.fnt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388620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1588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1" algn="r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1" algn="r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1" algn="r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1" algn="r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1" algn="r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1588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40c614e33e_0_0:notes"/>
          <p:cNvSpPr/>
          <p:nvPr>
            <p:ph idx="2" type="sldImg"/>
          </p:nvPr>
        </p:nvSpPr>
        <p:spPr>
          <a:xfrm>
            <a:off x="2360613" y="1143000"/>
            <a:ext cx="21369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40c614e33e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40c614e33e_0_0:notes"/>
          <p:cNvSpPr txBox="1"/>
          <p:nvPr>
            <p:ph idx="12" type="sldNum"/>
          </p:nvPr>
        </p:nvSpPr>
        <p:spPr>
          <a:xfrm>
            <a:off x="1588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40c4912fb9_0_0:notes"/>
          <p:cNvSpPr/>
          <p:nvPr>
            <p:ph idx="2" type="sldImg"/>
          </p:nvPr>
        </p:nvSpPr>
        <p:spPr>
          <a:xfrm>
            <a:off x="2360613" y="1143000"/>
            <a:ext cx="21369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40c4912fb9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g40c4912fb9_0_0:notes"/>
          <p:cNvSpPr txBox="1"/>
          <p:nvPr>
            <p:ph idx="12" type="sldNum"/>
          </p:nvPr>
        </p:nvSpPr>
        <p:spPr>
          <a:xfrm>
            <a:off x="1588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40c4912fb9_0_81:notes"/>
          <p:cNvSpPr/>
          <p:nvPr>
            <p:ph idx="2" type="sldImg"/>
          </p:nvPr>
        </p:nvSpPr>
        <p:spPr>
          <a:xfrm>
            <a:off x="2360613" y="1143000"/>
            <a:ext cx="21369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40c4912fb9_0_8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g40c4912fb9_0_81:notes"/>
          <p:cNvSpPr txBox="1"/>
          <p:nvPr>
            <p:ph idx="12" type="sldNum"/>
          </p:nvPr>
        </p:nvSpPr>
        <p:spPr>
          <a:xfrm>
            <a:off x="1588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40c4912fb9_0_163:notes"/>
          <p:cNvSpPr/>
          <p:nvPr>
            <p:ph idx="2" type="sldImg"/>
          </p:nvPr>
        </p:nvSpPr>
        <p:spPr>
          <a:xfrm>
            <a:off x="2360613" y="1143000"/>
            <a:ext cx="21369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40c4912fb9_0_16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g40c4912fb9_0_163:notes"/>
          <p:cNvSpPr txBox="1"/>
          <p:nvPr>
            <p:ph idx="12" type="sldNum"/>
          </p:nvPr>
        </p:nvSpPr>
        <p:spPr>
          <a:xfrm>
            <a:off x="1588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3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4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5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6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31" name="Google Shape;23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6:notes"/>
          <p:cNvSpPr txBox="1"/>
          <p:nvPr>
            <p:ph idx="12" type="sldNum"/>
          </p:nvPr>
        </p:nvSpPr>
        <p:spPr>
          <a:xfrm>
            <a:off x="1588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40b545f52b_0_337:notes"/>
          <p:cNvSpPr/>
          <p:nvPr>
            <p:ph idx="2" type="sldImg"/>
          </p:nvPr>
        </p:nvSpPr>
        <p:spPr>
          <a:xfrm>
            <a:off x="2360613" y="1143000"/>
            <a:ext cx="21369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9" name="Google Shape;259;g40b545f52b_0_33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g40b545f52b_0_337:notes"/>
          <p:cNvSpPr txBox="1"/>
          <p:nvPr>
            <p:ph idx="12" type="sldNum"/>
          </p:nvPr>
        </p:nvSpPr>
        <p:spPr>
          <a:xfrm>
            <a:off x="1588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40b545f52b_2_363:notes"/>
          <p:cNvSpPr/>
          <p:nvPr>
            <p:ph idx="2" type="sldImg"/>
          </p:nvPr>
        </p:nvSpPr>
        <p:spPr>
          <a:xfrm>
            <a:off x="2242361" y="685800"/>
            <a:ext cx="2374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40b545f52b_2_3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9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42a0e4b700_0_1:notes"/>
          <p:cNvSpPr/>
          <p:nvPr>
            <p:ph idx="2" type="sldImg"/>
          </p:nvPr>
        </p:nvSpPr>
        <p:spPr>
          <a:xfrm>
            <a:off x="2360613" y="1143000"/>
            <a:ext cx="21369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42a0e4b700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g42a0e4b700_0_1:notes"/>
          <p:cNvSpPr txBox="1"/>
          <p:nvPr>
            <p:ph idx="12" type="sldNum"/>
          </p:nvPr>
        </p:nvSpPr>
        <p:spPr>
          <a:xfrm>
            <a:off x="1588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فارغ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عنوان ونص عمودي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86544" y="2821782"/>
            <a:ext cx="6284912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115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115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عنوان ونص عموديان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115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115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فارغ" showMasterSp="0" type="blank">
  <p:cSld name="BLANK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2" name="Google Shape;92;p14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3" name="Google Shape;93;p14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شريحة عنوان" showMasterSp="0" type="title">
  <p:cSld name="TITLE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ctrTitle"/>
          </p:nvPr>
        </p:nvSpPr>
        <p:spPr>
          <a:xfrm>
            <a:off x="514350" y="1621191"/>
            <a:ext cx="5829300" cy="344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entury Gothic"/>
              <a:buNone/>
              <a:defRPr b="0" i="0" sz="4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p15"/>
          <p:cNvSpPr txBox="1"/>
          <p:nvPr>
            <p:ph idx="1" type="subTitle"/>
          </p:nvPr>
        </p:nvSpPr>
        <p:spPr>
          <a:xfrm>
            <a:off x="857250" y="5202944"/>
            <a:ext cx="5143500" cy="23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1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7" name="Google Shape;97;p15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8" name="Google Shape;98;p15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9" name="Google Shape;99;p15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عنوان ومحتوى" showMasterSp="0" type="obj">
  <p:cSld name="OBJEC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>
            <p:ph type="title"/>
          </p:nvPr>
        </p:nvSpPr>
        <p:spPr>
          <a:xfrm>
            <a:off x="471488" y="527405"/>
            <a:ext cx="5915100" cy="191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Google Shape;102;p16"/>
          <p:cNvSpPr txBox="1"/>
          <p:nvPr>
            <p:ph idx="1" type="body"/>
          </p:nvPr>
        </p:nvSpPr>
        <p:spPr>
          <a:xfrm>
            <a:off x="471488" y="2637014"/>
            <a:ext cx="5915100" cy="62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3" name="Google Shape;103;p16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4" name="Google Shape;104;p16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عنوان المقطع" showMasterSp="0" type="secHead">
  <p:cSld name="SECTION_HEADER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type="title"/>
          </p:nvPr>
        </p:nvSpPr>
        <p:spPr>
          <a:xfrm>
            <a:off x="467916" y="2469624"/>
            <a:ext cx="5915100" cy="4120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entury Gothic"/>
              <a:buNone/>
              <a:defRPr b="0" i="0" sz="4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p17"/>
          <p:cNvSpPr txBox="1"/>
          <p:nvPr>
            <p:ph idx="1" type="body"/>
          </p:nvPr>
        </p:nvSpPr>
        <p:spPr>
          <a:xfrm>
            <a:off x="467916" y="6629226"/>
            <a:ext cx="5915100" cy="21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350"/>
              <a:buFont typeface="Arial"/>
              <a:buNone/>
              <a:defRPr b="0" i="0" sz="135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9" name="Google Shape;109;p17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0" name="Google Shape;110;p17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1" name="Google Shape;111;p17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محتويان" showMasterSp="0" type="twoObj">
  <p:cSld name="TWO_OBJECTS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471488" y="527405"/>
            <a:ext cx="5915100" cy="191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471488" y="2637014"/>
            <a:ext cx="2914500" cy="62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5" name="Google Shape;115;p18"/>
          <p:cNvSpPr txBox="1"/>
          <p:nvPr>
            <p:ph idx="2" type="body"/>
          </p:nvPr>
        </p:nvSpPr>
        <p:spPr>
          <a:xfrm>
            <a:off x="3471863" y="2637014"/>
            <a:ext cx="2914500" cy="62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6" name="Google Shape;116;p18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7" name="Google Shape;117;p18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8" name="Google Shape;118;p18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المقارنة" showMasterSp="0" type="twoTxTwoObj">
  <p:cSld name="TWO_OBJECTS_WITH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472381" y="527405"/>
            <a:ext cx="5915100" cy="191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472381" y="2428347"/>
            <a:ext cx="2901300" cy="11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2" name="Google Shape;122;p19"/>
          <p:cNvSpPr txBox="1"/>
          <p:nvPr>
            <p:ph idx="2" type="body"/>
          </p:nvPr>
        </p:nvSpPr>
        <p:spPr>
          <a:xfrm>
            <a:off x="472381" y="3618442"/>
            <a:ext cx="2901300" cy="53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3" name="Google Shape;123;p19"/>
          <p:cNvSpPr txBox="1"/>
          <p:nvPr>
            <p:ph idx="3" type="body"/>
          </p:nvPr>
        </p:nvSpPr>
        <p:spPr>
          <a:xfrm>
            <a:off x="3471863" y="2428347"/>
            <a:ext cx="2915400" cy="11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4" name="Google Shape;124;p19"/>
          <p:cNvSpPr txBox="1"/>
          <p:nvPr>
            <p:ph idx="4" type="body"/>
          </p:nvPr>
        </p:nvSpPr>
        <p:spPr>
          <a:xfrm>
            <a:off x="3471863" y="3618442"/>
            <a:ext cx="2915400" cy="53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5" name="Google Shape;125;p19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6" name="Google Shape;126;p19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7" name="Google Shape;127;p19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عنوان فقط" showMasterSp="0" type="titleOnly">
  <p:cSld name="TITLE_ONLY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471488" y="527405"/>
            <a:ext cx="5915100" cy="191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0" name="Google Shape;130;p20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1" name="Google Shape;131;p20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2" name="Google Shape;132;p20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محتوى ذو تسمية توضيحية" showMasterSp="0" type="objTx">
  <p:cSld name="OBJECT_WITH_CAPTION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472381" y="660400"/>
            <a:ext cx="2211900" cy="231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2915543" y="1426283"/>
            <a:ext cx="3471900" cy="70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6195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2385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2385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6" name="Google Shape;136;p21"/>
          <p:cNvSpPr txBox="1"/>
          <p:nvPr>
            <p:ph idx="2" type="body"/>
          </p:nvPr>
        </p:nvSpPr>
        <p:spPr>
          <a:xfrm>
            <a:off x="472381" y="2971800"/>
            <a:ext cx="2211900" cy="55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7" name="Google Shape;137;p21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8" name="Google Shape;138;p21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9" name="Google Shape;139;p21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شريحة عنوان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1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صورة مع تسمية توضيحية" showMasterSp="0" type="picTx">
  <p:cSld name="PICTURE_WITH_CAPTION_TEXT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472381" y="660400"/>
            <a:ext cx="2211900" cy="231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2" name="Google Shape;142;p22"/>
          <p:cNvSpPr/>
          <p:nvPr>
            <p:ph idx="2" type="pic"/>
          </p:nvPr>
        </p:nvSpPr>
        <p:spPr>
          <a:xfrm>
            <a:off x="2915543" y="1426283"/>
            <a:ext cx="3471900" cy="70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472381" y="2971800"/>
            <a:ext cx="2211900" cy="55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4" name="Google Shape;144;p22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5" name="Google Shape;145;p22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6" name="Google Shape;146;p22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عنوان ونص عمودي" showMasterSp="0" type="vertTx">
  <p:cSld name="VERTICAL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type="title"/>
          </p:nvPr>
        </p:nvSpPr>
        <p:spPr>
          <a:xfrm>
            <a:off x="471488" y="527405"/>
            <a:ext cx="5915100" cy="191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9" name="Google Shape;149;p23"/>
          <p:cNvSpPr txBox="1"/>
          <p:nvPr>
            <p:ph idx="1" type="body"/>
          </p:nvPr>
        </p:nvSpPr>
        <p:spPr>
          <a:xfrm rot="5400000">
            <a:off x="286313" y="2822114"/>
            <a:ext cx="6285300" cy="59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0" name="Google Shape;150;p23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1" name="Google Shape;151;p23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2" name="Google Shape;152;p23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عنوان ونص عموديان" showMasterSp="0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type="title"/>
          </p:nvPr>
        </p:nvSpPr>
        <p:spPr>
          <a:xfrm rot="5400000">
            <a:off x="1449713" y="3985504"/>
            <a:ext cx="8394900" cy="147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5" name="Google Shape;155;p24"/>
          <p:cNvSpPr txBox="1"/>
          <p:nvPr>
            <p:ph idx="1" type="body"/>
          </p:nvPr>
        </p:nvSpPr>
        <p:spPr>
          <a:xfrm rot="5400000">
            <a:off x="-1550718" y="2549554"/>
            <a:ext cx="8394900" cy="43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6" name="Google Shape;156;p24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7" name="Google Shape;157;p24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8" name="Google Shape;158;p24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عنوان ومحتوى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115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115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عنوان المقطع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350"/>
              <a:buFont typeface="Arial"/>
              <a:buNone/>
              <a:defRPr b="0" i="0" sz="135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E95A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محتويان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115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115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115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115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المقارنة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115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115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115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115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عنوان فقط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محتوى ذو تسمية توضيحية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6195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2385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2385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صورة مع تسمية توضيحية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1150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1150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9097A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471488" y="527405"/>
            <a:ext cx="5915100" cy="191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13"/>
          <p:cNvSpPr txBox="1"/>
          <p:nvPr>
            <p:ph idx="1" type="body"/>
          </p:nvPr>
        </p:nvSpPr>
        <p:spPr>
          <a:xfrm>
            <a:off x="471488" y="2637014"/>
            <a:ext cx="5915100" cy="62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1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4325" lvl="3" marL="1828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4325" lvl="4" marL="22860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4325" lvl="5" marL="27432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4325" lvl="6" marL="32004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4325" lvl="7" marL="36576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4325" lvl="8" marL="4114800" marR="0" rtl="1" algn="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471488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2271713" y="9181397"/>
            <a:ext cx="23145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E95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hyperlink" Target="https://docs.google.com/presentation/d/1Y9F43ivutOikBx1W4SlmtJfwfx19B9nM7iCE6_trf-M/edit#slide=id.g40d8fd563d_0_54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I0Vmm3mfAq0" TargetMode="External"/><Relationship Id="rId4" Type="http://schemas.openxmlformats.org/officeDocument/2006/relationships/image" Target="../media/image9.png"/><Relationship Id="rId5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vRL3OBJgv00" TargetMode="External"/><Relationship Id="rId4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5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65" name="Google Shape;16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6858000" cy="99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6925" y="792825"/>
            <a:ext cx="1397700" cy="91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152400"/>
            <a:ext cx="1664725" cy="1328425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5"/>
          <p:cNvSpPr/>
          <p:nvPr/>
        </p:nvSpPr>
        <p:spPr>
          <a:xfrm>
            <a:off x="71850" y="5510825"/>
            <a:ext cx="1664700" cy="262500"/>
          </a:xfrm>
          <a:prstGeom prst="roundRect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9" name="Google Shape;169;p25"/>
          <p:cNvSpPr txBox="1"/>
          <p:nvPr/>
        </p:nvSpPr>
        <p:spPr>
          <a:xfrm>
            <a:off x="95698" y="5438632"/>
            <a:ext cx="1446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Objectives:</a:t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0" name="Google Shape;170;p25"/>
          <p:cNvSpPr txBox="1"/>
          <p:nvPr/>
        </p:nvSpPr>
        <p:spPr>
          <a:xfrm>
            <a:off x="439738" y="4194175"/>
            <a:ext cx="5083200" cy="3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Drugs Used in Headache and Migraine </a:t>
            </a:r>
            <a:endParaRPr/>
          </a:p>
        </p:txBody>
      </p:sp>
      <p:sp>
        <p:nvSpPr>
          <p:cNvPr id="171" name="Google Shape;171;p25"/>
          <p:cNvSpPr txBox="1"/>
          <p:nvPr/>
        </p:nvSpPr>
        <p:spPr>
          <a:xfrm>
            <a:off x="544371" y="5925636"/>
            <a:ext cx="5838900" cy="22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Differentiate between types of headache regarding 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their symptoms, signs and pathophysiology.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Recognize drugs used to prevent migraine.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Identify drugs used to rescue and abort migraine.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Elaborate on the pharmacokinetics, dynamic and toxic </a:t>
            </a:r>
            <a:endParaRPr b="0" i="0" sz="16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profile of some of these drugs.</a:t>
            </a:r>
            <a:endParaRPr/>
          </a:p>
        </p:txBody>
      </p:sp>
      <p:sp>
        <p:nvSpPr>
          <p:cNvPr id="172" name="Google Shape;172;p25"/>
          <p:cNvSpPr/>
          <p:nvPr/>
        </p:nvSpPr>
        <p:spPr>
          <a:xfrm>
            <a:off x="479283" y="6040006"/>
            <a:ext cx="130200" cy="135000"/>
          </a:xfrm>
          <a:prstGeom prst="chevron">
            <a:avLst>
              <a:gd fmla="val 50000" name="adj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5"/>
          <p:cNvSpPr/>
          <p:nvPr/>
        </p:nvSpPr>
        <p:spPr>
          <a:xfrm>
            <a:off x="479283" y="6725806"/>
            <a:ext cx="130200" cy="135000"/>
          </a:xfrm>
          <a:prstGeom prst="chevron">
            <a:avLst>
              <a:gd fmla="val 50000" name="adj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5"/>
          <p:cNvSpPr/>
          <p:nvPr/>
        </p:nvSpPr>
        <p:spPr>
          <a:xfrm>
            <a:off x="479283" y="7106806"/>
            <a:ext cx="130200" cy="135000"/>
          </a:xfrm>
          <a:prstGeom prst="chevron">
            <a:avLst>
              <a:gd fmla="val 50000" name="adj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5"/>
          <p:cNvSpPr/>
          <p:nvPr/>
        </p:nvSpPr>
        <p:spPr>
          <a:xfrm>
            <a:off x="479283" y="7487806"/>
            <a:ext cx="130200" cy="135000"/>
          </a:xfrm>
          <a:prstGeom prst="chevron">
            <a:avLst>
              <a:gd fmla="val 50000" name="adj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5"/>
          <p:cNvSpPr txBox="1"/>
          <p:nvPr/>
        </p:nvSpPr>
        <p:spPr>
          <a:xfrm>
            <a:off x="5246025" y="9122150"/>
            <a:ext cx="1542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u="sng">
                <a:solidFill>
                  <a:srgbClr val="FF6692"/>
                </a:solidFill>
                <a:latin typeface="Century Gothic"/>
                <a:ea typeface="Century Gothic"/>
                <a:cs typeface="Century Gothic"/>
                <a:sym typeface="Century Gothic"/>
                <a:hlinkClick r:id="rId6"/>
              </a:rPr>
              <a:t>Editing File</a:t>
            </a:r>
            <a:endParaRPr b="1" sz="1800" u="sng">
              <a:solidFill>
                <a:srgbClr val="FF669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4"/>
          <p:cNvSpPr/>
          <p:nvPr/>
        </p:nvSpPr>
        <p:spPr>
          <a:xfrm>
            <a:off x="0" y="0"/>
            <a:ext cx="6830400" cy="5274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Questions</a:t>
            </a:r>
            <a:endParaRPr b="1" sz="30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7" name="Google Shape;327;p34"/>
          <p:cNvSpPr/>
          <p:nvPr/>
        </p:nvSpPr>
        <p:spPr>
          <a:xfrm>
            <a:off x="55650" y="674375"/>
            <a:ext cx="1275000" cy="430800"/>
          </a:xfrm>
          <a:prstGeom prst="snipRoundRect">
            <a:avLst>
              <a:gd fmla="val 0" name="adj1"/>
              <a:gd fmla="val 50000" name="adj2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MCQs</a:t>
            </a:r>
            <a:endParaRPr b="1"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8" name="Google Shape;328;p34"/>
          <p:cNvSpPr txBox="1"/>
          <p:nvPr/>
        </p:nvSpPr>
        <p:spPr>
          <a:xfrm>
            <a:off x="240350" y="1218925"/>
            <a:ext cx="6489600" cy="72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1. </a:t>
            </a: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Is the following </a:t>
            </a: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statement</a:t>
            </a: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true or false, Ergots are more selective than triptanes.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True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False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2. A pregnant woman is </a:t>
            </a: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experiencing</a:t>
            </a: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 mild headache with no </a:t>
            </a: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nausea</a:t>
            </a: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or </a:t>
            </a: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vomiting</a:t>
            </a: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what is the drug of choice?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Sumatriptan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Meclizine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Ergot tartarate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Domperidone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3. Which of the following has the fastest onset of action?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Rizatriptan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</a:t>
            </a: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rovatriptan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Sumatriptan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Meclizine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4. A </a:t>
            </a: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patient</a:t>
            </a: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with a moderate headache with no nausea or </a:t>
            </a: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vomiting</a:t>
            </a: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which drug would you prescribe?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Ergot tartarate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Zolmitriptan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Amitriptyline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Naproxen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5. Which of the following drugs causes rebound headaches with prolonged use?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Dihydroergotamine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Propranolol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Aspirin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Sumatriptan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9" name="Google Shape;329;p34"/>
          <p:cNvSpPr txBox="1"/>
          <p:nvPr/>
        </p:nvSpPr>
        <p:spPr>
          <a:xfrm>
            <a:off x="5257500" y="8385450"/>
            <a:ext cx="1572900" cy="15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MCQs answers: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rabi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rabi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rabi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rabi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rabi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5"/>
          <p:cNvSpPr/>
          <p:nvPr/>
        </p:nvSpPr>
        <p:spPr>
          <a:xfrm>
            <a:off x="0" y="0"/>
            <a:ext cx="6830400" cy="5274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Questions</a:t>
            </a:r>
            <a:endParaRPr b="1" sz="30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6" name="Google Shape;336;p35"/>
          <p:cNvSpPr/>
          <p:nvPr/>
        </p:nvSpPr>
        <p:spPr>
          <a:xfrm>
            <a:off x="55650" y="6922775"/>
            <a:ext cx="1275000" cy="430800"/>
          </a:xfrm>
          <a:prstGeom prst="snipRoundRect">
            <a:avLst>
              <a:gd fmla="val 0" name="adj1"/>
              <a:gd fmla="val 50000" name="adj2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SAQ</a:t>
            </a:r>
            <a:endParaRPr b="1"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7" name="Google Shape;337;p35"/>
          <p:cNvSpPr txBox="1"/>
          <p:nvPr/>
        </p:nvSpPr>
        <p:spPr>
          <a:xfrm>
            <a:off x="222000" y="1175950"/>
            <a:ext cx="6386400" cy="43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6. Which of the following drugs acts as a central analgesic?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Propranolol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Aspirin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Tramadol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Ibuprofen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7. A taxi driver is complaining of nausea what should we prescribe him?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Domperidone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Ergots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Sumatriptan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Aspirin 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8. What is the MOA of ergots?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Increase firing rates of nerve impulses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Decrease firing rates of nerve impulses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</a:t>
            </a: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ncrease</a:t>
            </a: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release of vasodilators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lphaUcParenR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Decrease release of vasoconstrictors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8" name="Google Shape;338;p35"/>
          <p:cNvSpPr txBox="1"/>
          <p:nvPr/>
        </p:nvSpPr>
        <p:spPr>
          <a:xfrm>
            <a:off x="222000" y="7439400"/>
            <a:ext cx="6167400" cy="220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1.Explain when Dihydroergots should be prescribed and used.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Dihydroergotamine can be given for severe, recurrent attacks not responding to other drugs.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2.List the preventive drugs and an example of each.</a:t>
            </a:r>
            <a:endParaRPr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rabicPeriod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Anti-spastic: Tizanidine 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rabicPeriod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Antidepressants: nortytrptan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rabicPeriod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Antiepileptic: topiramate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Century Gothic"/>
              <a:buAutoNum type="arabicPeriod"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Anti-hypertensive: propranolol</a:t>
            </a:r>
            <a:endParaRPr/>
          </a:p>
        </p:txBody>
      </p:sp>
      <p:sp>
        <p:nvSpPr>
          <p:cNvPr id="339" name="Google Shape;339;p35"/>
          <p:cNvSpPr/>
          <p:nvPr/>
        </p:nvSpPr>
        <p:spPr>
          <a:xfrm>
            <a:off x="55650" y="674375"/>
            <a:ext cx="1275000" cy="430800"/>
          </a:xfrm>
          <a:prstGeom prst="snipRoundRect">
            <a:avLst>
              <a:gd fmla="val 0" name="adj1"/>
              <a:gd fmla="val 50000" name="adj2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MCQs</a:t>
            </a:r>
            <a:endParaRPr b="1"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0" name="Google Shape;340;p35"/>
          <p:cNvSpPr txBox="1"/>
          <p:nvPr/>
        </p:nvSpPr>
        <p:spPr>
          <a:xfrm>
            <a:off x="5285100" y="5732675"/>
            <a:ext cx="1572900" cy="10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MCQs answers: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6) C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7) A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8) B</a:t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" name="Google Shape;346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9144000"/>
            <a:ext cx="590550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47" name="Google Shape;347;p36"/>
          <p:cNvSpPr txBox="1"/>
          <p:nvPr/>
        </p:nvSpPr>
        <p:spPr>
          <a:xfrm>
            <a:off x="742950" y="9251150"/>
            <a:ext cx="1644900" cy="38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@Pharma4370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8" name="Google Shape;348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71800" y="9144000"/>
            <a:ext cx="590550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Google Shape;349;p36"/>
          <p:cNvSpPr txBox="1"/>
          <p:nvPr/>
        </p:nvSpPr>
        <p:spPr>
          <a:xfrm>
            <a:off x="3582600" y="9209150"/>
            <a:ext cx="23610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Pharm437@gmail.com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36"/>
          <p:cNvSpPr/>
          <p:nvPr/>
        </p:nvSpPr>
        <p:spPr>
          <a:xfrm>
            <a:off x="55850" y="6401650"/>
            <a:ext cx="2124900" cy="339900"/>
          </a:xfrm>
          <a:prstGeom prst="snipRoundRect">
            <a:avLst>
              <a:gd fmla="val 0" name="adj1"/>
              <a:gd fmla="val 50000" name="adj2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-US" sz="1600">
                <a:latin typeface="Century Gothic"/>
                <a:ea typeface="Century Gothic"/>
                <a:cs typeface="Century Gothic"/>
                <a:sym typeface="Century Gothic"/>
              </a:rPr>
              <a:t>References:</a:t>
            </a:r>
            <a:endParaRPr b="1" sz="1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1" name="Google Shape;351;p36"/>
          <p:cNvSpPr txBox="1"/>
          <p:nvPr/>
        </p:nvSpPr>
        <p:spPr>
          <a:xfrm>
            <a:off x="1929000" y="883400"/>
            <a:ext cx="30000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Team leaders:</a:t>
            </a:r>
            <a:endParaRPr sz="3000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2" name="Google Shape;352;p36"/>
          <p:cNvSpPr txBox="1"/>
          <p:nvPr/>
        </p:nvSpPr>
        <p:spPr>
          <a:xfrm>
            <a:off x="1747200" y="2636000"/>
            <a:ext cx="33636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Team Members: </a:t>
            </a:r>
            <a:endParaRPr sz="3000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3" name="Google Shape;353;p36"/>
          <p:cNvSpPr txBox="1"/>
          <p:nvPr/>
        </p:nvSpPr>
        <p:spPr>
          <a:xfrm>
            <a:off x="1357950" y="8535200"/>
            <a:ext cx="39897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Special thank for team 435 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4" name="Google Shape;354;p36"/>
          <p:cNvSpPr/>
          <p:nvPr/>
        </p:nvSpPr>
        <p:spPr>
          <a:xfrm>
            <a:off x="4784400" y="8664050"/>
            <a:ext cx="250200" cy="221700"/>
          </a:xfrm>
          <a:prstGeom prst="hear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36"/>
          <p:cNvSpPr txBox="1"/>
          <p:nvPr/>
        </p:nvSpPr>
        <p:spPr>
          <a:xfrm>
            <a:off x="71650" y="6756200"/>
            <a:ext cx="4711800" cy="10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- Doctors’ slides and notes.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- Pharmacology Team 435.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-US" sz="1600">
                <a:latin typeface="Calibri"/>
                <a:ea typeface="Calibri"/>
                <a:cs typeface="Calibri"/>
                <a:sym typeface="Calibri"/>
              </a:rPr>
              <a:t> </a:t>
            </a:r>
            <a:endParaRPr baseline="30000"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36"/>
          <p:cNvSpPr txBox="1"/>
          <p:nvPr/>
        </p:nvSpPr>
        <p:spPr>
          <a:xfrm>
            <a:off x="0" y="1337875"/>
            <a:ext cx="6778800" cy="8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Ghaida Saad Alsanad 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Omar Alsuhaibani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7" name="Google Shape;357;p36"/>
          <p:cNvSpPr txBox="1"/>
          <p:nvPr/>
        </p:nvSpPr>
        <p:spPr>
          <a:xfrm>
            <a:off x="152400" y="3226400"/>
            <a:ext cx="6778800" cy="31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Dana AlRasheed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Hind Aloraier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Aljoharah Alshunaifi  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Alanoud Almansour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Sara Alsultan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Ghadah alhaidari 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Alanoud Almufarrej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Noura Alothaim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Adel </a:t>
            </a: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Alsuhaibani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Sultan Alnasser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6"/>
          <p:cNvSpPr txBox="1"/>
          <p:nvPr/>
        </p:nvSpPr>
        <p:spPr>
          <a:xfrm>
            <a:off x="70342" y="657782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6"/>
          <p:cNvSpPr txBox="1"/>
          <p:nvPr/>
        </p:nvSpPr>
        <p:spPr>
          <a:xfrm>
            <a:off x="2510180" y="6804503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6"/>
          <p:cNvSpPr/>
          <p:nvPr/>
        </p:nvSpPr>
        <p:spPr>
          <a:xfrm>
            <a:off x="0" y="0"/>
            <a:ext cx="6858000" cy="619932"/>
          </a:xfrm>
          <a:prstGeom prst="rect">
            <a:avLst/>
          </a:prstGeom>
          <a:solidFill>
            <a:srgbClr val="3BB8B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Understand Better</a:t>
            </a:r>
            <a:endParaRPr b="1" i="0" sz="24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4" name="Google Shape;184;p26"/>
          <p:cNvSpPr/>
          <p:nvPr/>
        </p:nvSpPr>
        <p:spPr>
          <a:xfrm>
            <a:off x="780823" y="4982727"/>
            <a:ext cx="5088000" cy="392400"/>
          </a:xfrm>
          <a:prstGeom prst="roundRect">
            <a:avLst>
              <a:gd fmla="val 16667" name="adj"/>
            </a:avLst>
          </a:prstGeom>
          <a:solidFill>
            <a:srgbClr val="FEE0E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Types of migraine: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5" name="Google Shape;185;p26"/>
          <p:cNvSpPr/>
          <p:nvPr/>
        </p:nvSpPr>
        <p:spPr>
          <a:xfrm>
            <a:off x="780825" y="5477200"/>
            <a:ext cx="2685000" cy="484800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D4F2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1- </a:t>
            </a:r>
            <a:r>
              <a:rPr b="1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Common </a:t>
            </a: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(with</a:t>
            </a:r>
            <a:r>
              <a:rPr i="0" lang="en-US" sz="1200" u="sng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out</a:t>
            </a: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aura 80%.)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6" name="Google Shape;186;p26"/>
          <p:cNvSpPr txBox="1"/>
          <p:nvPr/>
        </p:nvSpPr>
        <p:spPr>
          <a:xfrm>
            <a:off x="307250" y="3575050"/>
            <a:ext cx="6243600" cy="1186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lgDashDot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Perceptual disturbance of </a:t>
            </a:r>
            <a:r>
              <a:rPr b="1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motor &lt; sensory nature.</a:t>
            </a:r>
            <a:endParaRPr b="1"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</a:t>
            </a:r>
            <a:r>
              <a:rPr b="1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Visual</a:t>
            </a: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Photophobia (↑ sensitivity to light)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</a:t>
            </a:r>
            <a:r>
              <a:rPr b="1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Auditory</a:t>
            </a: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Phonophobia (↑ sensitivity to sound)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</a:t>
            </a:r>
            <a:r>
              <a:rPr b="1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Olfactory </a:t>
            </a: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unpleasant smell.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</a:t>
            </a:r>
            <a:r>
              <a:rPr b="1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Sensory; </a:t>
            </a: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abnormal sensation of at face, extremities. </a:t>
            </a:r>
            <a:endParaRPr i="0" sz="1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</a:t>
            </a: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Develops over 5-20 min. &amp; last fewer than 60 min.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7" name="Google Shape;187;p26"/>
          <p:cNvSpPr txBox="1"/>
          <p:nvPr/>
        </p:nvSpPr>
        <p:spPr>
          <a:xfrm>
            <a:off x="780823" y="6115647"/>
            <a:ext cx="5088000" cy="6003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lgDashDot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200" u="none" cap="none" strike="noStrike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داء الشقيقة متلازمة لها أعراض كثيرة لكن الصداع هو أشهرها ولا نقارنها بالصداع العادي</a:t>
            </a:r>
            <a:endParaRPr sz="12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200" u="none" cap="none" strike="noStrike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لشدته </a:t>
            </a:r>
            <a:r>
              <a:rPr b="1" i="0" lang="en-US" sz="1200" u="none" cap="none" strike="noStrike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المحاضرة تركيزها الأساسي على علاج الصداع الناتج من الشقيقة</a:t>
            </a:r>
            <a:endParaRPr sz="12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200" u="none" cap="none" strike="noStrike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 headache ≠ migraine, headache is a symptom of migraine</a:t>
            </a:r>
            <a:endParaRPr i="0" sz="1200" u="none" cap="none" strike="noStrike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188" name="Google Shape;188;p26"/>
          <p:cNvGraphicFramePr/>
          <p:nvPr/>
        </p:nvGraphicFramePr>
        <p:xfrm>
          <a:off x="327843" y="77233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{00DF11F4-7475-4FE1-80C2-60E05AE2AA6B}</a:tableStyleId>
              </a:tblPr>
              <a:tblGrid>
                <a:gridCol w="3137925"/>
                <a:gridCol w="3105575"/>
              </a:tblGrid>
              <a:tr h="335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rgbClr val="3BB7B2"/>
                          </a:solidFill>
                        </a:rPr>
                        <a:t>Headache</a:t>
                      </a:r>
                      <a:endParaRPr sz="1400" u="none" cap="none" strike="noStrike"/>
                    </a:p>
                  </a:txBody>
                  <a:tcPr marT="45700" marB="45700" marR="91450" marL="91450" anchor="ctr">
                    <a:lnL cap="flat" cmpd="sng" w="9525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rgbClr val="3BB7B2"/>
                          </a:solidFill>
                        </a:rPr>
                        <a:t>Migraine</a:t>
                      </a:r>
                      <a:endParaRPr sz="1600" u="none" cap="none" strike="noStrike">
                        <a:solidFill>
                          <a:srgbClr val="3BB7B2"/>
                        </a:solidFill>
                      </a:endParaRPr>
                    </a:p>
                  </a:txBody>
                  <a:tcPr marT="45700" marB="45700" marR="91450" marL="91450" anchor="ctr">
                    <a:lnL cap="flat" cmpd="sng" w="9525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1953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Pain anywhere in the region of the head or neck.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It is caused by disturbance of the Pain – Sensitive Structures around the brain: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1. Within the cranium: 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(blood vessels, meninges, cranial nerves.) </a:t>
                      </a:r>
                      <a:r>
                        <a:rPr lang="en-US" sz="1000">
                          <a:solidFill>
                            <a:schemeClr val="accent1"/>
                          </a:solidFill>
                        </a:rPr>
                        <a:t>(intracranial)</a:t>
                      </a:r>
                      <a:endParaRPr sz="1000" u="none" cap="none" strike="noStrike"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2. Outside the cranium: 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(muscles, nerves, arteries, veins, subcutaneous tissues, eyes, ears and other tissues.) </a:t>
                      </a:r>
                      <a:r>
                        <a:rPr lang="en-US" sz="1000" u="none" cap="none" strike="noStrike">
                          <a:solidFill>
                            <a:schemeClr val="accent1"/>
                          </a:solidFill>
                        </a:rPr>
                        <a:t>(extracranial</a:t>
                      </a:r>
                      <a:r>
                        <a:rPr lang="en-US" sz="1000">
                          <a:solidFill>
                            <a:schemeClr val="accent1"/>
                          </a:solidFill>
                        </a:rPr>
                        <a:t>) </a:t>
                      </a:r>
                      <a:endParaRPr sz="1000" u="none" cap="none" strike="noStrike">
                        <a:solidFill>
                          <a:schemeClr val="accent1"/>
                        </a:solidFill>
                      </a:endParaRPr>
                    </a:p>
                  </a:txBody>
                  <a:tcPr marT="45700" marB="45700" marR="91450" marL="91450" anchor="ctr">
                    <a:lnL cap="flat" cmpd="sng" w="9525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</a:rPr>
                        <a:t>-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Recurrent attacks of throbbing headache</a:t>
                      </a:r>
                      <a:r>
                        <a:rPr lang="en-US" sz="1200">
                          <a:solidFill>
                            <a:schemeClr val="dk1"/>
                          </a:solidFill>
                        </a:rPr>
                        <a:t>,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200">
                          <a:solidFill>
                            <a:schemeClr val="dk1"/>
                          </a:solidFill>
                        </a:rPr>
                        <a:t>u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nilateral or on both sides. -Lasting from &gt; 2 up to 72 hrs.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+ </a:t>
                      </a:r>
                      <a:r>
                        <a:rPr lang="en-US" sz="1200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receded (or accompanied) by   </a:t>
                      </a:r>
                      <a:r>
                        <a:rPr lang="en-US" sz="1200">
                          <a:solidFill>
                            <a:schemeClr val="dk1"/>
                          </a:solidFill>
                        </a:rPr>
                        <a:t>  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AURA</a:t>
                      </a:r>
                      <a:r>
                        <a:rPr lang="en-US" sz="1000" u="none" cap="none" strike="noStrike">
                          <a:solidFill>
                            <a:schemeClr val="accent1"/>
                          </a:solidFill>
                        </a:rPr>
                        <a:t> abnormal felling </a:t>
                      </a: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.</a:t>
                      </a:r>
                      <a:endParaRPr b="1"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</a:rPr>
                        <a:t>-Aura: </a:t>
                      </a:r>
                      <a:r>
                        <a:rPr lang="en-US" sz="1200">
                          <a:solidFill>
                            <a:schemeClr val="dk1"/>
                          </a:solidFill>
                        </a:rPr>
                        <a:t>seeing flashes of light, blind spots or feeling tingling in arm. 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</a:rPr>
                        <a:t>-pain is usually on 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</a:rPr>
                        <a:t>one side </a:t>
                      </a:r>
                      <a:r>
                        <a:rPr lang="en-US" sz="1200">
                          <a:solidFill>
                            <a:schemeClr val="dk1"/>
                          </a:solidFill>
                        </a:rPr>
                        <a:t>of head with facial and neck pain and nausea and vomiting.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</a:rPr>
                        <a:t>-Curtain like effect over one eye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50" marL="91450" anchor="ctr">
                    <a:lnL cap="flat" cmpd="sng" w="9525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89" name="Google Shape;189;p26"/>
          <p:cNvGraphicFramePr/>
          <p:nvPr/>
        </p:nvGraphicFramePr>
        <p:xfrm>
          <a:off x="35171" y="681320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{DF159F5E-C7E1-4A7F-959E-4AB4E344E3A1}</a:tableStyleId>
              </a:tblPr>
              <a:tblGrid>
                <a:gridCol w="1261225"/>
                <a:gridCol w="5526425"/>
              </a:tblGrid>
              <a:tr h="246900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400"/>
                        <a:buFont typeface="Century Gothic"/>
                        <a:buNone/>
                      </a:pPr>
                      <a:r>
                        <a:rPr lang="en-US" sz="1600" u="none" cap="none" strike="noStrike"/>
                        <a:t>Phases of Migraine: </a:t>
                      </a:r>
                      <a:r>
                        <a:rPr lang="en-US" sz="1600">
                          <a:solidFill>
                            <a:schemeClr val="lt1"/>
                          </a:solidFill>
                        </a:rPr>
                        <a:t>(</a:t>
                      </a:r>
                      <a:r>
                        <a:rPr lang="en-US" sz="1600" u="none" cap="none" strike="noStrike">
                          <a:solidFill>
                            <a:schemeClr val="lt1"/>
                          </a:solidFill>
                        </a:rPr>
                        <a:t>self reading</a:t>
                      </a:r>
                      <a:r>
                        <a:rPr lang="en-US" sz="1600">
                          <a:solidFill>
                            <a:schemeClr val="lt1"/>
                          </a:solidFill>
                        </a:rPr>
                        <a:t>)</a:t>
                      </a:r>
                      <a:endParaRPr sz="12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185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1-Pro-drom phase </a:t>
                      </a:r>
                      <a:endParaRPr b="1" sz="13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4F2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a change in mood or behavior</a:t>
                      </a:r>
                      <a:r>
                        <a:rPr lang="en-US" sz="120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(irritability, neck stiffness) that starts hours or days before headache.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It is experienced by 60% of migraineurs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2-Aura-phase</a:t>
                      </a:r>
                      <a:endParaRPr b="1" sz="13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4F2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200"/>
                        <a:buFont typeface="Century Gothic"/>
                        <a:buNone/>
                      </a:pPr>
                      <a:r>
                        <a:rPr lang="en-US" sz="1200" u="none" cap="none" strike="noStrike"/>
                        <a:t>• </a:t>
                      </a:r>
                      <a:r>
                        <a:rPr b="1" lang="en-US" sz="1200" u="none" cap="none" strike="noStrike"/>
                        <a:t>Sensory</a:t>
                      </a:r>
                      <a:r>
                        <a:rPr lang="en-US" sz="1200" u="none" cap="none" strike="noStrike"/>
                        <a:t> &gt; motor symptoms starts 5-20 min before the migraine attack. It is experienced by 20% of migraineurs.</a:t>
                      </a:r>
                      <a:endParaRPr sz="1200" u="none" cap="none" strike="noStrike">
                        <a:solidFill>
                          <a:srgbClr val="171616"/>
                        </a:solidFill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6666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3-Headache phase</a:t>
                      </a:r>
                      <a:endParaRPr b="1" sz="13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00" marB="45700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4F2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• Moderate to severe pain, with</a:t>
                      </a:r>
                      <a:r>
                        <a:rPr lang="en-US" sz="1200">
                          <a:solidFill>
                            <a:schemeClr val="dk1"/>
                          </a:solidFill>
                        </a:rPr>
                        <a:t> activity increase 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 anorexia, vomiting</a:t>
                      </a:r>
                      <a:r>
                        <a:rPr lang="en-US" sz="1200">
                          <a:solidFill>
                            <a:schemeClr val="dk1"/>
                          </a:solidFill>
                        </a:rPr>
                        <a:t> &amp;   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</a:rPr>
                        <a:t>   anorexia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• </a:t>
                      </a: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Intolerance to light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, sounds, odors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• Blurry vision, Blocked nose, Pale face</a:t>
                      </a:r>
                      <a:r>
                        <a:rPr lang="en-US" sz="1200">
                          <a:solidFill>
                            <a:schemeClr val="dk1"/>
                          </a:solidFill>
                        </a:rPr>
                        <a:t>, 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Sensations of heat or coldness,   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</a:rPr>
                        <a:t>   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Sweating, Tenderness of the scalp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185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/>
                        <a:t>4-Post-drom phase</a:t>
                      </a:r>
                      <a:endParaRPr b="1" sz="13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00" marB="45700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4F2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• Still not normal, either;</a:t>
                      </a:r>
                      <a:endParaRPr sz="12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 More likely fatigued → irritability, impaired</a:t>
                      </a:r>
                      <a:r>
                        <a:rPr lang="en-US" sz="1200"/>
                        <a:t> </a:t>
                      </a:r>
                      <a:r>
                        <a:rPr lang="en-US" sz="1200" u="none" cap="none" strike="noStrike"/>
                        <a:t>concentration, scalp tenderness, moodchanges, GIT symptoms,</a:t>
                      </a:r>
                      <a:endParaRPr sz="1200" u="none" cap="none" strike="noStrike">
                        <a:solidFill>
                          <a:srgbClr val="171616"/>
                        </a:solidFill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90" name="Google Shape;190;p26"/>
          <p:cNvSpPr/>
          <p:nvPr/>
        </p:nvSpPr>
        <p:spPr>
          <a:xfrm>
            <a:off x="3600225" y="5477200"/>
            <a:ext cx="2192400" cy="484800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D4F2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2-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Classis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(with aura 20%.)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7"/>
          <p:cNvSpPr/>
          <p:nvPr/>
        </p:nvSpPr>
        <p:spPr>
          <a:xfrm>
            <a:off x="51731" y="262743"/>
            <a:ext cx="2276131" cy="367506"/>
          </a:xfrm>
          <a:prstGeom prst="snipRoundRect">
            <a:avLst>
              <a:gd fmla="val 0" name="adj1"/>
              <a:gd fmla="val 50000" name="adj2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Migraine Triggers: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6" name="Google Shape;196;p27"/>
          <p:cNvSpPr/>
          <p:nvPr/>
        </p:nvSpPr>
        <p:spPr>
          <a:xfrm>
            <a:off x="1303830" y="880707"/>
            <a:ext cx="5183400" cy="805248"/>
          </a:xfrm>
          <a:custGeom>
            <a:rect b="b" l="l" r="r" t="t"/>
            <a:pathLst>
              <a:path extrusionOk="0" h="5112683" w="896782">
                <a:moveTo>
                  <a:pt x="896782" y="852135"/>
                </a:moveTo>
                <a:lnTo>
                  <a:pt x="896782" y="4260548"/>
                </a:lnTo>
                <a:cubicBezTo>
                  <a:pt x="896782" y="4731166"/>
                  <a:pt x="885044" y="5112680"/>
                  <a:pt x="870565" y="5112680"/>
                </a:cubicBezTo>
                <a:lnTo>
                  <a:pt x="0" y="5112680"/>
                </a:lnTo>
                <a:lnTo>
                  <a:pt x="0" y="5112680"/>
                </a:lnTo>
                <a:lnTo>
                  <a:pt x="0" y="3"/>
                </a:lnTo>
                <a:lnTo>
                  <a:pt x="0" y="3"/>
                </a:lnTo>
                <a:lnTo>
                  <a:pt x="870565" y="3"/>
                </a:lnTo>
                <a:cubicBezTo>
                  <a:pt x="885044" y="3"/>
                  <a:pt x="896782" y="381517"/>
                  <a:pt x="896782" y="852135"/>
                </a:cubicBezTo>
                <a:close/>
              </a:path>
            </a:pathLst>
          </a:custGeom>
          <a:solidFill>
            <a:srgbClr val="FEE0E8">
              <a:alpha val="89803"/>
            </a:srgbClr>
          </a:solidFill>
          <a:ln cap="flat" cmpd="sng" w="12700">
            <a:solidFill>
              <a:srgbClr val="FFD2DB">
                <a:alpha val="89803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67600" lIns="247650" spcFirstLastPara="1" rIns="291425" wrap="square" tIns="167600">
            <a:noAutofit/>
          </a:bodyPr>
          <a:lstStyle/>
          <a:p>
            <a:pPr indent="-76200" lvl="1" marL="571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Arial"/>
              <a:buChar char="•"/>
            </a:pPr>
            <a:r>
              <a:rPr i="0" lang="en-US" sz="1200" u="none" cap="none" strike="noStrik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i="0" lang="en-US" sz="1200" u="none" cap="none" strike="noStrik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Aged cheese </a:t>
            </a:r>
            <a:r>
              <a:rPr i="0" lang="en-US" sz="1200" u="none" cap="none" strike="noStrike">
                <a:solidFill>
                  <a:srgbClr val="A5A5A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(contains </a:t>
            </a:r>
            <a:r>
              <a:rPr b="1" i="0" lang="en-US" sz="1200" u="none" cap="none" strike="noStrike">
                <a:solidFill>
                  <a:srgbClr val="A5A5A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tyramine</a:t>
            </a:r>
            <a:r>
              <a:rPr i="0" lang="en-US" sz="1200" u="none" cap="none" strike="noStrike">
                <a:solidFill>
                  <a:srgbClr val="A5A5A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→ constrict blood vessels → hypertension)</a:t>
            </a:r>
            <a:r>
              <a:rPr i="0" lang="en-US" sz="1200" u="none" cap="none" strike="noStrike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Alcohol, Chocolate, Caffeine</a:t>
            </a:r>
            <a:r>
              <a:rPr i="0" lang="en-US" sz="1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 </a:t>
            </a:r>
            <a:r>
              <a:rPr lang="en-US" sz="1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high dose</a:t>
            </a: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Hot dogs, Avocado, Fermented or pickled foods, Yeast or protein extracts, Aspartame.</a:t>
            </a:r>
            <a:endParaRPr i="0" sz="1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7" name="Google Shape;197;p27"/>
          <p:cNvSpPr/>
          <p:nvPr/>
        </p:nvSpPr>
        <p:spPr>
          <a:xfrm>
            <a:off x="184076" y="793475"/>
            <a:ext cx="1181940" cy="959930"/>
          </a:xfrm>
          <a:custGeom>
            <a:rect b="b" l="l" r="r" t="t"/>
            <a:pathLst>
              <a:path extrusionOk="0" h="959930" w="1064811">
                <a:moveTo>
                  <a:pt x="0" y="159992"/>
                </a:moveTo>
                <a:cubicBezTo>
                  <a:pt x="0" y="71631"/>
                  <a:pt x="71631" y="0"/>
                  <a:pt x="159992" y="0"/>
                </a:cubicBezTo>
                <a:lnTo>
                  <a:pt x="904819" y="0"/>
                </a:lnTo>
                <a:cubicBezTo>
                  <a:pt x="993180" y="0"/>
                  <a:pt x="1064811" y="71631"/>
                  <a:pt x="1064811" y="159992"/>
                </a:cubicBezTo>
                <a:lnTo>
                  <a:pt x="1064811" y="799938"/>
                </a:lnTo>
                <a:cubicBezTo>
                  <a:pt x="1064811" y="888299"/>
                  <a:pt x="993180" y="959930"/>
                  <a:pt x="904819" y="959930"/>
                </a:cubicBezTo>
                <a:lnTo>
                  <a:pt x="159992" y="959930"/>
                </a:lnTo>
                <a:cubicBezTo>
                  <a:pt x="71631" y="959930"/>
                  <a:pt x="0" y="888299"/>
                  <a:pt x="0" y="799938"/>
                </a:cubicBezTo>
                <a:lnTo>
                  <a:pt x="0" y="159992"/>
                </a:lnTo>
                <a:close/>
              </a:path>
            </a:pathLst>
          </a:custGeom>
          <a:solidFill>
            <a:srgbClr val="FF659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4475" lIns="142100" spcFirstLastPara="1" rIns="142100" wrap="square" tIns="94475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Diet</a:t>
            </a:r>
            <a:endParaRPr i="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8" name="Google Shape;198;p27"/>
          <p:cNvSpPr/>
          <p:nvPr/>
        </p:nvSpPr>
        <p:spPr>
          <a:xfrm>
            <a:off x="1365214" y="1895950"/>
            <a:ext cx="5122186" cy="633275"/>
          </a:xfrm>
          <a:custGeom>
            <a:rect b="b" l="l" r="r" t="t"/>
            <a:pathLst>
              <a:path extrusionOk="0" h="4871346" w="767944">
                <a:moveTo>
                  <a:pt x="767944" y="811908"/>
                </a:moveTo>
                <a:lnTo>
                  <a:pt x="767944" y="4059438"/>
                </a:lnTo>
                <a:cubicBezTo>
                  <a:pt x="767944" y="4507843"/>
                  <a:pt x="758910" y="4871343"/>
                  <a:pt x="747767" y="4871343"/>
                </a:cubicBezTo>
                <a:lnTo>
                  <a:pt x="0" y="4871343"/>
                </a:lnTo>
                <a:lnTo>
                  <a:pt x="0" y="4871343"/>
                </a:lnTo>
                <a:lnTo>
                  <a:pt x="0" y="3"/>
                </a:lnTo>
                <a:lnTo>
                  <a:pt x="0" y="3"/>
                </a:lnTo>
                <a:lnTo>
                  <a:pt x="747767" y="3"/>
                </a:lnTo>
                <a:cubicBezTo>
                  <a:pt x="758910" y="3"/>
                  <a:pt x="767944" y="363503"/>
                  <a:pt x="767944" y="811908"/>
                </a:cubicBezTo>
                <a:close/>
              </a:path>
            </a:pathLst>
          </a:custGeom>
          <a:solidFill>
            <a:srgbClr val="F2F2F2">
              <a:alpha val="89803"/>
            </a:srgbClr>
          </a:solidFill>
          <a:ln cap="flat" cmpd="sng" w="12700">
            <a:solidFill>
              <a:srgbClr val="DCDDDD">
                <a:alpha val="89803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61300" lIns="247650" spcFirstLastPara="1" rIns="285125" wrap="square" tIns="161300">
            <a:noAutofit/>
          </a:bodyPr>
          <a:lstStyle/>
          <a:p>
            <a:pPr indent="0" lvl="0" marL="1143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Antibiotics, Antihypertensive, H</a:t>
            </a:r>
            <a:r>
              <a:rPr baseline="-25000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blockers, Vasodilators, Oral contraceptives.</a:t>
            </a:r>
            <a:endParaRPr i="0" sz="1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9" name="Google Shape;199;p27"/>
          <p:cNvSpPr/>
          <p:nvPr/>
        </p:nvSpPr>
        <p:spPr>
          <a:xfrm>
            <a:off x="184076" y="1833225"/>
            <a:ext cx="1182081" cy="794342"/>
          </a:xfrm>
          <a:custGeom>
            <a:rect b="b" l="l" r="r" t="t"/>
            <a:pathLst>
              <a:path extrusionOk="0" h="959930" w="1123117">
                <a:moveTo>
                  <a:pt x="0" y="159992"/>
                </a:moveTo>
                <a:cubicBezTo>
                  <a:pt x="0" y="71631"/>
                  <a:pt x="71631" y="0"/>
                  <a:pt x="159992" y="0"/>
                </a:cubicBezTo>
                <a:lnTo>
                  <a:pt x="963125" y="0"/>
                </a:lnTo>
                <a:cubicBezTo>
                  <a:pt x="1051486" y="0"/>
                  <a:pt x="1123117" y="71631"/>
                  <a:pt x="1123117" y="159992"/>
                </a:cubicBezTo>
                <a:lnTo>
                  <a:pt x="1123117" y="799938"/>
                </a:lnTo>
                <a:cubicBezTo>
                  <a:pt x="1123117" y="888299"/>
                  <a:pt x="1051486" y="959930"/>
                  <a:pt x="963125" y="959930"/>
                </a:cubicBezTo>
                <a:lnTo>
                  <a:pt x="159992" y="959930"/>
                </a:lnTo>
                <a:cubicBezTo>
                  <a:pt x="71631" y="959930"/>
                  <a:pt x="0" y="888299"/>
                  <a:pt x="0" y="799938"/>
                </a:cubicBezTo>
                <a:lnTo>
                  <a:pt x="0" y="159992"/>
                </a:lnTo>
                <a:close/>
              </a:path>
            </a:pathLst>
          </a:custGeom>
          <a:solidFill>
            <a:schemeClr val="accent3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77325" lIns="107800" spcFirstLastPara="1" rIns="107800" wrap="square" tIns="77325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Therapy</a:t>
            </a:r>
            <a:endParaRPr i="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0" name="Google Shape;200;p27"/>
          <p:cNvSpPr/>
          <p:nvPr/>
        </p:nvSpPr>
        <p:spPr>
          <a:xfrm>
            <a:off x="1365213" y="2752426"/>
            <a:ext cx="5122186" cy="415718"/>
          </a:xfrm>
          <a:custGeom>
            <a:rect b="b" l="l" r="r" t="t"/>
            <a:pathLst>
              <a:path extrusionOk="0" h="4890801" w="767944">
                <a:moveTo>
                  <a:pt x="767944" y="815150"/>
                </a:moveTo>
                <a:lnTo>
                  <a:pt x="767944" y="4075651"/>
                </a:lnTo>
                <a:cubicBezTo>
                  <a:pt x="767944" y="4525847"/>
                  <a:pt x="758946" y="4890798"/>
                  <a:pt x="747847" y="4890798"/>
                </a:cubicBezTo>
                <a:lnTo>
                  <a:pt x="0" y="4890798"/>
                </a:lnTo>
                <a:lnTo>
                  <a:pt x="0" y="4890798"/>
                </a:lnTo>
                <a:lnTo>
                  <a:pt x="0" y="3"/>
                </a:lnTo>
                <a:lnTo>
                  <a:pt x="0" y="3"/>
                </a:lnTo>
                <a:lnTo>
                  <a:pt x="747847" y="3"/>
                </a:lnTo>
                <a:cubicBezTo>
                  <a:pt x="758946" y="3"/>
                  <a:pt x="767944" y="364954"/>
                  <a:pt x="767944" y="815150"/>
                </a:cubicBezTo>
                <a:close/>
              </a:path>
            </a:pathLst>
          </a:custGeom>
          <a:solidFill>
            <a:srgbClr val="FFF2CC">
              <a:alpha val="89803"/>
            </a:srgbClr>
          </a:solidFill>
          <a:ln cap="flat" cmpd="sng" w="12700">
            <a:solidFill>
              <a:srgbClr val="FFE8CA">
                <a:alpha val="89803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61300" lIns="247650" spcFirstLastPara="1" rIns="285125" wrap="square" tIns="161300">
            <a:noAutofit/>
          </a:bodyPr>
          <a:lstStyle/>
          <a:p>
            <a:pPr indent="0" lvl="0" marL="1143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200" u="none" cap="none" strike="noStrike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(e.g. hypertension).</a:t>
            </a:r>
            <a:endParaRPr i="0" sz="1200" u="none" cap="none" strike="noStrike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1" name="Google Shape;201;p27"/>
          <p:cNvSpPr/>
          <p:nvPr/>
        </p:nvSpPr>
        <p:spPr>
          <a:xfrm>
            <a:off x="185351" y="2710600"/>
            <a:ext cx="1181146" cy="515962"/>
          </a:xfrm>
          <a:custGeom>
            <a:rect b="b" l="l" r="r" t="t"/>
            <a:pathLst>
              <a:path extrusionOk="0" h="959930" w="1175270">
                <a:moveTo>
                  <a:pt x="0" y="159992"/>
                </a:moveTo>
                <a:cubicBezTo>
                  <a:pt x="0" y="71631"/>
                  <a:pt x="71631" y="0"/>
                  <a:pt x="159992" y="0"/>
                </a:cubicBezTo>
                <a:lnTo>
                  <a:pt x="1015278" y="0"/>
                </a:lnTo>
                <a:cubicBezTo>
                  <a:pt x="1103639" y="0"/>
                  <a:pt x="1175270" y="71631"/>
                  <a:pt x="1175270" y="159992"/>
                </a:cubicBezTo>
                <a:lnTo>
                  <a:pt x="1175270" y="799938"/>
                </a:lnTo>
                <a:cubicBezTo>
                  <a:pt x="1175270" y="888299"/>
                  <a:pt x="1103639" y="959930"/>
                  <a:pt x="1015278" y="959930"/>
                </a:cubicBezTo>
                <a:lnTo>
                  <a:pt x="159992" y="959930"/>
                </a:lnTo>
                <a:cubicBezTo>
                  <a:pt x="71631" y="959930"/>
                  <a:pt x="0" y="888299"/>
                  <a:pt x="0" y="799938"/>
                </a:cubicBezTo>
                <a:lnTo>
                  <a:pt x="0" y="159992"/>
                </a:lnTo>
                <a:close/>
              </a:path>
            </a:pathLst>
          </a:custGeom>
          <a:solidFill>
            <a:schemeClr val="accent4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77325" lIns="107800" spcFirstLastPara="1" rIns="107800" wrap="square" tIns="77325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Diseases</a:t>
            </a:r>
            <a:endParaRPr i="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2" name="Google Shape;202;p27"/>
          <p:cNvSpPr/>
          <p:nvPr/>
        </p:nvSpPr>
        <p:spPr>
          <a:xfrm>
            <a:off x="1365213" y="3400494"/>
            <a:ext cx="5122186" cy="519960"/>
          </a:xfrm>
          <a:custGeom>
            <a:rect b="b" l="l" r="r" t="t"/>
            <a:pathLst>
              <a:path extrusionOk="0" h="4521389" w="767944">
                <a:moveTo>
                  <a:pt x="767944" y="753581"/>
                </a:moveTo>
                <a:lnTo>
                  <a:pt x="767944" y="3767808"/>
                </a:lnTo>
                <a:cubicBezTo>
                  <a:pt x="767944" y="4184000"/>
                  <a:pt x="758211" y="4521386"/>
                  <a:pt x="746205" y="4521386"/>
                </a:cubicBezTo>
                <a:lnTo>
                  <a:pt x="0" y="4521386"/>
                </a:lnTo>
                <a:lnTo>
                  <a:pt x="0" y="4521386"/>
                </a:lnTo>
                <a:lnTo>
                  <a:pt x="0" y="3"/>
                </a:lnTo>
                <a:lnTo>
                  <a:pt x="0" y="3"/>
                </a:lnTo>
                <a:lnTo>
                  <a:pt x="746205" y="3"/>
                </a:lnTo>
                <a:cubicBezTo>
                  <a:pt x="758211" y="3"/>
                  <a:pt x="767944" y="337389"/>
                  <a:pt x="767944" y="753581"/>
                </a:cubicBezTo>
                <a:close/>
              </a:path>
            </a:pathLst>
          </a:custGeom>
          <a:solidFill>
            <a:srgbClr val="D4F2F0">
              <a:alpha val="89803"/>
            </a:srgbClr>
          </a:solidFill>
          <a:ln cap="flat" cmpd="sng" w="12700">
            <a:solidFill>
              <a:srgbClr val="CDE5E4">
                <a:alpha val="89803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61300" lIns="247650" spcFirstLastPara="1" rIns="285125" wrap="square" tIns="161300">
            <a:noAutofit/>
          </a:bodyPr>
          <a:lstStyle/>
          <a:p>
            <a:pPr indent="0" lvl="0" marL="1143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Menstrual migraine (Most common</a:t>
            </a:r>
            <a:r>
              <a:rPr i="0" lang="en-US" sz="1200" u="none" cap="none" strike="noStrike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 </a:t>
            </a:r>
            <a:r>
              <a:rPr i="0" lang="en-US" sz="1200" u="none" cap="none" strike="noStrike">
                <a:solidFill>
                  <a:srgbClr val="A5A5A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Because estrogen is neuroprotective &amp; its declining during menstrual cycle.</a:t>
            </a:r>
            <a:endParaRPr i="0" sz="1200" u="none" cap="none" strike="noStrike">
              <a:solidFill>
                <a:srgbClr val="A5A5A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3" name="Google Shape;203;p27"/>
          <p:cNvSpPr/>
          <p:nvPr/>
        </p:nvSpPr>
        <p:spPr>
          <a:xfrm>
            <a:off x="184076" y="3332775"/>
            <a:ext cx="1179954" cy="643153"/>
          </a:xfrm>
          <a:custGeom>
            <a:rect b="b" l="l" r="r" t="t"/>
            <a:pathLst>
              <a:path extrusionOk="0" h="959930" w="1268768">
                <a:moveTo>
                  <a:pt x="0" y="159992"/>
                </a:moveTo>
                <a:cubicBezTo>
                  <a:pt x="0" y="71631"/>
                  <a:pt x="71631" y="0"/>
                  <a:pt x="159992" y="0"/>
                </a:cubicBezTo>
                <a:lnTo>
                  <a:pt x="1108776" y="0"/>
                </a:lnTo>
                <a:cubicBezTo>
                  <a:pt x="1197137" y="0"/>
                  <a:pt x="1268768" y="71631"/>
                  <a:pt x="1268768" y="159992"/>
                </a:cubicBezTo>
                <a:lnTo>
                  <a:pt x="1268768" y="799938"/>
                </a:lnTo>
                <a:cubicBezTo>
                  <a:pt x="1268768" y="888299"/>
                  <a:pt x="1197137" y="959930"/>
                  <a:pt x="1108776" y="959930"/>
                </a:cubicBezTo>
                <a:lnTo>
                  <a:pt x="159992" y="959930"/>
                </a:lnTo>
                <a:cubicBezTo>
                  <a:pt x="71631" y="959930"/>
                  <a:pt x="0" y="888299"/>
                  <a:pt x="0" y="799938"/>
                </a:cubicBezTo>
                <a:lnTo>
                  <a:pt x="0" y="159992"/>
                </a:lnTo>
                <a:close/>
              </a:path>
            </a:pathLst>
          </a:custGeom>
          <a:solidFill>
            <a:srgbClr val="38B7B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77325" lIns="107800" spcFirstLastPara="1" rIns="107800" wrap="square" tIns="77325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Hormonal changes</a:t>
            </a:r>
            <a:endParaRPr i="0" sz="14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4" name="Google Shape;204;p27"/>
          <p:cNvSpPr/>
          <p:nvPr/>
        </p:nvSpPr>
        <p:spPr>
          <a:xfrm>
            <a:off x="300402" y="4095804"/>
            <a:ext cx="6300742" cy="412770"/>
          </a:xfrm>
          <a:custGeom>
            <a:rect b="b" l="l" r="r" t="t"/>
            <a:pathLst>
              <a:path extrusionOk="0" h="412770" w="6300742">
                <a:moveTo>
                  <a:pt x="0" y="68796"/>
                </a:moveTo>
                <a:cubicBezTo>
                  <a:pt x="0" y="30801"/>
                  <a:pt x="30801" y="0"/>
                  <a:pt x="68796" y="0"/>
                </a:cubicBezTo>
                <a:lnTo>
                  <a:pt x="6231946" y="0"/>
                </a:lnTo>
                <a:cubicBezTo>
                  <a:pt x="6269941" y="0"/>
                  <a:pt x="6300742" y="30801"/>
                  <a:pt x="6300742" y="68796"/>
                </a:cubicBezTo>
                <a:lnTo>
                  <a:pt x="6300742" y="343974"/>
                </a:lnTo>
                <a:cubicBezTo>
                  <a:pt x="6300742" y="381969"/>
                  <a:pt x="6269941" y="412770"/>
                  <a:pt x="6231946" y="412770"/>
                </a:cubicBezTo>
                <a:lnTo>
                  <a:pt x="68796" y="412770"/>
                </a:lnTo>
                <a:cubicBezTo>
                  <a:pt x="30801" y="412770"/>
                  <a:pt x="0" y="381969"/>
                  <a:pt x="0" y="343974"/>
                </a:cubicBezTo>
                <a:lnTo>
                  <a:pt x="0" y="68796"/>
                </a:lnTo>
                <a:close/>
              </a:path>
            </a:pathLst>
          </a:custGeom>
          <a:solidFill>
            <a:srgbClr val="84D7D4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0625" lIns="81100" spcFirstLastPara="1" rIns="81100" wrap="square" tIns="506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Stresses, Climate &amp; </a:t>
            </a:r>
            <a:r>
              <a:rPr b="1" lang="en-US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Lifestyle</a:t>
            </a:r>
            <a:r>
              <a:rPr b="1" i="0" lang="en-US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b="1" i="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205" name="Google Shape;205;p27"/>
          <p:cNvGraphicFramePr/>
          <p:nvPr/>
        </p:nvGraphicFramePr>
        <p:xfrm>
          <a:off x="0" y="468623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{FA3F03DF-74FE-4EDC-9E83-6B2A5AEF6F33}</a:tableStyleId>
              </a:tblPr>
              <a:tblGrid>
                <a:gridCol w="6798800"/>
              </a:tblGrid>
              <a:tr h="3802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entury Gothic"/>
                        <a:buNone/>
                      </a:pPr>
                      <a:r>
                        <a:rPr lang="en-US" sz="2000" u="none" cap="none" strike="noStrike">
                          <a:solidFill>
                            <a:schemeClr val="lt1"/>
                          </a:solidFill>
                        </a:rPr>
                        <a:t>Migraine Causal Theories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accent1"/>
                    </a:solidFill>
                  </a:tcPr>
                </a:tc>
              </a:tr>
              <a:tr h="6178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r>
                        <a:rPr b="1" lang="en-US" sz="1200" u="none" cap="none" strike="noStrike">
                          <a:solidFill>
                            <a:srgbClr val="FF0000"/>
                          </a:solidFill>
                        </a:rPr>
                        <a:t>Vascular</a:t>
                      </a:r>
                      <a:r>
                        <a:rPr lang="en-US" sz="1200" u="none" cap="none" strike="noStrike"/>
                        <a:t>, Cortical Spreading Depression, Neurovascular theory, Mediators [ Serotonin ],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  Dopaminergic Hypersensitivity.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ACE5E2">
                        <a:alpha val="20000"/>
                      </a:srgbClr>
                    </a:solidFill>
                  </a:tcPr>
                </a:tc>
              </a:tr>
              <a:tr h="1678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sng" cap="none" strike="noStrike">
                          <a:solidFill>
                            <a:srgbClr val="FF0000"/>
                          </a:solidFill>
                        </a:rPr>
                        <a:t>Vascular theory</a:t>
                      </a:r>
                      <a:r>
                        <a:rPr b="1" lang="en-US" sz="1200" u="none" cap="none" strike="noStrike">
                          <a:solidFill>
                            <a:srgbClr val="FF0000"/>
                          </a:solidFill>
                        </a:rPr>
                        <a:t>: 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sng" cap="none" strike="noStrike"/>
                        <a:t>Triggers</a:t>
                      </a:r>
                      <a:r>
                        <a:rPr b="1" lang="en-US" sz="1200" u="none" cap="none" strike="noStrike"/>
                        <a:t> </a:t>
                      </a:r>
                      <a:r>
                        <a:rPr lang="en-US" sz="1200" u="none" cap="none" strike="noStrike"/>
                        <a:t>→ Intracranial vasoconstriction → migraine aura → focal ischemia → ↑ mediators </a:t>
                      </a:r>
                      <a:r>
                        <a:rPr lang="en-US" sz="1200" u="none" cap="none" strike="noStrike">
                          <a:solidFill>
                            <a:srgbClr val="999999"/>
                          </a:solidFill>
                        </a:rPr>
                        <a:t>(damaging inflammatory mediators) </a:t>
                      </a:r>
                      <a:r>
                        <a:rPr lang="en-US" sz="1200" u="none" cap="none" strike="noStrike"/>
                        <a:t>→  rebound </a:t>
                      </a:r>
                      <a:r>
                        <a:rPr lang="en-US" sz="1200"/>
                        <a:t>vasodilation</a:t>
                      </a:r>
                      <a:r>
                        <a:rPr lang="en-US" sz="1200" u="none" cap="none" strike="noStrike"/>
                        <a:t> </a:t>
                      </a:r>
                      <a:r>
                        <a:rPr lang="en-US" sz="1200" u="none" cap="none" strike="noStrike">
                          <a:solidFill>
                            <a:srgbClr val="999999"/>
                          </a:solidFill>
                        </a:rPr>
                        <a:t>(cause of throbbing pain)</a:t>
                      </a:r>
                      <a:r>
                        <a:rPr lang="en-US" sz="1200" u="none" cap="none" strike="noStrike"/>
                        <a:t> → ↑ permeability &amp; leak → inflammatory reaction → activates perivascular </a:t>
                      </a:r>
                      <a:r>
                        <a:rPr b="1" lang="en-US" sz="1200" u="none" cap="none" strike="noStrike"/>
                        <a:t>nociceptive</a:t>
                      </a:r>
                      <a:r>
                        <a:rPr lang="en-US" sz="1200" u="none" cap="none" strike="noStrike"/>
                        <a:t> nerves → migraine headache → It throbs as blood flow at these sensitive area with each </a:t>
                      </a:r>
                      <a:r>
                        <a:rPr lang="en-US" sz="1200"/>
                        <a:t>heartbeat</a:t>
                      </a:r>
                      <a:r>
                        <a:rPr lang="en-US" sz="1200" u="none" cap="none" strike="noStrike"/>
                        <a:t>.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1458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/>
                        <a:t>  </a:t>
                      </a:r>
                      <a:r>
                        <a:rPr b="1" lang="en-US" sz="1200" u="sng" cap="none" strike="noStrike"/>
                        <a:t>Triggers</a:t>
                      </a:r>
                      <a:r>
                        <a:rPr b="1" lang="en-US" sz="1200" u="none" cap="none" strike="noStrike"/>
                        <a:t> </a:t>
                      </a:r>
                      <a:r>
                        <a:rPr lang="en-US" sz="1200" u="none" cap="none" strike="noStrike"/>
                        <a:t>→ Release K / glutamates (too much excitation) → </a:t>
                      </a:r>
                      <a:r>
                        <a:rPr lang="en-US" sz="1200">
                          <a:solidFill>
                            <a:srgbClr val="999999"/>
                          </a:solidFill>
                        </a:rPr>
                        <a:t>(Neurovascular theory)</a:t>
                      </a:r>
                      <a:r>
                        <a:rPr lang="en-US" sz="1200" u="none" cap="none" strike="noStrike"/>
                        <a:t>Creates a slowly</a:t>
                      </a:r>
                      <a:r>
                        <a:rPr lang="en-US" sz="1200"/>
                        <a:t> </a:t>
                      </a:r>
                      <a:r>
                        <a:rPr lang="en-US" sz="1200" u="none" cap="none" strike="noStrike"/>
                        <a:t>well-defined</a:t>
                      </a:r>
                      <a:r>
                        <a:rPr lang="en-US"/>
                        <a:t> </a:t>
                      </a:r>
                      <a:r>
                        <a:rPr lang="en-US" sz="1200" u="none" cap="none" strike="noStrike"/>
                        <a:t>depolarizing wave → </a:t>
                      </a:r>
                      <a:r>
                        <a:rPr lang="en-US" sz="1200">
                          <a:solidFill>
                            <a:srgbClr val="999999"/>
                          </a:solidFill>
                        </a:rPr>
                        <a:t>(Mediators Serotonin)</a:t>
                      </a:r>
                      <a:r>
                        <a:rPr lang="en-US" sz="1200"/>
                        <a:t> </a:t>
                      </a:r>
                      <a:r>
                        <a:rPr lang="en-US" sz="1200" u="none" cap="none" strike="noStrike"/>
                        <a:t> depolarize adjacent tissues → propagating at a rate of 2-6</a:t>
                      </a:r>
                      <a:r>
                        <a:rPr lang="en-US" sz="1200"/>
                        <a:t> </a:t>
                      </a:r>
                      <a:r>
                        <a:rPr lang="en-US" sz="1200" u="none" cap="none" strike="noStrike"/>
                        <a:t>mm/min → vasoconstriction → migraine aura→ </a:t>
                      </a:r>
                      <a:r>
                        <a:rPr lang="en-US" sz="1200"/>
                        <a:t> </a:t>
                      </a:r>
                      <a:r>
                        <a:rPr lang="en-US" sz="1200">
                          <a:solidFill>
                            <a:srgbClr val="999999"/>
                          </a:solidFill>
                        </a:rPr>
                        <a:t>(Dopaminergic Hypersensitivity)</a:t>
                      </a:r>
                      <a:r>
                        <a:rPr lang="en-US" sz="1200" u="none" cap="none" strike="noStrike"/>
                        <a:t>activate trigemino-vascular complex →</a:t>
                      </a:r>
                      <a:r>
                        <a:rPr b="1" lang="en-US" sz="1200" u="none" cap="none" strike="noStrike"/>
                        <a:t>vasodilation </a:t>
                      </a:r>
                      <a:r>
                        <a:rPr lang="en-US" sz="1200" u="none" cap="none" strike="noStrike"/>
                        <a:t>→ migraine headache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ACE5E2">
                        <a:alpha val="20000"/>
                      </a:srgbClr>
                    </a:solidFill>
                  </a:tcPr>
                </a:tc>
              </a:tr>
              <a:tr h="882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/>
                        <a:t>  Stimulation of the trigeminal nerve </a:t>
                      </a:r>
                      <a:r>
                        <a:rPr lang="en-US" sz="1200" u="none" cap="none" strike="noStrike"/>
                        <a:t>causes the release of </a:t>
                      </a:r>
                      <a:r>
                        <a:rPr b="1" lang="en-US" sz="1200" u="none" cap="none" strike="noStrike"/>
                        <a:t>vasoactive peptides</a:t>
                      </a:r>
                      <a:r>
                        <a:rPr lang="en-US" sz="1200" u="none" cap="none" strike="noStrike"/>
                        <a:t>; this is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  responsible for the head pain, as well as the facial and neck pain, experienced during migraine.</a:t>
                      </a:r>
                      <a:endParaRPr sz="12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0" name="Google Shape;210;p28"/>
          <p:cNvCxnSpPr/>
          <p:nvPr/>
        </p:nvCxnSpPr>
        <p:spPr>
          <a:xfrm>
            <a:off x="1075865" y="1712760"/>
            <a:ext cx="0" cy="3603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1" name="Google Shape;211;p28"/>
          <p:cNvCxnSpPr/>
          <p:nvPr/>
        </p:nvCxnSpPr>
        <p:spPr>
          <a:xfrm>
            <a:off x="5744703" y="1761677"/>
            <a:ext cx="4800" cy="3603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2" name="Google Shape;212;p28"/>
          <p:cNvCxnSpPr/>
          <p:nvPr/>
        </p:nvCxnSpPr>
        <p:spPr>
          <a:xfrm>
            <a:off x="3890503" y="1754966"/>
            <a:ext cx="0" cy="360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13" name="Google Shape;213;p28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63032" y="9542078"/>
            <a:ext cx="290513" cy="290513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28"/>
          <p:cNvSpPr txBox="1"/>
          <p:nvPr/>
        </p:nvSpPr>
        <p:spPr>
          <a:xfrm>
            <a:off x="3853550" y="9502675"/>
            <a:ext cx="2718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Step 1 USMLE Tutorial - All About Headaches</a:t>
            </a:r>
            <a:endParaRPr sz="9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This video summarizes the whole lecture in a simple way</a:t>
            </a:r>
            <a:endParaRPr sz="700">
              <a:solidFill>
                <a:schemeClr val="accent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5" name="Google Shape;215;p28"/>
          <p:cNvSpPr txBox="1"/>
          <p:nvPr/>
        </p:nvSpPr>
        <p:spPr>
          <a:xfrm>
            <a:off x="149200" y="7016075"/>
            <a:ext cx="3171300" cy="27741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lgDashDot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الفكرة كلها ان الجسم اذا ضاقت الأوعية الداخلية للمخ ينخرش ويحاول يوسعها بسرعة فلما تتوسع تخرج السوائل وترفع الضغط الداخلي</a:t>
            </a:r>
            <a:r>
              <a:rPr lang="en-US" sz="12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،</a:t>
            </a:r>
            <a:r>
              <a:rPr lang="en-US" sz="12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فتقسيم الأدوية يعتمد هل هي راح تعالج السبب (التوسع) ولا الأعراض (الصداع والغثيان)</a:t>
            </a:r>
            <a:endParaRPr sz="12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216" name="Google Shape;216;p28"/>
          <p:cNvCxnSpPr/>
          <p:nvPr/>
        </p:nvCxnSpPr>
        <p:spPr>
          <a:xfrm>
            <a:off x="5744703" y="2994810"/>
            <a:ext cx="0" cy="2847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17" name="Google Shape;217;p28"/>
          <p:cNvSpPr/>
          <p:nvPr/>
        </p:nvSpPr>
        <p:spPr>
          <a:xfrm>
            <a:off x="3273395" y="843737"/>
            <a:ext cx="1433700" cy="40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60000"/>
                </a:lnTo>
                <a:lnTo>
                  <a:pt x="120000" y="60000"/>
                </a:lnTo>
                <a:lnTo>
                  <a:pt x="120000" y="120000"/>
                </a:lnTo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18" name="Google Shape;218;p28"/>
          <p:cNvSpPr/>
          <p:nvPr/>
        </p:nvSpPr>
        <p:spPr>
          <a:xfrm>
            <a:off x="1746162" y="843737"/>
            <a:ext cx="1527300" cy="4092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60000"/>
                </a:lnTo>
                <a:lnTo>
                  <a:pt x="0" y="60000"/>
                </a:lnTo>
                <a:lnTo>
                  <a:pt x="0" y="120000"/>
                </a:lnTo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19" name="Google Shape;219;p28"/>
          <p:cNvSpPr/>
          <p:nvPr/>
        </p:nvSpPr>
        <p:spPr>
          <a:xfrm>
            <a:off x="1197278" y="348327"/>
            <a:ext cx="4148028" cy="495060"/>
          </a:xfrm>
          <a:custGeom>
            <a:rect b="b" l="l" r="r" t="t"/>
            <a:pathLst>
              <a:path extrusionOk="0" h="712317" w="6077697">
                <a:moveTo>
                  <a:pt x="0" y="118722"/>
                </a:moveTo>
                <a:cubicBezTo>
                  <a:pt x="0" y="53154"/>
                  <a:pt x="53154" y="0"/>
                  <a:pt x="118722" y="0"/>
                </a:cubicBezTo>
                <a:lnTo>
                  <a:pt x="5958975" y="0"/>
                </a:lnTo>
                <a:cubicBezTo>
                  <a:pt x="6024543" y="0"/>
                  <a:pt x="6077697" y="53154"/>
                  <a:pt x="6077697" y="118722"/>
                </a:cubicBezTo>
                <a:lnTo>
                  <a:pt x="6077697" y="593595"/>
                </a:lnTo>
                <a:cubicBezTo>
                  <a:pt x="6077697" y="659163"/>
                  <a:pt x="6024543" y="712317"/>
                  <a:pt x="5958975" y="712317"/>
                </a:cubicBezTo>
                <a:lnTo>
                  <a:pt x="118722" y="712317"/>
                </a:lnTo>
                <a:cubicBezTo>
                  <a:pt x="53154" y="712317"/>
                  <a:pt x="0" y="659163"/>
                  <a:pt x="0" y="593595"/>
                </a:cubicBezTo>
                <a:lnTo>
                  <a:pt x="0" y="118722"/>
                </a:lnTo>
                <a:close/>
              </a:path>
            </a:pathLst>
          </a:custGeom>
          <a:solidFill>
            <a:srgbClr val="38B7B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0000" lIns="50000" spcFirstLastPara="1" rIns="50000" wrap="square" tIns="50000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Treatment Strategy</a:t>
            </a:r>
            <a:endParaRPr b="1"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517067" y="1252919"/>
            <a:ext cx="2458190" cy="697485"/>
          </a:xfrm>
          <a:custGeom>
            <a:rect b="b" l="l" r="r" t="t"/>
            <a:pathLst>
              <a:path extrusionOk="0" h="699233" w="2458190">
                <a:moveTo>
                  <a:pt x="116541" y="0"/>
                </a:moveTo>
                <a:lnTo>
                  <a:pt x="2458190" y="0"/>
                </a:lnTo>
                <a:lnTo>
                  <a:pt x="2458190" y="0"/>
                </a:lnTo>
                <a:lnTo>
                  <a:pt x="2458190" y="582692"/>
                </a:lnTo>
                <a:cubicBezTo>
                  <a:pt x="2458190" y="647056"/>
                  <a:pt x="2406013" y="699233"/>
                  <a:pt x="2341649" y="699233"/>
                </a:cubicBezTo>
                <a:lnTo>
                  <a:pt x="0" y="699233"/>
                </a:lnTo>
                <a:lnTo>
                  <a:pt x="0" y="699233"/>
                </a:lnTo>
                <a:lnTo>
                  <a:pt x="0" y="116541"/>
                </a:lnTo>
                <a:cubicBezTo>
                  <a:pt x="0" y="52177"/>
                  <a:pt x="52177" y="0"/>
                  <a:pt x="116541" y="0"/>
                </a:cubicBezTo>
                <a:close/>
              </a:path>
            </a:pathLst>
          </a:custGeom>
          <a:solidFill>
            <a:schemeClr val="accent4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550" lIns="45550" spcFirstLastPara="1" rIns="45550" wrap="square" tIns="45550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Prevent </a:t>
            </a:r>
            <a:r>
              <a:rPr b="1" lang="en-US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recurrence</a:t>
            </a:r>
            <a:endParaRPr b="1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prophylactic</a:t>
            </a:r>
            <a:endParaRPr b="1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1" name="Google Shape;221;p28"/>
          <p:cNvSpPr/>
          <p:nvPr/>
        </p:nvSpPr>
        <p:spPr>
          <a:xfrm>
            <a:off x="3384439" y="1274183"/>
            <a:ext cx="2645283" cy="697485"/>
          </a:xfrm>
          <a:custGeom>
            <a:rect b="b" l="l" r="r" t="t"/>
            <a:pathLst>
              <a:path extrusionOk="0" h="699233" w="2645283">
                <a:moveTo>
                  <a:pt x="116541" y="0"/>
                </a:moveTo>
                <a:lnTo>
                  <a:pt x="2645283" y="0"/>
                </a:lnTo>
                <a:lnTo>
                  <a:pt x="2645283" y="0"/>
                </a:lnTo>
                <a:lnTo>
                  <a:pt x="2645283" y="582692"/>
                </a:lnTo>
                <a:cubicBezTo>
                  <a:pt x="2645283" y="647056"/>
                  <a:pt x="2593106" y="699233"/>
                  <a:pt x="2528742" y="699233"/>
                </a:cubicBezTo>
                <a:lnTo>
                  <a:pt x="0" y="699233"/>
                </a:lnTo>
                <a:lnTo>
                  <a:pt x="0" y="699233"/>
                </a:lnTo>
                <a:lnTo>
                  <a:pt x="0" y="116541"/>
                </a:lnTo>
                <a:cubicBezTo>
                  <a:pt x="0" y="52177"/>
                  <a:pt x="52177" y="0"/>
                  <a:pt x="116541" y="0"/>
                </a:cubicBezTo>
                <a:close/>
              </a:path>
            </a:pathLst>
          </a:custGeom>
          <a:solidFill>
            <a:schemeClr val="accent2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550" lIns="45550" spcFirstLastPara="1" rIns="45550" wrap="square" tIns="45550">
            <a:noAutofit/>
          </a:bodyPr>
          <a:lstStyle/>
          <a:p>
            <a:pPr indent="0" lvl="0" marL="0" marR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Acute attack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1" algn="ctr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(Controls attack)</a:t>
            </a:r>
            <a:endParaRPr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2" name="Google Shape;222;p28"/>
          <p:cNvSpPr/>
          <p:nvPr/>
        </p:nvSpPr>
        <p:spPr>
          <a:xfrm>
            <a:off x="2505775" y="2130975"/>
            <a:ext cx="2310300" cy="8637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ABORTIVE therapy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(severe-disabling)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2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Treat the </a:t>
            </a:r>
            <a:r>
              <a:rPr b="1" lang="en-US" sz="12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cause</a:t>
            </a:r>
            <a:r>
              <a:rPr b="1" lang="en-US" sz="12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stop attack</a:t>
            </a:r>
            <a:endParaRPr b="1" sz="1200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3" name="Google Shape;223;p28"/>
          <p:cNvSpPr/>
          <p:nvPr/>
        </p:nvSpPr>
        <p:spPr>
          <a:xfrm>
            <a:off x="4920790" y="2130972"/>
            <a:ext cx="1755900" cy="8637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RESCUE therapy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(mild to moderate) 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Treat </a:t>
            </a:r>
            <a:r>
              <a:rPr b="1" lang="en-US" sz="12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Symptoms</a:t>
            </a:r>
            <a:endParaRPr sz="1200">
              <a:solidFill>
                <a:srgbClr val="FF0000"/>
              </a:solidFill>
            </a:endParaRPr>
          </a:p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</a:endParaRPr>
          </a:p>
        </p:txBody>
      </p:sp>
      <p:cxnSp>
        <p:nvCxnSpPr>
          <p:cNvPr id="224" name="Google Shape;224;p28"/>
          <p:cNvCxnSpPr/>
          <p:nvPr/>
        </p:nvCxnSpPr>
        <p:spPr>
          <a:xfrm>
            <a:off x="3873142" y="3003412"/>
            <a:ext cx="0" cy="207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5" name="Google Shape;225;p28"/>
          <p:cNvSpPr/>
          <p:nvPr/>
        </p:nvSpPr>
        <p:spPr>
          <a:xfrm>
            <a:off x="254300" y="2108425"/>
            <a:ext cx="1963800" cy="31575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-Reduce recurrence frequency severity duration &amp; / or disability 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-increase responsiveness to abortive therapy. </a:t>
            </a:r>
            <a:r>
              <a:rPr lang="en-US" sz="1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(drugs stops migraine )</a:t>
            </a:r>
            <a:endParaRPr sz="1000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2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N.B.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Full effect of therapy needs several weeks to manifest &amp; should continue for 6 m. &amp; can be repeated.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26" name="Google Shape;226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86550" y="7234550"/>
            <a:ext cx="2458175" cy="1607175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28"/>
          <p:cNvSpPr/>
          <p:nvPr/>
        </p:nvSpPr>
        <p:spPr>
          <a:xfrm>
            <a:off x="2580550" y="3240625"/>
            <a:ext cx="2349600" cy="35226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hey specifically target pathways of migraine by reducing meningeal dilatation &amp; reduces neural activation via 5HT1 agonist </a:t>
            </a:r>
            <a:r>
              <a:rPr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(serotonin constrict blood vessels)</a:t>
            </a:r>
            <a:r>
              <a:rPr lang="en-US" sz="12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i.e stopping headache as it its evolving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Abortive medication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effective if taken early,just before the pain start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r>
              <a:rPr lang="en-US" sz="12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(before vasodilation)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,losing effectiveness once the attack has begun </a:t>
            </a:r>
            <a:r>
              <a:rPr lang="en-US" sz="1000">
                <a:solidFill>
                  <a:srgbClr val="99999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(may prevent further attacks only) </a:t>
            </a:r>
            <a:endParaRPr sz="1000">
              <a:solidFill>
                <a:srgbClr val="99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 they must be rapidly acting.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8" name="Google Shape;228;p28"/>
          <p:cNvSpPr/>
          <p:nvPr/>
        </p:nvSpPr>
        <p:spPr>
          <a:xfrm>
            <a:off x="5127800" y="3259825"/>
            <a:ext cx="1622700" cy="15318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Non-specifically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target individual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symptoms. i.e.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Alleviating Pain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emesis and associated 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symptoms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" name="Google Shape;234;p29"/>
          <p:cNvCxnSpPr/>
          <p:nvPr/>
        </p:nvCxnSpPr>
        <p:spPr>
          <a:xfrm>
            <a:off x="3334687" y="2163053"/>
            <a:ext cx="4800" cy="360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1187948" y="2215760"/>
            <a:ext cx="0" cy="360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236" name="Google Shape;236;p29"/>
          <p:cNvGrpSpPr/>
          <p:nvPr/>
        </p:nvGrpSpPr>
        <p:grpSpPr>
          <a:xfrm>
            <a:off x="328355" y="599766"/>
            <a:ext cx="6076195" cy="1593584"/>
            <a:chOff x="2357" y="329530"/>
            <a:chExt cx="6076195" cy="1593584"/>
          </a:xfrm>
        </p:grpSpPr>
        <p:sp>
          <p:nvSpPr>
            <p:cNvPr id="237" name="Google Shape;237;p29"/>
            <p:cNvSpPr/>
            <p:nvPr/>
          </p:nvSpPr>
          <p:spPr>
            <a:xfrm>
              <a:off x="3040380" y="952978"/>
              <a:ext cx="2185328" cy="358131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60000"/>
                  </a:lnTo>
                  <a:lnTo>
                    <a:pt x="120000" y="6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38" name="Google Shape;238;p29"/>
            <p:cNvSpPr/>
            <p:nvPr/>
          </p:nvSpPr>
          <p:spPr>
            <a:xfrm>
              <a:off x="2994660" y="952978"/>
              <a:ext cx="91440" cy="358131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12700">
              <a:solidFill>
                <a:srgbClr val="2B918D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39" name="Google Shape;239;p29"/>
            <p:cNvSpPr/>
            <p:nvPr/>
          </p:nvSpPr>
          <p:spPr>
            <a:xfrm>
              <a:off x="855051" y="952978"/>
              <a:ext cx="2185328" cy="358131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60000"/>
                  </a:lnTo>
                  <a:lnTo>
                    <a:pt x="0" y="60000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240" name="Google Shape;240;p29"/>
            <p:cNvSpPr/>
            <p:nvPr/>
          </p:nvSpPr>
          <p:spPr>
            <a:xfrm>
              <a:off x="380663" y="329530"/>
              <a:ext cx="5319432" cy="623447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29"/>
            <p:cNvSpPr txBox="1"/>
            <p:nvPr/>
          </p:nvSpPr>
          <p:spPr>
            <a:xfrm>
              <a:off x="411097" y="359964"/>
              <a:ext cx="5258564" cy="5625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15225" spcFirstLastPara="1" rIns="15225" wrap="square" tIns="1522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PREVENT RECURRENCE</a:t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42" name="Google Shape;242;p29"/>
            <p:cNvSpPr/>
            <p:nvPr/>
          </p:nvSpPr>
          <p:spPr>
            <a:xfrm>
              <a:off x="2357" y="1311110"/>
              <a:ext cx="1705388" cy="611995"/>
            </a:xfrm>
            <a:prstGeom prst="round2DiagRect">
              <a:avLst>
                <a:gd fmla="val 16667" name="adj1"/>
                <a:gd fmla="val 0" name="adj2"/>
              </a:avLst>
            </a:prstGeom>
            <a:solidFill>
              <a:schemeClr val="accent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29"/>
            <p:cNvSpPr txBox="1"/>
            <p:nvPr/>
          </p:nvSpPr>
          <p:spPr>
            <a:xfrm>
              <a:off x="32232" y="1340985"/>
              <a:ext cx="1645638" cy="5522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Anti-epileptics</a:t>
              </a:r>
              <a:endParaRPr b="1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44" name="Google Shape;244;p29"/>
            <p:cNvSpPr/>
            <p:nvPr/>
          </p:nvSpPr>
          <p:spPr>
            <a:xfrm>
              <a:off x="2065878" y="1311110"/>
              <a:ext cx="1949003" cy="611995"/>
            </a:xfrm>
            <a:prstGeom prst="round2DiagRect">
              <a:avLst>
                <a:gd fmla="val 16667" name="adj1"/>
                <a:gd fmla="val 0" name="adj2"/>
              </a:avLst>
            </a:prstGeom>
            <a:solidFill>
              <a:srgbClr val="92D05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29"/>
            <p:cNvSpPr txBox="1"/>
            <p:nvPr/>
          </p:nvSpPr>
          <p:spPr>
            <a:xfrm>
              <a:off x="2095753" y="1340985"/>
              <a:ext cx="1889253" cy="5522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Antidepressants</a:t>
              </a:r>
              <a:endParaRPr b="1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46" name="Google Shape;246;p29"/>
            <p:cNvSpPr/>
            <p:nvPr/>
          </p:nvSpPr>
          <p:spPr>
            <a:xfrm>
              <a:off x="4189152" y="1311114"/>
              <a:ext cx="1889400" cy="612000"/>
            </a:xfrm>
            <a:prstGeom prst="round2DiagRect">
              <a:avLst>
                <a:gd fmla="val 16667" name="adj1"/>
                <a:gd fmla="val 0" name="adj2"/>
              </a:avLst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29"/>
            <p:cNvSpPr txBox="1"/>
            <p:nvPr/>
          </p:nvSpPr>
          <p:spPr>
            <a:xfrm>
              <a:off x="4195852" y="1340989"/>
              <a:ext cx="1852800" cy="55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1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Antihypertensives</a:t>
              </a:r>
              <a:endParaRPr b="1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cxnSp>
        <p:nvCxnSpPr>
          <p:cNvPr id="248" name="Google Shape;248;p29"/>
          <p:cNvCxnSpPr/>
          <p:nvPr/>
        </p:nvCxnSpPr>
        <p:spPr>
          <a:xfrm>
            <a:off x="5557173" y="2167048"/>
            <a:ext cx="4800" cy="360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9" name="Google Shape;249;p29"/>
          <p:cNvSpPr/>
          <p:nvPr/>
        </p:nvSpPr>
        <p:spPr>
          <a:xfrm>
            <a:off x="145975" y="2598148"/>
            <a:ext cx="2061600" cy="13971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Block Na</a:t>
            </a:r>
            <a:r>
              <a:rPr baseline="30000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+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channel &amp;  augment GABA at GABA-A receptors 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Topiramate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</a:t>
            </a:r>
            <a:r>
              <a:rPr lang="en-US" sz="120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Valproic</a:t>
            </a:r>
            <a:endParaRPr b="1" sz="1200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can’t use phenytoin it is toxic </a:t>
            </a:r>
            <a:r>
              <a:rPr lang="en-US" sz="1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12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0" name="Google Shape;250;p29"/>
          <p:cNvSpPr/>
          <p:nvPr/>
        </p:nvSpPr>
        <p:spPr>
          <a:xfrm>
            <a:off x="2364600" y="2521947"/>
            <a:ext cx="2003700" cy="14733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TCA</a:t>
            </a:r>
            <a:r>
              <a:rPr lang="en-US" sz="1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; </a:t>
            </a:r>
            <a:r>
              <a:rPr b="1" lang="en-US" sz="1200" u="sng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amitryptylin</a:t>
            </a:r>
            <a:r>
              <a:rPr lang="en-US" sz="1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</a:t>
            </a:r>
            <a:r>
              <a:rPr lang="en-US" sz="1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nortryptyline.</a:t>
            </a:r>
            <a:endParaRPr sz="1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Why TCA? Bc they have 5-HT &amp; H1 actions, which are good for migraine </a:t>
            </a:r>
            <a:endParaRPr sz="1200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1" name="Google Shape;251;p29"/>
          <p:cNvSpPr/>
          <p:nvPr/>
        </p:nvSpPr>
        <p:spPr>
          <a:xfrm>
            <a:off x="4525275" y="2531330"/>
            <a:ext cx="2168100" cy="14733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Β-blockers;</a:t>
            </a:r>
            <a:r>
              <a:rPr lang="en-US" sz="1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lang="en-US" sz="1200" u="sng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propranolol</a:t>
            </a:r>
            <a:endParaRPr sz="1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</a:t>
            </a:r>
            <a:r>
              <a:rPr baseline="30000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2+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Channel Blockers</a:t>
            </a:r>
            <a:r>
              <a:rPr lang="en-US" sz="1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Propranolol</a:t>
            </a:r>
            <a:r>
              <a:rPr lang="en-US" sz="1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commonly used in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prophylaxis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of migraine attack.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52" name="Google Shape;252;p29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57173" y="9539903"/>
            <a:ext cx="290512" cy="290513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29"/>
          <p:cNvSpPr txBox="1"/>
          <p:nvPr/>
        </p:nvSpPr>
        <p:spPr>
          <a:xfrm>
            <a:off x="5847685" y="9524028"/>
            <a:ext cx="15049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7:55 min</a:t>
            </a:r>
            <a:endParaRPr sz="1400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254" name="Google Shape;254;p29"/>
          <p:cNvGraphicFramePr/>
          <p:nvPr/>
        </p:nvGraphicFramePr>
        <p:xfrm>
          <a:off x="0" y="518477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{689D4D1D-5987-4873-AF87-3A598D734BC6}</a:tableStyleId>
              </a:tblPr>
              <a:tblGrid>
                <a:gridCol w="551050"/>
                <a:gridCol w="2518650"/>
                <a:gridCol w="3788300"/>
              </a:tblGrid>
              <a:tr h="455650"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Acute attack (</a:t>
                      </a:r>
                      <a:r>
                        <a:rPr b="1" i="0" lang="en-US" sz="1800" u="none" cap="none" strike="noStrike">
                          <a:solidFill>
                            <a:srgbClr val="FFFF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RESCUE THERAPY</a:t>
                      </a:r>
                      <a:r>
                        <a:rPr b="1" i="0" lang="en-US" sz="1800" u="none" cap="none" strike="noStrike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)</a:t>
                      </a:r>
                      <a:endParaRPr b="1" sz="18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00" marB="45700" marR="91450" marL="91450" anchor="ctr">
                    <a:lnT cap="flat" cmpd="sng" w="9525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BB7B2"/>
                    </a:solidFill>
                  </a:tcPr>
                </a:tc>
                <a:tc hMerge="1"/>
                <a:tc hMerge="1"/>
              </a:tr>
              <a:tr h="543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00" marB="45700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i="0" lang="en-US" sz="13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Analgesics</a:t>
                      </a:r>
                      <a:endParaRPr b="1" sz="13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56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i="0" lang="en-US" sz="13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Anti-emetics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(prevent nausea and vomiting)</a:t>
                      </a:r>
                      <a:endParaRPr b="1" sz="10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2FB"/>
                    </a:solidFill>
                  </a:tcPr>
                </a:tc>
              </a:tr>
              <a:tr h="3722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b="1" sz="1300" u="none" cap="none" strike="noStrike">
                        <a:solidFill>
                          <a:srgbClr val="171616"/>
                        </a:solidFill>
                      </a:endParaRPr>
                    </a:p>
                  </a:txBody>
                  <a:tcPr marT="45700" marB="45700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EFDE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i="0" lang="en-US" sz="1200" u="none" cap="none" strike="noStrike">
                          <a:solidFill>
                            <a:schemeClr val="dk1"/>
                          </a:solidFill>
                        </a:rPr>
                        <a:t> 1- </a:t>
                      </a: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</a:rPr>
                        <a:t>NSAIDs</a:t>
                      </a:r>
                      <a:r>
                        <a:rPr b="1" i="0" lang="en-US" sz="1200" u="none" cap="none" strike="noStrike">
                          <a:solidFill>
                            <a:srgbClr val="36506A"/>
                          </a:solidFill>
                        </a:rPr>
                        <a:t>: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i="0" lang="en-US" sz="1200" u="none" cap="none" strike="noStrike">
                          <a:solidFill>
                            <a:srgbClr val="36506A"/>
                          </a:solidFill>
                        </a:rPr>
                        <a:t>• </a:t>
                      </a:r>
                      <a:r>
                        <a:rPr b="1" lang="en-US" sz="1200" u="none" cap="none" strike="noStrike">
                          <a:solidFill>
                            <a:srgbClr val="FF6692"/>
                          </a:solidFill>
                        </a:rPr>
                        <a:t>Acetaminophen</a:t>
                      </a:r>
                      <a:r>
                        <a:rPr b="1" i="0" lang="en-US" sz="1200" u="none" cap="none" strike="noStrike">
                          <a:solidFill>
                            <a:srgbClr val="36506A"/>
                          </a:solidFill>
                        </a:rPr>
                        <a:t> </a:t>
                      </a:r>
                      <a:endParaRPr sz="12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506A"/>
                        </a:buClr>
                        <a:buSzPts val="1300"/>
                        <a:buFont typeface="Arial"/>
                        <a:buNone/>
                      </a:pPr>
                      <a:r>
                        <a:rPr i="0" lang="en-US" sz="1200" u="none" cap="none" strike="noStrike">
                          <a:solidFill>
                            <a:srgbClr val="36506A"/>
                          </a:solidFill>
                        </a:rPr>
                        <a:t>• </a:t>
                      </a:r>
                      <a:r>
                        <a:rPr b="1" lang="en-US" sz="1200" u="none" cap="none" strike="noStrike">
                          <a:solidFill>
                            <a:srgbClr val="FF6692"/>
                          </a:solidFill>
                        </a:rPr>
                        <a:t>Aspirin</a:t>
                      </a:r>
                      <a:r>
                        <a:rPr b="1" i="0" lang="en-US" sz="1200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i="0" lang="en-US" sz="1200" cap="none" strike="noStrike">
                          <a:solidFill>
                            <a:schemeClr val="dk1"/>
                          </a:solidFill>
                        </a:rPr>
                        <a:t>(weaker)</a:t>
                      </a:r>
                      <a:endParaRPr sz="1200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i="0" lang="en-US" sz="1200" u="none" cap="none" strike="noStrike">
                          <a:solidFill>
                            <a:srgbClr val="36506A"/>
                          </a:solidFill>
                        </a:rPr>
                        <a:t>• </a:t>
                      </a:r>
                      <a:r>
                        <a:rPr b="1" i="0" lang="en-US" sz="1200" u="none" cap="none" strike="noStrike">
                          <a:solidFill>
                            <a:srgbClr val="FF6692"/>
                          </a:solidFill>
                        </a:rPr>
                        <a:t>Ibuprofen</a:t>
                      </a:r>
                      <a:r>
                        <a:rPr i="0" lang="en-US" sz="1200" u="none" cap="none" strike="noStrike">
                          <a:solidFill>
                            <a:srgbClr val="1A2835"/>
                          </a:solidFill>
                        </a:rPr>
                        <a:t>, </a:t>
                      </a:r>
                      <a:r>
                        <a:rPr b="1" i="0" lang="en-US" sz="1200" u="none" cap="none" strike="noStrike">
                          <a:solidFill>
                            <a:srgbClr val="FF6692"/>
                          </a:solidFill>
                        </a:rPr>
                        <a:t>Naproxen</a:t>
                      </a:r>
                      <a:r>
                        <a:rPr i="0" lang="en-US" sz="1200" u="none" cap="none" strike="noStrike">
                          <a:solidFill>
                            <a:srgbClr val="FF6692"/>
                          </a:solidFill>
                        </a:rPr>
                        <a:t> </a:t>
                      </a:r>
                      <a:r>
                        <a:rPr i="0" lang="en-US" sz="1200" u="none" cap="none" strike="noStrike">
                          <a:solidFill>
                            <a:srgbClr val="1A2835"/>
                          </a:solidFill>
                        </a:rPr>
                        <a:t>→</a:t>
                      </a:r>
                      <a:endParaRPr i="0" sz="1200" u="none" cap="none" strike="noStrike">
                        <a:solidFill>
                          <a:srgbClr val="1A2835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i="0" lang="en-US" sz="1200" u="none" cap="none" strike="noStrike">
                          <a:solidFill>
                            <a:schemeClr val="dk1"/>
                          </a:solidFill>
                        </a:rPr>
                        <a:t>(Drug of choice) </a:t>
                      </a:r>
                      <a:r>
                        <a:rPr i="0" lang="en-US" sz="1200" u="none" cap="none" strike="noStrike">
                          <a:solidFill>
                            <a:srgbClr val="FF0000"/>
                          </a:solidFill>
                        </a:rPr>
                        <a:t>for </a:t>
                      </a:r>
                      <a:r>
                        <a:rPr b="1" i="0" lang="en-US" sz="1200" u="none" cap="none" strike="noStrike">
                          <a:solidFill>
                            <a:srgbClr val="FF0000"/>
                          </a:solidFill>
                        </a:rPr>
                        <a:t>mild to moderate </a:t>
                      </a:r>
                      <a:r>
                        <a:rPr i="0" lang="en-US" sz="1200" u="none" cap="none" strike="noStrike">
                          <a:solidFill>
                            <a:srgbClr val="FF0000"/>
                          </a:solidFill>
                        </a:rPr>
                        <a:t>attack with </a:t>
                      </a:r>
                      <a:r>
                        <a:rPr b="1" i="0" lang="en-US" sz="1200" u="none" cap="none" strike="noStrike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i="0" lang="en-US" sz="1200" u="none" cap="none" strike="noStrike">
                          <a:solidFill>
                            <a:srgbClr val="FF0000"/>
                          </a:solidFill>
                        </a:rPr>
                        <a:t> nausea &amp; vomiting.</a:t>
                      </a:r>
                      <a:endParaRPr sz="12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i="0" lang="en-US" sz="1200" u="none" cap="none" strike="noStrike">
                          <a:solidFill>
                            <a:srgbClr val="36506A"/>
                          </a:solidFill>
                        </a:rPr>
                        <a:t> 2- </a:t>
                      </a:r>
                      <a:r>
                        <a:rPr b="1" i="0" lang="en-US" sz="1200" u="none" cap="none" strike="noStrike">
                          <a:solidFill>
                            <a:srgbClr val="36506A"/>
                          </a:solidFill>
                        </a:rPr>
                        <a:t>Narcotic analgesic </a:t>
                      </a: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</a:rPr>
                        <a:t> (μ</a:t>
                      </a:r>
                      <a:r>
                        <a:rPr i="0" lang="en-US" sz="12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</a:rPr>
                        <a:t>agonist</a:t>
                      </a: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</a:rPr>
                        <a:t>):</a:t>
                      </a:r>
                      <a:r>
                        <a:rPr b="1" i="0" lang="en-US" sz="1200" u="none" cap="none" strike="noStrike">
                          <a:solidFill>
                            <a:srgbClr val="36506A"/>
                          </a:solidFill>
                        </a:rPr>
                        <a:t> </a:t>
                      </a:r>
                      <a:r>
                        <a:rPr b="1" lang="en-US" sz="1200" u="none" cap="none" strike="noStrike">
                          <a:solidFill>
                            <a:srgbClr val="FF6692"/>
                          </a:solidFill>
                        </a:rPr>
                        <a:t>tramadol</a:t>
                      </a:r>
                      <a:endParaRPr sz="12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rgbClr val="36506A"/>
                          </a:solidFill>
                        </a:rPr>
                        <a:t>= (central analgesic)</a:t>
                      </a:r>
                      <a:endParaRPr sz="12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rgbClr val="36506A"/>
                          </a:solidFill>
                        </a:rPr>
                        <a:t>→ </a:t>
                      </a:r>
                      <a:r>
                        <a:rPr i="0" lang="en-US" sz="1200" u="none" cap="none" strike="noStrike">
                          <a:solidFill>
                            <a:srgbClr val="A5A5A5"/>
                          </a:solidFill>
                        </a:rPr>
                        <a:t>causes tolerance.</a:t>
                      </a:r>
                      <a:endParaRPr i="0" sz="1200" u="none" cap="none" strike="noStrike">
                        <a:solidFill>
                          <a:srgbClr val="A5A5A5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rgbClr val="FF0000"/>
                          </a:solidFill>
                        </a:rPr>
                        <a:t>-Tramadol also inhibits serotonin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rgbClr val="FF0000"/>
                          </a:solidFill>
                        </a:rPr>
                        <a:t>reuptake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A5A5A5"/>
                        </a:solidFill>
                      </a:endParaRPr>
                    </a:p>
                  </a:txBody>
                  <a:tcPr marT="45700" marB="45700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</a:rPr>
                        <a:t>1- Dopamine Antagonists </a:t>
                      </a:r>
                      <a:endParaRPr i="0"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i="0" lang="en-US" sz="1200" u="none" cap="none" strike="noStrike">
                          <a:solidFill>
                            <a:srgbClr val="36506A"/>
                          </a:solidFill>
                        </a:rPr>
                        <a:t>A- </a:t>
                      </a:r>
                      <a:r>
                        <a:rPr b="1" lang="en-US" sz="1200" u="none" cap="none" strike="noStrike">
                          <a:solidFill>
                            <a:srgbClr val="FF6692"/>
                          </a:solidFill>
                        </a:rPr>
                        <a:t>Domperidone</a:t>
                      </a:r>
                      <a:endParaRPr sz="12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i="0" lang="en-US" sz="1200" u="none" cap="none" strike="noStrike">
                          <a:solidFill>
                            <a:schemeClr val="dk1"/>
                          </a:solidFill>
                        </a:rPr>
                        <a:t>• </a:t>
                      </a: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</a:rPr>
                        <a:t>Gastro-prokinetic effect </a:t>
                      </a:r>
                      <a:r>
                        <a:rPr i="0" lang="en-US" sz="1200" u="none" cap="none" strike="noStrike">
                          <a:solidFill>
                            <a:schemeClr val="dk1"/>
                          </a:solidFill>
                        </a:rPr>
                        <a:t>(gastric empting) </a:t>
                      </a:r>
                      <a:r>
                        <a:rPr i="0" lang="en-US" sz="1200" u="none" cap="none" strike="noStrike">
                          <a:solidFill>
                            <a:srgbClr val="A5A5A5"/>
                          </a:solidFill>
                        </a:rPr>
                        <a:t>(increase gastric motility → Increase absorption of drug &amp; reduce vomiting) → </a:t>
                      </a:r>
                      <a:r>
                        <a:rPr i="0" lang="en-US" sz="1200" u="none" cap="none" strike="noStrike">
                          <a:solidFill>
                            <a:srgbClr val="36506A"/>
                          </a:solidFill>
                        </a:rPr>
                        <a:t>↑ Absorption &amp; bioavailability of abortive therapy.</a:t>
                      </a:r>
                      <a:endParaRPr sz="12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i="0" lang="en-US" sz="1200" u="none" cap="none" strike="noStrike">
                          <a:solidFill>
                            <a:srgbClr val="36506A"/>
                          </a:solidFill>
                        </a:rPr>
                        <a:t>B- </a:t>
                      </a:r>
                      <a:r>
                        <a:rPr b="1" i="0" lang="en-US" sz="1200" u="none" cap="none" strike="noStrike">
                          <a:solidFill>
                            <a:srgbClr val="FF6692"/>
                          </a:solidFill>
                        </a:rPr>
                        <a:t>Phenothiazines </a:t>
                      </a:r>
                      <a:r>
                        <a:rPr i="1" lang="en-US" sz="1200" u="none" cap="none" strike="noStrike">
                          <a:solidFill>
                            <a:srgbClr val="36506A"/>
                          </a:solidFill>
                        </a:rPr>
                        <a:t>(</a:t>
                      </a:r>
                      <a:r>
                        <a:rPr b="1" lang="en-US" sz="1200" u="none" cap="none" strike="noStrike">
                          <a:solidFill>
                            <a:srgbClr val="FF6692"/>
                          </a:solidFill>
                        </a:rPr>
                        <a:t>Promethazine</a:t>
                      </a:r>
                      <a:r>
                        <a:rPr i="0" lang="en-US" sz="1200" u="none" cap="none" strike="noStrike">
                          <a:solidFill>
                            <a:srgbClr val="36506A"/>
                          </a:solidFill>
                        </a:rPr>
                        <a:t>): Has a </a:t>
                      </a:r>
                      <a:r>
                        <a:rPr b="1" i="0" lang="en-US" sz="1200" u="none" cap="none" strike="noStrike">
                          <a:solidFill>
                            <a:srgbClr val="FF0000"/>
                          </a:solidFill>
                        </a:rPr>
                        <a:t>sedative</a:t>
                      </a:r>
                      <a:r>
                        <a:rPr i="0" lang="en-US" sz="1200" u="none" cap="none" strike="noStrike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i="0" lang="en-US" sz="1200" u="none" cap="none" strike="noStrike">
                          <a:solidFill>
                            <a:srgbClr val="36506A"/>
                          </a:solidFill>
                        </a:rPr>
                        <a:t>effect.</a:t>
                      </a:r>
                      <a:endParaRPr sz="12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</a:rPr>
                        <a:t>2- 5HT3 antagonists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6692"/>
                          </a:solidFill>
                        </a:rPr>
                        <a:t>Ondanseteron</a:t>
                      </a:r>
                      <a:r>
                        <a:rPr b="1" i="0" lang="en-US" sz="1200" u="none" cap="none" strike="noStrike">
                          <a:solidFill>
                            <a:srgbClr val="36506A"/>
                          </a:solidFill>
                        </a:rPr>
                        <a:t>, </a:t>
                      </a:r>
                      <a:r>
                        <a:rPr b="1" lang="en-US" sz="1200" u="none" cap="none" strike="noStrike">
                          <a:solidFill>
                            <a:srgbClr val="FF6692"/>
                          </a:solidFill>
                        </a:rPr>
                        <a:t>Granisetron</a:t>
                      </a:r>
                      <a:r>
                        <a:rPr b="1" i="0" lang="en-US" sz="1200" u="none" cap="none" strike="noStrike">
                          <a:solidFill>
                            <a:srgbClr val="36506A"/>
                          </a:solidFill>
                        </a:rPr>
                        <a:t>:</a:t>
                      </a:r>
                      <a:r>
                        <a:rPr i="0" lang="en-US" sz="1200" u="none" cap="none" strike="noStrike">
                          <a:solidFill>
                            <a:schemeClr val="accent1"/>
                          </a:solidFill>
                        </a:rPr>
                        <a:t>(the best drugs for vomiting )</a:t>
                      </a:r>
                      <a:r>
                        <a:rPr b="1" i="0" lang="en-US" sz="1200" u="none" cap="none" strike="noStrike">
                          <a:solidFill>
                            <a:srgbClr val="36506A"/>
                          </a:solidFill>
                        </a:rPr>
                        <a:t> </a:t>
                      </a:r>
                      <a:r>
                        <a:rPr i="0" lang="en-US" sz="1200" u="none" cap="none" strike="noStrike">
                          <a:solidFill>
                            <a:srgbClr val="FF0000"/>
                          </a:solidFill>
                        </a:rPr>
                        <a:t>For severe </a:t>
                      </a:r>
                      <a:r>
                        <a:rPr b="1" i="0" lang="en-US" sz="1200" u="none" cap="none" strike="noStrike">
                          <a:solidFill>
                            <a:srgbClr val="FF0000"/>
                          </a:solidFill>
                        </a:rPr>
                        <a:t>nausea</a:t>
                      </a:r>
                      <a:r>
                        <a:rPr i="0" lang="en-US" sz="1200" u="none" cap="none" strike="noStrike">
                          <a:solidFill>
                            <a:srgbClr val="FF0000"/>
                          </a:solidFill>
                        </a:rPr>
                        <a:t> and </a:t>
                      </a:r>
                      <a:r>
                        <a:rPr b="1" i="0" lang="en-US" sz="1200" u="none" cap="none" strike="noStrike">
                          <a:solidFill>
                            <a:srgbClr val="FF0000"/>
                          </a:solidFill>
                        </a:rPr>
                        <a:t>vomiting</a:t>
                      </a:r>
                      <a:r>
                        <a:rPr i="0" lang="en-US" sz="1200" u="none" cap="none" strike="noStrike">
                          <a:solidFill>
                            <a:srgbClr val="FF0000"/>
                          </a:solidFill>
                        </a:rPr>
                        <a:t>.</a:t>
                      </a:r>
                      <a:endParaRPr sz="1200" u="none" cap="none" strike="noStrike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</a:rPr>
                        <a:t>3- H1 antagonist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6692"/>
                          </a:solidFill>
                        </a:rPr>
                        <a:t>Meclizine</a:t>
                      </a:r>
                      <a:r>
                        <a:rPr b="1" i="0" lang="en-US" sz="1200" u="none" cap="none" strike="noStrike">
                          <a:solidFill>
                            <a:srgbClr val="36506A"/>
                          </a:solidFill>
                        </a:rPr>
                        <a:t>, </a:t>
                      </a:r>
                      <a:r>
                        <a:rPr b="1" lang="en-US" sz="1200" u="none" cap="none" strike="noStrike">
                          <a:solidFill>
                            <a:srgbClr val="FF6692"/>
                          </a:solidFill>
                        </a:rPr>
                        <a:t>diphenhydramine</a:t>
                      </a:r>
                      <a:r>
                        <a:rPr b="1" i="0" lang="en-US" sz="1200" u="none" cap="none" strike="noStrike">
                          <a:solidFill>
                            <a:srgbClr val="36506A"/>
                          </a:solidFill>
                        </a:rPr>
                        <a:t>: </a:t>
                      </a:r>
                      <a:r>
                        <a:rPr i="0" lang="en-US" sz="1200" u="none" cap="none" strike="noStrike">
                          <a:solidFill>
                            <a:schemeClr val="dk1"/>
                          </a:solidFill>
                        </a:rPr>
                        <a:t>Has </a:t>
                      </a: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</a:rPr>
                        <a:t>anti-histaminic </a:t>
                      </a:r>
                      <a:r>
                        <a:rPr i="0" lang="en-US" sz="1200" u="none" cap="none" strike="noStrike">
                          <a:solidFill>
                            <a:schemeClr val="dk1"/>
                          </a:solidFill>
                        </a:rPr>
                        <a:t>+ </a:t>
                      </a: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</a:rPr>
                        <a:t>sedative</a:t>
                      </a:r>
                      <a:r>
                        <a:rPr i="0" lang="en-US" sz="1200" u="none" cap="none" strike="noStrike">
                          <a:solidFill>
                            <a:schemeClr val="dk1"/>
                          </a:solidFill>
                        </a:rPr>
                        <a:t> + </a:t>
                      </a: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</a:rPr>
                        <a:t>Anti-cholinergic </a:t>
                      </a:r>
                      <a:r>
                        <a:rPr i="0" lang="en-US" sz="1200" u="none" cap="none" strike="noStrike">
                          <a:solidFill>
                            <a:schemeClr val="dk1"/>
                          </a:solidFill>
                        </a:rPr>
                        <a:t>effect.</a:t>
                      </a:r>
                      <a:endParaRPr sz="12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en-US" sz="1200" u="none" cap="none" strike="noStrike">
                          <a:solidFill>
                            <a:srgbClr val="3BB7B2"/>
                          </a:solidFill>
                        </a:rPr>
                        <a:t>→ Safe for pregnancy.</a:t>
                      </a:r>
                      <a:endParaRPr i="1" sz="1200" u="none" cap="none" strike="noStrike">
                        <a:solidFill>
                          <a:srgbClr val="3BB7B2"/>
                        </a:solidFill>
                      </a:endParaRPr>
                    </a:p>
                  </a:txBody>
                  <a:tcPr marT="45700" marB="45700" marR="91450" marL="91450" anchor="ctr">
                    <a:lnL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650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55" name="Google Shape;255;p29"/>
          <p:cNvSpPr txBox="1"/>
          <p:nvPr/>
        </p:nvSpPr>
        <p:spPr>
          <a:xfrm rot="-5400000">
            <a:off x="-31650" y="5779025"/>
            <a:ext cx="6291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65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Drug</a:t>
            </a:r>
            <a:endParaRPr sz="1000">
              <a:solidFill>
                <a:srgbClr val="36506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6" name="Google Shape;256;p29"/>
          <p:cNvSpPr txBox="1"/>
          <p:nvPr/>
        </p:nvSpPr>
        <p:spPr>
          <a:xfrm rot="-5400000">
            <a:off x="-588750" y="7841250"/>
            <a:ext cx="17433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Mech. of action</a:t>
            </a:r>
            <a:endParaRPr b="1" sz="13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2" name="Google Shape;262;p30"/>
          <p:cNvGraphicFramePr/>
          <p:nvPr/>
        </p:nvGraphicFramePr>
        <p:xfrm>
          <a:off x="-25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{08CC7425-7D80-4296-8E1B-BC962134F302}</a:tableStyleId>
              </a:tblPr>
              <a:tblGrid>
                <a:gridCol w="482125"/>
                <a:gridCol w="3201500"/>
                <a:gridCol w="3174375"/>
              </a:tblGrid>
              <a:tr h="447650"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700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ACUTE  ATTACK (</a:t>
                      </a:r>
                      <a:r>
                        <a:rPr b="1" lang="en-US" sz="1700">
                          <a:solidFill>
                            <a:srgbClr val="FFFF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ABORTIVE THERPY</a:t>
                      </a:r>
                      <a:r>
                        <a:rPr b="1" lang="en-US" sz="1700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)</a:t>
                      </a:r>
                      <a:endParaRPr sz="1400"/>
                    </a:p>
                  </a:txBody>
                  <a:tcPr marT="91450" marB="9145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  <a:tc hMerge="1"/>
              </a:tr>
              <a:tr h="437975"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1- </a:t>
                      </a:r>
                      <a:r>
                        <a:rPr b="1"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Ergots</a:t>
                      </a:r>
                      <a:endParaRPr sz="1600"/>
                    </a:p>
                  </a:txBody>
                  <a:tcPr marT="91450" marB="91450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FFDAC"/>
                    </a:solidFill>
                  </a:tcPr>
                </a:tc>
                <a:tc hMerge="1"/>
              </a:tr>
              <a:tr h="829425"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200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Ergotamine tartarate 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(rare clinical use due to sever adverse effects)</a:t>
                      </a:r>
                      <a:endParaRPr b="1"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(resticted use)</a:t>
                      </a:r>
                      <a:endParaRPr b="1" sz="1200">
                        <a:solidFill>
                          <a:schemeClr val="accent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200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Dihydroergotamine 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(</a:t>
                      </a:r>
                      <a:r>
                        <a:rPr b="1" lang="en-US" sz="1200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DHE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)</a:t>
                      </a:r>
                      <a:endParaRPr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entury Gothic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(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preferred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in clinical setting) </a:t>
                      </a:r>
                      <a:endParaRPr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6F2F1"/>
                    </a:solidFill>
                  </a:tcPr>
                </a:tc>
              </a:tr>
              <a:tr h="18429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EFDED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 Product of Claviceps purpurea; a 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fungus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growing on rye/grains</a:t>
                      </a:r>
                      <a:endParaRPr sz="14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 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Non-Selective</a:t>
                      </a:r>
                      <a:endParaRPr sz="14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 Partial agonism at 5HT</a:t>
                      </a:r>
                      <a:r>
                        <a:rPr b="1" lang="en-US" sz="1200" u="sng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(5HT-1D/1B found in 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cerebral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And 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meningeal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vessels)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receptors. →</a:t>
                      </a:r>
                      <a:endParaRPr b="1"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          - ↓ release of vasodilating peptides </a:t>
                      </a:r>
                      <a:endParaRPr sz="14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          - ↓ excessive firing of  nerve endings</a:t>
                      </a:r>
                      <a:endParaRPr sz="14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 At blood vessels → ↓ vasodilation &amp; stretching of the pain endings</a:t>
                      </a:r>
                      <a:endParaRPr sz="14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 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Partial agonist effect on α-adrenoceptors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→ vaso</a:t>
                      </a:r>
                      <a:r>
                        <a:rPr lang="en-US" sz="1200" u="sng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constriction</a:t>
                      </a: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b="1" lang="en-US" sz="800">
                          <a:solidFill>
                            <a:schemeClr val="accen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good for hypotensive patient </a:t>
                      </a:r>
                      <a:r>
                        <a:rPr lang="en-US" sz="12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	</a:t>
                      </a:r>
                      <a:endParaRPr sz="14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50" marB="91450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4243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3E95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616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Oral absorption (as 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Cafergot from caffeine)</a:t>
                      </a:r>
                      <a:endParaRPr sz="11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616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    - Incomplete (erratic) + slow →  low  </a:t>
                      </a:r>
                      <a:endParaRPr sz="11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616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      bioavailability.</a:t>
                      </a:r>
                      <a:endParaRPr sz="11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 T</a:t>
                      </a:r>
                      <a:r>
                        <a:rPr b="1" baseline="-25000" lang="en-US" sz="11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1/2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nearly 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 hours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, </a:t>
                      </a:r>
                      <a:r>
                        <a:rPr b="1" lang="en-US" sz="1100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ergotamine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produces vaso</a:t>
                      </a:r>
                      <a:r>
                        <a:rPr lang="en-US" sz="1100" u="sng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constriction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→ 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24 hours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or longer due to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high and long </a:t>
                      </a:r>
                      <a:r>
                        <a:rPr b="1" lang="en-US" sz="11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tissue binding ability.</a:t>
                      </a:r>
                      <a:endParaRPr sz="1100">
                        <a:solidFill>
                          <a:srgbClr val="FF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 Can be taken sublingually, rectal suppository, inhaler.</a:t>
                      </a:r>
                      <a:endParaRPr sz="11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 </a:t>
                      </a:r>
                      <a:r>
                        <a:rPr b="1" lang="en-US" sz="1100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Ergotamine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r>
                        <a:rPr b="1" lang="en-US" sz="1100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tartrate </a:t>
                      </a:r>
                      <a:r>
                        <a:rPr lang="en-US" sz="1100">
                          <a:solidFill>
                            <a:schemeClr val="accen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-Reserve drug-</a:t>
                      </a:r>
                      <a:endParaRPr sz="1100">
                        <a:solidFill>
                          <a:schemeClr val="accen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has 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significant side effects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, and may </a:t>
                      </a:r>
                      <a:r>
                        <a:rPr b="1" lang="en-US" sz="1100" u="sng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worsen</a:t>
                      </a:r>
                      <a:r>
                        <a:rPr b="1" lang="en-US" sz="11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the nausea and vomiting associated with migraine.</a:t>
                      </a:r>
                      <a:endParaRPr sz="1100">
                        <a:solidFill>
                          <a:srgbClr val="FF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50" marB="91450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 Nasal spray, inhaler &amp; 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injectable forms  </a:t>
                      </a:r>
                      <a:r>
                        <a:rPr lang="en-US" sz="12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(good to use if patient is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vomiting</a:t>
                      </a:r>
                      <a:r>
                        <a:rPr lang="en-US" sz="12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)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endParaRPr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 Given parenterally, and eliminated more rapidly than </a:t>
                      </a:r>
                      <a:r>
                        <a:rPr b="1" lang="en-US" sz="1200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ergotamine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, presumably due to its rapid hepatic clearance and has less adverse effects</a:t>
                      </a:r>
                      <a:r>
                        <a:rPr lang="en-US" sz="1200">
                          <a:solidFill>
                            <a:srgbClr val="171616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  <a:endParaRPr sz="14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accen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* Better than </a:t>
                      </a:r>
                      <a:r>
                        <a:rPr lang="en-US" sz="1200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Ergotamine tartarate </a:t>
                      </a:r>
                      <a:r>
                        <a:rPr lang="en-US" sz="1200">
                          <a:solidFill>
                            <a:schemeClr val="accen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bc of the P.K characteristics.</a:t>
                      </a:r>
                      <a:endParaRPr sz="14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accent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* has an efficacy similar to that of </a:t>
                      </a:r>
                      <a:r>
                        <a:rPr lang="en-US" sz="1200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sumatriptan</a:t>
                      </a:r>
                      <a:r>
                        <a:rPr lang="en-US" sz="1200">
                          <a:solidFill>
                            <a:schemeClr val="accent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, but nausea is a common adverse effect.</a:t>
                      </a:r>
                      <a:endParaRPr sz="14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50" marB="9145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94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80E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171616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 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They are only  used to abort the attacks </a:t>
                      </a:r>
                      <a:r>
                        <a:rPr lang="en-US" sz="12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(Except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Dihydroergotamine</a:t>
                      </a:r>
                      <a:r>
                        <a:rPr lang="en-US" sz="12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can be given for severe, recurrent attacks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not</a:t>
                      </a:r>
                      <a:r>
                        <a:rPr lang="en-US" sz="12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responding to other drugs)</a:t>
                      </a:r>
                      <a:endParaRPr sz="1400">
                        <a:solidFill>
                          <a:srgbClr val="FF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 Their use is restricted to patients with frequent, moderate attack or infrequent but severe attack</a:t>
                      </a:r>
                      <a:r>
                        <a:rPr lang="en-US" sz="1200">
                          <a:solidFill>
                            <a:srgbClr val="171616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s.</a:t>
                      </a:r>
                      <a:endParaRPr sz="14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3817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444A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-2857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Char char="●"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GIT upset </a:t>
                      </a:r>
                      <a:endParaRPr sz="14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857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Char char="●"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Feeling of cold and numbness of limbs, tingling</a:t>
                      </a:r>
                      <a:endParaRPr sz="14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857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Century Gothic"/>
                        <a:buChar char="●"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Anginal pain due to 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coronary spasm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, and disturbed cardiac rhythm (tachycardia or bradycardia) </a:t>
                      </a:r>
                      <a:r>
                        <a:rPr lang="en-US" sz="1000">
                          <a:solidFill>
                            <a:schemeClr val="accen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therefore its not safe for heart problem patients</a:t>
                      </a:r>
                      <a:endParaRPr sz="1000">
                        <a:solidFill>
                          <a:schemeClr val="accen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857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Century Gothic"/>
                        <a:buChar char="●"/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Prolong use →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rebound headache due to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vasodilation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-US" sz="12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followed by 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vaso</a:t>
                      </a:r>
                      <a:r>
                        <a:rPr b="1" lang="en-US" sz="1200" u="sng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constriction</a:t>
                      </a:r>
                      <a:r>
                        <a:rPr lang="en-US" sz="12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  <a:endParaRPr sz="1400">
                        <a:solidFill>
                          <a:srgbClr val="FF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857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Char char="●"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Prolong use and high dose → paraesthesia (tingling or burning sensation)</a:t>
                      </a:r>
                      <a:endParaRPr sz="14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7125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EFDED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-2794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Century Gothic"/>
                        <a:buChar char="●"/>
                      </a:pPr>
                      <a:r>
                        <a:rPr b="1" lang="en-US" sz="12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Pregnancy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; fetal distress and miscarriage (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ergot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is 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uterine stimulant 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and 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vasoconstrictor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)</a:t>
                      </a:r>
                      <a:endParaRPr sz="14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794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800"/>
                        <a:buFont typeface="Century Gothic"/>
                        <a:buChar char="●"/>
                      </a:pPr>
                      <a:r>
                        <a:rPr b="1" lang="en-US" sz="12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Peripheral and coronary vascular diseases</a:t>
                      </a:r>
                      <a:r>
                        <a:rPr lang="en-US" sz="12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  <a:endParaRPr sz="1400">
                        <a:solidFill>
                          <a:srgbClr val="FF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794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800"/>
                        <a:buFont typeface="Century Gothic"/>
                        <a:buChar char="●"/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Hypertension</a:t>
                      </a:r>
                      <a:endParaRPr sz="1400">
                        <a:solidFill>
                          <a:srgbClr val="FF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794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entury Gothic"/>
                        <a:buChar char="●"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Liver and kidney diseases</a:t>
                      </a:r>
                      <a:endParaRPr sz="14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794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Century Gothic"/>
                        <a:buChar char="●"/>
                      </a:pPr>
                      <a:r>
                        <a:rPr b="1" lang="en-US" sz="12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prophylaxis of migraine</a:t>
                      </a:r>
                      <a:r>
                        <a:rPr lang="en-US" sz="120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 </a:t>
                      </a:r>
                      <a:r>
                        <a:rPr lang="en-US" sz="1000">
                          <a:solidFill>
                            <a:schemeClr val="accen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because they have the same mechanism </a:t>
                      </a:r>
                      <a:endParaRPr sz="1000">
                        <a:solidFill>
                          <a:schemeClr val="accen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794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Century Gothic"/>
                        <a:buChar char="●"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 concurrent use with </a:t>
                      </a:r>
                      <a:r>
                        <a:rPr b="1" lang="en-US" sz="1200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triptans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(at least 6 hrs from last dose of </a:t>
                      </a:r>
                      <a:r>
                        <a:rPr lang="en-US" sz="1200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triptans 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or 24 hrs from stopping </a:t>
                      </a:r>
                      <a:r>
                        <a:rPr lang="en-US" sz="1200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ergotamine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and</a:t>
                      </a:r>
                      <a:r>
                        <a:rPr lang="en-US" sz="1200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β-blockers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)</a:t>
                      </a:r>
                      <a:endParaRPr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263" name="Google Shape;263;p30"/>
          <p:cNvSpPr txBox="1"/>
          <p:nvPr/>
        </p:nvSpPr>
        <p:spPr>
          <a:xfrm rot="-5400000">
            <a:off x="-17875" y="967214"/>
            <a:ext cx="5310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Drug</a:t>
            </a:r>
            <a:endParaRPr sz="1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30"/>
          <p:cNvSpPr txBox="1"/>
          <p:nvPr/>
        </p:nvSpPr>
        <p:spPr>
          <a:xfrm rot="-5400000">
            <a:off x="-636175" y="2416676"/>
            <a:ext cx="17676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lang="en-US" sz="1300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Mech. of action</a:t>
            </a:r>
            <a:endParaRPr b="1" sz="1300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5" name="Google Shape;265;p30"/>
          <p:cNvSpPr txBox="1"/>
          <p:nvPr/>
        </p:nvSpPr>
        <p:spPr>
          <a:xfrm rot="-5400000">
            <a:off x="-4225" y="4649202"/>
            <a:ext cx="5037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P.K</a:t>
            </a:r>
            <a:endParaRPr sz="1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 rot="-5400000">
            <a:off x="-298225" y="6184675"/>
            <a:ext cx="10917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-US" sz="1100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Indications</a:t>
            </a:r>
            <a:endParaRPr b="1" sz="1100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7" name="Google Shape;267;p30"/>
          <p:cNvSpPr txBox="1"/>
          <p:nvPr/>
        </p:nvSpPr>
        <p:spPr>
          <a:xfrm rot="-5400000">
            <a:off x="-91375" y="7534875"/>
            <a:ext cx="6780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lang="en-US" sz="13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ADRs</a:t>
            </a:r>
            <a:endParaRPr b="1" sz="13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8" name="Google Shape;268;p30"/>
          <p:cNvSpPr txBox="1"/>
          <p:nvPr/>
        </p:nvSpPr>
        <p:spPr>
          <a:xfrm rot="-5400000">
            <a:off x="-245725" y="8981227"/>
            <a:ext cx="9867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lang="en-US" sz="1300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C.I</a:t>
            </a:r>
            <a:endParaRPr b="1" sz="1300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3" name="Google Shape;273;p31"/>
          <p:cNvGraphicFramePr/>
          <p:nvPr/>
        </p:nvGraphicFramePr>
        <p:xfrm>
          <a:off x="0" y="-1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{08CC7425-7D80-4296-8E1B-BC962134F302}</a:tableStyleId>
              </a:tblPr>
              <a:tblGrid>
                <a:gridCol w="518425"/>
                <a:gridCol w="2513575"/>
                <a:gridCol w="2111500"/>
                <a:gridCol w="1714500"/>
              </a:tblGrid>
              <a:tr h="487525"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700">
                          <a:solidFill>
                            <a:schemeClr val="lt1"/>
                          </a:solidFill>
                        </a:rPr>
                        <a:t>ACUTE  ATTACK (</a:t>
                      </a:r>
                      <a:r>
                        <a:rPr b="1" lang="en-US" sz="1700">
                          <a:solidFill>
                            <a:srgbClr val="FFFF00"/>
                          </a:solidFill>
                        </a:rPr>
                        <a:t>ABORTIVE </a:t>
                      </a:r>
                      <a:r>
                        <a:rPr b="1" lang="en-US" sz="1700">
                          <a:solidFill>
                            <a:srgbClr val="FFFF00"/>
                          </a:solidFill>
                        </a:rPr>
                        <a:t>THERAPY</a:t>
                      </a:r>
                      <a:r>
                        <a:rPr b="1" lang="en-US" sz="1700">
                          <a:solidFill>
                            <a:schemeClr val="lt1"/>
                          </a:solidFill>
                        </a:rPr>
                        <a:t>) </a:t>
                      </a:r>
                      <a:r>
                        <a:rPr lang="en-US" sz="1600">
                          <a:solidFill>
                            <a:schemeClr val="lt1"/>
                          </a:solidFill>
                        </a:rPr>
                        <a:t>Cont.</a:t>
                      </a:r>
                      <a:endParaRPr sz="1400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  <a:tc hMerge="1"/>
                <a:tc hMerge="1"/>
              </a:tr>
              <a:tr h="468825"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2-</a:t>
                      </a:r>
                      <a:r>
                        <a:rPr b="1" lang="en-US" sz="16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Triptanes</a:t>
                      </a:r>
                      <a:endParaRPr b="1" sz="16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FFDAC"/>
                    </a:solidFill>
                  </a:tcPr>
                </a:tc>
                <a:tc hMerge="1"/>
                <a:tc hMerge="1"/>
                <a:tc hMerge="1"/>
              </a:tr>
              <a:tr h="1533050">
                <a:tc gridSpan="4">
                  <a:txBody>
                    <a:bodyPr>
                      <a:noAutofit/>
                    </a:bodyPr>
                    <a:lstStyle/>
                    <a:p>
                      <a:pPr indent="-254000" lvl="0" marL="279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Courier New"/>
                        <a:buChar char="o"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Selective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Agonist at 5-HT</a:t>
                      </a:r>
                      <a:r>
                        <a:rPr b="1" baseline="-25000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-US" sz="1200">
                          <a:solidFill>
                            <a:schemeClr val="accent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(5-HT1D/1B) 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receptors</a:t>
                      </a:r>
                      <a:r>
                        <a:rPr lang="en-US" sz="1200">
                          <a:solidFill>
                            <a:srgbClr val="171616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 </a:t>
                      </a:r>
                      <a:r>
                        <a:rPr lang="en-US" sz="1200">
                          <a:solidFill>
                            <a:schemeClr val="accen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→ better than ergots.</a:t>
                      </a:r>
                      <a:endParaRPr sz="1200">
                        <a:solidFill>
                          <a:schemeClr val="accen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54000" lvl="0" marL="279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616"/>
                        </a:buClr>
                        <a:buSzPts val="1200"/>
                        <a:buFont typeface="Courier New"/>
                        <a:buChar char="o"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Similar to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b="1" lang="en-US" sz="1200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ergotamine</a:t>
                      </a:r>
                      <a:r>
                        <a:rPr lang="en-US" sz="1200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except that</a:t>
                      </a:r>
                      <a:r>
                        <a:rPr lang="en-US" sz="1200">
                          <a:solidFill>
                            <a:srgbClr val="171616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b="1" lang="en-US" sz="1200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triptans</a:t>
                      </a:r>
                      <a:r>
                        <a:rPr lang="en-US" sz="1200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are more 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selective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as 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serotonergic agonist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  <a:endParaRPr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54000" lvl="0" marL="279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entury Gothic"/>
                        <a:buChar char="o"/>
                      </a:pPr>
                      <a:r>
                        <a:rPr b="1" lang="en-US" sz="1200" u="sng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No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α1, α2, β –adrenergic, dopamine or muscarinic receptors.</a:t>
                      </a:r>
                      <a:endParaRPr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54000" lvl="0" marL="279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171616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accen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All theses drugs are important to know it well, especially P.K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  <a:tc hMerge="1"/>
                <a:tc hMerge="1"/>
              </a:tr>
              <a:tr h="606425"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200" u="sng" cap="none" strike="noStrike">
                          <a:solidFill>
                            <a:srgbClr val="BF9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</a:t>
                      </a:r>
                      <a:r>
                        <a:rPr b="1" lang="en-US" sz="1200" u="none" cap="none" strike="noStrike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uma</a:t>
                      </a:r>
                      <a:r>
                        <a:rPr b="1" lang="en-US" sz="1200" u="none" cap="none" strike="noStrike">
                          <a:solidFill>
                            <a:srgbClr val="F6B26B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triptan</a:t>
                      </a:r>
                      <a:endParaRPr b="1" sz="1200" u="none" cap="none" strike="noStrike">
                        <a:solidFill>
                          <a:srgbClr val="F6B26B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sng" cap="none" strike="noStrike">
                          <a:solidFill>
                            <a:srgbClr val="BF9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uper fast.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7FC8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Zolmi</a:t>
                      </a:r>
                      <a:r>
                        <a:rPr b="1" lang="en-US" sz="1200" u="none" cap="none" strike="noStrike">
                          <a:solidFill>
                            <a:srgbClr val="F6B26B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triptan</a:t>
                      </a:r>
                      <a:endParaRPr b="1" sz="1200" u="none" cap="none" strike="noStrike">
                        <a:solidFill>
                          <a:srgbClr val="F6B26B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1A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Nara</a:t>
                      </a:r>
                      <a:r>
                        <a:rPr b="1" lang="en-US" sz="1200" u="none" cap="none" strike="noStrike">
                          <a:solidFill>
                            <a:srgbClr val="F6B26B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triptan</a:t>
                      </a:r>
                      <a:endParaRPr b="1" sz="1200" u="none" cap="none" strike="noStrike">
                        <a:solidFill>
                          <a:srgbClr val="F6B26B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0E8"/>
                    </a:solidFill>
                  </a:tcPr>
                </a:tc>
              </a:tr>
              <a:tr h="564325"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i="0"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oral, nasal spray, and injectable</a:t>
                      </a:r>
                      <a:endParaRPr i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FFDA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i="0"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nasal spray, and injectable </a:t>
                      </a:r>
                      <a:endParaRPr i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i="0"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Oral preparations</a:t>
                      </a:r>
                      <a:endParaRPr i="0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EEA"/>
                    </a:solidFill>
                  </a:tcPr>
                </a:tc>
              </a:tr>
              <a:tr h="8655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EFDED"/>
                    </a:solidFill>
                  </a:tcPr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 </a:t>
                      </a:r>
                      <a:r>
                        <a:rPr b="1" lang="en-US" sz="1200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Triptans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inhibit the release of 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vasoactive peptides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, promote 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vasoconstriction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, and 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block pain pathways in the brainstem 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  <a:endParaRPr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 </a:t>
                      </a:r>
                      <a:r>
                        <a:rPr b="1" lang="en-US" sz="1200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Triptans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inhibit transmission in the 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trigeminal nucleus caudalis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  <a:endParaRPr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50" marB="91450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17605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3E95A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Bioavailability:</a:t>
                      </a:r>
                      <a:endParaRPr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 Oral → low </a:t>
                      </a:r>
                      <a:endParaRPr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- 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Subcutaneous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→ 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97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%, peaks after 2 min &amp; T</a:t>
                      </a:r>
                      <a:r>
                        <a:rPr baseline="-25000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1/2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nearly 2 hours  (fast action with SC, </a:t>
                      </a:r>
                      <a:r>
                        <a:rPr lang="en-US" sz="1200">
                          <a:solidFill>
                            <a:schemeClr val="accent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subcutaneous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, good for patient with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vomiting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)</a:t>
                      </a:r>
                      <a:endParaRPr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50" marB="91450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Oral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bioavailability 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40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%, peaks after 2 hrs &amp; T</a:t>
                      </a:r>
                      <a:r>
                        <a:rPr baseline="-25000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1/2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nearly 3 hours.</a:t>
                      </a:r>
                      <a:endParaRPr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50" marB="9145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Oral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bioavailability 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70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%, peaks after 2 hrs &amp; T</a:t>
                      </a:r>
                      <a:r>
                        <a:rPr baseline="-25000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1/2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nearly 6 hours (slower onset, </a:t>
                      </a:r>
                      <a:r>
                        <a:rPr b="1"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less side effects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)</a:t>
                      </a:r>
                      <a:endParaRPr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50" marB="91450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855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80E"/>
                    </a:solidFill>
                  </a:tcPr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indent="-266700" lvl="0" marL="2794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To abort attacks in patients with frequent, moderate or infrequent but </a:t>
                      </a: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severe attacks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66700" lvl="0" marL="2794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 </a:t>
                      </a: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cluster headache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66700" lvl="0" marL="2794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Century Gothic"/>
                        <a:buChar char="•"/>
                      </a:pPr>
                      <a:r>
                        <a:rPr lang="en-US" sz="1200" u="none" cap="none" strike="noStrike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Sumatriptan </a:t>
                      </a:r>
                      <a:r>
                        <a:rPr lang="en-US" sz="1200" u="none" cap="none" strike="noStrike">
                          <a:solidFill>
                            <a:schemeClr val="accent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→ first-line therapy for acute severe migraine attacks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9855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444A"/>
                    </a:solidFill>
                  </a:tcPr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indent="-266700" lvl="0" marL="2794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Most of adv are the same as with</a:t>
                      </a:r>
                      <a:r>
                        <a:rPr lang="en-US" sz="1200" u="none" cap="none" strike="noStrike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ergot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but</a:t>
                      </a:r>
                      <a:r>
                        <a:rPr lang="en-US" sz="1200" u="none" cap="none" strike="noStrike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b="1" lang="en-US" sz="1200" u="none" cap="none" strike="noStrike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triptans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are </a:t>
                      </a:r>
                      <a:r>
                        <a:rPr b="1" lang="en-US" sz="1200" u="sng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better tolerated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66700" lvl="0" marL="2794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entury Gothic"/>
                        <a:buChar char="•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Mild pain and burning sensation at the site of injection.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66700" lvl="0" marL="2794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entury Gothic"/>
                        <a:buChar char="•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Vasospasm, Ischemic heart; Angina  and Arrhythmias 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Zolmitriptan</a:t>
                      </a: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: </a:t>
                      </a: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Chest  &amp; neck tightness, </a:t>
                      </a:r>
                      <a:r>
                        <a:rPr b="1" lang="en-US" sz="1200" u="none" cap="none" strike="noStrike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Coronary vasospasm</a:t>
                      </a: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&amp; Somnolence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accen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1648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EFDED"/>
                    </a:solidFill>
                  </a:tcPr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indent="-266700" lvl="0" marL="2794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entury Gothic"/>
                        <a:buChar char="•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Peripheral vasospastic diseases</a:t>
                      </a:r>
                      <a:endParaRPr sz="12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66700" lvl="0" marL="2794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entury Gothic"/>
                        <a:buChar char="•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Uncontrolled hypertension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66700" lvl="0" marL="2794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entury Gothic"/>
                        <a:buChar char="•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History of ischemia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66700" lvl="0" marL="2794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entury Gothic"/>
                        <a:buChar char="•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Cerebrovascular disorders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66700" lvl="0" marL="2794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 concurrent use with </a:t>
                      </a:r>
                      <a:r>
                        <a:rPr lang="en-US" sz="1200" u="none" cap="none" strike="noStrike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ergots 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or others</a:t>
                      </a: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inducing vasospasm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	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66700" lvl="0" marL="2794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entury Gothic"/>
                        <a:buChar char="•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 concurrent use with </a:t>
                      </a:r>
                      <a:r>
                        <a:rPr lang="en-US" sz="1200" u="none" cap="none" strike="noStrike">
                          <a:solidFill>
                            <a:schemeClr val="accent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MAOIs, lithium, SSRIs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, → (5HT increased to toxic level)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66700" lvl="0" marL="2794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entury Gothic"/>
                        <a:buChar char="•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Renal or hepatic impairment.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</a:tbl>
          </a:graphicData>
        </a:graphic>
      </p:graphicFrame>
      <p:sp>
        <p:nvSpPr>
          <p:cNvPr id="274" name="Google Shape;274;p31"/>
          <p:cNvSpPr txBox="1"/>
          <p:nvPr/>
        </p:nvSpPr>
        <p:spPr>
          <a:xfrm rot="-5400000">
            <a:off x="-47275" y="2902201"/>
            <a:ext cx="531000" cy="32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Drug</a:t>
            </a:r>
            <a:endParaRPr sz="1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31"/>
          <p:cNvSpPr txBox="1"/>
          <p:nvPr/>
        </p:nvSpPr>
        <p:spPr>
          <a:xfrm rot="-5400000">
            <a:off x="-131275" y="3901009"/>
            <a:ext cx="699000" cy="32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MOA</a:t>
            </a:r>
            <a:endParaRPr b="1" sz="1200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6" name="Google Shape;276;p31"/>
          <p:cNvSpPr txBox="1"/>
          <p:nvPr/>
        </p:nvSpPr>
        <p:spPr>
          <a:xfrm rot="-5400000">
            <a:off x="-52225" y="5275858"/>
            <a:ext cx="540900" cy="32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P.K</a:t>
            </a:r>
            <a:endParaRPr b="1" sz="1200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7" name="Google Shape;277;p31"/>
          <p:cNvSpPr txBox="1"/>
          <p:nvPr/>
        </p:nvSpPr>
        <p:spPr>
          <a:xfrm rot="-5400000">
            <a:off x="-251275" y="6579721"/>
            <a:ext cx="939000" cy="32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-US" sz="1100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Indications</a:t>
            </a:r>
            <a:endParaRPr b="1" sz="1100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8" name="Google Shape;278;p31"/>
          <p:cNvSpPr txBox="1"/>
          <p:nvPr/>
        </p:nvSpPr>
        <p:spPr>
          <a:xfrm rot="-5400000">
            <a:off x="-110275" y="7559179"/>
            <a:ext cx="657000" cy="32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ADRs</a:t>
            </a:r>
            <a:endParaRPr b="1" sz="12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9" name="Google Shape;279;p31"/>
          <p:cNvSpPr txBox="1"/>
          <p:nvPr/>
        </p:nvSpPr>
        <p:spPr>
          <a:xfrm rot="-5400000">
            <a:off x="-85675" y="9028499"/>
            <a:ext cx="607800" cy="32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7161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C.I</a:t>
            </a:r>
            <a:endParaRPr b="1" sz="1200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17161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0" name="Google Shape;280;p31"/>
          <p:cNvSpPr txBox="1"/>
          <p:nvPr/>
        </p:nvSpPr>
        <p:spPr>
          <a:xfrm>
            <a:off x="2369683" y="6696055"/>
            <a:ext cx="3385800" cy="4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r>
              <a:rPr lang="en-US" sz="1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Severe headache or pain mostly around the eyes</a:t>
            </a:r>
            <a:r>
              <a:rPr lang="en-US" sz="1000">
                <a:solidFill>
                  <a:schemeClr val="accent1"/>
                </a:solidFill>
              </a:rPr>
              <a:t>’</a:t>
            </a:r>
            <a:endParaRPr sz="1000">
              <a:solidFill>
                <a:schemeClr val="accent1"/>
              </a:solidFill>
            </a:endParaRPr>
          </a:p>
        </p:txBody>
      </p:sp>
      <p:sp>
        <p:nvSpPr>
          <p:cNvPr id="281" name="Google Shape;281;p31"/>
          <p:cNvSpPr txBox="1"/>
          <p:nvPr/>
        </p:nvSpPr>
        <p:spPr>
          <a:xfrm>
            <a:off x="4782150" y="7967075"/>
            <a:ext cx="1629300" cy="36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Sleepless</a:t>
            </a:r>
            <a:r>
              <a:rPr lang="en-US" sz="1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+</a:t>
            </a:r>
            <a:r>
              <a:rPr lang="en-US" sz="1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drowsiness</a:t>
            </a:r>
            <a:r>
              <a:rPr lang="en-US"/>
              <a:t> </a:t>
            </a:r>
            <a:endParaRPr/>
          </a:p>
        </p:txBody>
      </p:sp>
      <p:cxnSp>
        <p:nvCxnSpPr>
          <p:cNvPr id="282" name="Google Shape;282;p31"/>
          <p:cNvCxnSpPr/>
          <p:nvPr/>
        </p:nvCxnSpPr>
        <p:spPr>
          <a:xfrm flipH="1">
            <a:off x="5910150" y="7971425"/>
            <a:ext cx="116700" cy="1497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2"/>
          <p:cNvSpPr/>
          <p:nvPr/>
        </p:nvSpPr>
        <p:spPr>
          <a:xfrm>
            <a:off x="0" y="0"/>
            <a:ext cx="6858000" cy="529356"/>
          </a:xfrm>
          <a:prstGeom prst="rect">
            <a:avLst/>
          </a:prstGeom>
          <a:solidFill>
            <a:srgbClr val="3BB8B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Deciding whether better with a </a:t>
            </a:r>
            <a:r>
              <a:rPr b="1" lang="en-US" sz="2000">
                <a:solidFill>
                  <a:srgbClr val="FFFF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triyptan</a:t>
            </a:r>
            <a:r>
              <a:rPr b="1" lang="en-US" sz="2000">
                <a:solidFill>
                  <a:srgbClr val="FFFF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lang="en-US"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 with </a:t>
            </a:r>
            <a:r>
              <a:rPr b="1" lang="en-US" sz="2000">
                <a:solidFill>
                  <a:srgbClr val="FFFF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DHE</a:t>
            </a:r>
            <a:endParaRPr b="1" sz="20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8" name="Google Shape;288;p32"/>
          <p:cNvSpPr/>
          <p:nvPr/>
        </p:nvSpPr>
        <p:spPr>
          <a:xfrm>
            <a:off x="307100" y="7453325"/>
            <a:ext cx="6101700" cy="2286000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-"/>
            </a:pP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Differences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 the time to peak blood concentration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r>
              <a:rPr b="1" baseline="-25000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max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equates with faster relief of pain.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-"/>
            </a:pP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Differences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r>
              <a:rPr b="1" baseline="-25000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1/2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→ a clinical effect in terms of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recurrence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of headache.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28575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-"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extremely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fast relief within 15 min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injectable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Sumatriptan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is the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only choice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 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    If expected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re-dosing is needed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&amp; / or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recurrence of headache →    </a:t>
            </a:r>
            <a:endParaRPr b="1"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Naratriptan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b="1"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frovatriptan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have slower onset, fewer side effects, and a    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lower recurrence rate.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730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Char char="-"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Menstraul migraine: </a:t>
            </a:r>
            <a:r>
              <a:rPr b="1"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Frovatriptan</a:t>
            </a:r>
            <a:r>
              <a:rPr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(longer T</a:t>
            </a:r>
            <a:r>
              <a:rPr baseline="-25000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1\2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= 26hrs)</a:t>
            </a:r>
            <a:r>
              <a:rPr lang="en-US" sz="1200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2.5 mg twice per day beginning two days before the anticipated onset of menstrual migraine and continuing for six days.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28575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9" name="Google Shape;289;p32"/>
          <p:cNvSpPr/>
          <p:nvPr/>
        </p:nvSpPr>
        <p:spPr>
          <a:xfrm>
            <a:off x="66600" y="4155375"/>
            <a:ext cx="4607700" cy="347100"/>
          </a:xfrm>
          <a:prstGeom prst="snipRoundRect">
            <a:avLst>
              <a:gd fmla="val 0" name="adj1"/>
              <a:gd fmla="val 50000" name="adj2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Factors when Choosing a </a:t>
            </a:r>
            <a:r>
              <a:rPr b="1" lang="en-US"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Triptans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b="1" lang="en-US"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180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32"/>
          <p:cNvSpPr/>
          <p:nvPr/>
        </p:nvSpPr>
        <p:spPr>
          <a:xfrm>
            <a:off x="195025" y="1533475"/>
            <a:ext cx="1454810" cy="867441"/>
          </a:xfrm>
          <a:custGeom>
            <a:rect b="b" l="l" r="r" t="t"/>
            <a:pathLst>
              <a:path extrusionOk="0" h="571625" w="1454810">
                <a:moveTo>
                  <a:pt x="0" y="57163"/>
                </a:moveTo>
                <a:cubicBezTo>
                  <a:pt x="0" y="25593"/>
                  <a:pt x="25593" y="0"/>
                  <a:pt x="57163" y="0"/>
                </a:cubicBezTo>
                <a:lnTo>
                  <a:pt x="1397648" y="0"/>
                </a:lnTo>
                <a:cubicBezTo>
                  <a:pt x="1429218" y="0"/>
                  <a:pt x="1454811" y="25593"/>
                  <a:pt x="1454811" y="57163"/>
                </a:cubicBezTo>
                <a:cubicBezTo>
                  <a:pt x="1454811" y="209596"/>
                  <a:pt x="1454810" y="362030"/>
                  <a:pt x="1454810" y="514463"/>
                </a:cubicBezTo>
                <a:cubicBezTo>
                  <a:pt x="1454810" y="546033"/>
                  <a:pt x="1429217" y="571626"/>
                  <a:pt x="1397647" y="571626"/>
                </a:cubicBezTo>
                <a:lnTo>
                  <a:pt x="57163" y="571625"/>
                </a:lnTo>
                <a:cubicBezTo>
                  <a:pt x="25593" y="571625"/>
                  <a:pt x="0" y="546032"/>
                  <a:pt x="0" y="514462"/>
                </a:cubicBezTo>
                <a:lnTo>
                  <a:pt x="0" y="57163"/>
                </a:lnTo>
                <a:close/>
              </a:path>
            </a:pathLst>
          </a:custGeom>
          <a:solidFill>
            <a:srgbClr val="FFC1D2"/>
          </a:solidFill>
          <a:ln>
            <a:noFill/>
          </a:ln>
        </p:spPr>
        <p:txBody>
          <a:bodyPr anchorCtr="0" anchor="ctr" bIns="30700" lIns="30700" spcFirstLastPara="1" rIns="30700" wrap="square" tIns="30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Patients:</a:t>
            </a:r>
            <a:endParaRPr b="1"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1" name="Google Shape;291;p32"/>
          <p:cNvSpPr/>
          <p:nvPr/>
        </p:nvSpPr>
        <p:spPr>
          <a:xfrm>
            <a:off x="1956252" y="667375"/>
            <a:ext cx="1832740" cy="675523"/>
          </a:xfrm>
          <a:custGeom>
            <a:rect b="b" l="l" r="r" t="t"/>
            <a:pathLst>
              <a:path extrusionOk="0" h="691072" w="1569799">
                <a:moveTo>
                  <a:pt x="0" y="69107"/>
                </a:moveTo>
                <a:cubicBezTo>
                  <a:pt x="0" y="30940"/>
                  <a:pt x="30940" y="0"/>
                  <a:pt x="69107" y="0"/>
                </a:cubicBezTo>
                <a:lnTo>
                  <a:pt x="1500692" y="0"/>
                </a:lnTo>
                <a:cubicBezTo>
                  <a:pt x="1538859" y="0"/>
                  <a:pt x="1569799" y="30940"/>
                  <a:pt x="1569799" y="69107"/>
                </a:cubicBezTo>
                <a:lnTo>
                  <a:pt x="1569799" y="621965"/>
                </a:lnTo>
                <a:cubicBezTo>
                  <a:pt x="1569799" y="660132"/>
                  <a:pt x="1538859" y="691072"/>
                  <a:pt x="1500692" y="691072"/>
                </a:cubicBezTo>
                <a:lnTo>
                  <a:pt x="69107" y="691072"/>
                </a:lnTo>
                <a:cubicBezTo>
                  <a:pt x="30940" y="691072"/>
                  <a:pt x="0" y="660132"/>
                  <a:pt x="0" y="621965"/>
                </a:cubicBezTo>
                <a:lnTo>
                  <a:pt x="0" y="69107"/>
                </a:lnTo>
                <a:close/>
              </a:path>
            </a:pathLst>
          </a:custGeom>
          <a:solidFill>
            <a:srgbClr val="84D7D4"/>
          </a:solidFill>
          <a:ln>
            <a:noFill/>
          </a:ln>
        </p:spPr>
        <p:txBody>
          <a:bodyPr anchorCtr="0" anchor="ctr" bIns="31650" lIns="31650" spcFirstLastPara="1" rIns="31650" wrap="square" tIns="316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migraines a day or less  and need rapid relief</a:t>
            </a:r>
            <a:endParaRPr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2" name="Google Shape;292;p32"/>
          <p:cNvSpPr/>
          <p:nvPr/>
        </p:nvSpPr>
        <p:spPr>
          <a:xfrm>
            <a:off x="3789007" y="1017738"/>
            <a:ext cx="457300" cy="26253"/>
          </a:xfrm>
          <a:custGeom>
            <a:rect b="b" l="l" r="r" t="t"/>
            <a:pathLst>
              <a:path extrusionOk="0" h="26253" w="457300">
                <a:moveTo>
                  <a:pt x="0" y="13126"/>
                </a:moveTo>
                <a:lnTo>
                  <a:pt x="457300" y="13126"/>
                </a:lnTo>
              </a:path>
            </a:pathLst>
          </a:custGeom>
          <a:noFill/>
          <a:ln cap="flat" cmpd="sng" w="9525">
            <a:solidFill>
              <a:srgbClr val="75707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675" lIns="229900" spcFirstLastPara="1" rIns="229900" wrap="square" tIns="16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rgbClr val="35506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32"/>
          <p:cNvSpPr/>
          <p:nvPr/>
        </p:nvSpPr>
        <p:spPr>
          <a:xfrm>
            <a:off x="4247150" y="766701"/>
            <a:ext cx="2331322" cy="528753"/>
          </a:xfrm>
          <a:custGeom>
            <a:rect b="b" l="l" r="r" t="t"/>
            <a:pathLst>
              <a:path extrusionOk="0" h="571625" w="2100290">
                <a:moveTo>
                  <a:pt x="0" y="57163"/>
                </a:moveTo>
                <a:cubicBezTo>
                  <a:pt x="0" y="25593"/>
                  <a:pt x="25593" y="0"/>
                  <a:pt x="57163" y="0"/>
                </a:cubicBezTo>
                <a:lnTo>
                  <a:pt x="2043128" y="0"/>
                </a:lnTo>
                <a:cubicBezTo>
                  <a:pt x="2074698" y="0"/>
                  <a:pt x="2100291" y="25593"/>
                  <a:pt x="2100291" y="57163"/>
                </a:cubicBezTo>
                <a:cubicBezTo>
                  <a:pt x="2100291" y="209596"/>
                  <a:pt x="2100290" y="362030"/>
                  <a:pt x="2100290" y="514463"/>
                </a:cubicBezTo>
                <a:cubicBezTo>
                  <a:pt x="2100290" y="546033"/>
                  <a:pt x="2074697" y="571626"/>
                  <a:pt x="2043127" y="571626"/>
                </a:cubicBezTo>
                <a:lnTo>
                  <a:pt x="57163" y="571625"/>
                </a:lnTo>
                <a:cubicBezTo>
                  <a:pt x="25593" y="571625"/>
                  <a:pt x="0" y="546032"/>
                  <a:pt x="0" y="514462"/>
                </a:cubicBezTo>
                <a:lnTo>
                  <a:pt x="0" y="57163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anchorCtr="0" anchor="ctr" bIns="26900" lIns="26900" spcFirstLastPara="1" rIns="26900" wrap="square" tIns="269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Triptans</a:t>
            </a:r>
            <a:r>
              <a:rPr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(they give rapid relief)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4" name="Google Shape;294;p32"/>
          <p:cNvSpPr/>
          <p:nvPr/>
        </p:nvSpPr>
        <p:spPr>
          <a:xfrm>
            <a:off x="1956249" y="1564000"/>
            <a:ext cx="1832740" cy="671068"/>
          </a:xfrm>
          <a:custGeom>
            <a:rect b="b" l="l" r="r" t="t"/>
            <a:pathLst>
              <a:path extrusionOk="0" h="725479" w="1569799">
                <a:moveTo>
                  <a:pt x="0" y="72548"/>
                </a:moveTo>
                <a:cubicBezTo>
                  <a:pt x="0" y="32481"/>
                  <a:pt x="32481" y="0"/>
                  <a:pt x="72548" y="0"/>
                </a:cubicBezTo>
                <a:lnTo>
                  <a:pt x="1497251" y="0"/>
                </a:lnTo>
                <a:cubicBezTo>
                  <a:pt x="1537318" y="0"/>
                  <a:pt x="1569799" y="32481"/>
                  <a:pt x="1569799" y="72548"/>
                </a:cubicBezTo>
                <a:lnTo>
                  <a:pt x="1569799" y="652931"/>
                </a:lnTo>
                <a:cubicBezTo>
                  <a:pt x="1569799" y="692998"/>
                  <a:pt x="1537318" y="725479"/>
                  <a:pt x="1497251" y="725479"/>
                </a:cubicBezTo>
                <a:lnTo>
                  <a:pt x="72548" y="725479"/>
                </a:lnTo>
                <a:cubicBezTo>
                  <a:pt x="32481" y="725479"/>
                  <a:pt x="0" y="692998"/>
                  <a:pt x="0" y="652931"/>
                </a:cubicBezTo>
                <a:lnTo>
                  <a:pt x="0" y="72548"/>
                </a:lnTo>
                <a:close/>
              </a:path>
            </a:pathLst>
          </a:custGeom>
          <a:solidFill>
            <a:srgbClr val="84D7D4"/>
          </a:solidFill>
          <a:ln>
            <a:noFill/>
          </a:ln>
        </p:spPr>
        <p:txBody>
          <a:bodyPr anchorCtr="0" anchor="ctr" bIns="32675" lIns="32675" spcFirstLastPara="1" rIns="32675" wrap="square" tIns="326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pregnant women</a:t>
            </a:r>
            <a:endParaRPr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5" name="Google Shape;295;p32"/>
          <p:cNvSpPr/>
          <p:nvPr/>
        </p:nvSpPr>
        <p:spPr>
          <a:xfrm>
            <a:off x="3789007" y="1886082"/>
            <a:ext cx="457300" cy="26253"/>
          </a:xfrm>
          <a:custGeom>
            <a:rect b="b" l="l" r="r" t="t"/>
            <a:pathLst>
              <a:path extrusionOk="0" h="26253" w="457300">
                <a:moveTo>
                  <a:pt x="0" y="13126"/>
                </a:moveTo>
                <a:lnTo>
                  <a:pt x="457300" y="13126"/>
                </a:lnTo>
              </a:path>
            </a:pathLst>
          </a:custGeom>
          <a:noFill/>
          <a:ln cap="flat" cmpd="sng" w="9525">
            <a:solidFill>
              <a:srgbClr val="75707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675" lIns="229900" spcFirstLastPara="1" rIns="229900" wrap="square" tIns="16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rgbClr val="35506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32"/>
          <p:cNvSpPr/>
          <p:nvPr/>
        </p:nvSpPr>
        <p:spPr>
          <a:xfrm>
            <a:off x="4246300" y="1440475"/>
            <a:ext cx="2333011" cy="867642"/>
          </a:xfrm>
          <a:custGeom>
            <a:rect b="b" l="l" r="r" t="t"/>
            <a:pathLst>
              <a:path extrusionOk="0" h="615349" w="2125750">
                <a:moveTo>
                  <a:pt x="0" y="61535"/>
                </a:moveTo>
                <a:cubicBezTo>
                  <a:pt x="0" y="27550"/>
                  <a:pt x="27550" y="0"/>
                  <a:pt x="61535" y="0"/>
                </a:cubicBezTo>
                <a:lnTo>
                  <a:pt x="2064215" y="0"/>
                </a:lnTo>
                <a:cubicBezTo>
                  <a:pt x="2098200" y="0"/>
                  <a:pt x="2125750" y="27550"/>
                  <a:pt x="2125750" y="61535"/>
                </a:cubicBezTo>
                <a:lnTo>
                  <a:pt x="2125750" y="553814"/>
                </a:lnTo>
                <a:cubicBezTo>
                  <a:pt x="2125750" y="587799"/>
                  <a:pt x="2098200" y="615349"/>
                  <a:pt x="2064215" y="615349"/>
                </a:cubicBezTo>
                <a:lnTo>
                  <a:pt x="61535" y="615349"/>
                </a:lnTo>
                <a:cubicBezTo>
                  <a:pt x="27550" y="615349"/>
                  <a:pt x="0" y="587799"/>
                  <a:pt x="0" y="553814"/>
                </a:cubicBezTo>
                <a:lnTo>
                  <a:pt x="0" y="61535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anchorCtr="0" anchor="ctr" bIns="26275" lIns="26275" spcFirstLastPara="1" rIns="26275" wrap="square" tIns="26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paracetamol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or intranasal </a:t>
            </a:r>
            <a:r>
              <a:rPr b="1"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sumitriptan</a:t>
            </a:r>
            <a:r>
              <a:rPr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or </a:t>
            </a:r>
            <a:r>
              <a:rPr b="1"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diphenhydramin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b="1"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meclizine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are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safe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297" name="Google Shape;297;p32"/>
          <p:cNvGraphicFramePr/>
          <p:nvPr/>
        </p:nvGraphicFramePr>
        <p:xfrm>
          <a:off x="383259" y="472632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{6AD4D6CC-05CA-4842-B1C7-A5AB7BF647C2}</a:tableStyleId>
              </a:tblPr>
              <a:tblGrid>
                <a:gridCol w="2003400"/>
                <a:gridCol w="2003400"/>
                <a:gridCol w="2003400"/>
              </a:tblGrid>
              <a:tr h="574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Medication</a:t>
                      </a:r>
                      <a:endParaRPr sz="1200" u="none" cap="none" strike="noStrike"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T</a:t>
                      </a:r>
                      <a:r>
                        <a:rPr baseline="-25000" lang="en-US" sz="1200" u="none" cap="none" strike="noStrike"/>
                        <a:t>max</a:t>
                      </a:r>
                      <a:r>
                        <a:rPr lang="en-US" sz="1200" u="none" cap="none" strike="noStrike"/>
                        <a:t> (h)</a:t>
                      </a:r>
                      <a:endParaRPr sz="12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000">
                          <a:solidFill>
                            <a:schemeClr val="accent1"/>
                          </a:solidFill>
                        </a:rPr>
                        <a:t>Give rapped effect</a:t>
                      </a:r>
                      <a:endParaRPr sz="1000">
                        <a:solidFill>
                          <a:schemeClr val="accent1"/>
                        </a:solidFill>
                      </a:endParaRPr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T</a:t>
                      </a:r>
                      <a:r>
                        <a:rPr baseline="-25000" lang="en-US" sz="1200" u="none" cap="none" strike="noStrike"/>
                        <a:t>1\2</a:t>
                      </a:r>
                      <a:r>
                        <a:rPr lang="en-US" sz="1200" u="none" cap="none" strike="noStrike"/>
                        <a:t> (h)</a:t>
                      </a:r>
                      <a:endParaRPr sz="12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000">
                          <a:solidFill>
                            <a:schemeClr val="accent1"/>
                          </a:solidFill>
                        </a:rPr>
                        <a:t>Reduce pain and prevent recurrence for longer time</a:t>
                      </a:r>
                      <a:endParaRPr sz="1000">
                        <a:solidFill>
                          <a:schemeClr val="accent1"/>
                        </a:solidFill>
                      </a:endParaRPr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0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DHE</a:t>
                      </a:r>
                      <a:endParaRPr sz="1200" u="none" cap="none" strike="noStrike"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200" u="none" cap="none" strike="noStrike"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200" u="none" cap="none" strike="noStrike"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0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Sumatriptan SQ</a:t>
                      </a:r>
                      <a:endParaRPr sz="1200" u="none" cap="none" strike="noStrike"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0000"/>
                          </a:solidFill>
                        </a:rPr>
                        <a:t>0.25</a:t>
                      </a:r>
                      <a:endParaRPr b="1" sz="12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200" u="none" cap="none" strike="noStrike"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0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Rizatriptan</a:t>
                      </a:r>
                      <a:endParaRPr sz="1200" u="none" cap="none" strike="noStrike"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1-1.5</a:t>
                      </a:r>
                      <a:endParaRPr sz="1200" u="none" cap="none" strike="noStrike"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2-3</a:t>
                      </a:r>
                      <a:endParaRPr sz="1200" u="none" cap="none" strike="noStrike"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0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Zolmitriptan</a:t>
                      </a:r>
                      <a:endParaRPr sz="1200" u="none" cap="none" strike="noStrike"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2.5</a:t>
                      </a:r>
                      <a:endParaRPr sz="1200" u="none" cap="none" strike="noStrike"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200" u="none" cap="none" strike="noStrike"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0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Naratriptan</a:t>
                      </a:r>
                      <a:endParaRPr sz="1200" u="none" cap="none" strike="noStrike"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2-3</a:t>
                      </a:r>
                      <a:endParaRPr sz="1200" u="none" cap="none" strike="noStrike"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0000"/>
                          </a:solidFill>
                        </a:rPr>
                        <a:t>6</a:t>
                      </a:r>
                      <a:endParaRPr b="1" sz="12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0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Eletriptan</a:t>
                      </a:r>
                      <a:endParaRPr sz="1200" u="none" cap="none" strike="noStrike"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2.8</a:t>
                      </a:r>
                      <a:endParaRPr sz="1200" u="none" cap="none" strike="noStrike"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0000"/>
                          </a:solidFill>
                        </a:rPr>
                        <a:t>4</a:t>
                      </a:r>
                      <a:endParaRPr b="1" sz="12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0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Frovatriptan</a:t>
                      </a:r>
                      <a:endParaRPr sz="1200" u="none" cap="none" strike="noStrike"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/>
                        <a:t>2-3</a:t>
                      </a:r>
                      <a:endParaRPr sz="1200" u="none" cap="none" strike="noStrike"/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0000"/>
                          </a:solidFill>
                        </a:rPr>
                        <a:t>26</a:t>
                      </a:r>
                      <a:endParaRPr b="1" sz="12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45700" marB="4570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BB7B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98" name="Google Shape;298;p32"/>
          <p:cNvSpPr/>
          <p:nvPr/>
        </p:nvSpPr>
        <p:spPr>
          <a:xfrm>
            <a:off x="1954624" y="2433575"/>
            <a:ext cx="1832740" cy="671068"/>
          </a:xfrm>
          <a:custGeom>
            <a:rect b="b" l="l" r="r" t="t"/>
            <a:pathLst>
              <a:path extrusionOk="0" h="725479" w="1569799">
                <a:moveTo>
                  <a:pt x="0" y="72548"/>
                </a:moveTo>
                <a:cubicBezTo>
                  <a:pt x="0" y="32481"/>
                  <a:pt x="32481" y="0"/>
                  <a:pt x="72548" y="0"/>
                </a:cubicBezTo>
                <a:lnTo>
                  <a:pt x="1497251" y="0"/>
                </a:lnTo>
                <a:cubicBezTo>
                  <a:pt x="1537318" y="0"/>
                  <a:pt x="1569799" y="32481"/>
                  <a:pt x="1569799" y="72548"/>
                </a:cubicBezTo>
                <a:lnTo>
                  <a:pt x="1569799" y="652931"/>
                </a:lnTo>
                <a:cubicBezTo>
                  <a:pt x="1569799" y="692998"/>
                  <a:pt x="1537318" y="725479"/>
                  <a:pt x="1497251" y="725479"/>
                </a:cubicBezTo>
                <a:lnTo>
                  <a:pt x="72548" y="725479"/>
                </a:lnTo>
                <a:cubicBezTo>
                  <a:pt x="32481" y="725479"/>
                  <a:pt x="0" y="692998"/>
                  <a:pt x="0" y="652931"/>
                </a:cubicBezTo>
                <a:lnTo>
                  <a:pt x="0" y="72548"/>
                </a:lnTo>
                <a:close/>
              </a:path>
            </a:pathLst>
          </a:custGeom>
          <a:solidFill>
            <a:srgbClr val="84D7D4"/>
          </a:solidFill>
          <a:ln>
            <a:noFill/>
          </a:ln>
        </p:spPr>
        <p:txBody>
          <a:bodyPr anchorCtr="0" anchor="ctr" bIns="32675" lIns="32675" spcFirstLastPara="1" rIns="32675" wrap="square" tIns="326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Patients with headache episodes lasting 2 or 3 days</a:t>
            </a:r>
            <a:endParaRPr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9" name="Google Shape;299;p32"/>
          <p:cNvSpPr/>
          <p:nvPr/>
        </p:nvSpPr>
        <p:spPr>
          <a:xfrm>
            <a:off x="3789007" y="2777932"/>
            <a:ext cx="457300" cy="26253"/>
          </a:xfrm>
          <a:custGeom>
            <a:rect b="b" l="l" r="r" t="t"/>
            <a:pathLst>
              <a:path extrusionOk="0" h="26253" w="457300">
                <a:moveTo>
                  <a:pt x="0" y="13126"/>
                </a:moveTo>
                <a:lnTo>
                  <a:pt x="457300" y="13126"/>
                </a:lnTo>
              </a:path>
            </a:pathLst>
          </a:custGeom>
          <a:noFill/>
          <a:ln cap="flat" cmpd="sng" w="9525">
            <a:solidFill>
              <a:srgbClr val="75707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675" lIns="229900" spcFirstLastPara="1" rIns="229900" wrap="square" tIns="16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rgbClr val="35506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32"/>
          <p:cNvSpPr/>
          <p:nvPr/>
        </p:nvSpPr>
        <p:spPr>
          <a:xfrm>
            <a:off x="4246300" y="2437625"/>
            <a:ext cx="2333011" cy="670730"/>
          </a:xfrm>
          <a:custGeom>
            <a:rect b="b" l="l" r="r" t="t"/>
            <a:pathLst>
              <a:path extrusionOk="0" h="615349" w="2125750">
                <a:moveTo>
                  <a:pt x="0" y="61535"/>
                </a:moveTo>
                <a:cubicBezTo>
                  <a:pt x="0" y="27550"/>
                  <a:pt x="27550" y="0"/>
                  <a:pt x="61535" y="0"/>
                </a:cubicBezTo>
                <a:lnTo>
                  <a:pt x="2064215" y="0"/>
                </a:lnTo>
                <a:cubicBezTo>
                  <a:pt x="2098200" y="0"/>
                  <a:pt x="2125750" y="27550"/>
                  <a:pt x="2125750" y="61535"/>
                </a:cubicBezTo>
                <a:lnTo>
                  <a:pt x="2125750" y="553814"/>
                </a:lnTo>
                <a:cubicBezTo>
                  <a:pt x="2125750" y="587799"/>
                  <a:pt x="2098200" y="615349"/>
                  <a:pt x="2064215" y="615349"/>
                </a:cubicBezTo>
                <a:lnTo>
                  <a:pt x="61535" y="615349"/>
                </a:lnTo>
                <a:cubicBezTo>
                  <a:pt x="27550" y="615349"/>
                  <a:pt x="0" y="587799"/>
                  <a:pt x="0" y="553814"/>
                </a:cubicBezTo>
                <a:lnTo>
                  <a:pt x="0" y="61535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anchorCtr="0" anchor="ctr" bIns="26275" lIns="26275" spcFirstLastPara="1" rIns="26275" wrap="square" tIns="26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DHE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because it has longer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r>
              <a:rPr b="1" baseline="-25000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1\2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1" name="Google Shape;301;p32"/>
          <p:cNvSpPr/>
          <p:nvPr/>
        </p:nvSpPr>
        <p:spPr>
          <a:xfrm>
            <a:off x="347425" y="3262475"/>
            <a:ext cx="6101700" cy="6708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lg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730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form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of drug preparation could influence the choice,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730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Injectable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Sumatriptan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reaches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r>
              <a:rPr b="1" baseline="-25000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max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the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fastest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followed by </a:t>
            </a:r>
            <a:r>
              <a:rPr b="1"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DHE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nasal spray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</a:t>
            </a:r>
            <a:r>
              <a:rPr b="1" lang="en-US" sz="1200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Rizatriptan.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3"/>
          <p:cNvSpPr/>
          <p:nvPr/>
        </p:nvSpPr>
        <p:spPr>
          <a:xfrm>
            <a:off x="0" y="0"/>
            <a:ext cx="6830400" cy="5274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Summary</a:t>
            </a:r>
            <a:endParaRPr b="1" sz="30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308" name="Google Shape;308;p33"/>
          <p:cNvGraphicFramePr/>
          <p:nvPr/>
        </p:nvGraphicFramePr>
        <p:xfrm>
          <a:off x="0" y="52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{6DF4A37E-53A0-4AD4-90B2-1B475EFFEDAF}</a:tableStyleId>
              </a:tblPr>
              <a:tblGrid>
                <a:gridCol w="337150"/>
                <a:gridCol w="1127850"/>
                <a:gridCol w="382850"/>
                <a:gridCol w="1028700"/>
                <a:gridCol w="561975"/>
                <a:gridCol w="695325"/>
                <a:gridCol w="885825"/>
                <a:gridCol w="895350"/>
                <a:gridCol w="942975"/>
              </a:tblGrid>
              <a:tr h="359000">
                <a:tc gridSpan="9"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ACUTE  ATTACK: A- Rescue therapy </a:t>
                      </a:r>
                      <a:r>
                        <a:rPr lang="en-US" sz="100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(to treat the symptoms)</a:t>
                      </a:r>
                      <a:endParaRPr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359000"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4F2F0">
                        <a:alpha val="89800"/>
                      </a:srgbClr>
                    </a:solidFill>
                  </a:tcPr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Analgesics</a:t>
                      </a: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4F2F0">
                        <a:alpha val="89800"/>
                      </a:srgbClr>
                    </a:solidFill>
                  </a:tcPr>
                </a:tc>
                <a:tc hMerge="1"/>
                <a:tc hMerge="1"/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Antiemetics</a:t>
                      </a:r>
                      <a:r>
                        <a:rPr lang="en-US" sz="90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used with analgesics in case of pain+vomiting </a:t>
                      </a:r>
                      <a:endParaRPr sz="9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4F2F0">
                        <a:alpha val="89800"/>
                      </a:srgbClr>
                    </a:solidFill>
                  </a:tcPr>
                </a:tc>
                <a:tc hMerge="1"/>
                <a:tc hMerge="1"/>
                <a:tc hMerge="1"/>
                <a:tc hMerge="1"/>
              </a:tr>
              <a:tr h="349350">
                <a:tc>
                  <a:txBody>
                    <a:bodyPr>
                      <a:noAutofit/>
                    </a:bodyPr>
                    <a:lstStyle/>
                    <a:p>
                      <a:pPr indent="0" lvl="0" marL="76200" marR="76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NSAIDs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Opioid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Dopamine Antagonists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Phenothiazines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5HT3 antagonists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H1 antagonist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</a:tr>
              <a:tr h="841550">
                <a:tc>
                  <a:txBody>
                    <a:bodyPr>
                      <a:noAutofit/>
                    </a:bodyPr>
                    <a:lstStyle/>
                    <a:p>
                      <a:pPr indent="0" lvl="0" marL="76200" marR="76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Aspirin - Acetaminophen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(Paracetamol </a:t>
                      </a:r>
                      <a:r>
                        <a:rPr b="1"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safe with Pregnancy</a:t>
                      </a:r>
                      <a:r>
                        <a:rPr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</a:t>
                      </a:r>
                      <a:endParaRPr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ibuprofen, naproxen 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Tramadol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Domperidone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Promethazine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Ondanseteron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Granisetron  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Meclizine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diphenhydramine</a:t>
                      </a:r>
                      <a:endParaRPr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</a:t>
                      </a:r>
                      <a:r>
                        <a:rPr b="1"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safe with Pregnancy)</a:t>
                      </a:r>
                      <a:endParaRPr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785600">
                <a:tc>
                  <a:txBody>
                    <a:bodyPr>
                      <a:noAutofit/>
                    </a:bodyPr>
                    <a:lstStyle/>
                    <a:p>
                      <a:pPr indent="0" lvl="0" marL="76200" marR="76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>
                        <a:alpha val="89800"/>
                      </a:srgbClr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 alone </a:t>
                      </a: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case of mild to moderate pain with no vomiting or nausea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118871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</a:t>
                      </a: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agonist 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Gastro-prokinetic: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↑ Absorption,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bioavailability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 abortive therapy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Dopamine antagonists 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Sedation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(antipsychotic)</a:t>
                      </a:r>
                      <a:endParaRPr sz="9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 severe nausea &amp; vomiting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57150" lvl="0" marL="4572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Antihistamine 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0" marR="18288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sedation 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Anticholinergic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9000">
                <a:tc gridSpan="9"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Acute Attack: B- abortive therapy</a:t>
                      </a:r>
                      <a:endParaRPr b="1"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378300">
                <a:tc>
                  <a:txBody>
                    <a:bodyPr>
                      <a:noAutofit/>
                    </a:bodyPr>
                    <a:lstStyle/>
                    <a:p>
                      <a:pPr indent="0" lvl="0" marL="76200" marR="76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4F2F0">
                        <a:alpha val="89800"/>
                      </a:srgbClr>
                    </a:solidFill>
                  </a:tcPr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Ergots </a:t>
                      </a:r>
                      <a:r>
                        <a:rPr b="1" lang="en-US" sz="110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(only in </a:t>
                      </a:r>
                      <a:r>
                        <a:rPr b="1" lang="en-US" sz="110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SEVERE</a:t>
                      </a:r>
                      <a:r>
                        <a:rPr b="1" lang="en-US" sz="110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cases)</a:t>
                      </a:r>
                      <a:endParaRPr b="1" sz="11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4F2F0">
                        <a:alpha val="89800"/>
                      </a:srgbClr>
                    </a:solidFill>
                  </a:tcPr>
                </a:tc>
                <a:tc hMerge="1"/>
                <a:tc hMerge="1"/>
                <a:tc hMerge="1"/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Triprans </a:t>
                      </a:r>
                      <a:endParaRPr b="1"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4F2F0">
                        <a:alpha val="89800"/>
                      </a:srgbClr>
                    </a:solidFill>
                  </a:tcPr>
                </a:tc>
                <a:tc hMerge="1"/>
                <a:tc hMerge="1"/>
                <a:tc hMerge="1"/>
              </a:tr>
              <a:tr h="513425">
                <a:tc>
                  <a:txBody>
                    <a:bodyPr>
                      <a:noAutofit/>
                    </a:bodyPr>
                    <a:lstStyle/>
                    <a:p>
                      <a:pPr indent="0" lvl="0" marL="76200" marR="76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Ergotamine tartarate</a:t>
                      </a:r>
                      <a:endParaRPr b="1"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</a:t>
                      </a: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restricted</a:t>
                      </a: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use)    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Dihydroergotamine (DHE)</a:t>
                      </a:r>
                      <a:endParaRPr b="1"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 preferred)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 hMerge="1"/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Sumatriptan</a:t>
                      </a:r>
                      <a:endParaRPr b="1"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(safe with </a:t>
                      </a:r>
                      <a:r>
                        <a:rPr b="1"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Pregnancy)</a:t>
                      </a:r>
                      <a:endParaRPr b="1"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Zolmitriptan</a:t>
                      </a:r>
                      <a:endParaRPr b="1"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Naratriptan</a:t>
                      </a:r>
                      <a:endParaRPr b="1"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513425">
                <a:tc>
                  <a:txBody>
                    <a:bodyPr>
                      <a:noAutofit/>
                    </a:bodyPr>
                    <a:lstStyle/>
                    <a:p>
                      <a:pPr indent="0" lvl="0" marL="76200" marR="76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EFDED"/>
                    </a:solidFill>
                  </a:tcPr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Partial agonism at 5HT1 receptors (5HT-1D/1B found in  cerebereal &amp; menigeal vessels) </a:t>
                      </a:r>
                      <a:r>
                        <a:rPr b="1"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(non-selective)</a:t>
                      </a:r>
                      <a:endParaRPr b="1"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5HT1 agonists  </a:t>
                      </a:r>
                      <a:r>
                        <a:rPr b="1"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(selective)</a:t>
                      </a:r>
                      <a:endParaRPr b="1"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 α1, α2, β –adrenergic , dopamine or muscarinic receptors.</a:t>
                      </a:r>
                      <a:endParaRPr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677475"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80E"/>
                    </a:solidFill>
                  </a:tcPr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-57150" lvl="0" marL="22860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↓release of vasodilating peptides 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22860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↓excessive firing of nerve endings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22860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effect on α-adrenoceptors → vasoconstriction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inhibit the release of vasoactive peptides, vasoconstriction, block pain pathways in the brainstem. inhibit transmission in the trigeminal nucleus caudalis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333775"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3E95A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-57150" lvl="0" marL="4572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erratic oral absorption → low bioavailability.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4572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high &amp; long tissue binding ability: vasoconstriction effect last for long time.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4572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has significant S.E.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>
                      <a:noAutofit/>
                    </a:bodyPr>
                    <a:lstStyle/>
                    <a:p>
                      <a:pPr indent="-57150" lvl="0" marL="4572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liminated rapidly, due to its rapid hepatic clearance &amp; less S.E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4572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injectable (good to in of vomiting) </a:t>
                      </a:r>
                      <a:r>
                        <a:rPr lang="en-US" sz="90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(antiemetic)</a:t>
                      </a:r>
                      <a:endParaRPr sz="9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8890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Bioavailability: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8890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-Oral low 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8890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-SC 97%, </a:t>
                      </a:r>
                      <a:r>
                        <a:rPr b="1"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(for fast relief -15min- fast action with SC</a:t>
                      </a:r>
                      <a:r>
                        <a:rPr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good for patient with vomiting)</a:t>
                      </a:r>
                      <a:endParaRPr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Oral bioavailability 40%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27432" marR="27432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Oral bioavailability 70%, peaks after 2 hrs (slower onset, less side effects).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3425">
                <a:tc>
                  <a:txBody>
                    <a:bodyPr>
                      <a:noAutofit/>
                    </a:bodyPr>
                    <a:lstStyle/>
                    <a:p>
                      <a:pPr indent="0" lvl="0" marL="76200" marR="76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-57150" lvl="0" marL="0" marR="18288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Calibri"/>
                        <a:buChar char="●"/>
                      </a:pPr>
                      <a:r>
                        <a:rPr b="1"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DHE can be given for severe, recurrent attacks not responding to other drugs and </a:t>
                      </a:r>
                      <a:r>
                        <a:rPr b="1"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lasting</a:t>
                      </a:r>
                      <a:r>
                        <a:rPr b="1"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2-3 days.</a:t>
                      </a:r>
                      <a:endParaRPr b="1"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4">
                  <a:txBody>
                    <a:bodyPr>
                      <a:noAutofit/>
                    </a:bodyPr>
                    <a:lstStyle/>
                    <a:p>
                      <a:pPr indent="-57150" lvl="0" marL="118871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Patient with migraines for a day or less and need rapid relief.</a:t>
                      </a:r>
                      <a:endParaRPr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27432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cluster headache.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005625">
                <a:tc>
                  <a:txBody>
                    <a:bodyPr>
                      <a:noAutofit/>
                    </a:bodyPr>
                    <a:lstStyle/>
                    <a:p>
                      <a:pPr indent="0" lvl="0" marL="76200" marR="76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-57150" lvl="0" marL="22860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GIT upset 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22860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Cold &amp; numbness of limbs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22860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Anginal pain &amp; disturbed cardiac rhythm</a:t>
                      </a:r>
                      <a:endParaRPr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22860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Rebound headache </a:t>
                      </a:r>
                      <a:r>
                        <a:rPr lang="en-US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</a:t>
                      </a: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Prolong use)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22860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</a:t>
                      </a:r>
                      <a:r>
                        <a:rPr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araesthesia</a:t>
                      </a:r>
                      <a:r>
                        <a:rPr lang="en-US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</a:t>
                      </a: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Prolong &amp; high dose )</a:t>
                      </a:r>
                      <a:r>
                        <a:rPr lang="en-US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4">
                  <a:txBody>
                    <a:bodyPr>
                      <a:noAutofit/>
                    </a:bodyPr>
                    <a:lstStyle/>
                    <a:p>
                      <a:pPr indent="-57150" lvl="0" marL="9144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ame as with ergot  but triptans are better tolerated.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9144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Mild pain &amp; burning sensation at the site of injection.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9144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Vasospasm, Ischemic heart; Angina  &amp; Arrhythmias.</a:t>
                      </a:r>
                      <a:endParaRPr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333775">
                <a:tc>
                  <a:txBody>
                    <a:bodyPr>
                      <a:noAutofit/>
                    </a:bodyPr>
                    <a:lstStyle/>
                    <a:p>
                      <a:pPr indent="0" lvl="0" marL="76200" marR="76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4F2F0"/>
                    </a:solidFill>
                  </a:tcPr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-57150" lvl="0" marL="22860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Pregnancy → miscarriage </a:t>
                      </a:r>
                      <a:endParaRPr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22860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Hypertension. 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22860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Liver &amp; kidney diseases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22860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Prophylaxis of migraine</a:t>
                      </a:r>
                      <a:endParaRPr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22860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Peripheral and coronary diseases.</a:t>
                      </a:r>
                      <a:endParaRPr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22860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 Triptans</a:t>
                      </a:r>
                      <a:endParaRPr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8890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4">
                  <a:txBody>
                    <a:bodyPr>
                      <a:noAutofit/>
                    </a:bodyPr>
                    <a:lstStyle/>
                    <a:p>
                      <a:pPr indent="-57150" lvl="0" marL="9144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Peripheral vasospastic diseases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9144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uncontrolled hypertension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9144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 of ischemia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9144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cerebrovascular</a:t>
                      </a: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disorders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9144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 ergots or others inducing vasospasm  </a:t>
                      </a:r>
                      <a:r>
                        <a:rPr lang="en-US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9144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 MAOIs, lithium, SSRIs → (5HT increased to toxic level)</a:t>
                      </a:r>
                      <a:endParaRPr sz="90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57150" lvl="0" marL="91440" marR="889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Char char="●"/>
                      </a:pPr>
                      <a:r>
                        <a:rPr lang="en-US" sz="9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Renal or hepatic impairment.</a:t>
                      </a:r>
                      <a:endParaRPr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</a:tbl>
          </a:graphicData>
        </a:graphic>
      </p:graphicFrame>
      <p:sp>
        <p:nvSpPr>
          <p:cNvPr id="309" name="Google Shape;309;p33"/>
          <p:cNvSpPr txBox="1"/>
          <p:nvPr/>
        </p:nvSpPr>
        <p:spPr>
          <a:xfrm rot="-2921158">
            <a:off x="-95161" y="1247859"/>
            <a:ext cx="504858" cy="2572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</a:rPr>
              <a:t>G</a:t>
            </a:r>
            <a:r>
              <a:rPr b="1" lang="en-US" sz="800">
                <a:solidFill>
                  <a:schemeClr val="dk1"/>
                </a:solidFill>
              </a:rPr>
              <a:t>roup</a:t>
            </a:r>
            <a:endParaRPr b="1" sz="800">
              <a:solidFill>
                <a:schemeClr val="dk1"/>
              </a:solidFill>
            </a:endParaRPr>
          </a:p>
        </p:txBody>
      </p:sp>
      <p:sp>
        <p:nvSpPr>
          <p:cNvPr id="310" name="Google Shape;310;p33"/>
          <p:cNvSpPr txBox="1"/>
          <p:nvPr/>
        </p:nvSpPr>
        <p:spPr>
          <a:xfrm rot="-5400000">
            <a:off x="-105965" y="1866934"/>
            <a:ext cx="526500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</a:rPr>
              <a:t>Drug</a:t>
            </a:r>
            <a:endParaRPr b="1" sz="1000">
              <a:solidFill>
                <a:schemeClr val="dk1"/>
              </a:solidFill>
            </a:endParaRPr>
          </a:p>
        </p:txBody>
      </p:sp>
      <p:sp>
        <p:nvSpPr>
          <p:cNvPr id="311" name="Google Shape;311;p33"/>
          <p:cNvSpPr txBox="1"/>
          <p:nvPr/>
        </p:nvSpPr>
        <p:spPr>
          <a:xfrm rot="-5401959">
            <a:off x="-105976" y="2705161"/>
            <a:ext cx="526500" cy="2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</a:rPr>
              <a:t>Note</a:t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312" name="Google Shape;312;p33"/>
          <p:cNvSpPr txBox="1"/>
          <p:nvPr/>
        </p:nvSpPr>
        <p:spPr>
          <a:xfrm rot="-5400000">
            <a:off x="-105965" y="4128009"/>
            <a:ext cx="526500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</a:rPr>
              <a:t>Drug</a:t>
            </a:r>
            <a:endParaRPr b="1" sz="1000">
              <a:solidFill>
                <a:schemeClr val="dk1"/>
              </a:solidFill>
            </a:endParaRPr>
          </a:p>
        </p:txBody>
      </p:sp>
      <p:sp>
        <p:nvSpPr>
          <p:cNvPr id="313" name="Google Shape;313;p33"/>
          <p:cNvSpPr txBox="1"/>
          <p:nvPr/>
        </p:nvSpPr>
        <p:spPr>
          <a:xfrm rot="-2921158">
            <a:off x="-95161" y="3629109"/>
            <a:ext cx="504858" cy="2572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</a:rPr>
              <a:t>Group</a:t>
            </a:r>
            <a:endParaRPr b="1" sz="800">
              <a:solidFill>
                <a:schemeClr val="dk1"/>
              </a:solidFill>
            </a:endParaRPr>
          </a:p>
        </p:txBody>
      </p:sp>
      <p:sp>
        <p:nvSpPr>
          <p:cNvPr id="314" name="Google Shape;314;p33"/>
          <p:cNvSpPr txBox="1"/>
          <p:nvPr/>
        </p:nvSpPr>
        <p:spPr>
          <a:xfrm rot="-5401572">
            <a:off x="-170763" y="4556050"/>
            <a:ext cx="6561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</a:rPr>
              <a:t>M.O.A</a:t>
            </a:r>
            <a:endParaRPr b="1" sz="1100">
              <a:solidFill>
                <a:schemeClr val="dk1"/>
              </a:solidFill>
            </a:endParaRPr>
          </a:p>
        </p:txBody>
      </p:sp>
      <p:sp>
        <p:nvSpPr>
          <p:cNvPr id="315" name="Google Shape;315;p33"/>
          <p:cNvSpPr txBox="1"/>
          <p:nvPr/>
        </p:nvSpPr>
        <p:spPr>
          <a:xfrm rot="-5400000">
            <a:off x="-71475" y="5208375"/>
            <a:ext cx="457500" cy="2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</a:rPr>
              <a:t>P.D</a:t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316" name="Google Shape;316;p33"/>
          <p:cNvSpPr txBox="1"/>
          <p:nvPr/>
        </p:nvSpPr>
        <p:spPr>
          <a:xfrm rot="-5400000">
            <a:off x="-124275" y="6200025"/>
            <a:ext cx="526500" cy="3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</a:rPr>
              <a:t>P.K</a:t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317" name="Google Shape;317;p33"/>
          <p:cNvSpPr txBox="1"/>
          <p:nvPr/>
        </p:nvSpPr>
        <p:spPr>
          <a:xfrm rot="-5400000">
            <a:off x="-128475" y="7131825"/>
            <a:ext cx="571500" cy="3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</a:rPr>
              <a:t>Uses</a:t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318" name="Google Shape;318;p33"/>
          <p:cNvSpPr txBox="1"/>
          <p:nvPr/>
        </p:nvSpPr>
        <p:spPr>
          <a:xfrm rot="-5400000">
            <a:off x="-105975" y="7894425"/>
            <a:ext cx="526500" cy="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</a:rPr>
              <a:t>S.E</a:t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319" name="Google Shape;319;p33"/>
          <p:cNvSpPr txBox="1"/>
          <p:nvPr/>
        </p:nvSpPr>
        <p:spPr>
          <a:xfrm rot="-5400000">
            <a:off x="-67750" y="9039150"/>
            <a:ext cx="526500" cy="2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</a:rPr>
              <a:t>C.I</a:t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320" name="Google Shape;320;p33"/>
          <p:cNvSpPr txBox="1"/>
          <p:nvPr/>
        </p:nvSpPr>
        <p:spPr>
          <a:xfrm>
            <a:off x="3477600" y="8129800"/>
            <a:ext cx="3276600" cy="366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Zolmitriptan: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Chest &amp; neck tightness - Coronary vasospasm - Somnolence</a:t>
            </a:r>
            <a:endParaRPr sz="9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نسق Office">
  <a:themeElements>
    <a:clrScheme name="مكتب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نسق Office">
  <a:themeElements>
    <a:clrScheme name="Pharma">
      <a:dk1>
        <a:srgbClr val="36506A"/>
      </a:dk1>
      <a:lt1>
        <a:srgbClr val="FFFFFF"/>
      </a:lt1>
      <a:dk2>
        <a:srgbClr val="44546A"/>
      </a:dk2>
      <a:lt2>
        <a:srgbClr val="E7E6E6"/>
      </a:lt2>
      <a:accent1>
        <a:srgbClr val="3BB7B2"/>
      </a:accent1>
      <a:accent2>
        <a:srgbClr val="FF6692"/>
      </a:accent2>
      <a:accent3>
        <a:srgbClr val="949A98"/>
      </a:accent3>
      <a:accent4>
        <a:srgbClr val="FFC000"/>
      </a:accent4>
      <a:accent5>
        <a:srgbClr val="3BB7B2"/>
      </a:accent5>
      <a:accent6>
        <a:srgbClr val="70AD47"/>
      </a:accent6>
      <a:hlink>
        <a:srgbClr val="00BEBC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نسق Office">
  <a:themeElements>
    <a:clrScheme name="Pharma">
      <a:dk1>
        <a:srgbClr val="36506A"/>
      </a:dk1>
      <a:lt1>
        <a:srgbClr val="FFFFFF"/>
      </a:lt1>
      <a:dk2>
        <a:srgbClr val="44546A"/>
      </a:dk2>
      <a:lt2>
        <a:srgbClr val="E7E6E6"/>
      </a:lt2>
      <a:accent1>
        <a:srgbClr val="3BB7B2"/>
      </a:accent1>
      <a:accent2>
        <a:srgbClr val="FF6692"/>
      </a:accent2>
      <a:accent3>
        <a:srgbClr val="949A98"/>
      </a:accent3>
      <a:accent4>
        <a:srgbClr val="FFC000"/>
      </a:accent4>
      <a:accent5>
        <a:srgbClr val="3BB7B2"/>
      </a:accent5>
      <a:accent6>
        <a:srgbClr val="70AD47"/>
      </a:accent6>
      <a:hlink>
        <a:srgbClr val="00BEBC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