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6858000" cy="9906000" type="A4"/>
  <p:notesSz cx="6858000" cy="9144000"/>
  <p:embeddedFontLst>
    <p:embeddedFont>
      <p:font typeface="Calibri" panose="020F0502020204030204" pitchFamily="34" charset="0"/>
      <p:regular r:id="rId28"/>
      <p:bold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7B70EF-5F96-46A6-B234-78B6D8F3BD5D}">
  <a:tblStyle styleId="{E57B70EF-5F96-46A6-B234-78B6D8F3BD5D}" styleName="Table_0">
    <a:wholeTbl>
      <a:tcTxStyle b="off" i="off">
        <a:font>
          <a:latin typeface="Century Gothic"/>
          <a:ea typeface="Century Gothic"/>
          <a:cs typeface="Century Gothic"/>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2A1396E-9C44-4B88-ABF9-BEBAE69CAE8F}"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3F2"/>
          </a:solidFill>
        </a:fill>
      </a:tcStyle>
    </a:wholeTbl>
    <a:band1H>
      <a:tcTxStyle/>
      <a:tcStyle>
        <a:tcBdr/>
        <a:fill>
          <a:solidFill>
            <a:srgbClr val="CDE5E4"/>
          </a:solidFill>
        </a:fill>
      </a:tcStyle>
    </a:band1H>
    <a:band2H>
      <a:tcTxStyle/>
      <a:tcStyle>
        <a:tcBdr/>
      </a:tcStyle>
    </a:band2H>
    <a:band1V>
      <a:tcTxStyle/>
      <a:tcStyle>
        <a:tcBdr/>
        <a:fill>
          <a:solidFill>
            <a:srgbClr val="CDE5E4"/>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12D6D2C-1181-442F-84F2-E2D49DD61A30}" styleName="Table_2">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1A49CEC-2D95-4AA4-A0D7-E02A963A52D2}"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56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0d28c38bb_0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0d28c38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0d28c38bb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7" name="Google Shape;317;p1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2" name="Google Shape;332;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3C33F7"/>
              </a:solidFill>
              <a:latin typeface="Calibri"/>
              <a:ea typeface="Calibri"/>
              <a:cs typeface="Calibri"/>
              <a:sym typeface="Calibri"/>
            </a:endParaRPr>
          </a:p>
        </p:txBody>
      </p:sp>
      <p:sp>
        <p:nvSpPr>
          <p:cNvPr id="363" name="Google Shape;363;p1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0" name="Google Shape;430;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6" name="Google Shape;446;p1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f89111ea2_0_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f89111e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3f89111ea2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315b87f78_11_6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4315b87f78_1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4315b87f78_11_6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432457fbe3_4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432457fbe3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432457fbe3_4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32457fbe3_5_5: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32457fbe3_5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432457fbe3_5_5: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41e19295c4_0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41e19295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41e19295c4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42375e694b_0_9: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42375e694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42375e694b_0_9: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3148cdcc4_2_1: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43148cdcc4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43148cdcc4_2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2375e694b_0_35: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2375e694b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42375e694b_0_35: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4376f0a8ce_0_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4376f0a8c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g4376f0a8ce_0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5" name="Google Shape;195;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237" name="Google Shape;237;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32457fbe3_7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32457fbe3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432457fbe3_7_0: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32457fbe3_7_15: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32457fbe3_7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432457fbe3_7_15: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9" name="Google Shape;279;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f50506a63_2_0: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3f50506a63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2" name="Google Shape;292;g3f50506a63_2_0: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b="0" i="0" u="none" strike="noStrike" cap="none">
                <a:solidFill>
                  <a:srgbClr val="8E95A0"/>
                </a:solidFill>
                <a:latin typeface="Century Gothic"/>
                <a:ea typeface="Century Gothic"/>
                <a:cs typeface="Century Gothic"/>
                <a:sym typeface="Century Gothic"/>
              </a:defRPr>
            </a:lvl1pPr>
            <a:lvl2pPr marL="0" marR="0" lvl="1" indent="0" algn="r" rtl="1">
              <a:spcBef>
                <a:spcPts val="0"/>
              </a:spcBef>
              <a:buNone/>
              <a:defRPr sz="900" b="0" i="0" u="none" strike="noStrike" cap="none">
                <a:solidFill>
                  <a:srgbClr val="8E95A0"/>
                </a:solidFill>
                <a:latin typeface="Century Gothic"/>
                <a:ea typeface="Century Gothic"/>
                <a:cs typeface="Century Gothic"/>
                <a:sym typeface="Century Gothic"/>
              </a:defRPr>
            </a:lvl2pPr>
            <a:lvl3pPr marL="0" marR="0" lvl="2" indent="0" algn="r" rtl="1">
              <a:spcBef>
                <a:spcPts val="0"/>
              </a:spcBef>
              <a:buNone/>
              <a:defRPr sz="900" b="0" i="0" u="none" strike="noStrike" cap="none">
                <a:solidFill>
                  <a:srgbClr val="8E95A0"/>
                </a:solidFill>
                <a:latin typeface="Century Gothic"/>
                <a:ea typeface="Century Gothic"/>
                <a:cs typeface="Century Gothic"/>
                <a:sym typeface="Century Gothic"/>
              </a:defRPr>
            </a:lvl3pPr>
            <a:lvl4pPr marL="0" marR="0" lvl="3" indent="0" algn="r" rtl="1">
              <a:spcBef>
                <a:spcPts val="0"/>
              </a:spcBef>
              <a:buNone/>
              <a:defRPr sz="900" b="0" i="0" u="none" strike="noStrike" cap="none">
                <a:solidFill>
                  <a:srgbClr val="8E95A0"/>
                </a:solidFill>
                <a:latin typeface="Century Gothic"/>
                <a:ea typeface="Century Gothic"/>
                <a:cs typeface="Century Gothic"/>
                <a:sym typeface="Century Gothic"/>
              </a:defRPr>
            </a:lvl4pPr>
            <a:lvl5pPr marL="0" marR="0" lvl="4" indent="0" algn="r" rtl="1">
              <a:spcBef>
                <a:spcPts val="0"/>
              </a:spcBef>
              <a:buNone/>
              <a:defRPr sz="900" b="0" i="0" u="none" strike="noStrike" cap="none">
                <a:solidFill>
                  <a:srgbClr val="8E95A0"/>
                </a:solidFill>
                <a:latin typeface="Century Gothic"/>
                <a:ea typeface="Century Gothic"/>
                <a:cs typeface="Century Gothic"/>
                <a:sym typeface="Century Gothic"/>
              </a:defRPr>
            </a:lvl5pPr>
            <a:lvl6pPr marL="0" marR="0" lvl="5" indent="0" algn="r" rtl="1">
              <a:spcBef>
                <a:spcPts val="0"/>
              </a:spcBef>
              <a:buNone/>
              <a:defRPr sz="900" b="0" i="0" u="none" strike="noStrike" cap="none">
                <a:solidFill>
                  <a:srgbClr val="8E95A0"/>
                </a:solidFill>
                <a:latin typeface="Century Gothic"/>
                <a:ea typeface="Century Gothic"/>
                <a:cs typeface="Century Gothic"/>
                <a:sym typeface="Century Gothic"/>
              </a:defRPr>
            </a:lvl6pPr>
            <a:lvl7pPr marL="0" marR="0" lvl="6" indent="0" algn="r" rtl="1">
              <a:spcBef>
                <a:spcPts val="0"/>
              </a:spcBef>
              <a:buNone/>
              <a:defRPr sz="900" b="0" i="0" u="none" strike="noStrike" cap="none">
                <a:solidFill>
                  <a:srgbClr val="8E95A0"/>
                </a:solidFill>
                <a:latin typeface="Century Gothic"/>
                <a:ea typeface="Century Gothic"/>
                <a:cs typeface="Century Gothic"/>
                <a:sym typeface="Century Gothic"/>
              </a:defRPr>
            </a:lvl7pPr>
            <a:lvl8pPr marL="0" marR="0" lvl="7" indent="0" algn="r" rtl="1">
              <a:spcBef>
                <a:spcPts val="0"/>
              </a:spcBef>
              <a:buNone/>
              <a:defRPr sz="900" b="0" i="0" u="none" strike="noStrike" cap="none">
                <a:solidFill>
                  <a:srgbClr val="8E95A0"/>
                </a:solidFill>
                <a:latin typeface="Century Gothic"/>
                <a:ea typeface="Century Gothic"/>
                <a:cs typeface="Century Gothic"/>
                <a:sym typeface="Century Gothic"/>
              </a:defRPr>
            </a:lvl8pPr>
            <a:lvl9pPr marL="0" marR="0" lvl="8" indent="0" algn="r" rtl="1">
              <a:spcBef>
                <a:spcPts val="0"/>
              </a:spcBef>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4"/>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4"/>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514350" y="1621191"/>
            <a:ext cx="5829300" cy="3448800"/>
          </a:xfrm>
          <a:prstGeom prst="rect">
            <a:avLst/>
          </a:prstGeom>
          <a:noFill/>
          <a:ln>
            <a:noFill/>
          </a:ln>
        </p:spPr>
        <p:txBody>
          <a:bodyPr spcFirstLastPara="1" wrap="square" lIns="91425" tIns="45700" rIns="91425" bIns="45700" anchor="b" anchorCtr="0"/>
          <a:lstStyle>
            <a:lvl1pPr marR="0" lvl="0" algn="ctr"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subTitle" idx="1"/>
          </p:nvPr>
        </p:nvSpPr>
        <p:spPr>
          <a:xfrm>
            <a:off x="857250" y="5202944"/>
            <a:ext cx="5143500" cy="2391600"/>
          </a:xfrm>
          <a:prstGeom prst="rect">
            <a:avLst/>
          </a:prstGeom>
          <a:noFill/>
          <a:ln>
            <a:noFill/>
          </a:ln>
        </p:spPr>
        <p:txBody>
          <a:bodyPr spcFirstLastPara="1" wrap="square" lIns="91425" tIns="45700" rIns="91425" bIns="45700" anchor="t" anchorCtr="0"/>
          <a:lstStyle>
            <a:lvl1pPr marR="0" lvl="0" algn="ct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1">
              <a:lnSpc>
                <a:spcPct val="90000"/>
              </a:lnSpc>
              <a:spcBef>
                <a:spcPts val="375"/>
              </a:spcBef>
              <a:spcAft>
                <a:spcPts val="0"/>
              </a:spcAft>
              <a:buClr>
                <a:schemeClr val="dk1"/>
              </a:buClr>
              <a:buSzPts val="135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15"/>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15"/>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Google Shape;99;p15"/>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body" idx="1"/>
          </p:nvPr>
        </p:nvSpPr>
        <p:spPr>
          <a:xfrm>
            <a:off x="471488" y="2637014"/>
            <a:ext cx="59151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16"/>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Google Shape;104;p16"/>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6"/>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67916" y="2469624"/>
            <a:ext cx="5915100" cy="4120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7"/>
          <p:cNvSpPr txBox="1">
            <a:spLocks noGrp="1"/>
          </p:cNvSpPr>
          <p:nvPr>
            <p:ph type="body" idx="1"/>
          </p:nvPr>
        </p:nvSpPr>
        <p:spPr>
          <a:xfrm>
            <a:off x="467916" y="6629226"/>
            <a:ext cx="5915100" cy="21669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rgbClr val="8E95A0"/>
              </a:buClr>
              <a:buSzPts val="1500"/>
              <a:buFont typeface="Arial"/>
              <a:buNone/>
              <a:defRPr sz="1500" b="0" i="0" u="none" strike="noStrike" cap="none">
                <a:solidFill>
                  <a:srgbClr val="8E95A0"/>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rgbClr val="8E95A0"/>
              </a:buClr>
              <a:buSzPts val="1350"/>
              <a:buFont typeface="Arial"/>
              <a:buNone/>
              <a:defRPr sz="1350" b="0" i="0" u="none" strike="noStrike" cap="none">
                <a:solidFill>
                  <a:srgbClr val="8E95A0"/>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9pPr>
          </a:lstStyle>
          <a:p>
            <a:endParaRPr/>
          </a:p>
        </p:txBody>
      </p:sp>
      <p:sp>
        <p:nvSpPr>
          <p:cNvPr id="109" name="Google Shape;109;p17"/>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17"/>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Google Shape;111;p17"/>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8"/>
          <p:cNvSpPr txBox="1">
            <a:spLocks noGrp="1"/>
          </p:cNvSpPr>
          <p:nvPr>
            <p:ph type="body" idx="1"/>
          </p:nvPr>
        </p:nvSpPr>
        <p:spPr>
          <a:xfrm>
            <a:off x="471488" y="2637014"/>
            <a:ext cx="29145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15" name="Google Shape;115;p18"/>
          <p:cNvSpPr txBox="1">
            <a:spLocks noGrp="1"/>
          </p:cNvSpPr>
          <p:nvPr>
            <p:ph type="body" idx="2"/>
          </p:nvPr>
        </p:nvSpPr>
        <p:spPr>
          <a:xfrm>
            <a:off x="3471863" y="2637014"/>
            <a:ext cx="29145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16" name="Google Shape;116;p18"/>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18"/>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Google Shape;118;p18"/>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المقارنة"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72381"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19"/>
          <p:cNvSpPr txBox="1">
            <a:spLocks noGrp="1"/>
          </p:cNvSpPr>
          <p:nvPr>
            <p:ph type="body" idx="1"/>
          </p:nvPr>
        </p:nvSpPr>
        <p:spPr>
          <a:xfrm>
            <a:off x="472381" y="2428347"/>
            <a:ext cx="2901300" cy="1190100"/>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9"/>
          <p:cNvSpPr txBox="1">
            <a:spLocks noGrp="1"/>
          </p:cNvSpPr>
          <p:nvPr>
            <p:ph type="body" idx="2"/>
          </p:nvPr>
        </p:nvSpPr>
        <p:spPr>
          <a:xfrm>
            <a:off x="472381" y="3618442"/>
            <a:ext cx="2901300" cy="5322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9"/>
          <p:cNvSpPr txBox="1">
            <a:spLocks noGrp="1"/>
          </p:cNvSpPr>
          <p:nvPr>
            <p:ph type="body" idx="3"/>
          </p:nvPr>
        </p:nvSpPr>
        <p:spPr>
          <a:xfrm>
            <a:off x="3471863" y="2428347"/>
            <a:ext cx="2915400" cy="1190100"/>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9"/>
          <p:cNvSpPr txBox="1">
            <a:spLocks noGrp="1"/>
          </p:cNvSpPr>
          <p:nvPr>
            <p:ph type="body" idx="4"/>
          </p:nvPr>
        </p:nvSpPr>
        <p:spPr>
          <a:xfrm>
            <a:off x="3471863" y="3618442"/>
            <a:ext cx="2915400" cy="5322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5" name="Google Shape;125;p19"/>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Google Shape;126;p19"/>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19"/>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20"/>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Google Shape;131;p20"/>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Google Shape;132;p20"/>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72381" y="660400"/>
            <a:ext cx="2211900" cy="2311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21"/>
          <p:cNvSpPr txBox="1">
            <a:spLocks noGrp="1"/>
          </p:cNvSpPr>
          <p:nvPr>
            <p:ph type="body" idx="1"/>
          </p:nvPr>
        </p:nvSpPr>
        <p:spPr>
          <a:xfrm>
            <a:off x="2915543" y="1426283"/>
            <a:ext cx="3471900" cy="7039800"/>
          </a:xfrm>
          <a:prstGeom prst="rect">
            <a:avLst/>
          </a:prstGeom>
          <a:noFill/>
          <a:ln>
            <a:noFill/>
          </a:ln>
        </p:spPr>
        <p:txBody>
          <a:bodyPr spcFirstLastPara="1" wrap="square" lIns="91425" tIns="45700" rIns="91425" bIns="45700" anchor="t" anchorCtr="0"/>
          <a:lstStyle>
            <a:lvl1pPr marL="457200" marR="0" lvl="0" indent="-381000" algn="r" rtl="1">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61950" algn="r" rtl="1">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2pPr>
            <a:lvl3pPr marL="1371600" marR="0" lvl="2"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4pPr>
            <a:lvl5pPr marL="2286000" marR="0" lvl="4"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5pPr>
            <a:lvl6pPr marL="2743200" marR="0" lvl="5"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6pPr>
            <a:lvl7pPr marL="3200400" marR="0" lvl="6"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7pPr>
            <a:lvl8pPr marL="3657600" marR="0" lvl="7"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8pPr>
            <a:lvl9pPr marL="4114800" marR="0" lvl="8"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36" name="Google Shape;136;p21"/>
          <p:cNvSpPr txBox="1">
            <a:spLocks noGrp="1"/>
          </p:cNvSpPr>
          <p:nvPr>
            <p:ph type="body" idx="2"/>
          </p:nvPr>
        </p:nvSpPr>
        <p:spPr>
          <a:xfrm>
            <a:off x="472381" y="2971800"/>
            <a:ext cx="2211900" cy="55056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21"/>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21"/>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21"/>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lstStyle>
            <a:lvl1pPr marR="0" lvl="0" algn="ctr"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lstStyle>
            <a:lvl1pPr marR="0" lvl="0" algn="ct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1">
              <a:lnSpc>
                <a:spcPct val="90000"/>
              </a:lnSpc>
              <a:spcBef>
                <a:spcPts val="375"/>
              </a:spcBef>
              <a:spcAft>
                <a:spcPts val="0"/>
              </a:spcAft>
              <a:buClr>
                <a:schemeClr val="dk1"/>
              </a:buClr>
              <a:buSzPts val="135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72381" y="660400"/>
            <a:ext cx="2211900" cy="2311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2"/>
          <p:cNvSpPr>
            <a:spLocks noGrp="1"/>
          </p:cNvSpPr>
          <p:nvPr>
            <p:ph type="pic" idx="2"/>
          </p:nvPr>
        </p:nvSpPr>
        <p:spPr>
          <a:xfrm>
            <a:off x="2915543" y="1426283"/>
            <a:ext cx="3471900" cy="7039800"/>
          </a:xfrm>
          <a:prstGeom prst="rect">
            <a:avLst/>
          </a:prstGeom>
          <a:noFill/>
          <a:ln>
            <a:noFill/>
          </a:ln>
        </p:spPr>
        <p:txBody>
          <a:bodyPr spcFirstLastPara="1" wrap="square" lIns="91425" tIns="45700" rIns="91425" bIns="45700" anchor="t" anchorCtr="0"/>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entury Gothic"/>
                <a:ea typeface="Century Gothic"/>
                <a:cs typeface="Century Gothic"/>
                <a:sym typeface="Century Gothic"/>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43" name="Google Shape;143;p22"/>
          <p:cNvSpPr txBox="1">
            <a:spLocks noGrp="1"/>
          </p:cNvSpPr>
          <p:nvPr>
            <p:ph type="body" idx="1"/>
          </p:nvPr>
        </p:nvSpPr>
        <p:spPr>
          <a:xfrm>
            <a:off x="472381" y="2971800"/>
            <a:ext cx="2211900" cy="55056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22"/>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22"/>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22"/>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3"/>
          <p:cNvSpPr txBox="1">
            <a:spLocks noGrp="1"/>
          </p:cNvSpPr>
          <p:nvPr>
            <p:ph type="body" idx="1"/>
          </p:nvPr>
        </p:nvSpPr>
        <p:spPr>
          <a:xfrm rot="5400000">
            <a:off x="286313" y="2822114"/>
            <a:ext cx="6285300" cy="59151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50" name="Google Shape;150;p23"/>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1" name="Google Shape;151;p23"/>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2" name="Google Shape;152;p23"/>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1449713" y="3985504"/>
            <a:ext cx="8394900" cy="14787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5" name="Google Shape;155;p24"/>
          <p:cNvSpPr txBox="1">
            <a:spLocks noGrp="1"/>
          </p:cNvSpPr>
          <p:nvPr>
            <p:ph type="body" idx="1"/>
          </p:nvPr>
        </p:nvSpPr>
        <p:spPr>
          <a:xfrm rot="5400000">
            <a:off x="-1550718" y="2549554"/>
            <a:ext cx="8394900" cy="43506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24"/>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24"/>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8" name="Google Shape;158;p24"/>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rgbClr val="8E95A0"/>
              </a:buClr>
              <a:buSzPts val="1500"/>
              <a:buFont typeface="Arial"/>
              <a:buNone/>
              <a:defRPr sz="1500" b="0" i="0" u="none" strike="noStrike" cap="none">
                <a:solidFill>
                  <a:srgbClr val="8E95A0"/>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rgbClr val="8E95A0"/>
              </a:buClr>
              <a:buSzPts val="1350"/>
              <a:buFont typeface="Arial"/>
              <a:buNone/>
              <a:defRPr sz="1350" b="0" i="0" u="none" strike="noStrike" cap="none">
                <a:solidFill>
                  <a:srgbClr val="8E95A0"/>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المقارنة"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lstStyle>
            <a:lvl1pPr marL="457200" marR="0" lvl="0" indent="-381000" algn="r" rtl="1">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61950" algn="r" rtl="1">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2pPr>
            <a:lvl3pPr marL="1371600" marR="0" lvl="2"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4pPr>
            <a:lvl5pPr marL="2286000" marR="0" lvl="4"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5pPr>
            <a:lvl6pPr marL="2743200" marR="0" lvl="5"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6pPr>
            <a:lvl7pPr marL="3200400" marR="0" lvl="6"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7pPr>
            <a:lvl8pPr marL="3657600" marR="0" lvl="7"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8pPr>
            <a:lvl9pPr marL="4114800" marR="0" lvl="8"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entury Gothic"/>
                <a:ea typeface="Century Gothic"/>
                <a:cs typeface="Century Gothic"/>
                <a:sym typeface="Century Gothic"/>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b="0" i="0" u="none" strike="noStrike" cap="none">
                <a:solidFill>
                  <a:srgbClr val="8E95A0"/>
                </a:solidFill>
                <a:latin typeface="Century Gothic"/>
                <a:ea typeface="Century Gothic"/>
                <a:cs typeface="Century Gothic"/>
                <a:sym typeface="Century Gothic"/>
              </a:defRPr>
            </a:lvl1pPr>
            <a:lvl2pPr marL="0" marR="0" lvl="1" indent="0" algn="r" rtl="1">
              <a:spcBef>
                <a:spcPts val="0"/>
              </a:spcBef>
              <a:buNone/>
              <a:defRPr sz="900" b="0" i="0" u="none" strike="noStrike" cap="none">
                <a:solidFill>
                  <a:srgbClr val="8E95A0"/>
                </a:solidFill>
                <a:latin typeface="Century Gothic"/>
                <a:ea typeface="Century Gothic"/>
                <a:cs typeface="Century Gothic"/>
                <a:sym typeface="Century Gothic"/>
              </a:defRPr>
            </a:lvl2pPr>
            <a:lvl3pPr marL="0" marR="0" lvl="2" indent="0" algn="r" rtl="1">
              <a:spcBef>
                <a:spcPts val="0"/>
              </a:spcBef>
              <a:buNone/>
              <a:defRPr sz="900" b="0" i="0" u="none" strike="noStrike" cap="none">
                <a:solidFill>
                  <a:srgbClr val="8E95A0"/>
                </a:solidFill>
                <a:latin typeface="Century Gothic"/>
                <a:ea typeface="Century Gothic"/>
                <a:cs typeface="Century Gothic"/>
                <a:sym typeface="Century Gothic"/>
              </a:defRPr>
            </a:lvl3pPr>
            <a:lvl4pPr marL="0" marR="0" lvl="3" indent="0" algn="r" rtl="1">
              <a:spcBef>
                <a:spcPts val="0"/>
              </a:spcBef>
              <a:buNone/>
              <a:defRPr sz="900" b="0" i="0" u="none" strike="noStrike" cap="none">
                <a:solidFill>
                  <a:srgbClr val="8E95A0"/>
                </a:solidFill>
                <a:latin typeface="Century Gothic"/>
                <a:ea typeface="Century Gothic"/>
                <a:cs typeface="Century Gothic"/>
                <a:sym typeface="Century Gothic"/>
              </a:defRPr>
            </a:lvl4pPr>
            <a:lvl5pPr marL="0" marR="0" lvl="4" indent="0" algn="r" rtl="1">
              <a:spcBef>
                <a:spcPts val="0"/>
              </a:spcBef>
              <a:buNone/>
              <a:defRPr sz="900" b="0" i="0" u="none" strike="noStrike" cap="none">
                <a:solidFill>
                  <a:srgbClr val="8E95A0"/>
                </a:solidFill>
                <a:latin typeface="Century Gothic"/>
                <a:ea typeface="Century Gothic"/>
                <a:cs typeface="Century Gothic"/>
                <a:sym typeface="Century Gothic"/>
              </a:defRPr>
            </a:lvl5pPr>
            <a:lvl6pPr marL="0" marR="0" lvl="5" indent="0" algn="r" rtl="1">
              <a:spcBef>
                <a:spcPts val="0"/>
              </a:spcBef>
              <a:buNone/>
              <a:defRPr sz="900" b="0" i="0" u="none" strike="noStrike" cap="none">
                <a:solidFill>
                  <a:srgbClr val="8E95A0"/>
                </a:solidFill>
                <a:latin typeface="Century Gothic"/>
                <a:ea typeface="Century Gothic"/>
                <a:cs typeface="Century Gothic"/>
                <a:sym typeface="Century Gothic"/>
              </a:defRPr>
            </a:lvl6pPr>
            <a:lvl7pPr marL="0" marR="0" lvl="6" indent="0" algn="r" rtl="1">
              <a:spcBef>
                <a:spcPts val="0"/>
              </a:spcBef>
              <a:buNone/>
              <a:defRPr sz="900" b="0" i="0" u="none" strike="noStrike" cap="none">
                <a:solidFill>
                  <a:srgbClr val="8E95A0"/>
                </a:solidFill>
                <a:latin typeface="Century Gothic"/>
                <a:ea typeface="Century Gothic"/>
                <a:cs typeface="Century Gothic"/>
                <a:sym typeface="Century Gothic"/>
              </a:defRPr>
            </a:lvl7pPr>
            <a:lvl8pPr marL="0" marR="0" lvl="7" indent="0" algn="r" rtl="1">
              <a:spcBef>
                <a:spcPts val="0"/>
              </a:spcBef>
              <a:buNone/>
              <a:defRPr sz="900" b="0" i="0" u="none" strike="noStrike" cap="none">
                <a:solidFill>
                  <a:srgbClr val="8E95A0"/>
                </a:solidFill>
                <a:latin typeface="Century Gothic"/>
                <a:ea typeface="Century Gothic"/>
                <a:cs typeface="Century Gothic"/>
                <a:sym typeface="Century Gothic"/>
              </a:defRPr>
            </a:lvl8pPr>
            <a:lvl9pPr marL="0" marR="0" lvl="8" indent="0" algn="r" rtl="1">
              <a:spcBef>
                <a:spcPts val="0"/>
              </a:spcBef>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71488" y="2637014"/>
            <a:ext cx="59151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Google Shape;88;p13"/>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3"/>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docs.google.com/presentation/d/1Y9F43ivutOikBx1W4SlmtJfwfx19B9nM7iCE6_trf-M/edit#slide=id.g40d8fd563d_0_54"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gjdPgSxeY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youtube.com/watch?v=sSP6QrTvPlo&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gqIfkFyXIhQ" TargetMode="External"/><Relationship Id="rId3" Type="http://schemas.openxmlformats.org/officeDocument/2006/relationships/hyperlink" Target="http://www.youtube.com/watch?v=HRM9LaPnbUw" TargetMode="External"/><Relationship Id="rId7" Type="http://schemas.openxmlformats.org/officeDocument/2006/relationships/hyperlink" Target="http://www.youtube.com/watch?v=a8XNc3woX-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2YUbSW-botw" TargetMode="External"/><Relationship Id="rId5" Type="http://schemas.openxmlformats.org/officeDocument/2006/relationships/hyperlink" Target="http://www.youtube.com/watch?v=3JuQGUovUGU" TargetMode="External"/><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E5MUPvxh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SzPts val="900"/>
              <a:buFont typeface="Arial"/>
              <a:buNone/>
            </a:pPr>
            <a:fld id="{00000000-1234-1234-1234-123412341234}" type="slidenum">
              <a:rPr lang="en-US"/>
              <a:t>1</a:t>
            </a:fld>
            <a:endParaRPr/>
          </a:p>
        </p:txBody>
      </p:sp>
      <p:pic>
        <p:nvPicPr>
          <p:cNvPr id="165" name="Google Shape;165;p25"/>
          <p:cNvPicPr preferRelativeResize="0"/>
          <p:nvPr/>
        </p:nvPicPr>
        <p:blipFill>
          <a:blip r:embed="rId3">
            <a:alphaModFix/>
          </a:blip>
          <a:stretch>
            <a:fillRect/>
          </a:stretch>
        </p:blipFill>
        <p:spPr>
          <a:xfrm>
            <a:off x="0" y="1"/>
            <a:ext cx="6858000" cy="9906000"/>
          </a:xfrm>
          <a:prstGeom prst="rect">
            <a:avLst/>
          </a:prstGeom>
          <a:noFill/>
          <a:ln>
            <a:noFill/>
          </a:ln>
        </p:spPr>
      </p:pic>
      <p:pic>
        <p:nvPicPr>
          <p:cNvPr id="166" name="Google Shape;166;p25"/>
          <p:cNvPicPr preferRelativeResize="0"/>
          <p:nvPr/>
        </p:nvPicPr>
        <p:blipFill>
          <a:blip r:embed="rId4">
            <a:alphaModFix/>
          </a:blip>
          <a:stretch>
            <a:fillRect/>
          </a:stretch>
        </p:blipFill>
        <p:spPr>
          <a:xfrm>
            <a:off x="5186925" y="792825"/>
            <a:ext cx="1397700" cy="912150"/>
          </a:xfrm>
          <a:prstGeom prst="rect">
            <a:avLst/>
          </a:prstGeom>
          <a:noFill/>
          <a:ln>
            <a:noFill/>
          </a:ln>
        </p:spPr>
      </p:pic>
      <p:pic>
        <p:nvPicPr>
          <p:cNvPr id="167" name="Google Shape;167;p25"/>
          <p:cNvPicPr preferRelativeResize="0"/>
          <p:nvPr/>
        </p:nvPicPr>
        <p:blipFill>
          <a:blip r:embed="rId5">
            <a:alphaModFix/>
          </a:blip>
          <a:stretch>
            <a:fillRect/>
          </a:stretch>
        </p:blipFill>
        <p:spPr>
          <a:xfrm>
            <a:off x="0" y="152400"/>
            <a:ext cx="1664725" cy="1328425"/>
          </a:xfrm>
          <a:prstGeom prst="rect">
            <a:avLst/>
          </a:prstGeom>
          <a:noFill/>
          <a:ln>
            <a:noFill/>
          </a:ln>
        </p:spPr>
      </p:pic>
      <p:sp>
        <p:nvSpPr>
          <p:cNvPr id="168" name="Google Shape;168;p25"/>
          <p:cNvSpPr txBox="1"/>
          <p:nvPr/>
        </p:nvSpPr>
        <p:spPr>
          <a:xfrm>
            <a:off x="472225" y="4193650"/>
            <a:ext cx="4934400" cy="40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r>
              <a:rPr lang="en-US" sz="1800" b="1">
                <a:solidFill>
                  <a:schemeClr val="dk1"/>
                </a:solidFill>
                <a:latin typeface="Century Gothic"/>
                <a:ea typeface="Century Gothic"/>
                <a:cs typeface="Century Gothic"/>
                <a:sym typeface="Century Gothic"/>
              </a:rPr>
              <a:t>Pharmacology Of Drugs Acting On the Eye</a:t>
            </a:r>
            <a:endParaRPr sz="2000" b="1">
              <a:solidFill>
                <a:schemeClr val="dk1"/>
              </a:solidFill>
              <a:latin typeface="Century Gothic"/>
              <a:ea typeface="Century Gothic"/>
              <a:cs typeface="Century Gothic"/>
              <a:sym typeface="Century Gothic"/>
            </a:endParaRPr>
          </a:p>
        </p:txBody>
      </p:sp>
      <p:sp>
        <p:nvSpPr>
          <p:cNvPr id="169" name="Google Shape;169;p25"/>
          <p:cNvSpPr/>
          <p:nvPr/>
        </p:nvSpPr>
        <p:spPr>
          <a:xfrm>
            <a:off x="71850" y="5510825"/>
            <a:ext cx="1664700" cy="262500"/>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0" name="Google Shape;170;p25"/>
          <p:cNvSpPr txBox="1"/>
          <p:nvPr/>
        </p:nvSpPr>
        <p:spPr>
          <a:xfrm>
            <a:off x="95698" y="5438632"/>
            <a:ext cx="144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Objectives:</a:t>
            </a:r>
            <a:endParaRPr sz="1800" b="0" i="0" u="none" strike="noStrike" cap="none">
              <a:solidFill>
                <a:schemeClr val="dk1"/>
              </a:solidFill>
              <a:latin typeface="Century Gothic"/>
              <a:ea typeface="Century Gothic"/>
              <a:cs typeface="Century Gothic"/>
              <a:sym typeface="Century Gothic"/>
            </a:endParaRPr>
          </a:p>
        </p:txBody>
      </p:sp>
      <p:sp>
        <p:nvSpPr>
          <p:cNvPr id="171" name="Google Shape;171;p25"/>
          <p:cNvSpPr/>
          <p:nvPr/>
        </p:nvSpPr>
        <p:spPr>
          <a:xfrm>
            <a:off x="603522" y="6012014"/>
            <a:ext cx="6031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chemeClr val="dk1"/>
                </a:solidFill>
                <a:latin typeface="Century Gothic"/>
                <a:ea typeface="Century Gothic"/>
                <a:cs typeface="Century Gothic"/>
                <a:sym typeface="Century Gothic"/>
              </a:rPr>
              <a:t>Outline common routes of administration of drugs to the eye.</a:t>
            </a:r>
            <a:endParaRPr sz="1600">
              <a:solidFill>
                <a:schemeClr val="dk1"/>
              </a:solidFill>
              <a:latin typeface="Century Gothic"/>
              <a:ea typeface="Century Gothic"/>
              <a:cs typeface="Century Gothic"/>
              <a:sym typeface="Century Gothic"/>
            </a:endParaRPr>
          </a:p>
        </p:txBody>
      </p:sp>
      <p:sp>
        <p:nvSpPr>
          <p:cNvPr id="172" name="Google Shape;172;p25"/>
          <p:cNvSpPr/>
          <p:nvPr/>
        </p:nvSpPr>
        <p:spPr>
          <a:xfrm>
            <a:off x="603523" y="6432531"/>
            <a:ext cx="6031200" cy="33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chemeClr val="dk1"/>
                </a:solidFill>
                <a:latin typeface="Century Gothic"/>
                <a:ea typeface="Century Gothic"/>
                <a:cs typeface="Century Gothic"/>
                <a:sym typeface="Century Gothic"/>
              </a:rPr>
              <a:t>Discuss the pharmacokinetics of drugs applied topically to the eye.</a:t>
            </a:r>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entury Gothic"/>
              <a:ea typeface="Century Gothic"/>
              <a:cs typeface="Century Gothic"/>
              <a:sym typeface="Century Gothic"/>
            </a:endParaRPr>
          </a:p>
        </p:txBody>
      </p:sp>
      <p:sp>
        <p:nvSpPr>
          <p:cNvPr id="173" name="Google Shape;173;p25"/>
          <p:cNvSpPr/>
          <p:nvPr/>
        </p:nvSpPr>
        <p:spPr>
          <a:xfrm>
            <a:off x="473783" y="6117215"/>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4" name="Google Shape;174;p25"/>
          <p:cNvSpPr/>
          <p:nvPr/>
        </p:nvSpPr>
        <p:spPr>
          <a:xfrm>
            <a:off x="473783" y="6537732"/>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5" name="Google Shape;175;p25"/>
          <p:cNvSpPr/>
          <p:nvPr/>
        </p:nvSpPr>
        <p:spPr>
          <a:xfrm>
            <a:off x="603523" y="6951831"/>
            <a:ext cx="6031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chemeClr val="dk1"/>
                </a:solidFill>
                <a:latin typeface="Century Gothic"/>
                <a:ea typeface="Century Gothic"/>
                <a:cs typeface="Century Gothic"/>
                <a:sym typeface="Century Gothic"/>
              </a:rPr>
              <a:t>Classify drugs used for treatment of disorders of the eye.</a:t>
            </a:r>
            <a:endParaRPr sz="1600">
              <a:solidFill>
                <a:schemeClr val="dk1"/>
              </a:solidFill>
              <a:latin typeface="Century Gothic"/>
              <a:ea typeface="Century Gothic"/>
              <a:cs typeface="Century Gothic"/>
              <a:sym typeface="Century Gothic"/>
            </a:endParaRPr>
          </a:p>
        </p:txBody>
      </p:sp>
      <p:sp>
        <p:nvSpPr>
          <p:cNvPr id="176" name="Google Shape;176;p25"/>
          <p:cNvSpPr/>
          <p:nvPr/>
        </p:nvSpPr>
        <p:spPr>
          <a:xfrm>
            <a:off x="473783" y="7057032"/>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7" name="Google Shape;177;p25"/>
          <p:cNvSpPr txBox="1"/>
          <p:nvPr/>
        </p:nvSpPr>
        <p:spPr>
          <a:xfrm>
            <a:off x="5246025" y="9122150"/>
            <a:ext cx="1542900" cy="400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u="sng">
                <a:solidFill>
                  <a:schemeClr val="accent2"/>
                </a:solidFill>
                <a:latin typeface="Century Gothic"/>
                <a:ea typeface="Century Gothic"/>
                <a:cs typeface="Century Gothic"/>
                <a:sym typeface="Century Gothic"/>
                <a:hlinkClick r:id="rId6"/>
              </a:rPr>
              <a:t>Editing File</a:t>
            </a:r>
            <a:endParaRPr sz="1800" b="1" u="sng">
              <a:solidFill>
                <a:schemeClr val="accent2"/>
              </a:solidFill>
              <a:latin typeface="Century Gothic"/>
              <a:ea typeface="Century Gothic"/>
              <a:cs typeface="Century Gothic"/>
              <a:sym typeface="Century Gothic"/>
            </a:endParaRPr>
          </a:p>
        </p:txBody>
      </p:sp>
      <p:sp>
        <p:nvSpPr>
          <p:cNvPr id="178" name="Google Shape;178;p25"/>
          <p:cNvSpPr/>
          <p:nvPr/>
        </p:nvSpPr>
        <p:spPr>
          <a:xfrm>
            <a:off x="603523" y="7306681"/>
            <a:ext cx="6031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chemeClr val="dk1"/>
                </a:solidFill>
                <a:latin typeface="Century Gothic"/>
                <a:ea typeface="Century Gothic"/>
                <a:cs typeface="Century Gothic"/>
                <a:sym typeface="Century Gothic"/>
              </a:rPr>
              <a:t>Outline ocular toxicity of some drugs.</a:t>
            </a:r>
            <a:endParaRPr>
              <a:solidFill>
                <a:schemeClr val="dk1"/>
              </a:solidFill>
              <a:latin typeface="Century Gothic"/>
              <a:ea typeface="Century Gothic"/>
              <a:cs typeface="Century Gothic"/>
              <a:sym typeface="Century Gothic"/>
            </a:endParaRPr>
          </a:p>
        </p:txBody>
      </p:sp>
      <p:sp>
        <p:nvSpPr>
          <p:cNvPr id="179" name="Google Shape;179;p25"/>
          <p:cNvSpPr/>
          <p:nvPr/>
        </p:nvSpPr>
        <p:spPr>
          <a:xfrm>
            <a:off x="473783" y="7411882"/>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80" name="Google Shape;180;p25"/>
          <p:cNvSpPr/>
          <p:nvPr/>
        </p:nvSpPr>
        <p:spPr>
          <a:xfrm>
            <a:off x="505308" y="7794409"/>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181" name="Google Shape;181;p25"/>
          <p:cNvSpPr txBox="1"/>
          <p:nvPr/>
        </p:nvSpPr>
        <p:spPr>
          <a:xfrm>
            <a:off x="635048" y="7711888"/>
            <a:ext cx="5101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Century Gothic"/>
                <a:ea typeface="Century Gothic"/>
                <a:cs typeface="Century Gothic"/>
                <a:sym typeface="Century Gothic"/>
              </a:rPr>
              <a:t>Elaborate on autonomic drugs, anti-inflammatory  drugs,</a:t>
            </a:r>
            <a:r>
              <a:rPr lang="en-US"/>
              <a:t> </a:t>
            </a:r>
            <a:r>
              <a:rPr lang="en-US" sz="1400" b="0" i="0" u="none" strike="noStrike" cap="none">
                <a:solidFill>
                  <a:schemeClr val="dk1"/>
                </a:solidFill>
                <a:latin typeface="Century Gothic"/>
                <a:ea typeface="Century Gothic"/>
                <a:cs typeface="Century Gothic"/>
                <a:sym typeface="Century Gothic"/>
              </a:rPr>
              <a:t>and drugs used for glaucoma.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34"/>
          <p:cNvGraphicFramePr/>
          <p:nvPr/>
        </p:nvGraphicFramePr>
        <p:xfrm>
          <a:off x="67720" y="63652"/>
          <a:ext cx="6722575" cy="9760570"/>
        </p:xfrm>
        <a:graphic>
          <a:graphicData uri="http://schemas.openxmlformats.org/drawingml/2006/table">
            <a:tbl>
              <a:tblPr firstRow="1" bandRow="1">
                <a:noFill/>
                <a:tableStyleId>{412D6D2C-1181-442F-84F2-E2D49DD61A30}</a:tableStyleId>
              </a:tblPr>
              <a:tblGrid>
                <a:gridCol w="489600">
                  <a:extLst>
                    <a:ext uri="{9D8B030D-6E8A-4147-A177-3AD203B41FA5}">
                      <a16:colId xmlns:a16="http://schemas.microsoft.com/office/drawing/2014/main" val="20000"/>
                    </a:ext>
                  </a:extLst>
                </a:gridCol>
                <a:gridCol w="2039175">
                  <a:extLst>
                    <a:ext uri="{9D8B030D-6E8A-4147-A177-3AD203B41FA5}">
                      <a16:colId xmlns:a16="http://schemas.microsoft.com/office/drawing/2014/main" val="20001"/>
                    </a:ext>
                  </a:extLst>
                </a:gridCol>
                <a:gridCol w="1989725">
                  <a:extLst>
                    <a:ext uri="{9D8B030D-6E8A-4147-A177-3AD203B41FA5}">
                      <a16:colId xmlns:a16="http://schemas.microsoft.com/office/drawing/2014/main" val="20002"/>
                    </a:ext>
                  </a:extLst>
                </a:gridCol>
                <a:gridCol w="1134475">
                  <a:extLst>
                    <a:ext uri="{9D8B030D-6E8A-4147-A177-3AD203B41FA5}">
                      <a16:colId xmlns:a16="http://schemas.microsoft.com/office/drawing/2014/main" val="20003"/>
                    </a:ext>
                  </a:extLst>
                </a:gridCol>
                <a:gridCol w="1069600">
                  <a:extLst>
                    <a:ext uri="{9D8B030D-6E8A-4147-A177-3AD203B41FA5}">
                      <a16:colId xmlns:a16="http://schemas.microsoft.com/office/drawing/2014/main" val="20004"/>
                    </a:ext>
                  </a:extLst>
                </a:gridCol>
              </a:tblGrid>
              <a:tr h="392675">
                <a:tc gridSpan="5">
                  <a:txBody>
                    <a:bodyPr/>
                    <a:lstStyle/>
                    <a:p>
                      <a:pPr marL="0" lvl="0" indent="0" algn="ctr" rtl="0">
                        <a:spcBef>
                          <a:spcPts val="0"/>
                        </a:spcBef>
                        <a:spcAft>
                          <a:spcPts val="0"/>
                        </a:spcAft>
                        <a:buNone/>
                      </a:pPr>
                      <a:r>
                        <a:rPr lang="en-US" sz="2000" b="1">
                          <a:solidFill>
                            <a:schemeClr val="lt1"/>
                          </a:solidFill>
                          <a:latin typeface="Century Gothic"/>
                          <a:ea typeface="Century Gothic"/>
                          <a:cs typeface="Century Gothic"/>
                          <a:sym typeface="Century Gothic"/>
                        </a:rPr>
                        <a:t>Adrenergic agonists</a:t>
                      </a:r>
                      <a:endParaRPr sz="1300" b="1"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26350">
                <a:tc rowSpan="2">
                  <a:txBody>
                    <a:bodyPr/>
                    <a:lstStyle/>
                    <a:p>
                      <a:pPr marL="0" marR="0" lvl="0" indent="0" algn="ctr" rtl="0">
                        <a:spcBef>
                          <a:spcPts val="0"/>
                        </a:spcBef>
                        <a:spcAft>
                          <a:spcPts val="0"/>
                        </a:spcAft>
                        <a:buNone/>
                      </a:pPr>
                      <a:endParaRPr sz="1350" b="1" u="none" strike="noStrike" cap="none">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rowSpan="2">
                  <a:txBody>
                    <a:bodyPr/>
                    <a:lstStyle/>
                    <a:p>
                      <a:pPr marL="0" lvl="0" indent="0" algn="ctr" rtl="0">
                        <a:spcBef>
                          <a:spcPts val="0"/>
                        </a:spcBef>
                        <a:spcAft>
                          <a:spcPts val="0"/>
                        </a:spcAft>
                        <a:buNone/>
                      </a:pPr>
                      <a:r>
                        <a:rPr lang="en-US" b="1">
                          <a:latin typeface="Century Gothic"/>
                          <a:ea typeface="Century Gothic"/>
                          <a:cs typeface="Century Gothic"/>
                          <a:sym typeface="Century Gothic"/>
                        </a:rPr>
                        <a:t>Selective α</a:t>
                      </a:r>
                      <a:r>
                        <a:rPr lang="en-US" b="1" baseline="-25000">
                          <a:latin typeface="Century Gothic"/>
                          <a:ea typeface="Century Gothic"/>
                          <a:cs typeface="Century Gothic"/>
                          <a:sym typeface="Century Gothic"/>
                        </a:rPr>
                        <a:t>2 </a:t>
                      </a:r>
                      <a:r>
                        <a:rPr lang="en-US" b="1">
                          <a:latin typeface="Century Gothic"/>
                          <a:ea typeface="Century Gothic"/>
                          <a:cs typeface="Century Gothic"/>
                          <a:sym typeface="Century Gothic"/>
                        </a:rPr>
                        <a:t>agonists</a:t>
                      </a:r>
                      <a:endParaRPr b="1">
                        <a:latin typeface="Century Gothic"/>
                        <a:ea typeface="Century Gothic"/>
                        <a:cs typeface="Century Gothic"/>
                        <a:sym typeface="Century Gothic"/>
                      </a:endParaRPr>
                    </a:p>
                    <a:p>
                      <a:pPr marL="0" lvl="0" indent="0" algn="ctr" rtl="0">
                        <a:spcBef>
                          <a:spcPts val="0"/>
                        </a:spcBef>
                        <a:spcAft>
                          <a:spcPts val="0"/>
                        </a:spcAft>
                        <a:buNone/>
                      </a:pPr>
                      <a:r>
                        <a:rPr lang="en-US" b="1">
                          <a:solidFill>
                            <a:schemeClr val="accent2"/>
                          </a:solidFill>
                          <a:latin typeface="Century Gothic"/>
                          <a:ea typeface="Century Gothic"/>
                          <a:cs typeface="Century Gothic"/>
                          <a:sym typeface="Century Gothic"/>
                        </a:rPr>
                        <a:t>Apraclonidine</a:t>
                      </a:r>
                      <a:endParaRPr b="1">
                        <a:solidFill>
                          <a:schemeClr val="accent2"/>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(ابرا خفيف دم يقلل الضغط ودقات القلب لكنه يسبب صداع)</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hypertention</a:t>
                      </a:r>
                      <a:endParaRPr sz="1200">
                        <a:solidFill>
                          <a:srgbClr val="999999"/>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T w="9525" cap="flat" cmpd="sng">
                      <a:solidFill>
                        <a:schemeClr val="dk1"/>
                      </a:solidFill>
                      <a:prstDash val="solid"/>
                      <a:round/>
                      <a:headEnd type="none" w="sm" len="sm"/>
                      <a:tailEnd type="none" w="sm" len="sm"/>
                    </a:lnT>
                  </a:tcPr>
                </a:tc>
                <a:tc rowSpan="2">
                  <a:txBody>
                    <a:bodyPr/>
                    <a:lstStyle/>
                    <a:p>
                      <a:pPr marL="0" lvl="0" indent="0" algn="ctr" rtl="0">
                        <a:spcBef>
                          <a:spcPts val="0"/>
                        </a:spcBef>
                        <a:spcAft>
                          <a:spcPts val="0"/>
                        </a:spcAft>
                        <a:buNone/>
                      </a:pPr>
                      <a:r>
                        <a:rPr lang="en-US" b="1">
                          <a:latin typeface="Century Gothic"/>
                          <a:ea typeface="Century Gothic"/>
                          <a:cs typeface="Century Gothic"/>
                          <a:sym typeface="Century Gothic"/>
                        </a:rPr>
                        <a:t>Selective α</a:t>
                      </a:r>
                      <a:r>
                        <a:rPr lang="en-US" b="1" baseline="-25000">
                          <a:latin typeface="Century Gothic"/>
                          <a:ea typeface="Century Gothic"/>
                          <a:cs typeface="Century Gothic"/>
                          <a:sym typeface="Century Gothic"/>
                        </a:rPr>
                        <a:t>1 </a:t>
                      </a:r>
                      <a:r>
                        <a:rPr lang="en-US" b="1">
                          <a:latin typeface="Century Gothic"/>
                          <a:ea typeface="Century Gothic"/>
                          <a:cs typeface="Century Gothic"/>
                          <a:sym typeface="Century Gothic"/>
                        </a:rPr>
                        <a:t>agonists</a:t>
                      </a:r>
                      <a:endParaRPr b="1">
                        <a:latin typeface="Century Gothic"/>
                        <a:ea typeface="Century Gothic"/>
                        <a:cs typeface="Century Gothic"/>
                        <a:sym typeface="Century Gothic"/>
                      </a:endParaRPr>
                    </a:p>
                    <a:p>
                      <a:pPr marL="0" lvl="0" indent="0" algn="ctr" rtl="0">
                        <a:spcBef>
                          <a:spcPts val="0"/>
                        </a:spcBef>
                        <a:spcAft>
                          <a:spcPts val="0"/>
                        </a:spcAft>
                        <a:buNone/>
                      </a:pPr>
                      <a:r>
                        <a:rPr lang="en-US" b="1">
                          <a:solidFill>
                            <a:schemeClr val="accent2"/>
                          </a:solidFill>
                          <a:latin typeface="Century Gothic"/>
                          <a:ea typeface="Century Gothic"/>
                          <a:cs typeface="Century Gothic"/>
                          <a:sym typeface="Century Gothic"/>
                        </a:rPr>
                        <a:t>phenylephrine</a:t>
                      </a:r>
                      <a:endParaRPr b="1">
                        <a:solidFill>
                          <a:schemeClr val="accent2"/>
                        </a:solidFill>
                        <a:latin typeface="Century Gothic"/>
                        <a:ea typeface="Century Gothic"/>
                        <a:cs typeface="Century Gothic"/>
                        <a:sym typeface="Century Gothic"/>
                      </a:endParaRPr>
                    </a:p>
                    <a:p>
                      <a:pPr marL="0" lvl="0" indent="0" algn="ctr" rtl="0">
                        <a:spcBef>
                          <a:spcPts val="0"/>
                        </a:spcBef>
                        <a:spcAft>
                          <a:spcPts val="0"/>
                        </a:spcAft>
                        <a:buNone/>
                      </a:pPr>
                      <a:r>
                        <a:rPr lang="en-US" sz="1200">
                          <a:latin typeface="Century Gothic"/>
                          <a:ea typeface="Century Gothic"/>
                          <a:cs typeface="Century Gothic"/>
                          <a:sym typeface="Century Gothic"/>
                        </a:rPr>
                        <a:t>(</a:t>
                      </a:r>
                      <a:r>
                        <a:rPr lang="en-US" sz="1200">
                          <a:solidFill>
                            <a:srgbClr val="999999"/>
                          </a:solidFill>
                          <a:latin typeface="Century Gothic"/>
                          <a:ea typeface="Century Gothic"/>
                          <a:cs typeface="Century Gothic"/>
                          <a:sym typeface="Century Gothic"/>
                        </a:rPr>
                        <a:t>ابو فنيلة يرفع الضغط)</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vasopressin</a:t>
                      </a:r>
                      <a:endParaRPr sz="1200">
                        <a:solidFill>
                          <a:srgbClr val="999999"/>
                        </a:solidFill>
                        <a:latin typeface="Century Gothic"/>
                        <a:ea typeface="Century Gothic"/>
                        <a:cs typeface="Century Gothic"/>
                        <a:sym typeface="Century Gothic"/>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US" b="1">
                          <a:latin typeface="Century Gothic"/>
                          <a:ea typeface="Century Gothic"/>
                          <a:cs typeface="Century Gothic"/>
                          <a:sym typeface="Century Gothic"/>
                        </a:rPr>
                        <a:t>Non-selective agonists (α</a:t>
                      </a:r>
                      <a:r>
                        <a:rPr lang="en-US" b="1" baseline="-25000">
                          <a:latin typeface="Century Gothic"/>
                          <a:ea typeface="Century Gothic"/>
                          <a:cs typeface="Century Gothic"/>
                          <a:sym typeface="Century Gothic"/>
                        </a:rPr>
                        <a:t>1</a:t>
                      </a:r>
                      <a:r>
                        <a:rPr lang="en-US" b="1">
                          <a:latin typeface="Century Gothic"/>
                          <a:ea typeface="Century Gothic"/>
                          <a:cs typeface="Century Gothic"/>
                          <a:sym typeface="Century Gothic"/>
                        </a:rPr>
                        <a:t>, α</a:t>
                      </a:r>
                      <a:r>
                        <a:rPr lang="en-US" b="1" baseline="-25000">
                          <a:latin typeface="Century Gothic"/>
                          <a:ea typeface="Century Gothic"/>
                          <a:cs typeface="Century Gothic"/>
                          <a:sym typeface="Century Gothic"/>
                        </a:rPr>
                        <a:t>2</a:t>
                      </a:r>
                      <a:r>
                        <a:rPr lang="en-US" b="1">
                          <a:latin typeface="Century Gothic"/>
                          <a:ea typeface="Century Gothic"/>
                          <a:cs typeface="Century Gothic"/>
                          <a:sym typeface="Century Gothic"/>
                        </a:rPr>
                        <a:t>, β</a:t>
                      </a:r>
                      <a:r>
                        <a:rPr lang="en-US" b="1" baseline="-25000">
                          <a:latin typeface="Century Gothic"/>
                          <a:ea typeface="Century Gothic"/>
                          <a:cs typeface="Century Gothic"/>
                          <a:sym typeface="Century Gothic"/>
                        </a:rPr>
                        <a:t>1</a:t>
                      </a:r>
                      <a:r>
                        <a:rPr lang="en-US" b="1">
                          <a:latin typeface="Century Gothic"/>
                          <a:ea typeface="Century Gothic"/>
                          <a:cs typeface="Century Gothic"/>
                          <a:sym typeface="Century Gothic"/>
                        </a:rPr>
                        <a:t>, β</a:t>
                      </a:r>
                      <a:r>
                        <a:rPr lang="en-US" b="1" baseline="-25000">
                          <a:latin typeface="Century Gothic"/>
                          <a:ea typeface="Century Gothic"/>
                          <a:cs typeface="Century Gothic"/>
                          <a:sym typeface="Century Gothic"/>
                        </a:rPr>
                        <a:t>2</a:t>
                      </a:r>
                      <a:r>
                        <a:rPr lang="en-US" b="1">
                          <a:latin typeface="Century Gothic"/>
                          <a:ea typeface="Century Gothic"/>
                          <a:cs typeface="Century Gothic"/>
                          <a:sym typeface="Century Gothic"/>
                        </a:rPr>
                        <a:t>)</a:t>
                      </a:r>
                      <a:endParaRPr b="1">
                        <a:latin typeface="Century Gothic"/>
                        <a:ea typeface="Century Gothic"/>
                        <a:cs typeface="Century Gothic"/>
                        <a:sym typeface="Century Gothic"/>
                      </a:endParaRPr>
                    </a:p>
                    <a:p>
                      <a:pPr marL="0" lvl="0" indent="0" algn="ctr" rtl="0">
                        <a:spcBef>
                          <a:spcPts val="0"/>
                        </a:spcBef>
                        <a:spcAft>
                          <a:spcPts val="0"/>
                        </a:spcAft>
                        <a:buNone/>
                      </a:pPr>
                      <a:r>
                        <a:rPr lang="en-US" b="1">
                          <a:solidFill>
                            <a:schemeClr val="accent2"/>
                          </a:solidFill>
                          <a:latin typeface="Century Gothic"/>
                          <a:ea typeface="Century Gothic"/>
                          <a:cs typeface="Century Gothic"/>
                          <a:sym typeface="Century Gothic"/>
                        </a:rPr>
                        <a:t>Dipivefrin</a:t>
                      </a:r>
                      <a:r>
                        <a:rPr lang="en-US" b="1">
                          <a:latin typeface="Century Gothic"/>
                          <a:ea typeface="Century Gothic"/>
                          <a:cs typeface="Century Gothic"/>
                          <a:sym typeface="Century Gothic"/>
                        </a:rPr>
                        <a:t> </a:t>
                      </a:r>
                      <a:r>
                        <a:rPr lang="en-US" sz="1200">
                          <a:latin typeface="Century Gothic"/>
                          <a:ea typeface="Century Gothic"/>
                          <a:cs typeface="Century Gothic"/>
                          <a:sym typeface="Century Gothic"/>
                        </a:rPr>
                        <a:t>(pro-drug of epinephrin)</a:t>
                      </a:r>
                      <a:endParaRPr sz="1200">
                        <a:latin typeface="Century Gothic"/>
                        <a:ea typeface="Century Gothic"/>
                        <a:cs typeface="Century Gothic"/>
                        <a:sym typeface="Century Gothic"/>
                      </a:endParaRPr>
                    </a:p>
                    <a:p>
                      <a:pPr marL="0" lvl="0" indent="0" algn="ctr" rtl="0">
                        <a:spcBef>
                          <a:spcPts val="0"/>
                        </a:spcBef>
                        <a:spcAft>
                          <a:spcPts val="0"/>
                        </a:spcAft>
                        <a:buNone/>
                      </a:pPr>
                      <a:r>
                        <a:rPr lang="en-US" b="1">
                          <a:solidFill>
                            <a:schemeClr val="accent2"/>
                          </a:solidFill>
                          <a:latin typeface="Century Gothic"/>
                          <a:ea typeface="Century Gothic"/>
                          <a:cs typeface="Century Gothic"/>
                          <a:sym typeface="Century Gothic"/>
                        </a:rPr>
                        <a:t>epinephrine</a:t>
                      </a:r>
                      <a:endParaRPr b="1">
                        <a:solidFill>
                          <a:schemeClr val="accent2"/>
                        </a:solidFill>
                        <a:latin typeface="Century Gothic"/>
                        <a:ea typeface="Century Gothic"/>
                        <a:cs typeface="Century Gothic"/>
                        <a:sym typeface="Century Gothic"/>
                      </a:endParaRPr>
                    </a:p>
                  </a:txBody>
                  <a:tcPr marL="91450" marR="91450" marT="45725" marB="45725" anchor="ctr">
                    <a:lnT w="9525" cap="flat" cmpd="sng">
                      <a:solidFill>
                        <a:schemeClr val="dk1"/>
                      </a:solidFill>
                      <a:prstDash val="solid"/>
                      <a:round/>
                      <a:headEnd type="none" w="sm" len="sm"/>
                      <a:tailEnd type="none" w="sm" len="sm"/>
                    </a:lnT>
                  </a:tcPr>
                </a:tc>
                <a:tc rowSpan="2" hMerge="1">
                  <a:txBody>
                    <a:bodyPr/>
                    <a:lstStyle/>
                    <a:p>
                      <a:endParaRPr lang="ar-SA"/>
                    </a:p>
                  </a:txBody>
                  <a:tcPr/>
                </a:tc>
                <a:extLst>
                  <a:ext uri="{0D108BD9-81ED-4DB2-BD59-A6C34878D82A}">
                    <a16:rowId xmlns:a16="http://schemas.microsoft.com/office/drawing/2014/main" val="10001"/>
                  </a:ext>
                </a:extLst>
              </a:tr>
              <a:tr h="674175">
                <a:tc vMerge="1">
                  <a:txBody>
                    <a:bodyPr/>
                    <a:lstStyle/>
                    <a:p>
                      <a:endParaRPr lang="ar-SA"/>
                    </a:p>
                  </a:txBody>
                  <a:tcPr/>
                </a:tc>
                <a:tc vMerge="1">
                  <a:txBody>
                    <a:bodyPr/>
                    <a:lstStyle/>
                    <a:p>
                      <a:endParaRPr lang="ar-SA"/>
                    </a:p>
                  </a:txBody>
                  <a:tcPr/>
                </a:tc>
                <a:tc vMerge="1">
                  <a:txBody>
                    <a:bodyPr/>
                    <a:lstStyle/>
                    <a:p>
                      <a:endParaRPr lang="ar-SA"/>
                    </a:p>
                  </a:txBody>
                  <a:tcPr/>
                </a:tc>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2"/>
                  </a:ext>
                </a:extLst>
              </a:tr>
              <a:tr h="2101925">
                <a:tc>
                  <a:txBody>
                    <a:bodyPr/>
                    <a:lstStyle/>
                    <a:p>
                      <a:pPr marL="0" marR="0" lvl="0" indent="0" algn="ctr" rtl="0">
                        <a:spcBef>
                          <a:spcPts val="0"/>
                        </a:spcBef>
                        <a:spcAft>
                          <a:spcPts val="0"/>
                        </a:spcAft>
                        <a:buNone/>
                      </a:pPr>
                      <a:endParaRPr sz="900"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spcBef>
                          <a:spcPts val="0"/>
                        </a:spcBef>
                        <a:spcAft>
                          <a:spcPts val="0"/>
                        </a:spcAft>
                        <a:buNone/>
                      </a:pPr>
                      <a:r>
                        <a:rPr lang="en-US" sz="1200" u="none" strike="noStrike" cap="none"/>
                        <a:t>- </a:t>
                      </a:r>
                      <a:r>
                        <a:rPr lang="en-US" sz="1200"/>
                        <a:t> ↓</a:t>
                      </a:r>
                      <a:r>
                        <a:rPr lang="en-US" sz="1200" u="none" strike="noStrike" cap="none"/>
                        <a:t>production of aqueous humor.</a:t>
                      </a:r>
                      <a:endParaRPr sz="1200"/>
                    </a:p>
                    <a:p>
                      <a:pPr marL="0" marR="0" lvl="0" indent="0" algn="l" rtl="0">
                        <a:spcBef>
                          <a:spcPts val="0"/>
                        </a:spcBef>
                        <a:spcAft>
                          <a:spcPts val="0"/>
                        </a:spcAft>
                        <a:buNone/>
                      </a:pPr>
                      <a:r>
                        <a:rPr lang="en-US" sz="1200" u="none" strike="noStrike" cap="none"/>
                        <a:t>- ↑  uveoscleral outflow of aqueous humor.</a:t>
                      </a:r>
                      <a:endParaRPr sz="1200"/>
                    </a:p>
                    <a:p>
                      <a:pPr marL="0" marR="0" lvl="0" indent="0" algn="l" rtl="0">
                        <a:lnSpc>
                          <a:spcPct val="100000"/>
                        </a:lnSpc>
                        <a:spcBef>
                          <a:spcPts val="0"/>
                        </a:spcBef>
                        <a:spcAft>
                          <a:spcPts val="0"/>
                        </a:spcAft>
                        <a:buClr>
                          <a:schemeClr val="accent1"/>
                        </a:buClr>
                        <a:buSzPts val="1400"/>
                        <a:buFont typeface="Arial"/>
                        <a:buNone/>
                      </a:pPr>
                      <a:r>
                        <a:rPr lang="en-US" sz="1200" u="none" strike="noStrike" cap="none">
                          <a:solidFill>
                            <a:schemeClr val="accent1"/>
                          </a:solidFill>
                        </a:rPr>
                        <a:t>- Inhibits sympathetic working.</a:t>
                      </a:r>
                      <a:endParaRPr sz="1200" u="none" strike="noStrike" cap="none">
                        <a:solidFill>
                          <a:schemeClr val="accen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400"/>
                        <a:buFont typeface="Arial"/>
                        <a:buNone/>
                      </a:pPr>
                      <a:r>
                        <a:rPr lang="en-US" sz="1200" b="1"/>
                        <a:t>Active mydriasis </a:t>
                      </a:r>
                      <a:r>
                        <a:rPr lang="en-US" sz="1200"/>
                        <a:t>due to contraction of radial muscles of the eye </a:t>
                      </a:r>
                      <a:r>
                        <a:rPr lang="en-US" sz="1200" b="1">
                          <a:solidFill>
                            <a:srgbClr val="FF0000"/>
                          </a:solidFill>
                        </a:rPr>
                        <a:t>(without cycloplegia)</a:t>
                      </a:r>
                      <a:endParaRPr sz="1200" b="1">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171616"/>
                        </a:buClr>
                        <a:buSzPts val="1400"/>
                        <a:buFont typeface="Arial"/>
                        <a:buNone/>
                      </a:pPr>
                      <a:r>
                        <a:rPr lang="en-US" sz="1200" u="none" strike="noStrike" cap="none"/>
                        <a:t>- ↓ aqueous humor production through vasoconstriction of</a:t>
                      </a:r>
                      <a:br>
                        <a:rPr lang="en-US" sz="1200" u="none" strike="noStrike" cap="none"/>
                      </a:br>
                      <a:r>
                        <a:rPr lang="en-US" sz="1200" u="none" strike="noStrike" cap="none"/>
                        <a:t>ciliary body blood vessels.</a:t>
                      </a:r>
                      <a:endParaRPr sz="1200"/>
                    </a:p>
                    <a:p>
                      <a:pPr marL="0" marR="0" lvl="0" indent="0" algn="l" rtl="0">
                        <a:lnSpc>
                          <a:spcPct val="100000"/>
                        </a:lnSpc>
                        <a:spcBef>
                          <a:spcPts val="0"/>
                        </a:spcBef>
                        <a:spcAft>
                          <a:spcPts val="0"/>
                        </a:spcAft>
                        <a:buClr>
                          <a:srgbClr val="171616"/>
                        </a:buClr>
                        <a:buSzPts val="1400"/>
                        <a:buFont typeface="Arial"/>
                        <a:buNone/>
                      </a:pPr>
                      <a:r>
                        <a:rPr lang="en-US" sz="1200"/>
                        <a:t>- </a:t>
                      </a:r>
                      <a:r>
                        <a:rPr lang="en-US" sz="1200" u="none" strike="noStrike" cap="none"/>
                        <a:t>Increase uveoscleral outflow of aqueous humor.</a:t>
                      </a:r>
                      <a:endParaRPr sz="1200" u="none" strike="noStrike" cap="none"/>
                    </a:p>
                    <a:p>
                      <a:pPr marL="0" marR="0" lvl="0" indent="0" algn="l" rtl="0">
                        <a:lnSpc>
                          <a:spcPct val="100000"/>
                        </a:lnSpc>
                        <a:spcBef>
                          <a:spcPts val="0"/>
                        </a:spcBef>
                        <a:spcAft>
                          <a:spcPts val="0"/>
                        </a:spcAft>
                        <a:buClr>
                          <a:srgbClr val="171616"/>
                        </a:buClr>
                        <a:buSzPts val="1400"/>
                        <a:buFont typeface="Arial"/>
                        <a:buNone/>
                      </a:pPr>
                      <a:r>
                        <a:rPr lang="en-US" sz="1200"/>
                        <a:t>- Mydriasis </a:t>
                      </a:r>
                      <a:r>
                        <a:rPr lang="en-US" sz="1200" b="1"/>
                        <a:t>(without cycloplegia)</a:t>
                      </a:r>
                      <a:endParaRPr sz="1200" b="1"/>
                    </a:p>
                    <a:p>
                      <a:pPr marL="0" marR="0" lvl="0" indent="0" algn="l" rtl="0">
                        <a:lnSpc>
                          <a:spcPct val="100000"/>
                        </a:lnSpc>
                        <a:spcBef>
                          <a:spcPts val="0"/>
                        </a:spcBef>
                        <a:spcAft>
                          <a:spcPts val="0"/>
                        </a:spcAft>
                        <a:buClr>
                          <a:srgbClr val="171616"/>
                        </a:buClr>
                        <a:buSzPts val="1400"/>
                        <a:buFont typeface="Arial"/>
                        <a:buNone/>
                      </a:pPr>
                      <a:endParaRPr sz="1200" b="1"/>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extLst>
                  <a:ext uri="{0D108BD9-81ED-4DB2-BD59-A6C34878D82A}">
                    <a16:rowId xmlns:a16="http://schemas.microsoft.com/office/drawing/2014/main" val="10003"/>
                  </a:ext>
                </a:extLst>
              </a:tr>
              <a:tr h="2592875">
                <a:tc>
                  <a:txBody>
                    <a:bodyPr/>
                    <a:lstStyle/>
                    <a:p>
                      <a:pPr marL="0" marR="0" lvl="0" indent="0" algn="ctr" rtl="0">
                        <a:spcBef>
                          <a:spcPts val="0"/>
                        </a:spcBef>
                        <a:spcAft>
                          <a:spcPts val="0"/>
                        </a:spcAft>
                        <a:buNone/>
                      </a:pPr>
                      <a:endParaRPr sz="1300" b="1" u="none" strike="noStrike" cap="none">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a:txBody>
                    <a:bodyPr/>
                    <a:lstStyle/>
                    <a:p>
                      <a:pPr marL="285750" marR="0" lvl="0" indent="-276225" algn="l" rtl="0">
                        <a:spcBef>
                          <a:spcPts val="0"/>
                        </a:spcBef>
                        <a:spcAft>
                          <a:spcPts val="0"/>
                        </a:spcAft>
                        <a:buClr>
                          <a:srgbClr val="FF0000"/>
                        </a:buClr>
                        <a:buSzPts val="1200"/>
                        <a:buFont typeface="Arial"/>
                        <a:buChar char="•"/>
                      </a:pPr>
                      <a:r>
                        <a:rPr lang="en-US" sz="1200" b="1" strike="noStrike" cap="none">
                          <a:solidFill>
                            <a:srgbClr val="FF0000"/>
                          </a:solidFill>
                        </a:rPr>
                        <a:t>Open</a:t>
                      </a:r>
                      <a:r>
                        <a:rPr lang="en-US" sz="1200" strike="noStrike" cap="none">
                          <a:solidFill>
                            <a:srgbClr val="C00000"/>
                          </a:solidFill>
                        </a:rPr>
                        <a:t> </a:t>
                      </a:r>
                      <a:r>
                        <a:rPr lang="en-US" sz="1200" strike="noStrike" cap="none"/>
                        <a:t>angle glaucoma treatment</a:t>
                      </a:r>
                      <a:endParaRPr sz="1200"/>
                    </a:p>
                    <a:p>
                      <a:pPr marL="285750" marR="0" lvl="0" indent="-276225" algn="l" rtl="0">
                        <a:spcBef>
                          <a:spcPts val="0"/>
                        </a:spcBef>
                        <a:spcAft>
                          <a:spcPts val="0"/>
                        </a:spcAft>
                        <a:buClr>
                          <a:srgbClr val="FF0000"/>
                        </a:buClr>
                        <a:buSzPts val="1200"/>
                        <a:buFont typeface="Arial"/>
                        <a:buChar char="•"/>
                      </a:pPr>
                      <a:r>
                        <a:rPr lang="en-US" sz="1200" b="1" strike="noStrike" cap="none">
                          <a:solidFill>
                            <a:srgbClr val="FF0000"/>
                          </a:solidFill>
                        </a:rPr>
                        <a:t>Prophylaxis</a:t>
                      </a:r>
                      <a:r>
                        <a:rPr lang="en-US" sz="1200" strike="noStrike" cap="none">
                          <a:solidFill>
                            <a:srgbClr val="C00000"/>
                          </a:solidFill>
                        </a:rPr>
                        <a:t> </a:t>
                      </a:r>
                      <a:r>
                        <a:rPr lang="en-US" sz="1200" strike="noStrike" cap="none"/>
                        <a:t>against IOP spiking after </a:t>
                      </a:r>
                      <a:r>
                        <a:rPr lang="en-US" sz="1200" b="1" strike="noStrike" cap="none"/>
                        <a:t>glaucoma laser procedures</a:t>
                      </a:r>
                      <a:r>
                        <a:rPr lang="en-US" sz="1200" strike="noStrike" cap="none"/>
                        <a:t>.</a:t>
                      </a:r>
                      <a:endParaRPr sz="1200" strike="noStrike" cap="none"/>
                    </a:p>
                  </a:txBody>
                  <a:tcPr marL="91450" marR="91450" marT="45725" marB="45725" anchor="ctr">
                    <a:lnL w="12700" cap="flat" cmpd="sng">
                      <a:solidFill>
                        <a:schemeClr val="dk1"/>
                      </a:solidFill>
                      <a:prstDash val="solid"/>
                      <a:round/>
                      <a:headEnd type="none" w="sm" len="sm"/>
                      <a:tailEnd type="none" w="sm" len="sm"/>
                    </a:lnL>
                  </a:tcPr>
                </a:tc>
                <a:tc>
                  <a:txBody>
                    <a:bodyPr/>
                    <a:lstStyle/>
                    <a:p>
                      <a:pPr marL="285750" marR="0" lvl="0" indent="-276225" algn="l" rtl="0">
                        <a:spcBef>
                          <a:spcPts val="0"/>
                        </a:spcBef>
                        <a:spcAft>
                          <a:spcPts val="0"/>
                        </a:spcAft>
                        <a:buClr>
                          <a:schemeClr val="dk1"/>
                        </a:buClr>
                        <a:buSzPts val="1200"/>
                        <a:buFont typeface="Arial"/>
                        <a:buChar char="•"/>
                      </a:pPr>
                      <a:r>
                        <a:rPr lang="en-US" sz="1200" u="none" strike="noStrike" cap="none"/>
                        <a:t>Fundoscopic </a:t>
                      </a:r>
                      <a:r>
                        <a:rPr lang="en-US" sz="1200" b="1" u="none" strike="noStrike" cap="none"/>
                        <a:t>examination</a:t>
                      </a:r>
                      <a:r>
                        <a:rPr lang="en-US" sz="1200" u="none" strike="noStrike" cap="none"/>
                        <a:t> of the eye.</a:t>
                      </a:r>
                      <a:endParaRPr sz="1200"/>
                    </a:p>
                    <a:p>
                      <a:pPr marL="285750" marR="0" lvl="0" indent="-276225" algn="l" rtl="0">
                        <a:spcBef>
                          <a:spcPts val="0"/>
                        </a:spcBef>
                        <a:spcAft>
                          <a:spcPts val="0"/>
                        </a:spcAft>
                        <a:buClr>
                          <a:schemeClr val="dk1"/>
                        </a:buClr>
                        <a:buSzPts val="1200"/>
                        <a:buFont typeface="Arial"/>
                        <a:buChar char="•"/>
                      </a:pPr>
                      <a:r>
                        <a:rPr lang="en-US" sz="1200" u="none" strike="noStrike" cap="none"/>
                        <a:t>To prevent </a:t>
                      </a:r>
                      <a:r>
                        <a:rPr lang="en-US" sz="1200" b="1" u="none" strike="noStrike" cap="none"/>
                        <a:t>adhesion</a:t>
                      </a:r>
                      <a:r>
                        <a:rPr lang="en-US" sz="1200" u="none" strike="noStrike" cap="none"/>
                        <a:t> in uveitis &amp; iritis.</a:t>
                      </a:r>
                      <a:endParaRPr sz="1200"/>
                    </a:p>
                    <a:p>
                      <a:pPr marL="285750" marR="0" lvl="0" indent="-276225" algn="l" rtl="0">
                        <a:spcBef>
                          <a:spcPts val="0"/>
                        </a:spcBef>
                        <a:spcAft>
                          <a:spcPts val="0"/>
                        </a:spcAft>
                        <a:buClr>
                          <a:schemeClr val="dk1"/>
                        </a:buClr>
                        <a:buSzPts val="1200"/>
                        <a:buFont typeface="Arial"/>
                        <a:buChar char="•"/>
                      </a:pPr>
                      <a:r>
                        <a:rPr lang="en-US" sz="1200" b="1" u="none" strike="noStrike" cap="none"/>
                        <a:t>Decongestant</a:t>
                      </a:r>
                      <a:r>
                        <a:rPr lang="en-US" sz="1200" u="none" strike="noStrike" cap="none"/>
                        <a:t> in minor allergic hyperemia of eye.</a:t>
                      </a:r>
                      <a:endParaRPr sz="1200" u="none" strike="noStrike" cap="none"/>
                    </a:p>
                  </a:txBody>
                  <a:tcPr marL="91450" marR="91450" marT="45725" marB="45725" anchor="ctr">
                    <a:lnT w="12700" cap="flat" cmpd="sng">
                      <a:solidFill>
                        <a:schemeClr val="dk1"/>
                      </a:solidFill>
                      <a:prstDash val="solid"/>
                      <a:round/>
                      <a:headEnd type="none" w="sm" len="sm"/>
                      <a:tailEnd type="none" w="sm" len="sm"/>
                    </a:lnT>
                  </a:tcPr>
                </a:tc>
                <a:tc gridSpan="2">
                  <a:txBody>
                    <a:bodyPr/>
                    <a:lstStyle/>
                    <a:p>
                      <a:pPr marL="0" marR="0" lvl="0" indent="0" algn="l" rtl="0">
                        <a:spcBef>
                          <a:spcPts val="0"/>
                        </a:spcBef>
                        <a:spcAft>
                          <a:spcPts val="0"/>
                        </a:spcAft>
                        <a:buNone/>
                      </a:pPr>
                      <a:r>
                        <a:rPr lang="en-US" sz="1200"/>
                        <a:t>-Used locally as </a:t>
                      </a:r>
                      <a:r>
                        <a:rPr lang="en-US" sz="1200" b="1"/>
                        <a:t>eye drops</a:t>
                      </a:r>
                      <a:r>
                        <a:rPr lang="en-US" sz="1200"/>
                        <a:t> →</a:t>
                      </a:r>
                      <a:r>
                        <a:rPr lang="en-US" sz="1200">
                          <a:solidFill>
                            <a:srgbClr val="171616"/>
                          </a:solidFill>
                        </a:rPr>
                        <a:t> </a:t>
                      </a:r>
                      <a:r>
                        <a:rPr lang="en-US" sz="1200">
                          <a:solidFill>
                            <a:schemeClr val="accent1"/>
                          </a:solidFill>
                        </a:rPr>
                        <a:t>to minimize the ADRs</a:t>
                      </a:r>
                      <a:endParaRPr sz="1200">
                        <a:solidFill>
                          <a:schemeClr val="accent1"/>
                        </a:solidFill>
                      </a:endParaRPr>
                    </a:p>
                    <a:p>
                      <a:pPr marL="457200" marR="0" lvl="0" indent="0" algn="l" rtl="0">
                        <a:spcBef>
                          <a:spcPts val="0"/>
                        </a:spcBef>
                        <a:spcAft>
                          <a:spcPts val="0"/>
                        </a:spcAft>
                        <a:buNone/>
                      </a:pPr>
                      <a:r>
                        <a:rPr lang="en-US" sz="1200" b="1"/>
                        <a:t>in </a:t>
                      </a:r>
                      <a:r>
                        <a:rPr lang="en-US" sz="1200" b="1" u="none" strike="noStrike" cap="none"/>
                        <a:t>Open </a:t>
                      </a:r>
                      <a:r>
                        <a:rPr lang="en-US" sz="1200" u="none" strike="noStrike" cap="none"/>
                        <a:t>angle glaucoma.</a:t>
                      </a:r>
                      <a:endParaRPr sz="1200" u="none" strike="noStrike" cap="none"/>
                    </a:p>
                    <a:p>
                      <a:pPr marL="0" lvl="0" indent="0" algn="ctr" rtl="0">
                        <a:spcBef>
                          <a:spcPts val="0"/>
                        </a:spcBef>
                        <a:spcAft>
                          <a:spcPts val="0"/>
                        </a:spcAft>
                        <a:buNone/>
                      </a:pPr>
                      <a:r>
                        <a:rPr lang="en-US" sz="1200">
                          <a:solidFill>
                            <a:schemeClr val="accent1"/>
                          </a:solidFill>
                        </a:rPr>
                        <a:t>Dipivefrin has Long duration of action the epinephrine</a:t>
                      </a:r>
                      <a:endParaRPr sz="1200">
                        <a:solidFill>
                          <a:schemeClr val="accent1"/>
                        </a:solidFill>
                      </a:endParaRPr>
                    </a:p>
                    <a:p>
                      <a:pPr marL="0" lvl="0" indent="0" algn="l" rtl="0">
                        <a:spcBef>
                          <a:spcPts val="0"/>
                        </a:spcBef>
                        <a:spcAft>
                          <a:spcPts val="0"/>
                        </a:spcAft>
                        <a:buNone/>
                      </a:pPr>
                      <a:r>
                        <a:rPr lang="en-US" sz="1200"/>
                        <a:t>- Funduscopic </a:t>
                      </a:r>
                      <a:r>
                        <a:rPr lang="en-US" sz="1200" b="1"/>
                        <a:t>examination</a:t>
                      </a:r>
                      <a:r>
                        <a:rPr lang="en-US" sz="1200"/>
                        <a:t> of the eye.</a:t>
                      </a:r>
                      <a:endParaRPr sz="1200"/>
                    </a:p>
                    <a:p>
                      <a:pPr marL="0" lvl="0" indent="0" algn="l" rtl="0">
                        <a:spcBef>
                          <a:spcPts val="0"/>
                        </a:spcBef>
                        <a:spcAft>
                          <a:spcPts val="0"/>
                        </a:spcAft>
                        <a:buNone/>
                      </a:pPr>
                      <a:r>
                        <a:rPr lang="en-US" sz="1200"/>
                        <a:t>-To prevent </a:t>
                      </a:r>
                      <a:r>
                        <a:rPr lang="en-US" sz="1200" b="1"/>
                        <a:t>adhesion</a:t>
                      </a:r>
                      <a:r>
                        <a:rPr lang="en-US" sz="1200"/>
                        <a:t> in uveitis &amp; iritis</a:t>
                      </a:r>
                      <a:endParaRPr sz="1200"/>
                    </a:p>
                    <a:p>
                      <a:pPr marL="0" lvl="0" indent="0" algn="l" rtl="0">
                        <a:spcBef>
                          <a:spcPts val="0"/>
                        </a:spcBef>
                        <a:spcAft>
                          <a:spcPts val="0"/>
                        </a:spcAft>
                        <a:buNone/>
                      </a:pPr>
                      <a:r>
                        <a:rPr lang="en-US" sz="1200"/>
                        <a:t>-</a:t>
                      </a:r>
                      <a:r>
                        <a:rPr lang="en-US" sz="1200" b="1"/>
                        <a:t>Decongestant</a:t>
                      </a:r>
                      <a:r>
                        <a:rPr lang="en-US" sz="1200"/>
                        <a:t> in minor allergic hyperemia of eye</a:t>
                      </a:r>
                      <a:endParaRPr sz="1200">
                        <a:solidFill>
                          <a:srgbClr val="171616"/>
                        </a:solidFill>
                      </a:endParaRPr>
                    </a:p>
                  </a:txBody>
                  <a:tcPr marL="91450" marR="91450" marT="45725" marB="45725" anchor="ctr"/>
                </a:tc>
                <a:tc hMerge="1">
                  <a:txBody>
                    <a:bodyPr/>
                    <a:lstStyle/>
                    <a:p>
                      <a:endParaRPr lang="ar-SA"/>
                    </a:p>
                  </a:txBody>
                  <a:tcPr/>
                </a:tc>
                <a:extLst>
                  <a:ext uri="{0D108BD9-81ED-4DB2-BD59-A6C34878D82A}">
                    <a16:rowId xmlns:a16="http://schemas.microsoft.com/office/drawing/2014/main" val="10004"/>
                  </a:ext>
                </a:extLst>
              </a:tr>
              <a:tr h="2175200">
                <a:tc>
                  <a:txBody>
                    <a:bodyPr/>
                    <a:lstStyle/>
                    <a:p>
                      <a:pPr marL="0" marR="0" lvl="0" indent="0" algn="ctr" rtl="0">
                        <a:spcBef>
                          <a:spcPts val="0"/>
                        </a:spcBef>
                        <a:spcAft>
                          <a:spcPts val="0"/>
                        </a:spcAft>
                        <a:buNone/>
                      </a:pPr>
                      <a:endParaRPr sz="1300"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a:txBody>
                    <a:bodyPr/>
                    <a:lstStyle/>
                    <a:p>
                      <a:pPr marL="171450" marR="0" lvl="0" indent="-161925" algn="l" rtl="0">
                        <a:spcBef>
                          <a:spcPts val="0"/>
                        </a:spcBef>
                        <a:spcAft>
                          <a:spcPts val="0"/>
                        </a:spcAft>
                        <a:buClr>
                          <a:schemeClr val="dk1"/>
                        </a:buClr>
                        <a:buSzPts val="1200"/>
                        <a:buFont typeface="Century Gothic"/>
                        <a:buChar char="•"/>
                      </a:pPr>
                      <a:r>
                        <a:rPr lang="en-US" sz="1200" u="none" strike="noStrike" cap="none"/>
                        <a:t>Bradycardia.</a:t>
                      </a:r>
                      <a:endParaRPr sz="1200"/>
                    </a:p>
                    <a:p>
                      <a:pPr marL="171450" marR="0" lvl="0" indent="-161925" algn="l" rtl="0">
                        <a:spcBef>
                          <a:spcPts val="0"/>
                        </a:spcBef>
                        <a:spcAft>
                          <a:spcPts val="0"/>
                        </a:spcAft>
                        <a:buClr>
                          <a:schemeClr val="dk1"/>
                        </a:buClr>
                        <a:buSzPts val="1200"/>
                        <a:buFont typeface="Century Gothic"/>
                        <a:buChar char="•"/>
                      </a:pPr>
                      <a:r>
                        <a:rPr lang="en-US" sz="1200" u="none" strike="noStrike" cap="none"/>
                        <a:t>Hypotension.</a:t>
                      </a:r>
                      <a:endParaRPr sz="1200"/>
                    </a:p>
                  </a:txBody>
                  <a:tcPr marL="91450" marR="91450" marT="45725" marB="45725" anchor="ctr">
                    <a:lnL w="12700" cap="flat" cmpd="sng">
                      <a:solidFill>
                        <a:schemeClr val="dk1"/>
                      </a:solidFill>
                      <a:prstDash val="solid"/>
                      <a:round/>
                      <a:headEnd type="none" w="sm" len="sm"/>
                      <a:tailEnd type="none" w="sm" len="sm"/>
                    </a:lnL>
                  </a:tcPr>
                </a:tc>
                <a:tc>
                  <a:txBody>
                    <a:bodyPr/>
                    <a:lstStyle/>
                    <a:p>
                      <a:pPr marL="171450" marR="0" lvl="0" indent="-171450" algn="l" rtl="0">
                        <a:spcBef>
                          <a:spcPts val="0"/>
                        </a:spcBef>
                        <a:spcAft>
                          <a:spcPts val="0"/>
                        </a:spcAft>
                        <a:buClr>
                          <a:schemeClr val="dk1"/>
                        </a:buClr>
                        <a:buSzPts val="1200"/>
                        <a:buFont typeface="Arial"/>
                        <a:buChar char="•"/>
                      </a:pPr>
                      <a:r>
                        <a:rPr lang="en-US" sz="1200" u="none" strike="noStrike" cap="none"/>
                        <a:t>May cause significant </a:t>
                      </a:r>
                      <a:r>
                        <a:rPr lang="en-US" sz="1200" b="1" u="none" strike="noStrike" cap="none"/>
                        <a:t>increase in blood pressure</a:t>
                      </a:r>
                      <a:r>
                        <a:rPr lang="en-US" sz="1200" u="none" strike="noStrike" cap="none"/>
                        <a:t>.</a:t>
                      </a:r>
                      <a:endParaRPr sz="1200"/>
                    </a:p>
                    <a:p>
                      <a:pPr marL="171450" marR="0" lvl="0" indent="-171450" algn="l" rtl="0">
                        <a:spcBef>
                          <a:spcPts val="0"/>
                        </a:spcBef>
                        <a:spcAft>
                          <a:spcPts val="0"/>
                        </a:spcAft>
                        <a:buClr>
                          <a:schemeClr val="dk1"/>
                        </a:buClr>
                        <a:buSzPts val="1200"/>
                        <a:buFont typeface="Century Gothic"/>
                        <a:buChar char="•"/>
                      </a:pPr>
                      <a:r>
                        <a:rPr lang="en-US" sz="1200" u="none" strike="noStrike" cap="none"/>
                        <a:t>Rebound congestion.</a:t>
                      </a:r>
                      <a:endParaRPr sz="1200"/>
                    </a:p>
                    <a:p>
                      <a:pPr marL="171450" marR="0" lvl="0" indent="0" algn="l" rtl="0">
                        <a:spcBef>
                          <a:spcPts val="0"/>
                        </a:spcBef>
                        <a:spcAft>
                          <a:spcPts val="0"/>
                        </a:spcAft>
                        <a:buNone/>
                      </a:pPr>
                      <a:endParaRPr sz="1200" u="none" strike="noStrike" cap="none"/>
                    </a:p>
                  </a:txBody>
                  <a:tcPr marL="91450" marR="91450" marT="45725" marB="45725" anchor="ctr"/>
                </a:tc>
                <a:tc gridSpan="2">
                  <a:txBody>
                    <a:bodyPr/>
                    <a:lstStyle/>
                    <a:p>
                      <a:pPr marL="171450" marR="0" lvl="0" indent="-161925" algn="l" rtl="0">
                        <a:spcBef>
                          <a:spcPts val="0"/>
                        </a:spcBef>
                        <a:spcAft>
                          <a:spcPts val="0"/>
                        </a:spcAft>
                        <a:buClr>
                          <a:schemeClr val="dk1"/>
                        </a:buClr>
                        <a:buSzPts val="1200"/>
                        <a:buFont typeface="Century Gothic"/>
                        <a:buChar char="•"/>
                      </a:pPr>
                      <a:r>
                        <a:rPr lang="en-US" sz="1200" u="none" strike="noStrike" cap="none"/>
                        <a:t>Headache.</a:t>
                      </a:r>
                      <a:endParaRPr sz="1200"/>
                    </a:p>
                    <a:p>
                      <a:pPr marL="171450" marR="0" lvl="0" indent="-161925" algn="l" rtl="0">
                        <a:spcBef>
                          <a:spcPts val="0"/>
                        </a:spcBef>
                        <a:spcAft>
                          <a:spcPts val="0"/>
                        </a:spcAft>
                        <a:buClr>
                          <a:schemeClr val="dk1"/>
                        </a:buClr>
                        <a:buSzPts val="1200"/>
                        <a:buFont typeface="Century Gothic"/>
                        <a:buChar char="•"/>
                      </a:pPr>
                      <a:r>
                        <a:rPr lang="en-US" sz="1200" u="none" strike="noStrike" cap="none"/>
                        <a:t>Arrhythmia.</a:t>
                      </a:r>
                      <a:endParaRPr sz="1200"/>
                    </a:p>
                    <a:p>
                      <a:pPr marL="171450" marR="0" lvl="0" indent="-161925" algn="l" rtl="0">
                        <a:spcBef>
                          <a:spcPts val="0"/>
                        </a:spcBef>
                        <a:spcAft>
                          <a:spcPts val="0"/>
                        </a:spcAft>
                        <a:buClr>
                          <a:schemeClr val="dk1"/>
                        </a:buClr>
                        <a:buSzPts val="1200"/>
                        <a:buFont typeface="Century Gothic"/>
                        <a:buChar char="•"/>
                      </a:pPr>
                      <a:r>
                        <a:rPr lang="en-US" sz="1200" u="none" strike="noStrike" cap="none"/>
                        <a:t>Increased blood pressure.</a:t>
                      </a:r>
                      <a:endParaRPr sz="1200" u="none" strike="noStrike" cap="none"/>
                    </a:p>
                  </a:txBody>
                  <a:tcPr marL="91450" marR="91450" marT="45725" marB="45725" anchor="ctr"/>
                </a:tc>
                <a:tc hMerge="1">
                  <a:txBody>
                    <a:bodyPr/>
                    <a:lstStyle/>
                    <a:p>
                      <a:endParaRPr lang="ar-SA"/>
                    </a:p>
                  </a:txBody>
                  <a:tcPr/>
                </a:tc>
                <a:extLst>
                  <a:ext uri="{0D108BD9-81ED-4DB2-BD59-A6C34878D82A}">
                    <a16:rowId xmlns:a16="http://schemas.microsoft.com/office/drawing/2014/main" val="10005"/>
                  </a:ext>
                </a:extLst>
              </a:tr>
              <a:tr h="1366550">
                <a:tc>
                  <a:txBody>
                    <a:bodyPr/>
                    <a:lstStyle/>
                    <a:p>
                      <a:pPr marL="0" marR="0" lvl="0" indent="0" algn="ctr" rtl="0">
                        <a:spcBef>
                          <a:spcPts val="0"/>
                        </a:spcBef>
                        <a:spcAft>
                          <a:spcPts val="0"/>
                        </a:spcAft>
                        <a:buNone/>
                      </a:pPr>
                      <a:endParaRPr sz="1300"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ctr" rtl="0">
                        <a:spcBef>
                          <a:spcPts val="0"/>
                        </a:spcBef>
                        <a:spcAft>
                          <a:spcPts val="0"/>
                        </a:spcAft>
                        <a:buNone/>
                      </a:pPr>
                      <a:r>
                        <a:rPr lang="en-US" sz="1200">
                          <a:solidFill>
                            <a:srgbClr val="171616"/>
                          </a:solidFill>
                        </a:rPr>
                        <a:t>----</a:t>
                      </a:r>
                      <a:endParaRPr sz="1200"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tcPr>
                </a:tc>
                <a:tc gridSpan="3">
                  <a:txBody>
                    <a:bodyPr/>
                    <a:lstStyle/>
                    <a:p>
                      <a:pPr marL="171450" lvl="0" indent="-85725" algn="l" rtl="0">
                        <a:spcBef>
                          <a:spcPts val="0"/>
                        </a:spcBef>
                        <a:spcAft>
                          <a:spcPts val="0"/>
                        </a:spcAft>
                        <a:buNone/>
                      </a:pP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in patients with</a:t>
                      </a:r>
                      <a:r>
                        <a:rPr lang="en-US" sz="1200" u="sng">
                          <a:solidFill>
                            <a:schemeClr val="dk1"/>
                          </a:solidFill>
                          <a:latin typeface="Century Gothic"/>
                          <a:ea typeface="Century Gothic"/>
                          <a:cs typeface="Century Gothic"/>
                          <a:sym typeface="Century Gothic"/>
                        </a:rPr>
                        <a:t> narrow angles</a:t>
                      </a:r>
                      <a:r>
                        <a:rPr lang="en-US" sz="1200">
                          <a:solidFill>
                            <a:schemeClr val="dk1"/>
                          </a:solidFill>
                          <a:latin typeface="Century Gothic"/>
                          <a:ea typeface="Century Gothic"/>
                          <a:cs typeface="Century Gothic"/>
                          <a:sym typeface="Century Gothic"/>
                        </a:rPr>
                        <a:t> as they may precipitate </a:t>
                      </a:r>
                      <a:r>
                        <a:rPr lang="en-US" sz="1200">
                          <a:solidFill>
                            <a:srgbClr val="FF0000"/>
                          </a:solidFill>
                          <a:latin typeface="Century Gothic"/>
                          <a:ea typeface="Century Gothic"/>
                          <a:cs typeface="Century Gothic"/>
                          <a:sym typeface="Century Gothic"/>
                        </a:rPr>
                        <a:t>closed angle glaucoma</a:t>
                      </a:r>
                      <a:endParaRPr sz="1200" u="none" strike="noStrike" cap="none">
                        <a:solidFill>
                          <a:srgbClr val="FF0000"/>
                        </a:solidFill>
                        <a:latin typeface="Century Gothic"/>
                        <a:ea typeface="Century Gothic"/>
                        <a:cs typeface="Century Gothic"/>
                        <a:sym typeface="Century Gothic"/>
                      </a:endParaRPr>
                    </a:p>
                  </a:txBody>
                  <a:tcPr marL="91450" marR="91450" marT="45725" marB="45725" anchor="ct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bl>
          </a:graphicData>
        </a:graphic>
      </p:graphicFrame>
      <p:sp>
        <p:nvSpPr>
          <p:cNvPr id="309" name="Google Shape;309;p34"/>
          <p:cNvSpPr txBox="1"/>
          <p:nvPr/>
        </p:nvSpPr>
        <p:spPr>
          <a:xfrm rot="-5400000">
            <a:off x="-45825" y="819225"/>
            <a:ext cx="694800" cy="3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Drug</a:t>
            </a:r>
            <a:endParaRPr b="1">
              <a:solidFill>
                <a:schemeClr val="dk1"/>
              </a:solidFill>
              <a:latin typeface="Century Gothic"/>
              <a:ea typeface="Century Gothic"/>
              <a:cs typeface="Century Gothic"/>
              <a:sym typeface="Century Gothic"/>
            </a:endParaRPr>
          </a:p>
        </p:txBody>
      </p:sp>
      <p:sp>
        <p:nvSpPr>
          <p:cNvPr id="310" name="Google Shape;310;p34"/>
          <p:cNvSpPr txBox="1"/>
          <p:nvPr/>
        </p:nvSpPr>
        <p:spPr>
          <a:xfrm rot="-5400000">
            <a:off x="-125925" y="2384775"/>
            <a:ext cx="852000" cy="45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chemeClr val="dk1"/>
              </a:solidFill>
            </a:endParaRPr>
          </a:p>
        </p:txBody>
      </p:sp>
      <p:sp>
        <p:nvSpPr>
          <p:cNvPr id="311" name="Google Shape;311;p34"/>
          <p:cNvSpPr txBox="1"/>
          <p:nvPr/>
        </p:nvSpPr>
        <p:spPr>
          <a:xfrm rot="-5400000">
            <a:off x="-185325" y="7200725"/>
            <a:ext cx="930300" cy="3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rPr>
              <a:t>ADRs</a:t>
            </a:r>
            <a:endParaRPr b="1">
              <a:solidFill>
                <a:srgbClr val="FFFFFF"/>
              </a:solidFill>
            </a:endParaRPr>
          </a:p>
        </p:txBody>
      </p:sp>
      <p:sp>
        <p:nvSpPr>
          <p:cNvPr id="312" name="Google Shape;312;p34"/>
          <p:cNvSpPr txBox="1"/>
          <p:nvPr/>
        </p:nvSpPr>
        <p:spPr>
          <a:xfrm rot="-5400000">
            <a:off x="-74475" y="4830600"/>
            <a:ext cx="6924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Uses</a:t>
            </a:r>
            <a:endParaRPr b="1">
              <a:solidFill>
                <a:schemeClr val="dk1"/>
              </a:solidFill>
            </a:endParaRPr>
          </a:p>
        </p:txBody>
      </p:sp>
      <p:sp>
        <p:nvSpPr>
          <p:cNvPr id="313" name="Google Shape;313;p34"/>
          <p:cNvSpPr txBox="1"/>
          <p:nvPr/>
        </p:nvSpPr>
        <p:spPr>
          <a:xfrm rot="-5400000">
            <a:off x="-22525" y="8986112"/>
            <a:ext cx="672000" cy="34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entury Gothic"/>
                <a:ea typeface="Century Gothic"/>
                <a:cs typeface="Century Gothic"/>
                <a:sym typeface="Century Gothic"/>
              </a:rPr>
              <a:t>C.I</a:t>
            </a:r>
            <a:endParaRPr sz="14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35"/>
          <p:cNvGraphicFramePr/>
          <p:nvPr/>
        </p:nvGraphicFramePr>
        <p:xfrm>
          <a:off x="0" y="10651"/>
          <a:ext cx="6857975" cy="6657175"/>
        </p:xfrm>
        <a:graphic>
          <a:graphicData uri="http://schemas.openxmlformats.org/drawingml/2006/table">
            <a:tbl>
              <a:tblPr firstRow="1" bandRow="1">
                <a:noFill/>
                <a:tableStyleId>{412D6D2C-1181-442F-84F2-E2D49DD61A30}</a:tableStyleId>
              </a:tblPr>
              <a:tblGrid>
                <a:gridCol w="553750">
                  <a:extLst>
                    <a:ext uri="{9D8B030D-6E8A-4147-A177-3AD203B41FA5}">
                      <a16:colId xmlns:a16="http://schemas.microsoft.com/office/drawing/2014/main" val="20000"/>
                    </a:ext>
                  </a:extLst>
                </a:gridCol>
                <a:gridCol w="3612050">
                  <a:extLst>
                    <a:ext uri="{9D8B030D-6E8A-4147-A177-3AD203B41FA5}">
                      <a16:colId xmlns:a16="http://schemas.microsoft.com/office/drawing/2014/main" val="20001"/>
                    </a:ext>
                  </a:extLst>
                </a:gridCol>
                <a:gridCol w="410050">
                  <a:extLst>
                    <a:ext uri="{9D8B030D-6E8A-4147-A177-3AD203B41FA5}">
                      <a16:colId xmlns:a16="http://schemas.microsoft.com/office/drawing/2014/main" val="20002"/>
                    </a:ext>
                  </a:extLst>
                </a:gridCol>
                <a:gridCol w="1310375">
                  <a:extLst>
                    <a:ext uri="{9D8B030D-6E8A-4147-A177-3AD203B41FA5}">
                      <a16:colId xmlns:a16="http://schemas.microsoft.com/office/drawing/2014/main" val="20003"/>
                    </a:ext>
                  </a:extLst>
                </a:gridCol>
                <a:gridCol w="561700">
                  <a:extLst>
                    <a:ext uri="{9D8B030D-6E8A-4147-A177-3AD203B41FA5}">
                      <a16:colId xmlns:a16="http://schemas.microsoft.com/office/drawing/2014/main" val="20004"/>
                    </a:ext>
                  </a:extLst>
                </a:gridCol>
                <a:gridCol w="410050">
                  <a:extLst>
                    <a:ext uri="{9D8B030D-6E8A-4147-A177-3AD203B41FA5}">
                      <a16:colId xmlns:a16="http://schemas.microsoft.com/office/drawing/2014/main" val="20005"/>
                    </a:ext>
                  </a:extLst>
                </a:gridCol>
              </a:tblGrid>
              <a:tr h="385975">
                <a:tc gridSpan="6">
                  <a:txBody>
                    <a:bodyPr/>
                    <a:lstStyle/>
                    <a:p>
                      <a:pPr marL="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β Blockers</a:t>
                      </a:r>
                      <a:endParaRPr sz="1800" b="1" u="none" strike="noStrike" cap="none">
                        <a:solidFill>
                          <a:schemeClr val="dk1"/>
                        </a:solidFill>
                        <a:latin typeface="Century Gothic"/>
                        <a:ea typeface="Century Gothic"/>
                        <a:cs typeface="Century Gothic"/>
                        <a:sym typeface="Century Gothic"/>
                      </a:endParaRPr>
                    </a:p>
                  </a:txBody>
                  <a:tcPr marL="91450" marR="91450" marT="45725" marB="45725" anchor="ctr">
                    <a:lnB w="12700"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582675">
                <a:tc rowSpan="2">
                  <a:txBody>
                    <a:bodyPr/>
                    <a:lstStyle/>
                    <a:p>
                      <a:pPr marL="0" marR="0" lvl="0" indent="0" algn="ctr" rtl="0">
                        <a:spcBef>
                          <a:spcPts val="0"/>
                        </a:spcBef>
                        <a:spcAft>
                          <a:spcPts val="0"/>
                        </a:spcAft>
                        <a:buNone/>
                      </a:pPr>
                      <a:endParaRPr sz="1400"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rowSpan="2" gridSpan="2">
                  <a:txBody>
                    <a:bodyPr/>
                    <a:lstStyle/>
                    <a:p>
                      <a:pPr marL="0" lvl="0" indent="0" algn="ctr" rtl="0">
                        <a:spcBef>
                          <a:spcPts val="0"/>
                        </a:spcBef>
                        <a:spcAft>
                          <a:spcPts val="0"/>
                        </a:spcAft>
                        <a:buNone/>
                      </a:pPr>
                      <a:r>
                        <a:rPr lang="en-US" sz="1200" b="1">
                          <a:latin typeface="Century Gothic"/>
                          <a:ea typeface="Century Gothic"/>
                          <a:cs typeface="Century Gothic"/>
                          <a:sym typeface="Century Gothic"/>
                        </a:rPr>
                        <a:t>Selective β</a:t>
                      </a:r>
                      <a:r>
                        <a:rPr lang="en-US" sz="1200" b="1" baseline="-25000">
                          <a:latin typeface="Century Gothic"/>
                          <a:ea typeface="Century Gothic"/>
                          <a:cs typeface="Century Gothic"/>
                          <a:sym typeface="Century Gothic"/>
                        </a:rPr>
                        <a:t>1 </a:t>
                      </a:r>
                      <a:r>
                        <a:rPr lang="en-US" sz="1200" b="1">
                          <a:latin typeface="Century Gothic"/>
                          <a:ea typeface="Century Gothic"/>
                          <a:cs typeface="Century Gothic"/>
                          <a:sym typeface="Century Gothic"/>
                        </a:rPr>
                        <a:t>(cardio-selective)</a:t>
                      </a:r>
                      <a:endParaRPr sz="1200" b="1">
                        <a:latin typeface="Century Gothic"/>
                        <a:ea typeface="Century Gothic"/>
                        <a:cs typeface="Century Gothic"/>
                        <a:sym typeface="Century Gothic"/>
                      </a:endParaRPr>
                    </a:p>
                    <a:p>
                      <a:pPr marL="0" lvl="0" indent="0" algn="ctr" rtl="0">
                        <a:spcBef>
                          <a:spcPts val="0"/>
                        </a:spcBef>
                        <a:spcAft>
                          <a:spcPts val="0"/>
                        </a:spcAft>
                        <a:buNone/>
                      </a:pPr>
                      <a:r>
                        <a:rPr lang="en-US" sz="1200" b="1">
                          <a:solidFill>
                            <a:srgbClr val="FF6692"/>
                          </a:solidFill>
                          <a:latin typeface="Century Gothic"/>
                          <a:ea typeface="Century Gothic"/>
                          <a:cs typeface="Century Gothic"/>
                          <a:sym typeface="Century Gothic"/>
                        </a:rPr>
                        <a:t>betax</a:t>
                      </a:r>
                      <a:r>
                        <a:rPr lang="en-US" sz="1200" b="1">
                          <a:solidFill>
                            <a:schemeClr val="accent4"/>
                          </a:solidFill>
                          <a:latin typeface="Century Gothic"/>
                          <a:ea typeface="Century Gothic"/>
                          <a:cs typeface="Century Gothic"/>
                          <a:sym typeface="Century Gothic"/>
                        </a:rPr>
                        <a:t>olol</a:t>
                      </a:r>
                      <a:endParaRPr sz="1200" b="1" u="none" strike="noStrike" cap="none">
                        <a:solidFill>
                          <a:schemeClr val="accent4"/>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tcPr>
                </a:tc>
                <a:tc rowSpan="2" hMerge="1">
                  <a:txBody>
                    <a:bodyPr/>
                    <a:lstStyle/>
                    <a:p>
                      <a:endParaRPr lang="ar-SA"/>
                    </a:p>
                  </a:txBody>
                  <a:tcPr/>
                </a:tc>
                <a:tc gridSpan="3">
                  <a:txBody>
                    <a:bodyPr/>
                    <a:lstStyle/>
                    <a:p>
                      <a:pPr marL="0" marR="0" lvl="0" indent="0" algn="ctr" rtl="0">
                        <a:spcBef>
                          <a:spcPts val="0"/>
                        </a:spcBef>
                        <a:spcAft>
                          <a:spcPts val="0"/>
                        </a:spcAft>
                        <a:buNone/>
                      </a:pPr>
                      <a:r>
                        <a:rPr lang="en-US" sz="1200" b="1" u="none" strike="noStrike" cap="none"/>
                        <a:t>Non-selective</a:t>
                      </a:r>
                      <a:endParaRPr sz="1200" b="1" u="none" strike="noStrike" cap="none"/>
                    </a:p>
                  </a:txBody>
                  <a:tcPr marL="91450" marR="91450" marT="45725" marB="45725" anchor="ctr">
                    <a:lnL w="12700" cap="flat" cmpd="sng">
                      <a:solidFill>
                        <a:srgbClr val="000000"/>
                      </a:solidFill>
                      <a:prstDash val="solid"/>
                      <a:round/>
                      <a:headEnd type="none" w="sm" len="sm"/>
                      <a:tailEnd type="none" w="sm" len="sm"/>
                    </a:ln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1"/>
                  </a:ext>
                </a:extLst>
              </a:tr>
              <a:tr h="409050">
                <a:tc vMerge="1">
                  <a:txBody>
                    <a:bodyPr/>
                    <a:lstStyle/>
                    <a:p>
                      <a:endParaRPr lang="ar-SA"/>
                    </a:p>
                  </a:txBody>
                  <a:tcPr/>
                </a:tc>
                <a:tc gridSpan="2" vMerge="1">
                  <a:txBody>
                    <a:bodyPr/>
                    <a:lstStyle/>
                    <a:p>
                      <a:endParaRPr lang="ar-SA"/>
                    </a:p>
                  </a:txBody>
                  <a:tcPr/>
                </a:tc>
                <a:tc hMerge="1" vMerge="1">
                  <a:txBody>
                    <a:bodyPr/>
                    <a:lstStyle/>
                    <a:p>
                      <a:endParaRPr lang="ar-SA"/>
                    </a:p>
                  </a:txBody>
                  <a:tcPr/>
                </a:tc>
                <a:tc>
                  <a:txBody>
                    <a:bodyPr/>
                    <a:lstStyle/>
                    <a:p>
                      <a:pPr marL="0" marR="0" lvl="0" indent="0" algn="ctr" rtl="0">
                        <a:spcBef>
                          <a:spcPts val="0"/>
                        </a:spcBef>
                        <a:spcAft>
                          <a:spcPts val="0"/>
                        </a:spcAft>
                        <a:buNone/>
                      </a:pPr>
                      <a:r>
                        <a:rPr lang="en-US" sz="1200" b="1" u="none" strike="noStrike" cap="none">
                          <a:solidFill>
                            <a:srgbClr val="FF6692"/>
                          </a:solidFill>
                        </a:rPr>
                        <a:t>carte</a:t>
                      </a:r>
                      <a:r>
                        <a:rPr lang="en-US" sz="1200" b="1" u="none" strike="noStrike" cap="none">
                          <a:solidFill>
                            <a:schemeClr val="accent4"/>
                          </a:solidFill>
                        </a:rPr>
                        <a:t>olol</a:t>
                      </a:r>
                      <a:endParaRPr sz="1200" b="1" u="none" strike="noStrike" cap="none">
                        <a:solidFill>
                          <a:schemeClr val="accent4"/>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gridSpan="2">
                  <a:txBody>
                    <a:bodyPr/>
                    <a:lstStyle/>
                    <a:p>
                      <a:pPr marL="0" marR="0" lvl="0" indent="0" algn="ctr" rtl="0">
                        <a:spcBef>
                          <a:spcPts val="0"/>
                        </a:spcBef>
                        <a:spcAft>
                          <a:spcPts val="0"/>
                        </a:spcAft>
                        <a:buNone/>
                      </a:pPr>
                      <a:r>
                        <a:rPr lang="en-US" sz="1200" b="1" u="none" strike="noStrike" cap="none">
                          <a:solidFill>
                            <a:schemeClr val="accent2"/>
                          </a:solidFill>
                        </a:rPr>
                        <a:t>tim</a:t>
                      </a:r>
                      <a:r>
                        <a:rPr lang="en-US" sz="1200" b="1" u="none" strike="noStrike" cap="none">
                          <a:solidFill>
                            <a:schemeClr val="accent4"/>
                          </a:solidFill>
                        </a:rPr>
                        <a:t>olol</a:t>
                      </a:r>
                      <a:endParaRPr sz="1200" b="1" u="none" strike="noStrike" cap="none">
                        <a:solidFill>
                          <a:schemeClr val="accent4"/>
                        </a:solidFill>
                      </a:endParaRPr>
                    </a:p>
                  </a:txBody>
                  <a:tcPr marL="91450" marR="91450" marT="45725" marB="45725" anchor="ctr">
                    <a:lnL w="12700" cap="flat" cmpd="sng">
                      <a:solidFill>
                        <a:srgbClr val="000000"/>
                      </a:solidFill>
                      <a:prstDash val="solid"/>
                      <a:round/>
                      <a:headEnd type="none" w="sm" len="sm"/>
                      <a:tailEnd type="none" w="sm" len="sm"/>
                    </a:lnL>
                  </a:tcPr>
                </a:tc>
                <a:tc hMerge="1">
                  <a:txBody>
                    <a:bodyPr/>
                    <a:lstStyle/>
                    <a:p>
                      <a:endParaRPr lang="ar-SA"/>
                    </a:p>
                  </a:txBody>
                  <a:tcPr/>
                </a:tc>
                <a:extLst>
                  <a:ext uri="{0D108BD9-81ED-4DB2-BD59-A6C34878D82A}">
                    <a16:rowId xmlns:a16="http://schemas.microsoft.com/office/drawing/2014/main" val="10002"/>
                  </a:ext>
                </a:extLst>
              </a:tr>
              <a:tr h="561925">
                <a:tc>
                  <a:txBody>
                    <a:bodyPr/>
                    <a:lstStyle/>
                    <a:p>
                      <a:pPr marL="0" marR="0" lvl="0" indent="0" algn="ctr" rtl="0">
                        <a:spcBef>
                          <a:spcPts val="0"/>
                        </a:spcBef>
                        <a:spcAft>
                          <a:spcPts val="0"/>
                        </a:spcAft>
                        <a:buNone/>
                      </a:pPr>
                      <a:endParaRPr sz="1300" b="1" i="0"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gridSpan="5">
                  <a:txBody>
                    <a:bodyPr/>
                    <a:lstStyle/>
                    <a:p>
                      <a:pPr marL="0" lvl="0" indent="0" algn="l" rtl="0">
                        <a:spcBef>
                          <a:spcPts val="0"/>
                        </a:spcBef>
                        <a:spcAft>
                          <a:spcPts val="0"/>
                        </a:spcAft>
                        <a:buNone/>
                      </a:pPr>
                      <a:r>
                        <a:rPr lang="en-US" sz="1200"/>
                        <a:t>Act on epithelium of ciliary body to   production of aqueous humor.</a:t>
                      </a:r>
                      <a:endParaRPr sz="1200" b="1" i="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3"/>
                  </a:ext>
                </a:extLst>
              </a:tr>
              <a:tr h="1425925">
                <a:tc>
                  <a:txBody>
                    <a:bodyPr/>
                    <a:lstStyle/>
                    <a:p>
                      <a:pPr marL="0" marR="0" lvl="0" indent="0" algn="ctr" rtl="0">
                        <a:lnSpc>
                          <a:spcPct val="100000"/>
                        </a:lnSpc>
                        <a:spcBef>
                          <a:spcPts val="0"/>
                        </a:spcBef>
                        <a:spcAft>
                          <a:spcPts val="0"/>
                        </a:spcAft>
                        <a:buClr>
                          <a:srgbClr val="171616"/>
                        </a:buClr>
                        <a:buSzPts val="1000"/>
                        <a:buFont typeface="Century Gothic"/>
                        <a:buNone/>
                      </a:pPr>
                      <a:endParaRPr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gridSpan="5">
                  <a:txBody>
                    <a:bodyPr/>
                    <a:lstStyle/>
                    <a:p>
                      <a:pPr marL="0" lvl="0" indent="0" algn="l" rtl="0">
                        <a:spcBef>
                          <a:spcPts val="0"/>
                        </a:spcBef>
                        <a:spcAft>
                          <a:spcPts val="0"/>
                        </a:spcAft>
                        <a:buNone/>
                      </a:pPr>
                      <a:r>
                        <a:rPr lang="en-US" sz="1200">
                          <a:solidFill>
                            <a:srgbClr val="171616"/>
                          </a:solidFill>
                        </a:rPr>
                        <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Given topically as </a:t>
                      </a:r>
                      <a:r>
                        <a:rPr lang="en-US" sz="1200" b="1"/>
                        <a:t>eye drops</a:t>
                      </a:r>
                      <a:r>
                        <a:rPr lang="en-US" sz="1200"/>
                        <a:t>.</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4"/>
                  </a:ext>
                </a:extLst>
              </a:tr>
              <a:tr h="1235925">
                <a:tc>
                  <a:txBody>
                    <a:bodyPr/>
                    <a:lstStyle/>
                    <a:p>
                      <a:pPr marL="0" marR="0" lvl="0" indent="0" algn="ctr" rtl="0">
                        <a:lnSpc>
                          <a:spcPct val="100000"/>
                        </a:lnSpc>
                        <a:spcBef>
                          <a:spcPts val="0"/>
                        </a:spcBef>
                        <a:spcAft>
                          <a:spcPts val="0"/>
                        </a:spcAft>
                        <a:buClr>
                          <a:srgbClr val="171616"/>
                        </a:buClr>
                        <a:buSzPts val="1200"/>
                        <a:buFont typeface="Century Gothic"/>
                        <a:buNone/>
                      </a:pPr>
                      <a:endParaRPr sz="1200" b="0"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gridSpan="5">
                  <a:txBody>
                    <a:bodyPr/>
                    <a:lstStyle/>
                    <a:p>
                      <a:pPr marL="0" lvl="0" indent="0" algn="l" rtl="0">
                        <a:spcBef>
                          <a:spcPts val="0"/>
                        </a:spcBef>
                        <a:spcAft>
                          <a:spcPts val="0"/>
                        </a:spcAft>
                        <a:buNone/>
                      </a:pPr>
                      <a:r>
                        <a:rPr lang="en-US" sz="1200">
                          <a:solidFill>
                            <a:srgbClr val="171616"/>
                          </a:solidFill>
                        </a:rPr>
                        <a:t> </a:t>
                      </a:r>
                      <a:r>
                        <a:rPr lang="en-US" sz="1200"/>
                        <a:t>Can be used in patients with</a:t>
                      </a:r>
                      <a:r>
                        <a:rPr lang="en-US" sz="1200">
                          <a:solidFill>
                            <a:srgbClr val="FF0000"/>
                          </a:solidFill>
                        </a:rPr>
                        <a:t> </a:t>
                      </a:r>
                      <a:r>
                        <a:rPr lang="en-US" sz="1200" b="1" u="sng">
                          <a:solidFill>
                            <a:srgbClr val="FF0000"/>
                          </a:solidFill>
                        </a:rPr>
                        <a:t>hyper</a:t>
                      </a:r>
                      <a:r>
                        <a:rPr lang="en-US" sz="1200" b="1">
                          <a:solidFill>
                            <a:srgbClr val="FF0000"/>
                          </a:solidFill>
                        </a:rPr>
                        <a:t>tension</a:t>
                      </a:r>
                      <a:r>
                        <a:rPr lang="en-US" sz="1200">
                          <a:solidFill>
                            <a:srgbClr val="171616"/>
                          </a:solidFill>
                        </a:rPr>
                        <a:t> </a:t>
                      </a:r>
                      <a:r>
                        <a:rPr lang="en-US" sz="1200"/>
                        <a:t>&amp; </a:t>
                      </a:r>
                      <a:r>
                        <a:rPr lang="en-US" sz="1200" b="1"/>
                        <a:t>ischemic heart disease</a:t>
                      </a:r>
                      <a:r>
                        <a:rPr lang="en-US" sz="1200"/>
                        <a:t>.</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5"/>
                  </a:ext>
                </a:extLst>
              </a:tr>
              <a:tr h="1173325">
                <a:tc>
                  <a:txBody>
                    <a:bodyPr/>
                    <a:lstStyle/>
                    <a:p>
                      <a:pPr marL="0" marR="0" lvl="0" indent="0" algn="ctr" rtl="0">
                        <a:spcBef>
                          <a:spcPts val="0"/>
                        </a:spcBef>
                        <a:spcAft>
                          <a:spcPts val="0"/>
                        </a:spcAft>
                        <a:buNone/>
                      </a:pPr>
                      <a:endParaRPr sz="1200"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gridSpan="5">
                  <a:txBody>
                    <a:bodyPr/>
                    <a:lstStyle/>
                    <a:p>
                      <a:pPr marL="0" lvl="0" indent="0" algn="l" rtl="0">
                        <a:spcBef>
                          <a:spcPts val="0"/>
                        </a:spcBef>
                        <a:spcAft>
                          <a:spcPts val="0"/>
                        </a:spcAft>
                        <a:buNone/>
                      </a:pPr>
                      <a:r>
                        <a:rPr lang="en-US" sz="1200" b="1">
                          <a:solidFill>
                            <a:srgbClr val="FF0000"/>
                          </a:solidFill>
                        </a:rPr>
                        <a:t> Open</a:t>
                      </a:r>
                      <a:r>
                        <a:rPr lang="en-US" sz="1200" b="1">
                          <a:solidFill>
                            <a:srgbClr val="C00000"/>
                          </a:solidFill>
                        </a:rPr>
                        <a:t> </a:t>
                      </a:r>
                      <a:r>
                        <a:rPr lang="en-US" sz="1200" b="1"/>
                        <a:t>angle glaucoma</a:t>
                      </a:r>
                      <a:r>
                        <a:rPr lang="en-US" sz="1200"/>
                        <a:t>.</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accent3"/>
                          </a:solidFill>
                        </a:rPr>
                        <a:t> β-adrenergic blocker </a:t>
                      </a:r>
                      <a:r>
                        <a:rPr lang="en-US" sz="1200" b="1">
                          <a:solidFill>
                            <a:schemeClr val="accent2"/>
                          </a:solidFill>
                        </a:rPr>
                        <a:t>timolol</a:t>
                      </a:r>
                      <a:r>
                        <a:rPr lang="en-US" sz="1200">
                          <a:solidFill>
                            <a:schemeClr val="accent3"/>
                          </a:solidFill>
                        </a:rPr>
                        <a:t>, are effective in treating </a:t>
                      </a:r>
                      <a:r>
                        <a:rPr lang="en-US" sz="1200" u="sng">
                          <a:solidFill>
                            <a:schemeClr val="accent3"/>
                          </a:solidFill>
                        </a:rPr>
                        <a:t>chronic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accent3"/>
                          </a:solidFill>
                        </a:rPr>
                        <a:t> glaucoma but are </a:t>
                      </a:r>
                      <a:r>
                        <a:rPr lang="en-US" sz="1200" b="1">
                          <a:solidFill>
                            <a:schemeClr val="accent3"/>
                          </a:solidFill>
                        </a:rPr>
                        <a:t>not</a:t>
                      </a:r>
                      <a:r>
                        <a:rPr lang="en-US" sz="1200">
                          <a:solidFill>
                            <a:schemeClr val="accent3"/>
                          </a:solidFill>
                        </a:rPr>
                        <a:t> used for emergency lowering of intraocular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accent3"/>
                          </a:solidFill>
                        </a:rPr>
                        <a:t> pressure.</a:t>
                      </a:r>
                      <a:endParaRPr sz="1200" b="1"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r h="882375">
                <a:tc>
                  <a:txBody>
                    <a:bodyPr/>
                    <a:lstStyle/>
                    <a:p>
                      <a:pPr marL="0" marR="0" lvl="0" indent="0" algn="l" rtl="0">
                        <a:spcBef>
                          <a:spcPts val="0"/>
                        </a:spcBef>
                        <a:spcAft>
                          <a:spcPts val="0"/>
                        </a:spcAft>
                        <a:buNone/>
                      </a:pPr>
                      <a:endParaRPr sz="15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gridSpan="5">
                  <a:txBody>
                    <a:bodyPr/>
                    <a:lstStyle/>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Ocular effects:</a:t>
                      </a:r>
                      <a:r>
                        <a:rPr lang="en-US" sz="1200"/>
                        <a:t> </a:t>
                      </a:r>
                      <a:r>
                        <a:rPr lang="en-US" sz="1200">
                          <a:solidFill>
                            <a:schemeClr val="dk1"/>
                          </a:solidFill>
                          <a:latin typeface="Century Gothic"/>
                          <a:ea typeface="Century Gothic"/>
                          <a:cs typeface="Century Gothic"/>
                          <a:sym typeface="Century Gothic"/>
                        </a:rPr>
                        <a:t>Irritation.</a:t>
                      </a:r>
                      <a:endParaRPr sz="1200">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7"/>
                  </a:ext>
                </a:extLst>
              </a:tr>
            </a:tbl>
          </a:graphicData>
        </a:graphic>
      </p:graphicFrame>
      <p:sp>
        <p:nvSpPr>
          <p:cNvPr id="320" name="Google Shape;320;p35"/>
          <p:cNvSpPr txBox="1">
            <a:spLocks noGrp="1"/>
          </p:cNvSpPr>
          <p:nvPr>
            <p:ph type="sldNum" idx="12"/>
          </p:nvPr>
        </p:nvSpPr>
        <p:spPr>
          <a:xfrm>
            <a:off x="5140643" y="9378597"/>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11</a:t>
            </a:fld>
            <a:endParaRPr sz="900">
              <a:solidFill>
                <a:srgbClr val="8E95A0"/>
              </a:solidFill>
              <a:latin typeface="Century Gothic"/>
              <a:ea typeface="Century Gothic"/>
              <a:cs typeface="Century Gothic"/>
              <a:sym typeface="Century Gothic"/>
            </a:endParaRPr>
          </a:p>
        </p:txBody>
      </p:sp>
      <p:sp>
        <p:nvSpPr>
          <p:cNvPr id="321" name="Google Shape;321;p35"/>
          <p:cNvSpPr txBox="1"/>
          <p:nvPr/>
        </p:nvSpPr>
        <p:spPr>
          <a:xfrm>
            <a:off x="3667900" y="2023250"/>
            <a:ext cx="2580000" cy="968400"/>
          </a:xfrm>
          <a:prstGeom prst="rect">
            <a:avLst/>
          </a:prstGeom>
          <a:noFill/>
          <a:ln w="9525" cap="flat" cmpd="sng">
            <a:solidFill>
              <a:srgbClr val="999999"/>
            </a:solidFill>
            <a:prstDash val="lg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Mnemonics!! </a:t>
            </a:r>
            <a:endParaRPr sz="900" b="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*Carteolol: </a:t>
            </a:r>
            <a:r>
              <a:rPr lang="en-US" sz="900" i="1">
                <a:solidFill>
                  <a:srgbClr val="999999"/>
                </a:solidFill>
                <a:latin typeface="Century Gothic"/>
                <a:ea typeface="Century Gothic"/>
                <a:cs typeface="Century Gothic"/>
                <a:sym typeface="Century Gothic"/>
              </a:rPr>
              <a:t>Carrots are good for your eyes</a:t>
            </a:r>
            <a:endParaRPr sz="900" i="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*Timolol:</a:t>
            </a:r>
            <a:r>
              <a:rPr lang="en-US" sz="900">
                <a:solidFill>
                  <a:srgbClr val="999999"/>
                </a:solidFill>
                <a:latin typeface="Century Gothic"/>
                <a:ea typeface="Century Gothic"/>
                <a:cs typeface="Century Gothic"/>
                <a:sym typeface="Century Gothic"/>
              </a:rPr>
              <a:t> </a:t>
            </a:r>
            <a:endParaRPr sz="9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a:solidFill>
                  <a:srgbClr val="999999"/>
                </a:solidFill>
                <a:latin typeface="Century Gothic"/>
                <a:ea typeface="Century Gothic"/>
                <a:cs typeface="Century Gothic"/>
                <a:sym typeface="Century Gothic"/>
              </a:rPr>
              <a:t>Takes a </a:t>
            </a:r>
            <a:r>
              <a:rPr lang="en-US" sz="900" i="1">
                <a:solidFill>
                  <a:srgbClr val="999999"/>
                </a:solidFill>
                <a:latin typeface="Century Gothic"/>
                <a:ea typeface="Century Gothic"/>
                <a:cs typeface="Century Gothic"/>
                <a:sym typeface="Century Gothic"/>
              </a:rPr>
              <a:t>long time</a:t>
            </a:r>
            <a:endParaRPr sz="900" i="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*Betaxolol:</a:t>
            </a:r>
            <a:endParaRPr sz="900" b="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a:solidFill>
                  <a:srgbClr val="999999"/>
                </a:solidFill>
                <a:latin typeface="Century Gothic"/>
                <a:ea typeface="Century Gothic"/>
                <a:cs typeface="Century Gothic"/>
                <a:sym typeface="Century Gothic"/>
              </a:rPr>
              <a:t>Selective </a:t>
            </a:r>
            <a:r>
              <a:rPr lang="en-US" sz="900" b="1">
                <a:solidFill>
                  <a:srgbClr val="999999"/>
                </a:solidFill>
                <a:latin typeface="Century Gothic"/>
                <a:ea typeface="Century Gothic"/>
                <a:cs typeface="Century Gothic"/>
                <a:sym typeface="Century Gothic"/>
              </a:rPr>
              <a:t>B1</a:t>
            </a:r>
            <a:r>
              <a:rPr lang="en-US" sz="900">
                <a:solidFill>
                  <a:srgbClr val="999999"/>
                </a:solidFill>
                <a:latin typeface="Century Gothic"/>
                <a:ea typeface="Century Gothic"/>
                <a:cs typeface="Century Gothic"/>
                <a:sym typeface="Century Gothic"/>
              </a:rPr>
              <a:t> Blockers</a:t>
            </a:r>
            <a:endParaRPr sz="900">
              <a:solidFill>
                <a:srgbClr val="999999"/>
              </a:solidFill>
              <a:latin typeface="Century Gothic"/>
              <a:ea typeface="Century Gothic"/>
              <a:cs typeface="Century Gothic"/>
              <a:sym typeface="Century Gothic"/>
            </a:endParaRPr>
          </a:p>
        </p:txBody>
      </p:sp>
      <p:sp>
        <p:nvSpPr>
          <p:cNvPr id="322" name="Google Shape;322;p35"/>
          <p:cNvSpPr txBox="1"/>
          <p:nvPr/>
        </p:nvSpPr>
        <p:spPr>
          <a:xfrm rot="-5400000">
            <a:off x="-27500" y="606350"/>
            <a:ext cx="6780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Drug</a:t>
            </a:r>
            <a:endParaRPr>
              <a:solidFill>
                <a:schemeClr val="dk1"/>
              </a:solidFill>
            </a:endParaRPr>
          </a:p>
        </p:txBody>
      </p:sp>
      <p:sp>
        <p:nvSpPr>
          <p:cNvPr id="323" name="Google Shape;323;p35"/>
          <p:cNvSpPr txBox="1"/>
          <p:nvPr/>
        </p:nvSpPr>
        <p:spPr>
          <a:xfrm rot="-5400000">
            <a:off x="-43100" y="1483788"/>
            <a:ext cx="7092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p:txBody>
      </p:sp>
      <p:cxnSp>
        <p:nvCxnSpPr>
          <p:cNvPr id="324" name="Google Shape;324;p35"/>
          <p:cNvCxnSpPr/>
          <p:nvPr/>
        </p:nvCxnSpPr>
        <p:spPr>
          <a:xfrm>
            <a:off x="3308650" y="1581600"/>
            <a:ext cx="8100" cy="233100"/>
          </a:xfrm>
          <a:prstGeom prst="straightConnector1">
            <a:avLst/>
          </a:prstGeom>
          <a:noFill/>
          <a:ln w="9525" cap="flat" cmpd="sng">
            <a:solidFill>
              <a:schemeClr val="dk2"/>
            </a:solidFill>
            <a:prstDash val="solid"/>
            <a:round/>
            <a:headEnd type="none" w="med" len="med"/>
            <a:tailEnd type="triangle" w="med" len="med"/>
          </a:ln>
        </p:spPr>
      </p:cxnSp>
      <p:sp>
        <p:nvSpPr>
          <p:cNvPr id="325" name="Google Shape;325;p35"/>
          <p:cNvSpPr txBox="1"/>
          <p:nvPr/>
        </p:nvSpPr>
        <p:spPr>
          <a:xfrm rot="-5400000">
            <a:off x="-62325" y="4955363"/>
            <a:ext cx="676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Uses</a:t>
            </a:r>
            <a:endParaRPr b="1">
              <a:solidFill>
                <a:schemeClr val="dk1"/>
              </a:solidFill>
            </a:endParaRPr>
          </a:p>
        </p:txBody>
      </p:sp>
      <p:sp>
        <p:nvSpPr>
          <p:cNvPr id="326" name="Google Shape;326;p35"/>
          <p:cNvSpPr txBox="1"/>
          <p:nvPr/>
        </p:nvSpPr>
        <p:spPr>
          <a:xfrm rot="-5400000">
            <a:off x="-262425" y="3674738"/>
            <a:ext cx="1228800" cy="5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71616"/>
              </a:buClr>
              <a:buSzPts val="1200"/>
              <a:buFont typeface="Century Gothic"/>
              <a:buNone/>
            </a:pPr>
            <a:r>
              <a:rPr lang="en-US" b="1">
                <a:solidFill>
                  <a:schemeClr val="dk1"/>
                </a:solidFill>
              </a:rPr>
              <a:t>Advantages</a:t>
            </a:r>
            <a:endParaRPr b="1">
              <a:solidFill>
                <a:schemeClr val="dk1"/>
              </a:solidFill>
            </a:endParaRPr>
          </a:p>
          <a:p>
            <a:pPr marL="0" lvl="0" indent="0" algn="l" rtl="0">
              <a:spcBef>
                <a:spcPts val="0"/>
              </a:spcBef>
              <a:spcAft>
                <a:spcPts val="0"/>
              </a:spcAft>
              <a:buNone/>
            </a:pPr>
            <a:endParaRPr b="1">
              <a:solidFill>
                <a:schemeClr val="dk1"/>
              </a:solidFill>
            </a:endParaRPr>
          </a:p>
        </p:txBody>
      </p:sp>
      <p:sp>
        <p:nvSpPr>
          <p:cNvPr id="327" name="Google Shape;327;p35"/>
          <p:cNvSpPr txBox="1"/>
          <p:nvPr/>
        </p:nvSpPr>
        <p:spPr>
          <a:xfrm rot="-5399341">
            <a:off x="-506350" y="2391875"/>
            <a:ext cx="1563900" cy="52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71616"/>
              </a:buClr>
              <a:buSzPts val="1000"/>
              <a:buFont typeface="Century Gothic"/>
              <a:buNone/>
            </a:pPr>
            <a:r>
              <a:rPr lang="en-US" b="1">
                <a:solidFill>
                  <a:schemeClr val="dk1"/>
                </a:solidFill>
              </a:rPr>
              <a:t>Route of administration</a:t>
            </a:r>
            <a:endParaRPr b="1">
              <a:solidFill>
                <a:schemeClr val="dk1"/>
              </a:solidFill>
            </a:endParaRPr>
          </a:p>
          <a:p>
            <a:pPr marL="0" lvl="0" indent="0" algn="l" rtl="0">
              <a:spcBef>
                <a:spcPts val="0"/>
              </a:spcBef>
              <a:spcAft>
                <a:spcPts val="0"/>
              </a:spcAft>
              <a:buNone/>
            </a:pPr>
            <a:endParaRPr b="1">
              <a:solidFill>
                <a:schemeClr val="dk1"/>
              </a:solidFill>
            </a:endParaRPr>
          </a:p>
        </p:txBody>
      </p:sp>
      <p:sp>
        <p:nvSpPr>
          <p:cNvPr id="328" name="Google Shape;328;p35"/>
          <p:cNvSpPr txBox="1"/>
          <p:nvPr/>
        </p:nvSpPr>
        <p:spPr>
          <a:xfrm rot="-5400000">
            <a:off x="-163425" y="5907600"/>
            <a:ext cx="8361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entury Gothic"/>
                <a:ea typeface="Century Gothic"/>
                <a:cs typeface="Century Gothic"/>
                <a:sym typeface="Century Gothic"/>
              </a:rPr>
              <a:t>ADRs</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334" name="Google Shape;334;p36"/>
          <p:cNvGraphicFramePr/>
          <p:nvPr/>
        </p:nvGraphicFramePr>
        <p:xfrm>
          <a:off x="160025" y="3637516"/>
          <a:ext cx="6537950" cy="5317415"/>
        </p:xfrm>
        <a:graphic>
          <a:graphicData uri="http://schemas.openxmlformats.org/drawingml/2006/table">
            <a:tbl>
              <a:tblPr firstRow="1" bandRow="1">
                <a:noFill/>
                <a:tableStyleId>{412D6D2C-1181-442F-84F2-E2D49DD61A30}</a:tableStyleId>
              </a:tblPr>
              <a:tblGrid>
                <a:gridCol w="450325">
                  <a:extLst>
                    <a:ext uri="{9D8B030D-6E8A-4147-A177-3AD203B41FA5}">
                      <a16:colId xmlns:a16="http://schemas.microsoft.com/office/drawing/2014/main" val="20000"/>
                    </a:ext>
                  </a:extLst>
                </a:gridCol>
                <a:gridCol w="3320275">
                  <a:extLst>
                    <a:ext uri="{9D8B030D-6E8A-4147-A177-3AD203B41FA5}">
                      <a16:colId xmlns:a16="http://schemas.microsoft.com/office/drawing/2014/main" val="20001"/>
                    </a:ext>
                  </a:extLst>
                </a:gridCol>
                <a:gridCol w="2767350">
                  <a:extLst>
                    <a:ext uri="{9D8B030D-6E8A-4147-A177-3AD203B41FA5}">
                      <a16:colId xmlns:a16="http://schemas.microsoft.com/office/drawing/2014/main" val="20002"/>
                    </a:ext>
                  </a:extLst>
                </a:gridCol>
              </a:tblGrid>
              <a:tr h="891825">
                <a:tc>
                  <a:txBody>
                    <a:bodyPr/>
                    <a:lstStyle/>
                    <a:p>
                      <a:pPr marL="0" marR="0" lvl="0" indent="0" algn="ctr" rtl="0">
                        <a:lnSpc>
                          <a:spcPct val="100000"/>
                        </a:lnSpc>
                        <a:spcBef>
                          <a:spcPts val="0"/>
                        </a:spcBef>
                        <a:spcAft>
                          <a:spcPts val="0"/>
                        </a:spcAft>
                        <a:buNone/>
                      </a:pPr>
                      <a:endParaRPr b="1">
                        <a:solidFill>
                          <a:srgbClr val="00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Century Gothic"/>
                        <a:buNone/>
                      </a:pPr>
                      <a:r>
                        <a:rPr lang="en-US" sz="1200" b="1" u="none" strike="noStrike" cap="none">
                          <a:solidFill>
                            <a:schemeClr val="dk1"/>
                          </a:solidFill>
                        </a:rPr>
                        <a:t>Prostaglandin analogues </a:t>
                      </a:r>
                      <a:endParaRPr sz="1200" u="none" strike="noStrike" cap="none"/>
                    </a:p>
                    <a:p>
                      <a:pPr marL="0" marR="0" lvl="0" indent="0" algn="ctr" rtl="0">
                        <a:lnSpc>
                          <a:spcPct val="100000"/>
                        </a:lnSpc>
                        <a:spcBef>
                          <a:spcPts val="0"/>
                        </a:spcBef>
                        <a:spcAft>
                          <a:spcPts val="0"/>
                        </a:spcAft>
                        <a:buClr>
                          <a:schemeClr val="dk1"/>
                        </a:buClr>
                        <a:buSzPts val="1400"/>
                        <a:buFont typeface="Century Gothic"/>
                        <a:buNone/>
                      </a:pPr>
                      <a:r>
                        <a:rPr lang="en-US" sz="1200" b="1" u="none" strike="noStrike" cap="none">
                          <a:solidFill>
                            <a:schemeClr val="dk1"/>
                          </a:solidFill>
                        </a:rPr>
                        <a:t>E.g. </a:t>
                      </a:r>
                      <a:r>
                        <a:rPr lang="en-US" sz="1200" b="1" strike="noStrike" cap="none">
                          <a:solidFill>
                            <a:srgbClr val="FA7AAE"/>
                          </a:solidFill>
                        </a:rPr>
                        <a:t>latano</a:t>
                      </a:r>
                      <a:r>
                        <a:rPr lang="en-US" sz="1200" b="1" strike="noStrike" cap="none">
                          <a:solidFill>
                            <a:srgbClr val="BF9000"/>
                          </a:solidFill>
                        </a:rPr>
                        <a:t>prost</a:t>
                      </a:r>
                      <a:r>
                        <a:rPr lang="en-US" sz="1200" strike="noStrike" cap="none">
                          <a:solidFill>
                            <a:srgbClr val="FA7AAE"/>
                          </a:solidFill>
                        </a:rPr>
                        <a:t>,</a:t>
                      </a:r>
                      <a:r>
                        <a:rPr lang="en-US" sz="1200" u="none" strike="noStrike" cap="none">
                          <a:solidFill>
                            <a:srgbClr val="FA7AAE"/>
                          </a:solidFill>
                        </a:rPr>
                        <a:t> </a:t>
                      </a:r>
                      <a:r>
                        <a:rPr lang="en-US" sz="1200" b="1" u="none" strike="noStrike" cap="none">
                          <a:solidFill>
                            <a:srgbClr val="FA7AAE"/>
                          </a:solidFill>
                        </a:rPr>
                        <a:t>travo</a:t>
                      </a:r>
                      <a:r>
                        <a:rPr lang="en-US" sz="1200" b="1" u="none" strike="noStrike" cap="none">
                          <a:solidFill>
                            <a:srgbClr val="BF9000"/>
                          </a:solidFill>
                        </a:rPr>
                        <a:t>prost </a:t>
                      </a:r>
                      <a:endParaRPr sz="1200" b="1" u="none" strike="noStrike" cap="none">
                        <a:solidFill>
                          <a:srgbClr val="BF9000"/>
                        </a:solidFill>
                      </a:endParaRPr>
                    </a:p>
                    <a:p>
                      <a:pPr marL="0" marR="0" lvl="0" indent="0" algn="ctr" rtl="0">
                        <a:spcBef>
                          <a:spcPts val="0"/>
                        </a:spcBef>
                        <a:spcAft>
                          <a:spcPts val="0"/>
                        </a:spcAft>
                        <a:buNone/>
                      </a:pP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solidFill>
                      <a:srgbClr val="F3F3F3"/>
                    </a:solidFill>
                  </a:tcPr>
                </a:tc>
                <a:tc>
                  <a:txBody>
                    <a:bodyPr/>
                    <a:lstStyle/>
                    <a:p>
                      <a:pPr marL="0" marR="0" lvl="0" indent="0" algn="ctr" rtl="0">
                        <a:lnSpc>
                          <a:spcPct val="100000"/>
                        </a:lnSpc>
                        <a:spcBef>
                          <a:spcPts val="0"/>
                        </a:spcBef>
                        <a:spcAft>
                          <a:spcPts val="0"/>
                        </a:spcAft>
                        <a:buClr>
                          <a:schemeClr val="dk1"/>
                        </a:buClr>
                        <a:buSzPts val="1550"/>
                        <a:buFont typeface="Century Gothic"/>
                        <a:buNone/>
                      </a:pPr>
                      <a:r>
                        <a:rPr lang="en-US" sz="1200" b="1" u="none" strike="noStrike" cap="none">
                          <a:solidFill>
                            <a:schemeClr val="dk1"/>
                          </a:solidFill>
                        </a:rPr>
                        <a:t>Carbonic anhydrase inhibitors</a:t>
                      </a:r>
                      <a:r>
                        <a:rPr lang="en-US" sz="1200" b="1"/>
                        <a:t>*</a:t>
                      </a:r>
                      <a:endParaRPr sz="1200" u="none" strike="noStrike" cap="none"/>
                    </a:p>
                    <a:p>
                      <a:pPr marL="0" marR="0" lvl="0" indent="0" algn="ctr" rtl="0">
                        <a:lnSpc>
                          <a:spcPct val="100000"/>
                        </a:lnSpc>
                        <a:spcBef>
                          <a:spcPts val="0"/>
                        </a:spcBef>
                        <a:spcAft>
                          <a:spcPts val="0"/>
                        </a:spcAft>
                        <a:buClr>
                          <a:schemeClr val="dk1"/>
                        </a:buClr>
                        <a:buSzPts val="1400"/>
                        <a:buFont typeface="Century Gothic"/>
                        <a:buNone/>
                      </a:pPr>
                      <a:r>
                        <a:rPr lang="en-US" sz="1200" b="1" u="none" strike="noStrike" cap="none"/>
                        <a:t>E.g. </a:t>
                      </a:r>
                      <a:r>
                        <a:rPr lang="en-US" sz="1200" b="1" u="none" strike="noStrike" cap="none">
                          <a:solidFill>
                            <a:srgbClr val="FA7AAE"/>
                          </a:solidFill>
                        </a:rPr>
                        <a:t>aceta</a:t>
                      </a:r>
                      <a:r>
                        <a:rPr lang="en-US" sz="1200" b="1" u="none" strike="noStrike" cap="none">
                          <a:solidFill>
                            <a:srgbClr val="BF9000"/>
                          </a:solidFill>
                        </a:rPr>
                        <a:t>zolamide</a:t>
                      </a:r>
                      <a:r>
                        <a:rPr lang="en-US" sz="1200" u="none" strike="noStrike" cap="none"/>
                        <a:t> (oral)</a:t>
                      </a:r>
                      <a:endParaRPr sz="1200"/>
                    </a:p>
                    <a:p>
                      <a:pPr marL="0" marR="0" lvl="0" indent="0" algn="ctr" rtl="0">
                        <a:lnSpc>
                          <a:spcPct val="100000"/>
                        </a:lnSpc>
                        <a:spcBef>
                          <a:spcPts val="0"/>
                        </a:spcBef>
                        <a:spcAft>
                          <a:spcPts val="0"/>
                        </a:spcAft>
                        <a:buClr>
                          <a:srgbClr val="FA7AAE"/>
                        </a:buClr>
                        <a:buSzPts val="1400"/>
                        <a:buFont typeface="Century Gothic"/>
                        <a:buNone/>
                      </a:pPr>
                      <a:r>
                        <a:rPr lang="en-US" sz="1200" b="1" u="none" strike="noStrike" cap="none">
                          <a:solidFill>
                            <a:srgbClr val="FA7AAE"/>
                          </a:solidFill>
                        </a:rPr>
                        <a:t>dor</a:t>
                      </a:r>
                      <a:r>
                        <a:rPr lang="en-US" sz="1200" b="1" u="none" strike="noStrike" cap="none">
                          <a:solidFill>
                            <a:srgbClr val="BF9000"/>
                          </a:solidFill>
                        </a:rPr>
                        <a:t>zolamide</a:t>
                      </a:r>
                      <a:r>
                        <a:rPr lang="en-US" sz="1200" b="1" u="none" strike="noStrike" cap="none"/>
                        <a:t> </a:t>
                      </a:r>
                      <a:r>
                        <a:rPr lang="en-US" sz="1200" u="none" strike="noStrike" cap="none"/>
                        <a:t>(</a:t>
                      </a:r>
                      <a:r>
                        <a:rPr lang="en-US" sz="1200" b="1" u="none" strike="noStrike" cap="none"/>
                        <a:t>topical</a:t>
                      </a:r>
                      <a:r>
                        <a:rPr lang="en-US" sz="1200" u="none" strike="noStrike" cap="none"/>
                        <a:t>) </a:t>
                      </a:r>
                      <a:endParaRPr sz="1200" u="sng" strike="noStrike" cap="none"/>
                    </a:p>
                  </a:txBody>
                  <a:tcPr marL="91450" marR="91450" marT="45725" marB="45725" anchor="ctr">
                    <a:solidFill>
                      <a:srgbClr val="F3F3F3"/>
                    </a:solidFill>
                  </a:tcPr>
                </a:tc>
                <a:extLst>
                  <a:ext uri="{0D108BD9-81ED-4DB2-BD59-A6C34878D82A}">
                    <a16:rowId xmlns:a16="http://schemas.microsoft.com/office/drawing/2014/main" val="10000"/>
                  </a:ext>
                </a:extLst>
              </a:tr>
              <a:tr h="1494950">
                <a:tc>
                  <a:txBody>
                    <a:bodyPr/>
                    <a:lstStyle/>
                    <a:p>
                      <a:pPr marL="0" marR="0" lvl="0" indent="0" algn="ctr" rtl="0">
                        <a:spcBef>
                          <a:spcPts val="0"/>
                        </a:spcBef>
                        <a:spcAft>
                          <a:spcPts val="0"/>
                        </a:spcAft>
                        <a:buNone/>
                      </a:pPr>
                      <a:endParaRPr sz="1400"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200"/>
                        <a:t>↑</a:t>
                      </a:r>
                      <a:r>
                        <a:rPr lang="en-US" sz="1200" u="none" strike="noStrike" cap="none"/>
                        <a:t>uveoscleral aqueous outflow</a:t>
                      </a:r>
                      <a:r>
                        <a:rPr lang="en-US" sz="1200" b="1"/>
                        <a:t> </a:t>
                      </a:r>
                      <a:endParaRPr sz="1200"/>
                    </a:p>
                    <a:p>
                      <a:pPr marL="0" marR="0" lvl="0" indent="0" algn="l" rtl="0">
                        <a:lnSpc>
                          <a:spcPct val="100000"/>
                        </a:lnSpc>
                        <a:spcBef>
                          <a:spcPts val="0"/>
                        </a:spcBef>
                        <a:spcAft>
                          <a:spcPts val="0"/>
                        </a:spcAft>
                        <a:buClr>
                          <a:schemeClr val="dk1"/>
                        </a:buClr>
                        <a:buSzPts val="1400"/>
                        <a:buFont typeface="Arial"/>
                        <a:buNone/>
                      </a:pPr>
                      <a:r>
                        <a:rPr lang="en-US" sz="1200" b="1">
                          <a:solidFill>
                            <a:srgbClr val="FA7AAE"/>
                          </a:solidFill>
                        </a:rPr>
                        <a:t>-</a:t>
                      </a:r>
                      <a:r>
                        <a:rPr lang="en-US" sz="1200" b="1" u="none" strike="noStrike" cap="none">
                          <a:solidFill>
                            <a:srgbClr val="FA7AAE"/>
                          </a:solidFill>
                        </a:rPr>
                        <a:t>Latanoprost</a:t>
                      </a:r>
                      <a:r>
                        <a:rPr lang="en-US" sz="1200" u="none" strike="noStrike" cap="none">
                          <a:solidFill>
                            <a:srgbClr val="FA7AAE"/>
                          </a:solidFill>
                        </a:rPr>
                        <a:t> </a:t>
                      </a:r>
                      <a:r>
                        <a:rPr lang="en-US" sz="1200" u="none" strike="noStrike" cap="none"/>
                        <a:t>is </a:t>
                      </a:r>
                      <a:r>
                        <a:rPr lang="en-US" sz="1200" b="1" u="none" strike="noStrike" cap="none"/>
                        <a:t>preferred</a:t>
                      </a:r>
                      <a:r>
                        <a:rPr lang="en-US" sz="1200" u="none" strike="noStrike" cap="none"/>
                        <a:t> due to lesser adverse effects.</a:t>
                      </a:r>
                      <a:endParaRPr sz="1200"/>
                    </a:p>
                    <a:p>
                      <a:pPr marL="0" marR="0" lvl="0" indent="0" algn="l" rtl="0">
                        <a:lnSpc>
                          <a:spcPct val="100000"/>
                        </a:lnSpc>
                        <a:spcBef>
                          <a:spcPts val="0"/>
                        </a:spcBef>
                        <a:spcAft>
                          <a:spcPts val="0"/>
                        </a:spcAft>
                        <a:buClr>
                          <a:schemeClr val="dk1"/>
                        </a:buClr>
                        <a:buSzPts val="1400"/>
                        <a:buFont typeface="Arial"/>
                        <a:buNone/>
                      </a:pPr>
                      <a:r>
                        <a:rPr lang="en-US" sz="1200" u="none" strike="noStrike" cap="none"/>
                        <a:t>- They have </a:t>
                      </a:r>
                      <a:r>
                        <a:rPr lang="en-US" sz="1200" u="sng" strike="noStrike" cap="none"/>
                        <a:t>replaced</a:t>
                      </a:r>
                      <a:r>
                        <a:rPr lang="en-US" sz="1200" u="none" strike="noStrike" cap="none"/>
                        <a:t> </a:t>
                      </a:r>
                      <a:r>
                        <a:rPr lang="en-US" sz="1200" b="1" u="none" strike="noStrike" cap="none"/>
                        <a:t>beta blockers.</a:t>
                      </a:r>
                      <a:r>
                        <a:rPr lang="en-US" sz="1200" u="none" strike="noStrike" cap="none"/>
                        <a:t> </a:t>
                      </a:r>
                      <a:r>
                        <a:rPr lang="en-US" sz="1200" strike="noStrike" cap="none">
                          <a:solidFill>
                            <a:schemeClr val="accent1"/>
                          </a:solidFill>
                        </a:rPr>
                        <a:t>“Better than beta blockers because it has a long duration → use it once a day”</a:t>
                      </a:r>
                      <a:endParaRPr sz="1200" strike="noStrike" cap="none">
                        <a:solidFill>
                          <a:schemeClr val="accent1"/>
                        </a:solidFill>
                      </a:endParaRPr>
                    </a:p>
                    <a:p>
                      <a:pPr marL="0" marR="0" lvl="0" indent="0" algn="l" rtl="0">
                        <a:lnSpc>
                          <a:spcPct val="100000"/>
                        </a:lnSpc>
                        <a:spcBef>
                          <a:spcPts val="0"/>
                        </a:spcBef>
                        <a:spcAft>
                          <a:spcPts val="0"/>
                        </a:spcAft>
                        <a:buClr>
                          <a:schemeClr val="dk1"/>
                        </a:buClr>
                        <a:buSzPts val="1400"/>
                        <a:buFont typeface="Arial"/>
                        <a:buNone/>
                      </a:pPr>
                      <a:r>
                        <a:rPr lang="en-US" sz="1200" strike="noStrike" cap="none"/>
                        <a:t>They</a:t>
                      </a:r>
                      <a:r>
                        <a:rPr lang="en-US" sz="1200" u="none" strike="noStrike" cap="none"/>
                        <a:t> are used topically as </a:t>
                      </a:r>
                      <a:r>
                        <a:rPr lang="en-US" sz="1200" b="1" u="none" strike="noStrike" cap="none"/>
                        <a:t>eye drops</a:t>
                      </a:r>
                      <a:r>
                        <a:rPr lang="en-US" sz="1200" u="none" strike="noStrike" cap="none"/>
                        <a:t> &amp; </a:t>
                      </a:r>
                      <a:r>
                        <a:rPr lang="en-US" sz="1200" b="1" u="none" strike="noStrike" cap="none"/>
                        <a:t>once a day. </a:t>
                      </a:r>
                      <a:endParaRPr sz="1200" b="1"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chemeClr val="dk1"/>
                        </a:buClr>
                        <a:buSzPts val="1500"/>
                        <a:buFont typeface="Arial"/>
                        <a:buNone/>
                      </a:pPr>
                      <a:r>
                        <a:rPr lang="en-US" sz="1200" b="1" u="none" strike="noStrike" cap="none">
                          <a:solidFill>
                            <a:schemeClr val="dk1"/>
                          </a:solidFill>
                        </a:rPr>
                        <a:t>-</a:t>
                      </a:r>
                      <a:r>
                        <a:rPr lang="en-US" sz="1200" b="1" u="none" strike="noStrike" cap="none"/>
                        <a:t> ↓ </a:t>
                      </a:r>
                      <a:r>
                        <a:rPr lang="en-US" sz="1200" u="none" strike="noStrike" cap="none"/>
                        <a:t>production of aqueous humor </a:t>
                      </a:r>
                      <a:r>
                        <a:rPr lang="en-US" sz="1200" u="sng" strike="noStrike" cap="none"/>
                        <a:t>by </a:t>
                      </a:r>
                      <a:r>
                        <a:rPr lang="en-US" sz="1200" b="1" u="sng" strike="noStrike" cap="none"/>
                        <a:t>blocking carbonic anhydrase enzyme</a:t>
                      </a:r>
                      <a:r>
                        <a:rPr lang="en-US" sz="1200" b="1" u="none" strike="noStrike" cap="none"/>
                        <a:t> </a:t>
                      </a:r>
                      <a:r>
                        <a:rPr lang="en-US" sz="1200" u="none" strike="noStrike" cap="none"/>
                        <a:t>required for </a:t>
                      </a:r>
                      <a:r>
                        <a:rPr lang="en-US" sz="1200" b="1" u="none" strike="noStrike" cap="none"/>
                        <a:t>production of bicarbonate ions</a:t>
                      </a:r>
                      <a:r>
                        <a:rPr lang="en-US" sz="1200" u="none" strike="noStrike" cap="none"/>
                        <a:t> → (transported to posterior chamber, carrying osmotic water flow). </a:t>
                      </a:r>
                      <a:endParaRPr sz="1200" u="none" strike="noStrike" cap="none"/>
                    </a:p>
                  </a:txBody>
                  <a:tcPr marL="91450" marR="91450" marT="45725" marB="45725"/>
                </a:tc>
                <a:extLst>
                  <a:ext uri="{0D108BD9-81ED-4DB2-BD59-A6C34878D82A}">
                    <a16:rowId xmlns:a16="http://schemas.microsoft.com/office/drawing/2014/main" val="10001"/>
                  </a:ext>
                </a:extLst>
              </a:tr>
              <a:tr h="529200">
                <a:tc>
                  <a:txBody>
                    <a:bodyPr/>
                    <a:lstStyle/>
                    <a:p>
                      <a:pPr marL="0" marR="0" lvl="0" indent="0" algn="ctr" rtl="0">
                        <a:spcBef>
                          <a:spcPts val="0"/>
                        </a:spcBef>
                        <a:spcAft>
                          <a:spcPts val="0"/>
                        </a:spcAft>
                        <a:buNone/>
                      </a:pPr>
                      <a:endParaRPr sz="1050" b="0"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gridSpan="2">
                  <a:txBody>
                    <a:bodyPr/>
                    <a:lstStyle/>
                    <a:p>
                      <a:pPr marL="0" marR="0" lvl="0" indent="0" algn="ctr" rtl="0">
                        <a:lnSpc>
                          <a:spcPct val="100000"/>
                        </a:lnSpc>
                        <a:spcBef>
                          <a:spcPts val="0"/>
                        </a:spcBef>
                        <a:spcAft>
                          <a:spcPts val="0"/>
                        </a:spcAft>
                        <a:buClr>
                          <a:schemeClr val="dk1"/>
                        </a:buClr>
                        <a:buSzPts val="600"/>
                        <a:buFont typeface="Century Gothic"/>
                        <a:buNone/>
                      </a:pPr>
                      <a:endParaRPr sz="1200" b="1" u="none" strike="noStrike" cap="none">
                        <a:solidFill>
                          <a:srgbClr val="FF0000"/>
                        </a:solidFill>
                      </a:endParaRPr>
                    </a:p>
                    <a:p>
                      <a:pPr marL="0" marR="0" lvl="0" indent="0" algn="ctr" rtl="0">
                        <a:lnSpc>
                          <a:spcPct val="100000"/>
                        </a:lnSpc>
                        <a:spcBef>
                          <a:spcPts val="0"/>
                        </a:spcBef>
                        <a:spcAft>
                          <a:spcPts val="0"/>
                        </a:spcAft>
                        <a:buClr>
                          <a:srgbClr val="FF0000"/>
                        </a:buClr>
                        <a:buSzPts val="2000"/>
                        <a:buFont typeface="Arial"/>
                        <a:buNone/>
                      </a:pPr>
                      <a:r>
                        <a:rPr lang="en-US" sz="1200" b="1" u="none" strike="noStrike" cap="none">
                          <a:solidFill>
                            <a:srgbClr val="FF0000"/>
                          </a:solidFill>
                        </a:rPr>
                        <a:t>open angle glaucoma</a:t>
                      </a:r>
                      <a:endParaRPr sz="1200" b="1" u="none" strike="noStrike" cap="none">
                        <a:solidFill>
                          <a:srgbClr val="FF0000"/>
                        </a:solidFill>
                      </a:endParaRPr>
                    </a:p>
                  </a:txBody>
                  <a:tcPr marL="91450" marR="91450" marT="45725" marB="45725">
                    <a:lnL w="12700" cap="flat" cmpd="sng">
                      <a:solidFill>
                        <a:schemeClr val="dk1"/>
                      </a:solidFill>
                      <a:prstDash val="solid"/>
                      <a:round/>
                      <a:headEnd type="none" w="sm" len="sm"/>
                      <a:tailEnd type="none" w="sm" len="sm"/>
                    </a:lnL>
                  </a:tcPr>
                </a:tc>
                <a:tc hMerge="1">
                  <a:txBody>
                    <a:bodyPr/>
                    <a:lstStyle/>
                    <a:p>
                      <a:endParaRPr lang="ar-SA"/>
                    </a:p>
                  </a:txBody>
                  <a:tcPr/>
                </a:tc>
                <a:extLst>
                  <a:ext uri="{0D108BD9-81ED-4DB2-BD59-A6C34878D82A}">
                    <a16:rowId xmlns:a16="http://schemas.microsoft.com/office/drawing/2014/main" val="10002"/>
                  </a:ext>
                </a:extLst>
              </a:tr>
              <a:tr h="1143425">
                <a:tc>
                  <a:txBody>
                    <a:bodyPr/>
                    <a:lstStyle/>
                    <a:p>
                      <a:pPr marL="0" marR="0" lvl="0" indent="0" algn="ctr" rtl="0">
                        <a:spcBef>
                          <a:spcPts val="0"/>
                        </a:spcBef>
                        <a:spcAft>
                          <a:spcPts val="0"/>
                        </a:spcAft>
                        <a:buNone/>
                      </a:pPr>
                      <a:endParaRPr sz="14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a:txBody>
                    <a:bodyPr/>
                    <a:lstStyle/>
                    <a:p>
                      <a:pPr marL="285750" marR="0" lvl="0" indent="-273050" algn="l" rtl="0">
                        <a:spcBef>
                          <a:spcPts val="0"/>
                        </a:spcBef>
                        <a:spcAft>
                          <a:spcPts val="0"/>
                        </a:spcAft>
                        <a:buClr>
                          <a:schemeClr val="dk1"/>
                        </a:buClr>
                        <a:buSzPts val="1200"/>
                        <a:buFont typeface="Arial"/>
                        <a:buChar char="•"/>
                      </a:pPr>
                      <a:r>
                        <a:rPr lang="en-US" sz="1200" b="1" u="none" strike="noStrike" cap="none"/>
                        <a:t>Pigmentation of the iris </a:t>
                      </a:r>
                      <a:r>
                        <a:rPr lang="en-US" sz="1200" u="none" strike="noStrike" cap="none"/>
                        <a:t>(heterochromia iridis) </a:t>
                      </a:r>
                      <a:endParaRPr sz="1200"/>
                    </a:p>
                    <a:p>
                      <a:pPr marL="285750" marR="0" lvl="0" indent="0" algn="l" rtl="0">
                        <a:spcBef>
                          <a:spcPts val="0"/>
                        </a:spcBef>
                        <a:spcAft>
                          <a:spcPts val="0"/>
                        </a:spcAft>
                        <a:buNone/>
                      </a:pPr>
                      <a:endParaRPr sz="12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285750" marR="0" lvl="0" indent="-273050" algn="l" rtl="0">
                        <a:spcBef>
                          <a:spcPts val="0"/>
                        </a:spcBef>
                        <a:spcAft>
                          <a:spcPts val="0"/>
                        </a:spcAft>
                        <a:buClr>
                          <a:schemeClr val="dk1"/>
                        </a:buClr>
                        <a:buSzPts val="1200"/>
                        <a:buFont typeface="Century Gothic"/>
                        <a:buChar char="•"/>
                      </a:pPr>
                      <a:r>
                        <a:rPr lang="en-US" sz="1200" u="none" strike="noStrike" cap="none">
                          <a:solidFill>
                            <a:schemeClr val="dk1"/>
                          </a:solidFill>
                        </a:rPr>
                        <a:t>Myopia </a:t>
                      </a:r>
                      <a:r>
                        <a:rPr lang="en-US" sz="1200" u="none" strike="noStrike" cap="none">
                          <a:solidFill>
                            <a:srgbClr val="999999"/>
                          </a:solidFill>
                        </a:rPr>
                        <a:t>(Nearsightedness)</a:t>
                      </a:r>
                      <a:r>
                        <a:rPr lang="en-US" sz="1200" u="none" strike="noStrike" cap="none">
                          <a:solidFill>
                            <a:schemeClr val="accent3"/>
                          </a:solidFill>
                        </a:rPr>
                        <a:t> </a:t>
                      </a:r>
                      <a:r>
                        <a:rPr lang="en-US" sz="1200" u="none" strike="noStrike" cap="none">
                          <a:solidFill>
                            <a:schemeClr val="dk1"/>
                          </a:solidFill>
                        </a:rPr>
                        <a:t>, malaise, anorexia, </a:t>
                      </a:r>
                      <a:endParaRPr sz="1200" u="none" strike="noStrike" cap="none">
                        <a:solidFill>
                          <a:schemeClr val="dk1"/>
                        </a:solidFill>
                      </a:endParaRPr>
                    </a:p>
                    <a:p>
                      <a:pPr marL="285750" marR="0" lvl="0" indent="-273050" algn="l" rtl="0">
                        <a:spcBef>
                          <a:spcPts val="0"/>
                        </a:spcBef>
                        <a:spcAft>
                          <a:spcPts val="0"/>
                        </a:spcAft>
                        <a:buClr>
                          <a:schemeClr val="dk1"/>
                        </a:buClr>
                        <a:buSzPts val="1200"/>
                        <a:buFont typeface="Century Gothic"/>
                        <a:buChar char="•"/>
                      </a:pPr>
                      <a:r>
                        <a:rPr lang="en-US" sz="1200" u="none" strike="noStrike" cap="none">
                          <a:solidFill>
                            <a:schemeClr val="dk1"/>
                          </a:solidFill>
                        </a:rPr>
                        <a:t>GI upset, headache.</a:t>
                      </a:r>
                      <a:br>
                        <a:rPr lang="en-US" sz="1200" u="none" strike="noStrike" cap="none">
                          <a:solidFill>
                            <a:schemeClr val="dk1"/>
                          </a:solidFill>
                        </a:rPr>
                      </a:br>
                      <a:r>
                        <a:rPr lang="en-US" sz="1200" u="none" strike="noStrike" cap="none">
                          <a:solidFill>
                            <a:schemeClr val="dk1"/>
                          </a:solidFill>
                        </a:rPr>
                        <a:t>Metabolic acidosis, renal stone.</a:t>
                      </a:r>
                      <a:endParaRPr sz="1200"/>
                    </a:p>
                  </a:txBody>
                  <a:tcPr marL="91450" marR="91450" marT="45725" marB="45725"/>
                </a:tc>
                <a:extLst>
                  <a:ext uri="{0D108BD9-81ED-4DB2-BD59-A6C34878D82A}">
                    <a16:rowId xmlns:a16="http://schemas.microsoft.com/office/drawing/2014/main" val="10003"/>
                  </a:ext>
                </a:extLst>
              </a:tr>
              <a:tr h="1198475">
                <a:tc>
                  <a:txBody>
                    <a:bodyPr/>
                    <a:lstStyle/>
                    <a:p>
                      <a:pPr marL="0" marR="0" lvl="0" indent="0" algn="ctr" rtl="0">
                        <a:spcBef>
                          <a:spcPts val="0"/>
                        </a:spcBef>
                        <a:spcAft>
                          <a:spcPts val="0"/>
                        </a:spcAft>
                        <a:buNone/>
                      </a:pPr>
                      <a:endParaRPr sz="1400"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ctr" rtl="0">
                        <a:spcBef>
                          <a:spcPts val="0"/>
                        </a:spcBef>
                        <a:spcAft>
                          <a:spcPts val="0"/>
                        </a:spcAft>
                        <a:buSzPts val="1100"/>
                        <a:buNone/>
                      </a:pPr>
                      <a:endParaRPr sz="1200">
                        <a:solidFill>
                          <a:srgbClr val="999999"/>
                        </a:solidFill>
                      </a:endParaRPr>
                    </a:p>
                  </a:txBody>
                  <a:tcPr marL="91450" marR="91450" marT="45725" marB="45725">
                    <a:lnL w="12700" cap="flat" cmpd="sng">
                      <a:solidFill>
                        <a:schemeClr val="dk1"/>
                      </a:solidFill>
                      <a:prstDash val="solid"/>
                      <a:round/>
                      <a:headEnd type="none" w="sm" len="sm"/>
                      <a:tailEnd type="none" w="sm" len="sm"/>
                    </a:lnL>
                  </a:tcPr>
                </a:tc>
                <a:tc>
                  <a:txBody>
                    <a:bodyPr/>
                    <a:lstStyle/>
                    <a:p>
                      <a:pPr marL="285750" marR="0" lvl="0" indent="-273050" algn="l" rtl="0">
                        <a:lnSpc>
                          <a:spcPct val="100000"/>
                        </a:lnSpc>
                        <a:spcBef>
                          <a:spcPts val="0"/>
                        </a:spcBef>
                        <a:spcAft>
                          <a:spcPts val="0"/>
                        </a:spcAft>
                        <a:buClr>
                          <a:schemeClr val="dk1"/>
                        </a:buClr>
                        <a:buSzPts val="1200"/>
                        <a:buFont typeface="Arial"/>
                        <a:buChar char="•"/>
                      </a:pPr>
                      <a:r>
                        <a:rPr lang="en-US" sz="1200" b="1" u="none" strike="noStrike" cap="none">
                          <a:solidFill>
                            <a:schemeClr val="dk1"/>
                          </a:solidFill>
                        </a:rPr>
                        <a:t>Sulfa allergy </a:t>
                      </a:r>
                      <a:endParaRPr sz="1200" u="none" strike="noStrike" cap="none">
                        <a:solidFill>
                          <a:schemeClr val="dk1"/>
                        </a:solidFill>
                      </a:endParaRPr>
                    </a:p>
                    <a:p>
                      <a:pPr marL="285750" marR="0" lvl="0" indent="-273050" algn="l" rtl="0">
                        <a:lnSpc>
                          <a:spcPct val="100000"/>
                        </a:lnSpc>
                        <a:spcBef>
                          <a:spcPts val="0"/>
                        </a:spcBef>
                        <a:spcAft>
                          <a:spcPts val="0"/>
                        </a:spcAft>
                        <a:buClr>
                          <a:schemeClr val="dk1"/>
                        </a:buClr>
                        <a:buSzPts val="1200"/>
                        <a:buFont typeface="Arial"/>
                        <a:buChar char="•"/>
                      </a:pPr>
                      <a:r>
                        <a:rPr lang="en-US" sz="1200" b="1" u="none" strike="noStrike" cap="none"/>
                        <a:t>Pregnancy,</a:t>
                      </a:r>
                      <a:r>
                        <a:rPr lang="en-US" sz="1200" u="none" strike="noStrike" cap="none">
                          <a:solidFill>
                            <a:schemeClr val="dk1"/>
                          </a:solidFill>
                        </a:rPr>
                        <a:t> </a:t>
                      </a:r>
                      <a:r>
                        <a:rPr lang="en-US" sz="1200" u="none" strike="noStrike" cap="none">
                          <a:solidFill>
                            <a:schemeClr val="accent1"/>
                          </a:solidFill>
                        </a:rPr>
                        <a:t>“ Affects fetus”</a:t>
                      </a:r>
                      <a:endParaRPr sz="1200">
                        <a:solidFill>
                          <a:schemeClr val="accent1"/>
                        </a:solidFill>
                      </a:endParaRPr>
                    </a:p>
                    <a:p>
                      <a:pPr marL="285750" marR="0" lvl="0" indent="-273050" algn="l" rtl="0">
                        <a:lnSpc>
                          <a:spcPct val="100000"/>
                        </a:lnSpc>
                        <a:spcBef>
                          <a:spcPts val="0"/>
                        </a:spcBef>
                        <a:spcAft>
                          <a:spcPts val="0"/>
                        </a:spcAft>
                        <a:buClr>
                          <a:schemeClr val="accent2"/>
                        </a:buClr>
                        <a:buSzPts val="1200"/>
                        <a:buFont typeface="Arial"/>
                        <a:buChar char="•"/>
                      </a:pPr>
                      <a:r>
                        <a:rPr lang="en-US" sz="1200" b="1" u="none" strike="noStrike" cap="none">
                          <a:solidFill>
                            <a:schemeClr val="accent2"/>
                          </a:solidFill>
                        </a:rPr>
                        <a:t>Digitalis</a:t>
                      </a:r>
                      <a:r>
                        <a:rPr lang="en-US" sz="1200" u="none" strike="noStrike" cap="none">
                          <a:solidFill>
                            <a:schemeClr val="dk1"/>
                          </a:solidFill>
                        </a:rPr>
                        <a:t> users.</a:t>
                      </a:r>
                      <a:endParaRPr sz="1200"/>
                    </a:p>
                  </a:txBody>
                  <a:tcPr marL="91450" marR="91450" marT="45725" marB="45725"/>
                </a:tc>
                <a:extLst>
                  <a:ext uri="{0D108BD9-81ED-4DB2-BD59-A6C34878D82A}">
                    <a16:rowId xmlns:a16="http://schemas.microsoft.com/office/drawing/2014/main" val="10004"/>
                  </a:ext>
                </a:extLst>
              </a:tr>
            </a:tbl>
          </a:graphicData>
        </a:graphic>
      </p:graphicFrame>
      <p:sp>
        <p:nvSpPr>
          <p:cNvPr id="335" name="Google Shape;335;p36"/>
          <p:cNvSpPr/>
          <p:nvPr/>
        </p:nvSpPr>
        <p:spPr>
          <a:xfrm>
            <a:off x="1" y="-5060"/>
            <a:ext cx="6858000" cy="435058"/>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entury Gothic"/>
              <a:ea typeface="Century Gothic"/>
              <a:cs typeface="Century Gothic"/>
              <a:sym typeface="Century Gothic"/>
            </a:endParaRPr>
          </a:p>
        </p:txBody>
      </p:sp>
      <p:sp>
        <p:nvSpPr>
          <p:cNvPr id="336" name="Google Shape;336;p36"/>
          <p:cNvSpPr txBox="1"/>
          <p:nvPr/>
        </p:nvSpPr>
        <p:spPr>
          <a:xfrm>
            <a:off x="381126" y="14538"/>
            <a:ext cx="588494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entury Gothic"/>
                <a:ea typeface="Century Gothic"/>
                <a:cs typeface="Century Gothic"/>
                <a:sym typeface="Century Gothic"/>
              </a:rPr>
              <a:t>Treatment of </a:t>
            </a:r>
            <a:r>
              <a:rPr lang="en-US" sz="2000" b="1" u="sng">
                <a:solidFill>
                  <a:schemeClr val="lt1"/>
                </a:solidFill>
                <a:latin typeface="Century Gothic"/>
                <a:ea typeface="Century Gothic"/>
                <a:cs typeface="Century Gothic"/>
                <a:sym typeface="Century Gothic"/>
              </a:rPr>
              <a:t>open </a:t>
            </a:r>
            <a:r>
              <a:rPr lang="en-US" sz="2000" b="1">
                <a:solidFill>
                  <a:schemeClr val="lt1"/>
                </a:solidFill>
                <a:latin typeface="Century Gothic"/>
                <a:ea typeface="Century Gothic"/>
                <a:cs typeface="Century Gothic"/>
                <a:sym typeface="Century Gothic"/>
              </a:rPr>
              <a:t>angle glaucoma </a:t>
            </a:r>
            <a:r>
              <a:rPr lang="en-US" sz="2000" b="1" u="sng">
                <a:solidFill>
                  <a:schemeClr val="lt1"/>
                </a:solidFill>
                <a:latin typeface="Century Gothic"/>
                <a:ea typeface="Century Gothic"/>
                <a:cs typeface="Century Gothic"/>
                <a:sym typeface="Century Gothic"/>
              </a:rPr>
              <a:t>(chronic)</a:t>
            </a:r>
            <a:r>
              <a:rPr lang="en-US" sz="2000" b="1">
                <a:solidFill>
                  <a:schemeClr val="lt1"/>
                </a:solidFill>
                <a:latin typeface="Century Gothic"/>
                <a:ea typeface="Century Gothic"/>
                <a:cs typeface="Century Gothic"/>
                <a:sym typeface="Century Gothic"/>
              </a:rPr>
              <a:t> </a:t>
            </a:r>
            <a:endParaRPr sz="2000">
              <a:solidFill>
                <a:schemeClr val="lt1"/>
              </a:solidFill>
              <a:latin typeface="Century Gothic"/>
              <a:ea typeface="Century Gothic"/>
              <a:cs typeface="Century Gothic"/>
              <a:sym typeface="Century Gothic"/>
            </a:endParaRPr>
          </a:p>
        </p:txBody>
      </p:sp>
      <p:sp>
        <p:nvSpPr>
          <p:cNvPr id="337" name="Google Shape;337;p36"/>
          <p:cNvSpPr/>
          <p:nvPr/>
        </p:nvSpPr>
        <p:spPr>
          <a:xfrm>
            <a:off x="257975" y="1147045"/>
            <a:ext cx="2826900" cy="796500"/>
          </a:xfrm>
          <a:prstGeom prst="roundRect">
            <a:avLst>
              <a:gd name="adj" fmla="val 16667"/>
            </a:avLst>
          </a:prstGeom>
          <a:solidFill>
            <a:srgbClr val="FEE0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1- Decreasing </a:t>
            </a:r>
            <a:r>
              <a:rPr lang="en-US" sz="1200">
                <a:solidFill>
                  <a:schemeClr val="dk1"/>
                </a:solidFill>
                <a:latin typeface="Century Gothic"/>
                <a:ea typeface="Century Gothic"/>
                <a:cs typeface="Century Gothic"/>
                <a:sym typeface="Century Gothic"/>
              </a:rPr>
              <a:t>production of aqueous humor. </a:t>
            </a:r>
            <a:endParaRPr sz="12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200" b="1">
              <a:solidFill>
                <a:srgbClr val="171616"/>
              </a:solidFill>
              <a:latin typeface="Century Gothic"/>
              <a:ea typeface="Century Gothic"/>
              <a:cs typeface="Century Gothic"/>
              <a:sym typeface="Century Gothic"/>
            </a:endParaRPr>
          </a:p>
        </p:txBody>
      </p:sp>
      <p:sp>
        <p:nvSpPr>
          <p:cNvPr id="338" name="Google Shape;338;p36"/>
          <p:cNvSpPr/>
          <p:nvPr/>
        </p:nvSpPr>
        <p:spPr>
          <a:xfrm>
            <a:off x="3842328" y="1147045"/>
            <a:ext cx="2743200" cy="799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2- Increasing </a:t>
            </a:r>
            <a:r>
              <a:rPr lang="en-US" sz="1200">
                <a:solidFill>
                  <a:schemeClr val="dk1"/>
                </a:solidFill>
                <a:latin typeface="Century Gothic"/>
                <a:ea typeface="Century Gothic"/>
                <a:cs typeface="Century Gothic"/>
                <a:sym typeface="Century Gothic"/>
              </a:rPr>
              <a:t>outflow of aqueous humor.</a:t>
            </a:r>
            <a:endParaRPr sz="1200"/>
          </a:p>
        </p:txBody>
      </p:sp>
      <p:sp>
        <p:nvSpPr>
          <p:cNvPr id="339" name="Google Shape;339;p36"/>
          <p:cNvSpPr txBox="1"/>
          <p:nvPr/>
        </p:nvSpPr>
        <p:spPr>
          <a:xfrm>
            <a:off x="408575" y="2001950"/>
            <a:ext cx="4581300" cy="714900"/>
          </a:xfrm>
          <a:prstGeom prst="rect">
            <a:avLst/>
          </a:prstGeom>
          <a:noFill/>
          <a:ln>
            <a:noFill/>
          </a:ln>
        </p:spPr>
        <p:txBody>
          <a:bodyPr spcFirstLastPara="1" wrap="square" lIns="91425" tIns="45700" rIns="91425" bIns="45700" anchor="t" anchorCtr="0">
            <a:noAutofit/>
          </a:bodyPr>
          <a:lstStyle/>
          <a:p>
            <a:pPr marL="1371600" marR="0" lvl="3" indent="0" algn="l" rtl="1">
              <a:spcBef>
                <a:spcPts val="0"/>
              </a:spcBef>
              <a:spcAft>
                <a:spcPts val="0"/>
              </a:spcAft>
              <a:buNone/>
            </a:pPr>
            <a:r>
              <a:rPr lang="en-US" sz="1200" b="0" i="0" strike="noStrike" cap="none">
                <a:solidFill>
                  <a:schemeClr val="dk1"/>
                </a:solidFill>
                <a:latin typeface="Century Gothic"/>
                <a:ea typeface="Century Gothic"/>
                <a:cs typeface="Century Gothic"/>
                <a:sym typeface="Century Gothic"/>
              </a:rPr>
              <a:t> .Beta blockers</a:t>
            </a:r>
            <a:endParaRPr sz="1200" b="0" i="0" strike="noStrike" cap="none">
              <a:solidFill>
                <a:schemeClr val="dk1"/>
              </a:solidFill>
              <a:latin typeface="Century Gothic"/>
              <a:ea typeface="Century Gothic"/>
              <a:cs typeface="Century Gothic"/>
              <a:sym typeface="Century Gothic"/>
            </a:endParaRPr>
          </a:p>
          <a:p>
            <a:pPr marL="1371600" marR="0" lvl="3" indent="0" algn="l" rtl="1">
              <a:spcBef>
                <a:spcPts val="0"/>
              </a:spcBef>
              <a:spcAft>
                <a:spcPts val="0"/>
              </a:spcAft>
              <a:buNone/>
            </a:pPr>
            <a:r>
              <a:rPr lang="en-US" sz="1200">
                <a:solidFill>
                  <a:schemeClr val="dk1"/>
                </a:solidFill>
                <a:latin typeface="Century Gothic"/>
                <a:ea typeface="Century Gothic"/>
                <a:cs typeface="Century Gothic"/>
                <a:sym typeface="Century Gothic"/>
              </a:rPr>
              <a:t>.</a:t>
            </a:r>
            <a:r>
              <a:rPr lang="en-US" sz="1200" b="0" i="0" strike="noStrike" cap="none">
                <a:solidFill>
                  <a:schemeClr val="dk1"/>
                </a:solidFill>
                <a:latin typeface="Century Gothic"/>
                <a:ea typeface="Century Gothic"/>
                <a:cs typeface="Century Gothic"/>
                <a:sym typeface="Century Gothic"/>
              </a:rPr>
              <a:t>Alpha-</a:t>
            </a:r>
            <a:r>
              <a:rPr lang="en-US" sz="1200" b="1" i="0" strike="noStrike" cap="none">
                <a:solidFill>
                  <a:schemeClr val="dk1"/>
                </a:solidFill>
                <a:latin typeface="Century Gothic"/>
                <a:ea typeface="Century Gothic"/>
                <a:cs typeface="Century Gothic"/>
                <a:sym typeface="Century Gothic"/>
              </a:rPr>
              <a:t>2</a:t>
            </a:r>
            <a:r>
              <a:rPr lang="en-US" sz="1200" b="0" i="0" strike="noStrike" cap="none">
                <a:solidFill>
                  <a:schemeClr val="dk1"/>
                </a:solidFill>
                <a:latin typeface="Century Gothic"/>
                <a:ea typeface="Century Gothic"/>
                <a:cs typeface="Century Gothic"/>
                <a:sym typeface="Century Gothic"/>
              </a:rPr>
              <a:t> agonists</a:t>
            </a:r>
            <a:endParaRPr sz="1200" b="0" i="0" strike="noStrike" cap="none">
              <a:solidFill>
                <a:schemeClr val="dk1"/>
              </a:solidFill>
              <a:latin typeface="Century Gothic"/>
              <a:ea typeface="Century Gothic"/>
              <a:cs typeface="Century Gothic"/>
              <a:sym typeface="Century Gothic"/>
            </a:endParaRPr>
          </a:p>
          <a:p>
            <a:pPr marL="1371600" marR="0" lvl="3" indent="0" algn="l" rtl="1">
              <a:spcBef>
                <a:spcPts val="0"/>
              </a:spcBef>
              <a:spcAft>
                <a:spcPts val="0"/>
              </a:spcAft>
              <a:buNone/>
            </a:pPr>
            <a:r>
              <a:rPr lang="en-US" sz="1200" b="0" i="0" strike="noStrike" cap="none">
                <a:solidFill>
                  <a:schemeClr val="dk1"/>
                </a:solidFill>
                <a:latin typeface="Century Gothic"/>
                <a:ea typeface="Century Gothic"/>
                <a:cs typeface="Century Gothic"/>
                <a:sym typeface="Century Gothic"/>
              </a:rPr>
              <a:t> .Carbonic anhydrase inhibitors</a:t>
            </a:r>
            <a:endParaRPr sz="1200" b="0" i="0"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
        <p:nvSpPr>
          <p:cNvPr id="340" name="Google Shape;340;p36"/>
          <p:cNvSpPr/>
          <p:nvPr/>
        </p:nvSpPr>
        <p:spPr>
          <a:xfrm>
            <a:off x="346376" y="2057775"/>
            <a:ext cx="95100" cy="149400"/>
          </a:xfrm>
          <a:prstGeom prst="ellipse">
            <a:avLst/>
          </a:prstGeom>
          <a:solidFill>
            <a:srgbClr val="FEE0E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1" name="Google Shape;341;p36"/>
          <p:cNvSpPr/>
          <p:nvPr/>
        </p:nvSpPr>
        <p:spPr>
          <a:xfrm>
            <a:off x="263976" y="680075"/>
            <a:ext cx="2984400" cy="3693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None/>
            </a:pPr>
            <a:r>
              <a:rPr lang="en-US" sz="1200" b="1">
                <a:solidFill>
                  <a:schemeClr val="dk1"/>
                </a:solidFill>
                <a:latin typeface="Century Gothic"/>
                <a:ea typeface="Century Gothic"/>
                <a:cs typeface="Century Gothic"/>
                <a:sym typeface="Century Gothic"/>
              </a:rPr>
              <a:t>The main goal is to </a:t>
            </a:r>
            <a:r>
              <a:rPr lang="en-US" sz="1200" b="1" u="sng">
                <a:solidFill>
                  <a:srgbClr val="FF0000"/>
                </a:solidFill>
                <a:latin typeface="Century Gothic"/>
                <a:ea typeface="Century Gothic"/>
                <a:cs typeface="Century Gothic"/>
                <a:sym typeface="Century Gothic"/>
              </a:rPr>
              <a:t>decrease IOP </a:t>
            </a:r>
            <a:r>
              <a:rPr lang="en-US" sz="1200" b="1">
                <a:solidFill>
                  <a:schemeClr val="dk1"/>
                </a:solidFill>
                <a:latin typeface="Century Gothic"/>
                <a:ea typeface="Century Gothic"/>
                <a:cs typeface="Century Gothic"/>
                <a:sym typeface="Century Gothic"/>
              </a:rPr>
              <a:t>by:</a:t>
            </a:r>
            <a:endParaRPr sz="1200"/>
          </a:p>
        </p:txBody>
      </p:sp>
      <p:sp>
        <p:nvSpPr>
          <p:cNvPr id="342" name="Google Shape;342;p36"/>
          <p:cNvSpPr/>
          <p:nvPr/>
        </p:nvSpPr>
        <p:spPr>
          <a:xfrm>
            <a:off x="4014475" y="2036972"/>
            <a:ext cx="95100" cy="149400"/>
          </a:xfrm>
          <a:prstGeom prst="ellipse">
            <a:avLst/>
          </a:prstGeom>
          <a:solidFill>
            <a:srgbClr val="FFF2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3" name="Google Shape;343;p36"/>
          <p:cNvSpPr/>
          <p:nvPr/>
        </p:nvSpPr>
        <p:spPr>
          <a:xfrm>
            <a:off x="4114200" y="2001948"/>
            <a:ext cx="2655300" cy="60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Prostaglandins.</a:t>
            </a:r>
            <a:br>
              <a:rPr lang="en-US" sz="1200" b="1">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Adrenergic agonists, nonspecific.</a:t>
            </a:r>
            <a:endParaRPr sz="1200">
              <a:solidFill>
                <a:schemeClr val="dk1"/>
              </a:solidFill>
            </a:endParaRPr>
          </a:p>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Parasympathomimetics. </a:t>
            </a:r>
            <a:endParaRPr sz="1200">
              <a:solidFill>
                <a:schemeClr val="dk1"/>
              </a:solidFill>
              <a:latin typeface="Century Gothic"/>
              <a:ea typeface="Century Gothic"/>
              <a:cs typeface="Century Gothic"/>
              <a:sym typeface="Century Gothic"/>
            </a:endParaRPr>
          </a:p>
        </p:txBody>
      </p:sp>
      <p:sp>
        <p:nvSpPr>
          <p:cNvPr id="344" name="Google Shape;344;p36"/>
          <p:cNvSpPr/>
          <p:nvPr/>
        </p:nvSpPr>
        <p:spPr>
          <a:xfrm>
            <a:off x="610350" y="2892950"/>
            <a:ext cx="5637300" cy="338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609600" marR="0" lvl="0" indent="-609600" algn="ctr" rtl="1">
              <a:spcBef>
                <a:spcPts val="0"/>
              </a:spcBef>
              <a:spcAft>
                <a:spcPts val="0"/>
              </a:spcAft>
              <a:buNone/>
            </a:pPr>
            <a:r>
              <a:rPr lang="en-US" b="1" u="sng">
                <a:solidFill>
                  <a:schemeClr val="accent2"/>
                </a:solidFill>
                <a:latin typeface="Century Gothic"/>
                <a:ea typeface="Century Gothic"/>
                <a:cs typeface="Century Gothic"/>
                <a:sym typeface="Century Gothic"/>
              </a:rPr>
              <a:t>Prostaglandins</a:t>
            </a:r>
            <a:r>
              <a:rPr lang="en-US" b="1">
                <a:solidFill>
                  <a:schemeClr val="dk1"/>
                </a:solidFill>
                <a:latin typeface="Century Gothic"/>
                <a:ea typeface="Century Gothic"/>
                <a:cs typeface="Century Gothic"/>
                <a:sym typeface="Century Gothic"/>
              </a:rPr>
              <a:t> and</a:t>
            </a:r>
            <a:r>
              <a:rPr lang="en-US" b="1">
                <a:solidFill>
                  <a:srgbClr val="C00000"/>
                </a:solidFill>
                <a:latin typeface="Century Gothic"/>
                <a:ea typeface="Century Gothic"/>
                <a:cs typeface="Century Gothic"/>
                <a:sym typeface="Century Gothic"/>
              </a:rPr>
              <a:t> </a:t>
            </a:r>
            <a:r>
              <a:rPr lang="en-US" b="1">
                <a:solidFill>
                  <a:schemeClr val="accent2"/>
                </a:solidFill>
                <a:latin typeface="Century Gothic"/>
                <a:ea typeface="Century Gothic"/>
                <a:cs typeface="Century Gothic"/>
                <a:sym typeface="Century Gothic"/>
              </a:rPr>
              <a:t>Beta blockers </a:t>
            </a:r>
            <a:r>
              <a:rPr lang="en-US" b="1">
                <a:solidFill>
                  <a:schemeClr val="dk1"/>
                </a:solidFill>
                <a:latin typeface="Century Gothic"/>
                <a:ea typeface="Century Gothic"/>
                <a:cs typeface="Century Gothic"/>
                <a:sym typeface="Century Gothic"/>
              </a:rPr>
              <a:t>are the most popular</a:t>
            </a:r>
            <a:endParaRPr>
              <a:solidFill>
                <a:schemeClr val="dk1"/>
              </a:solidFill>
            </a:endParaRPr>
          </a:p>
        </p:txBody>
      </p:sp>
      <p:sp>
        <p:nvSpPr>
          <p:cNvPr id="345" name="Google Shape;345;p36"/>
          <p:cNvSpPr txBox="1"/>
          <p:nvPr/>
        </p:nvSpPr>
        <p:spPr>
          <a:xfrm>
            <a:off x="5691374" y="551088"/>
            <a:ext cx="84510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3:39min</a:t>
            </a:r>
            <a:endParaRPr sz="1200">
              <a:solidFill>
                <a:schemeClr val="dk1"/>
              </a:solidFill>
              <a:latin typeface="Century Gothic"/>
              <a:ea typeface="Century Gothic"/>
              <a:cs typeface="Century Gothic"/>
              <a:sym typeface="Century Gothic"/>
            </a:endParaRPr>
          </a:p>
        </p:txBody>
      </p:sp>
      <p:cxnSp>
        <p:nvCxnSpPr>
          <p:cNvPr id="346" name="Google Shape;346;p36"/>
          <p:cNvCxnSpPr/>
          <p:nvPr/>
        </p:nvCxnSpPr>
        <p:spPr>
          <a:xfrm>
            <a:off x="4989888" y="417386"/>
            <a:ext cx="312900" cy="270600"/>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pic>
        <p:nvPicPr>
          <p:cNvPr id="347" name="Google Shape;347;p36">
            <a:hlinkClick r:id="rId3"/>
          </p:cNvPr>
          <p:cNvPicPr preferRelativeResize="0"/>
          <p:nvPr/>
        </p:nvPicPr>
        <p:blipFill rotWithShape="1">
          <a:blip r:embed="rId4">
            <a:alphaModFix/>
          </a:blip>
          <a:srcRect/>
          <a:stretch/>
        </p:blipFill>
        <p:spPr>
          <a:xfrm>
            <a:off x="5425097" y="551813"/>
            <a:ext cx="289500" cy="289500"/>
          </a:xfrm>
          <a:prstGeom prst="rect">
            <a:avLst/>
          </a:prstGeom>
          <a:noFill/>
          <a:ln>
            <a:noFill/>
          </a:ln>
        </p:spPr>
      </p:pic>
      <p:sp>
        <p:nvSpPr>
          <p:cNvPr id="348" name="Google Shape;348;p36"/>
          <p:cNvSpPr txBox="1">
            <a:spLocks noGrp="1"/>
          </p:cNvSpPr>
          <p:nvPr>
            <p:ph type="sldNum" idx="12"/>
          </p:nvPr>
        </p:nvSpPr>
        <p:spPr>
          <a:xfrm>
            <a:off x="5169166" y="9378597"/>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12</a:t>
            </a:fld>
            <a:endParaRPr sz="900">
              <a:solidFill>
                <a:srgbClr val="8E95A0"/>
              </a:solidFill>
              <a:latin typeface="Century Gothic"/>
              <a:ea typeface="Century Gothic"/>
              <a:cs typeface="Century Gothic"/>
              <a:sym typeface="Century Gothic"/>
            </a:endParaRPr>
          </a:p>
        </p:txBody>
      </p:sp>
      <p:sp>
        <p:nvSpPr>
          <p:cNvPr id="349" name="Google Shape;349;p36"/>
          <p:cNvSpPr txBox="1"/>
          <p:nvPr/>
        </p:nvSpPr>
        <p:spPr>
          <a:xfrm>
            <a:off x="160025" y="9193450"/>
            <a:ext cx="4106700" cy="602700"/>
          </a:xfrm>
          <a:prstGeom prst="rect">
            <a:avLst/>
          </a:prstGeom>
          <a:noFill/>
          <a:ln w="9525" cap="flat" cmpd="sng">
            <a:solidFill>
              <a:srgbClr val="999999"/>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a:solidFill>
                  <a:srgbClr val="999999"/>
                </a:solidFill>
                <a:latin typeface="Century Gothic"/>
                <a:ea typeface="Century Gothic"/>
                <a:cs typeface="Century Gothic"/>
                <a:sym typeface="Century Gothic"/>
              </a:rPr>
              <a:t>Mnemonics!! </a:t>
            </a:r>
            <a:endParaRPr sz="900"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900" b="1">
                <a:solidFill>
                  <a:srgbClr val="999999"/>
                </a:solidFill>
                <a:latin typeface="Century Gothic"/>
                <a:ea typeface="Century Gothic"/>
                <a:cs typeface="Century Gothic"/>
                <a:sym typeface="Century Gothic"/>
              </a:rPr>
              <a:t>Carbonic Anhydrase</a:t>
            </a:r>
            <a:r>
              <a:rPr lang="en-US" sz="900">
                <a:solidFill>
                  <a:srgbClr val="999999"/>
                </a:solidFill>
                <a:latin typeface="Century Gothic"/>
                <a:ea typeface="Century Gothic"/>
                <a:cs typeface="Century Gothic"/>
                <a:sym typeface="Century Gothic"/>
              </a:rPr>
              <a:t>: (ADRs)</a:t>
            </a:r>
            <a:endParaRPr sz="9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900">
                <a:solidFill>
                  <a:srgbClr val="999999"/>
                </a:solidFill>
                <a:latin typeface="Century Gothic"/>
                <a:ea typeface="Century Gothic"/>
                <a:cs typeface="Century Gothic"/>
                <a:sym typeface="Century Gothic"/>
              </a:rPr>
              <a:t>- "I </a:t>
            </a:r>
            <a:r>
              <a:rPr lang="en-US" sz="900" u="sng">
                <a:solidFill>
                  <a:srgbClr val="999999"/>
                </a:solidFill>
                <a:latin typeface="Century Gothic"/>
                <a:ea typeface="Century Gothic"/>
                <a:cs typeface="Century Gothic"/>
                <a:sym typeface="Century Gothic"/>
              </a:rPr>
              <a:t>can't see</a:t>
            </a:r>
            <a:r>
              <a:rPr lang="en-US" sz="900">
                <a:solidFill>
                  <a:srgbClr val="999999"/>
                </a:solidFill>
                <a:latin typeface="Century Gothic"/>
                <a:ea typeface="Century Gothic"/>
                <a:cs typeface="Century Gothic"/>
                <a:sym typeface="Century Gothic"/>
              </a:rPr>
              <a:t> </a:t>
            </a:r>
            <a:r>
              <a:rPr lang="en-US" sz="900" b="1">
                <a:solidFill>
                  <a:srgbClr val="999999"/>
                </a:solidFill>
                <a:latin typeface="Century Gothic"/>
                <a:ea typeface="Century Gothic"/>
                <a:cs typeface="Century Gothic"/>
                <a:sym typeface="Century Gothic"/>
              </a:rPr>
              <a:t>Any Cars (Carbonic Anhydrase)</a:t>
            </a:r>
            <a:r>
              <a:rPr lang="en-US" sz="900">
                <a:solidFill>
                  <a:srgbClr val="999999"/>
                </a:solidFill>
                <a:latin typeface="Century Gothic"/>
                <a:ea typeface="Century Gothic"/>
                <a:cs typeface="Century Gothic"/>
                <a:sym typeface="Century Gothic"/>
              </a:rPr>
              <a:t> because I have </a:t>
            </a:r>
            <a:r>
              <a:rPr lang="en-US" sz="900" u="sng">
                <a:solidFill>
                  <a:srgbClr val="999999"/>
                </a:solidFill>
                <a:latin typeface="Century Gothic"/>
                <a:ea typeface="Century Gothic"/>
                <a:cs typeface="Century Gothic"/>
                <a:sym typeface="Century Gothic"/>
              </a:rPr>
              <a:t>Myopia</a:t>
            </a:r>
            <a:r>
              <a:rPr lang="en-US" sz="900">
                <a:solidFill>
                  <a:srgbClr val="999999"/>
                </a:solidFill>
                <a:latin typeface="Century Gothic"/>
                <a:ea typeface="Century Gothic"/>
                <a:cs typeface="Century Gothic"/>
                <a:sym typeface="Century Gothic"/>
              </a:rPr>
              <a:t>"</a:t>
            </a:r>
            <a:endParaRPr sz="900">
              <a:solidFill>
                <a:srgbClr val="999999"/>
              </a:solidFill>
              <a:latin typeface="Century Gothic"/>
              <a:ea typeface="Century Gothic"/>
              <a:cs typeface="Century Gothic"/>
              <a:sym typeface="Century Gothic"/>
            </a:endParaRPr>
          </a:p>
        </p:txBody>
      </p:sp>
      <p:sp>
        <p:nvSpPr>
          <p:cNvPr id="350" name="Google Shape;350;p36"/>
          <p:cNvSpPr/>
          <p:nvPr/>
        </p:nvSpPr>
        <p:spPr>
          <a:xfrm>
            <a:off x="346374" y="2264200"/>
            <a:ext cx="95100" cy="149400"/>
          </a:xfrm>
          <a:prstGeom prst="ellipse">
            <a:avLst/>
          </a:prstGeom>
          <a:solidFill>
            <a:srgbClr val="FEE0E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1" name="Google Shape;351;p36"/>
          <p:cNvSpPr/>
          <p:nvPr/>
        </p:nvSpPr>
        <p:spPr>
          <a:xfrm>
            <a:off x="346325" y="2470625"/>
            <a:ext cx="95100" cy="149400"/>
          </a:xfrm>
          <a:prstGeom prst="ellipse">
            <a:avLst/>
          </a:prstGeom>
          <a:solidFill>
            <a:srgbClr val="FEE0E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2" name="Google Shape;352;p36"/>
          <p:cNvSpPr/>
          <p:nvPr/>
        </p:nvSpPr>
        <p:spPr>
          <a:xfrm>
            <a:off x="4014475" y="2225675"/>
            <a:ext cx="95100" cy="149400"/>
          </a:xfrm>
          <a:prstGeom prst="ellipse">
            <a:avLst/>
          </a:prstGeom>
          <a:solidFill>
            <a:srgbClr val="FFF2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3" name="Google Shape;353;p36"/>
          <p:cNvSpPr/>
          <p:nvPr/>
        </p:nvSpPr>
        <p:spPr>
          <a:xfrm flipH="1">
            <a:off x="4014425" y="2434325"/>
            <a:ext cx="95100" cy="149400"/>
          </a:xfrm>
          <a:prstGeom prst="ellipse">
            <a:avLst/>
          </a:prstGeom>
          <a:solidFill>
            <a:srgbClr val="FFF2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4" name="Google Shape;354;p36"/>
          <p:cNvSpPr txBox="1"/>
          <p:nvPr/>
        </p:nvSpPr>
        <p:spPr>
          <a:xfrm rot="-5400000">
            <a:off x="58897" y="3887825"/>
            <a:ext cx="602700" cy="3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latin typeface="Century Gothic"/>
                <a:ea typeface="Century Gothic"/>
                <a:cs typeface="Century Gothic"/>
                <a:sym typeface="Century Gothic"/>
              </a:rPr>
              <a:t>Drug</a:t>
            </a:r>
            <a:endParaRPr/>
          </a:p>
        </p:txBody>
      </p:sp>
      <p:sp>
        <p:nvSpPr>
          <p:cNvPr id="355" name="Google Shape;355;p36"/>
          <p:cNvSpPr txBox="1"/>
          <p:nvPr/>
        </p:nvSpPr>
        <p:spPr>
          <a:xfrm rot="-5400000">
            <a:off x="-30500" y="5079975"/>
            <a:ext cx="8262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rgbClr val="171616"/>
              </a:solidFill>
            </a:endParaRPr>
          </a:p>
          <a:p>
            <a:pPr marL="0" lvl="0" indent="0" algn="l" rtl="0">
              <a:spcBef>
                <a:spcPts val="0"/>
              </a:spcBef>
              <a:spcAft>
                <a:spcPts val="0"/>
              </a:spcAft>
              <a:buNone/>
            </a:pPr>
            <a:endParaRPr/>
          </a:p>
        </p:txBody>
      </p:sp>
      <p:sp>
        <p:nvSpPr>
          <p:cNvPr id="356" name="Google Shape;356;p36"/>
          <p:cNvSpPr txBox="1"/>
          <p:nvPr/>
        </p:nvSpPr>
        <p:spPr>
          <a:xfrm rot="-5400000">
            <a:off x="81100" y="6088975"/>
            <a:ext cx="604800" cy="39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latin typeface="Century Gothic"/>
                <a:ea typeface="Century Gothic"/>
                <a:cs typeface="Century Gothic"/>
                <a:sym typeface="Century Gothic"/>
              </a:rPr>
              <a:t>Uses</a:t>
            </a:r>
            <a:endParaRPr b="1"/>
          </a:p>
        </p:txBody>
      </p:sp>
      <p:sp>
        <p:nvSpPr>
          <p:cNvPr id="357" name="Google Shape;357;p36"/>
          <p:cNvSpPr txBox="1"/>
          <p:nvPr/>
        </p:nvSpPr>
        <p:spPr>
          <a:xfrm rot="-5400000">
            <a:off x="9400" y="6994150"/>
            <a:ext cx="714900" cy="35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lt1"/>
                </a:solidFill>
                <a:latin typeface="Century Gothic"/>
                <a:ea typeface="Century Gothic"/>
                <a:cs typeface="Century Gothic"/>
                <a:sym typeface="Century Gothic"/>
              </a:rPr>
              <a:t>ADRs</a:t>
            </a:r>
            <a:endParaRPr b="1">
              <a:solidFill>
                <a:schemeClr val="lt1"/>
              </a:solidFill>
            </a:endParaRPr>
          </a:p>
        </p:txBody>
      </p:sp>
      <p:sp>
        <p:nvSpPr>
          <p:cNvPr id="358" name="Google Shape;358;p36"/>
          <p:cNvSpPr txBox="1"/>
          <p:nvPr/>
        </p:nvSpPr>
        <p:spPr>
          <a:xfrm rot="-5400000">
            <a:off x="-15800" y="8250625"/>
            <a:ext cx="762000" cy="4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C.I</a:t>
            </a:r>
            <a:endParaRPr b="1">
              <a:solidFill>
                <a:srgbClr val="171616"/>
              </a:solidFill>
            </a:endParaRPr>
          </a:p>
          <a:p>
            <a:pPr marL="0" lvl="0" indent="0" algn="l" rtl="0">
              <a:spcBef>
                <a:spcPts val="0"/>
              </a:spcBef>
              <a:spcAft>
                <a:spcPts val="0"/>
              </a:spcAft>
              <a:buNone/>
            </a:pPr>
            <a:endParaRPr b="1"/>
          </a:p>
        </p:txBody>
      </p:sp>
      <p:sp>
        <p:nvSpPr>
          <p:cNvPr id="359" name="Google Shape;359;p36"/>
          <p:cNvSpPr/>
          <p:nvPr/>
        </p:nvSpPr>
        <p:spPr>
          <a:xfrm>
            <a:off x="1177600" y="7980975"/>
            <a:ext cx="2070900" cy="762000"/>
          </a:xfrm>
          <a:prstGeom prst="rect">
            <a:avLst/>
          </a:prstGeom>
          <a:solidFill>
            <a:srgbClr val="FFFFFF">
              <a:alpha val="0"/>
            </a:srgbClr>
          </a:solidFill>
          <a:ln w="9525" cap="flat" cmpd="sng">
            <a:solidFill>
              <a:srgbClr val="999999"/>
            </a:solidFill>
            <a:prstDash val="lg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b="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Mnemonics!! </a:t>
            </a:r>
            <a:endParaRPr sz="900" b="1" u="sng">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u="sng">
                <a:solidFill>
                  <a:srgbClr val="999999"/>
                </a:solidFill>
                <a:latin typeface="Century Gothic"/>
                <a:ea typeface="Century Gothic"/>
                <a:cs typeface="Century Gothic"/>
                <a:sym typeface="Century Gothic"/>
              </a:rPr>
              <a:t>Prostaglandin analogues ADRs:</a:t>
            </a:r>
            <a:endParaRPr sz="900" b="1" u="sng">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 "لا تأكل بروستد اكثر من مره باليوم" (Prost)</a:t>
            </a:r>
            <a:endParaRPr sz="900" b="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 "Irise up with Big Broast (Iris pigmentation, Prostaglandin)"</a:t>
            </a:r>
            <a:endParaRPr sz="900" b="1">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endParaRPr sz="900">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37"/>
          <p:cNvGraphicFramePr/>
          <p:nvPr/>
        </p:nvGraphicFramePr>
        <p:xfrm>
          <a:off x="254001" y="6175662"/>
          <a:ext cx="6350000" cy="3084500"/>
        </p:xfrm>
        <a:graphic>
          <a:graphicData uri="http://schemas.openxmlformats.org/drawingml/2006/table">
            <a:tbl>
              <a:tblPr firstRow="1" bandRow="1">
                <a:noFill/>
                <a:tableStyleId>{412D6D2C-1181-442F-84F2-E2D49DD61A30}</a:tableStyleId>
              </a:tblPr>
              <a:tblGrid>
                <a:gridCol w="507700">
                  <a:extLst>
                    <a:ext uri="{9D8B030D-6E8A-4147-A177-3AD203B41FA5}">
                      <a16:colId xmlns:a16="http://schemas.microsoft.com/office/drawing/2014/main" val="20000"/>
                    </a:ext>
                  </a:extLst>
                </a:gridCol>
                <a:gridCol w="5842300">
                  <a:extLst>
                    <a:ext uri="{9D8B030D-6E8A-4147-A177-3AD203B41FA5}">
                      <a16:colId xmlns:a16="http://schemas.microsoft.com/office/drawing/2014/main" val="20001"/>
                    </a:ext>
                  </a:extLst>
                </a:gridCol>
              </a:tblGrid>
              <a:tr h="457650">
                <a:tc gridSpan="2">
                  <a:txBody>
                    <a:bodyPr/>
                    <a:lstStyle/>
                    <a:p>
                      <a:pPr marL="0" lvl="0" indent="0" algn="ctr" rtl="1">
                        <a:spcBef>
                          <a:spcPts val="0"/>
                        </a:spcBef>
                        <a:spcAft>
                          <a:spcPts val="0"/>
                        </a:spcAft>
                        <a:buNone/>
                      </a:pPr>
                      <a:r>
                        <a:rPr lang="en-US" sz="1600" b="1">
                          <a:solidFill>
                            <a:schemeClr val="lt1"/>
                          </a:solidFill>
                          <a:latin typeface="Century Gothic"/>
                          <a:ea typeface="Century Gothic"/>
                          <a:cs typeface="Century Gothic"/>
                          <a:sym typeface="Century Gothic"/>
                        </a:rPr>
                        <a:t>Osmotic agents ( dehydrating agent ) </a:t>
                      </a:r>
                      <a:r>
                        <a:rPr lang="en-US" sz="1600">
                          <a:solidFill>
                            <a:schemeClr val="lt1"/>
                          </a:solidFill>
                          <a:latin typeface="Century Gothic"/>
                          <a:ea typeface="Century Gothic"/>
                          <a:cs typeface="Century Gothic"/>
                          <a:sym typeface="Century Gothic"/>
                        </a:rPr>
                        <a:t>→ </a:t>
                      </a:r>
                      <a:r>
                        <a:rPr lang="en-US" sz="1500">
                          <a:solidFill>
                            <a:schemeClr val="lt1"/>
                          </a:solidFill>
                          <a:latin typeface="Century Gothic"/>
                          <a:ea typeface="Century Gothic"/>
                          <a:cs typeface="Century Gothic"/>
                          <a:sym typeface="Century Gothic"/>
                        </a:rPr>
                        <a:t>Systemic </a:t>
                      </a:r>
                      <a:endParaRPr sz="1500" b="1" u="none" strike="noStrike" cap="none">
                        <a:solidFill>
                          <a:schemeClr val="lt1"/>
                        </a:solidFill>
                        <a:latin typeface="Century Gothic"/>
                        <a:ea typeface="Century Gothic"/>
                        <a:cs typeface="Century Gothic"/>
                        <a:sym typeface="Century Gothic"/>
                      </a:endParaRPr>
                    </a:p>
                  </a:txBody>
                  <a:tcPr marL="91450" marR="91450" marT="45725" marB="45725" anchor="ctr">
                    <a:lnB w="12700" cap="flat" cmpd="sng">
                      <a:solidFill>
                        <a:schemeClr val="dk1"/>
                      </a:solidFill>
                      <a:prstDash val="solid"/>
                      <a:round/>
                      <a:headEnd type="none" w="sm" len="sm"/>
                      <a:tailEnd type="none" w="sm" len="sm"/>
                    </a:lnB>
                    <a:solidFill>
                      <a:srgbClr val="57D2C0"/>
                    </a:solidFill>
                  </a:tcPr>
                </a:tc>
                <a:tc hMerge="1">
                  <a:txBody>
                    <a:bodyPr/>
                    <a:lstStyle/>
                    <a:p>
                      <a:endParaRPr lang="ar-SA"/>
                    </a:p>
                  </a:txBody>
                  <a:tcPr/>
                </a:tc>
                <a:extLst>
                  <a:ext uri="{0D108BD9-81ED-4DB2-BD59-A6C34878D82A}">
                    <a16:rowId xmlns:a16="http://schemas.microsoft.com/office/drawing/2014/main" val="10000"/>
                  </a:ext>
                </a:extLst>
              </a:tr>
              <a:tr h="886325">
                <a:tc>
                  <a:txBody>
                    <a:bodyPr/>
                    <a:lstStyle/>
                    <a:p>
                      <a:pPr marL="0" marR="0" lvl="0" indent="0" algn="ctr" rtl="0">
                        <a:spcBef>
                          <a:spcPts val="0"/>
                        </a:spcBef>
                        <a:spcAft>
                          <a:spcPts val="0"/>
                        </a:spcAft>
                        <a:buNone/>
                      </a:pPr>
                      <a:endParaRPr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spcBef>
                          <a:spcPts val="0"/>
                        </a:spcBef>
                        <a:spcAft>
                          <a:spcPts val="0"/>
                        </a:spcAft>
                        <a:buNone/>
                      </a:pPr>
                      <a:r>
                        <a:rPr lang="en-US" sz="1200">
                          <a:latin typeface="Arial"/>
                          <a:ea typeface="Arial"/>
                          <a:cs typeface="Arial"/>
                          <a:sym typeface="Arial"/>
                        </a:rPr>
                        <a:t>- IV infusion of hypertonic solution (Mannitol, Glycerol).</a:t>
                      </a:r>
                      <a:endParaRPr sz="1200">
                        <a:latin typeface="Arial"/>
                        <a:ea typeface="Arial"/>
                        <a:cs typeface="Arial"/>
                        <a:sym typeface="Arial"/>
                      </a:endParaRPr>
                    </a:p>
                    <a:p>
                      <a:pPr marL="0" marR="0" lvl="0" indent="0" algn="l" rtl="0">
                        <a:spcBef>
                          <a:spcPts val="0"/>
                        </a:spcBef>
                        <a:spcAft>
                          <a:spcPts val="0"/>
                        </a:spcAft>
                        <a:buNone/>
                      </a:pPr>
                      <a:r>
                        <a:rPr lang="en-US" sz="1200">
                          <a:latin typeface="Arial"/>
                          <a:ea typeface="Arial"/>
                          <a:cs typeface="Arial"/>
                          <a:sym typeface="Arial"/>
                        </a:rPr>
                        <a:t>-</a:t>
                      </a:r>
                      <a:r>
                        <a:rPr lang="en-US" sz="1200" u="none" strike="noStrike" cap="none">
                          <a:latin typeface="Arial"/>
                          <a:ea typeface="Arial"/>
                          <a:cs typeface="Arial"/>
                          <a:sym typeface="Arial"/>
                        </a:rPr>
                        <a:t>Can </a:t>
                      </a:r>
                      <a:r>
                        <a:rPr lang="en-US" sz="1200" b="1" u="sng" strike="noStrike" cap="none">
                          <a:latin typeface="Arial"/>
                          <a:ea typeface="Arial"/>
                          <a:cs typeface="Arial"/>
                          <a:sym typeface="Arial"/>
                        </a:rPr>
                        <a:t>rapidly</a:t>
                      </a:r>
                      <a:r>
                        <a:rPr lang="en-US" sz="1200" u="none" strike="noStrike" cap="none">
                          <a:latin typeface="Arial"/>
                          <a:ea typeface="Arial"/>
                          <a:cs typeface="Arial"/>
                          <a:sym typeface="Arial"/>
                        </a:rPr>
                        <a:t> </a:t>
                      </a:r>
                      <a:r>
                        <a:rPr lang="en-US" sz="1200" b="1" u="none" strike="noStrike" cap="none">
                          <a:solidFill>
                            <a:srgbClr val="FF0000"/>
                          </a:solidFill>
                          <a:latin typeface="Arial"/>
                          <a:ea typeface="Arial"/>
                          <a:cs typeface="Arial"/>
                          <a:sym typeface="Arial"/>
                        </a:rPr>
                        <a:t>↓ </a:t>
                      </a:r>
                      <a:r>
                        <a:rPr lang="en-US" sz="1200" u="none" strike="noStrike" cap="none">
                          <a:latin typeface="Arial"/>
                          <a:ea typeface="Arial"/>
                          <a:cs typeface="Arial"/>
                          <a:sym typeface="Arial"/>
                        </a:rPr>
                        <a:t>IOP by </a:t>
                      </a:r>
                      <a:r>
                        <a:rPr lang="en-US" sz="1200" b="1" u="none" strike="noStrike" cap="none">
                          <a:solidFill>
                            <a:srgbClr val="FF0000"/>
                          </a:solidFill>
                          <a:latin typeface="Arial"/>
                          <a:ea typeface="Arial"/>
                          <a:cs typeface="Arial"/>
                          <a:sym typeface="Arial"/>
                        </a:rPr>
                        <a:t>↓ </a:t>
                      </a:r>
                      <a:r>
                        <a:rPr lang="en-US" sz="1200" u="none" strike="noStrike" cap="none">
                          <a:latin typeface="Arial"/>
                          <a:ea typeface="Arial"/>
                          <a:cs typeface="Arial"/>
                          <a:sym typeface="Arial"/>
                        </a:rPr>
                        <a:t>vitreous volume</a:t>
                      </a:r>
                      <a:r>
                        <a:rPr lang="en-US" sz="1200">
                          <a:latin typeface="Arial"/>
                          <a:ea typeface="Arial"/>
                          <a:cs typeface="Arial"/>
                          <a:sym typeface="Arial"/>
                        </a:rPr>
                        <a:t> prior to anterior surgical procedures.</a:t>
                      </a:r>
                      <a:br>
                        <a:rPr lang="en-US" sz="1200" u="none" strike="noStrike" cap="none">
                          <a:latin typeface="Arial"/>
                          <a:ea typeface="Arial"/>
                          <a:cs typeface="Arial"/>
                          <a:sym typeface="Arial"/>
                        </a:rPr>
                      </a:br>
                      <a:r>
                        <a:rPr lang="en-US" sz="1200" b="1" u="none" strike="noStrike" cap="none">
                          <a:solidFill>
                            <a:srgbClr val="FA7AAE"/>
                          </a:solidFill>
                          <a:latin typeface="Arial"/>
                          <a:ea typeface="Arial"/>
                          <a:cs typeface="Arial"/>
                          <a:sym typeface="Arial"/>
                        </a:rPr>
                        <a:t>- Glycerol </a:t>
                      </a:r>
                      <a:r>
                        <a:rPr lang="en-US" sz="1200" b="1" u="none" strike="noStrike" cap="none">
                          <a:latin typeface="Arial"/>
                          <a:ea typeface="Arial"/>
                          <a:cs typeface="Arial"/>
                          <a:sym typeface="Arial"/>
                        </a:rPr>
                        <a:t>50% syrup, orally </a:t>
                      </a:r>
                      <a:r>
                        <a:rPr lang="en-US" sz="1200" u="none" strike="noStrike" cap="none">
                          <a:latin typeface="Arial"/>
                          <a:ea typeface="Arial"/>
                          <a:cs typeface="Arial"/>
                          <a:sym typeface="Arial"/>
                        </a:rPr>
                        <a:t>(cause nausea, </a:t>
                      </a:r>
                      <a:r>
                        <a:rPr lang="en-US" sz="1200" u="sng" strike="noStrike" cap="none">
                          <a:solidFill>
                            <a:srgbClr val="FF0000"/>
                          </a:solidFill>
                          <a:latin typeface="Arial"/>
                          <a:ea typeface="Arial"/>
                          <a:cs typeface="Arial"/>
                          <a:sym typeface="Arial"/>
                        </a:rPr>
                        <a:t>hyper</a:t>
                      </a:r>
                      <a:r>
                        <a:rPr lang="en-US" sz="1200" u="none" strike="noStrike" cap="none">
                          <a:solidFill>
                            <a:srgbClr val="FF0000"/>
                          </a:solidFill>
                          <a:latin typeface="Arial"/>
                          <a:ea typeface="Arial"/>
                          <a:cs typeface="Arial"/>
                          <a:sym typeface="Arial"/>
                        </a:rPr>
                        <a:t>glycemia</a:t>
                      </a:r>
                      <a:r>
                        <a:rPr lang="en-US" sz="1200" u="none" strike="noStrike" cap="none">
                          <a:latin typeface="Arial"/>
                          <a:ea typeface="Arial"/>
                          <a:cs typeface="Arial"/>
                          <a:sym typeface="Arial"/>
                        </a:rPr>
                        <a:t>).</a:t>
                      </a:r>
                      <a:endParaRPr sz="1200"/>
                    </a:p>
                    <a:p>
                      <a:pPr marL="0" marR="0" lvl="0" indent="0" algn="l" rtl="0">
                        <a:spcBef>
                          <a:spcPts val="0"/>
                        </a:spcBef>
                        <a:spcAft>
                          <a:spcPts val="0"/>
                        </a:spcAft>
                        <a:buNone/>
                      </a:pPr>
                      <a:r>
                        <a:rPr lang="en-US" sz="1200" b="1" u="none" strike="noStrike" cap="none">
                          <a:solidFill>
                            <a:srgbClr val="FA7AAE"/>
                          </a:solidFill>
                          <a:latin typeface="Arial"/>
                          <a:ea typeface="Arial"/>
                          <a:cs typeface="Arial"/>
                          <a:sym typeface="Arial"/>
                        </a:rPr>
                        <a:t>- Mannitol </a:t>
                      </a:r>
                      <a:r>
                        <a:rPr lang="en-US" sz="1200" b="1" u="none" strike="noStrike" cap="none">
                          <a:latin typeface="Arial"/>
                          <a:ea typeface="Arial"/>
                          <a:cs typeface="Arial"/>
                          <a:sym typeface="Arial"/>
                        </a:rPr>
                        <a:t>20% IV </a:t>
                      </a:r>
                      <a:r>
                        <a:rPr lang="en-US" sz="1200" u="none" strike="noStrike" cap="none">
                          <a:latin typeface="Arial"/>
                          <a:ea typeface="Arial"/>
                          <a:cs typeface="Arial"/>
                          <a:sym typeface="Arial"/>
                        </a:rPr>
                        <a:t>(cause fluid overload and </a:t>
                      </a:r>
                      <a:r>
                        <a:rPr lang="en-US" sz="1200" b="1" u="none" strike="noStrike" cap="none">
                          <a:latin typeface="Arial"/>
                          <a:ea typeface="Arial"/>
                          <a:cs typeface="Arial"/>
                          <a:sym typeface="Arial"/>
                        </a:rPr>
                        <a:t>not</a:t>
                      </a:r>
                      <a:r>
                        <a:rPr lang="en-US" sz="1200" u="none" strike="noStrike" cap="none">
                          <a:latin typeface="Arial"/>
                          <a:ea typeface="Arial"/>
                          <a:cs typeface="Arial"/>
                          <a:sym typeface="Arial"/>
                        </a:rPr>
                        <a:t> used in </a:t>
                      </a:r>
                      <a:r>
                        <a:rPr lang="en-US" sz="1200" u="none" strike="noStrike" cap="none">
                          <a:solidFill>
                            <a:srgbClr val="FF0000"/>
                          </a:solidFill>
                          <a:latin typeface="Arial"/>
                          <a:ea typeface="Arial"/>
                          <a:cs typeface="Arial"/>
                          <a:sym typeface="Arial"/>
                        </a:rPr>
                        <a:t>heart failure</a:t>
                      </a:r>
                      <a:r>
                        <a:rPr lang="en-US" sz="1200" u="none" strike="noStrike" cap="none">
                          <a:latin typeface="Arial"/>
                          <a:ea typeface="Arial"/>
                          <a:cs typeface="Arial"/>
                          <a:sym typeface="Arial"/>
                        </a:rPr>
                        <a:t>).</a:t>
                      </a:r>
                      <a:endParaRPr sz="12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734375">
                <a:tc>
                  <a:txBody>
                    <a:bodyPr/>
                    <a:lstStyle/>
                    <a:p>
                      <a:pPr marL="0" marR="0" lvl="0" indent="0" algn="ctr" rtl="0">
                        <a:spcBef>
                          <a:spcPts val="0"/>
                        </a:spcBef>
                        <a:spcAft>
                          <a:spcPts val="0"/>
                        </a:spcAft>
                        <a:buNone/>
                      </a:pPr>
                      <a:endParaRPr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200" u="none" strike="noStrike" cap="none">
                          <a:solidFill>
                            <a:schemeClr val="dk1"/>
                          </a:solidFill>
                          <a:latin typeface="Arial"/>
                          <a:ea typeface="Arial"/>
                          <a:cs typeface="Arial"/>
                          <a:sym typeface="Arial"/>
                        </a:rPr>
                        <a:t>Used </a:t>
                      </a:r>
                      <a:r>
                        <a:rPr lang="en-US" sz="1200" u="sng" strike="noStrike" cap="none">
                          <a:solidFill>
                            <a:schemeClr val="dk1"/>
                          </a:solidFill>
                          <a:latin typeface="Arial"/>
                          <a:ea typeface="Arial"/>
                          <a:cs typeface="Arial"/>
                          <a:sym typeface="Arial"/>
                        </a:rPr>
                        <a:t>only</a:t>
                      </a:r>
                      <a:r>
                        <a:rPr lang="en-US" sz="1200" u="none" strike="noStrike" cap="none">
                          <a:solidFill>
                            <a:schemeClr val="dk1"/>
                          </a:solidFill>
                          <a:latin typeface="Arial"/>
                          <a:ea typeface="Arial"/>
                          <a:cs typeface="Arial"/>
                          <a:sym typeface="Arial"/>
                        </a:rPr>
                        <a:t> in </a:t>
                      </a:r>
                      <a:r>
                        <a:rPr lang="en-US" sz="1200" b="1" u="none" strike="noStrike" cap="none">
                          <a:solidFill>
                            <a:srgbClr val="FF0000"/>
                          </a:solidFill>
                          <a:latin typeface="Arial"/>
                          <a:ea typeface="Arial"/>
                          <a:cs typeface="Arial"/>
                          <a:sym typeface="Arial"/>
                        </a:rPr>
                        <a:t>acute situations </a:t>
                      </a:r>
                      <a:r>
                        <a:rPr lang="en-US" sz="1200" u="none" strike="noStrike" cap="none">
                          <a:solidFill>
                            <a:schemeClr val="dk1"/>
                          </a:solidFill>
                          <a:latin typeface="Arial"/>
                          <a:ea typeface="Arial"/>
                          <a:cs typeface="Arial"/>
                          <a:sym typeface="Arial"/>
                        </a:rPr>
                        <a:t>to temporarily reduce high IOP until more definitive treatments can be rendered. (short term </a:t>
                      </a:r>
                      <a:r>
                        <a:rPr lang="en-US" sz="1200">
                          <a:latin typeface="Arial"/>
                          <a:ea typeface="Arial"/>
                          <a:cs typeface="Arial"/>
                          <a:sym typeface="Arial"/>
                        </a:rPr>
                        <a:t>management</a:t>
                      </a:r>
                      <a:r>
                        <a:rPr lang="en-US" sz="1200" u="none" strike="noStrike" cap="none">
                          <a:solidFill>
                            <a:schemeClr val="dk1"/>
                          </a:solidFill>
                          <a:latin typeface="Arial"/>
                          <a:ea typeface="Arial"/>
                          <a:cs typeface="Arial"/>
                          <a:sym typeface="Arial"/>
                        </a:rPr>
                        <a:t>)</a:t>
                      </a:r>
                      <a:endParaRPr sz="12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20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734675">
                <a:tc>
                  <a:txBody>
                    <a:bodyPr/>
                    <a:lstStyle/>
                    <a:p>
                      <a:pPr marL="0" marR="0" lvl="0" indent="0" algn="ctr" rtl="0">
                        <a:spcBef>
                          <a:spcPts val="0"/>
                        </a:spcBef>
                        <a:spcAft>
                          <a:spcPts val="0"/>
                        </a:spcAft>
                        <a:buNone/>
                      </a:pPr>
                      <a:endParaRPr b="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200" u="none" strike="noStrike" cap="none">
                          <a:solidFill>
                            <a:schemeClr val="dk1"/>
                          </a:solidFill>
                          <a:latin typeface="Arial"/>
                          <a:ea typeface="Arial"/>
                          <a:cs typeface="Arial"/>
                          <a:sym typeface="Arial"/>
                        </a:rPr>
                        <a:t>- Diuresis, circulatory overload, pulmonary edema , heart failure, central nervous system effects </a:t>
                      </a:r>
                      <a:r>
                        <a:rPr lang="en-US" sz="1200" u="sng" strike="noStrike" cap="none">
                          <a:solidFill>
                            <a:schemeClr val="dk1"/>
                          </a:solidFill>
                          <a:latin typeface="Arial"/>
                          <a:ea typeface="Arial"/>
                          <a:cs typeface="Arial"/>
                          <a:sym typeface="Arial"/>
                        </a:rPr>
                        <a:t>such as seizure, and cerebral hemorrhage. </a:t>
                      </a:r>
                      <a:endParaRPr sz="1200" u="sng"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grpSp>
        <p:nvGrpSpPr>
          <p:cNvPr id="366" name="Google Shape;366;p37"/>
          <p:cNvGrpSpPr/>
          <p:nvPr/>
        </p:nvGrpSpPr>
        <p:grpSpPr>
          <a:xfrm>
            <a:off x="304492" y="2723075"/>
            <a:ext cx="4850800" cy="3030300"/>
            <a:chOff x="251760" y="-44777"/>
            <a:chExt cx="4850800" cy="3030300"/>
          </a:xfrm>
        </p:grpSpPr>
        <p:sp>
          <p:nvSpPr>
            <p:cNvPr id="367" name="Google Shape;367;p37"/>
            <p:cNvSpPr/>
            <p:nvPr/>
          </p:nvSpPr>
          <p:spPr>
            <a:xfrm>
              <a:off x="2869846" y="2510627"/>
              <a:ext cx="372114"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txBox="1"/>
            <p:nvPr/>
          </p:nvSpPr>
          <p:spPr>
            <a:xfrm>
              <a:off x="3046600" y="2547044"/>
              <a:ext cx="18605" cy="18605"/>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69" name="Google Shape;369;p37"/>
            <p:cNvSpPr/>
            <p:nvPr/>
          </p:nvSpPr>
          <p:spPr>
            <a:xfrm>
              <a:off x="637158" y="1492757"/>
              <a:ext cx="372114" cy="106358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txBox="1"/>
            <p:nvPr/>
          </p:nvSpPr>
          <p:spPr>
            <a:xfrm>
              <a:off x="795045" y="1996382"/>
              <a:ext cx="56340" cy="5634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71" name="Google Shape;371;p37"/>
            <p:cNvSpPr/>
            <p:nvPr/>
          </p:nvSpPr>
          <p:spPr>
            <a:xfrm>
              <a:off x="2869846" y="1801567"/>
              <a:ext cx="372114"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txBox="1"/>
            <p:nvPr/>
          </p:nvSpPr>
          <p:spPr>
            <a:xfrm>
              <a:off x="3046600" y="1837984"/>
              <a:ext cx="18605" cy="18605"/>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73" name="Google Shape;373;p37"/>
            <p:cNvSpPr/>
            <p:nvPr/>
          </p:nvSpPr>
          <p:spPr>
            <a:xfrm>
              <a:off x="637158" y="1492757"/>
              <a:ext cx="372114" cy="35452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txBox="1"/>
            <p:nvPr/>
          </p:nvSpPr>
          <p:spPr>
            <a:xfrm>
              <a:off x="810366" y="1657173"/>
              <a:ext cx="25698" cy="2569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75" name="Google Shape;375;p37"/>
            <p:cNvSpPr/>
            <p:nvPr/>
          </p:nvSpPr>
          <p:spPr>
            <a:xfrm>
              <a:off x="637158" y="353179"/>
              <a:ext cx="366756" cy="11395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txBox="1"/>
            <p:nvPr/>
          </p:nvSpPr>
          <p:spPr>
            <a:xfrm>
              <a:off x="790608" y="893039"/>
              <a:ext cx="59857" cy="59857"/>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77" name="Google Shape;377;p37"/>
            <p:cNvSpPr/>
            <p:nvPr/>
          </p:nvSpPr>
          <p:spPr>
            <a:xfrm>
              <a:off x="2864487" y="1078547"/>
              <a:ext cx="377473"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txBox="1"/>
            <p:nvPr/>
          </p:nvSpPr>
          <p:spPr>
            <a:xfrm>
              <a:off x="3043787" y="1114830"/>
              <a:ext cx="18873" cy="18873"/>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79" name="Google Shape;379;p37"/>
            <p:cNvSpPr/>
            <p:nvPr/>
          </p:nvSpPr>
          <p:spPr>
            <a:xfrm>
              <a:off x="637158" y="1124267"/>
              <a:ext cx="366756" cy="36848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txBox="1"/>
            <p:nvPr/>
          </p:nvSpPr>
          <p:spPr>
            <a:xfrm>
              <a:off x="807539" y="1295515"/>
              <a:ext cx="25994" cy="25994"/>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a:solidFill>
                  <a:schemeClr val="dk1"/>
                </a:solidFill>
                <a:latin typeface="Century Gothic"/>
                <a:ea typeface="Century Gothic"/>
                <a:cs typeface="Century Gothic"/>
                <a:sym typeface="Century Gothic"/>
              </a:endParaRPr>
            </a:p>
          </p:txBody>
        </p:sp>
        <p:sp>
          <p:nvSpPr>
            <p:cNvPr id="381" name="Google Shape;381;p37"/>
            <p:cNvSpPr/>
            <p:nvPr/>
          </p:nvSpPr>
          <p:spPr>
            <a:xfrm rot="-5400000">
              <a:off x="-1048298" y="1300057"/>
              <a:ext cx="2985515" cy="385399"/>
            </a:xfrm>
            <a:prstGeom prst="rect">
              <a:avLst/>
            </a:prstGeom>
            <a:solidFill>
              <a:srgbClr val="4FBD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txBox="1"/>
            <p:nvPr/>
          </p:nvSpPr>
          <p:spPr>
            <a:xfrm rot="-5400000">
              <a:off x="-1070632" y="1277623"/>
              <a:ext cx="3030300" cy="3855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1">
                  <a:solidFill>
                    <a:schemeClr val="lt1"/>
                  </a:solidFill>
                  <a:latin typeface="Century Gothic"/>
                  <a:ea typeface="Century Gothic"/>
                  <a:cs typeface="Century Gothic"/>
                  <a:sym typeface="Century Gothic"/>
                </a:rPr>
                <a:t>The use of drugs is limited to: </a:t>
              </a:r>
              <a:endParaRPr sz="1600" b="0">
                <a:solidFill>
                  <a:schemeClr val="lt1"/>
                </a:solidFill>
                <a:latin typeface="Century Gothic"/>
                <a:ea typeface="Century Gothic"/>
                <a:cs typeface="Century Gothic"/>
                <a:sym typeface="Century Gothic"/>
              </a:endParaRPr>
            </a:p>
          </p:txBody>
        </p:sp>
        <p:sp>
          <p:nvSpPr>
            <p:cNvPr id="383" name="Google Shape;383;p37"/>
            <p:cNvSpPr/>
            <p:nvPr/>
          </p:nvSpPr>
          <p:spPr>
            <a:xfrm>
              <a:off x="1003914" y="840643"/>
              <a:ext cx="1860572" cy="567247"/>
            </a:xfrm>
            <a:prstGeom prst="rect">
              <a:avLst/>
            </a:prstGeom>
            <a:solidFill>
              <a:srgbClr val="C1EE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txBox="1"/>
            <p:nvPr/>
          </p:nvSpPr>
          <p:spPr>
            <a:xfrm>
              <a:off x="1003914" y="840643"/>
              <a:ext cx="1860572" cy="567247"/>
            </a:xfrm>
            <a:prstGeom prst="rect">
              <a:avLst/>
            </a:prstGeom>
            <a:noFill/>
            <a:ln>
              <a:noFill/>
            </a:ln>
          </p:spPr>
          <p:txBody>
            <a:bodyPr spcFirstLastPara="1" wrap="square" lIns="9525" tIns="9525" rIns="9525" bIns="9525" anchor="ctr" anchorCtr="0">
              <a:noAutofit/>
            </a:bodyPr>
            <a:lstStyle/>
            <a:p>
              <a:pPr marL="0" marR="0" lvl="0" indent="0" algn="ctr" rtl="1">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Topical cholinomimetics </a:t>
              </a:r>
              <a:endParaRPr sz="1200" b="1">
                <a:solidFill>
                  <a:schemeClr val="dk1"/>
                </a:solidFill>
                <a:latin typeface="Century Gothic"/>
                <a:ea typeface="Century Gothic"/>
                <a:cs typeface="Century Gothic"/>
                <a:sym typeface="Century Gothic"/>
              </a:endParaRPr>
            </a:p>
          </p:txBody>
        </p:sp>
        <p:sp>
          <p:nvSpPr>
            <p:cNvPr id="385" name="Google Shape;385;p37"/>
            <p:cNvSpPr/>
            <p:nvPr/>
          </p:nvSpPr>
          <p:spPr>
            <a:xfrm>
              <a:off x="3241960" y="840643"/>
              <a:ext cx="1860572" cy="567247"/>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txBox="1"/>
            <p:nvPr/>
          </p:nvSpPr>
          <p:spPr>
            <a:xfrm>
              <a:off x="3241960" y="840643"/>
              <a:ext cx="1860572" cy="567247"/>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e.g. </a:t>
              </a:r>
              <a:r>
                <a:rPr lang="en-US" sz="1200" b="1">
                  <a:solidFill>
                    <a:schemeClr val="accent2"/>
                  </a:solidFill>
                  <a:latin typeface="Century Gothic"/>
                  <a:ea typeface="Century Gothic"/>
                  <a:cs typeface="Century Gothic"/>
                  <a:sym typeface="Century Gothic"/>
                </a:rPr>
                <a:t>Pilocarpine </a:t>
              </a:r>
              <a:endParaRPr sz="1200" b="1">
                <a:solidFill>
                  <a:schemeClr val="accent2"/>
                </a:solidFill>
                <a:latin typeface="Century Gothic"/>
                <a:ea typeface="Century Gothic"/>
                <a:cs typeface="Century Gothic"/>
                <a:sym typeface="Century Gothic"/>
              </a:endParaRPr>
            </a:p>
          </p:txBody>
        </p:sp>
        <p:sp>
          <p:nvSpPr>
            <p:cNvPr id="387" name="Google Shape;387;p37"/>
            <p:cNvSpPr/>
            <p:nvPr/>
          </p:nvSpPr>
          <p:spPr>
            <a:xfrm>
              <a:off x="1003914" y="69555"/>
              <a:ext cx="1860572" cy="567247"/>
            </a:xfrm>
            <a:prstGeom prst="rect">
              <a:avLst/>
            </a:prstGeom>
            <a:solidFill>
              <a:srgbClr val="ACE5E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txBox="1"/>
            <p:nvPr/>
          </p:nvSpPr>
          <p:spPr>
            <a:xfrm>
              <a:off x="1003914" y="69555"/>
              <a:ext cx="1860572" cy="567247"/>
            </a:xfrm>
            <a:prstGeom prst="rect">
              <a:avLst/>
            </a:prstGeom>
            <a:noFill/>
            <a:ln>
              <a:noFill/>
            </a:ln>
          </p:spPr>
          <p:txBody>
            <a:bodyPr spcFirstLastPara="1" wrap="square" lIns="10150" tIns="10150" rIns="10150" bIns="10150" anchor="ctr" anchorCtr="0">
              <a:noAutofit/>
            </a:bodyPr>
            <a:lstStyle/>
            <a:p>
              <a:pPr marL="0" marR="0" lvl="0" indent="0" algn="ctr" rtl="1">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Oral </a:t>
              </a:r>
              <a:r>
                <a:rPr lang="en-US" sz="1200" b="0">
                  <a:solidFill>
                    <a:schemeClr val="dk1"/>
                  </a:solidFill>
                  <a:latin typeface="Century Gothic"/>
                  <a:ea typeface="Century Gothic"/>
                  <a:cs typeface="Century Gothic"/>
                  <a:sym typeface="Century Gothic"/>
                </a:rPr>
                <a:t>=</a:t>
              </a:r>
              <a:r>
                <a:rPr lang="en-US" sz="1200" b="1">
                  <a:solidFill>
                    <a:schemeClr val="dk1"/>
                  </a:solidFill>
                  <a:latin typeface="Century Gothic"/>
                  <a:ea typeface="Century Gothic"/>
                  <a:cs typeface="Century Gothic"/>
                  <a:sym typeface="Century Gothic"/>
                </a:rPr>
                <a:t> </a:t>
              </a:r>
              <a:r>
                <a:rPr lang="en-US" sz="1200" b="0">
                  <a:solidFill>
                    <a:schemeClr val="accent1"/>
                  </a:solidFill>
                  <a:latin typeface="Century Gothic"/>
                  <a:ea typeface="Century Gothic"/>
                  <a:cs typeface="Century Gothic"/>
                  <a:sym typeface="Century Gothic"/>
                </a:rPr>
                <a:t>Systemic </a:t>
              </a:r>
              <a:r>
                <a:rPr lang="en-US" sz="1200" b="1">
                  <a:solidFill>
                    <a:schemeClr val="accent2"/>
                  </a:solidFill>
                  <a:latin typeface="Century Gothic"/>
                  <a:ea typeface="Century Gothic"/>
                  <a:cs typeface="Century Gothic"/>
                  <a:sym typeface="Century Gothic"/>
                </a:rPr>
                <a:t>Acetazolamide</a:t>
              </a:r>
              <a:endParaRPr sz="1200"/>
            </a:p>
          </p:txBody>
        </p:sp>
        <p:sp>
          <p:nvSpPr>
            <p:cNvPr id="389" name="Google Shape;389;p37"/>
            <p:cNvSpPr/>
            <p:nvPr/>
          </p:nvSpPr>
          <p:spPr>
            <a:xfrm>
              <a:off x="1009273" y="1563663"/>
              <a:ext cx="1860572" cy="567247"/>
            </a:xfrm>
            <a:prstGeom prst="rect">
              <a:avLst/>
            </a:prstGeom>
            <a:solidFill>
              <a:srgbClr val="EFDB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txBox="1"/>
            <p:nvPr/>
          </p:nvSpPr>
          <p:spPr>
            <a:xfrm>
              <a:off x="1009273" y="1563663"/>
              <a:ext cx="1860572" cy="567247"/>
            </a:xfrm>
            <a:prstGeom prst="rect">
              <a:avLst/>
            </a:prstGeom>
            <a:noFill/>
            <a:ln>
              <a:noFill/>
            </a:ln>
          </p:spPr>
          <p:txBody>
            <a:bodyPr spcFirstLastPara="1" wrap="square" lIns="10150" tIns="10150" rIns="10150" bIns="10150" anchor="ctr" anchorCtr="0">
              <a:noAutofit/>
            </a:bodyPr>
            <a:lstStyle/>
            <a:p>
              <a:pPr marL="0" marR="0" lvl="0" indent="0" algn="ctr" rtl="1">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Osmotic agents</a:t>
              </a:r>
              <a:endParaRPr sz="1200">
                <a:solidFill>
                  <a:schemeClr val="dk1"/>
                </a:solidFill>
              </a:endParaRPr>
            </a:p>
          </p:txBody>
        </p:sp>
        <p:sp>
          <p:nvSpPr>
            <p:cNvPr id="391" name="Google Shape;391;p37"/>
            <p:cNvSpPr/>
            <p:nvPr/>
          </p:nvSpPr>
          <p:spPr>
            <a:xfrm>
              <a:off x="3241960" y="1563663"/>
              <a:ext cx="1860572" cy="567247"/>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txBox="1"/>
            <p:nvPr/>
          </p:nvSpPr>
          <p:spPr>
            <a:xfrm>
              <a:off x="3241960" y="1563663"/>
              <a:ext cx="1860572" cy="56724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Hypertonic</a:t>
              </a:r>
              <a:r>
                <a:rPr lang="en-US" sz="1200">
                  <a:solidFill>
                    <a:schemeClr val="dk1"/>
                  </a:solidFill>
                  <a:latin typeface="Century Gothic"/>
                  <a:ea typeface="Century Gothic"/>
                  <a:cs typeface="Century Gothic"/>
                  <a:sym typeface="Century Gothic"/>
                </a:rPr>
                <a:t> solution (</a:t>
              </a:r>
              <a:r>
                <a:rPr lang="en-US" sz="1200" b="1">
                  <a:solidFill>
                    <a:schemeClr val="accent2"/>
                  </a:solidFill>
                  <a:latin typeface="Century Gothic"/>
                  <a:ea typeface="Century Gothic"/>
                  <a:cs typeface="Century Gothic"/>
                  <a:sym typeface="Century Gothic"/>
                </a:rPr>
                <a:t>Mannitol</a:t>
              </a:r>
              <a:r>
                <a:rPr lang="en-US" sz="1200" b="1">
                  <a:solidFill>
                    <a:schemeClr val="dk1"/>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Glycerol</a:t>
              </a: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p:txBody>
        </p:sp>
        <p:sp>
          <p:nvSpPr>
            <p:cNvPr id="393" name="Google Shape;393;p37"/>
            <p:cNvSpPr/>
            <p:nvPr/>
          </p:nvSpPr>
          <p:spPr>
            <a:xfrm>
              <a:off x="1009273" y="2272723"/>
              <a:ext cx="1860572" cy="567247"/>
            </a:xfrm>
            <a:prstGeom prst="rect">
              <a:avLst/>
            </a:prstGeom>
            <a:solidFill>
              <a:srgbClr val="F0BDC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txBox="1"/>
            <p:nvPr/>
          </p:nvSpPr>
          <p:spPr>
            <a:xfrm>
              <a:off x="1009273" y="2272723"/>
              <a:ext cx="1860572" cy="567247"/>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Analgesics</a:t>
              </a:r>
              <a:r>
                <a:rPr lang="en-US" sz="1200" b="1">
                  <a:solidFill>
                    <a:srgbClr val="171616"/>
                  </a:solidFill>
                  <a:latin typeface="Century Gothic"/>
                  <a:ea typeface="Century Gothic"/>
                  <a:cs typeface="Century Gothic"/>
                  <a:sym typeface="Century Gothic"/>
                </a:rPr>
                <a:t> </a:t>
              </a:r>
              <a:endParaRPr sz="1200" b="1">
                <a:solidFill>
                  <a:srgbClr val="171616"/>
                </a:solidFill>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n-US" sz="1200" b="1">
                  <a:solidFill>
                    <a:srgbClr val="999999"/>
                  </a:solidFill>
                  <a:latin typeface="Century Gothic"/>
                  <a:ea typeface="Century Gothic"/>
                  <a:cs typeface="Century Gothic"/>
                  <a:sym typeface="Century Gothic"/>
                </a:rPr>
                <a:t>[Potent]</a:t>
              </a:r>
              <a:endParaRPr sz="1200" b="1">
                <a:solidFill>
                  <a:srgbClr val="999999"/>
                </a:solidFill>
                <a:latin typeface="Century Gothic"/>
                <a:ea typeface="Century Gothic"/>
                <a:cs typeface="Century Gothic"/>
                <a:sym typeface="Century Gothic"/>
              </a:endParaRPr>
            </a:p>
          </p:txBody>
        </p:sp>
        <p:sp>
          <p:nvSpPr>
            <p:cNvPr id="395" name="Google Shape;395;p37"/>
            <p:cNvSpPr/>
            <p:nvPr/>
          </p:nvSpPr>
          <p:spPr>
            <a:xfrm>
              <a:off x="3241960" y="2272723"/>
              <a:ext cx="1860572" cy="567247"/>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txBox="1"/>
            <p:nvPr/>
          </p:nvSpPr>
          <p:spPr>
            <a:xfrm>
              <a:off x="3241960" y="2272723"/>
              <a:ext cx="1860600" cy="5673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Pethidine</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or </a:t>
              </a:r>
              <a:r>
                <a:rPr lang="en-US" sz="1200" b="1">
                  <a:solidFill>
                    <a:schemeClr val="accent2"/>
                  </a:solidFill>
                  <a:latin typeface="Century Gothic"/>
                  <a:ea typeface="Century Gothic"/>
                  <a:cs typeface="Century Gothic"/>
                  <a:sym typeface="Century Gothic"/>
                </a:rPr>
                <a:t>morphine</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t>
              </a:r>
              <a:r>
                <a:rPr lang="en-US" sz="1200" b="0">
                  <a:solidFill>
                    <a:schemeClr val="dk1"/>
                  </a:solidFill>
                  <a:latin typeface="Century Gothic"/>
                  <a:ea typeface="Century Gothic"/>
                  <a:cs typeface="Century Gothic"/>
                  <a:sym typeface="Century Gothic"/>
                </a:rPr>
                <a:t>for pain</a:t>
              </a: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p:txBody>
        </p:sp>
      </p:grpSp>
      <p:sp>
        <p:nvSpPr>
          <p:cNvPr id="397" name="Google Shape;397;p37"/>
          <p:cNvSpPr/>
          <p:nvPr/>
        </p:nvSpPr>
        <p:spPr>
          <a:xfrm>
            <a:off x="495300" y="252041"/>
            <a:ext cx="6362700" cy="36933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800" b="1">
                <a:solidFill>
                  <a:schemeClr val="dk1"/>
                </a:solidFill>
                <a:latin typeface="Century Gothic"/>
                <a:ea typeface="Century Gothic"/>
                <a:cs typeface="Century Gothic"/>
                <a:sym typeface="Century Gothic"/>
              </a:rPr>
              <a:t>Treatment of narrow closed angle glaucoma (acute)</a:t>
            </a:r>
            <a:endParaRPr sz="1800">
              <a:solidFill>
                <a:schemeClr val="dk1"/>
              </a:solidFill>
              <a:latin typeface="Century Gothic"/>
              <a:ea typeface="Century Gothic"/>
              <a:cs typeface="Century Gothic"/>
              <a:sym typeface="Century Gothic"/>
            </a:endParaRPr>
          </a:p>
        </p:txBody>
      </p:sp>
      <p:sp>
        <p:nvSpPr>
          <p:cNvPr id="398" name="Google Shape;398;p37"/>
          <p:cNvSpPr/>
          <p:nvPr/>
        </p:nvSpPr>
        <p:spPr>
          <a:xfrm>
            <a:off x="88068" y="1100573"/>
            <a:ext cx="6651900" cy="109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u="sng">
                <a:solidFill>
                  <a:schemeClr val="dk1"/>
                </a:solidFill>
                <a:latin typeface="Century Gothic"/>
                <a:ea typeface="Century Gothic"/>
                <a:cs typeface="Century Gothic"/>
                <a:sym typeface="Century Gothic"/>
              </a:rPr>
              <a:t>Acute</a:t>
            </a:r>
            <a:r>
              <a:rPr lang="en-US" sz="1200" b="1">
                <a:solidFill>
                  <a:schemeClr val="dk1"/>
                </a:solidFill>
                <a:latin typeface="Century Gothic"/>
                <a:ea typeface="Century Gothic"/>
                <a:cs typeface="Century Gothic"/>
                <a:sym typeface="Century Gothic"/>
              </a:rPr>
              <a:t>, </a:t>
            </a:r>
            <a:r>
              <a:rPr lang="en-US" sz="1200" b="1" u="sng">
                <a:solidFill>
                  <a:schemeClr val="dk1"/>
                </a:solidFill>
                <a:latin typeface="Century Gothic"/>
                <a:ea typeface="Century Gothic"/>
                <a:cs typeface="Century Gothic"/>
                <a:sym typeface="Century Gothic"/>
              </a:rPr>
              <a:t>painful </a:t>
            </a:r>
            <a:r>
              <a:rPr lang="en-US" sz="1200">
                <a:solidFill>
                  <a:schemeClr val="dk1"/>
                </a:solidFill>
                <a:latin typeface="Century Gothic"/>
                <a:ea typeface="Century Gothic"/>
                <a:cs typeface="Century Gothic"/>
                <a:sym typeface="Century Gothic"/>
              </a:rPr>
              <a:t>increases of intraocular pressure due to </a:t>
            </a:r>
            <a:r>
              <a:rPr lang="en-US" sz="1200" b="1">
                <a:solidFill>
                  <a:schemeClr val="dk1"/>
                </a:solidFill>
                <a:latin typeface="Century Gothic"/>
                <a:ea typeface="Century Gothic"/>
                <a:cs typeface="Century Gothic"/>
                <a:sym typeface="Century Gothic"/>
              </a:rPr>
              <a:t>occlusion</a:t>
            </a:r>
            <a:r>
              <a:rPr lang="en-US" sz="1200">
                <a:solidFill>
                  <a:schemeClr val="dk1"/>
                </a:solidFill>
                <a:latin typeface="Century Gothic"/>
                <a:ea typeface="Century Gothic"/>
                <a:cs typeface="Century Gothic"/>
                <a:sym typeface="Century Gothic"/>
              </a:rPr>
              <a:t> of the outflow drainage pathway.</a:t>
            </a:r>
            <a:endParaRPr sz="1200"/>
          </a:p>
          <a:p>
            <a:pPr marL="0" marR="0" lvl="0" indent="0" algn="l" rtl="0">
              <a:spcBef>
                <a:spcPts val="600"/>
              </a:spcBef>
              <a:spcAft>
                <a:spcPts val="0"/>
              </a:spcAft>
              <a:buNone/>
            </a:pPr>
            <a:r>
              <a:rPr lang="en-US" sz="1200">
                <a:solidFill>
                  <a:schemeClr val="accent1"/>
                </a:solidFill>
                <a:latin typeface="Century Gothic"/>
                <a:ea typeface="Century Gothic"/>
                <a:cs typeface="Century Gothic"/>
                <a:sym typeface="Century Gothic"/>
              </a:rPr>
              <a:t>- The only way to treat it → Surgery, but before surgery we give him treatment.</a:t>
            </a:r>
            <a:endParaRPr sz="1200">
              <a:solidFill>
                <a:schemeClr val="accent1"/>
              </a:solidFill>
              <a:latin typeface="Century Gothic"/>
              <a:ea typeface="Century Gothic"/>
              <a:cs typeface="Century Gothic"/>
              <a:sym typeface="Century Gothic"/>
            </a:endParaRPr>
          </a:p>
          <a:p>
            <a:pPr marL="0" marR="0" lvl="0" indent="0" algn="l" rtl="0">
              <a:spcBef>
                <a:spcPts val="600"/>
              </a:spcBef>
              <a:spcAft>
                <a:spcPts val="0"/>
              </a:spcAft>
              <a:buNone/>
            </a:pPr>
            <a:r>
              <a:rPr lang="en-US" sz="1200">
                <a:solidFill>
                  <a:schemeClr val="dk1"/>
                </a:solidFill>
                <a:latin typeface="Century Gothic"/>
                <a:ea typeface="Century Gothic"/>
                <a:cs typeface="Century Gothic"/>
                <a:sym typeface="Century Gothic"/>
              </a:rPr>
              <a:t>- emergency  situation that require treatment before surgery </a:t>
            </a:r>
            <a:r>
              <a:rPr lang="en-US" sz="1200" b="1">
                <a:solidFill>
                  <a:srgbClr val="FF0000"/>
                </a:solidFill>
                <a:latin typeface="Century Gothic"/>
                <a:ea typeface="Century Gothic"/>
                <a:cs typeface="Century Gothic"/>
                <a:sym typeface="Century Gothic"/>
              </a:rPr>
              <a:t>(Iridectomy)</a:t>
            </a:r>
            <a:endParaRPr sz="1200" b="1">
              <a:solidFill>
                <a:srgbClr val="FF0000"/>
              </a:solidFill>
              <a:latin typeface="Century Gothic"/>
              <a:ea typeface="Century Gothic"/>
              <a:cs typeface="Century Gothic"/>
              <a:sym typeface="Century Gothic"/>
            </a:endParaRPr>
          </a:p>
        </p:txBody>
      </p:sp>
      <p:sp>
        <p:nvSpPr>
          <p:cNvPr id="399" name="Google Shape;399;p37"/>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chemeClr val="lt1"/>
                </a:solidFill>
                <a:latin typeface="Century Gothic"/>
                <a:ea typeface="Century Gothic"/>
                <a:cs typeface="Century Gothic"/>
                <a:sym typeface="Century Gothic"/>
              </a:rPr>
              <a:t>Treatment of narrow </a:t>
            </a:r>
            <a:r>
              <a:rPr lang="en-US" sz="2000" b="1">
                <a:solidFill>
                  <a:srgbClr val="FFFF00"/>
                </a:solidFill>
                <a:latin typeface="Century Gothic"/>
                <a:ea typeface="Century Gothic"/>
                <a:cs typeface="Century Gothic"/>
                <a:sym typeface="Century Gothic"/>
              </a:rPr>
              <a:t>closed</a:t>
            </a:r>
            <a:r>
              <a:rPr lang="en-US" sz="2000" b="1">
                <a:solidFill>
                  <a:schemeClr val="lt1"/>
                </a:solidFill>
                <a:latin typeface="Century Gothic"/>
                <a:ea typeface="Century Gothic"/>
                <a:cs typeface="Century Gothic"/>
                <a:sym typeface="Century Gothic"/>
              </a:rPr>
              <a:t> angle glaucoma (</a:t>
            </a:r>
            <a:r>
              <a:rPr lang="en-US" sz="2000" b="1">
                <a:solidFill>
                  <a:srgbClr val="FFFF00"/>
                </a:solidFill>
                <a:latin typeface="Century Gothic"/>
                <a:ea typeface="Century Gothic"/>
                <a:cs typeface="Century Gothic"/>
                <a:sym typeface="Century Gothic"/>
              </a:rPr>
              <a:t>acute</a:t>
            </a:r>
            <a:r>
              <a:rPr lang="en-US" sz="2000" b="1">
                <a:solidFill>
                  <a:schemeClr val="lt1"/>
                </a:solidFill>
                <a:latin typeface="Century Gothic"/>
                <a:ea typeface="Century Gothic"/>
                <a:cs typeface="Century Gothic"/>
                <a:sym typeface="Century Gothic"/>
              </a:rPr>
              <a:t>) </a:t>
            </a:r>
            <a:endParaRPr sz="2000">
              <a:solidFill>
                <a:schemeClr val="lt1"/>
              </a:solidFill>
              <a:latin typeface="Century Gothic"/>
              <a:ea typeface="Century Gothic"/>
              <a:cs typeface="Century Gothic"/>
              <a:sym typeface="Century Gothic"/>
            </a:endParaRPr>
          </a:p>
        </p:txBody>
      </p:sp>
      <p:sp>
        <p:nvSpPr>
          <p:cNvPr id="400" name="Google Shape;400;p37"/>
          <p:cNvSpPr txBox="1">
            <a:spLocks noGrp="1"/>
          </p:cNvSpPr>
          <p:nvPr>
            <p:ph type="sldNum" idx="12"/>
          </p:nvPr>
        </p:nvSpPr>
        <p:spPr>
          <a:xfrm>
            <a:off x="5159375" y="9378597"/>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13</a:t>
            </a:fld>
            <a:endParaRPr sz="900">
              <a:solidFill>
                <a:srgbClr val="8E95A0"/>
              </a:solidFill>
              <a:latin typeface="Century Gothic"/>
              <a:ea typeface="Century Gothic"/>
              <a:cs typeface="Century Gothic"/>
              <a:sym typeface="Century Gothic"/>
            </a:endParaRPr>
          </a:p>
        </p:txBody>
      </p:sp>
      <p:sp>
        <p:nvSpPr>
          <p:cNvPr id="401" name="Google Shape;401;p37"/>
          <p:cNvSpPr txBox="1"/>
          <p:nvPr/>
        </p:nvSpPr>
        <p:spPr>
          <a:xfrm>
            <a:off x="3396125" y="2583700"/>
            <a:ext cx="3230100" cy="790800"/>
          </a:xfrm>
          <a:prstGeom prst="rect">
            <a:avLst/>
          </a:prstGeom>
          <a:noFill/>
          <a:ln w="9525" cap="flat" cmpd="sng">
            <a:solidFill>
              <a:schemeClr val="accent1"/>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a:solidFill>
                  <a:schemeClr val="accent1"/>
                </a:solidFill>
              </a:rPr>
              <a:t>The main treatment is surgery but we give some medication that will make help until the surgery is scheduled (temporarily .. not for a long time)</a:t>
            </a:r>
            <a:endParaRPr>
              <a:solidFill>
                <a:schemeClr val="accent1"/>
              </a:solidFill>
            </a:endParaRPr>
          </a:p>
        </p:txBody>
      </p:sp>
      <p:sp>
        <p:nvSpPr>
          <p:cNvPr id="402" name="Google Shape;402;p37"/>
          <p:cNvSpPr txBox="1"/>
          <p:nvPr/>
        </p:nvSpPr>
        <p:spPr>
          <a:xfrm rot="-5400000">
            <a:off x="-88650" y="7831325"/>
            <a:ext cx="11694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Indications</a:t>
            </a:r>
            <a:endParaRPr/>
          </a:p>
        </p:txBody>
      </p:sp>
      <p:sp>
        <p:nvSpPr>
          <p:cNvPr id="403" name="Google Shape;403;p37"/>
          <p:cNvSpPr txBox="1"/>
          <p:nvPr/>
        </p:nvSpPr>
        <p:spPr>
          <a:xfrm rot="-5400000">
            <a:off x="174075" y="6890250"/>
            <a:ext cx="7092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04" name="Google Shape;404;p37"/>
          <p:cNvSpPr txBox="1"/>
          <p:nvPr/>
        </p:nvSpPr>
        <p:spPr>
          <a:xfrm rot="-5400000">
            <a:off x="166275" y="8702125"/>
            <a:ext cx="676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entury Gothic"/>
                <a:ea typeface="Century Gothic"/>
                <a:cs typeface="Century Gothic"/>
                <a:sym typeface="Century Gothic"/>
              </a:rPr>
              <a:t>ADRs</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pSp>
        <p:nvGrpSpPr>
          <p:cNvPr id="409" name="Google Shape;409;p38"/>
          <p:cNvGrpSpPr/>
          <p:nvPr/>
        </p:nvGrpSpPr>
        <p:grpSpPr>
          <a:xfrm>
            <a:off x="1635953" y="745400"/>
            <a:ext cx="3298650" cy="1580550"/>
            <a:chOff x="520" y="552861"/>
            <a:chExt cx="3298650" cy="1580550"/>
          </a:xfrm>
        </p:grpSpPr>
        <p:sp>
          <p:nvSpPr>
            <p:cNvPr id="410" name="Google Shape;410;p38"/>
            <p:cNvSpPr/>
            <p:nvPr/>
          </p:nvSpPr>
          <p:spPr>
            <a:xfrm>
              <a:off x="1649845" y="985865"/>
              <a:ext cx="911689" cy="495447"/>
            </a:xfrm>
            <a:custGeom>
              <a:avLst/>
              <a:gdLst/>
              <a:ahLst/>
              <a:cxnLst/>
              <a:rect l="l" t="t" r="r" b="b"/>
              <a:pathLst>
                <a:path w="120000" h="120000" extrusionOk="0">
                  <a:moveTo>
                    <a:pt x="0" y="0"/>
                  </a:moveTo>
                  <a:lnTo>
                    <a:pt x="0" y="97976"/>
                  </a:lnTo>
                  <a:lnTo>
                    <a:pt x="120000" y="97976"/>
                  </a:lnTo>
                  <a:lnTo>
                    <a:pt x="120000" y="120000"/>
                  </a:lnTo>
                </a:path>
              </a:pathLst>
            </a:custGeom>
            <a:noFill/>
            <a:ln w="12700" cap="flat" cmpd="sng">
              <a:solidFill>
                <a:srgbClr val="2B918D"/>
              </a:solidFill>
              <a:prstDash val="solid"/>
              <a:miter lim="800000"/>
              <a:headEnd type="none" w="sm" len="sm"/>
              <a:tailEnd type="none" w="sm" len="sm"/>
            </a:ln>
          </p:spPr>
        </p:sp>
        <p:sp>
          <p:nvSpPr>
            <p:cNvPr id="411" name="Google Shape;411;p38"/>
            <p:cNvSpPr/>
            <p:nvPr/>
          </p:nvSpPr>
          <p:spPr>
            <a:xfrm>
              <a:off x="821279" y="985865"/>
              <a:ext cx="828565" cy="495447"/>
            </a:xfrm>
            <a:custGeom>
              <a:avLst/>
              <a:gdLst/>
              <a:ahLst/>
              <a:cxnLst/>
              <a:rect l="l" t="t" r="r" b="b"/>
              <a:pathLst>
                <a:path w="120000" h="120000" extrusionOk="0">
                  <a:moveTo>
                    <a:pt x="120000" y="0"/>
                  </a:moveTo>
                  <a:lnTo>
                    <a:pt x="120000" y="97976"/>
                  </a:lnTo>
                  <a:lnTo>
                    <a:pt x="0" y="97976"/>
                  </a:lnTo>
                  <a:lnTo>
                    <a:pt x="0" y="120000"/>
                  </a:lnTo>
                </a:path>
              </a:pathLst>
            </a:custGeom>
            <a:noFill/>
            <a:ln w="12700" cap="flat" cmpd="sng">
              <a:solidFill>
                <a:srgbClr val="1D5B59"/>
              </a:solidFill>
              <a:prstDash val="solid"/>
              <a:miter lim="800000"/>
              <a:headEnd type="none" w="sm" len="sm"/>
              <a:tailEnd type="none" w="sm" len="sm"/>
            </a:ln>
          </p:spPr>
        </p:sp>
        <p:sp>
          <p:nvSpPr>
            <p:cNvPr id="412" name="Google Shape;412;p38"/>
            <p:cNvSpPr/>
            <p:nvPr/>
          </p:nvSpPr>
          <p:spPr>
            <a:xfrm>
              <a:off x="164434" y="552861"/>
              <a:ext cx="2970822" cy="433003"/>
            </a:xfrm>
            <a:prstGeom prst="roundRect">
              <a:avLst>
                <a:gd name="adj" fmla="val 16667"/>
              </a:avLst>
            </a:prstGeom>
            <a:solidFill>
              <a:srgbClr val="5D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txBox="1"/>
            <p:nvPr/>
          </p:nvSpPr>
          <p:spPr>
            <a:xfrm>
              <a:off x="185571" y="573998"/>
              <a:ext cx="2928548" cy="390729"/>
            </a:xfrm>
            <a:prstGeom prst="rect">
              <a:avLst/>
            </a:prstGeom>
            <a:noFill/>
            <a:ln>
              <a:noFill/>
            </a:ln>
          </p:spPr>
          <p:txBody>
            <a:bodyPr spcFirstLastPara="1" wrap="square" lIns="12700" tIns="12700" rIns="12700" bIns="12700" anchor="ctr" anchorCtr="0">
              <a:noAutofit/>
            </a:bodyPr>
            <a:lstStyle/>
            <a:p>
              <a:pPr marL="0" marR="0" lvl="0" indent="0" algn="ctr" rtl="1">
                <a:lnSpc>
                  <a:spcPct val="90000"/>
                </a:lnSpc>
                <a:spcBef>
                  <a:spcPts val="0"/>
                </a:spcBef>
                <a:spcAft>
                  <a:spcPts val="0"/>
                </a:spcAft>
                <a:buNone/>
              </a:pPr>
              <a:r>
                <a:rPr lang="en-US" b="1">
                  <a:solidFill>
                    <a:schemeClr val="lt1"/>
                  </a:solidFill>
                  <a:latin typeface="Century Gothic"/>
                  <a:ea typeface="Century Gothic"/>
                  <a:cs typeface="Century Gothic"/>
                  <a:sym typeface="Century Gothic"/>
                </a:rPr>
                <a:t>Anti- inflammatory </a:t>
              </a:r>
              <a:endParaRPr b="1">
                <a:solidFill>
                  <a:schemeClr val="lt1"/>
                </a:solidFill>
                <a:latin typeface="Century Gothic"/>
                <a:ea typeface="Century Gothic"/>
                <a:cs typeface="Century Gothic"/>
                <a:sym typeface="Century Gothic"/>
              </a:endParaRPr>
            </a:p>
          </p:txBody>
        </p:sp>
        <p:sp>
          <p:nvSpPr>
            <p:cNvPr id="414" name="Google Shape;414;p38"/>
            <p:cNvSpPr/>
            <p:nvPr/>
          </p:nvSpPr>
          <p:spPr>
            <a:xfrm>
              <a:off x="520" y="1481312"/>
              <a:ext cx="1641517" cy="652099"/>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txBox="1"/>
            <p:nvPr/>
          </p:nvSpPr>
          <p:spPr>
            <a:xfrm>
              <a:off x="520" y="1481312"/>
              <a:ext cx="1641517" cy="652099"/>
            </a:xfrm>
            <a:prstGeom prst="rect">
              <a:avLst/>
            </a:prstGeom>
            <a:noFill/>
            <a:ln>
              <a:noFill/>
            </a:ln>
          </p:spPr>
          <p:txBody>
            <a:bodyPr spcFirstLastPara="1" wrap="square" lIns="11425" tIns="11425" rIns="11425" bIns="11425" anchor="ctr" anchorCtr="0">
              <a:noAutofit/>
            </a:bodyPr>
            <a:lstStyle/>
            <a:p>
              <a:pPr marL="0" marR="0" lvl="0" indent="0" algn="ctr" rtl="1">
                <a:lnSpc>
                  <a:spcPct val="90000"/>
                </a:lnSpc>
                <a:spcBef>
                  <a:spcPts val="0"/>
                </a:spcBef>
                <a:spcAft>
                  <a:spcPts val="0"/>
                </a:spcAft>
                <a:buNone/>
              </a:pPr>
              <a:r>
                <a:rPr lang="en-US" b="1">
                  <a:solidFill>
                    <a:srgbClr val="FA7AAE"/>
                  </a:solidFill>
                  <a:latin typeface="Century Gothic"/>
                  <a:ea typeface="Century Gothic"/>
                  <a:cs typeface="Century Gothic"/>
                  <a:sym typeface="Century Gothic"/>
                </a:rPr>
                <a:t>corticosteroid </a:t>
              </a:r>
              <a:endParaRPr b="1">
                <a:solidFill>
                  <a:srgbClr val="FA7AAE"/>
                </a:solidFill>
                <a:latin typeface="Century Gothic"/>
                <a:ea typeface="Century Gothic"/>
                <a:cs typeface="Century Gothic"/>
                <a:sym typeface="Century Gothic"/>
              </a:endParaRPr>
            </a:p>
          </p:txBody>
        </p:sp>
        <p:sp>
          <p:nvSpPr>
            <p:cNvPr id="416" name="Google Shape;416;p38"/>
            <p:cNvSpPr/>
            <p:nvPr/>
          </p:nvSpPr>
          <p:spPr>
            <a:xfrm>
              <a:off x="1823900" y="1481312"/>
              <a:ext cx="1475270" cy="652099"/>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txBox="1"/>
            <p:nvPr/>
          </p:nvSpPr>
          <p:spPr>
            <a:xfrm>
              <a:off x="1823900" y="1481312"/>
              <a:ext cx="1475270" cy="652099"/>
            </a:xfrm>
            <a:prstGeom prst="rect">
              <a:avLst/>
            </a:prstGeom>
            <a:noFill/>
            <a:ln>
              <a:noFill/>
            </a:ln>
          </p:spPr>
          <p:txBody>
            <a:bodyPr spcFirstLastPara="1" wrap="square" lIns="12700" tIns="12700" rIns="12700" bIns="12700" anchor="ctr" anchorCtr="0">
              <a:noAutofit/>
            </a:bodyPr>
            <a:lstStyle/>
            <a:p>
              <a:pPr marL="0" marR="0" lvl="0" indent="0" algn="ctr" rtl="1">
                <a:lnSpc>
                  <a:spcPct val="90000"/>
                </a:lnSpc>
                <a:spcBef>
                  <a:spcPts val="0"/>
                </a:spcBef>
                <a:spcAft>
                  <a:spcPts val="0"/>
                </a:spcAft>
                <a:buNone/>
              </a:pPr>
              <a:r>
                <a:rPr lang="en-US" b="1">
                  <a:solidFill>
                    <a:srgbClr val="FA7AAE"/>
                  </a:solidFill>
                  <a:latin typeface="Century Gothic"/>
                  <a:ea typeface="Century Gothic"/>
                  <a:cs typeface="Century Gothic"/>
                  <a:sym typeface="Century Gothic"/>
                </a:rPr>
                <a:t>NSAID </a:t>
              </a:r>
              <a:endParaRPr b="1">
                <a:solidFill>
                  <a:srgbClr val="FA7AAE"/>
                </a:solidFill>
                <a:latin typeface="Century Gothic"/>
                <a:ea typeface="Century Gothic"/>
                <a:cs typeface="Century Gothic"/>
                <a:sym typeface="Century Gothic"/>
              </a:endParaRPr>
            </a:p>
          </p:txBody>
        </p:sp>
      </p:grpSp>
      <p:graphicFrame>
        <p:nvGraphicFramePr>
          <p:cNvPr id="418" name="Google Shape;418;p38"/>
          <p:cNvGraphicFramePr/>
          <p:nvPr/>
        </p:nvGraphicFramePr>
        <p:xfrm>
          <a:off x="196437" y="3255114"/>
          <a:ext cx="6532800" cy="6630230"/>
        </p:xfrm>
        <a:graphic>
          <a:graphicData uri="http://schemas.openxmlformats.org/drawingml/2006/table">
            <a:tbl>
              <a:tblPr firstRow="1" bandRow="1">
                <a:noFill/>
                <a:tableStyleId>{412D6D2C-1181-442F-84F2-E2D49DD61A30}</a:tableStyleId>
              </a:tblPr>
              <a:tblGrid>
                <a:gridCol w="510850">
                  <a:extLst>
                    <a:ext uri="{9D8B030D-6E8A-4147-A177-3AD203B41FA5}">
                      <a16:colId xmlns:a16="http://schemas.microsoft.com/office/drawing/2014/main" val="20000"/>
                    </a:ext>
                  </a:extLst>
                </a:gridCol>
                <a:gridCol w="3913475">
                  <a:extLst>
                    <a:ext uri="{9D8B030D-6E8A-4147-A177-3AD203B41FA5}">
                      <a16:colId xmlns:a16="http://schemas.microsoft.com/office/drawing/2014/main" val="20001"/>
                    </a:ext>
                  </a:extLst>
                </a:gridCol>
                <a:gridCol w="2108475">
                  <a:extLst>
                    <a:ext uri="{9D8B030D-6E8A-4147-A177-3AD203B41FA5}">
                      <a16:colId xmlns:a16="http://schemas.microsoft.com/office/drawing/2014/main" val="20002"/>
                    </a:ext>
                  </a:extLst>
                </a:gridCol>
              </a:tblGrid>
              <a:tr h="477250">
                <a:tc gridSpan="3">
                  <a:txBody>
                    <a:bodyPr/>
                    <a:lstStyle/>
                    <a:p>
                      <a:pPr marL="0" lvl="0" indent="0" algn="ctr" rtl="1">
                        <a:spcBef>
                          <a:spcPts val="0"/>
                        </a:spcBef>
                        <a:spcAft>
                          <a:spcPts val="0"/>
                        </a:spcAft>
                        <a:buNone/>
                      </a:pPr>
                      <a:r>
                        <a:rPr lang="en-US" sz="1800" b="1">
                          <a:solidFill>
                            <a:schemeClr val="lt1"/>
                          </a:solidFill>
                          <a:latin typeface="Century Gothic"/>
                          <a:ea typeface="Century Gothic"/>
                          <a:cs typeface="Century Gothic"/>
                          <a:sym typeface="Century Gothic"/>
                        </a:rPr>
                        <a:t>Corticosteroids </a:t>
                      </a:r>
                      <a:endParaRPr sz="1800" b="1" u="none" strike="noStrike" cap="none">
                        <a:solidFill>
                          <a:schemeClr val="lt1"/>
                        </a:solidFill>
                        <a:latin typeface="Century Gothic"/>
                        <a:ea typeface="Century Gothic"/>
                        <a:cs typeface="Century Gothic"/>
                        <a:sym typeface="Century Gothic"/>
                      </a:endParaRPr>
                    </a:p>
                  </a:txBody>
                  <a:tcPr marL="91450" marR="91450" marT="45725" marB="45725" anchor="ctr">
                    <a:lnB w="12700" cap="flat" cmpd="sng">
                      <a:solidFill>
                        <a:schemeClr val="dk1"/>
                      </a:solidFill>
                      <a:prstDash val="solid"/>
                      <a:round/>
                      <a:headEnd type="none" w="sm" len="sm"/>
                      <a:tailEnd type="none" w="sm" len="sm"/>
                    </a:lnB>
                    <a:solidFill>
                      <a:schemeClr val="accent5"/>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1030350">
                <a:tc>
                  <a:txBody>
                    <a:bodyPr/>
                    <a:lstStyle/>
                    <a:p>
                      <a:pPr marL="0" marR="0" lvl="0" indent="0" algn="ctr" rtl="0">
                        <a:spcBef>
                          <a:spcPts val="0"/>
                        </a:spcBef>
                        <a:spcAft>
                          <a:spcPts val="0"/>
                        </a:spcAft>
                        <a:buNone/>
                      </a:pPr>
                      <a:endParaRPr sz="1400"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gridSpan="2">
                  <a:txBody>
                    <a:bodyPr/>
                    <a:lstStyle/>
                    <a:p>
                      <a:pPr marL="342900" marR="0" lvl="1" indent="-342900" algn="l" rtl="0">
                        <a:spcBef>
                          <a:spcPts val="0"/>
                        </a:spcBef>
                        <a:spcAft>
                          <a:spcPts val="0"/>
                        </a:spcAft>
                        <a:buClr>
                          <a:schemeClr val="dk1"/>
                        </a:buClr>
                        <a:buSzPts val="1800"/>
                        <a:buFont typeface="Arial"/>
                        <a:buNone/>
                      </a:pPr>
                      <a:r>
                        <a:rPr lang="en-US" sz="1200" u="none" strike="noStrike" cap="none"/>
                        <a:t>- </a:t>
                      </a:r>
                      <a:r>
                        <a:rPr lang="en-US" sz="1200" u="sng" strike="noStrike" cap="none"/>
                        <a:t>Inhibition of </a:t>
                      </a:r>
                      <a:r>
                        <a:rPr lang="en-US" sz="1200" b="1" u="sng" strike="noStrike" cap="none"/>
                        <a:t>arachidonic acid </a:t>
                      </a:r>
                      <a:r>
                        <a:rPr lang="en-US" sz="1200" u="none" strike="noStrike" cap="none"/>
                        <a:t>release from</a:t>
                      </a:r>
                      <a:endParaRPr sz="1200"/>
                    </a:p>
                    <a:p>
                      <a:pPr marL="342900" marR="0" lvl="1" indent="-342900" algn="l" rtl="0">
                        <a:spcBef>
                          <a:spcPts val="0"/>
                        </a:spcBef>
                        <a:spcAft>
                          <a:spcPts val="0"/>
                        </a:spcAft>
                        <a:buClr>
                          <a:schemeClr val="dk1"/>
                        </a:buClr>
                        <a:buSzPts val="1800"/>
                        <a:buFont typeface="Arial"/>
                        <a:buNone/>
                      </a:pPr>
                      <a:r>
                        <a:rPr lang="en-US" sz="1200" u="none" strike="noStrike" cap="none"/>
                        <a:t>phospholipids by inhibiting</a:t>
                      </a:r>
                      <a:r>
                        <a:rPr lang="en-US" sz="1200" b="1" u="none" strike="noStrike" cap="none"/>
                        <a:t> phosphlipase A2</a:t>
                      </a:r>
                      <a:endParaRPr sz="1200"/>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extLst>
                  <a:ext uri="{0D108BD9-81ED-4DB2-BD59-A6C34878D82A}">
                    <a16:rowId xmlns:a16="http://schemas.microsoft.com/office/drawing/2014/main" val="10001"/>
                  </a:ext>
                </a:extLst>
              </a:tr>
              <a:tr h="882700">
                <a:tc rowSpan="2">
                  <a:txBody>
                    <a:bodyPr/>
                    <a:lstStyle/>
                    <a:p>
                      <a:pPr marL="0" marR="0" lvl="0" indent="0" algn="ctr" rtl="0">
                        <a:spcBef>
                          <a:spcPts val="0"/>
                        </a:spcBef>
                        <a:spcAft>
                          <a:spcPts val="0"/>
                        </a:spcAft>
                        <a:buNone/>
                      </a:pPr>
                      <a:endParaRPr sz="1500" b="1" u="none" strike="noStrike" cap="none">
                        <a:solidFill>
                          <a:srgbClr val="171616"/>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a:txBody>
                    <a:bodyPr/>
                    <a:lstStyle/>
                    <a:p>
                      <a:pPr marL="0" marR="0" lvl="0" indent="0" algn="ctr" rtl="0">
                        <a:spcBef>
                          <a:spcPts val="0"/>
                        </a:spcBef>
                        <a:spcAft>
                          <a:spcPts val="0"/>
                        </a:spcAft>
                        <a:buNone/>
                      </a:pPr>
                      <a:r>
                        <a:rPr lang="en-US" sz="1200" b="1" u="none" strike="noStrike" cap="none"/>
                        <a:t>Systemic</a:t>
                      </a:r>
                      <a:endParaRPr sz="1200" b="1" u="none" strike="noStrike" cap="none"/>
                    </a:p>
                    <a:p>
                      <a:pPr marL="0" marR="0" lvl="1" indent="0" algn="ctr" rtl="0">
                        <a:lnSpc>
                          <a:spcPct val="100000"/>
                        </a:lnSpc>
                        <a:spcBef>
                          <a:spcPts val="0"/>
                        </a:spcBef>
                        <a:spcAft>
                          <a:spcPts val="0"/>
                        </a:spcAft>
                        <a:buClr>
                          <a:schemeClr val="dk1"/>
                        </a:buClr>
                        <a:buSzPts val="1400"/>
                        <a:buFont typeface="Arial"/>
                        <a:buNone/>
                      </a:pPr>
                      <a:r>
                        <a:rPr lang="en-US" sz="1200" b="1" u="none" strike="noStrike" cap="none"/>
                        <a:t>E.g. </a:t>
                      </a:r>
                      <a:r>
                        <a:rPr lang="en-US" sz="1200" b="1" u="none" strike="noStrike" cap="none">
                          <a:solidFill>
                            <a:srgbClr val="FA7AAE"/>
                          </a:solidFill>
                        </a:rPr>
                        <a:t>prednisolone, cortisone</a:t>
                      </a:r>
                      <a:endParaRPr sz="1200"/>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1" indent="0" algn="ctr" rtl="0">
                        <a:lnSpc>
                          <a:spcPct val="100000"/>
                        </a:lnSpc>
                        <a:spcBef>
                          <a:spcPts val="0"/>
                        </a:spcBef>
                        <a:spcAft>
                          <a:spcPts val="0"/>
                        </a:spcAft>
                        <a:buClr>
                          <a:srgbClr val="C00000"/>
                        </a:buClr>
                        <a:buSzPts val="1800"/>
                        <a:buFont typeface="Arial"/>
                        <a:buNone/>
                      </a:pPr>
                      <a:r>
                        <a:rPr lang="en-US" sz="1200" b="1" u="none" strike="noStrike" cap="none"/>
                        <a:t>Topical</a:t>
                      </a:r>
                      <a:endParaRPr sz="1200" b="1" u="none" strike="noStrike" cap="none"/>
                    </a:p>
                    <a:p>
                      <a:pPr marL="0" marR="0" lvl="1" indent="0" algn="ctr" rtl="0">
                        <a:lnSpc>
                          <a:spcPct val="100000"/>
                        </a:lnSpc>
                        <a:spcBef>
                          <a:spcPts val="0"/>
                        </a:spcBef>
                        <a:spcAft>
                          <a:spcPts val="0"/>
                        </a:spcAft>
                        <a:buClr>
                          <a:schemeClr val="dk1"/>
                        </a:buClr>
                        <a:buSzPts val="1400"/>
                        <a:buFont typeface="Arial"/>
                        <a:buNone/>
                      </a:pPr>
                      <a:r>
                        <a:rPr lang="en-US" sz="1200" b="1" u="none" strike="noStrike" cap="none">
                          <a:solidFill>
                            <a:schemeClr val="dk1"/>
                          </a:solidFill>
                        </a:rPr>
                        <a:t>E.g. </a:t>
                      </a:r>
                      <a:r>
                        <a:rPr lang="en-US" sz="1200" b="1" u="none" strike="noStrike" cap="none">
                          <a:solidFill>
                            <a:srgbClr val="FA7AAE"/>
                          </a:solidFill>
                        </a:rPr>
                        <a:t>prednisolone</a:t>
                      </a:r>
                      <a:r>
                        <a:rPr lang="en-US" sz="1200" b="1" u="none" strike="noStrike" cap="none">
                          <a:solidFill>
                            <a:schemeClr val="dk1"/>
                          </a:solidFill>
                        </a:rPr>
                        <a:t>,</a:t>
                      </a:r>
                      <a:r>
                        <a:rPr lang="en-US" sz="1200" b="1" u="none" strike="noStrike" cap="none">
                          <a:solidFill>
                            <a:srgbClr val="FA7AAE"/>
                          </a:solidFill>
                        </a:rPr>
                        <a:t> dexamethasone</a:t>
                      </a:r>
                      <a:r>
                        <a:rPr lang="en-US" sz="1200" b="1" u="none" strike="noStrike" cap="none">
                          <a:solidFill>
                            <a:schemeClr val="dk1"/>
                          </a:solidFill>
                        </a:rPr>
                        <a:t>,</a:t>
                      </a:r>
                      <a:r>
                        <a:rPr lang="en-US" sz="1200" b="1" u="none" strike="noStrike" cap="none">
                          <a:solidFill>
                            <a:srgbClr val="FA7AAE"/>
                          </a:solidFill>
                        </a:rPr>
                        <a:t> hydrocortisone</a:t>
                      </a:r>
                      <a:endParaRPr sz="1200" b="1" u="none" strike="noStrike" cap="none">
                        <a:solidFill>
                          <a:srgbClr val="C00000"/>
                        </a:solidFill>
                      </a:endParaRPr>
                    </a:p>
                  </a:txBody>
                  <a:tcPr marL="91450" marR="91450" marT="45725" marB="45725" anchor="ctr"/>
                </a:tc>
                <a:extLst>
                  <a:ext uri="{0D108BD9-81ED-4DB2-BD59-A6C34878D82A}">
                    <a16:rowId xmlns:a16="http://schemas.microsoft.com/office/drawing/2014/main" val="10002"/>
                  </a:ext>
                </a:extLst>
              </a:tr>
              <a:tr h="1324025">
                <a:tc vMerge="1">
                  <a:txBody>
                    <a:bodyPr/>
                    <a:lstStyle/>
                    <a:p>
                      <a:endParaRPr lang="ar-SA"/>
                    </a:p>
                  </a:txBody>
                  <a:tcPr/>
                </a:tc>
                <a:tc>
                  <a:txBody>
                    <a:bodyPr/>
                    <a:lstStyle/>
                    <a:p>
                      <a:pPr marL="0" marR="0" lvl="0" indent="0" algn="l" rtl="0">
                        <a:lnSpc>
                          <a:spcPct val="100000"/>
                        </a:lnSpc>
                        <a:spcBef>
                          <a:spcPts val="0"/>
                        </a:spcBef>
                        <a:spcAft>
                          <a:spcPts val="0"/>
                        </a:spcAft>
                        <a:buClr>
                          <a:schemeClr val="dk1"/>
                        </a:buClr>
                        <a:buSzPts val="1600"/>
                        <a:buFont typeface="Arial"/>
                        <a:buNone/>
                      </a:pPr>
                      <a:r>
                        <a:rPr lang="en-US" sz="1200" b="1" u="sng" strike="noStrike" cap="none">
                          <a:solidFill>
                            <a:schemeClr val="dk1"/>
                          </a:solidFill>
                        </a:rPr>
                        <a:t>Uses</a:t>
                      </a:r>
                      <a:r>
                        <a:rPr lang="en-US" sz="1200" b="1" u="none" strike="noStrike" cap="none">
                          <a:solidFill>
                            <a:schemeClr val="dk1"/>
                          </a:solidFill>
                        </a:rPr>
                        <a:t>:</a:t>
                      </a:r>
                      <a:endParaRPr sz="1200"/>
                    </a:p>
                    <a:p>
                      <a:pPr marL="0" marR="0" lvl="0" indent="0" algn="l" rtl="0">
                        <a:lnSpc>
                          <a:spcPct val="100000"/>
                        </a:lnSpc>
                        <a:spcBef>
                          <a:spcPts val="0"/>
                        </a:spcBef>
                        <a:spcAft>
                          <a:spcPts val="0"/>
                        </a:spcAft>
                        <a:buClr>
                          <a:schemeClr val="dk1"/>
                        </a:buClr>
                        <a:buSzPts val="1600"/>
                        <a:buFont typeface="Arial"/>
                        <a:buNone/>
                      </a:pPr>
                      <a:r>
                        <a:rPr lang="en-US" sz="1200" b="1" u="none" strike="noStrike" cap="none">
                          <a:solidFill>
                            <a:schemeClr val="dk1"/>
                          </a:solidFill>
                        </a:rPr>
                        <a:t>- </a:t>
                      </a:r>
                      <a:r>
                        <a:rPr lang="en-US" sz="1200" u="none" strike="noStrike" cap="none">
                          <a:solidFill>
                            <a:schemeClr val="dk1"/>
                          </a:solidFill>
                        </a:rPr>
                        <a:t>posterior uveitis.</a:t>
                      </a:r>
                      <a:endParaRPr sz="1200"/>
                    </a:p>
                    <a:p>
                      <a:pPr marL="0" marR="0" lvl="0" indent="0" algn="l" rtl="0">
                        <a:lnSpc>
                          <a:spcPct val="100000"/>
                        </a:lnSpc>
                        <a:spcBef>
                          <a:spcPts val="0"/>
                        </a:spcBef>
                        <a:spcAft>
                          <a:spcPts val="0"/>
                        </a:spcAft>
                        <a:buClr>
                          <a:schemeClr val="dk1"/>
                        </a:buClr>
                        <a:buSzPts val="1600"/>
                        <a:buFont typeface="Arial"/>
                        <a:buNone/>
                      </a:pPr>
                      <a:r>
                        <a:rPr lang="en-US" sz="1200" b="1" u="none" strike="noStrike" cap="none">
                          <a:solidFill>
                            <a:schemeClr val="dk1"/>
                          </a:solidFill>
                        </a:rPr>
                        <a:t>- optic neuritis</a:t>
                      </a:r>
                      <a:r>
                        <a:rPr lang="en-US" sz="1200" u="none" strike="noStrike" cap="none">
                          <a:solidFill>
                            <a:schemeClr val="dk1"/>
                          </a:solidFill>
                        </a:rPr>
                        <a:t>. </a:t>
                      </a:r>
                      <a:endParaRPr sz="1200" u="none" strike="noStrike" cap="none"/>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200" b="1" u="sng" strike="noStrike" cap="none">
                          <a:solidFill>
                            <a:schemeClr val="dk1"/>
                          </a:solidFill>
                        </a:rPr>
                        <a:t>Uses</a:t>
                      </a:r>
                      <a:r>
                        <a:rPr lang="en-US" sz="1200" b="1" u="none" strike="noStrike" cap="none">
                          <a:solidFill>
                            <a:schemeClr val="dk1"/>
                          </a:solidFill>
                        </a:rPr>
                        <a:t>: </a:t>
                      </a:r>
                      <a:r>
                        <a:rPr lang="en-US" sz="1200" u="none" strike="noStrike" cap="none">
                          <a:solidFill>
                            <a:schemeClr val="dk1"/>
                          </a:solidFill>
                        </a:rPr>
                        <a:t>anterior uveitis, severe allergic conjunctivitis, scleritis , prevention and </a:t>
                      </a:r>
                      <a:r>
                        <a:rPr lang="en-US" sz="1200" b="1" u="none" strike="noStrike" cap="none">
                          <a:solidFill>
                            <a:schemeClr val="dk1"/>
                          </a:solidFill>
                        </a:rPr>
                        <a:t>suppression of corneal graft rejection</a:t>
                      </a:r>
                      <a:r>
                        <a:rPr lang="en-US" sz="1200" u="none" strike="noStrike" cap="none">
                          <a:solidFill>
                            <a:schemeClr val="dk1"/>
                          </a:solidFill>
                        </a:rPr>
                        <a:t>. </a:t>
                      </a:r>
                      <a:endParaRPr sz="1200" u="none" strike="noStrike" cap="none"/>
                    </a:p>
                  </a:txBody>
                  <a:tcPr marL="91450" marR="91450" marT="45725" marB="45725" anchor="ctr"/>
                </a:tc>
                <a:extLst>
                  <a:ext uri="{0D108BD9-81ED-4DB2-BD59-A6C34878D82A}">
                    <a16:rowId xmlns:a16="http://schemas.microsoft.com/office/drawing/2014/main" val="10003"/>
                  </a:ext>
                </a:extLst>
              </a:tr>
              <a:tr h="1117575">
                <a:tc>
                  <a:txBody>
                    <a:bodyPr/>
                    <a:lstStyle/>
                    <a:p>
                      <a:pPr marL="0" marR="0" lvl="0" indent="0" algn="ctr" rtl="0">
                        <a:spcBef>
                          <a:spcPts val="0"/>
                        </a:spcBef>
                        <a:spcAft>
                          <a:spcPts val="0"/>
                        </a:spcAft>
                        <a:buNone/>
                      </a:pPr>
                      <a:endParaRPr sz="14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gridSpan="2">
                  <a:txBody>
                    <a:bodyPr/>
                    <a:lstStyle/>
                    <a:p>
                      <a:pPr marL="0" marR="0" lvl="1" indent="0" algn="l" rtl="0">
                        <a:spcBef>
                          <a:spcPts val="0"/>
                        </a:spcBef>
                        <a:spcAft>
                          <a:spcPts val="0"/>
                        </a:spcAft>
                        <a:buNone/>
                      </a:pPr>
                      <a:r>
                        <a:rPr lang="en-US" sz="1200" u="none" strike="noStrike" cap="none">
                          <a:solidFill>
                            <a:schemeClr val="dk1"/>
                          </a:solidFill>
                        </a:rPr>
                        <a:t>-</a:t>
                      </a:r>
                      <a:r>
                        <a:rPr lang="en-US" sz="1200" u="none" strike="noStrike" cap="none">
                          <a:solidFill>
                            <a:srgbClr val="C00000"/>
                          </a:solidFill>
                        </a:rPr>
                        <a:t> </a:t>
                      </a:r>
                      <a:r>
                        <a:rPr lang="en-US" sz="1200" b="1" u="none" strike="noStrike" cap="none">
                          <a:solidFill>
                            <a:srgbClr val="FF0000"/>
                          </a:solidFill>
                        </a:rPr>
                        <a:t>Glaucoma</a:t>
                      </a:r>
                      <a:r>
                        <a:rPr lang="en-US" sz="1200" u="none" strike="noStrike" cap="none"/>
                        <a:t>, cataract, increase IOP→</a:t>
                      </a:r>
                      <a:r>
                        <a:rPr lang="en-US" sz="1200" u="none" strike="noStrike" cap="none">
                          <a:solidFill>
                            <a:srgbClr val="999999"/>
                          </a:solidFill>
                        </a:rPr>
                        <a:t> especially if it used for a long time.</a:t>
                      </a:r>
                      <a:endParaRPr sz="1200" u="none" strike="noStrike" cap="none">
                        <a:solidFill>
                          <a:srgbClr val="999999"/>
                        </a:solidFill>
                      </a:endParaRPr>
                    </a:p>
                    <a:p>
                      <a:pPr marL="0" marR="0" lvl="1" indent="0" algn="l" rtl="0">
                        <a:spcBef>
                          <a:spcPts val="0"/>
                        </a:spcBef>
                        <a:spcAft>
                          <a:spcPts val="0"/>
                        </a:spcAft>
                        <a:buNone/>
                      </a:pPr>
                      <a:r>
                        <a:rPr lang="en-US" sz="1200" u="none" strike="noStrike" cap="none"/>
                        <a:t>- Skin atrophy.</a:t>
                      </a:r>
                      <a:endParaRPr sz="1200"/>
                    </a:p>
                    <a:p>
                      <a:pPr marL="0" marR="0" lvl="1" indent="0" algn="l" rtl="0">
                        <a:spcBef>
                          <a:spcPts val="0"/>
                        </a:spcBef>
                        <a:spcAft>
                          <a:spcPts val="0"/>
                        </a:spcAft>
                        <a:buNone/>
                      </a:pPr>
                      <a:r>
                        <a:rPr lang="en-US" sz="1200" u="none" strike="noStrike" cap="none"/>
                        <a:t>- Secondary infection.</a:t>
                      </a:r>
                      <a:endParaRPr sz="1200"/>
                    </a:p>
                    <a:p>
                      <a:pPr marL="0" marR="0" lvl="1" indent="0" algn="l" rtl="0">
                        <a:spcBef>
                          <a:spcPts val="0"/>
                        </a:spcBef>
                        <a:spcAft>
                          <a:spcPts val="0"/>
                        </a:spcAft>
                        <a:buNone/>
                      </a:pPr>
                      <a:r>
                        <a:rPr lang="en-US" sz="1200" u="none" strike="noStrike" cap="none"/>
                        <a:t>- Delayed wound healing. → </a:t>
                      </a:r>
                      <a:r>
                        <a:rPr lang="en-US" sz="1200" u="none" strike="noStrike" cap="none">
                          <a:solidFill>
                            <a:schemeClr val="accent1"/>
                          </a:solidFill>
                        </a:rPr>
                        <a:t>(healing is slow bc it is an immune suppression)</a:t>
                      </a:r>
                      <a:r>
                        <a:rPr lang="en-US" sz="1200" u="none" strike="noStrike" cap="none"/>
                        <a:t> </a:t>
                      </a:r>
                      <a:endParaRPr sz="1200" u="none" strike="noStrike" cap="none"/>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extLst>
                  <a:ext uri="{0D108BD9-81ED-4DB2-BD59-A6C34878D82A}">
                    <a16:rowId xmlns:a16="http://schemas.microsoft.com/office/drawing/2014/main" val="10004"/>
                  </a:ext>
                </a:extLst>
              </a:tr>
              <a:tr h="1670150">
                <a:tc gridSpan="3">
                  <a:txBody>
                    <a:bodyPr/>
                    <a:lstStyle/>
                    <a:p>
                      <a:pPr marL="0" marR="0" lvl="0" indent="0" algn="ctr" rtl="0">
                        <a:spcBef>
                          <a:spcPts val="0"/>
                        </a:spcBef>
                        <a:spcAft>
                          <a:spcPts val="0"/>
                        </a:spcAft>
                        <a:buNone/>
                      </a:pPr>
                      <a:r>
                        <a:rPr lang="en-US" b="1">
                          <a:solidFill>
                            <a:schemeClr val="lt1"/>
                          </a:solidFill>
                          <a:latin typeface="Arial"/>
                          <a:ea typeface="Arial"/>
                          <a:cs typeface="Arial"/>
                          <a:sym typeface="Arial"/>
                        </a:rPr>
                        <a:t>,</a:t>
                      </a:r>
                      <a:endParaRPr b="1">
                        <a:solidFill>
                          <a:schemeClr val="lt1"/>
                        </a:solidFill>
                        <a:latin typeface="Arial"/>
                        <a:ea typeface="Arial"/>
                        <a:cs typeface="Arial"/>
                        <a:sym typeface="Arial"/>
                      </a:endParaRPr>
                    </a:p>
                    <a:p>
                      <a:pPr marL="0" marR="0" lvl="0" indent="0" algn="ctr" rtl="0">
                        <a:spcBef>
                          <a:spcPts val="0"/>
                        </a:spcBef>
                        <a:spcAft>
                          <a:spcPts val="0"/>
                        </a:spcAft>
                        <a:buNone/>
                      </a:pPr>
                      <a:endParaRPr b="1">
                        <a:solidFill>
                          <a:schemeClr val="lt1"/>
                        </a:solidFill>
                        <a:latin typeface="Arial"/>
                        <a:ea typeface="Arial"/>
                        <a:cs typeface="Arial"/>
                        <a:sym typeface="Arial"/>
                      </a:endParaRPr>
                    </a:p>
                    <a:p>
                      <a:pPr marL="0" marR="0" lvl="0" indent="0" algn="ctr" rtl="0">
                        <a:spcBef>
                          <a:spcPts val="0"/>
                        </a:spcBef>
                        <a:spcAft>
                          <a:spcPts val="0"/>
                        </a:spcAft>
                        <a:buNone/>
                      </a:pPr>
                      <a:r>
                        <a:rPr lang="en-US" b="1">
                          <a:solidFill>
                            <a:schemeClr val="lt1"/>
                          </a:solidFill>
                          <a:latin typeface="Arial"/>
                          <a:ea typeface="Arial"/>
                          <a:cs typeface="Arial"/>
                          <a:sym typeface="Arial"/>
                        </a:rPr>
                        <a:t>L,;#</a:t>
                      </a:r>
                      <a:endParaRPr b="1">
                        <a:solidFill>
                          <a:schemeClr val="lt1"/>
                        </a:solidFill>
                        <a:latin typeface="Arial"/>
                        <a:ea typeface="Arial"/>
                        <a:cs typeface="Arial"/>
                        <a:sym typeface="Arial"/>
                      </a:endParaRPr>
                    </a:p>
                    <a:p>
                      <a:pPr marL="0" marR="0" lvl="0" indent="0" algn="ctr" rtl="0">
                        <a:spcBef>
                          <a:spcPts val="0"/>
                        </a:spcBef>
                        <a:spcAft>
                          <a:spcPts val="0"/>
                        </a:spcAft>
                        <a:buNone/>
                      </a:pPr>
                      <a:r>
                        <a:rPr lang="en-US" b="1">
                          <a:solidFill>
                            <a:schemeClr val="lt1"/>
                          </a:solidFill>
                          <a:latin typeface="Arial"/>
                          <a:ea typeface="Arial"/>
                          <a:cs typeface="Arial"/>
                          <a:sym typeface="Arial"/>
                        </a:rPr>
                        <a:t>MM</a:t>
                      </a:r>
                      <a:endParaRPr b="1">
                        <a:solidFill>
                          <a:schemeClr val="lt1"/>
                        </a:solidFill>
                        <a:latin typeface="Arial"/>
                        <a:ea typeface="Arial"/>
                        <a:cs typeface="Arial"/>
                        <a:sym typeface="Arial"/>
                      </a:endParaRPr>
                    </a:p>
                    <a:p>
                      <a:pPr marL="0" marR="0" lvl="0" indent="0" algn="ctr" rtl="0">
                        <a:spcBef>
                          <a:spcPts val="0"/>
                        </a:spcBef>
                        <a:spcAft>
                          <a:spcPts val="0"/>
                        </a:spcAft>
                        <a:buNone/>
                      </a:pPr>
                      <a:endParaRPr b="1">
                        <a:solidFill>
                          <a:schemeClr val="lt1"/>
                        </a:solidFill>
                        <a:latin typeface="Arial"/>
                        <a:ea typeface="Arial"/>
                        <a:cs typeface="Arial"/>
                        <a:sym typeface="Arial"/>
                      </a:endParaRPr>
                    </a:p>
                    <a:p>
                      <a:pPr marL="0" marR="0" lvl="0" indent="0" algn="ctr" rtl="0">
                        <a:spcBef>
                          <a:spcPts val="0"/>
                        </a:spcBef>
                        <a:spcAft>
                          <a:spcPts val="0"/>
                        </a:spcAft>
                        <a:buNone/>
                      </a:pPr>
                      <a:endParaRPr b="1">
                        <a:solidFill>
                          <a:schemeClr val="lt1"/>
                        </a:solidFill>
                        <a:latin typeface="Arial"/>
                        <a:ea typeface="Arial"/>
                        <a:cs typeface="Arial"/>
                        <a:sym typeface="Arial"/>
                      </a:endParaRPr>
                    </a:p>
                    <a:p>
                      <a:pPr marL="0" marR="0" lvl="0" indent="0" algn="ctr" rtl="0">
                        <a:spcBef>
                          <a:spcPts val="0"/>
                        </a:spcBef>
                        <a:spcAft>
                          <a:spcPts val="0"/>
                        </a:spcAft>
                        <a:buNone/>
                      </a:pPr>
                      <a:endParaRPr b="1">
                        <a:solidFill>
                          <a:schemeClr val="lt1"/>
                        </a:solidFill>
                        <a:latin typeface="Arial"/>
                        <a:ea typeface="Arial"/>
                        <a:cs typeface="Arial"/>
                        <a:sym typeface="Arial"/>
                      </a:endParaRPr>
                    </a:p>
                    <a:p>
                      <a:pPr marL="0" marR="0" lvl="0" indent="0" algn="ctr" rtl="0">
                        <a:spcBef>
                          <a:spcPts val="0"/>
                        </a:spcBef>
                        <a:spcAft>
                          <a:spcPts val="0"/>
                        </a:spcAft>
                        <a:buNone/>
                      </a:pPr>
                      <a:endParaRPr b="1">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5"/>
                  </a:ext>
                </a:extLst>
              </a:tr>
            </a:tbl>
          </a:graphicData>
        </a:graphic>
      </p:graphicFrame>
      <p:sp>
        <p:nvSpPr>
          <p:cNvPr id="419" name="Google Shape;419;p38"/>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000" b="1">
                <a:solidFill>
                  <a:schemeClr val="lt1"/>
                </a:solidFill>
                <a:latin typeface="Century Gothic"/>
                <a:ea typeface="Century Gothic"/>
                <a:cs typeface="Century Gothic"/>
                <a:sym typeface="Century Gothic"/>
              </a:rPr>
              <a:t>Anti-inflammatory drugs</a:t>
            </a:r>
            <a:endParaRPr sz="2000" b="1">
              <a:solidFill>
                <a:schemeClr val="lt1"/>
              </a:solidFill>
              <a:latin typeface="Century Gothic"/>
              <a:ea typeface="Century Gothic"/>
              <a:cs typeface="Century Gothic"/>
              <a:sym typeface="Century Gothic"/>
            </a:endParaRPr>
          </a:p>
        </p:txBody>
      </p:sp>
      <p:sp>
        <p:nvSpPr>
          <p:cNvPr id="420" name="Google Shape;420;p38"/>
          <p:cNvSpPr txBox="1">
            <a:spLocks noGrp="1"/>
          </p:cNvSpPr>
          <p:nvPr>
            <p:ph type="sldNum" idx="12"/>
          </p:nvPr>
        </p:nvSpPr>
        <p:spPr>
          <a:xfrm>
            <a:off x="5186177" y="9378597"/>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14</a:t>
            </a:fld>
            <a:endParaRPr sz="900">
              <a:solidFill>
                <a:srgbClr val="8E95A0"/>
              </a:solidFill>
              <a:latin typeface="Century Gothic"/>
              <a:ea typeface="Century Gothic"/>
              <a:cs typeface="Century Gothic"/>
              <a:sym typeface="Century Gothic"/>
            </a:endParaRPr>
          </a:p>
        </p:txBody>
      </p:sp>
      <p:sp>
        <p:nvSpPr>
          <p:cNvPr id="421" name="Google Shape;421;p38"/>
          <p:cNvSpPr txBox="1"/>
          <p:nvPr/>
        </p:nvSpPr>
        <p:spPr>
          <a:xfrm>
            <a:off x="259400" y="2484825"/>
            <a:ext cx="1951200" cy="619800"/>
          </a:xfrm>
          <a:prstGeom prst="rect">
            <a:avLst/>
          </a:prstGeom>
          <a:noFill/>
          <a:ln w="9525" cap="flat" cmpd="sng">
            <a:solidFill>
              <a:schemeClr val="accent1"/>
            </a:solidFill>
            <a:prstDash val="lg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a:solidFill>
                  <a:schemeClr val="accent1"/>
                </a:solidFill>
              </a:rPr>
              <a:t>Even if it’s used topically will cause glaucoma</a:t>
            </a:r>
            <a:endParaRPr sz="1100">
              <a:solidFill>
                <a:schemeClr val="accent1"/>
              </a:solidFill>
            </a:endParaRPr>
          </a:p>
        </p:txBody>
      </p:sp>
      <p:sp>
        <p:nvSpPr>
          <p:cNvPr id="422" name="Google Shape;422;p38"/>
          <p:cNvSpPr txBox="1"/>
          <p:nvPr/>
        </p:nvSpPr>
        <p:spPr>
          <a:xfrm rot="-5400000">
            <a:off x="97875" y="3994650"/>
            <a:ext cx="7092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23" name="Google Shape;423;p38"/>
          <p:cNvSpPr txBox="1"/>
          <p:nvPr/>
        </p:nvSpPr>
        <p:spPr>
          <a:xfrm rot="-5400000">
            <a:off x="-164850" y="5697725"/>
            <a:ext cx="11694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Indications</a:t>
            </a:r>
            <a:endParaRPr/>
          </a:p>
        </p:txBody>
      </p:sp>
      <p:sp>
        <p:nvSpPr>
          <p:cNvPr id="424" name="Google Shape;424;p38"/>
          <p:cNvSpPr txBox="1"/>
          <p:nvPr/>
        </p:nvSpPr>
        <p:spPr>
          <a:xfrm rot="-5400000">
            <a:off x="90075" y="7330525"/>
            <a:ext cx="676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entury Gothic"/>
                <a:ea typeface="Century Gothic"/>
                <a:cs typeface="Century Gothic"/>
                <a:sym typeface="Century Gothic"/>
              </a:rPr>
              <a:t>ADRs</a:t>
            </a:r>
            <a:endParaRPr b="1">
              <a:solidFill>
                <a:schemeClr val="lt1"/>
              </a:solidFill>
              <a:latin typeface="Century Gothic"/>
              <a:ea typeface="Century Gothic"/>
              <a:cs typeface="Century Gothic"/>
              <a:sym typeface="Century Gothic"/>
            </a:endParaRPr>
          </a:p>
        </p:txBody>
      </p:sp>
      <p:pic>
        <p:nvPicPr>
          <p:cNvPr id="425" name="Google Shape;425;p38"/>
          <p:cNvPicPr preferRelativeResize="0"/>
          <p:nvPr/>
        </p:nvPicPr>
        <p:blipFill>
          <a:blip r:embed="rId3">
            <a:alphaModFix/>
          </a:blip>
          <a:stretch>
            <a:fillRect/>
          </a:stretch>
        </p:blipFill>
        <p:spPr>
          <a:xfrm>
            <a:off x="1988875" y="8202375"/>
            <a:ext cx="3121099" cy="1580550"/>
          </a:xfrm>
          <a:prstGeom prst="rect">
            <a:avLst/>
          </a:prstGeom>
          <a:noFill/>
          <a:ln>
            <a:noFill/>
          </a:ln>
        </p:spPr>
      </p:pic>
      <p:cxnSp>
        <p:nvCxnSpPr>
          <p:cNvPr id="426" name="Google Shape;426;p38"/>
          <p:cNvCxnSpPr>
            <a:stCxn id="415" idx="1"/>
            <a:endCxn id="421" idx="0"/>
          </p:cNvCxnSpPr>
          <p:nvPr/>
        </p:nvCxnSpPr>
        <p:spPr>
          <a:xfrm flipH="1">
            <a:off x="1234853" y="1999900"/>
            <a:ext cx="401100" cy="4848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9"/>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a:solidFill>
                  <a:schemeClr val="lt1"/>
                </a:solidFill>
                <a:latin typeface="Century Gothic"/>
                <a:ea typeface="Century Gothic"/>
                <a:cs typeface="Century Gothic"/>
                <a:sym typeface="Century Gothic"/>
              </a:rPr>
              <a:t>Corticosteroids side effect </a:t>
            </a:r>
            <a:endParaRPr sz="1800">
              <a:solidFill>
                <a:schemeClr val="lt1"/>
              </a:solidFill>
              <a:latin typeface="Century Gothic"/>
              <a:ea typeface="Century Gothic"/>
              <a:cs typeface="Century Gothic"/>
              <a:sym typeface="Century Gothic"/>
            </a:endParaRPr>
          </a:p>
        </p:txBody>
      </p:sp>
      <p:sp>
        <p:nvSpPr>
          <p:cNvPr id="433" name="Google Shape;433;p39"/>
          <p:cNvSpPr txBox="1"/>
          <p:nvPr/>
        </p:nvSpPr>
        <p:spPr>
          <a:xfrm>
            <a:off x="464931" y="5032925"/>
            <a:ext cx="894900" cy="3078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400">
                <a:solidFill>
                  <a:schemeClr val="dk1"/>
                </a:solidFill>
                <a:latin typeface="Century Gothic"/>
                <a:ea typeface="Century Gothic"/>
                <a:cs typeface="Century Gothic"/>
                <a:sym typeface="Century Gothic"/>
              </a:rPr>
              <a:t>9:09 min</a:t>
            </a:r>
            <a:endParaRPr sz="1400">
              <a:solidFill>
                <a:schemeClr val="dk1"/>
              </a:solidFill>
              <a:latin typeface="Century Gothic"/>
              <a:ea typeface="Century Gothic"/>
              <a:cs typeface="Century Gothic"/>
              <a:sym typeface="Century Gothic"/>
            </a:endParaRPr>
          </a:p>
        </p:txBody>
      </p:sp>
      <p:graphicFrame>
        <p:nvGraphicFramePr>
          <p:cNvPr id="434" name="Google Shape;434;p39"/>
          <p:cNvGraphicFramePr/>
          <p:nvPr/>
        </p:nvGraphicFramePr>
        <p:xfrm>
          <a:off x="183950" y="5340701"/>
          <a:ext cx="6488400" cy="3658780"/>
        </p:xfrm>
        <a:graphic>
          <a:graphicData uri="http://schemas.openxmlformats.org/drawingml/2006/table">
            <a:tbl>
              <a:tblPr firstRow="1" bandRow="1">
                <a:noFill/>
                <a:tableStyleId>{412D6D2C-1181-442F-84F2-E2D49DD61A30}</a:tableStyleId>
              </a:tblPr>
              <a:tblGrid>
                <a:gridCol w="601375">
                  <a:extLst>
                    <a:ext uri="{9D8B030D-6E8A-4147-A177-3AD203B41FA5}">
                      <a16:colId xmlns:a16="http://schemas.microsoft.com/office/drawing/2014/main" val="20000"/>
                    </a:ext>
                  </a:extLst>
                </a:gridCol>
                <a:gridCol w="2711025">
                  <a:extLst>
                    <a:ext uri="{9D8B030D-6E8A-4147-A177-3AD203B41FA5}">
                      <a16:colId xmlns:a16="http://schemas.microsoft.com/office/drawing/2014/main" val="20001"/>
                    </a:ext>
                  </a:extLst>
                </a:gridCol>
                <a:gridCol w="1605900">
                  <a:extLst>
                    <a:ext uri="{9D8B030D-6E8A-4147-A177-3AD203B41FA5}">
                      <a16:colId xmlns:a16="http://schemas.microsoft.com/office/drawing/2014/main" val="20002"/>
                    </a:ext>
                  </a:extLst>
                </a:gridCol>
                <a:gridCol w="1570100">
                  <a:extLst>
                    <a:ext uri="{9D8B030D-6E8A-4147-A177-3AD203B41FA5}">
                      <a16:colId xmlns:a16="http://schemas.microsoft.com/office/drawing/2014/main" val="20003"/>
                    </a:ext>
                  </a:extLst>
                </a:gridCol>
              </a:tblGrid>
              <a:tr h="471175">
                <a:tc gridSpan="4">
                  <a:txBody>
                    <a:bodyPr/>
                    <a:lstStyle/>
                    <a:p>
                      <a:pPr marL="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NSAID</a:t>
                      </a:r>
                      <a:endParaRPr sz="1800" b="1" u="none" strike="noStrike" cap="none">
                        <a:solidFill>
                          <a:srgbClr val="D8D8D8"/>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71175">
                <a:tc>
                  <a:txBody>
                    <a:bodyPr/>
                    <a:lstStyle/>
                    <a:p>
                      <a:pPr marL="0" marR="0" lvl="0" indent="0" algn="ctr" rtl="0">
                        <a:spcBef>
                          <a:spcPts val="0"/>
                        </a:spcBef>
                        <a:spcAft>
                          <a:spcPts val="0"/>
                        </a:spcAft>
                        <a:buNone/>
                      </a:pPr>
                      <a:endParaRPr sz="1100"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200" b="1" u="none" strike="noStrike" cap="none">
                          <a:solidFill>
                            <a:schemeClr val="accent2"/>
                          </a:solidFill>
                        </a:rPr>
                        <a:t>Flurbiprofen</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D4F2F0"/>
                    </a:solidFill>
                  </a:tcPr>
                </a:tc>
                <a:tc>
                  <a:txBody>
                    <a:bodyPr/>
                    <a:lstStyle/>
                    <a:p>
                      <a:pPr marL="0" marR="0" lvl="0" indent="0" algn="ctr" rtl="0">
                        <a:spcBef>
                          <a:spcPts val="0"/>
                        </a:spcBef>
                        <a:spcAft>
                          <a:spcPts val="0"/>
                        </a:spcAft>
                        <a:buNone/>
                      </a:pPr>
                      <a:r>
                        <a:rPr lang="en-US" sz="1200" b="1" u="none" strike="noStrike" cap="none">
                          <a:solidFill>
                            <a:schemeClr val="accent2"/>
                          </a:solidFill>
                        </a:rPr>
                        <a:t>diclofenac</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D4F2F0"/>
                    </a:solidFill>
                  </a:tcPr>
                </a:tc>
                <a:tc>
                  <a:txBody>
                    <a:bodyPr/>
                    <a:lstStyle/>
                    <a:p>
                      <a:pPr marL="0" marR="0" lvl="0" indent="0" algn="ctr" rtl="0">
                        <a:spcBef>
                          <a:spcPts val="0"/>
                        </a:spcBef>
                        <a:spcAft>
                          <a:spcPts val="0"/>
                        </a:spcAft>
                        <a:buNone/>
                      </a:pPr>
                      <a:r>
                        <a:rPr lang="en-US" sz="1200" b="1" u="none" strike="noStrike" cap="none">
                          <a:solidFill>
                            <a:schemeClr val="accent2"/>
                          </a:solidFill>
                        </a:rPr>
                        <a:t>Ketorolac</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solidFill>
                      <a:srgbClr val="D4F2F0"/>
                    </a:solidFill>
                  </a:tcPr>
                </a:tc>
                <a:extLst>
                  <a:ext uri="{0D108BD9-81ED-4DB2-BD59-A6C34878D82A}">
                    <a16:rowId xmlns:a16="http://schemas.microsoft.com/office/drawing/2014/main" val="10001"/>
                  </a:ext>
                </a:extLst>
              </a:tr>
              <a:tr h="409625">
                <a:tc>
                  <a:txBody>
                    <a:bodyPr/>
                    <a:lstStyle/>
                    <a:p>
                      <a:pPr marL="0" lvl="0" indent="0" algn="l" rtl="0">
                        <a:spcBef>
                          <a:spcPts val="0"/>
                        </a:spcBef>
                        <a:spcAft>
                          <a:spcPts val="0"/>
                        </a:spcAft>
                        <a:buNone/>
                      </a:pPr>
                      <a:endParaRPr sz="1100" b="1">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gridSpan="3">
                  <a:txBody>
                    <a:bodyPr/>
                    <a:lstStyle/>
                    <a:p>
                      <a:pPr marL="0" marR="0" lvl="0" indent="0" algn="l" rtl="0">
                        <a:lnSpc>
                          <a:spcPct val="100000"/>
                        </a:lnSpc>
                        <a:spcBef>
                          <a:spcPts val="0"/>
                        </a:spcBef>
                        <a:spcAft>
                          <a:spcPts val="0"/>
                        </a:spcAft>
                        <a:buClr>
                          <a:schemeClr val="dk1"/>
                        </a:buClr>
                        <a:buSzPts val="1500"/>
                        <a:buFont typeface="Century Gothic"/>
                        <a:buNone/>
                      </a:pPr>
                      <a:endParaRPr sz="1200" b="1"/>
                    </a:p>
                    <a:p>
                      <a:pPr marL="0" marR="0" lvl="0" indent="0" algn="ctr" rtl="0">
                        <a:lnSpc>
                          <a:spcPct val="100000"/>
                        </a:lnSpc>
                        <a:spcBef>
                          <a:spcPts val="0"/>
                        </a:spcBef>
                        <a:spcAft>
                          <a:spcPts val="0"/>
                        </a:spcAft>
                        <a:buClr>
                          <a:schemeClr val="dk1"/>
                        </a:buClr>
                        <a:buSzPts val="1500"/>
                        <a:buFont typeface="Century Gothic"/>
                        <a:buNone/>
                      </a:pPr>
                      <a:r>
                        <a:rPr lang="en-US" sz="1200" b="1" u="none" strike="noStrike" cap="none">
                          <a:solidFill>
                            <a:schemeClr val="dk1"/>
                          </a:solidFill>
                        </a:rPr>
                        <a:t>COX (cyclo-oxygenase) - inhibitor</a:t>
                      </a:r>
                      <a:endParaRPr sz="1200" b="1"/>
                    </a:p>
                    <a:p>
                      <a:pPr marL="0" marR="0" lvl="0" indent="0" algn="ctr" rtl="0">
                        <a:lnSpc>
                          <a:spcPct val="100000"/>
                        </a:lnSpc>
                        <a:spcBef>
                          <a:spcPts val="0"/>
                        </a:spcBef>
                        <a:spcAft>
                          <a:spcPts val="0"/>
                        </a:spcAft>
                        <a:buClr>
                          <a:schemeClr val="dk1"/>
                        </a:buClr>
                        <a:buSzPts val="1500"/>
                        <a:buFont typeface="Century Gothic"/>
                        <a:buNone/>
                      </a:pPr>
                      <a:endParaRPr sz="1200" b="1"/>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2"/>
                  </a:ext>
                </a:extLst>
              </a:tr>
              <a:tr h="1436250">
                <a:tc>
                  <a:txBody>
                    <a:bodyPr/>
                    <a:lstStyle/>
                    <a:p>
                      <a:pPr marL="0" marR="0" lvl="0" indent="0" algn="l" rtl="0">
                        <a:spcBef>
                          <a:spcPts val="0"/>
                        </a:spcBef>
                        <a:spcAft>
                          <a:spcPts val="0"/>
                        </a:spcAft>
                        <a:buNone/>
                      </a:pPr>
                      <a:endParaRPr sz="900" b="1" u="none" strike="noStrike" cap="none">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a:txBody>
                    <a:bodyPr/>
                    <a:lstStyle/>
                    <a:p>
                      <a:pPr marL="0" marR="0" lvl="0" indent="0" algn="l" rtl="0">
                        <a:lnSpc>
                          <a:spcPct val="100000"/>
                        </a:lnSpc>
                        <a:spcBef>
                          <a:spcPts val="0"/>
                        </a:spcBef>
                        <a:spcAft>
                          <a:spcPts val="0"/>
                        </a:spcAft>
                        <a:buClr>
                          <a:schemeClr val="dk1"/>
                        </a:buClr>
                        <a:buSzPts val="1400"/>
                        <a:buFont typeface="Century Gothic"/>
                        <a:buNone/>
                      </a:pPr>
                      <a:r>
                        <a:rPr lang="en-US" sz="1200" u="none" strike="noStrike" cap="none"/>
                        <a:t>Pre-operatively to </a:t>
                      </a:r>
                      <a:r>
                        <a:rPr lang="en-US" sz="1200" b="1" u="none" strike="noStrike" cap="none"/>
                        <a:t>prevent miosis</a:t>
                      </a:r>
                      <a:r>
                        <a:rPr lang="en-US" sz="1200" b="1" u="none" strike="noStrike" cap="none">
                          <a:solidFill>
                            <a:schemeClr val="accent1"/>
                          </a:solidFill>
                        </a:rPr>
                        <a:t>*</a:t>
                      </a:r>
                      <a:r>
                        <a:rPr lang="en-US" sz="1200" b="1" u="none" strike="noStrike" cap="none"/>
                        <a:t> </a:t>
                      </a:r>
                      <a:r>
                        <a:rPr lang="en-US" sz="1200" u="none" strike="noStrike" cap="none"/>
                        <a:t>during  </a:t>
                      </a:r>
                      <a:r>
                        <a:rPr lang="en-US" sz="1200" b="1" u="none" strike="noStrike" cap="none">
                          <a:solidFill>
                            <a:srgbClr val="C00000"/>
                          </a:solidFill>
                        </a:rPr>
                        <a:t>cataract surgery.</a:t>
                      </a:r>
                      <a:endParaRPr sz="1200"/>
                    </a:p>
                    <a:p>
                      <a:pPr marL="0" marR="0" lvl="0" indent="0" algn="l" rtl="0">
                        <a:lnSpc>
                          <a:spcPct val="100000"/>
                        </a:lnSpc>
                        <a:spcBef>
                          <a:spcPts val="0"/>
                        </a:spcBef>
                        <a:spcAft>
                          <a:spcPts val="0"/>
                        </a:spcAft>
                        <a:buClr>
                          <a:schemeClr val="accent1"/>
                        </a:buClr>
                        <a:buSzPts val="900"/>
                        <a:buFont typeface="Century Gothic"/>
                        <a:buNone/>
                      </a:pPr>
                      <a:r>
                        <a:rPr lang="en-US" sz="1200" u="none" strike="noStrike" cap="none">
                          <a:solidFill>
                            <a:schemeClr val="accent1"/>
                          </a:solidFill>
                        </a:rPr>
                        <a:t>* Bc they inhibit prostaglandins which produce miosis without action of cholinergic.</a:t>
                      </a:r>
                      <a:endParaRPr sz="1200" u="none" strike="noStrike" cap="none">
                        <a:solidFill>
                          <a:schemeClr val="accen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400"/>
                        <a:buFont typeface="Century Gothic"/>
                        <a:buNone/>
                      </a:pPr>
                      <a:r>
                        <a:rPr lang="en-US" sz="1200" b="1" u="none" strike="noStrike" cap="none"/>
                        <a:t>postoperative inflammation</a:t>
                      </a:r>
                      <a:r>
                        <a:rPr lang="en-US" sz="1200" u="none" strike="noStrike" cap="none"/>
                        <a:t>, mild allergic conjunctivitis, mild uveitis.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200" b="1" u="none" strike="noStrike" cap="none">
                          <a:solidFill>
                            <a:srgbClr val="C00000"/>
                          </a:solidFill>
                        </a:rPr>
                        <a:t>Cystoid macular edema</a:t>
                      </a:r>
                      <a:r>
                        <a:rPr lang="en-US" sz="1200" u="none" strike="noStrike" cap="none"/>
                        <a:t> occurring </a:t>
                      </a:r>
                      <a:r>
                        <a:rPr lang="en-US" sz="1200" u="sng" strike="noStrike" cap="none"/>
                        <a:t>after</a:t>
                      </a:r>
                      <a:r>
                        <a:rPr lang="en-US" sz="1200" u="none" strike="noStrike" cap="none"/>
                        <a:t> cataract surgery.</a:t>
                      </a:r>
                      <a:endParaRPr sz="1200" u="none" strike="noStrike" cap="none"/>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370800">
                <a:tc>
                  <a:txBody>
                    <a:bodyPr/>
                    <a:lstStyle/>
                    <a:p>
                      <a:pPr marL="0" marR="0" lvl="0" indent="0" algn="l" rtl="0">
                        <a:spcBef>
                          <a:spcPts val="0"/>
                        </a:spcBef>
                        <a:spcAft>
                          <a:spcPts val="0"/>
                        </a:spcAft>
                        <a:buNone/>
                      </a:pPr>
                      <a:endParaRPr sz="900" b="1" u="none" strike="noStrike" cap="none">
                        <a:solidFill>
                          <a:schemeClr val="dk1"/>
                        </a:solidFill>
                        <a:latin typeface="Century Gothic"/>
                        <a:ea typeface="Century Gothic"/>
                        <a:cs typeface="Century Gothic"/>
                        <a:sym typeface="Century Gothic"/>
                      </a:endParaRPr>
                    </a:p>
                  </a:txBody>
                  <a:tcPr marL="91450" marR="91450" marT="45725" marB="45725" anchor="ctr">
                    <a:lnT w="12700" cap="flat" cmpd="sng">
                      <a:solidFill>
                        <a:schemeClr val="dk1"/>
                      </a:solidFill>
                      <a:prstDash val="solid"/>
                      <a:round/>
                      <a:headEnd type="none" w="sm" len="sm"/>
                      <a:tailEnd type="none" w="sm" len="sm"/>
                    </a:lnT>
                    <a:solidFill>
                      <a:srgbClr val="FE444A"/>
                    </a:solidFill>
                  </a:tcPr>
                </a:tc>
                <a:tc gridSpan="3">
                  <a:txBody>
                    <a:bodyPr/>
                    <a:lstStyle/>
                    <a:p>
                      <a:pPr marL="0" marR="0" lvl="0" indent="0" algn="l" rtl="0">
                        <a:spcBef>
                          <a:spcPts val="0"/>
                        </a:spcBef>
                        <a:spcAft>
                          <a:spcPts val="0"/>
                        </a:spcAft>
                        <a:buNone/>
                      </a:pPr>
                      <a:r>
                        <a:rPr lang="en-US" sz="1200" u="none" strike="noStrike" cap="none">
                          <a:solidFill>
                            <a:schemeClr val="dk1"/>
                          </a:solidFill>
                        </a:rPr>
                        <a:t> </a:t>
                      </a:r>
                      <a:r>
                        <a:rPr lang="en-US" sz="1200" b="1" u="none" strike="noStrike" cap="none">
                          <a:solidFill>
                            <a:schemeClr val="dk1"/>
                          </a:solidFill>
                        </a:rPr>
                        <a:t>Stinging</a:t>
                      </a:r>
                      <a:r>
                        <a:rPr lang="en-US" sz="1200" u="none" strike="noStrike" cap="none">
                          <a:solidFill>
                            <a:schemeClr val="dk1"/>
                          </a:solidFill>
                        </a:rPr>
                        <a:t> (</a:t>
                      </a:r>
                      <a:r>
                        <a:rPr lang="en-US" sz="1200" u="none" strike="noStrike" cap="none">
                          <a:solidFill>
                            <a:schemeClr val="accent1"/>
                          </a:solidFill>
                        </a:rPr>
                        <a:t>irritation</a:t>
                      </a:r>
                      <a:r>
                        <a:rPr lang="en-US" sz="1200" u="none" strike="noStrike" cap="none">
                          <a:solidFill>
                            <a:schemeClr val="dk1"/>
                          </a:solidFill>
                        </a:rPr>
                        <a:t>), sterile corneal melt &amp; perforation.</a:t>
                      </a:r>
                      <a:endParaRPr sz="1200" u="none" strike="noStrike" cap="none">
                        <a:solidFill>
                          <a:schemeClr val="dk1"/>
                        </a:solidFill>
                      </a:endParaRPr>
                    </a:p>
                    <a:p>
                      <a:pPr marL="0" marR="0" lvl="0" indent="0" algn="l" rtl="0">
                        <a:spcBef>
                          <a:spcPts val="0"/>
                        </a:spcBef>
                        <a:spcAft>
                          <a:spcPts val="0"/>
                        </a:spcAft>
                        <a:buNone/>
                      </a:pPr>
                      <a:endParaRPr sz="1200"/>
                    </a:p>
                    <a:p>
                      <a:pPr marL="0" marR="0" lvl="0" indent="0" algn="l" rtl="0">
                        <a:spcBef>
                          <a:spcPts val="0"/>
                        </a:spcBef>
                        <a:spcAft>
                          <a:spcPts val="0"/>
                        </a:spcAft>
                        <a:buNone/>
                      </a:pPr>
                      <a:endParaRPr sz="1200"/>
                    </a:p>
                  </a:txBody>
                  <a:tcPr marL="91450" marR="91450" marT="45725" marB="45725" anchor="ct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4"/>
                  </a:ext>
                </a:extLst>
              </a:tr>
            </a:tbl>
          </a:graphicData>
        </a:graphic>
      </p:graphicFrame>
      <p:sp>
        <p:nvSpPr>
          <p:cNvPr id="435" name="Google Shape;435;p39"/>
          <p:cNvSpPr txBox="1"/>
          <p:nvPr/>
        </p:nvSpPr>
        <p:spPr>
          <a:xfrm>
            <a:off x="5102251" y="4113340"/>
            <a:ext cx="1725300" cy="32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accent3"/>
                </a:solidFill>
                <a:latin typeface="Century Gothic"/>
                <a:ea typeface="Century Gothic"/>
                <a:cs typeface="Century Gothic"/>
                <a:sym typeface="Century Gothic"/>
              </a:rPr>
              <a:t>* This pic is extra.</a:t>
            </a:r>
            <a:endParaRPr sz="1500">
              <a:solidFill>
                <a:schemeClr val="accent3"/>
              </a:solidFill>
              <a:latin typeface="Century Gothic"/>
              <a:ea typeface="Century Gothic"/>
              <a:cs typeface="Century Gothic"/>
              <a:sym typeface="Century Gothic"/>
            </a:endParaRPr>
          </a:p>
        </p:txBody>
      </p:sp>
      <p:pic>
        <p:nvPicPr>
          <p:cNvPr id="436" name="Google Shape;436;p39"/>
          <p:cNvPicPr preferRelativeResize="0"/>
          <p:nvPr/>
        </p:nvPicPr>
        <p:blipFill rotWithShape="1">
          <a:blip r:embed="rId3">
            <a:alphaModFix/>
          </a:blip>
          <a:srcRect/>
          <a:stretch/>
        </p:blipFill>
        <p:spPr>
          <a:xfrm>
            <a:off x="132038" y="758700"/>
            <a:ext cx="6593927" cy="3354649"/>
          </a:xfrm>
          <a:prstGeom prst="rect">
            <a:avLst/>
          </a:prstGeom>
          <a:noFill/>
          <a:ln>
            <a:noFill/>
          </a:ln>
        </p:spPr>
      </p:pic>
      <p:pic>
        <p:nvPicPr>
          <p:cNvPr id="437" name="Google Shape;437;p39">
            <a:hlinkClick r:id="rId4"/>
          </p:cNvPr>
          <p:cNvPicPr preferRelativeResize="0"/>
          <p:nvPr/>
        </p:nvPicPr>
        <p:blipFill rotWithShape="1">
          <a:blip r:embed="rId5">
            <a:alphaModFix/>
          </a:blip>
          <a:srcRect/>
          <a:stretch/>
        </p:blipFill>
        <p:spPr>
          <a:xfrm>
            <a:off x="175431" y="5029239"/>
            <a:ext cx="289500" cy="289500"/>
          </a:xfrm>
          <a:prstGeom prst="rect">
            <a:avLst/>
          </a:prstGeom>
          <a:noFill/>
          <a:ln>
            <a:noFill/>
          </a:ln>
        </p:spPr>
      </p:pic>
      <p:sp>
        <p:nvSpPr>
          <p:cNvPr id="438" name="Google Shape;438;p39"/>
          <p:cNvSpPr txBox="1"/>
          <p:nvPr/>
        </p:nvSpPr>
        <p:spPr>
          <a:xfrm>
            <a:off x="238125" y="9133650"/>
            <a:ext cx="2023800" cy="619800"/>
          </a:xfrm>
          <a:prstGeom prst="rect">
            <a:avLst/>
          </a:prstGeom>
          <a:noFill/>
          <a:ln w="9525" cap="flat" cmpd="sng">
            <a:solidFill>
              <a:srgbClr val="999999"/>
            </a:solidFill>
            <a:prstDash val="lg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b="1">
                <a:solidFill>
                  <a:srgbClr val="999999"/>
                </a:solidFill>
                <a:latin typeface="Century Gothic"/>
                <a:ea typeface="Century Gothic"/>
                <a:cs typeface="Century Gothic"/>
                <a:sym typeface="Century Gothic"/>
              </a:rPr>
              <a:t>Mnemonics!! </a:t>
            </a:r>
            <a:endParaRPr sz="10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000">
                <a:solidFill>
                  <a:srgbClr val="999999"/>
                </a:solidFill>
                <a:latin typeface="Century Gothic"/>
                <a:ea typeface="Century Gothic"/>
                <a:cs typeface="Century Gothic"/>
                <a:sym typeface="Century Gothic"/>
              </a:rPr>
              <a:t>Ketorol</a:t>
            </a:r>
            <a:r>
              <a:rPr lang="en-US" sz="1000" b="1">
                <a:solidFill>
                  <a:srgbClr val="999999"/>
                </a:solidFill>
                <a:latin typeface="Century Gothic"/>
                <a:ea typeface="Century Gothic"/>
                <a:cs typeface="Century Gothic"/>
                <a:sym typeface="Century Gothic"/>
              </a:rPr>
              <a:t>ac</a:t>
            </a:r>
            <a:r>
              <a:rPr lang="en-US" sz="1000">
                <a:solidFill>
                  <a:srgbClr val="999999"/>
                </a:solidFill>
                <a:latin typeface="Century Gothic"/>
                <a:ea typeface="Century Gothic"/>
                <a:cs typeface="Century Gothic"/>
                <a:sym typeface="Century Gothic"/>
              </a:rPr>
              <a:t>: </a:t>
            </a:r>
            <a:r>
              <a:rPr lang="en-US" sz="1000" b="1">
                <a:solidFill>
                  <a:srgbClr val="999999"/>
                </a:solidFill>
                <a:latin typeface="Century Gothic"/>
                <a:ea typeface="Century Gothic"/>
                <a:cs typeface="Century Gothic"/>
                <a:sym typeface="Century Gothic"/>
              </a:rPr>
              <a:t>a</a:t>
            </a:r>
            <a:r>
              <a:rPr lang="en-US" sz="1000">
                <a:solidFill>
                  <a:srgbClr val="999999"/>
                </a:solidFill>
                <a:latin typeface="Century Gothic"/>
                <a:ea typeface="Century Gothic"/>
                <a:cs typeface="Century Gothic"/>
                <a:sym typeface="Century Gothic"/>
              </a:rPr>
              <a:t>fter </a:t>
            </a:r>
            <a:r>
              <a:rPr lang="en-US" sz="1000" b="1">
                <a:solidFill>
                  <a:srgbClr val="999999"/>
                </a:solidFill>
                <a:latin typeface="Century Gothic"/>
                <a:ea typeface="Century Gothic"/>
                <a:cs typeface="Century Gothic"/>
                <a:sym typeface="Century Gothic"/>
              </a:rPr>
              <a:t>c</a:t>
            </a:r>
            <a:r>
              <a:rPr lang="en-US" sz="1000">
                <a:solidFill>
                  <a:srgbClr val="999999"/>
                </a:solidFill>
                <a:latin typeface="Century Gothic"/>
                <a:ea typeface="Century Gothic"/>
                <a:cs typeface="Century Gothic"/>
                <a:sym typeface="Century Gothic"/>
              </a:rPr>
              <a:t>ataract</a:t>
            </a:r>
            <a:endParaRPr sz="10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000">
                <a:solidFill>
                  <a:srgbClr val="999999"/>
                </a:solidFill>
                <a:latin typeface="Century Gothic"/>
                <a:ea typeface="Century Gothic"/>
                <a:cs typeface="Century Gothic"/>
                <a:sym typeface="Century Gothic"/>
              </a:rPr>
              <a:t>Flurbiprof</a:t>
            </a:r>
            <a:r>
              <a:rPr lang="en-US" sz="1000" b="1">
                <a:solidFill>
                  <a:srgbClr val="999999"/>
                </a:solidFill>
                <a:latin typeface="Century Gothic"/>
                <a:ea typeface="Century Gothic"/>
                <a:cs typeface="Century Gothic"/>
                <a:sym typeface="Century Gothic"/>
              </a:rPr>
              <a:t>en</a:t>
            </a:r>
            <a:r>
              <a:rPr lang="en-US" sz="1000">
                <a:solidFill>
                  <a:srgbClr val="999999"/>
                </a:solidFill>
                <a:latin typeface="Century Gothic"/>
                <a:ea typeface="Century Gothic"/>
                <a:cs typeface="Century Gothic"/>
                <a:sym typeface="Century Gothic"/>
              </a:rPr>
              <a:t>: </a:t>
            </a:r>
            <a:r>
              <a:rPr lang="en-US" sz="1000" b="1">
                <a:solidFill>
                  <a:srgbClr val="999999"/>
                </a:solidFill>
                <a:latin typeface="Century Gothic"/>
                <a:ea typeface="Century Gothic"/>
                <a:cs typeface="Century Gothic"/>
                <a:sym typeface="Century Gothic"/>
              </a:rPr>
              <a:t>during</a:t>
            </a:r>
            <a:r>
              <a:rPr lang="en-US" sz="1000">
                <a:solidFill>
                  <a:srgbClr val="999999"/>
                </a:solidFill>
                <a:latin typeface="Century Gothic"/>
                <a:ea typeface="Century Gothic"/>
                <a:cs typeface="Century Gothic"/>
                <a:sym typeface="Century Gothic"/>
              </a:rPr>
              <a:t> cataract</a:t>
            </a:r>
            <a:endParaRPr sz="1000">
              <a:solidFill>
                <a:srgbClr val="999999"/>
              </a:solidFill>
              <a:latin typeface="Century Gothic"/>
              <a:ea typeface="Century Gothic"/>
              <a:cs typeface="Century Gothic"/>
              <a:sym typeface="Century Gothic"/>
            </a:endParaRPr>
          </a:p>
        </p:txBody>
      </p:sp>
      <p:sp>
        <p:nvSpPr>
          <p:cNvPr id="439" name="Google Shape;439;p39"/>
          <p:cNvSpPr txBox="1"/>
          <p:nvPr/>
        </p:nvSpPr>
        <p:spPr>
          <a:xfrm rot="-5400000">
            <a:off x="97875" y="6356850"/>
            <a:ext cx="709200" cy="4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MOA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40" name="Google Shape;440;p39"/>
          <p:cNvSpPr txBox="1"/>
          <p:nvPr/>
        </p:nvSpPr>
        <p:spPr>
          <a:xfrm rot="-5400000">
            <a:off x="-164850" y="7526525"/>
            <a:ext cx="11694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Indications</a:t>
            </a:r>
            <a:endParaRPr b="1">
              <a:solidFill>
                <a:schemeClr val="dk1"/>
              </a:solidFill>
              <a:latin typeface="Century Gothic"/>
              <a:ea typeface="Century Gothic"/>
              <a:cs typeface="Century Gothic"/>
              <a:sym typeface="Century Gothic"/>
            </a:endParaRPr>
          </a:p>
        </p:txBody>
      </p:sp>
      <p:sp>
        <p:nvSpPr>
          <p:cNvPr id="441" name="Google Shape;441;p39"/>
          <p:cNvSpPr txBox="1"/>
          <p:nvPr/>
        </p:nvSpPr>
        <p:spPr>
          <a:xfrm rot="-5400000">
            <a:off x="90075" y="8397325"/>
            <a:ext cx="6762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lt1"/>
                </a:solidFill>
                <a:latin typeface="Century Gothic"/>
                <a:ea typeface="Century Gothic"/>
                <a:cs typeface="Century Gothic"/>
                <a:sym typeface="Century Gothic"/>
              </a:rPr>
              <a:t>ADRs</a:t>
            </a:r>
            <a:endParaRPr b="1">
              <a:solidFill>
                <a:schemeClr val="lt1"/>
              </a:solidFill>
              <a:latin typeface="Century Gothic"/>
              <a:ea typeface="Century Gothic"/>
              <a:cs typeface="Century Gothic"/>
              <a:sym typeface="Century Gothic"/>
            </a:endParaRPr>
          </a:p>
        </p:txBody>
      </p:sp>
      <p:sp>
        <p:nvSpPr>
          <p:cNvPr id="442" name="Google Shape;442;p39"/>
          <p:cNvSpPr txBox="1"/>
          <p:nvPr/>
        </p:nvSpPr>
        <p:spPr>
          <a:xfrm rot="-5400000">
            <a:off x="97190" y="5864150"/>
            <a:ext cx="6780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dirty="0">
                <a:solidFill>
                  <a:schemeClr val="dk1"/>
                </a:solidFill>
                <a:latin typeface="Century Gothic"/>
                <a:ea typeface="Century Gothic"/>
                <a:cs typeface="Century Gothic"/>
                <a:sym typeface="Century Gothic"/>
              </a:rPr>
              <a:t>Drug</a:t>
            </a: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pSp>
        <p:nvGrpSpPr>
          <p:cNvPr id="448" name="Google Shape;448;p40"/>
          <p:cNvGrpSpPr/>
          <p:nvPr/>
        </p:nvGrpSpPr>
        <p:grpSpPr>
          <a:xfrm>
            <a:off x="185222" y="730899"/>
            <a:ext cx="6352964" cy="6415862"/>
            <a:chOff x="3136" y="668314"/>
            <a:chExt cx="6352964" cy="6415862"/>
          </a:xfrm>
        </p:grpSpPr>
        <p:sp>
          <p:nvSpPr>
            <p:cNvPr id="449" name="Google Shape;449;p40"/>
            <p:cNvSpPr/>
            <p:nvPr/>
          </p:nvSpPr>
          <p:spPr>
            <a:xfrm>
              <a:off x="3510907" y="6677024"/>
              <a:ext cx="474199"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50" name="Google Shape;450;p40"/>
            <p:cNvSpPr txBox="1"/>
            <p:nvPr/>
          </p:nvSpPr>
          <p:spPr>
            <a:xfrm>
              <a:off x="3736151" y="6710889"/>
              <a:ext cx="23709" cy="2370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51" name="Google Shape;451;p40"/>
            <p:cNvSpPr/>
            <p:nvPr/>
          </p:nvSpPr>
          <p:spPr>
            <a:xfrm>
              <a:off x="665712" y="4102801"/>
              <a:ext cx="474199" cy="2619942"/>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52" name="Google Shape;452;p40"/>
            <p:cNvSpPr txBox="1"/>
            <p:nvPr/>
          </p:nvSpPr>
          <p:spPr>
            <a:xfrm>
              <a:off x="836249" y="5346210"/>
              <a:ext cx="133125" cy="133125"/>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53" name="Google Shape;453;p40"/>
            <p:cNvSpPr/>
            <p:nvPr/>
          </p:nvSpPr>
          <p:spPr>
            <a:xfrm>
              <a:off x="3510907" y="5773443"/>
              <a:ext cx="474199"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54" name="Google Shape;454;p40"/>
            <p:cNvSpPr txBox="1"/>
            <p:nvPr/>
          </p:nvSpPr>
          <p:spPr>
            <a:xfrm>
              <a:off x="3736151" y="5807309"/>
              <a:ext cx="23709" cy="2370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55" name="Google Shape;455;p40"/>
            <p:cNvSpPr/>
            <p:nvPr/>
          </p:nvSpPr>
          <p:spPr>
            <a:xfrm>
              <a:off x="665712" y="4102801"/>
              <a:ext cx="474199" cy="1716361"/>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56" name="Google Shape;456;p40"/>
            <p:cNvSpPr txBox="1"/>
            <p:nvPr/>
          </p:nvSpPr>
          <p:spPr>
            <a:xfrm>
              <a:off x="858295" y="4916466"/>
              <a:ext cx="89033" cy="89033"/>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57" name="Google Shape;457;p40"/>
            <p:cNvSpPr/>
            <p:nvPr/>
          </p:nvSpPr>
          <p:spPr>
            <a:xfrm>
              <a:off x="3510907" y="4869863"/>
              <a:ext cx="474199"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58" name="Google Shape;458;p40"/>
            <p:cNvSpPr txBox="1"/>
            <p:nvPr/>
          </p:nvSpPr>
          <p:spPr>
            <a:xfrm>
              <a:off x="3736151" y="4903728"/>
              <a:ext cx="23709" cy="2370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59" name="Google Shape;459;p40"/>
            <p:cNvSpPr/>
            <p:nvPr/>
          </p:nvSpPr>
          <p:spPr>
            <a:xfrm>
              <a:off x="665712" y="4102801"/>
              <a:ext cx="474199" cy="812781"/>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60" name="Google Shape;460;p40"/>
            <p:cNvSpPr txBox="1"/>
            <p:nvPr/>
          </p:nvSpPr>
          <p:spPr>
            <a:xfrm>
              <a:off x="879287" y="4485667"/>
              <a:ext cx="47049" cy="4704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61" name="Google Shape;461;p40"/>
            <p:cNvSpPr/>
            <p:nvPr/>
          </p:nvSpPr>
          <p:spPr>
            <a:xfrm>
              <a:off x="3510907" y="3966283"/>
              <a:ext cx="474199"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62" name="Google Shape;462;p40"/>
            <p:cNvSpPr txBox="1"/>
            <p:nvPr/>
          </p:nvSpPr>
          <p:spPr>
            <a:xfrm>
              <a:off x="3736151" y="4000148"/>
              <a:ext cx="23709" cy="2370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63" name="Google Shape;463;p40"/>
            <p:cNvSpPr/>
            <p:nvPr/>
          </p:nvSpPr>
          <p:spPr>
            <a:xfrm>
              <a:off x="665712" y="3966283"/>
              <a:ext cx="474199" cy="91440"/>
            </a:xfrm>
            <a:custGeom>
              <a:avLst/>
              <a:gdLst/>
              <a:ahLst/>
              <a:cxnLst/>
              <a:rect l="l" t="t" r="r" b="b"/>
              <a:pathLst>
                <a:path w="120000" h="120000" extrusionOk="0">
                  <a:moveTo>
                    <a:pt x="0" y="179157"/>
                  </a:moveTo>
                  <a:lnTo>
                    <a:pt x="60000" y="179157"/>
                  </a:lnTo>
                  <a:lnTo>
                    <a:pt x="60000" y="60000"/>
                  </a:lnTo>
                  <a:lnTo>
                    <a:pt x="120000" y="6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64" name="Google Shape;464;p40"/>
            <p:cNvSpPr txBox="1"/>
            <p:nvPr/>
          </p:nvSpPr>
          <p:spPr>
            <a:xfrm>
              <a:off x="890742" y="3999932"/>
              <a:ext cx="24140" cy="2414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65" name="Google Shape;465;p40"/>
            <p:cNvSpPr/>
            <p:nvPr/>
          </p:nvSpPr>
          <p:spPr>
            <a:xfrm>
              <a:off x="3510907" y="3062702"/>
              <a:ext cx="474199" cy="9144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66" name="Google Shape;466;p40"/>
            <p:cNvSpPr txBox="1"/>
            <p:nvPr/>
          </p:nvSpPr>
          <p:spPr>
            <a:xfrm>
              <a:off x="3736151" y="3096567"/>
              <a:ext cx="23709" cy="23709"/>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67" name="Google Shape;467;p40"/>
            <p:cNvSpPr/>
            <p:nvPr/>
          </p:nvSpPr>
          <p:spPr>
            <a:xfrm>
              <a:off x="665712" y="3108422"/>
              <a:ext cx="474199" cy="99437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68" name="Google Shape;468;p40"/>
            <p:cNvSpPr txBox="1"/>
            <p:nvPr/>
          </p:nvSpPr>
          <p:spPr>
            <a:xfrm>
              <a:off x="875271" y="3578070"/>
              <a:ext cx="55083" cy="55083"/>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69" name="Google Shape;469;p40"/>
            <p:cNvSpPr/>
            <p:nvPr/>
          </p:nvSpPr>
          <p:spPr>
            <a:xfrm>
              <a:off x="3510907" y="1753051"/>
              <a:ext cx="474199" cy="45179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70" name="Google Shape;470;p40"/>
            <p:cNvSpPr txBox="1"/>
            <p:nvPr/>
          </p:nvSpPr>
          <p:spPr>
            <a:xfrm>
              <a:off x="3731632" y="1962572"/>
              <a:ext cx="32748" cy="3274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71" name="Google Shape;471;p40"/>
            <p:cNvSpPr/>
            <p:nvPr/>
          </p:nvSpPr>
          <p:spPr>
            <a:xfrm>
              <a:off x="3510907" y="1301261"/>
              <a:ext cx="474199" cy="45179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72" name="Google Shape;472;p40"/>
            <p:cNvSpPr txBox="1"/>
            <p:nvPr/>
          </p:nvSpPr>
          <p:spPr>
            <a:xfrm>
              <a:off x="3731632" y="1510782"/>
              <a:ext cx="32748" cy="32748"/>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73" name="Google Shape;473;p40"/>
            <p:cNvSpPr/>
            <p:nvPr/>
          </p:nvSpPr>
          <p:spPr>
            <a:xfrm>
              <a:off x="665712" y="1753051"/>
              <a:ext cx="474199" cy="234975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74" name="Google Shape;474;p40"/>
            <p:cNvSpPr txBox="1"/>
            <p:nvPr/>
          </p:nvSpPr>
          <p:spPr>
            <a:xfrm>
              <a:off x="842884" y="2867998"/>
              <a:ext cx="119856" cy="119856"/>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475" name="Google Shape;475;p40"/>
            <p:cNvSpPr/>
            <p:nvPr/>
          </p:nvSpPr>
          <p:spPr>
            <a:xfrm rot="-5400000">
              <a:off x="-1571578" y="3771513"/>
              <a:ext cx="3812006" cy="662577"/>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76" name="Google Shape;476;p40"/>
            <p:cNvSpPr txBox="1"/>
            <p:nvPr/>
          </p:nvSpPr>
          <p:spPr>
            <a:xfrm rot="-5400000">
              <a:off x="-1571578" y="3771513"/>
              <a:ext cx="3812006" cy="662577"/>
            </a:xfrm>
            <a:prstGeom prst="rect">
              <a:avLst/>
            </a:prstGeom>
            <a:noFill/>
            <a:ln>
              <a:noFill/>
            </a:ln>
          </p:spPr>
          <p:txBody>
            <a:bodyPr spcFirstLastPara="1" wrap="square" lIns="11425" tIns="11425" rIns="11425" bIns="11425" anchor="ctr" anchorCtr="0">
              <a:noAutofit/>
            </a:bodyPr>
            <a:lstStyle/>
            <a:p>
              <a:pPr marL="0" marR="0" lvl="0" indent="0" algn="ctr" rtl="1">
                <a:lnSpc>
                  <a:spcPct val="90000"/>
                </a:lnSpc>
                <a:spcBef>
                  <a:spcPts val="0"/>
                </a:spcBef>
                <a:spcAft>
                  <a:spcPts val="0"/>
                </a:spcAft>
                <a:buNone/>
              </a:pPr>
              <a:r>
                <a:rPr lang="en-US" b="1">
                  <a:solidFill>
                    <a:schemeClr val="lt1"/>
                  </a:solidFill>
                  <a:latin typeface="Century Gothic"/>
                  <a:ea typeface="Century Gothic"/>
                  <a:cs typeface="Century Gothic"/>
                  <a:sym typeface="Century Gothic"/>
                </a:rPr>
                <a:t>Drugs causing corneal deposits</a:t>
              </a:r>
              <a:endParaRPr b="1">
                <a:solidFill>
                  <a:schemeClr val="lt1"/>
                </a:solidFill>
                <a:latin typeface="Century Gothic"/>
                <a:ea typeface="Century Gothic"/>
                <a:cs typeface="Century Gothic"/>
                <a:sym typeface="Century Gothic"/>
              </a:endParaRPr>
            </a:p>
          </p:txBody>
        </p:sp>
        <p:sp>
          <p:nvSpPr>
            <p:cNvPr id="477" name="Google Shape;477;p40"/>
            <p:cNvSpPr/>
            <p:nvPr/>
          </p:nvSpPr>
          <p:spPr>
            <a:xfrm>
              <a:off x="1139914" y="1343268"/>
              <a:ext cx="2370900" cy="812700"/>
            </a:xfrm>
            <a:prstGeom prst="rect">
              <a:avLst/>
            </a:prstGeom>
            <a:solidFill>
              <a:srgbClr val="D4F2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78" name="Google Shape;478;p40"/>
            <p:cNvSpPr txBox="1"/>
            <p:nvPr/>
          </p:nvSpPr>
          <p:spPr>
            <a:xfrm>
              <a:off x="1139914" y="1390290"/>
              <a:ext cx="2370900" cy="723000"/>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Amiodarone</a:t>
              </a:r>
              <a:r>
                <a:rPr lang="en-US" sz="1200" b="1">
                  <a:solidFill>
                    <a:schemeClr val="dk1"/>
                  </a:solidFill>
                  <a:latin typeface="Century Gothic"/>
                  <a:ea typeface="Century Gothic"/>
                  <a:cs typeface="Century Gothic"/>
                  <a:sym typeface="Century Gothic"/>
                </a:rPr>
                <a:t>,</a:t>
              </a:r>
              <a:endParaRPr sz="1200" b="1">
                <a:solidFill>
                  <a:schemeClr val="dk1"/>
                </a:solidFill>
                <a:latin typeface="Century Gothic"/>
                <a:ea typeface="Century Gothic"/>
                <a:cs typeface="Century Gothic"/>
                <a:sym typeface="Century Gothic"/>
              </a:endParaRPr>
            </a:p>
            <a:p>
              <a:pPr marL="0" marR="0" lvl="0" indent="0" algn="ctr" rtl="0">
                <a:lnSpc>
                  <a:spcPct val="90000"/>
                </a:lnSpc>
                <a:spcBef>
                  <a:spcPts val="805"/>
                </a:spcBef>
                <a:spcAft>
                  <a:spcPts val="0"/>
                </a:spcAft>
                <a:buNone/>
              </a:pPr>
              <a:r>
                <a:rPr lang="en-US" sz="1200" b="1">
                  <a:solidFill>
                    <a:schemeClr val="accent2"/>
                  </a:solidFill>
                  <a:latin typeface="Century Gothic"/>
                  <a:ea typeface="Century Gothic"/>
                  <a:cs typeface="Century Gothic"/>
                  <a:sym typeface="Century Gothic"/>
                </a:rPr>
                <a:t>Chloroquine</a:t>
              </a:r>
              <a:endParaRPr sz="1200" b="1">
                <a:solidFill>
                  <a:schemeClr val="accent2"/>
                </a:solidFill>
                <a:latin typeface="Century Gothic"/>
                <a:ea typeface="Century Gothic"/>
                <a:cs typeface="Century Gothic"/>
                <a:sym typeface="Century Gothic"/>
              </a:endParaRPr>
            </a:p>
          </p:txBody>
        </p:sp>
        <p:sp>
          <p:nvSpPr>
            <p:cNvPr id="479" name="Google Shape;479;p40"/>
            <p:cNvSpPr/>
            <p:nvPr/>
          </p:nvSpPr>
          <p:spPr>
            <a:xfrm>
              <a:off x="3985114" y="668314"/>
              <a:ext cx="2370900" cy="9945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80" name="Google Shape;480;p40"/>
            <p:cNvSpPr txBox="1"/>
            <p:nvPr/>
          </p:nvSpPr>
          <p:spPr>
            <a:xfrm>
              <a:off x="3985114" y="746140"/>
              <a:ext cx="2370900" cy="8127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ctr" rtl="0">
                <a:lnSpc>
                  <a:spcPct val="9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Pigmented deposits</a:t>
              </a:r>
              <a:endParaRPr sz="1200">
                <a:solidFill>
                  <a:schemeClr val="dk1"/>
                </a:solidFill>
                <a:latin typeface="Century Gothic"/>
                <a:ea typeface="Century Gothic"/>
                <a:cs typeface="Century Gothic"/>
                <a:sym typeface="Century Gothic"/>
              </a:endParaRPr>
            </a:p>
            <a:p>
              <a:pPr marL="0" marR="0" lvl="0" indent="0" algn="ctr" rtl="0">
                <a:lnSpc>
                  <a:spcPct val="90000"/>
                </a:lnSpc>
                <a:spcBef>
                  <a:spcPts val="560"/>
                </a:spcBef>
                <a:spcAft>
                  <a:spcPts val="0"/>
                </a:spcAft>
                <a:buNone/>
              </a:pPr>
              <a:r>
                <a:rPr lang="en-US" sz="1200">
                  <a:solidFill>
                    <a:schemeClr val="dk1"/>
                  </a:solidFill>
                  <a:latin typeface="Century Gothic"/>
                  <a:ea typeface="Century Gothic"/>
                  <a:cs typeface="Century Gothic"/>
                  <a:sym typeface="Century Gothic"/>
                </a:rPr>
                <a:t>of cornea (</a:t>
              </a:r>
              <a:r>
                <a:rPr lang="en-US" sz="1100" b="1">
                  <a:solidFill>
                    <a:schemeClr val="accent1"/>
                  </a:solidFill>
                </a:rPr>
                <a:t>Deposition in eye lens &gt;&gt; optic neuropathy &gt;&gt; pigmentation)</a:t>
              </a:r>
              <a:endParaRPr sz="1100">
                <a:solidFill>
                  <a:schemeClr val="accent1"/>
                </a:solidFill>
              </a:endParaRPr>
            </a:p>
            <a:p>
              <a:pPr marL="0" marR="0" lvl="0" indent="0" algn="ctr" rtl="0">
                <a:lnSpc>
                  <a:spcPct val="90000"/>
                </a:lnSpc>
                <a:spcBef>
                  <a:spcPts val="560"/>
                </a:spcBef>
                <a:spcAft>
                  <a:spcPts val="0"/>
                </a:spcAft>
                <a:buNone/>
              </a:pPr>
              <a:r>
                <a:rPr lang="en-US" sz="1200">
                  <a:solidFill>
                    <a:schemeClr val="dk1"/>
                  </a:solidFill>
                  <a:latin typeface="Century Gothic"/>
                  <a:ea typeface="Century Gothic"/>
                  <a:cs typeface="Century Gothic"/>
                  <a:sym typeface="Century Gothic"/>
                </a:rPr>
                <a:t>. </a:t>
              </a:r>
              <a:endParaRPr sz="1200" baseline="30000">
                <a:solidFill>
                  <a:schemeClr val="dk1"/>
                </a:solidFill>
                <a:latin typeface="Century Gothic"/>
                <a:ea typeface="Century Gothic"/>
                <a:cs typeface="Century Gothic"/>
                <a:sym typeface="Century Gothic"/>
              </a:endParaRPr>
            </a:p>
          </p:txBody>
        </p:sp>
        <p:sp>
          <p:nvSpPr>
            <p:cNvPr id="481" name="Google Shape;481;p40"/>
            <p:cNvSpPr/>
            <p:nvPr/>
          </p:nvSpPr>
          <p:spPr>
            <a:xfrm>
              <a:off x="3985106" y="1843409"/>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82" name="Google Shape;482;p40"/>
            <p:cNvSpPr txBox="1"/>
            <p:nvPr/>
          </p:nvSpPr>
          <p:spPr>
            <a:xfrm>
              <a:off x="3985106" y="1843409"/>
              <a:ext cx="2370995" cy="72286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Retinopathy + Optic neuropathy</a:t>
              </a:r>
              <a:r>
                <a:rPr lang="en-US" sz="1200" baseline="30000">
                  <a:solidFill>
                    <a:schemeClr val="dk1"/>
                  </a:solidFill>
                  <a:latin typeface="Century Gothic"/>
                  <a:ea typeface="Century Gothic"/>
                  <a:cs typeface="Century Gothic"/>
                  <a:sym typeface="Century Gothic"/>
                </a:rPr>
                <a:t>1</a:t>
              </a: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p:txBody>
        </p:sp>
        <p:sp>
          <p:nvSpPr>
            <p:cNvPr id="483" name="Google Shape;483;p40"/>
            <p:cNvSpPr/>
            <p:nvPr/>
          </p:nvSpPr>
          <p:spPr>
            <a:xfrm>
              <a:off x="1139912" y="2746990"/>
              <a:ext cx="2370995" cy="722864"/>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84" name="Google Shape;484;p40"/>
            <p:cNvSpPr txBox="1"/>
            <p:nvPr/>
          </p:nvSpPr>
          <p:spPr>
            <a:xfrm>
              <a:off x="1139912" y="2746990"/>
              <a:ext cx="2370995" cy="722864"/>
            </a:xfrm>
            <a:prstGeom prst="rect">
              <a:avLst/>
            </a:prstGeom>
            <a:noFill/>
            <a:ln>
              <a:noFill/>
            </a:ln>
          </p:spPr>
          <p:txBody>
            <a:bodyPr spcFirstLastPara="1" wrap="square" lIns="14600" tIns="14600" rIns="14600" bIns="14600" anchor="ctr" anchorCtr="0">
              <a:noAutofit/>
            </a:bodyPr>
            <a:lstStyle/>
            <a:p>
              <a:pPr marL="0" marR="0" lvl="0" indent="0" algn="ctr" rtl="1">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digitalis</a:t>
              </a:r>
              <a:endParaRPr sz="1200" b="1">
                <a:solidFill>
                  <a:schemeClr val="accent2"/>
                </a:solidFill>
                <a:latin typeface="Century Gothic"/>
                <a:ea typeface="Century Gothic"/>
                <a:cs typeface="Century Gothic"/>
                <a:sym typeface="Century Gothic"/>
              </a:endParaRPr>
            </a:p>
            <a:p>
              <a:pPr marL="0" marR="0" lvl="0" indent="0" algn="ctr" rtl="1">
                <a:lnSpc>
                  <a:spcPct val="90000"/>
                </a:lnSpc>
                <a:spcBef>
                  <a:spcPts val="0"/>
                </a:spcBef>
                <a:spcAft>
                  <a:spcPts val="0"/>
                </a:spcAft>
                <a:buNone/>
              </a:pPr>
              <a:r>
                <a:rPr lang="en-US" sz="1000" b="1">
                  <a:solidFill>
                    <a:schemeClr val="accent2"/>
                  </a:solidFill>
                  <a:latin typeface="Century Gothic"/>
                  <a:ea typeface="Century Gothic"/>
                  <a:cs typeface="Century Gothic"/>
                  <a:sym typeface="Century Gothic"/>
                </a:rPr>
                <a:t>cardiac failure drug</a:t>
              </a:r>
              <a:endParaRPr sz="1000" b="1">
                <a:solidFill>
                  <a:schemeClr val="accent2"/>
                </a:solidFill>
                <a:latin typeface="Century Gothic"/>
                <a:ea typeface="Century Gothic"/>
                <a:cs typeface="Century Gothic"/>
                <a:sym typeface="Century Gothic"/>
              </a:endParaRPr>
            </a:p>
          </p:txBody>
        </p:sp>
        <p:sp>
          <p:nvSpPr>
            <p:cNvPr id="485" name="Google Shape;485;p40"/>
            <p:cNvSpPr/>
            <p:nvPr/>
          </p:nvSpPr>
          <p:spPr>
            <a:xfrm>
              <a:off x="3985106" y="2746990"/>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86" name="Google Shape;486;p40"/>
            <p:cNvSpPr txBox="1"/>
            <p:nvPr/>
          </p:nvSpPr>
          <p:spPr>
            <a:xfrm>
              <a:off x="3985106" y="2746990"/>
              <a:ext cx="2370995" cy="72286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ocular disturbances &amp; </a:t>
              </a:r>
              <a:r>
                <a:rPr lang="en-US" sz="1200" b="1">
                  <a:solidFill>
                    <a:schemeClr val="dk1"/>
                  </a:solidFill>
                  <a:latin typeface="Century Gothic"/>
                  <a:ea typeface="Century Gothic"/>
                  <a:cs typeface="Century Gothic"/>
                  <a:sym typeface="Century Gothic"/>
                </a:rPr>
                <a:t>chromatopsia </a:t>
              </a:r>
              <a:endParaRPr sz="1200" b="1">
                <a:solidFill>
                  <a:schemeClr val="dk1"/>
                </a:solidFill>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n-US" sz="1000" b="1">
                  <a:solidFill>
                    <a:schemeClr val="dk1"/>
                  </a:solidFill>
                  <a:latin typeface="Century Gothic"/>
                  <a:ea typeface="Century Gothic"/>
                  <a:cs typeface="Century Gothic"/>
                  <a:sym typeface="Century Gothic"/>
                </a:rPr>
                <a:t>(with overdose objects appear yellow)</a:t>
              </a:r>
              <a:endParaRPr sz="1000" b="1">
                <a:solidFill>
                  <a:schemeClr val="dk1"/>
                </a:solidFill>
                <a:latin typeface="Century Gothic"/>
                <a:ea typeface="Century Gothic"/>
                <a:cs typeface="Century Gothic"/>
                <a:sym typeface="Century Gothic"/>
              </a:endParaRPr>
            </a:p>
          </p:txBody>
        </p:sp>
        <p:sp>
          <p:nvSpPr>
            <p:cNvPr id="487" name="Google Shape;487;p40"/>
            <p:cNvSpPr/>
            <p:nvPr/>
          </p:nvSpPr>
          <p:spPr>
            <a:xfrm>
              <a:off x="1139912" y="3650570"/>
              <a:ext cx="2370995" cy="722864"/>
            </a:xfrm>
            <a:prstGeom prst="rect">
              <a:avLst/>
            </a:prstGeom>
            <a:solidFill>
              <a:srgbClr val="D7FC8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88" name="Google Shape;488;p40"/>
            <p:cNvSpPr txBox="1"/>
            <p:nvPr/>
          </p:nvSpPr>
          <p:spPr>
            <a:xfrm>
              <a:off x="1139912" y="3650570"/>
              <a:ext cx="2370995" cy="722864"/>
            </a:xfrm>
            <a:prstGeom prst="rect">
              <a:avLst/>
            </a:prstGeom>
            <a:noFill/>
            <a:ln>
              <a:noFill/>
            </a:ln>
          </p:spPr>
          <p:txBody>
            <a:bodyPr spcFirstLastPara="1" wrap="square" lIns="14600" tIns="14600" rIns="14600" bIns="14600" anchor="ctr" anchorCtr="0">
              <a:noAutofit/>
            </a:bodyPr>
            <a:lstStyle/>
            <a:p>
              <a:pPr marL="0" marR="0" lvl="0" indent="0" algn="ctr" rtl="1">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Phenothizines </a:t>
              </a:r>
              <a:endParaRPr sz="1200" b="1">
                <a:solidFill>
                  <a:schemeClr val="accent2"/>
                </a:solidFill>
                <a:latin typeface="Century Gothic"/>
                <a:ea typeface="Century Gothic"/>
                <a:cs typeface="Century Gothic"/>
                <a:sym typeface="Century Gothic"/>
              </a:endParaRPr>
            </a:p>
          </p:txBody>
        </p:sp>
        <p:sp>
          <p:nvSpPr>
            <p:cNvPr id="489" name="Google Shape;489;p40"/>
            <p:cNvSpPr/>
            <p:nvPr/>
          </p:nvSpPr>
          <p:spPr>
            <a:xfrm>
              <a:off x="3985106" y="3650570"/>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90" name="Google Shape;490;p40"/>
            <p:cNvSpPr txBox="1"/>
            <p:nvPr/>
          </p:nvSpPr>
          <p:spPr>
            <a:xfrm>
              <a:off x="3985106" y="3650570"/>
              <a:ext cx="2370995" cy="72286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Brown pigmentary </a:t>
              </a:r>
              <a:r>
                <a:rPr lang="en-US" sz="1200">
                  <a:solidFill>
                    <a:schemeClr val="dk1"/>
                  </a:solidFill>
                  <a:latin typeface="Century Gothic"/>
                  <a:ea typeface="Century Gothic"/>
                  <a:cs typeface="Century Gothic"/>
                  <a:sym typeface="Century Gothic"/>
                </a:rPr>
                <a:t>deposits in the cornea, conjunctiva &amp; eyelid.</a:t>
              </a:r>
              <a:endParaRPr sz="1200">
                <a:solidFill>
                  <a:schemeClr val="dk1"/>
                </a:solidFill>
                <a:latin typeface="Century Gothic"/>
                <a:ea typeface="Century Gothic"/>
                <a:cs typeface="Century Gothic"/>
                <a:sym typeface="Century Gothic"/>
              </a:endParaRPr>
            </a:p>
          </p:txBody>
        </p:sp>
        <p:sp>
          <p:nvSpPr>
            <p:cNvPr id="491" name="Google Shape;491;p40"/>
            <p:cNvSpPr/>
            <p:nvPr/>
          </p:nvSpPr>
          <p:spPr>
            <a:xfrm>
              <a:off x="1139912" y="4554151"/>
              <a:ext cx="2370995" cy="722864"/>
            </a:xfrm>
            <a:prstGeom prst="rect">
              <a:avLst/>
            </a:prstGeom>
            <a:solidFill>
              <a:srgbClr val="FFC1D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92" name="Google Shape;492;p40"/>
            <p:cNvSpPr txBox="1"/>
            <p:nvPr/>
          </p:nvSpPr>
          <p:spPr>
            <a:xfrm>
              <a:off x="1139912" y="4554151"/>
              <a:ext cx="2370995" cy="722864"/>
            </a:xfrm>
            <a:prstGeom prst="rect">
              <a:avLst/>
            </a:prstGeom>
            <a:noFill/>
            <a:ln>
              <a:noFill/>
            </a:ln>
          </p:spPr>
          <p:txBody>
            <a:bodyPr spcFirstLastPara="1" wrap="square" lIns="16500" tIns="16500" rIns="16500" bIns="16500" anchor="ctr" anchorCtr="0">
              <a:noAutofit/>
            </a:bodyPr>
            <a:lstStyle/>
            <a:p>
              <a:pPr marL="0" marR="0" lvl="0" indent="0" algn="ctr" rtl="1">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Steroids</a:t>
              </a:r>
              <a:endParaRPr sz="1200" b="1">
                <a:solidFill>
                  <a:schemeClr val="accent2"/>
                </a:solidFill>
                <a:latin typeface="Century Gothic"/>
                <a:ea typeface="Century Gothic"/>
                <a:cs typeface="Century Gothic"/>
                <a:sym typeface="Century Gothic"/>
              </a:endParaRPr>
            </a:p>
          </p:txBody>
        </p:sp>
        <p:sp>
          <p:nvSpPr>
            <p:cNvPr id="493" name="Google Shape;493;p40"/>
            <p:cNvSpPr/>
            <p:nvPr/>
          </p:nvSpPr>
          <p:spPr>
            <a:xfrm>
              <a:off x="3985106" y="4554151"/>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94" name="Google Shape;494;p40"/>
            <p:cNvSpPr txBox="1"/>
            <p:nvPr/>
          </p:nvSpPr>
          <p:spPr>
            <a:xfrm>
              <a:off x="3985106" y="4554151"/>
              <a:ext cx="2370995" cy="72286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cataract formation</a:t>
              </a:r>
              <a:r>
                <a:rPr lang="en-US" sz="1200" baseline="30000">
                  <a:solidFill>
                    <a:schemeClr val="dk1"/>
                  </a:solidFill>
                  <a:latin typeface="Century Gothic"/>
                  <a:ea typeface="Century Gothic"/>
                  <a:cs typeface="Century Gothic"/>
                  <a:sym typeface="Century Gothic"/>
                </a:rPr>
                <a:t>2</a:t>
              </a:r>
              <a:r>
                <a:rPr lang="en-US" sz="1200">
                  <a:solidFill>
                    <a:schemeClr val="dk1"/>
                  </a:solidFill>
                  <a:latin typeface="Century Gothic"/>
                  <a:ea typeface="Century Gothic"/>
                  <a:cs typeface="Century Gothic"/>
                  <a:sym typeface="Century Gothic"/>
                </a:rPr>
                <a:t>, elevated IOP  &amp;  glaucoma </a:t>
              </a:r>
              <a:endParaRPr sz="1200">
                <a:solidFill>
                  <a:schemeClr val="dk1"/>
                </a:solidFill>
                <a:latin typeface="Century Gothic"/>
                <a:ea typeface="Century Gothic"/>
                <a:cs typeface="Century Gothic"/>
                <a:sym typeface="Century Gothic"/>
              </a:endParaRPr>
            </a:p>
          </p:txBody>
        </p:sp>
        <p:sp>
          <p:nvSpPr>
            <p:cNvPr id="495" name="Google Shape;495;p40"/>
            <p:cNvSpPr/>
            <p:nvPr/>
          </p:nvSpPr>
          <p:spPr>
            <a:xfrm>
              <a:off x="1139912" y="5457731"/>
              <a:ext cx="2370995" cy="722864"/>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96" name="Google Shape;496;p40"/>
            <p:cNvSpPr txBox="1"/>
            <p:nvPr/>
          </p:nvSpPr>
          <p:spPr>
            <a:xfrm>
              <a:off x="1139912" y="5457731"/>
              <a:ext cx="2370995" cy="722864"/>
            </a:xfrm>
            <a:prstGeom prst="rect">
              <a:avLst/>
            </a:prstGeom>
            <a:noFill/>
            <a:ln>
              <a:noFill/>
            </a:ln>
          </p:spPr>
          <p:txBody>
            <a:bodyPr spcFirstLastPara="1" wrap="square" lIns="15225" tIns="15225" rIns="15225" bIns="15225" anchor="ctr" anchorCtr="0">
              <a:noAutofit/>
            </a:bodyPr>
            <a:lstStyle/>
            <a:p>
              <a:pPr marL="0" marR="0" lvl="0" indent="0" algn="ctr" rtl="1">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Ethambutol</a:t>
              </a:r>
              <a:r>
                <a:rPr lang="en-US" sz="1200" baseline="30000">
                  <a:solidFill>
                    <a:schemeClr val="dk1"/>
                  </a:solidFill>
                  <a:latin typeface="Century Gothic"/>
                  <a:ea typeface="Century Gothic"/>
                  <a:cs typeface="Century Gothic"/>
                  <a:sym typeface="Century Gothic"/>
                </a:rPr>
                <a:t>5</a:t>
              </a:r>
              <a:endParaRPr sz="1200">
                <a:solidFill>
                  <a:schemeClr val="dk1"/>
                </a:solidFill>
                <a:latin typeface="Century Gothic"/>
                <a:ea typeface="Century Gothic"/>
                <a:cs typeface="Century Gothic"/>
                <a:sym typeface="Century Gothic"/>
              </a:endParaRPr>
            </a:p>
          </p:txBody>
        </p:sp>
        <p:sp>
          <p:nvSpPr>
            <p:cNvPr id="497" name="Google Shape;497;p40"/>
            <p:cNvSpPr/>
            <p:nvPr/>
          </p:nvSpPr>
          <p:spPr>
            <a:xfrm>
              <a:off x="3985106" y="5457731"/>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98" name="Google Shape;498;p40"/>
            <p:cNvSpPr txBox="1"/>
            <p:nvPr/>
          </p:nvSpPr>
          <p:spPr>
            <a:xfrm>
              <a:off x="3985106" y="5457731"/>
              <a:ext cx="2370995" cy="72286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None/>
              </a:pPr>
              <a:r>
                <a:rPr lang="en-US" sz="1200" b="1">
                  <a:solidFill>
                    <a:schemeClr val="dk1"/>
                  </a:solidFill>
                  <a:latin typeface="Century Gothic"/>
                  <a:ea typeface="Century Gothic"/>
                  <a:cs typeface="Century Gothic"/>
                  <a:sym typeface="Century Gothic"/>
                </a:rPr>
                <a:t>optic neuropathy </a:t>
              </a:r>
              <a:r>
                <a:rPr lang="en-US" sz="1200">
                  <a:solidFill>
                    <a:schemeClr val="dk1"/>
                  </a:solidFill>
                  <a:latin typeface="Century Gothic"/>
                  <a:ea typeface="Century Gothic"/>
                  <a:cs typeface="Century Gothic"/>
                  <a:sym typeface="Century Gothic"/>
                </a:rPr>
                <a:t>characterized by gradual Progressive central scotomas and vision loss.</a:t>
              </a:r>
              <a:endParaRPr sz="1200">
                <a:solidFill>
                  <a:schemeClr val="dk1"/>
                </a:solidFill>
                <a:latin typeface="Century Gothic"/>
                <a:ea typeface="Century Gothic"/>
                <a:cs typeface="Century Gothic"/>
                <a:sym typeface="Century Gothic"/>
              </a:endParaRPr>
            </a:p>
          </p:txBody>
        </p:sp>
        <p:sp>
          <p:nvSpPr>
            <p:cNvPr id="499" name="Google Shape;499;p40"/>
            <p:cNvSpPr/>
            <p:nvPr/>
          </p:nvSpPr>
          <p:spPr>
            <a:xfrm>
              <a:off x="1139912" y="6361312"/>
              <a:ext cx="2370995" cy="722864"/>
            </a:xfrm>
            <a:prstGeom prst="rect">
              <a:avLst/>
            </a:prstGeom>
            <a:solidFill>
              <a:srgbClr val="CFFEF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500" name="Google Shape;500;p40"/>
            <p:cNvSpPr txBox="1"/>
            <p:nvPr/>
          </p:nvSpPr>
          <p:spPr>
            <a:xfrm>
              <a:off x="1139912" y="6361312"/>
              <a:ext cx="2370995" cy="722864"/>
            </a:xfrm>
            <a:prstGeom prst="rect">
              <a:avLst/>
            </a:prstGeom>
            <a:noFill/>
            <a:ln>
              <a:noFill/>
            </a:ln>
          </p:spPr>
          <p:txBody>
            <a:bodyPr spcFirstLastPara="1" wrap="square" lIns="15875" tIns="15875" rIns="15875" bIns="15875" anchor="ctr" anchorCtr="0">
              <a:noAutofit/>
            </a:bodyPr>
            <a:lstStyle/>
            <a:p>
              <a:pPr marL="0" marR="0" lvl="0" indent="0" algn="ctr" rtl="1">
                <a:lnSpc>
                  <a:spcPct val="90000"/>
                </a:lnSpc>
                <a:spcBef>
                  <a:spcPts val="0"/>
                </a:spcBef>
                <a:spcAft>
                  <a:spcPts val="0"/>
                </a:spcAft>
                <a:buNone/>
              </a:pPr>
              <a:r>
                <a:rPr lang="en-US" sz="1200" b="1">
                  <a:solidFill>
                    <a:schemeClr val="accent2"/>
                  </a:solidFill>
                  <a:latin typeface="Century Gothic"/>
                  <a:ea typeface="Century Gothic"/>
                  <a:cs typeface="Century Gothic"/>
                  <a:sym typeface="Century Gothic"/>
                </a:rPr>
                <a:t>Sildenafil </a:t>
              </a:r>
              <a:endParaRPr sz="1200" b="1">
                <a:solidFill>
                  <a:schemeClr val="accent2"/>
                </a:solidFill>
                <a:latin typeface="Century Gothic"/>
                <a:ea typeface="Century Gothic"/>
                <a:cs typeface="Century Gothic"/>
                <a:sym typeface="Century Gothic"/>
              </a:endParaRPr>
            </a:p>
          </p:txBody>
        </p:sp>
        <p:sp>
          <p:nvSpPr>
            <p:cNvPr id="501" name="Google Shape;501;p40"/>
            <p:cNvSpPr/>
            <p:nvPr/>
          </p:nvSpPr>
          <p:spPr>
            <a:xfrm>
              <a:off x="3985106" y="6361312"/>
              <a:ext cx="2370995" cy="722864"/>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502" name="Google Shape;502;p40"/>
            <p:cNvSpPr txBox="1"/>
            <p:nvPr/>
          </p:nvSpPr>
          <p:spPr>
            <a:xfrm>
              <a:off x="3985106" y="6361312"/>
              <a:ext cx="2370995" cy="72286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Causes a </a:t>
              </a:r>
              <a:r>
                <a:rPr lang="en-US" sz="1200" b="1">
                  <a:solidFill>
                    <a:schemeClr val="dk1"/>
                  </a:solidFill>
                  <a:latin typeface="Century Gothic"/>
                  <a:ea typeface="Century Gothic"/>
                  <a:cs typeface="Century Gothic"/>
                  <a:sym typeface="Century Gothic"/>
                </a:rPr>
                <a:t>bluish haze </a:t>
              </a:r>
              <a:r>
                <a:rPr lang="en-US" sz="1200">
                  <a:solidFill>
                    <a:schemeClr val="dk1"/>
                  </a:solidFill>
                  <a:latin typeface="Century Gothic"/>
                  <a:ea typeface="Century Gothic"/>
                  <a:cs typeface="Century Gothic"/>
                  <a:sym typeface="Century Gothic"/>
                </a:rPr>
                <a:t>&amp; causing light sensitivity</a:t>
              </a:r>
              <a:endParaRPr sz="1200">
                <a:solidFill>
                  <a:schemeClr val="dk1"/>
                </a:solidFill>
                <a:latin typeface="Century Gothic"/>
                <a:ea typeface="Century Gothic"/>
                <a:cs typeface="Century Gothic"/>
                <a:sym typeface="Century Gothic"/>
              </a:endParaRPr>
            </a:p>
          </p:txBody>
        </p:sp>
      </p:grpSp>
      <p:sp>
        <p:nvSpPr>
          <p:cNvPr id="503" name="Google Shape;503;p40"/>
          <p:cNvSpPr txBox="1"/>
          <p:nvPr/>
        </p:nvSpPr>
        <p:spPr>
          <a:xfrm>
            <a:off x="107150" y="8770574"/>
            <a:ext cx="6750900" cy="109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F0000"/>
                </a:solidFill>
                <a:latin typeface="Century Gothic"/>
                <a:ea typeface="Century Gothic"/>
                <a:cs typeface="Century Gothic"/>
                <a:sym typeface="Century Gothic"/>
              </a:rPr>
              <a:t>1</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optic neuropathy</a:t>
            </a:r>
            <a:r>
              <a:rPr lang="en-US" sz="1200">
                <a:solidFill>
                  <a:schemeClr val="dk1"/>
                </a:solidFill>
                <a:latin typeface="Century Gothic"/>
                <a:ea typeface="Century Gothic"/>
                <a:cs typeface="Century Gothic"/>
                <a:sym typeface="Century Gothic"/>
              </a:rPr>
              <a:t>: mild decreased vision + visual field defects.</a:t>
            </a:r>
            <a:endParaRPr sz="1200">
              <a:latin typeface="Century Gothic"/>
              <a:ea typeface="Century Gothic"/>
              <a:cs typeface="Century Gothic"/>
              <a:sym typeface="Century Gothic"/>
            </a:endParaRPr>
          </a:p>
          <a:p>
            <a:pPr marL="0" marR="0" lvl="0" indent="0" algn="l" rtl="0">
              <a:spcBef>
                <a:spcPts val="0"/>
              </a:spcBef>
              <a:spcAft>
                <a:spcPts val="0"/>
              </a:spcAft>
              <a:buNone/>
            </a:pPr>
            <a:r>
              <a:rPr lang="en-US" sz="1200">
                <a:solidFill>
                  <a:srgbClr val="FF0000"/>
                </a:solidFill>
                <a:latin typeface="Century Gothic"/>
                <a:ea typeface="Century Gothic"/>
                <a:cs typeface="Century Gothic"/>
                <a:sym typeface="Century Gothic"/>
              </a:rPr>
              <a:t>2</a:t>
            </a:r>
            <a:endParaRPr sz="1200">
              <a:solidFill>
                <a:srgbClr val="FF0000"/>
              </a:solidFill>
              <a:latin typeface="Century Gothic"/>
              <a:ea typeface="Century Gothic"/>
              <a:cs typeface="Century Gothic"/>
              <a:sym typeface="Century Gothic"/>
            </a:endParaRPr>
          </a:p>
          <a:p>
            <a:pPr marL="0" marR="0" lvl="0" indent="0" algn="l" rtl="0">
              <a:spcBef>
                <a:spcPts val="0"/>
              </a:spcBef>
              <a:spcAft>
                <a:spcPts val="0"/>
              </a:spcAft>
              <a:buNone/>
            </a:pPr>
            <a:r>
              <a:rPr lang="en-US" sz="1200">
                <a:solidFill>
                  <a:srgbClr val="FF0000"/>
                </a:solidFill>
                <a:latin typeface="Century Gothic"/>
                <a:ea typeface="Century Gothic"/>
                <a:cs typeface="Century Gothic"/>
                <a:sym typeface="Century Gothic"/>
              </a:rPr>
              <a:t>3</a:t>
            </a:r>
            <a:r>
              <a:rPr lang="en-US" sz="1200">
                <a:solidFill>
                  <a:schemeClr val="dk1"/>
                </a:solidFill>
                <a:latin typeface="Century Gothic"/>
                <a:ea typeface="Century Gothic"/>
                <a:cs typeface="Century Gothic"/>
                <a:sym typeface="Century Gothic"/>
              </a:rPr>
              <a:t>  TB medication.</a:t>
            </a:r>
            <a:endParaRPr sz="1200">
              <a:latin typeface="Century Gothic"/>
              <a:ea typeface="Century Gothic"/>
              <a:cs typeface="Century Gothic"/>
              <a:sym typeface="Century Gothic"/>
            </a:endParaRPr>
          </a:p>
          <a:p>
            <a:pPr marL="0" marR="0" lvl="0" indent="0" algn="l" rtl="1">
              <a:spcBef>
                <a:spcPts val="0"/>
              </a:spcBef>
              <a:spcAft>
                <a:spcPts val="0"/>
              </a:spcAft>
              <a:buNone/>
            </a:pPr>
            <a:endParaRPr sz="1200">
              <a:solidFill>
                <a:schemeClr val="dk1"/>
              </a:solidFill>
              <a:latin typeface="Century Gothic"/>
              <a:ea typeface="Century Gothic"/>
              <a:cs typeface="Century Gothic"/>
              <a:sym typeface="Century Gothic"/>
            </a:endParaRPr>
          </a:p>
        </p:txBody>
      </p:sp>
      <p:sp>
        <p:nvSpPr>
          <p:cNvPr id="504" name="Google Shape;504;p40"/>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2000" b="1">
                <a:solidFill>
                  <a:schemeClr val="lt1"/>
                </a:solidFill>
                <a:latin typeface="Century Gothic"/>
                <a:ea typeface="Century Gothic"/>
                <a:cs typeface="Century Gothic"/>
                <a:sym typeface="Century Gothic"/>
              </a:rPr>
              <a:t>Drugs causing corneal deposits</a:t>
            </a:r>
            <a:endParaRPr/>
          </a:p>
        </p:txBody>
      </p:sp>
      <p:cxnSp>
        <p:nvCxnSpPr>
          <p:cNvPr id="505" name="Google Shape;505;p40"/>
          <p:cNvCxnSpPr/>
          <p:nvPr/>
        </p:nvCxnSpPr>
        <p:spPr>
          <a:xfrm rot="-5400000" flipH="1">
            <a:off x="1290971" y="7218630"/>
            <a:ext cx="451800" cy="307800"/>
          </a:xfrm>
          <a:prstGeom prst="bentConnector2">
            <a:avLst/>
          </a:prstGeom>
          <a:noFill/>
          <a:ln w="38100" cap="flat" cmpd="sng">
            <a:solidFill>
              <a:srgbClr val="CFFEF3"/>
            </a:solidFill>
            <a:prstDash val="solid"/>
            <a:miter lim="800000"/>
            <a:headEnd type="none" w="sm" len="sm"/>
            <a:tailEnd type="triangle" w="med" len="med"/>
          </a:ln>
        </p:spPr>
      </p:cxnSp>
      <p:sp>
        <p:nvSpPr>
          <p:cNvPr id="506" name="Google Shape;506;p40"/>
          <p:cNvSpPr txBox="1"/>
          <p:nvPr/>
        </p:nvSpPr>
        <p:spPr>
          <a:xfrm>
            <a:off x="1773400" y="7146750"/>
            <a:ext cx="4819200" cy="619800"/>
          </a:xfrm>
          <a:prstGeom prst="rect">
            <a:avLst/>
          </a:prstGeom>
          <a:noFill/>
          <a:ln w="9525" cap="flat" cmpd="sng">
            <a:solidFill>
              <a:schemeClr val="dk1"/>
            </a:solidFill>
            <a:prstDash val="dot"/>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entury Gothic"/>
                <a:ea typeface="Century Gothic"/>
                <a:cs typeface="Century Gothic"/>
                <a:sym typeface="Century Gothic"/>
              </a:rPr>
              <a:t>Because it inhibits </a:t>
            </a:r>
            <a:r>
              <a:rPr lang="en-US" sz="1200" b="1">
                <a:solidFill>
                  <a:schemeClr val="dk1"/>
                </a:solidFill>
                <a:latin typeface="Century Gothic"/>
                <a:ea typeface="Century Gothic"/>
                <a:cs typeface="Century Gothic"/>
                <a:sym typeface="Century Gothic"/>
              </a:rPr>
              <a:t>retinal (PDE6)</a:t>
            </a:r>
            <a:r>
              <a:rPr lang="en-US" sz="1200">
                <a:solidFill>
                  <a:schemeClr val="dk1"/>
                </a:solidFill>
                <a:latin typeface="Century Gothic"/>
                <a:ea typeface="Century Gothic"/>
                <a:cs typeface="Century Gothic"/>
                <a:sym typeface="Century Gothic"/>
              </a:rPr>
              <a:t> as well as penile (PDE5) form of </a:t>
            </a:r>
            <a:r>
              <a:rPr lang="en-US" sz="1200" b="1">
                <a:solidFill>
                  <a:schemeClr val="dk1"/>
                </a:solidFill>
                <a:latin typeface="Century Gothic"/>
                <a:ea typeface="Century Gothic"/>
                <a:cs typeface="Century Gothic"/>
                <a:sym typeface="Century Gothic"/>
              </a:rPr>
              <a:t>phosphodiesterase</a:t>
            </a:r>
            <a:r>
              <a:rPr lang="en-US" sz="1200">
                <a:solidFill>
                  <a:schemeClr val="dk1"/>
                </a:solidFill>
                <a:latin typeface="Century Gothic"/>
                <a:ea typeface="Century Gothic"/>
                <a:cs typeface="Century Gothic"/>
                <a:sym typeface="Century Gothic"/>
              </a:rPr>
              <a:t>. → PDE6 controls the level of cyclic GMP in the retina → see </a:t>
            </a:r>
            <a:r>
              <a:rPr lang="en-US" sz="1200" b="1">
                <a:solidFill>
                  <a:srgbClr val="0070C0"/>
                </a:solidFill>
                <a:latin typeface="Century Gothic"/>
                <a:ea typeface="Century Gothic"/>
                <a:cs typeface="Century Gothic"/>
                <a:sym typeface="Century Gothic"/>
              </a:rPr>
              <a:t>Bluish haze</a:t>
            </a:r>
            <a:endParaRPr sz="1200" b="1">
              <a:solidFill>
                <a:srgbClr val="0070C0"/>
              </a:solidFill>
              <a:latin typeface="Century Gothic"/>
              <a:ea typeface="Century Gothic"/>
              <a:cs typeface="Century Gothic"/>
              <a:sym typeface="Century Gothic"/>
            </a:endParaRPr>
          </a:p>
        </p:txBody>
      </p:sp>
      <p:sp>
        <p:nvSpPr>
          <p:cNvPr id="507" name="Google Shape;507;p40"/>
          <p:cNvSpPr txBox="1">
            <a:spLocks noGrp="1"/>
          </p:cNvSpPr>
          <p:nvPr>
            <p:ph type="sldNum" idx="12"/>
          </p:nvPr>
        </p:nvSpPr>
        <p:spPr>
          <a:xfrm>
            <a:off x="5152073" y="9369455"/>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16</a:t>
            </a:fld>
            <a:endParaRPr sz="900">
              <a:solidFill>
                <a:srgbClr val="8E95A0"/>
              </a:solidFill>
              <a:latin typeface="Century Gothic"/>
              <a:ea typeface="Century Gothic"/>
              <a:cs typeface="Century Gothic"/>
              <a:sym typeface="Century Gothic"/>
            </a:endParaRPr>
          </a:p>
        </p:txBody>
      </p:sp>
      <p:sp>
        <p:nvSpPr>
          <p:cNvPr id="508" name="Google Shape;508;p40">
            <a:hlinkClick r:id="rId3"/>
          </p:cNvPr>
          <p:cNvSpPr txBox="1"/>
          <p:nvPr/>
        </p:nvSpPr>
        <p:spPr>
          <a:xfrm>
            <a:off x="299752" y="8916476"/>
            <a:ext cx="2958000" cy="2769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en-US" sz="1200" u="sng">
                <a:solidFill>
                  <a:schemeClr val="hlink"/>
                </a:solidFill>
                <a:latin typeface="Century Gothic"/>
                <a:ea typeface="Century Gothic"/>
                <a:cs typeface="Century Gothic"/>
                <a:sym typeface="Century Gothic"/>
                <a:hlinkClick r:id="rId3"/>
              </a:rPr>
              <a:t>Click here to see a picture explains it.</a:t>
            </a:r>
            <a:endParaRPr sz="1200">
              <a:solidFill>
                <a:schemeClr val="dk1"/>
              </a:solidFill>
              <a:latin typeface="Century Gothic"/>
              <a:ea typeface="Century Gothic"/>
              <a:cs typeface="Century Gothic"/>
              <a:sym typeface="Century Gothic"/>
            </a:endParaRPr>
          </a:p>
        </p:txBody>
      </p:sp>
      <p:sp>
        <p:nvSpPr>
          <p:cNvPr id="509" name="Google Shape;509;p40"/>
          <p:cNvSpPr txBox="1"/>
          <p:nvPr/>
        </p:nvSpPr>
        <p:spPr>
          <a:xfrm>
            <a:off x="138925" y="659925"/>
            <a:ext cx="3834600" cy="527400"/>
          </a:xfrm>
          <a:prstGeom prst="rect">
            <a:avLst/>
          </a:prstGeom>
          <a:noFill/>
          <a:ln w="9525" cap="flat" cmpd="sng">
            <a:solidFill>
              <a:srgbClr val="999999"/>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b="1" u="sng">
                <a:solidFill>
                  <a:srgbClr val="999999"/>
                </a:solidFill>
                <a:latin typeface="Century Gothic"/>
                <a:ea typeface="Century Gothic"/>
                <a:cs typeface="Century Gothic"/>
                <a:sym typeface="Century Gothic"/>
              </a:rPr>
              <a:t>Ami</a:t>
            </a:r>
            <a:r>
              <a:rPr lang="en-US" sz="900">
                <a:solidFill>
                  <a:srgbClr val="999999"/>
                </a:solidFill>
                <a:latin typeface="Century Gothic"/>
                <a:ea typeface="Century Gothic"/>
                <a:cs typeface="Century Gothic"/>
                <a:sym typeface="Century Gothic"/>
              </a:rPr>
              <a:t>odarone, Chloro</a:t>
            </a:r>
            <a:r>
              <a:rPr lang="en-US" sz="900" b="1" u="sng">
                <a:solidFill>
                  <a:srgbClr val="999999"/>
                </a:solidFill>
                <a:latin typeface="Century Gothic"/>
                <a:ea typeface="Century Gothic"/>
                <a:cs typeface="Century Gothic"/>
                <a:sym typeface="Century Gothic"/>
              </a:rPr>
              <a:t>quine</a:t>
            </a:r>
            <a:endParaRPr sz="900" b="1" u="sng">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900" b="1">
                <a:solidFill>
                  <a:srgbClr val="999999"/>
                </a:solidFill>
                <a:latin typeface="Century Gothic"/>
                <a:ea typeface="Century Gothic"/>
                <a:cs typeface="Century Gothic"/>
                <a:sym typeface="Century Gothic"/>
              </a:rPr>
              <a:t>“</a:t>
            </a:r>
            <a:r>
              <a:rPr lang="en-US" sz="900" b="1" u="sng">
                <a:solidFill>
                  <a:srgbClr val="999999"/>
                </a:solidFill>
                <a:latin typeface="Century Gothic"/>
                <a:ea typeface="Century Gothic"/>
                <a:cs typeface="Century Gothic"/>
                <a:sym typeface="Century Gothic"/>
              </a:rPr>
              <a:t>امي ملكة</a:t>
            </a:r>
            <a:r>
              <a:rPr lang="en-US" sz="900" b="1">
                <a:solidFill>
                  <a:srgbClr val="999999"/>
                </a:solidFill>
                <a:latin typeface="Century Gothic"/>
                <a:ea typeface="Century Gothic"/>
                <a:cs typeface="Century Gothic"/>
                <a:sym typeface="Century Gothic"/>
              </a:rPr>
              <a:t> </a:t>
            </a:r>
            <a:r>
              <a:rPr lang="en-US" sz="900">
                <a:solidFill>
                  <a:srgbClr val="999999"/>
                </a:solidFill>
                <a:latin typeface="Century Gothic"/>
                <a:ea typeface="Century Gothic"/>
                <a:cs typeface="Century Gothic"/>
                <a:sym typeface="Century Gothic"/>
              </a:rPr>
              <a:t>تلبس </a:t>
            </a:r>
            <a:r>
              <a:rPr lang="en-US" sz="900" b="1">
                <a:solidFill>
                  <a:srgbClr val="999999"/>
                </a:solidFill>
                <a:latin typeface="Century Gothic"/>
                <a:ea typeface="Century Gothic"/>
                <a:cs typeface="Century Gothic"/>
                <a:sym typeface="Century Gothic"/>
              </a:rPr>
              <a:t>تاج</a:t>
            </a:r>
            <a:r>
              <a:rPr lang="en-US" sz="900">
                <a:solidFill>
                  <a:srgbClr val="999999"/>
                </a:solidFill>
                <a:latin typeface="Century Gothic"/>
                <a:ea typeface="Century Gothic"/>
                <a:cs typeface="Century Gothic"/>
                <a:sym typeface="Century Gothic"/>
              </a:rPr>
              <a:t> لكنها مصابة </a:t>
            </a:r>
            <a:r>
              <a:rPr lang="en-US" sz="900" b="1" u="sng">
                <a:solidFill>
                  <a:srgbClr val="999999"/>
                </a:solidFill>
                <a:latin typeface="Century Gothic"/>
                <a:ea typeface="Century Gothic"/>
                <a:cs typeface="Century Gothic"/>
                <a:sym typeface="Century Gothic"/>
              </a:rPr>
              <a:t>بالعمى</a:t>
            </a:r>
            <a:r>
              <a:rPr lang="en-US" sz="900">
                <a:solidFill>
                  <a:srgbClr val="999999"/>
                </a:solidFill>
                <a:latin typeface="Century Gothic"/>
                <a:ea typeface="Century Gothic"/>
                <a:cs typeface="Century Gothic"/>
                <a:sym typeface="Century Gothic"/>
              </a:rPr>
              <a:t>" </a:t>
            </a:r>
            <a:r>
              <a:rPr lang="en-US" sz="900" b="1">
                <a:solidFill>
                  <a:srgbClr val="999999"/>
                </a:solidFill>
                <a:latin typeface="Century Gothic"/>
                <a:ea typeface="Century Gothic"/>
                <a:cs typeface="Century Gothic"/>
                <a:sym typeface="Century Gothic"/>
              </a:rPr>
              <a:t>-Cornea</a:t>
            </a:r>
            <a:r>
              <a:rPr lang="en-US" sz="900">
                <a:solidFill>
                  <a:srgbClr val="999999"/>
                </a:solidFill>
                <a:latin typeface="Century Gothic"/>
                <a:ea typeface="Century Gothic"/>
                <a:cs typeface="Century Gothic"/>
                <a:sym typeface="Century Gothic"/>
              </a:rPr>
              <a:t>: تاج -Optic neuropathy: </a:t>
            </a:r>
            <a:r>
              <a:rPr lang="en-US" sz="900" b="1" u="sng">
                <a:solidFill>
                  <a:srgbClr val="999999"/>
                </a:solidFill>
                <a:latin typeface="Century Gothic"/>
                <a:ea typeface="Century Gothic"/>
                <a:cs typeface="Century Gothic"/>
                <a:sym typeface="Century Gothic"/>
              </a:rPr>
              <a:t>العمى</a:t>
            </a:r>
            <a:endParaRPr sz="900" b="1" u="sng">
              <a:solidFill>
                <a:srgbClr val="999999"/>
              </a:solidFill>
              <a:latin typeface="Century Gothic"/>
              <a:ea typeface="Century Gothic"/>
              <a:cs typeface="Century Gothic"/>
              <a:sym typeface="Century Gothic"/>
            </a:endParaRPr>
          </a:p>
        </p:txBody>
      </p:sp>
      <p:sp>
        <p:nvSpPr>
          <p:cNvPr id="510" name="Google Shape;510;p40"/>
          <p:cNvSpPr txBox="1"/>
          <p:nvPr/>
        </p:nvSpPr>
        <p:spPr>
          <a:xfrm>
            <a:off x="107150" y="6299550"/>
            <a:ext cx="979800" cy="399000"/>
          </a:xfrm>
          <a:prstGeom prst="rect">
            <a:avLst/>
          </a:prstGeom>
          <a:noFill/>
          <a:ln w="9525" cap="flat" cmpd="sng">
            <a:solidFill>
              <a:srgbClr val="999999"/>
            </a:solidFill>
            <a:prstDash val="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rgbClr val="999999"/>
                </a:solidFill>
                <a:latin typeface="Century Gothic"/>
                <a:ea typeface="Century Gothic"/>
                <a:cs typeface="Century Gothic"/>
                <a:sym typeface="Century Gothic"/>
              </a:rPr>
              <a:t>Ethambutol</a:t>
            </a:r>
            <a:r>
              <a:rPr lang="en-US" sz="800">
                <a:solidFill>
                  <a:srgbClr val="999999"/>
                </a:solidFill>
                <a:latin typeface="Century Gothic"/>
                <a:ea typeface="Century Gothic"/>
                <a:cs typeface="Century Gothic"/>
                <a:sym typeface="Century Gothic"/>
              </a:rPr>
              <a:t>:</a:t>
            </a:r>
            <a:endParaRPr sz="8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800">
                <a:solidFill>
                  <a:srgbClr val="999999"/>
                </a:solidFill>
                <a:latin typeface="Century Gothic"/>
                <a:ea typeface="Century Gothic"/>
                <a:cs typeface="Century Gothic"/>
                <a:sym typeface="Century Gothic"/>
              </a:rPr>
              <a:t>“اثم بتول سبب لها العمى"</a:t>
            </a:r>
            <a:endParaRPr sz="800">
              <a:solidFill>
                <a:srgbClr val="999999"/>
              </a:solidFill>
              <a:latin typeface="Century Gothic"/>
              <a:ea typeface="Century Gothic"/>
              <a:cs typeface="Century Gothic"/>
              <a:sym typeface="Century Gothic"/>
            </a:endParaRPr>
          </a:p>
        </p:txBody>
      </p:sp>
      <p:cxnSp>
        <p:nvCxnSpPr>
          <p:cNvPr id="511" name="Google Shape;511;p40"/>
          <p:cNvCxnSpPr>
            <a:stCxn id="510" idx="0"/>
            <a:endCxn id="496" idx="1"/>
          </p:cNvCxnSpPr>
          <p:nvPr/>
        </p:nvCxnSpPr>
        <p:spPr>
          <a:xfrm rot="10800000" flipH="1">
            <a:off x="597050" y="5881650"/>
            <a:ext cx="724800" cy="417900"/>
          </a:xfrm>
          <a:prstGeom prst="straightConnector1">
            <a:avLst/>
          </a:prstGeom>
          <a:noFill/>
          <a:ln w="9525" cap="flat" cmpd="sng">
            <a:solidFill>
              <a:srgbClr val="999999"/>
            </a:solidFill>
            <a:prstDash val="dashDot"/>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1"/>
          <p:cNvSpPr/>
          <p:nvPr/>
        </p:nvSpPr>
        <p:spPr>
          <a:xfrm>
            <a:off x="0" y="0"/>
            <a:ext cx="6858000" cy="6198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3000" b="1">
                <a:solidFill>
                  <a:schemeClr val="lt1"/>
                </a:solidFill>
                <a:latin typeface="Century Gothic"/>
                <a:ea typeface="Century Gothic"/>
                <a:cs typeface="Century Gothic"/>
                <a:sym typeface="Century Gothic"/>
              </a:rPr>
              <a:t>Summary</a:t>
            </a:r>
            <a:endParaRPr sz="3000"/>
          </a:p>
        </p:txBody>
      </p:sp>
      <p:graphicFrame>
        <p:nvGraphicFramePr>
          <p:cNvPr id="518" name="Google Shape;518;p41"/>
          <p:cNvGraphicFramePr/>
          <p:nvPr/>
        </p:nvGraphicFramePr>
        <p:xfrm>
          <a:off x="52388" y="554775"/>
          <a:ext cx="6753225" cy="9611023"/>
        </p:xfrm>
        <a:graphic>
          <a:graphicData uri="http://schemas.openxmlformats.org/drawingml/2006/table">
            <a:tbl>
              <a:tblPr>
                <a:noFill/>
                <a:tableStyleId>{71A49CEC-2D95-4AA4-A0D7-E02A963A52D2}</a:tableStyleId>
              </a:tblPr>
              <a:tblGrid>
                <a:gridCol w="420950">
                  <a:extLst>
                    <a:ext uri="{9D8B030D-6E8A-4147-A177-3AD203B41FA5}">
                      <a16:colId xmlns:a16="http://schemas.microsoft.com/office/drawing/2014/main" val="20000"/>
                    </a:ext>
                  </a:extLst>
                </a:gridCol>
                <a:gridCol w="407725">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401900">
                  <a:extLst>
                    <a:ext uri="{9D8B030D-6E8A-4147-A177-3AD203B41FA5}">
                      <a16:colId xmlns:a16="http://schemas.microsoft.com/office/drawing/2014/main" val="20004"/>
                    </a:ext>
                  </a:extLst>
                </a:gridCol>
                <a:gridCol w="459050">
                  <a:extLst>
                    <a:ext uri="{9D8B030D-6E8A-4147-A177-3AD203B41FA5}">
                      <a16:colId xmlns:a16="http://schemas.microsoft.com/office/drawing/2014/main" val="20005"/>
                    </a:ext>
                  </a:extLst>
                </a:gridCol>
                <a:gridCol w="844025">
                  <a:extLst>
                    <a:ext uri="{9D8B030D-6E8A-4147-A177-3AD203B41FA5}">
                      <a16:colId xmlns:a16="http://schemas.microsoft.com/office/drawing/2014/main" val="20006"/>
                    </a:ext>
                  </a:extLst>
                </a:gridCol>
                <a:gridCol w="11049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348825">
                <a:tc rowSpan="9">
                  <a:txBody>
                    <a:bodyPr/>
                    <a:lstStyle/>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4F2F0"/>
                    </a:solidFill>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gridSpan="5">
                  <a:txBody>
                    <a:bodyPr/>
                    <a:lstStyle/>
                    <a:p>
                      <a:pPr marL="88900" marR="88900" lvl="0" indent="0" algn="ctr" rtl="0">
                        <a:lnSpc>
                          <a:spcPct val="115000"/>
                        </a:lnSpc>
                        <a:spcBef>
                          <a:spcPts val="0"/>
                        </a:spcBef>
                        <a:spcAft>
                          <a:spcPts val="0"/>
                        </a:spcAft>
                        <a:buNone/>
                      </a:pPr>
                      <a:r>
                        <a:rPr lang="en-US" sz="1000" b="1">
                          <a:latin typeface="Calibri"/>
                          <a:ea typeface="Calibri"/>
                          <a:cs typeface="Calibri"/>
                          <a:sym typeface="Calibri"/>
                        </a:rPr>
                        <a:t>Cholinergic agonists</a:t>
                      </a:r>
                      <a:endParaRPr sz="10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15000"/>
                        </a:lnSpc>
                        <a:spcBef>
                          <a:spcPts val="0"/>
                        </a:spcBef>
                        <a:spcAft>
                          <a:spcPts val="0"/>
                        </a:spcAft>
                        <a:buNone/>
                      </a:pPr>
                      <a:r>
                        <a:rPr lang="en-US" sz="1000" b="1">
                          <a:latin typeface="Calibri"/>
                          <a:ea typeface="Calibri"/>
                          <a:cs typeface="Calibri"/>
                          <a:sym typeface="Calibri"/>
                        </a:rPr>
                        <a:t>Cholinergic antagonists</a:t>
                      </a:r>
                      <a:endParaRPr sz="10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extLst>
                  <a:ext uri="{0D108BD9-81ED-4DB2-BD59-A6C34878D82A}">
                    <a16:rowId xmlns:a16="http://schemas.microsoft.com/office/drawing/2014/main" val="10000"/>
                  </a:ext>
                </a:extLst>
              </a:tr>
              <a:tr h="742725">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FEF3"/>
                    </a:solidFill>
                  </a:tcPr>
                </a:tc>
                <a:tc gridSpan="5">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1- miosis     -2- ↓ IOP.</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3- Contraction of the ciliary muscle..</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4-↑ aqueous outflow.  -5- ↑ lacrimation</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6-Conjunctival Vasodilation</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1-Passive Mydriasis</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2-Cycloplegia - 3-Loss of light reflex.</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4-↑ I.O.P # glaucoma.</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5-↓Lacrimal secretion.</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1"/>
                  </a:ext>
                </a:extLst>
              </a:tr>
              <a:tr h="723950">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gridSpan="5">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1- Glaucoma (open and closed angle) -2-Counteract action of mydriatics</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3-To break iris-lens adhesions -4-in accommodative esotropia (ecothiophate)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1-Funduscopic examination</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2-To prevent adhesion in uveitis &amp; iritis 3-Measurement of refractive error (myopia, hyperopia).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2"/>
                  </a:ext>
                </a:extLst>
              </a:tr>
              <a:tr h="348825">
                <a:tc vMerge="1">
                  <a:txBody>
                    <a:bodyPr/>
                    <a:lstStyle/>
                    <a:p>
                      <a:endParaRPr lang="ar-SA"/>
                    </a:p>
                  </a:txBody>
                  <a:tcPr/>
                </a:tc>
                <a:tc>
                  <a:txBody>
                    <a:bodyPr/>
                    <a:lstStyle/>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gridSpan="5">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myopia, headache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442625">
                <a:tc vMerge="1">
                  <a:txBody>
                    <a:bodyPr/>
                    <a:lstStyle/>
                    <a:p>
                      <a:endParaRPr lang="ar-SA"/>
                    </a:p>
                  </a:txBody>
                  <a:tcPr/>
                </a:tc>
                <a:tc rowSpan="3">
                  <a:txBody>
                    <a:bodyPr/>
                    <a:lstStyle/>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gridSpan="2">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Direct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hMerge="1">
                  <a:txBody>
                    <a:bodyPr/>
                    <a:lstStyle/>
                    <a:p>
                      <a:endParaRPr lang="ar-SA"/>
                    </a:p>
                  </a:txBody>
                  <a:tcPr/>
                </a:tc>
                <a:tc gridSpan="3">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indirect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hMerge="1">
                  <a:txBody>
                    <a:bodyPr/>
                    <a:lstStyle/>
                    <a:p>
                      <a:endParaRPr lang="ar-SA"/>
                    </a:p>
                  </a:txBody>
                  <a:tcPr/>
                </a:tc>
                <a:tc hMerge="1">
                  <a:txBody>
                    <a:bodyPr/>
                    <a:lstStyle/>
                    <a:p>
                      <a:endParaRPr lang="ar-SA"/>
                    </a:p>
                  </a:txBody>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Natural alkaloids</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Synthetic atropine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311325">
                <a:tc vMerge="1">
                  <a:txBody>
                    <a:bodyPr/>
                    <a:lstStyle/>
                    <a:p>
                      <a:endParaRPr lang="ar-SA"/>
                    </a:p>
                  </a:txBody>
                  <a:tcPr/>
                </a:tc>
                <a:tc vMerge="1">
                  <a:txBody>
                    <a:bodyPr/>
                    <a:lstStyle/>
                    <a:p>
                      <a:endParaRPr lang="ar-SA"/>
                    </a:p>
                  </a:txBody>
                  <a:tcPr/>
                </a:tc>
                <a:tc gridSpan="2">
                  <a:txBody>
                    <a:bodyPr/>
                    <a:lstStyle/>
                    <a:p>
                      <a:pPr marL="457200" marR="88900" lvl="0" indent="0" algn="ctr" rtl="0">
                        <a:lnSpc>
                          <a:spcPct val="100000"/>
                        </a:lnSpc>
                        <a:spcBef>
                          <a:spcPts val="0"/>
                        </a:spcBef>
                        <a:spcAft>
                          <a:spcPts val="0"/>
                        </a:spcAft>
                        <a:buNone/>
                      </a:pPr>
                      <a:r>
                        <a:rPr lang="en-US" sz="900">
                          <a:latin typeface="Calibri"/>
                          <a:ea typeface="Calibri"/>
                          <a:cs typeface="Calibri"/>
                          <a:sym typeface="Calibri"/>
                        </a:rPr>
                        <a: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gridSpan="2">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Reversible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Irreversible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5"/>
                  </a:ext>
                </a:extLst>
              </a:tr>
              <a:tr h="573900">
                <a:tc vMerge="1">
                  <a:txBody>
                    <a:bodyPr/>
                    <a:lstStyle/>
                    <a:p>
                      <a:endParaRPr lang="ar-SA"/>
                    </a:p>
                  </a:txBody>
                  <a:tcPr/>
                </a:tc>
                <a:tc vMerge="1">
                  <a:txBody>
                    <a:bodyPr/>
                    <a:lstStyle/>
                    <a:p>
                      <a:endParaRPr lang="ar-SA"/>
                    </a:p>
                  </a:txBody>
                  <a:tcPr/>
                </a:tc>
                <a:tc>
                  <a:txBody>
                    <a:bodyPr/>
                    <a:lstStyle/>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Carbachol</a:t>
                      </a:r>
                      <a:endParaRPr sz="900">
                        <a:latin typeface="Calibri"/>
                        <a:ea typeface="Calibri"/>
                        <a:cs typeface="Calibri"/>
                        <a:sym typeface="Calibri"/>
                      </a:endParaRPr>
                    </a:p>
                    <a:p>
                      <a:pPr marL="36576"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methacholine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pilocarpine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48005" algn="ctr" rtl="0">
                        <a:lnSpc>
                          <a:spcPct val="100000"/>
                        </a:lnSpc>
                        <a:spcBef>
                          <a:spcPts val="0"/>
                        </a:spcBef>
                        <a:spcAft>
                          <a:spcPts val="0"/>
                        </a:spcAft>
                        <a:buSzPts val="900"/>
                        <a:buFont typeface="Calibri"/>
                        <a:buChar char="●"/>
                      </a:pPr>
                      <a:r>
                        <a:rPr lang="en-US" sz="900">
                          <a:latin typeface="Calibri"/>
                          <a:ea typeface="Calibri"/>
                          <a:cs typeface="Calibri"/>
                          <a:sym typeface="Calibri"/>
                        </a:rPr>
                        <a:t>Physostigmine</a:t>
                      </a:r>
                      <a:endParaRPr sz="900">
                        <a:latin typeface="Calibri"/>
                        <a:ea typeface="Calibri"/>
                        <a:cs typeface="Calibri"/>
                        <a:sym typeface="Calibri"/>
                      </a:endParaRPr>
                    </a:p>
                    <a:p>
                      <a:pPr marL="0" marR="88900" lvl="0" indent="-57150" algn="ctr" rtl="0">
                        <a:lnSpc>
                          <a:spcPct val="100000"/>
                        </a:lnSpc>
                        <a:spcBef>
                          <a:spcPts val="0"/>
                        </a:spcBef>
                        <a:spcAft>
                          <a:spcPts val="0"/>
                        </a:spcAft>
                        <a:buSzPts val="900"/>
                        <a:buFont typeface="Calibri"/>
                        <a:buChar char="●"/>
                      </a:pPr>
                      <a:r>
                        <a:rPr lang="en-US" sz="900">
                          <a:latin typeface="Calibri"/>
                          <a:ea typeface="Calibri"/>
                          <a:cs typeface="Calibri"/>
                          <a:sym typeface="Calibri"/>
                        </a:rPr>
                        <a:t>demecarium</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a:txBody>
                    <a:bodyPr/>
                    <a:lstStyle/>
                    <a:p>
                      <a:pPr marL="0" marR="88900" lvl="0" indent="-57150" algn="l" rtl="0">
                        <a:lnSpc>
                          <a:spcPct val="100000"/>
                        </a:lnSpc>
                        <a:spcBef>
                          <a:spcPts val="0"/>
                        </a:spcBef>
                        <a:spcAft>
                          <a:spcPts val="0"/>
                        </a:spcAft>
                        <a:buSzPts val="900"/>
                        <a:buFont typeface="Calibri"/>
                        <a:buChar char="●"/>
                      </a:pPr>
                      <a:r>
                        <a:rPr lang="en-US" sz="900">
                          <a:latin typeface="Calibri"/>
                          <a:ea typeface="Calibri"/>
                          <a:cs typeface="Calibri"/>
                          <a:sym typeface="Calibri"/>
                        </a:rPr>
                        <a:t>Ecothiophate</a:t>
                      </a:r>
                      <a:endParaRPr sz="900">
                        <a:latin typeface="Calibri"/>
                        <a:ea typeface="Calibri"/>
                        <a:cs typeface="Calibri"/>
                        <a:sym typeface="Calibri"/>
                      </a:endParaRPr>
                    </a:p>
                    <a:p>
                      <a:pPr marL="0" marR="0" lvl="0" indent="-57150" algn="l" rtl="0">
                        <a:lnSpc>
                          <a:spcPct val="100000"/>
                        </a:lnSpc>
                        <a:spcBef>
                          <a:spcPts val="0"/>
                        </a:spcBef>
                        <a:spcAft>
                          <a:spcPts val="0"/>
                        </a:spcAft>
                        <a:buSzPts val="900"/>
                        <a:buFont typeface="Calibri"/>
                        <a:buChar char="●"/>
                      </a:pPr>
                      <a:r>
                        <a:rPr lang="en-US" sz="900">
                          <a:latin typeface="Calibri"/>
                          <a:ea typeface="Calibri"/>
                          <a:cs typeface="Calibri"/>
                          <a:sym typeface="Calibri"/>
                        </a:rPr>
                        <a:t>Isoflurophate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4864"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Atropine</a:t>
                      </a:r>
                      <a:endParaRPr sz="900">
                        <a:latin typeface="Calibri"/>
                        <a:ea typeface="Calibri"/>
                        <a:cs typeface="Calibri"/>
                        <a:sym typeface="Calibri"/>
                      </a:endParaRPr>
                    </a:p>
                    <a:p>
                      <a:pPr marL="0" marR="88900" lvl="0" indent="-57150" algn="ctr" rtl="0">
                        <a:lnSpc>
                          <a:spcPct val="100000"/>
                        </a:lnSpc>
                        <a:spcBef>
                          <a:spcPts val="0"/>
                        </a:spcBef>
                        <a:spcAft>
                          <a:spcPts val="0"/>
                        </a:spcAft>
                        <a:buSzPts val="900"/>
                        <a:buFont typeface="Calibri"/>
                        <a:buChar char="●"/>
                      </a:pPr>
                      <a:r>
                        <a:rPr lang="en-US" sz="900">
                          <a:latin typeface="Calibri"/>
                          <a:ea typeface="Calibri"/>
                          <a:cs typeface="Calibri"/>
                          <a:sym typeface="Calibri"/>
                        </a:rPr>
                        <a:t>Scopolamine (hyoscine)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Homatropine</a:t>
                      </a:r>
                      <a:endParaRPr sz="900">
                        <a:latin typeface="Calibri"/>
                        <a:ea typeface="Calibri"/>
                        <a:cs typeface="Calibri"/>
                        <a:sym typeface="Calibri"/>
                      </a:endParaRPr>
                    </a:p>
                    <a:p>
                      <a:pPr marL="9144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Cyclopentolate</a:t>
                      </a:r>
                      <a:endParaRPr sz="900">
                        <a:latin typeface="Calibri"/>
                        <a:ea typeface="Calibri"/>
                        <a:cs typeface="Calibri"/>
                        <a:sym typeface="Calibri"/>
                      </a:endParaRPr>
                    </a:p>
                    <a:p>
                      <a:pPr marL="9144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Tropicamide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6325">
                <a:tc vMerge="1">
                  <a:txBody>
                    <a:bodyPr/>
                    <a:lstStyle/>
                    <a:p>
                      <a:endParaRPr lang="ar-SA"/>
                    </a:p>
                  </a:txBody>
                  <a:tcPr/>
                </a:tc>
                <a:tc rowSpan="2">
                  <a:txBody>
                    <a:bodyPr/>
                    <a:lstStyle/>
                    <a:p>
                      <a:pPr marL="88900" marR="88900" lvl="0" indent="0" algn="ctr" rtl="0">
                        <a:lnSpc>
                          <a:spcPct val="115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a:txBody>
                    <a:bodyPr/>
                    <a:lstStyle/>
                    <a:p>
                      <a:pPr marL="91440" lvl="0" indent="-102870" algn="l" rtl="0">
                        <a:spcBef>
                          <a:spcPts val="0"/>
                        </a:spcBef>
                        <a:spcAft>
                          <a:spcPts val="0"/>
                        </a:spcAft>
                        <a:buSzPts val="900"/>
                        <a:buFont typeface="Calibri"/>
                        <a:buChar char="●"/>
                      </a:pPr>
                      <a:r>
                        <a:rPr lang="en-US" sz="900">
                          <a:latin typeface="Calibri"/>
                          <a:ea typeface="Calibri"/>
                          <a:cs typeface="Calibri"/>
                          <a:sym typeface="Calibri"/>
                        </a:rPr>
                        <a:t>miosis in surgery</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gridSpan="3">
                  <a:txBody>
                    <a:bodyPr/>
                    <a:lstStyle/>
                    <a:p>
                      <a:pPr marL="88900" marR="88900" lvl="0" indent="0" algn="l" rtl="0">
                        <a:spcBef>
                          <a:spcPts val="0"/>
                        </a:spcBef>
                        <a:spcAft>
                          <a:spcPts val="0"/>
                        </a:spcAft>
                        <a:buNone/>
                      </a:pPr>
                      <a:r>
                        <a:rPr lang="en-US" sz="900">
                          <a:latin typeface="Calibri"/>
                          <a:ea typeface="Calibri"/>
                          <a:cs typeface="Calibri"/>
                          <a:sym typeface="Calibri"/>
                        </a:rPr>
                        <a:t>Glaucoma, accommodative esotropia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ar-SA"/>
                    </a:p>
                  </a:txBody>
                  <a:tcPr/>
                </a:tc>
                <a:tc rowSpan="2" hMerge="1">
                  <a:txBody>
                    <a:bodyPr/>
                    <a:lstStyle/>
                    <a:p>
                      <a:endParaRPr lang="ar-SA"/>
                    </a:p>
                  </a:txBody>
                  <a:tcPr/>
                </a:tc>
                <a:tc rowSpan="2" gridSpan="2">
                  <a:txBody>
                    <a:bodyPr/>
                    <a:lstStyle/>
                    <a:p>
                      <a:pPr marL="88900" marR="88900" lvl="0" indent="0" algn="ctr" rtl="0">
                        <a:spcBef>
                          <a:spcPts val="0"/>
                        </a:spcBef>
                        <a:spcAft>
                          <a:spcPts val="0"/>
                        </a:spcAft>
                        <a:buNone/>
                      </a:pPr>
                      <a:r>
                        <a:rPr lang="en-US" sz="900">
                          <a:latin typeface="Calibri"/>
                          <a:ea typeface="Calibri"/>
                          <a:cs typeface="Calibri"/>
                          <a:sym typeface="Calibri"/>
                        </a:rPr>
                        <a:t> -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ar-SA"/>
                    </a:p>
                  </a:txBody>
                  <a:tcPr/>
                </a:tc>
                <a:extLst>
                  <a:ext uri="{0D108BD9-81ED-4DB2-BD59-A6C34878D82A}">
                    <a16:rowId xmlns:a16="http://schemas.microsoft.com/office/drawing/2014/main" val="10007"/>
                  </a:ext>
                </a:extLst>
              </a:tr>
              <a:tr h="285125">
                <a:tc vMerge="1">
                  <a:txBody>
                    <a:bodyPr/>
                    <a:lstStyle/>
                    <a:p>
                      <a:endParaRPr lang="ar-SA"/>
                    </a:p>
                  </a:txBody>
                  <a:tcPr/>
                </a:tc>
                <a:tc vMerge="1">
                  <a:txBody>
                    <a:bodyPr/>
                    <a:lstStyle/>
                    <a:p>
                      <a:endParaRPr lang="ar-SA"/>
                    </a:p>
                  </a:txBody>
                  <a:tcPr/>
                </a:tc>
                <a:tc gridSpan="2">
                  <a:txBody>
                    <a:bodyPr/>
                    <a:lstStyle/>
                    <a:p>
                      <a:pPr marL="54864" marR="0" lvl="0" indent="-66294" algn="l" rtl="0">
                        <a:spcBef>
                          <a:spcPts val="0"/>
                        </a:spcBef>
                        <a:spcAft>
                          <a:spcPts val="0"/>
                        </a:spcAft>
                        <a:buSzPts val="900"/>
                        <a:buFont typeface="Calibri"/>
                        <a:buChar char="●"/>
                      </a:pPr>
                      <a:r>
                        <a:rPr lang="en-US" sz="900">
                          <a:latin typeface="Calibri"/>
                          <a:ea typeface="Calibri"/>
                          <a:cs typeface="Calibri"/>
                          <a:sym typeface="Calibri"/>
                        </a:rPr>
                        <a:t>Open angle glaucoma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gridSpan="3" vMerge="1">
                  <a:txBody>
                    <a:bodyPr/>
                    <a:lstStyle/>
                    <a:p>
                      <a:endParaRPr lang="ar-SA"/>
                    </a:p>
                  </a:txBody>
                  <a:tcPr/>
                </a:tc>
                <a:tc hMerge="1" vMerge="1">
                  <a:txBody>
                    <a:bodyPr/>
                    <a:lstStyle/>
                    <a:p>
                      <a:endParaRPr lang="ar-SA"/>
                    </a:p>
                  </a:txBody>
                  <a:tcPr/>
                </a:tc>
                <a:tc hMerge="1" vMerge="1">
                  <a:txBody>
                    <a:bodyPr/>
                    <a:lstStyle/>
                    <a:p>
                      <a:endParaRPr lang="ar-SA"/>
                    </a:p>
                  </a:txBody>
                  <a:tcPr/>
                </a:tc>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8"/>
                  </a:ext>
                </a:extLst>
              </a:tr>
              <a:tr h="330075">
                <a:tc rowSpan="7">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BB8B3"/>
                    </a:solidFill>
                  </a:tcPr>
                </a:tc>
                <a:tc>
                  <a:txBody>
                    <a:bodyPr/>
                    <a:lstStyle/>
                    <a:p>
                      <a:pPr marL="88900" marR="88900" lvl="0" indent="0" algn="ctr" rtl="0">
                        <a:lnSpc>
                          <a:spcPct val="115000"/>
                        </a:lnSpc>
                        <a:spcBef>
                          <a:spcPts val="0"/>
                        </a:spcBef>
                        <a:spcAft>
                          <a:spcPts val="0"/>
                        </a:spcAft>
                        <a:buNone/>
                      </a:pPr>
                      <a:endParaRPr sz="10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gridSpan="5">
                  <a:txBody>
                    <a:bodyPr/>
                    <a:lstStyle/>
                    <a:p>
                      <a:pPr marL="88900" marR="88900" lvl="0" indent="0" algn="ctr" rtl="0">
                        <a:lnSpc>
                          <a:spcPct val="100000"/>
                        </a:lnSpc>
                        <a:spcBef>
                          <a:spcPts val="0"/>
                        </a:spcBef>
                        <a:spcAft>
                          <a:spcPts val="0"/>
                        </a:spcAft>
                        <a:buNone/>
                      </a:pPr>
                      <a:r>
                        <a:rPr lang="en-US" sz="900" b="1">
                          <a:latin typeface="Calibri"/>
                          <a:ea typeface="Calibri"/>
                          <a:cs typeface="Calibri"/>
                          <a:sym typeface="Calibri"/>
                        </a:rPr>
                        <a:t>Adrenergic agonist</a:t>
                      </a:r>
                      <a:endParaRPr sz="9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88900" marR="88900" lvl="0" indent="0" algn="ctr" rtl="0">
                        <a:lnSpc>
                          <a:spcPct val="100000"/>
                        </a:lnSpc>
                        <a:spcBef>
                          <a:spcPts val="0"/>
                        </a:spcBef>
                        <a:spcAft>
                          <a:spcPts val="0"/>
                        </a:spcAft>
                        <a:buNone/>
                      </a:pPr>
                      <a:r>
                        <a:rPr lang="en-US" sz="900" b="1">
                          <a:latin typeface="Calibri"/>
                          <a:ea typeface="Calibri"/>
                          <a:cs typeface="Calibri"/>
                          <a:sym typeface="Calibri"/>
                        </a:rPr>
                        <a:t>β blockers</a:t>
                      </a:r>
                      <a:endParaRPr sz="9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extLst>
                  <a:ext uri="{0D108BD9-81ED-4DB2-BD59-A6C34878D82A}">
                    <a16:rowId xmlns:a16="http://schemas.microsoft.com/office/drawing/2014/main" val="10009"/>
                  </a:ext>
                </a:extLst>
              </a:tr>
              <a:tr h="705200">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FEF3"/>
                    </a:solidFill>
                  </a:tcPr>
                </a:tc>
                <a:tc gridSpan="7">
                  <a:txBody>
                    <a:bodyPr/>
                    <a:lstStyle/>
                    <a:p>
                      <a:pPr marL="0" lvl="0" indent="0" algn="ctr" rtl="0">
                        <a:lnSpc>
                          <a:spcPct val="100000"/>
                        </a:lnSpc>
                        <a:spcBef>
                          <a:spcPts val="0"/>
                        </a:spcBef>
                        <a:spcAft>
                          <a:spcPts val="0"/>
                        </a:spcAft>
                        <a:buNone/>
                      </a:pPr>
                      <a:r>
                        <a:rPr lang="en-US" sz="900">
                          <a:latin typeface="Calibri"/>
                          <a:ea typeface="Calibri"/>
                          <a:cs typeface="Calibri"/>
                          <a:sym typeface="Calibri"/>
                        </a:rPr>
                        <a:t>1-Active mydriasis : α1 </a:t>
                      </a:r>
                      <a:endParaRPr sz="900">
                        <a:latin typeface="Calibri"/>
                        <a:ea typeface="Calibri"/>
                        <a:cs typeface="Calibri"/>
                        <a:sym typeface="Calibri"/>
                      </a:endParaRPr>
                    </a:p>
                    <a:p>
                      <a:pPr marL="0" lvl="0" indent="0" algn="ctr" rtl="0">
                        <a:lnSpc>
                          <a:spcPct val="100000"/>
                        </a:lnSpc>
                        <a:spcBef>
                          <a:spcPts val="0"/>
                        </a:spcBef>
                        <a:spcAft>
                          <a:spcPts val="0"/>
                        </a:spcAft>
                        <a:buNone/>
                      </a:pPr>
                      <a:r>
                        <a:rPr lang="en-US" sz="900">
                          <a:latin typeface="Calibri"/>
                          <a:ea typeface="Calibri"/>
                          <a:cs typeface="Calibri"/>
                          <a:sym typeface="Calibri"/>
                        </a:rPr>
                        <a:t>2-Relaxation of ciliary muscles: β2 </a:t>
                      </a:r>
                      <a:endParaRPr sz="900">
                        <a:latin typeface="Calibri"/>
                        <a:ea typeface="Calibri"/>
                        <a:cs typeface="Calibri"/>
                        <a:sym typeface="Calibri"/>
                      </a:endParaRPr>
                    </a:p>
                    <a:p>
                      <a:pPr marL="0" lvl="0" indent="0" algn="ctr" rtl="0">
                        <a:lnSpc>
                          <a:spcPct val="100000"/>
                        </a:lnSpc>
                        <a:spcBef>
                          <a:spcPts val="0"/>
                        </a:spcBef>
                        <a:spcAft>
                          <a:spcPts val="0"/>
                        </a:spcAft>
                        <a:buNone/>
                      </a:pPr>
                      <a:r>
                        <a:rPr lang="en-US" sz="900">
                          <a:latin typeface="Calibri"/>
                          <a:ea typeface="Calibri"/>
                          <a:cs typeface="Calibri"/>
                          <a:sym typeface="Calibri"/>
                        </a:rPr>
                        <a:t>3-Vasoconstriction of conjunctival blood vessels: α1 </a:t>
                      </a:r>
                      <a:endParaRPr sz="900">
                        <a:latin typeface="Calibri"/>
                        <a:ea typeface="Calibri"/>
                        <a:cs typeface="Calibri"/>
                        <a:sym typeface="Calibri"/>
                      </a:endParaRPr>
                    </a:p>
                    <a:p>
                      <a:pPr marL="0" marR="88900" lvl="0" indent="0" algn="ctr" rtl="0">
                        <a:lnSpc>
                          <a:spcPct val="100000"/>
                        </a:lnSpc>
                        <a:spcBef>
                          <a:spcPts val="0"/>
                        </a:spcBef>
                        <a:spcAft>
                          <a:spcPts val="0"/>
                        </a:spcAft>
                        <a:buNone/>
                      </a:pPr>
                      <a:r>
                        <a:rPr lang="en-US" sz="900">
                          <a:latin typeface="Calibri"/>
                          <a:ea typeface="Calibri"/>
                          <a:cs typeface="Calibri"/>
                          <a:sym typeface="Calibri"/>
                        </a:rPr>
                        <a:t>4- regulation of aqueous humour formation: α &amp; β in the blood vessels of the ciliary processes</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0"/>
                  </a:ext>
                </a:extLst>
              </a:tr>
              <a:tr h="461375">
                <a:tc vMerge="1">
                  <a:txBody>
                    <a:bodyPr/>
                    <a:lstStyle/>
                    <a:p>
                      <a:endParaRPr lang="ar-SA"/>
                    </a:p>
                  </a:txBody>
                  <a:tcPr/>
                </a:tc>
                <a:tc rowSpan="2">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Non-selective </a:t>
                      </a:r>
                      <a:r>
                        <a:rPr lang="en-US" sz="800">
                          <a:latin typeface="Calibri"/>
                          <a:ea typeface="Calibri"/>
                          <a:cs typeface="Calibri"/>
                          <a:sym typeface="Calibri"/>
                        </a:rPr>
                        <a:t>α1, α2, β1, β2</a:t>
                      </a:r>
                      <a:endParaRPr sz="8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Selective α1</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gridSpan="3">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Selective agonists α2</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hMerge="1">
                  <a:txBody>
                    <a:bodyPr/>
                    <a:lstStyle/>
                    <a:p>
                      <a:endParaRPr lang="ar-SA"/>
                    </a:p>
                  </a:txBody>
                  <a:tcPr/>
                </a:tc>
                <a:tc hMerge="1">
                  <a:txBody>
                    <a:bodyPr/>
                    <a:lstStyle/>
                    <a:p>
                      <a:endParaRPr lang="ar-SA"/>
                    </a:p>
                  </a:txBody>
                  <a:tcPr/>
                </a:tc>
                <a:tc>
                  <a:txBody>
                    <a:bodyPr/>
                    <a:lstStyle/>
                    <a:p>
                      <a:pPr marL="88900" marR="88900" lvl="0" indent="0" algn="ctr" rtl="0">
                        <a:lnSpc>
                          <a:spcPct val="100000"/>
                        </a:lnSpc>
                        <a:spcBef>
                          <a:spcPts val="0"/>
                        </a:spcBef>
                        <a:spcAft>
                          <a:spcPts val="0"/>
                        </a:spcAft>
                        <a:buNone/>
                      </a:pPr>
                      <a:r>
                        <a:rPr lang="en-US" sz="900">
                          <a:latin typeface="Calibri"/>
                          <a:ea typeface="Calibri"/>
                          <a:cs typeface="Calibri"/>
                          <a:sym typeface="Calibri"/>
                        </a:rPr>
                        <a:t>Non-Selective blocker</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0" algn="ctr" rtl="0">
                        <a:lnSpc>
                          <a:spcPct val="100000"/>
                        </a:lnSpc>
                        <a:spcBef>
                          <a:spcPts val="0"/>
                        </a:spcBef>
                        <a:spcAft>
                          <a:spcPts val="0"/>
                        </a:spcAft>
                        <a:buNone/>
                      </a:pPr>
                      <a:r>
                        <a:rPr lang="en-US" sz="900">
                          <a:latin typeface="Calibri"/>
                          <a:ea typeface="Calibri"/>
                          <a:cs typeface="Calibri"/>
                          <a:sym typeface="Calibri"/>
                        </a:rPr>
                        <a:t>Selective β1 blocker</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442625">
                <a:tc vMerge="1">
                  <a:txBody>
                    <a:bodyPr/>
                    <a:lstStyle/>
                    <a:p>
                      <a:endParaRPr lang="ar-SA"/>
                    </a:p>
                  </a:txBody>
                  <a:tcPr/>
                </a:tc>
                <a:tc vMerge="1">
                  <a:txBody>
                    <a:bodyPr/>
                    <a:lstStyle/>
                    <a:p>
                      <a:endParaRPr lang="ar-SA"/>
                    </a:p>
                  </a:txBody>
                  <a:tcPr/>
                </a:tc>
                <a:tc>
                  <a:txBody>
                    <a:bodyPr/>
                    <a:lstStyle/>
                    <a:p>
                      <a:pPr marL="0" marR="88900" lvl="0" indent="-102870" algn="ctr" rtl="0">
                        <a:lnSpc>
                          <a:spcPct val="100000"/>
                        </a:lnSpc>
                        <a:spcBef>
                          <a:spcPts val="0"/>
                        </a:spcBef>
                        <a:spcAft>
                          <a:spcPts val="0"/>
                        </a:spcAft>
                        <a:buSzPts val="900"/>
                        <a:buFont typeface="Calibri"/>
                        <a:buChar char="●"/>
                      </a:pPr>
                      <a:r>
                        <a:rPr lang="en-US" sz="900">
                          <a:latin typeface="Calibri"/>
                          <a:ea typeface="Calibri"/>
                          <a:cs typeface="Calibri"/>
                          <a:sym typeface="Calibri"/>
                        </a:rPr>
                        <a:t>epinephrine</a:t>
                      </a:r>
                      <a:endParaRPr sz="900">
                        <a:latin typeface="Calibri"/>
                        <a:ea typeface="Calibri"/>
                        <a:cs typeface="Calibri"/>
                        <a:sym typeface="Calibri"/>
                      </a:endParaRPr>
                    </a:p>
                    <a:p>
                      <a:pPr marL="0" marR="88900" lvl="0" indent="-66294" algn="ctr" rtl="0">
                        <a:lnSpc>
                          <a:spcPct val="100000"/>
                        </a:lnSpc>
                        <a:spcBef>
                          <a:spcPts val="0"/>
                        </a:spcBef>
                        <a:spcAft>
                          <a:spcPts val="0"/>
                        </a:spcAft>
                        <a:buSzPts val="900"/>
                        <a:buFont typeface="Calibri"/>
                        <a:buChar char="●"/>
                      </a:pPr>
                      <a:r>
                        <a:rPr lang="en-US" sz="900">
                          <a:latin typeface="Calibri"/>
                          <a:ea typeface="Calibri"/>
                          <a:cs typeface="Calibri"/>
                          <a:sym typeface="Calibri"/>
                        </a:rPr>
                        <a:t>dipivefrin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88900" lvl="0" indent="-66294" algn="ctr" rtl="0">
                        <a:lnSpc>
                          <a:spcPct val="100000"/>
                        </a:lnSpc>
                        <a:spcBef>
                          <a:spcPts val="0"/>
                        </a:spcBef>
                        <a:spcAft>
                          <a:spcPts val="0"/>
                        </a:spcAft>
                        <a:buSzPts val="900"/>
                        <a:buFont typeface="Calibri"/>
                        <a:buChar char="●"/>
                      </a:pPr>
                      <a:r>
                        <a:rPr lang="en-US" sz="900">
                          <a:latin typeface="Calibri"/>
                          <a:ea typeface="Calibri"/>
                          <a:cs typeface="Calibri"/>
                          <a:sym typeface="Calibri"/>
                        </a:rPr>
                        <a:t>phenylephrine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0" marR="88900" lvl="0" indent="-57150" algn="ctr" rtl="0">
                        <a:lnSpc>
                          <a:spcPct val="100000"/>
                        </a:lnSpc>
                        <a:spcBef>
                          <a:spcPts val="0"/>
                        </a:spcBef>
                        <a:spcAft>
                          <a:spcPts val="0"/>
                        </a:spcAft>
                        <a:buSzPts val="900"/>
                        <a:buFont typeface="Calibri"/>
                        <a:buChar char="●"/>
                      </a:pPr>
                      <a:r>
                        <a:rPr lang="en-US" sz="900">
                          <a:latin typeface="Calibri"/>
                          <a:ea typeface="Calibri"/>
                          <a:cs typeface="Calibri"/>
                          <a:sym typeface="Calibri"/>
                        </a:rPr>
                        <a:t>apraclonidine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a:txBody>
                    <a:bodyPr/>
                    <a:lstStyle/>
                    <a:p>
                      <a:pPr marL="0" marR="88900" lvl="0" indent="-102870" algn="ctr" rtl="0">
                        <a:lnSpc>
                          <a:spcPct val="100000"/>
                        </a:lnSpc>
                        <a:spcBef>
                          <a:spcPts val="0"/>
                        </a:spcBef>
                        <a:spcAft>
                          <a:spcPts val="0"/>
                        </a:spcAft>
                        <a:buSzPts val="900"/>
                        <a:buFont typeface="Calibri"/>
                        <a:buChar char="●"/>
                      </a:pPr>
                      <a:r>
                        <a:rPr lang="en-US" sz="900">
                          <a:latin typeface="Calibri"/>
                          <a:ea typeface="Calibri"/>
                          <a:cs typeface="Calibri"/>
                          <a:sym typeface="Calibri"/>
                        </a:rPr>
                        <a:t>timolol</a:t>
                      </a:r>
                      <a:endParaRPr sz="900">
                        <a:latin typeface="Calibri"/>
                        <a:ea typeface="Calibri"/>
                        <a:cs typeface="Calibri"/>
                        <a:sym typeface="Calibri"/>
                      </a:endParaRPr>
                    </a:p>
                    <a:p>
                      <a:pPr marL="0" marR="88900" lvl="0" indent="-66294" algn="ctr" rtl="0">
                        <a:lnSpc>
                          <a:spcPct val="100000"/>
                        </a:lnSpc>
                        <a:spcBef>
                          <a:spcPts val="0"/>
                        </a:spcBef>
                        <a:spcAft>
                          <a:spcPts val="0"/>
                        </a:spcAft>
                        <a:buSzPts val="900"/>
                        <a:buFont typeface="Calibri"/>
                        <a:buChar char="●"/>
                      </a:pPr>
                      <a:r>
                        <a:rPr lang="en-US" sz="900">
                          <a:latin typeface="Calibri"/>
                          <a:ea typeface="Calibri"/>
                          <a:cs typeface="Calibri"/>
                          <a:sym typeface="Calibri"/>
                        </a:rPr>
                        <a:t>carteolol</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900">
                          <a:latin typeface="Calibri"/>
                          <a:ea typeface="Calibri"/>
                          <a:cs typeface="Calibri"/>
                          <a:sym typeface="Calibri"/>
                        </a:rPr>
                        <a:t>betaxolol</a:t>
                      </a:r>
                      <a:endParaRPr sz="900">
                        <a:latin typeface="Calibri"/>
                        <a:ea typeface="Calibri"/>
                        <a:cs typeface="Calibri"/>
                        <a:sym typeface="Calibri"/>
                      </a:endParaRPr>
                    </a:p>
                    <a:p>
                      <a:pPr marL="0" lvl="0" indent="0" algn="ctr" rtl="0">
                        <a:lnSpc>
                          <a:spcPct val="100000"/>
                        </a:lnSpc>
                        <a:spcBef>
                          <a:spcPts val="0"/>
                        </a:spcBef>
                        <a:spcAft>
                          <a:spcPts val="0"/>
                        </a:spcAft>
                        <a:buNone/>
                      </a:pPr>
                      <a:r>
                        <a:rPr lang="en-US" sz="900">
                          <a:solidFill>
                            <a:srgbClr val="C00000"/>
                          </a:solidFill>
                          <a:latin typeface="Calibri"/>
                          <a:ea typeface="Calibri"/>
                          <a:cs typeface="Calibri"/>
                          <a:sym typeface="Calibri"/>
                        </a:rPr>
                        <a:t>cardioselective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836500">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3E95A"/>
                    </a:solidFill>
                  </a:tcPr>
                </a:tc>
                <a:tc>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 aqueous humor production </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↑uveoscleral outflow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Active mydriasis </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(without cycloplegia)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↓production of aqueous humor</a:t>
                      </a:r>
                      <a:endParaRPr sz="900">
                        <a:latin typeface="Calibri"/>
                        <a:ea typeface="Calibri"/>
                        <a:cs typeface="Calibri"/>
                        <a:sym typeface="Calibri"/>
                      </a:endParaRPr>
                    </a:p>
                    <a:p>
                      <a:pPr marL="88900" marR="88900" lvl="0" indent="0" algn="l" rtl="0">
                        <a:lnSpc>
                          <a:spcPct val="100000"/>
                        </a:lnSpc>
                        <a:spcBef>
                          <a:spcPts val="0"/>
                        </a:spcBef>
                        <a:spcAft>
                          <a:spcPts val="0"/>
                        </a:spcAft>
                        <a:buNone/>
                      </a:pPr>
                      <a:r>
                        <a:rPr lang="en-US" sz="900">
                          <a:latin typeface="Calibri"/>
                          <a:ea typeface="Calibri"/>
                          <a:cs typeface="Calibri"/>
                          <a:sym typeface="Calibri"/>
                        </a:rPr>
                        <a:t>↑uveoscleral outflow of aqueous humor</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0" lvl="0" indent="0" algn="l" rtl="0">
                        <a:lnSpc>
                          <a:spcPct val="100000"/>
                        </a:lnSpc>
                        <a:spcBef>
                          <a:spcPts val="0"/>
                        </a:spcBef>
                        <a:spcAft>
                          <a:spcPts val="0"/>
                        </a:spcAft>
                        <a:buNone/>
                      </a:pPr>
                      <a:r>
                        <a:rPr lang="en-US" sz="900">
                          <a:latin typeface="Calibri"/>
                          <a:ea typeface="Calibri"/>
                          <a:cs typeface="Calibri"/>
                          <a:sym typeface="Calibri"/>
                        </a:rPr>
                        <a:t>Act on epithelium of ciliary body to decrease production of aqueous </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humor.</a:t>
                      </a:r>
                      <a:endParaRPr sz="900">
                        <a:latin typeface="Calibri"/>
                        <a:ea typeface="Calibri"/>
                        <a:cs typeface="Calibri"/>
                        <a:sym typeface="Calibri"/>
                      </a:endParaRPr>
                    </a:p>
                    <a:p>
                      <a:pPr marL="88900" marR="88900" lvl="0" indent="0" algn="ctr" rtl="0">
                        <a:lnSpc>
                          <a:spcPct val="100000"/>
                        </a:lnSpc>
                        <a:spcBef>
                          <a:spcPts val="0"/>
                        </a:spcBef>
                        <a:spcAft>
                          <a:spcPts val="0"/>
                        </a:spcAft>
                        <a:buNone/>
                      </a:pP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3"/>
                  </a:ext>
                </a:extLst>
              </a:tr>
              <a:tr h="967800">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a:txBody>
                    <a:bodyPr/>
                    <a:lstStyle/>
                    <a:p>
                      <a:pPr marL="88900" marR="88900" lvl="0" indent="0" algn="l" rtl="0">
                        <a:lnSpc>
                          <a:spcPct val="100000"/>
                        </a:lnSpc>
                        <a:spcBef>
                          <a:spcPts val="0"/>
                        </a:spcBef>
                        <a:spcAft>
                          <a:spcPts val="0"/>
                        </a:spcAft>
                        <a:buNone/>
                      </a:pPr>
                      <a:r>
                        <a:rPr lang="en-US" sz="900">
                          <a:latin typeface="Calibri"/>
                          <a:ea typeface="Calibri"/>
                          <a:cs typeface="Calibri"/>
                          <a:sym typeface="Calibri"/>
                        </a:rPr>
                        <a:t>eye drops, In open angle glaucoma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Funduscopic examination.</a:t>
                      </a:r>
                      <a:endParaRPr sz="900">
                        <a:latin typeface="Calibri"/>
                        <a:ea typeface="Calibri"/>
                        <a:cs typeface="Calibri"/>
                        <a:sym typeface="Calibri"/>
                      </a:endParaRPr>
                    </a:p>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prevent adhesion in uveitis &amp; iritis.</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64008" marR="82296" lvl="0" indent="-57150" algn="l" rtl="0">
                        <a:lnSpc>
                          <a:spcPct val="100000"/>
                        </a:lnSpc>
                        <a:spcBef>
                          <a:spcPts val="0"/>
                        </a:spcBef>
                        <a:spcAft>
                          <a:spcPts val="0"/>
                        </a:spcAft>
                        <a:buSzPts val="900"/>
                        <a:buFont typeface="Calibri"/>
                        <a:buChar char="●"/>
                      </a:pPr>
                      <a:r>
                        <a:rPr lang="en-US" sz="900">
                          <a:latin typeface="Calibri"/>
                          <a:ea typeface="Calibri"/>
                          <a:cs typeface="Calibri"/>
                          <a:sym typeface="Calibri"/>
                        </a:rPr>
                        <a:t>open glaucoma </a:t>
                      </a:r>
                      <a:endParaRPr sz="900">
                        <a:latin typeface="Calibri"/>
                        <a:ea typeface="Calibri"/>
                        <a:cs typeface="Calibri"/>
                        <a:sym typeface="Calibri"/>
                      </a:endParaRPr>
                    </a:p>
                    <a:p>
                      <a:pPr marL="91440" marR="54864" lvl="0" indent="-57150" algn="l" rtl="0">
                        <a:lnSpc>
                          <a:spcPct val="100000"/>
                        </a:lnSpc>
                        <a:spcBef>
                          <a:spcPts val="0"/>
                        </a:spcBef>
                        <a:spcAft>
                          <a:spcPts val="0"/>
                        </a:spcAft>
                        <a:buSzPts val="900"/>
                        <a:buFont typeface="Calibri"/>
                        <a:buChar char="●"/>
                      </a:pPr>
                      <a:r>
                        <a:rPr lang="en-US" sz="900">
                          <a:latin typeface="Calibri"/>
                          <a:ea typeface="Calibri"/>
                          <a:cs typeface="Calibri"/>
                          <a:sym typeface="Calibri"/>
                        </a:rPr>
                        <a:t>prophylaxis against IOP</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0" marR="88900" lvl="0" indent="0" algn="l" rtl="0">
                        <a:lnSpc>
                          <a:spcPct val="100000"/>
                        </a:lnSpc>
                        <a:spcBef>
                          <a:spcPts val="0"/>
                        </a:spcBef>
                        <a:spcAft>
                          <a:spcPts val="0"/>
                        </a:spcAft>
                        <a:buNone/>
                      </a:pPr>
                      <a:r>
                        <a:rPr lang="en-US" sz="900">
                          <a:latin typeface="Calibri"/>
                          <a:ea typeface="Calibri"/>
                          <a:cs typeface="Calibri"/>
                          <a:sym typeface="Calibri"/>
                        </a:rPr>
                        <a:t>open glaucoma + can be used in patients with hypertension</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4"/>
                  </a:ext>
                </a:extLst>
              </a:tr>
              <a:tr h="1285625">
                <a:tc vMerge="1">
                  <a:txBody>
                    <a:bodyPr/>
                    <a:lstStyle/>
                    <a:p>
                      <a:endParaRPr lang="ar-SA"/>
                    </a:p>
                  </a:txBody>
                  <a:tcPr/>
                </a:tc>
                <a:tc>
                  <a:txBody>
                    <a:bodyPr/>
                    <a:lstStyle/>
                    <a:p>
                      <a:pPr marL="88900" marR="88900" lvl="0" indent="0" algn="ctr" rtl="0">
                        <a:lnSpc>
                          <a:spcPct val="115000"/>
                        </a:lnSpc>
                        <a:spcBef>
                          <a:spcPts val="0"/>
                        </a:spcBef>
                        <a:spcAft>
                          <a:spcPts val="0"/>
                        </a:spcAft>
                        <a:buNone/>
                      </a:pPr>
                      <a:endParaRPr sz="10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91440" marR="8890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headache</a:t>
                      </a:r>
                      <a:endParaRPr sz="900">
                        <a:latin typeface="Calibri"/>
                        <a:ea typeface="Calibri"/>
                        <a:cs typeface="Calibri"/>
                        <a:sym typeface="Calibri"/>
                      </a:endParaRPr>
                    </a:p>
                    <a:p>
                      <a:pPr marL="91440" marR="8890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arrhythmia</a:t>
                      </a:r>
                      <a:endParaRPr sz="900">
                        <a:latin typeface="Calibri"/>
                        <a:ea typeface="Calibri"/>
                        <a:cs typeface="Calibri"/>
                        <a:sym typeface="Calibri"/>
                      </a:endParaRPr>
                    </a:p>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elevated BP</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4864" marR="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 in BP.</a:t>
                      </a:r>
                      <a:endParaRPr sz="900">
                        <a:latin typeface="Calibri"/>
                        <a:ea typeface="Calibri"/>
                        <a:cs typeface="Calibri"/>
                        <a:sym typeface="Calibri"/>
                      </a:endParaRPr>
                    </a:p>
                    <a:p>
                      <a:pPr marL="54864" marR="88900" lvl="0" indent="-66294" algn="l" rtl="0">
                        <a:lnSpc>
                          <a:spcPct val="100000"/>
                        </a:lnSpc>
                        <a:spcBef>
                          <a:spcPts val="0"/>
                        </a:spcBef>
                        <a:spcAft>
                          <a:spcPts val="0"/>
                        </a:spcAft>
                        <a:buSzPts val="900"/>
                        <a:buFont typeface="Calibri"/>
                        <a:buChar char="●"/>
                      </a:pPr>
                      <a:r>
                        <a:rPr lang="en-US" sz="900">
                          <a:latin typeface="Calibri"/>
                          <a:ea typeface="Calibri"/>
                          <a:cs typeface="Calibri"/>
                          <a:sym typeface="Calibri"/>
                        </a:rPr>
                        <a:t>Rebound congestion</a:t>
                      </a:r>
                      <a:endParaRPr sz="900">
                        <a:latin typeface="Calibri"/>
                        <a:ea typeface="Calibri"/>
                        <a:cs typeface="Calibri"/>
                        <a:sym typeface="Calibri"/>
                      </a:endParaRPr>
                    </a:p>
                    <a:p>
                      <a:pPr marL="91440" marR="0" lvl="0" indent="-102870" algn="l" rtl="0">
                        <a:lnSpc>
                          <a:spcPct val="100000"/>
                        </a:lnSpc>
                        <a:spcBef>
                          <a:spcPts val="0"/>
                        </a:spcBef>
                        <a:spcAft>
                          <a:spcPts val="0"/>
                        </a:spcAft>
                        <a:buSzPts val="900"/>
                        <a:buFont typeface="Calibri"/>
                        <a:buChar char="●"/>
                      </a:pPr>
                      <a:r>
                        <a:rPr lang="en-US" sz="900">
                          <a:latin typeface="Calibri"/>
                          <a:ea typeface="Calibri"/>
                          <a:cs typeface="Calibri"/>
                          <a:sym typeface="Calibri"/>
                        </a:rPr>
                        <a:t>precipitation of acute angle closure glaucoma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3">
                  <a:txBody>
                    <a:bodyPr/>
                    <a:lstStyle/>
                    <a:p>
                      <a:pPr marL="457200" marR="88900" lvl="0" indent="0" algn="ctr" rtl="0">
                        <a:lnSpc>
                          <a:spcPct val="100000"/>
                        </a:lnSpc>
                        <a:spcBef>
                          <a:spcPts val="0"/>
                        </a:spcBef>
                        <a:spcAft>
                          <a:spcPts val="0"/>
                        </a:spcAft>
                        <a:buNone/>
                      </a:pPr>
                      <a:endParaRPr sz="900">
                        <a:latin typeface="Calibri"/>
                        <a:ea typeface="Calibri"/>
                        <a:cs typeface="Calibri"/>
                        <a:sym typeface="Calibri"/>
                      </a:endParaRPr>
                    </a:p>
                    <a:p>
                      <a:pPr marL="457200" marR="88900" lvl="0" indent="0" algn="ctr" rtl="0">
                        <a:lnSpc>
                          <a:spcPct val="100000"/>
                        </a:lnSpc>
                        <a:spcBef>
                          <a:spcPts val="0"/>
                        </a:spcBef>
                        <a:spcAft>
                          <a:spcPts val="0"/>
                        </a:spcAft>
                        <a:buNone/>
                      </a:pPr>
                      <a:endParaRPr sz="900">
                        <a:latin typeface="Calibri"/>
                        <a:ea typeface="Calibri"/>
                        <a:cs typeface="Calibri"/>
                        <a:sym typeface="Calibri"/>
                      </a:endParaRPr>
                    </a:p>
                    <a:p>
                      <a:pPr marL="9144" marR="88900" lvl="0" indent="-57150" algn="ctr" rtl="0">
                        <a:lnSpc>
                          <a:spcPct val="100000"/>
                        </a:lnSpc>
                        <a:spcBef>
                          <a:spcPts val="0"/>
                        </a:spcBef>
                        <a:spcAft>
                          <a:spcPts val="0"/>
                        </a:spcAft>
                        <a:buSzPts val="900"/>
                        <a:buFont typeface="Calibri"/>
                        <a:buChar char="●"/>
                      </a:pPr>
                      <a:r>
                        <a:rPr lang="en-US" sz="900">
                          <a:latin typeface="Calibri"/>
                          <a:ea typeface="Calibri"/>
                          <a:cs typeface="Calibri"/>
                          <a:sym typeface="Calibri"/>
                        </a:rPr>
                        <a:t>Bradycardia</a:t>
                      </a:r>
                      <a:endParaRPr sz="900">
                        <a:latin typeface="Calibri"/>
                        <a:ea typeface="Calibri"/>
                        <a:cs typeface="Calibri"/>
                        <a:sym typeface="Calibri"/>
                      </a:endParaRPr>
                    </a:p>
                    <a:p>
                      <a:pPr marL="18288" marR="88900" lvl="0" indent="-66294" algn="ctr" rtl="0">
                        <a:lnSpc>
                          <a:spcPct val="100000"/>
                        </a:lnSpc>
                        <a:spcBef>
                          <a:spcPts val="0"/>
                        </a:spcBef>
                        <a:spcAft>
                          <a:spcPts val="0"/>
                        </a:spcAft>
                        <a:buSzPts val="900"/>
                        <a:buFont typeface="Calibri"/>
                        <a:buChar char="●"/>
                      </a:pPr>
                      <a:r>
                        <a:rPr lang="en-US" sz="900">
                          <a:latin typeface="Calibri"/>
                          <a:ea typeface="Calibri"/>
                          <a:cs typeface="Calibri"/>
                          <a:sym typeface="Calibri"/>
                        </a:rPr>
                        <a:t>hypotension</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237743" lvl="0" indent="-66293" algn="l" rtl="0">
                        <a:lnSpc>
                          <a:spcPct val="100000"/>
                        </a:lnSpc>
                        <a:spcBef>
                          <a:spcPts val="0"/>
                        </a:spcBef>
                        <a:spcAft>
                          <a:spcPts val="0"/>
                        </a:spcAft>
                        <a:buSzPts val="900"/>
                        <a:buFont typeface="Calibri"/>
                        <a:buChar char="●"/>
                      </a:pPr>
                      <a:r>
                        <a:rPr lang="en-US" sz="900">
                          <a:latin typeface="Calibri"/>
                          <a:ea typeface="Calibri"/>
                          <a:cs typeface="Calibri"/>
                          <a:sym typeface="Calibri"/>
                        </a:rPr>
                        <a:t>Ocular irritation</a:t>
                      </a:r>
                      <a:endParaRPr sz="900">
                        <a:latin typeface="Calibri"/>
                        <a:ea typeface="Calibri"/>
                        <a:cs typeface="Calibri"/>
                        <a:sym typeface="Calibri"/>
                      </a:endParaRPr>
                    </a:p>
                    <a:p>
                      <a:pPr marL="88900" marR="88900" lvl="0" indent="0" algn="ctr" rtl="0">
                        <a:lnSpc>
                          <a:spcPct val="100000"/>
                        </a:lnSpc>
                        <a:spcBef>
                          <a:spcPts val="0"/>
                        </a:spcBef>
                        <a:spcAft>
                          <a:spcPts val="0"/>
                        </a:spcAft>
                        <a:buNone/>
                      </a:pP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5"/>
                  </a:ext>
                </a:extLst>
              </a:tr>
            </a:tbl>
          </a:graphicData>
        </a:graphic>
      </p:graphicFrame>
      <p:sp>
        <p:nvSpPr>
          <p:cNvPr id="519" name="Google Shape;519;p41"/>
          <p:cNvSpPr txBox="1"/>
          <p:nvPr/>
        </p:nvSpPr>
        <p:spPr>
          <a:xfrm rot="-5400000">
            <a:off x="-1778500" y="2738025"/>
            <a:ext cx="3776700" cy="26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Parasympathetic Drugs</a:t>
            </a:r>
            <a:endParaRPr sz="1800" b="1"/>
          </a:p>
        </p:txBody>
      </p:sp>
      <p:sp>
        <p:nvSpPr>
          <p:cNvPr id="520" name="Google Shape;520;p41"/>
          <p:cNvSpPr txBox="1"/>
          <p:nvPr/>
        </p:nvSpPr>
        <p:spPr>
          <a:xfrm rot="-5400000">
            <a:off x="196100" y="1082025"/>
            <a:ext cx="924000" cy="3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t>Function:</a:t>
            </a:r>
            <a:endParaRPr sz="1200" b="1"/>
          </a:p>
        </p:txBody>
      </p:sp>
      <p:sp>
        <p:nvSpPr>
          <p:cNvPr id="521" name="Google Shape;521;p41"/>
          <p:cNvSpPr txBox="1"/>
          <p:nvPr/>
        </p:nvSpPr>
        <p:spPr>
          <a:xfrm rot="-5400000">
            <a:off x="267905" y="1833150"/>
            <a:ext cx="725700" cy="32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t>Uses:</a:t>
            </a:r>
            <a:endParaRPr sz="1200" b="1" dirty="0"/>
          </a:p>
        </p:txBody>
      </p:sp>
      <p:sp>
        <p:nvSpPr>
          <p:cNvPr id="522" name="Google Shape;522;p41"/>
          <p:cNvSpPr txBox="1"/>
          <p:nvPr/>
        </p:nvSpPr>
        <p:spPr>
          <a:xfrm rot="-5400000">
            <a:off x="386300" y="3329475"/>
            <a:ext cx="600000" cy="3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Types</a:t>
            </a:r>
            <a:r>
              <a:rPr lang="en-US" sz="900"/>
              <a:t>:</a:t>
            </a:r>
            <a:endParaRPr sz="900"/>
          </a:p>
        </p:txBody>
      </p:sp>
      <p:sp>
        <p:nvSpPr>
          <p:cNvPr id="523" name="Google Shape;523;p41"/>
          <p:cNvSpPr txBox="1"/>
          <p:nvPr/>
        </p:nvSpPr>
        <p:spPr>
          <a:xfrm rot="-5400000">
            <a:off x="453350" y="2373600"/>
            <a:ext cx="4152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t>S/E</a:t>
            </a:r>
            <a:endParaRPr sz="1000" b="1"/>
          </a:p>
        </p:txBody>
      </p:sp>
      <p:sp>
        <p:nvSpPr>
          <p:cNvPr id="524" name="Google Shape;524;p41"/>
          <p:cNvSpPr txBox="1"/>
          <p:nvPr/>
        </p:nvSpPr>
        <p:spPr>
          <a:xfrm rot="-5400000">
            <a:off x="229400" y="5504557"/>
            <a:ext cx="913800" cy="36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b="1" dirty="0"/>
              <a:t>Function</a:t>
            </a:r>
            <a:r>
              <a:rPr lang="en-US" sz="1200" b="1" dirty="0"/>
              <a:t>:</a:t>
            </a:r>
            <a:endParaRPr sz="1200" b="1" dirty="0"/>
          </a:p>
        </p:txBody>
      </p:sp>
      <p:sp>
        <p:nvSpPr>
          <p:cNvPr id="525" name="Google Shape;525;p41"/>
          <p:cNvSpPr txBox="1"/>
          <p:nvPr/>
        </p:nvSpPr>
        <p:spPr>
          <a:xfrm rot="-5400000">
            <a:off x="340100" y="6393669"/>
            <a:ext cx="645600" cy="2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a:t>Types</a:t>
            </a:r>
            <a:r>
              <a:rPr lang="en-US" sz="1000"/>
              <a:t>:</a:t>
            </a:r>
            <a:endParaRPr sz="1000"/>
          </a:p>
        </p:txBody>
      </p:sp>
      <p:sp>
        <p:nvSpPr>
          <p:cNvPr id="526" name="Google Shape;526;p41"/>
          <p:cNvSpPr txBox="1"/>
          <p:nvPr/>
        </p:nvSpPr>
        <p:spPr>
          <a:xfrm rot="-5400000">
            <a:off x="284150" y="7250830"/>
            <a:ext cx="757500" cy="36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t>M.O.A:</a:t>
            </a:r>
            <a:endParaRPr sz="1200" b="1" dirty="0"/>
          </a:p>
        </p:txBody>
      </p:sp>
      <p:sp>
        <p:nvSpPr>
          <p:cNvPr id="527" name="Google Shape;527;p41"/>
          <p:cNvSpPr txBox="1"/>
          <p:nvPr/>
        </p:nvSpPr>
        <p:spPr>
          <a:xfrm rot="-5400000">
            <a:off x="295250" y="8210253"/>
            <a:ext cx="725700" cy="3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t>Uses:</a:t>
            </a:r>
            <a:endParaRPr sz="1200" b="1" dirty="0"/>
          </a:p>
        </p:txBody>
      </p:sp>
      <p:sp>
        <p:nvSpPr>
          <p:cNvPr id="528" name="Google Shape;528;p41"/>
          <p:cNvSpPr txBox="1"/>
          <p:nvPr/>
        </p:nvSpPr>
        <p:spPr>
          <a:xfrm rot="-5400000">
            <a:off x="419475" y="9211870"/>
            <a:ext cx="533400" cy="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t>S/E:</a:t>
            </a:r>
            <a:endParaRPr sz="1000" b="1"/>
          </a:p>
        </p:txBody>
      </p:sp>
      <p:sp>
        <p:nvSpPr>
          <p:cNvPr id="529" name="Google Shape;529;p41"/>
          <p:cNvSpPr txBox="1"/>
          <p:nvPr/>
        </p:nvSpPr>
        <p:spPr>
          <a:xfrm rot="-5400000">
            <a:off x="336200" y="4526895"/>
            <a:ext cx="605700" cy="32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t>Uses:</a:t>
            </a:r>
            <a:endParaRPr sz="1200" b="1" dirty="0"/>
          </a:p>
        </p:txBody>
      </p:sp>
      <p:sp>
        <p:nvSpPr>
          <p:cNvPr id="530" name="Google Shape;530;p41"/>
          <p:cNvSpPr txBox="1"/>
          <p:nvPr/>
        </p:nvSpPr>
        <p:spPr>
          <a:xfrm rot="-5400000">
            <a:off x="-1778500" y="7392600"/>
            <a:ext cx="3776700" cy="26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Sympathetic Drugs</a:t>
            </a:r>
            <a:endParaRPr sz="1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2"/>
          <p:cNvSpPr/>
          <p:nvPr/>
        </p:nvSpPr>
        <p:spPr>
          <a:xfrm>
            <a:off x="0" y="0"/>
            <a:ext cx="6858000" cy="6198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3000" b="1">
                <a:solidFill>
                  <a:schemeClr val="lt1"/>
                </a:solidFill>
                <a:latin typeface="Century Gothic"/>
                <a:ea typeface="Century Gothic"/>
                <a:cs typeface="Century Gothic"/>
                <a:sym typeface="Century Gothic"/>
              </a:rPr>
              <a:t>Summary</a:t>
            </a:r>
            <a:endParaRPr sz="3000"/>
          </a:p>
        </p:txBody>
      </p:sp>
      <p:graphicFrame>
        <p:nvGraphicFramePr>
          <p:cNvPr id="537" name="Google Shape;537;p42"/>
          <p:cNvGraphicFramePr/>
          <p:nvPr>
            <p:extLst>
              <p:ext uri="{D42A27DB-BD31-4B8C-83A1-F6EECF244321}">
                <p14:modId xmlns:p14="http://schemas.microsoft.com/office/powerpoint/2010/main" val="846003837"/>
              </p:ext>
            </p:extLst>
          </p:nvPr>
        </p:nvGraphicFramePr>
        <p:xfrm>
          <a:off x="66675" y="5267300"/>
          <a:ext cx="6743675" cy="4638699"/>
        </p:xfrm>
        <a:graphic>
          <a:graphicData uri="http://schemas.openxmlformats.org/drawingml/2006/table">
            <a:tbl>
              <a:tblPr>
                <a:noFill/>
                <a:tableStyleId>{71A49CEC-2D95-4AA4-A0D7-E02A963A52D2}</a:tableStyleId>
              </a:tblPr>
              <a:tblGrid>
                <a:gridCol w="708350">
                  <a:extLst>
                    <a:ext uri="{9D8B030D-6E8A-4147-A177-3AD203B41FA5}">
                      <a16:colId xmlns:a16="http://schemas.microsoft.com/office/drawing/2014/main" val="20000"/>
                    </a:ext>
                  </a:extLst>
                </a:gridCol>
                <a:gridCol w="2056225">
                  <a:extLst>
                    <a:ext uri="{9D8B030D-6E8A-4147-A177-3AD203B41FA5}">
                      <a16:colId xmlns:a16="http://schemas.microsoft.com/office/drawing/2014/main" val="20001"/>
                    </a:ext>
                  </a:extLst>
                </a:gridCol>
                <a:gridCol w="2398650">
                  <a:extLst>
                    <a:ext uri="{9D8B030D-6E8A-4147-A177-3AD203B41FA5}">
                      <a16:colId xmlns:a16="http://schemas.microsoft.com/office/drawing/2014/main" val="20002"/>
                    </a:ext>
                  </a:extLst>
                </a:gridCol>
                <a:gridCol w="1580450">
                  <a:extLst>
                    <a:ext uri="{9D8B030D-6E8A-4147-A177-3AD203B41FA5}">
                      <a16:colId xmlns:a16="http://schemas.microsoft.com/office/drawing/2014/main" val="20003"/>
                    </a:ext>
                  </a:extLst>
                </a:gridCol>
              </a:tblGrid>
              <a:tr h="431008">
                <a:tc gridSpan="4">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Treatment of  chronic open angle glaucoma</a:t>
                      </a:r>
                      <a:endParaRPr sz="12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E5E2"/>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378701">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gridSpan="2">
                  <a:txBody>
                    <a:bodyPr/>
                    <a:lstStyle/>
                    <a:p>
                      <a:pPr marL="0" lvl="0" indent="0" algn="ctr" rtl="0">
                        <a:lnSpc>
                          <a:spcPct val="115000"/>
                        </a:lnSpc>
                        <a:spcBef>
                          <a:spcPts val="0"/>
                        </a:spcBef>
                        <a:spcAft>
                          <a:spcPts val="0"/>
                        </a:spcAft>
                        <a:buNone/>
                      </a:pPr>
                      <a:r>
                        <a:rPr lang="en-US" sz="900" b="1">
                          <a:latin typeface="Calibri"/>
                          <a:ea typeface="Calibri"/>
                          <a:cs typeface="Calibri"/>
                          <a:sym typeface="Calibri"/>
                        </a:rPr>
                        <a:t>Carbonic anhydrase inhibitors</a:t>
                      </a:r>
                      <a:endParaRPr sz="9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tc>
                  <a:txBody>
                    <a:bodyPr/>
                    <a:lstStyle/>
                    <a:p>
                      <a:pPr marL="0" lvl="0" indent="0" algn="ctr" rtl="0">
                        <a:lnSpc>
                          <a:spcPct val="115000"/>
                        </a:lnSpc>
                        <a:spcBef>
                          <a:spcPts val="0"/>
                        </a:spcBef>
                        <a:spcAft>
                          <a:spcPts val="0"/>
                        </a:spcAft>
                        <a:buNone/>
                      </a:pPr>
                      <a:r>
                        <a:rPr lang="en-US" sz="900" b="1">
                          <a:latin typeface="Calibri"/>
                          <a:ea typeface="Calibri"/>
                          <a:cs typeface="Calibri"/>
                          <a:sym typeface="Calibri"/>
                        </a:rPr>
                        <a:t>Prostaglandin analogues</a:t>
                      </a:r>
                      <a:endParaRPr sz="9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1"/>
                  </a:ext>
                </a:extLst>
              </a:tr>
              <a:tr h="378701">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gridSpan="2">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Acetazolamide - dorzolamide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hMerge="1">
                  <a:txBody>
                    <a:bodyPr/>
                    <a:lstStyle/>
                    <a:p>
                      <a:endParaRPr lang="ar-SA"/>
                    </a:p>
                  </a:txBody>
                  <a:tcPr/>
                </a:tc>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latanoprost - travoprost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556530">
                <a:tc>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M.O.A</a:t>
                      </a:r>
                      <a:endParaRPr sz="12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gridSpan="2">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↓production of aqueous humor by blocking carbonic anhydrase enzyme required for production of bicarbonate ions</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 uveoscleral aqueous outflow.</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1008">
                <a:tc>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S/E</a:t>
                      </a:r>
                      <a:endParaRPr sz="12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gridSpan="2">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Myopia, malaise, anorexia, GI upset, headache Metabolic acidosis, renal stone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heterochromia iridis</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1008">
                <a:tc>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C.I</a:t>
                      </a:r>
                      <a:endParaRPr sz="12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4F2F0"/>
                    </a:solidFill>
                  </a:tcPr>
                </a:tc>
                <a:tc gridSpan="2">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Sulpha allergy - pregnancy</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1008">
                <a:tc gridSpan="4">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Treatment of Acute angle glaucoma</a:t>
                      </a:r>
                      <a:endParaRPr sz="1200" b="1">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2A59F"/>
                    </a:solidFill>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r h="340808">
                <a:tc gridSpan="4">
                  <a:txBody>
                    <a:bodyPr/>
                    <a:lstStyle/>
                    <a:p>
                      <a:pPr marL="0" lvl="0" indent="0" algn="ctr" rtl="0">
                        <a:lnSpc>
                          <a:spcPct val="115000"/>
                        </a:lnSpc>
                        <a:spcBef>
                          <a:spcPts val="0"/>
                        </a:spcBef>
                        <a:spcAft>
                          <a:spcPts val="0"/>
                        </a:spcAft>
                        <a:buNone/>
                      </a:pPr>
                      <a:r>
                        <a:rPr lang="en-US" sz="900" dirty="0">
                          <a:latin typeface="Calibri"/>
                          <a:ea typeface="Calibri"/>
                          <a:cs typeface="Calibri"/>
                          <a:sym typeface="Calibri"/>
                        </a:rPr>
                        <a:t> Osmotic agents</a:t>
                      </a:r>
                      <a:endParaRPr sz="900" dirty="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9E9E9E"/>
                    </a:solidFill>
                  </a:tcPr>
                </a:tc>
                <a:tc hMerge="1">
                  <a:txBody>
                    <a:bodyPr/>
                    <a:lstStyle/>
                    <a:p>
                      <a:pPr marL="0" lvl="0" indent="0" algn="ctr" rtl="0">
                        <a:lnSpc>
                          <a:spcPct val="115000"/>
                        </a:lnSpc>
                        <a:spcBef>
                          <a:spcPts val="0"/>
                        </a:spcBef>
                        <a:spcAft>
                          <a:spcPts val="0"/>
                        </a:spcAft>
                        <a:buNone/>
                      </a:pPr>
                      <a:endParaRPr sz="900" dirty="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7"/>
                  </a:ext>
                </a:extLst>
              </a:tr>
              <a:tr h="378701">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Mannitol</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gridSpan="2">
                  <a:txBody>
                    <a:bodyPr/>
                    <a:lstStyle/>
                    <a:p>
                      <a:pPr marL="0" lvl="0" indent="0" algn="ctr" rtl="0">
                        <a:lnSpc>
                          <a:spcPct val="115000"/>
                        </a:lnSpc>
                        <a:spcBef>
                          <a:spcPts val="0"/>
                        </a:spcBef>
                        <a:spcAft>
                          <a:spcPts val="0"/>
                        </a:spcAft>
                        <a:buNone/>
                      </a:pPr>
                      <a:r>
                        <a:rPr lang="en-US" sz="900" dirty="0">
                          <a:latin typeface="Calibri"/>
                          <a:ea typeface="Calibri"/>
                          <a:cs typeface="Calibri"/>
                          <a:sym typeface="Calibri"/>
                        </a:rPr>
                        <a:t>Glycerol</a:t>
                      </a:r>
                      <a:endParaRPr sz="900" dirty="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hMerge="1">
                  <a:txBody>
                    <a:bodyPr/>
                    <a:lstStyle/>
                    <a:p>
                      <a:endParaRPr lang="ar-SA"/>
                    </a:p>
                  </a:txBody>
                  <a:tcPr/>
                </a:tc>
                <a:extLst>
                  <a:ext uri="{0D108BD9-81ED-4DB2-BD59-A6C34878D82A}">
                    <a16:rowId xmlns:a16="http://schemas.microsoft.com/office/drawing/2014/main" val="10008"/>
                  </a:ext>
                </a:extLst>
              </a:tr>
              <a:tr h="431008">
                <a:tc>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 </a:t>
                      </a:r>
                      <a:r>
                        <a:rPr lang="en-US" sz="1200" b="1">
                          <a:latin typeface="Calibri"/>
                          <a:ea typeface="Calibri"/>
                          <a:cs typeface="Calibri"/>
                          <a:sym typeface="Calibri"/>
                        </a:rPr>
                        <a:t>M.O.A</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gridSpan="3">
                  <a:txBody>
                    <a:bodyPr/>
                    <a:lstStyle/>
                    <a:p>
                      <a:pPr marL="0" lvl="0" indent="0" algn="ctr" rtl="0">
                        <a:lnSpc>
                          <a:spcPct val="115000"/>
                        </a:lnSpc>
                        <a:spcBef>
                          <a:spcPts val="0"/>
                        </a:spcBef>
                        <a:spcAft>
                          <a:spcPts val="0"/>
                        </a:spcAft>
                        <a:buNone/>
                      </a:pPr>
                      <a:r>
                        <a:rPr lang="en-US" sz="900">
                          <a:latin typeface="Calibri"/>
                          <a:ea typeface="Calibri"/>
                          <a:cs typeface="Calibri"/>
                          <a:sym typeface="Calibri"/>
                        </a:rPr>
                        <a:t>Rapid lowering of IOP by decreasing vitreous volume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9"/>
                  </a:ext>
                </a:extLst>
              </a:tr>
              <a:tr h="450218">
                <a:tc>
                  <a:txBody>
                    <a:bodyPr/>
                    <a:lstStyle/>
                    <a:p>
                      <a:pPr marL="0" lvl="0" indent="0" algn="ctr" rtl="0">
                        <a:lnSpc>
                          <a:spcPct val="115000"/>
                        </a:lnSpc>
                        <a:spcBef>
                          <a:spcPts val="0"/>
                        </a:spcBef>
                        <a:spcAft>
                          <a:spcPts val="0"/>
                        </a:spcAft>
                        <a:buNone/>
                      </a:pPr>
                      <a:r>
                        <a:rPr lang="en-US" sz="1200" b="1">
                          <a:latin typeface="Calibri"/>
                          <a:ea typeface="Calibri"/>
                          <a:cs typeface="Calibri"/>
                          <a:sym typeface="Calibri"/>
                        </a:rPr>
                        <a:t>S/E</a:t>
                      </a:r>
                      <a:endParaRPr sz="90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gridSpan="3">
                  <a:txBody>
                    <a:bodyPr/>
                    <a:lstStyle/>
                    <a:p>
                      <a:pPr marL="0" lvl="0" indent="0" algn="ctr" rtl="0">
                        <a:lnSpc>
                          <a:spcPct val="115000"/>
                        </a:lnSpc>
                        <a:spcBef>
                          <a:spcPts val="0"/>
                        </a:spcBef>
                        <a:spcAft>
                          <a:spcPts val="0"/>
                        </a:spcAft>
                        <a:buNone/>
                      </a:pPr>
                      <a:r>
                        <a:rPr lang="en-US" sz="900" dirty="0">
                          <a:latin typeface="Calibri"/>
                          <a:ea typeface="Calibri"/>
                          <a:cs typeface="Calibri"/>
                          <a:sym typeface="Calibri"/>
                        </a:rPr>
                        <a:t>Diuresis, circulatory overload, pulmonary edema and heart </a:t>
                      </a:r>
                      <a:r>
                        <a:rPr lang="en-US" sz="900" dirty="0" err="1">
                          <a:latin typeface="Calibri"/>
                          <a:ea typeface="Calibri"/>
                          <a:cs typeface="Calibri"/>
                          <a:sym typeface="Calibri"/>
                        </a:rPr>
                        <a:t>failure,central</a:t>
                      </a:r>
                      <a:r>
                        <a:rPr lang="en-US" sz="900" dirty="0">
                          <a:latin typeface="Calibri"/>
                          <a:ea typeface="Calibri"/>
                          <a:cs typeface="Calibri"/>
                          <a:sym typeface="Calibri"/>
                        </a:rPr>
                        <a:t> nervous system effects</a:t>
                      </a:r>
                      <a:endParaRPr sz="900" dirty="0">
                        <a:latin typeface="Calibri"/>
                        <a:ea typeface="Calibri"/>
                        <a:cs typeface="Calibri"/>
                        <a:sym typeface="Calibri"/>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10"/>
                  </a:ext>
                </a:extLst>
              </a:tr>
            </a:tbl>
          </a:graphicData>
        </a:graphic>
      </p:graphicFrame>
      <p:sp>
        <p:nvSpPr>
          <p:cNvPr id="538" name="Google Shape;538;p42"/>
          <p:cNvSpPr/>
          <p:nvPr/>
        </p:nvSpPr>
        <p:spPr>
          <a:xfrm>
            <a:off x="206400" y="1216025"/>
            <a:ext cx="4476000" cy="1821000"/>
          </a:xfrm>
          <a:prstGeom prst="rect">
            <a:avLst/>
          </a:prstGeom>
          <a:noFill/>
          <a:ln w="952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000" b="1" u="sng">
                <a:solidFill>
                  <a:schemeClr val="dk1"/>
                </a:solidFill>
                <a:latin typeface="Century Gothic"/>
                <a:ea typeface="Century Gothic"/>
                <a:cs typeface="Century Gothic"/>
                <a:sym typeface="Century Gothic"/>
              </a:rPr>
              <a:t>by decreasing IOP:</a:t>
            </a:r>
            <a:endParaRPr sz="1000" b="1" u="sng">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b="1">
                <a:solidFill>
                  <a:schemeClr val="dk1"/>
                </a:solidFill>
                <a:latin typeface="Century Gothic"/>
                <a:ea typeface="Century Gothic"/>
                <a:cs typeface="Century Gothic"/>
                <a:sym typeface="Century Gothic"/>
              </a:rPr>
              <a:t>A-Decreasing production of aqueous humor: </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1-Beta blockers</a:t>
            </a: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2-Alpha-2 agonists</a:t>
            </a: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3-Carbonic anhydrase inhibitors</a:t>
            </a: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b="1">
                <a:solidFill>
                  <a:schemeClr val="dk1"/>
                </a:solidFill>
                <a:latin typeface="Century Gothic"/>
                <a:ea typeface="Century Gothic"/>
                <a:cs typeface="Century Gothic"/>
                <a:sym typeface="Century Gothic"/>
              </a:rPr>
              <a:t>B-Increasing outflow of aqueous humor:</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1-Prostaglandins</a:t>
            </a: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2-Adrenergic agonists, nonspecific</a:t>
            </a: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3-Parasympathomimetics</a:t>
            </a:r>
            <a:endParaRPr sz="1000">
              <a:solidFill>
                <a:schemeClr val="dk1"/>
              </a:solidFill>
              <a:latin typeface="Century Gothic"/>
              <a:ea typeface="Century Gothic"/>
              <a:cs typeface="Century Gothic"/>
              <a:sym typeface="Century Gothic"/>
            </a:endParaRPr>
          </a:p>
          <a:p>
            <a:pPr marL="0" lvl="0" indent="0" algn="l" rtl="0">
              <a:spcBef>
                <a:spcPts val="600"/>
              </a:spcBef>
              <a:spcAft>
                <a:spcPts val="0"/>
              </a:spcAft>
              <a:buNone/>
            </a:pPr>
            <a:r>
              <a:rPr lang="en-US" sz="1000">
                <a:solidFill>
                  <a:srgbClr val="FF0000"/>
                </a:solidFill>
                <a:latin typeface="Century Gothic"/>
                <a:ea typeface="Century Gothic"/>
                <a:cs typeface="Century Gothic"/>
                <a:sym typeface="Century Gothic"/>
              </a:rPr>
              <a:t>Prostaglandins and β blockers are the most popular</a:t>
            </a:r>
            <a:endParaRPr sz="1000" b="1">
              <a:solidFill>
                <a:srgbClr val="FF0000"/>
              </a:solidFill>
              <a:latin typeface="Century Gothic"/>
              <a:ea typeface="Century Gothic"/>
              <a:cs typeface="Century Gothic"/>
              <a:sym typeface="Century Gothic"/>
            </a:endParaRPr>
          </a:p>
        </p:txBody>
      </p:sp>
      <p:sp>
        <p:nvSpPr>
          <p:cNvPr id="539" name="Google Shape;539;p42"/>
          <p:cNvSpPr/>
          <p:nvPr/>
        </p:nvSpPr>
        <p:spPr>
          <a:xfrm>
            <a:off x="206325" y="758950"/>
            <a:ext cx="3636600" cy="4569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1000" b="1">
                <a:solidFill>
                  <a:schemeClr val="dk1"/>
                </a:solidFill>
                <a:latin typeface="Century Gothic"/>
                <a:ea typeface="Century Gothic"/>
                <a:cs typeface="Century Gothic"/>
                <a:sym typeface="Century Gothic"/>
              </a:rPr>
              <a:t>Treatment of open angle glaucoma (chronic):</a:t>
            </a:r>
            <a:endParaRPr sz="1000" b="1">
              <a:solidFill>
                <a:schemeClr val="dk1"/>
              </a:solidFill>
              <a:latin typeface="Century Gothic"/>
              <a:ea typeface="Century Gothic"/>
              <a:cs typeface="Century Gothic"/>
              <a:sym typeface="Century Gothic"/>
            </a:endParaRPr>
          </a:p>
        </p:txBody>
      </p:sp>
      <p:sp>
        <p:nvSpPr>
          <p:cNvPr id="540" name="Google Shape;540;p42"/>
          <p:cNvSpPr/>
          <p:nvPr/>
        </p:nvSpPr>
        <p:spPr>
          <a:xfrm>
            <a:off x="206400" y="3730625"/>
            <a:ext cx="4476000" cy="1394400"/>
          </a:xfrm>
          <a:prstGeom prst="rect">
            <a:avLst/>
          </a:prstGeom>
          <a:noFill/>
          <a:ln w="952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600"/>
              </a:spcBef>
              <a:spcAft>
                <a:spcPts val="0"/>
              </a:spcAft>
              <a:buNone/>
            </a:pPr>
            <a:r>
              <a:rPr lang="en-US" sz="1000">
                <a:solidFill>
                  <a:schemeClr val="dk1"/>
                </a:solidFill>
                <a:latin typeface="Century Gothic"/>
                <a:ea typeface="Century Gothic"/>
                <a:cs typeface="Century Gothic"/>
                <a:sym typeface="Century Gothic"/>
              </a:rPr>
              <a:t>The use of drugs is limited to : </a:t>
            </a:r>
            <a:endParaRPr sz="1000">
              <a:solidFill>
                <a:schemeClr val="dk1"/>
              </a:solidFill>
              <a:latin typeface="Century Gothic"/>
              <a:ea typeface="Century Gothic"/>
              <a:cs typeface="Century Gothic"/>
              <a:sym typeface="Century Gothic"/>
            </a:endParaRPr>
          </a:p>
          <a:p>
            <a:pPr marL="0" lvl="0" indent="0" algn="l" rtl="0">
              <a:spcBef>
                <a:spcPts val="600"/>
              </a:spcBef>
              <a:spcAft>
                <a:spcPts val="0"/>
              </a:spcAft>
              <a:buNone/>
            </a:pPr>
            <a:r>
              <a:rPr lang="en-US" sz="1000">
                <a:solidFill>
                  <a:schemeClr val="dk1"/>
                </a:solidFill>
                <a:latin typeface="Century Gothic"/>
                <a:ea typeface="Century Gothic"/>
                <a:cs typeface="Century Gothic"/>
                <a:sym typeface="Century Gothic"/>
              </a:rPr>
              <a:t>•</a:t>
            </a:r>
            <a:r>
              <a:rPr lang="en-US" sz="1000" b="1">
                <a:solidFill>
                  <a:schemeClr val="dk1"/>
                </a:solidFill>
                <a:latin typeface="Century Gothic"/>
                <a:ea typeface="Century Gothic"/>
                <a:cs typeface="Century Gothic"/>
                <a:sym typeface="Century Gothic"/>
              </a:rPr>
              <a:t>Oral Acetazolamide</a:t>
            </a:r>
            <a:endParaRPr sz="1000" b="1">
              <a:solidFill>
                <a:schemeClr val="dk1"/>
              </a:solidFill>
              <a:latin typeface="Century Gothic"/>
              <a:ea typeface="Century Gothic"/>
              <a:cs typeface="Century Gothic"/>
              <a:sym typeface="Century Gothic"/>
            </a:endParaRPr>
          </a:p>
          <a:p>
            <a:pPr marL="0" lvl="0" indent="0" algn="l" rtl="0">
              <a:spcBef>
                <a:spcPts val="600"/>
              </a:spcBef>
              <a:spcAft>
                <a:spcPts val="0"/>
              </a:spcAft>
              <a:buNone/>
            </a:pPr>
            <a:r>
              <a:rPr lang="en-US" sz="1000">
                <a:solidFill>
                  <a:schemeClr val="dk1"/>
                </a:solidFill>
                <a:latin typeface="Century Gothic"/>
                <a:ea typeface="Century Gothic"/>
                <a:cs typeface="Century Gothic"/>
                <a:sym typeface="Century Gothic"/>
              </a:rPr>
              <a:t>•</a:t>
            </a:r>
            <a:r>
              <a:rPr lang="en-US" sz="1000" b="1">
                <a:solidFill>
                  <a:schemeClr val="dk1"/>
                </a:solidFill>
                <a:latin typeface="Century Gothic"/>
                <a:ea typeface="Century Gothic"/>
                <a:cs typeface="Century Gothic"/>
                <a:sym typeface="Century Gothic"/>
              </a:rPr>
              <a:t>Topical cholinomimetics</a:t>
            </a:r>
            <a:r>
              <a:rPr lang="en-US" sz="1000">
                <a:solidFill>
                  <a:schemeClr val="dk1"/>
                </a:solidFill>
                <a:latin typeface="Century Gothic"/>
                <a:ea typeface="Century Gothic"/>
                <a:cs typeface="Century Gothic"/>
                <a:sym typeface="Century Gothic"/>
              </a:rPr>
              <a:t>: pilocarpine</a:t>
            </a:r>
            <a:endParaRPr sz="1000">
              <a:solidFill>
                <a:schemeClr val="dk1"/>
              </a:solidFill>
              <a:latin typeface="Century Gothic"/>
              <a:ea typeface="Century Gothic"/>
              <a:cs typeface="Century Gothic"/>
              <a:sym typeface="Century Gothic"/>
            </a:endParaRPr>
          </a:p>
          <a:p>
            <a:pPr marL="0" lvl="0" indent="0" algn="l" rtl="0">
              <a:spcBef>
                <a:spcPts val="600"/>
              </a:spcBef>
              <a:spcAft>
                <a:spcPts val="0"/>
              </a:spcAft>
              <a:buNone/>
            </a:pPr>
            <a:r>
              <a:rPr lang="en-US" sz="1000">
                <a:solidFill>
                  <a:schemeClr val="dk1"/>
                </a:solidFill>
                <a:latin typeface="Century Gothic"/>
                <a:ea typeface="Century Gothic"/>
                <a:cs typeface="Century Gothic"/>
                <a:sym typeface="Century Gothic"/>
              </a:rPr>
              <a:t>•</a:t>
            </a:r>
            <a:r>
              <a:rPr lang="en-US" sz="1000" b="1">
                <a:solidFill>
                  <a:schemeClr val="dk1"/>
                </a:solidFill>
                <a:latin typeface="Century Gothic"/>
                <a:ea typeface="Century Gothic"/>
                <a:cs typeface="Century Gothic"/>
                <a:sym typeface="Century Gothic"/>
              </a:rPr>
              <a:t>Osmotic agents: </a:t>
            </a:r>
            <a:r>
              <a:rPr lang="en-US" sz="1000">
                <a:solidFill>
                  <a:schemeClr val="dk1"/>
                </a:solidFill>
                <a:latin typeface="Century Gothic"/>
                <a:ea typeface="Century Gothic"/>
                <a:cs typeface="Century Gothic"/>
                <a:sym typeface="Century Gothic"/>
              </a:rPr>
              <a:t>Mannitol, Glycerol.</a:t>
            </a:r>
            <a:endParaRPr sz="1000">
              <a:solidFill>
                <a:schemeClr val="dk1"/>
              </a:solidFill>
              <a:latin typeface="Century Gothic"/>
              <a:ea typeface="Century Gothic"/>
              <a:cs typeface="Century Gothic"/>
              <a:sym typeface="Century Gothic"/>
            </a:endParaRPr>
          </a:p>
          <a:p>
            <a:pPr marL="0" lvl="0" indent="0" algn="l" rtl="0">
              <a:spcBef>
                <a:spcPts val="600"/>
              </a:spcBef>
              <a:spcAft>
                <a:spcPts val="0"/>
              </a:spcAft>
              <a:buNone/>
            </a:pPr>
            <a:r>
              <a:rPr lang="en-US" sz="1000">
                <a:solidFill>
                  <a:schemeClr val="dk1"/>
                </a:solidFill>
                <a:latin typeface="Century Gothic"/>
                <a:ea typeface="Century Gothic"/>
                <a:cs typeface="Century Gothic"/>
                <a:sym typeface="Century Gothic"/>
              </a:rPr>
              <a:t>•</a:t>
            </a:r>
            <a:r>
              <a:rPr lang="en-US" sz="1000" b="1">
                <a:solidFill>
                  <a:schemeClr val="dk1"/>
                </a:solidFill>
                <a:latin typeface="Century Gothic"/>
                <a:ea typeface="Century Gothic"/>
                <a:cs typeface="Century Gothic"/>
                <a:sym typeface="Century Gothic"/>
              </a:rPr>
              <a:t>Analgesics:</a:t>
            </a:r>
            <a:r>
              <a:rPr lang="en-US" sz="1000">
                <a:solidFill>
                  <a:schemeClr val="dk1"/>
                </a:solidFill>
                <a:latin typeface="Century Gothic"/>
                <a:ea typeface="Century Gothic"/>
                <a:cs typeface="Century Gothic"/>
                <a:sym typeface="Century Gothic"/>
              </a:rPr>
              <a:t>pethidine or morphine (for pain)</a:t>
            </a:r>
            <a:endParaRPr sz="1000" b="1" u="sng">
              <a:solidFill>
                <a:schemeClr val="dk1"/>
              </a:solidFill>
              <a:latin typeface="Century Gothic"/>
              <a:ea typeface="Century Gothic"/>
              <a:cs typeface="Century Gothic"/>
              <a:sym typeface="Century Gothic"/>
            </a:endParaRPr>
          </a:p>
        </p:txBody>
      </p:sp>
      <p:sp>
        <p:nvSpPr>
          <p:cNvPr id="541" name="Google Shape;541;p42"/>
          <p:cNvSpPr/>
          <p:nvPr/>
        </p:nvSpPr>
        <p:spPr>
          <a:xfrm>
            <a:off x="206325" y="3273550"/>
            <a:ext cx="3636600" cy="4569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endParaRPr sz="1200" b="1">
              <a:solidFill>
                <a:schemeClr val="dk1"/>
              </a:solidFill>
              <a:latin typeface="Century Gothic"/>
              <a:ea typeface="Century Gothic"/>
              <a:cs typeface="Century Gothic"/>
              <a:sym typeface="Century Gothic"/>
            </a:endParaRPr>
          </a:p>
        </p:txBody>
      </p:sp>
      <p:sp>
        <p:nvSpPr>
          <p:cNvPr id="542" name="Google Shape;542;p42"/>
          <p:cNvSpPr txBox="1"/>
          <p:nvPr/>
        </p:nvSpPr>
        <p:spPr>
          <a:xfrm>
            <a:off x="206325" y="3125650"/>
            <a:ext cx="3636600" cy="6198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US" sz="1000" b="1">
                <a:solidFill>
                  <a:schemeClr val="dk1"/>
                </a:solidFill>
                <a:latin typeface="Century Gothic"/>
                <a:ea typeface="Century Gothic"/>
                <a:cs typeface="Century Gothic"/>
                <a:sym typeface="Century Gothic"/>
              </a:rPr>
              <a:t>Treatment of narrow closed angle glaucoma</a:t>
            </a:r>
            <a:endParaRPr sz="1000" b="1">
              <a:solidFill>
                <a:schemeClr val="dk1"/>
              </a:solidFill>
              <a:latin typeface="Century Gothic"/>
              <a:ea typeface="Century Gothic"/>
              <a:cs typeface="Century Gothic"/>
              <a:sym typeface="Century Gothic"/>
            </a:endParaRPr>
          </a:p>
          <a:p>
            <a:pPr marL="0" lvl="0" indent="0" algn="ctr" rtl="0">
              <a:spcBef>
                <a:spcPts val="600"/>
              </a:spcBef>
              <a:spcAft>
                <a:spcPts val="0"/>
              </a:spcAft>
              <a:buNone/>
            </a:pPr>
            <a:r>
              <a:rPr lang="en-US" sz="1000" b="1">
                <a:solidFill>
                  <a:schemeClr val="dk1"/>
                </a:solidFill>
                <a:latin typeface="Century Gothic"/>
                <a:ea typeface="Century Gothic"/>
                <a:cs typeface="Century Gothic"/>
                <a:sym typeface="Century Gothic"/>
              </a:rPr>
              <a:t> (Acute angle glaucoma)</a:t>
            </a:r>
            <a:endParaRPr sz="1000" b="1">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endParaRPr sz="1000" b="1">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3"/>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Font typeface="Arial"/>
              <a:buNone/>
            </a:pPr>
            <a:fld id="{00000000-1234-1234-1234-123412341234}" type="slidenum">
              <a:rPr lang="en-US"/>
              <a:t>19</a:t>
            </a:fld>
            <a:endParaRPr/>
          </a:p>
        </p:txBody>
      </p:sp>
      <p:sp>
        <p:nvSpPr>
          <p:cNvPr id="549" name="Google Shape;549;p43"/>
          <p:cNvSpPr/>
          <p:nvPr/>
        </p:nvSpPr>
        <p:spPr>
          <a:xfrm>
            <a:off x="0" y="0"/>
            <a:ext cx="6858000" cy="6198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3000" b="1">
                <a:solidFill>
                  <a:schemeClr val="lt1"/>
                </a:solidFill>
                <a:latin typeface="Century Gothic"/>
                <a:ea typeface="Century Gothic"/>
                <a:cs typeface="Century Gothic"/>
                <a:sym typeface="Century Gothic"/>
              </a:rPr>
              <a:t>Summary</a:t>
            </a:r>
            <a:endParaRPr sz="3000"/>
          </a:p>
        </p:txBody>
      </p:sp>
      <p:graphicFrame>
        <p:nvGraphicFramePr>
          <p:cNvPr id="550" name="Google Shape;550;p43"/>
          <p:cNvGraphicFramePr/>
          <p:nvPr/>
        </p:nvGraphicFramePr>
        <p:xfrm>
          <a:off x="52388" y="609600"/>
          <a:ext cx="6729400" cy="4050712"/>
        </p:xfrm>
        <a:graphic>
          <a:graphicData uri="http://schemas.openxmlformats.org/drawingml/2006/table">
            <a:tbl>
              <a:tblPr>
                <a:noFill/>
                <a:tableStyleId>{71A49CEC-2D95-4AA4-A0D7-E02A963A52D2}</a:tableStyleId>
              </a:tblPr>
              <a:tblGrid>
                <a:gridCol w="8191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285875">
                  <a:extLst>
                    <a:ext uri="{9D8B030D-6E8A-4147-A177-3AD203B41FA5}">
                      <a16:colId xmlns:a16="http://schemas.microsoft.com/office/drawing/2014/main" val="20004"/>
                    </a:ext>
                  </a:extLst>
                </a:gridCol>
                <a:gridCol w="1119175">
                  <a:extLst>
                    <a:ext uri="{9D8B030D-6E8A-4147-A177-3AD203B41FA5}">
                      <a16:colId xmlns:a16="http://schemas.microsoft.com/office/drawing/2014/main" val="20005"/>
                    </a:ext>
                  </a:extLst>
                </a:gridCol>
              </a:tblGrid>
              <a:tr h="0">
                <a:tc gridSpan="6">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Ocular drugs</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E5E2"/>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4F2F0"/>
                    </a:solidFill>
                  </a:tcPr>
                </a:tc>
                <a:tc gridSpan="2">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Corticosteroids</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4F2F0"/>
                    </a:solidFill>
                  </a:tcPr>
                </a:tc>
                <a:tc hMerge="1">
                  <a:txBody>
                    <a:bodyPr/>
                    <a:lstStyle/>
                    <a:p>
                      <a:endParaRPr lang="ar-SA"/>
                    </a:p>
                  </a:txBody>
                  <a:tcPr/>
                </a:tc>
                <a:tc gridSpan="3">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NSAID</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4F2F0"/>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1"/>
                  </a:ext>
                </a:extLst>
              </a:tr>
              <a:tr h="352425">
                <a:tc>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M.O.A</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3E95A"/>
                    </a:solidFill>
                  </a:tcPr>
                </a:tc>
                <a:tc grid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inhibition of arachidonic acid </a:t>
                      </a:r>
                      <a:endParaRPr sz="11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by inhibiting phosphlipase A2</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gridSpan="3">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inhibition of cyclo-oxygenase</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2"/>
                  </a:ext>
                </a:extLst>
              </a:tr>
              <a:tr h="0">
                <a:tc>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Types</a:t>
                      </a:r>
                      <a:r>
                        <a:rPr lang="en-US" sz="1100">
                          <a:latin typeface="Century Gothic"/>
                          <a:ea typeface="Century Gothic"/>
                          <a:cs typeface="Century Gothic"/>
                          <a:sym typeface="Century Gothic"/>
                        </a:rPr>
                        <a:t>:</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F7F7F"/>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Topical</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Systemic</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3"/>
                  </a:ext>
                </a:extLst>
              </a:tr>
              <a:tr h="523875">
                <a:tc>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Drugs:</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Prednisolone</a:t>
                      </a:r>
                      <a:endParaRPr sz="1100">
                        <a:latin typeface="Century Gothic"/>
                        <a:ea typeface="Century Gothic"/>
                        <a:cs typeface="Century Gothic"/>
                        <a:sym typeface="Century Gothic"/>
                      </a:endParaRPr>
                    </a:p>
                    <a:p>
                      <a:pPr marL="54864" marR="0"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Dexamethasone</a:t>
                      </a:r>
                      <a:endParaRPr sz="1100">
                        <a:latin typeface="Century Gothic"/>
                        <a:ea typeface="Century Gothic"/>
                        <a:cs typeface="Century Gothic"/>
                        <a:sym typeface="Century Gothic"/>
                      </a:endParaRPr>
                    </a:p>
                    <a:p>
                      <a:pPr marL="54864"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hydrocortisone</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54864"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Prednisolone</a:t>
                      </a:r>
                      <a:endParaRPr sz="1100">
                        <a:latin typeface="Century Gothic"/>
                        <a:ea typeface="Century Gothic"/>
                        <a:cs typeface="Century Gothic"/>
                        <a:sym typeface="Century Gothic"/>
                      </a:endParaRPr>
                    </a:p>
                    <a:p>
                      <a:pPr marL="0"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cortisone</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Flurbiprofen</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Diclofenac</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Ketorolac</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695325">
                <a:tc>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Uses:</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80E"/>
                    </a:solidFill>
                  </a:tcPr>
                </a:tc>
                <a:tc>
                  <a:txBody>
                    <a:bodyPr/>
                    <a:lstStyle/>
                    <a:p>
                      <a:pPr marL="18288"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anterior uveitis</a:t>
                      </a:r>
                      <a:endParaRPr sz="1100">
                        <a:latin typeface="Century Gothic"/>
                        <a:ea typeface="Century Gothic"/>
                        <a:cs typeface="Century Gothic"/>
                        <a:sym typeface="Century Gothic"/>
                      </a:endParaRPr>
                    </a:p>
                    <a:p>
                      <a:pPr marL="54864"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severe allergic conjunctivitis</a:t>
                      </a:r>
                      <a:endParaRPr sz="1100">
                        <a:latin typeface="Century Gothic"/>
                        <a:ea typeface="Century Gothic"/>
                        <a:cs typeface="Century Gothic"/>
                        <a:sym typeface="Century Gothic"/>
                      </a:endParaRPr>
                    </a:p>
                    <a:p>
                      <a:pPr marL="0" lvl="0" indent="-69850"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scleritis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 marR="0" lvl="0" indent="-69850"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posterior uveitis</a:t>
                      </a:r>
                      <a:endParaRPr sz="1100">
                        <a:latin typeface="Century Gothic"/>
                        <a:ea typeface="Century Gothic"/>
                        <a:cs typeface="Century Gothic"/>
                        <a:sym typeface="Century Gothic"/>
                      </a:endParaRPr>
                    </a:p>
                    <a:p>
                      <a:pPr marL="146304" lvl="0" indent="-78994" algn="ctr" rtl="0">
                        <a:lnSpc>
                          <a:spcPct val="115000"/>
                        </a:lnSpc>
                        <a:spcBef>
                          <a:spcPts val="0"/>
                        </a:spcBef>
                        <a:spcAft>
                          <a:spcPts val="0"/>
                        </a:spcAft>
                        <a:buSzPts val="1100"/>
                        <a:buFont typeface="Century Gothic"/>
                        <a:buChar char="●"/>
                      </a:pPr>
                      <a:r>
                        <a:rPr lang="en-US" sz="1100">
                          <a:latin typeface="Century Gothic"/>
                          <a:ea typeface="Century Gothic"/>
                          <a:cs typeface="Century Gothic"/>
                          <a:sym typeface="Century Gothic"/>
                        </a:rPr>
                        <a:t> optic neuritis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pre-operatively to prevent miosis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postoperatively, mild allergic conjunctivitis, mild uveitis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cystoid macular edema</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lnSpc>
                          <a:spcPct val="115000"/>
                        </a:lnSpc>
                        <a:spcBef>
                          <a:spcPts val="0"/>
                        </a:spcBef>
                        <a:spcAft>
                          <a:spcPts val="0"/>
                        </a:spcAft>
                        <a:buNone/>
                      </a:pPr>
                      <a:r>
                        <a:rPr lang="en-US" sz="1100" b="1">
                          <a:latin typeface="Century Gothic"/>
                          <a:ea typeface="Century Gothic"/>
                          <a:cs typeface="Century Gothic"/>
                          <a:sym typeface="Century Gothic"/>
                        </a:rPr>
                        <a:t>S/E</a:t>
                      </a:r>
                      <a:endParaRPr sz="1100" b="1">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grid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Glaucoma, increase IOP, cataract</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gridSpan="3">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stinging</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bl>
          </a:graphicData>
        </a:graphic>
      </p:graphicFrame>
      <p:graphicFrame>
        <p:nvGraphicFramePr>
          <p:cNvPr id="551" name="Google Shape;551;p43"/>
          <p:cNvGraphicFramePr/>
          <p:nvPr/>
        </p:nvGraphicFramePr>
        <p:xfrm>
          <a:off x="128575" y="5079750"/>
          <a:ext cx="6600850" cy="2424786"/>
        </p:xfrm>
        <a:graphic>
          <a:graphicData uri="http://schemas.openxmlformats.org/drawingml/2006/table">
            <a:tbl>
              <a:tblPr>
                <a:noFill/>
                <a:tableStyleId>{71A49CEC-2D95-4AA4-A0D7-E02A963A52D2}</a:tableStyleId>
              </a:tblPr>
              <a:tblGrid>
                <a:gridCol w="1082400">
                  <a:extLst>
                    <a:ext uri="{9D8B030D-6E8A-4147-A177-3AD203B41FA5}">
                      <a16:colId xmlns:a16="http://schemas.microsoft.com/office/drawing/2014/main" val="20000"/>
                    </a:ext>
                  </a:extLst>
                </a:gridCol>
                <a:gridCol w="1043050">
                  <a:extLst>
                    <a:ext uri="{9D8B030D-6E8A-4147-A177-3AD203B41FA5}">
                      <a16:colId xmlns:a16="http://schemas.microsoft.com/office/drawing/2014/main" val="20001"/>
                    </a:ext>
                  </a:extLst>
                </a:gridCol>
                <a:gridCol w="1170975">
                  <a:extLst>
                    <a:ext uri="{9D8B030D-6E8A-4147-A177-3AD203B41FA5}">
                      <a16:colId xmlns:a16="http://schemas.microsoft.com/office/drawing/2014/main" val="20002"/>
                    </a:ext>
                  </a:extLst>
                </a:gridCol>
                <a:gridCol w="1190650">
                  <a:extLst>
                    <a:ext uri="{9D8B030D-6E8A-4147-A177-3AD203B41FA5}">
                      <a16:colId xmlns:a16="http://schemas.microsoft.com/office/drawing/2014/main" val="20003"/>
                    </a:ext>
                  </a:extLst>
                </a:gridCol>
                <a:gridCol w="974175">
                  <a:extLst>
                    <a:ext uri="{9D8B030D-6E8A-4147-A177-3AD203B41FA5}">
                      <a16:colId xmlns:a16="http://schemas.microsoft.com/office/drawing/2014/main" val="20004"/>
                    </a:ext>
                  </a:extLst>
                </a:gridCol>
                <a:gridCol w="1139600">
                  <a:extLst>
                    <a:ext uri="{9D8B030D-6E8A-4147-A177-3AD203B41FA5}">
                      <a16:colId xmlns:a16="http://schemas.microsoft.com/office/drawing/2014/main" val="20005"/>
                    </a:ext>
                  </a:extLst>
                </a:gridCol>
              </a:tblGrid>
              <a:tr h="0">
                <a:tc gridSpan="6">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Drugs causing corneal deposits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CE5E2"/>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523875">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Amiodarone &amp; chloroquine</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Ethambutol</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Digitalis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Phenothizines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Steroids</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Sildenafil</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1"/>
                  </a:ext>
                </a:extLst>
              </a:tr>
              <a:tr h="419100">
                <a:tc grid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optic neuropathy</a:t>
                      </a:r>
                      <a:endParaRPr sz="110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ar-SA"/>
                    </a:p>
                  </a:txBody>
                  <a:tcPr/>
                </a:tc>
                <a:tc row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ocular disturbances &amp; </a:t>
                      </a:r>
                      <a:r>
                        <a:rPr lang="en-US" sz="1100" u="sng">
                          <a:latin typeface="Century Gothic"/>
                          <a:ea typeface="Century Gothic"/>
                          <a:cs typeface="Century Gothic"/>
                          <a:sym typeface="Century Gothic"/>
                        </a:rPr>
                        <a:t>chromatopsia</a:t>
                      </a:r>
                      <a:endParaRPr sz="1100" u="sng">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row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brown pigmentary deposits cornea, conjunctiva &amp; eyelid</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9CB9C"/>
                    </a:solidFill>
                  </a:tcPr>
                </a:tc>
                <a:tc row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cataract formation, elevated IOP &amp; glaucoma</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bluish haze &amp; light sensitivity</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523875">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Pigmented deposits of the corna</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Font typeface="Arial"/>
              <a:buNone/>
            </a:pPr>
            <a:fld id="{00000000-1234-1234-1234-123412341234}" type="slidenum">
              <a:rPr lang="en-US"/>
              <a:t>2</a:t>
            </a:fld>
            <a:endParaRPr/>
          </a:p>
        </p:txBody>
      </p:sp>
      <p:sp>
        <p:nvSpPr>
          <p:cNvPr id="188" name="Google Shape;188;p26"/>
          <p:cNvSpPr txBox="1"/>
          <p:nvPr/>
        </p:nvSpPr>
        <p:spPr>
          <a:xfrm>
            <a:off x="0" y="5394"/>
            <a:ext cx="6858000" cy="4617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Overview</a:t>
            </a:r>
            <a:endParaRPr sz="2400" b="1">
              <a:solidFill>
                <a:schemeClr val="lt1"/>
              </a:solidFill>
              <a:latin typeface="Century Gothic"/>
              <a:ea typeface="Century Gothic"/>
              <a:cs typeface="Century Gothic"/>
              <a:sym typeface="Century Gothic"/>
            </a:endParaRPr>
          </a:p>
        </p:txBody>
      </p:sp>
      <p:graphicFrame>
        <p:nvGraphicFramePr>
          <p:cNvPr id="189" name="Google Shape;189;p26"/>
          <p:cNvGraphicFramePr/>
          <p:nvPr/>
        </p:nvGraphicFramePr>
        <p:xfrm>
          <a:off x="338541" y="895266"/>
          <a:ext cx="6180925" cy="3248150"/>
        </p:xfrm>
        <a:graphic>
          <a:graphicData uri="http://schemas.openxmlformats.org/drawingml/2006/table">
            <a:tbl>
              <a:tblPr firstRow="1" bandRow="1">
                <a:noFill/>
                <a:tableStyleId>{E57B70EF-5F96-46A6-B234-78B6D8F3BD5D}</a:tableStyleId>
              </a:tblPr>
              <a:tblGrid>
                <a:gridCol w="788300">
                  <a:extLst>
                    <a:ext uri="{9D8B030D-6E8A-4147-A177-3AD203B41FA5}">
                      <a16:colId xmlns:a16="http://schemas.microsoft.com/office/drawing/2014/main" val="20000"/>
                    </a:ext>
                  </a:extLst>
                </a:gridCol>
                <a:gridCol w="1751100">
                  <a:extLst>
                    <a:ext uri="{9D8B030D-6E8A-4147-A177-3AD203B41FA5}">
                      <a16:colId xmlns:a16="http://schemas.microsoft.com/office/drawing/2014/main" val="20001"/>
                    </a:ext>
                  </a:extLst>
                </a:gridCol>
                <a:gridCol w="1968025">
                  <a:extLst>
                    <a:ext uri="{9D8B030D-6E8A-4147-A177-3AD203B41FA5}">
                      <a16:colId xmlns:a16="http://schemas.microsoft.com/office/drawing/2014/main" val="20002"/>
                    </a:ext>
                  </a:extLst>
                </a:gridCol>
                <a:gridCol w="1673500">
                  <a:extLst>
                    <a:ext uri="{9D8B030D-6E8A-4147-A177-3AD203B41FA5}">
                      <a16:colId xmlns:a16="http://schemas.microsoft.com/office/drawing/2014/main" val="20003"/>
                    </a:ext>
                  </a:extLst>
                </a:gridCol>
              </a:tblGrid>
              <a:tr h="572000">
                <a:tc gridSpan="2">
                  <a:txBody>
                    <a:bodyPr/>
                    <a:lstStyle/>
                    <a:p>
                      <a:pPr marL="0" lvl="0" indent="0" algn="ctr" rtl="0">
                        <a:spcBef>
                          <a:spcPts val="0"/>
                        </a:spcBef>
                        <a:spcAft>
                          <a:spcPts val="0"/>
                        </a:spcAft>
                        <a:buNone/>
                      </a:pPr>
                      <a:r>
                        <a:rPr lang="en-US" sz="1200">
                          <a:solidFill>
                            <a:schemeClr val="lt1"/>
                          </a:solidFill>
                        </a:rPr>
                        <a:t>Eye</a:t>
                      </a:r>
                      <a:endParaRPr sz="1200">
                        <a:solidFill>
                          <a:schemeClr val="lt1"/>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accent1"/>
                    </a:solidFill>
                  </a:tcPr>
                </a:tc>
                <a:tc hMerge="1">
                  <a:txBody>
                    <a:bodyPr/>
                    <a:lstStyle/>
                    <a:p>
                      <a:endParaRPr lang="ar-SA"/>
                    </a:p>
                  </a:txBody>
                  <a:tcPr/>
                </a:tc>
                <a:tc>
                  <a:txBody>
                    <a:bodyPr/>
                    <a:lstStyle/>
                    <a:p>
                      <a:pPr marL="0" marR="0" lvl="0" indent="0" algn="ctr" rtl="0">
                        <a:spcBef>
                          <a:spcPts val="0"/>
                        </a:spcBef>
                        <a:spcAft>
                          <a:spcPts val="0"/>
                        </a:spcAft>
                        <a:buNone/>
                      </a:pPr>
                      <a:r>
                        <a:rPr lang="en-US" sz="1200" u="none" strike="noStrike" cap="none">
                          <a:solidFill>
                            <a:schemeClr val="lt1"/>
                          </a:solidFill>
                        </a:rPr>
                        <a:t>Sympathetic N.S.</a:t>
                      </a:r>
                      <a:endParaRPr sz="1200">
                        <a:solidFill>
                          <a:schemeClr val="lt1"/>
                        </a:solidFill>
                      </a:endParaRPr>
                    </a:p>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(far vision)</a:t>
                      </a:r>
                      <a:endParaRPr sz="1200" b="0" u="none" strike="noStrike" cap="none">
                        <a:solidFill>
                          <a:schemeClr val="lt1"/>
                        </a:solidFill>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1200" u="none" strike="noStrike" cap="none">
                          <a:solidFill>
                            <a:schemeClr val="lt1"/>
                          </a:solidFill>
                        </a:rPr>
                        <a:t>Parasympathetic N.S.</a:t>
                      </a:r>
                      <a:endParaRPr sz="1200">
                        <a:solidFill>
                          <a:schemeClr val="lt1"/>
                        </a:solidFill>
                      </a:endParaRPr>
                    </a:p>
                    <a:p>
                      <a:pPr marL="0" marR="0" lvl="0" indent="0" algn="ctr" rtl="0">
                        <a:spcBef>
                          <a:spcPts val="0"/>
                        </a:spcBef>
                        <a:spcAft>
                          <a:spcPts val="0"/>
                        </a:spcAft>
                        <a:buNone/>
                      </a:pPr>
                      <a:r>
                        <a:rPr lang="en-US" sz="1200" b="0" u="none" strike="noStrike" cap="none">
                          <a:solidFill>
                            <a:schemeClr val="lt1"/>
                          </a:solidFill>
                          <a:latin typeface="Century Gothic"/>
                          <a:ea typeface="Century Gothic"/>
                          <a:cs typeface="Century Gothic"/>
                          <a:sym typeface="Century Gothic"/>
                        </a:rPr>
                        <a:t>(near vision)</a:t>
                      </a:r>
                      <a:endParaRPr sz="1200" b="0" u="none" strike="noStrike" cap="none">
                        <a:solidFill>
                          <a:schemeClr val="lt1"/>
                        </a:solidFill>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75200">
                <a:tc rowSpan="2">
                  <a:txBody>
                    <a:bodyPr/>
                    <a:lstStyle/>
                    <a:p>
                      <a:pPr marL="0" lvl="0" indent="0" algn="ctr" rtl="0">
                        <a:spcBef>
                          <a:spcPts val="0"/>
                        </a:spcBef>
                        <a:spcAft>
                          <a:spcPts val="0"/>
                        </a:spcAft>
                        <a:buNone/>
                      </a:pPr>
                      <a:r>
                        <a:rPr lang="en-US" sz="1200" b="1"/>
                        <a:t>Iris:</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EFDED"/>
                    </a:solidFill>
                  </a:tcPr>
                </a:tc>
                <a:tc>
                  <a:txBody>
                    <a:bodyPr/>
                    <a:lstStyle/>
                    <a:p>
                      <a:pPr marL="0" lvl="0" indent="0" algn="ctr" rtl="0">
                        <a:spcBef>
                          <a:spcPts val="0"/>
                        </a:spcBef>
                        <a:spcAft>
                          <a:spcPts val="0"/>
                        </a:spcAft>
                        <a:buNone/>
                      </a:pPr>
                      <a:r>
                        <a:rPr lang="en-US" sz="1200" b="1"/>
                        <a:t>- radial muscle</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alpha val="0"/>
                      </a:srgbClr>
                    </a:solidFill>
                  </a:tcPr>
                </a:tc>
                <a:tc>
                  <a:txBody>
                    <a:bodyPr/>
                    <a:lstStyle/>
                    <a:p>
                      <a:pPr marL="0" marR="0" lvl="0" indent="0" algn="ctr" rtl="0">
                        <a:lnSpc>
                          <a:spcPct val="100000"/>
                        </a:lnSpc>
                        <a:spcBef>
                          <a:spcPts val="0"/>
                        </a:spcBef>
                        <a:spcAft>
                          <a:spcPts val="0"/>
                        </a:spcAft>
                        <a:buClr>
                          <a:schemeClr val="dk1"/>
                        </a:buClr>
                        <a:buSzPts val="1200"/>
                        <a:buFont typeface="Century Gothic"/>
                        <a:buNone/>
                      </a:pPr>
                      <a:r>
                        <a:rPr lang="en-US" sz="1200" u="none" strike="noStrike" cap="none"/>
                        <a:t>Contraction (Mydriasis) </a:t>
                      </a:r>
                      <a:r>
                        <a:rPr lang="en-US" sz="1200" b="0" u="none" strike="noStrike" cap="none">
                          <a:solidFill>
                            <a:srgbClr val="999999"/>
                          </a:solidFill>
                        </a:rPr>
                        <a:t>(</a:t>
                      </a:r>
                      <a:r>
                        <a:rPr lang="en-US" sz="1200" b="1" u="none" strike="noStrike" cap="none">
                          <a:solidFill>
                            <a:srgbClr val="999999"/>
                          </a:solidFill>
                        </a:rPr>
                        <a:t>α1</a:t>
                      </a:r>
                      <a:r>
                        <a:rPr lang="en-US" sz="1200" b="0" u="none" strike="noStrike" cap="none">
                          <a:solidFill>
                            <a:srgbClr val="999999"/>
                          </a:solidFill>
                        </a:rPr>
                        <a:t>) </a:t>
                      </a:r>
                      <a:r>
                        <a:rPr lang="en-US" sz="1200" b="1" u="sng">
                          <a:solidFill>
                            <a:srgbClr val="FF0000"/>
                          </a:solidFill>
                        </a:rPr>
                        <a:t>Active mydriasis</a:t>
                      </a:r>
                      <a:endParaRPr sz="1200">
                        <a:solidFill>
                          <a:srgbClr val="FF0000"/>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u="none" strike="noStrike" cap="none"/>
                        <a:t>No effect</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5200">
                <a:tc vMerge="1">
                  <a:txBody>
                    <a:bodyPr/>
                    <a:lstStyle/>
                    <a:p>
                      <a:endParaRPr lang="ar-SA"/>
                    </a:p>
                  </a:txBody>
                  <a:tcPr/>
                </a:tc>
                <a:tc>
                  <a:txBody>
                    <a:bodyPr/>
                    <a:lstStyle/>
                    <a:p>
                      <a:pPr marL="0" lvl="0" indent="0" algn="ctr" rtl="0">
                        <a:spcBef>
                          <a:spcPts val="0"/>
                        </a:spcBef>
                        <a:spcAft>
                          <a:spcPts val="0"/>
                        </a:spcAft>
                        <a:buNone/>
                      </a:pPr>
                      <a:r>
                        <a:rPr lang="en-US" sz="1200" b="1"/>
                        <a:t>- circular muscle</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alpha val="0"/>
                      </a:srgbClr>
                    </a:solidFill>
                  </a:tcPr>
                </a:tc>
                <a:tc>
                  <a:txBody>
                    <a:bodyPr/>
                    <a:lstStyle/>
                    <a:p>
                      <a:pPr marL="0" marR="0" lvl="0" indent="0" algn="ctr" rtl="0">
                        <a:lnSpc>
                          <a:spcPct val="100000"/>
                        </a:lnSpc>
                        <a:spcBef>
                          <a:spcPts val="0"/>
                        </a:spcBef>
                        <a:spcAft>
                          <a:spcPts val="0"/>
                        </a:spcAft>
                        <a:buClr>
                          <a:schemeClr val="dk1"/>
                        </a:buClr>
                        <a:buSzPts val="1200"/>
                        <a:buFont typeface="Century Gothic"/>
                        <a:buNone/>
                      </a:pPr>
                      <a:r>
                        <a:rPr lang="en-US" sz="1200" u="none" strike="noStrike" cap="none"/>
                        <a:t>No effect</a:t>
                      </a:r>
                      <a:endParaRPr sz="1200" b="0" u="none" strike="noStrike" cap="none">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entury Gothic"/>
                        <a:buNone/>
                      </a:pPr>
                      <a:r>
                        <a:rPr lang="en-US" sz="1200" u="none" strike="noStrike" cap="none"/>
                        <a:t>Contraction (miosis) </a:t>
                      </a:r>
                      <a:r>
                        <a:rPr lang="en-US" sz="1200" u="none" strike="noStrike" cap="none">
                          <a:solidFill>
                            <a:srgbClr val="999999"/>
                          </a:solidFill>
                        </a:rPr>
                        <a:t>(</a:t>
                      </a:r>
                      <a:r>
                        <a:rPr lang="en-US" sz="1200" b="1" u="none" strike="noStrike" cap="none">
                          <a:solidFill>
                            <a:srgbClr val="999999"/>
                          </a:solidFill>
                        </a:rPr>
                        <a:t>M3</a:t>
                      </a:r>
                      <a:r>
                        <a:rPr lang="en-US" sz="1200" u="none" strike="noStrike" cap="none">
                          <a:solidFill>
                            <a:srgbClr val="999999"/>
                          </a:solidFill>
                        </a:rPr>
                        <a:t>)</a:t>
                      </a:r>
                      <a:endParaRPr sz="1200" u="none" strike="noStrike" cap="none">
                        <a:solidFill>
                          <a:srgbClr val="999999"/>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5200">
                <a:tc gridSpan="2">
                  <a:txBody>
                    <a:bodyPr/>
                    <a:lstStyle/>
                    <a:p>
                      <a:pPr marL="0" lvl="0" indent="0" algn="ctr" rtl="0">
                        <a:spcBef>
                          <a:spcPts val="0"/>
                        </a:spcBef>
                        <a:spcAft>
                          <a:spcPts val="0"/>
                        </a:spcAft>
                        <a:buNone/>
                      </a:pPr>
                      <a:r>
                        <a:rPr lang="en-US" sz="1200" b="1">
                          <a:latin typeface="Century Gothic"/>
                          <a:ea typeface="Century Gothic"/>
                          <a:cs typeface="Century Gothic"/>
                          <a:sym typeface="Century Gothic"/>
                        </a:rPr>
                        <a:t>Ciliary muscle</a:t>
                      </a:r>
                      <a:endParaRPr sz="1200" b="1">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hMerge="1">
                  <a:txBody>
                    <a:bodyPr/>
                    <a:lstStyle/>
                    <a:p>
                      <a:endParaRPr lang="ar-SA"/>
                    </a:p>
                  </a:txBody>
                  <a:tcPr/>
                </a:tc>
                <a:tc>
                  <a:txBody>
                    <a:bodyPr/>
                    <a:lstStyle/>
                    <a:p>
                      <a:pPr marL="0" marR="0" lvl="0" indent="0" algn="ctr" rtl="0">
                        <a:spcBef>
                          <a:spcPts val="0"/>
                        </a:spcBef>
                        <a:spcAft>
                          <a:spcPts val="0"/>
                        </a:spcAft>
                        <a:buNone/>
                      </a:pPr>
                      <a:r>
                        <a:rPr lang="en-US" sz="1200" u="none" strike="noStrike" cap="none"/>
                        <a:t>Relaxation  </a:t>
                      </a:r>
                      <a:r>
                        <a:rPr lang="en-US" sz="1200" u="none" strike="noStrike" cap="none">
                          <a:solidFill>
                            <a:srgbClr val="999999"/>
                          </a:solidFill>
                        </a:rPr>
                        <a:t>(</a:t>
                      </a:r>
                      <a:r>
                        <a:rPr lang="en-US" sz="1200" b="1" u="none" strike="noStrike" cap="none">
                          <a:solidFill>
                            <a:srgbClr val="999999"/>
                          </a:solidFill>
                        </a:rPr>
                        <a:t>β2</a:t>
                      </a:r>
                      <a:r>
                        <a:rPr lang="en-US" sz="1200" u="none" strike="noStrike" cap="none">
                          <a:solidFill>
                            <a:srgbClr val="999999"/>
                          </a:solidFill>
                        </a:rPr>
                        <a:t>)</a:t>
                      </a:r>
                      <a:r>
                        <a:rPr lang="en-US" sz="1200" u="none" strike="noStrike" cap="none"/>
                        <a:t> </a:t>
                      </a:r>
                      <a:endParaRPr sz="1200" b="0" u="none" strike="noStrike" cap="none"/>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u="none" strike="noStrike" cap="none"/>
                        <a:t>   Contraction </a:t>
                      </a:r>
                      <a:r>
                        <a:rPr lang="en-US" sz="1200" u="none" strike="noStrike" cap="none">
                          <a:solidFill>
                            <a:srgbClr val="999999"/>
                          </a:solidFill>
                        </a:rPr>
                        <a:t>(</a:t>
                      </a:r>
                      <a:r>
                        <a:rPr lang="en-US" sz="1200" b="1" u="none" strike="noStrike" cap="none">
                          <a:solidFill>
                            <a:srgbClr val="999999"/>
                          </a:solidFill>
                        </a:rPr>
                        <a:t>M3</a:t>
                      </a:r>
                      <a:r>
                        <a:rPr lang="en-US" sz="1200" u="none" strike="noStrike" cap="none">
                          <a:solidFill>
                            <a:srgbClr val="999999"/>
                          </a:solidFill>
                        </a:rPr>
                        <a:t>)</a:t>
                      </a:r>
                      <a:endParaRPr sz="1200" b="0" u="none" strike="noStrike" cap="none">
                        <a:solidFill>
                          <a:srgbClr val="999999"/>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5200">
                <a:tc gridSpan="2">
                  <a:txBody>
                    <a:bodyPr/>
                    <a:lstStyle/>
                    <a:p>
                      <a:pPr marL="0" lvl="0" indent="0" algn="ctr" rtl="0">
                        <a:spcBef>
                          <a:spcPts val="0"/>
                        </a:spcBef>
                        <a:spcAft>
                          <a:spcPts val="0"/>
                        </a:spcAft>
                        <a:buNone/>
                      </a:pPr>
                      <a:r>
                        <a:rPr lang="en-US" sz="1200" b="1">
                          <a:latin typeface="Century Gothic"/>
                          <a:ea typeface="Century Gothic"/>
                          <a:cs typeface="Century Gothic"/>
                          <a:sym typeface="Century Gothic"/>
                        </a:rPr>
                        <a:t>Lens</a:t>
                      </a:r>
                      <a:endParaRPr sz="1200" b="1">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EFDED"/>
                    </a:solidFill>
                  </a:tcPr>
                </a:tc>
                <a:tc hMerge="1">
                  <a:txBody>
                    <a:bodyPr/>
                    <a:lstStyle/>
                    <a:p>
                      <a:endParaRPr lang="ar-SA"/>
                    </a:p>
                  </a:txBody>
                  <a:tcPr/>
                </a:tc>
                <a:tc>
                  <a:txBody>
                    <a:bodyPr/>
                    <a:lstStyle/>
                    <a:p>
                      <a:pPr marL="0" marR="0" lvl="0" indent="0" algn="ctr" rtl="0">
                        <a:spcBef>
                          <a:spcPts val="0"/>
                        </a:spcBef>
                        <a:spcAft>
                          <a:spcPts val="0"/>
                        </a:spcAft>
                        <a:buNone/>
                      </a:pPr>
                      <a:r>
                        <a:rPr lang="en-US" sz="1200" b="0" u="none" strike="noStrike" cap="none"/>
                        <a:t>Thin, more flat</a:t>
                      </a:r>
                      <a:endParaRPr sz="1200" b="0" u="none" strike="noStrike" cap="none"/>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200" u="none" strike="noStrike" cap="none"/>
                        <a:t>Thick, more convex</a:t>
                      </a:r>
                      <a:endParaRPr sz="1200" b="0" u="none" strike="noStrike" cap="none"/>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6025">
                <a:tc gridSpan="2">
                  <a:txBody>
                    <a:bodyPr/>
                    <a:lstStyle/>
                    <a:p>
                      <a:pPr marL="0" lvl="0" indent="0" algn="ctr" rtl="1">
                        <a:lnSpc>
                          <a:spcPct val="115000"/>
                        </a:lnSpc>
                        <a:spcBef>
                          <a:spcPts val="0"/>
                        </a:spcBef>
                        <a:spcAft>
                          <a:spcPts val="0"/>
                        </a:spcAft>
                        <a:buNone/>
                      </a:pPr>
                      <a:r>
                        <a:rPr lang="en-US" sz="1200" b="1"/>
                        <a:t>Suspensory ligaments</a:t>
                      </a:r>
                      <a:endParaRPr sz="1200" b="1"/>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hMerge="1">
                  <a:txBody>
                    <a:bodyPr/>
                    <a:lstStyle/>
                    <a:p>
                      <a:endParaRPr lang="ar-SA"/>
                    </a:p>
                  </a:txBody>
                  <a:tcPr/>
                </a:tc>
                <a:tc>
                  <a:txBody>
                    <a:bodyPr/>
                    <a:lstStyle/>
                    <a:p>
                      <a:pPr marL="0" lvl="0" indent="0" algn="ctr" rtl="1">
                        <a:lnSpc>
                          <a:spcPct val="115000"/>
                        </a:lnSpc>
                        <a:spcBef>
                          <a:spcPts val="0"/>
                        </a:spcBef>
                        <a:spcAft>
                          <a:spcPts val="0"/>
                        </a:spcAft>
                        <a:buNone/>
                      </a:pPr>
                      <a:r>
                        <a:rPr lang="en-US" sz="1200"/>
                        <a:t>Contraction</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lvl="0" indent="0" algn="ctr" rtl="1">
                        <a:lnSpc>
                          <a:spcPct val="115000"/>
                        </a:lnSpc>
                        <a:spcBef>
                          <a:spcPts val="0"/>
                        </a:spcBef>
                        <a:spcAft>
                          <a:spcPts val="0"/>
                        </a:spcAft>
                        <a:buNone/>
                      </a:pPr>
                      <a:r>
                        <a:rPr lang="en-US" sz="1200"/>
                        <a:t>relaxation</a:t>
                      </a:r>
                      <a:endParaRPr sz="1200"/>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5200">
                <a:tc gridSpan="2">
                  <a:txBody>
                    <a:bodyPr/>
                    <a:lstStyle/>
                    <a:p>
                      <a:pPr marL="0" lvl="0" indent="0" algn="ctr" rtl="0">
                        <a:spcBef>
                          <a:spcPts val="0"/>
                        </a:spcBef>
                        <a:spcAft>
                          <a:spcPts val="0"/>
                        </a:spcAft>
                        <a:buNone/>
                      </a:pPr>
                      <a:r>
                        <a:rPr lang="en-US" sz="1200" b="1">
                          <a:solidFill>
                            <a:srgbClr val="999999"/>
                          </a:solidFill>
                          <a:latin typeface="Century Gothic"/>
                          <a:ea typeface="Century Gothic"/>
                          <a:cs typeface="Century Gothic"/>
                          <a:sym typeface="Century Gothic"/>
                        </a:rPr>
                        <a:t>Conjunctival  blood vessels</a:t>
                      </a:r>
                      <a:endParaRPr sz="1200" b="1">
                        <a:solidFill>
                          <a:srgbClr val="999999"/>
                        </a:solidFill>
                        <a:latin typeface="Century Gothic"/>
                        <a:ea typeface="Century Gothic"/>
                        <a:cs typeface="Century Gothic"/>
                        <a:sym typeface="Century Gothic"/>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EFDED"/>
                    </a:solidFill>
                  </a:tcPr>
                </a:tc>
                <a:tc hMerge="1">
                  <a:txBody>
                    <a:bodyPr/>
                    <a:lstStyle/>
                    <a:p>
                      <a:endParaRPr lang="ar-SA"/>
                    </a:p>
                  </a:txBody>
                  <a:tcPr/>
                </a:tc>
                <a:tc>
                  <a:txBody>
                    <a:bodyPr/>
                    <a:lstStyle/>
                    <a:p>
                      <a:pPr marL="0" marR="0" lvl="0" indent="0" algn="ctr" rtl="0">
                        <a:lnSpc>
                          <a:spcPct val="100000"/>
                        </a:lnSpc>
                        <a:spcBef>
                          <a:spcPts val="0"/>
                        </a:spcBef>
                        <a:spcAft>
                          <a:spcPts val="0"/>
                        </a:spcAft>
                        <a:buClr>
                          <a:schemeClr val="dk1"/>
                        </a:buClr>
                        <a:buSzPts val="1100"/>
                        <a:buFont typeface="Century Gothic"/>
                        <a:buNone/>
                      </a:pPr>
                      <a:r>
                        <a:rPr lang="en-US" sz="1200" u="none" strike="noStrike" cap="none">
                          <a:solidFill>
                            <a:srgbClr val="999999"/>
                          </a:solidFill>
                        </a:rPr>
                        <a:t>Conjunctival Vaso</a:t>
                      </a:r>
                      <a:r>
                        <a:rPr lang="en-US" sz="1200" u="sng" strike="noStrike" cap="none">
                          <a:solidFill>
                            <a:srgbClr val="999999"/>
                          </a:solidFill>
                        </a:rPr>
                        <a:t>constriction</a:t>
                      </a:r>
                      <a:r>
                        <a:rPr lang="en-US" sz="1200" u="none" strike="noStrike" cap="none">
                          <a:solidFill>
                            <a:srgbClr val="999999"/>
                          </a:solidFill>
                        </a:rPr>
                        <a:t> (</a:t>
                      </a:r>
                      <a:r>
                        <a:rPr lang="en-US" sz="1200" b="1" u="none" strike="noStrike" cap="none">
                          <a:solidFill>
                            <a:srgbClr val="999999"/>
                          </a:solidFill>
                        </a:rPr>
                        <a:t>α1</a:t>
                      </a:r>
                      <a:r>
                        <a:rPr lang="en-US" sz="1200" b="0" u="none" strike="noStrike" cap="none">
                          <a:solidFill>
                            <a:srgbClr val="999999"/>
                          </a:solidFill>
                        </a:rPr>
                        <a:t>)</a:t>
                      </a:r>
                      <a:endParaRPr sz="1200" b="0" u="sng" strike="noStrike" cap="none">
                        <a:solidFill>
                          <a:srgbClr val="999999"/>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entury Gothic"/>
                        <a:buNone/>
                      </a:pPr>
                      <a:r>
                        <a:rPr lang="en-US" sz="1200" u="none" strike="noStrike" cap="none">
                          <a:solidFill>
                            <a:srgbClr val="999999"/>
                          </a:solidFill>
                        </a:rPr>
                        <a:t>Conjunctival Vaso</a:t>
                      </a:r>
                      <a:r>
                        <a:rPr lang="en-US" sz="1200" u="sng" strike="noStrike" cap="none">
                          <a:solidFill>
                            <a:srgbClr val="999999"/>
                          </a:solidFill>
                        </a:rPr>
                        <a:t>dilatation</a:t>
                      </a:r>
                      <a:endParaRPr sz="1200">
                        <a:solidFill>
                          <a:srgbClr val="999999"/>
                        </a:solidFill>
                      </a:endParaRPr>
                    </a:p>
                  </a:txBody>
                  <a:tcPr marL="68575" marR="68575" marT="66025" marB="66025" anchor="ctr">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190" name="Google Shape;190;p26"/>
          <p:cNvPicPr preferRelativeResize="0"/>
          <p:nvPr/>
        </p:nvPicPr>
        <p:blipFill>
          <a:blip r:embed="rId3">
            <a:alphaModFix/>
          </a:blip>
          <a:stretch>
            <a:fillRect/>
          </a:stretch>
        </p:blipFill>
        <p:spPr>
          <a:xfrm>
            <a:off x="152400" y="4697225"/>
            <a:ext cx="6553201" cy="3973800"/>
          </a:xfrm>
          <a:prstGeom prst="rect">
            <a:avLst/>
          </a:prstGeom>
          <a:noFill/>
          <a:ln>
            <a:noFill/>
          </a:ln>
        </p:spPr>
      </p:pic>
      <p:sp>
        <p:nvSpPr>
          <p:cNvPr id="191" name="Google Shape;191;p26"/>
          <p:cNvSpPr/>
          <p:nvPr/>
        </p:nvSpPr>
        <p:spPr>
          <a:xfrm>
            <a:off x="437100" y="4505700"/>
            <a:ext cx="1086900" cy="461700"/>
          </a:xfrm>
          <a:prstGeom prst="rect">
            <a:avLst/>
          </a:prstGeom>
          <a:solidFill>
            <a:srgbClr val="FFFFFF">
              <a:alpha val="0"/>
            </a:srgbClr>
          </a:solidFill>
          <a:ln w="9525" cap="flat" cmpd="sng">
            <a:solidFill>
              <a:schemeClr val="dk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Team 436</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4"/>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558" name="Google Shape;558;p44"/>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559" name="Google Shape;559;p44"/>
          <p:cNvSpPr txBox="1"/>
          <p:nvPr/>
        </p:nvSpPr>
        <p:spPr>
          <a:xfrm>
            <a:off x="243425" y="1246275"/>
            <a:ext cx="6248700" cy="78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  Rate of absorption of a topical drug to the eye is determined by _____.</a:t>
            </a: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Dose.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Size of molecule.</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Time of the drug staying in clu-de-sac.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Polarity.</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2- chloroquine binds to retinal, which will result in?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A- Increase visual acuity.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B- Decrease visual acuity.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C- Loss of vision.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Relaxation of pupillary muscles.</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3- ______ activates pro-drugs.</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Chloroquine.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Estrases.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convertase.</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Isomerase.</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4- An ophthalmologist is going to perform a cataract surgery (which is related to the lens of the eye). What is the best route to administer acetylcholine?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Intracameral.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subconjunctival.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Intravitreal.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retrobulbar.</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5-  patient was given a drug orally, to treat glaucoma. What are the factors influencing this type of route administered?</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A-Water solubility.</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B- low protein binding.</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C- ocular inflammation.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B and C.</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6-patient is taking pilocarpine for treatment to open angle glaucoma. (1) which class does it belong to? (2) what is the mechanism of action?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1/  A-parasympathomimetic. B-alpha blocker. C-NSAIDS. D-none</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2/  A-Increase IOP. B-Decrease IOP. C-Decrease Aqueous Humor production.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D-Increase lacrimation.</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p:txBody>
      </p:sp>
      <p:sp>
        <p:nvSpPr>
          <p:cNvPr id="560" name="Google Shape;560;p44"/>
          <p:cNvSpPr txBox="1"/>
          <p:nvPr/>
        </p:nvSpPr>
        <p:spPr>
          <a:xfrm>
            <a:off x="6213525" y="7813225"/>
            <a:ext cx="4528500" cy="5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44"/>
          <p:cNvSpPr txBox="1"/>
          <p:nvPr/>
        </p:nvSpPr>
        <p:spPr>
          <a:xfrm>
            <a:off x="5391400" y="8355600"/>
            <a:ext cx="14391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MCQs Answers:</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 C</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2- A</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3- B</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4- A</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5- D</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6- A&amp;B</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endParaRPr sz="1200">
              <a:solidFill>
                <a:srgbClr val="999999"/>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5"/>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568" name="Google Shape;568;p45"/>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569" name="Google Shape;569;p45"/>
          <p:cNvSpPr txBox="1"/>
          <p:nvPr/>
        </p:nvSpPr>
        <p:spPr>
          <a:xfrm>
            <a:off x="270000" y="1304325"/>
            <a:ext cx="6378900" cy="75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7- increases uveoscleral outflow of aqueous humor, is mechanism of which of the following drug classes used in open angle glaucoma treatment?</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A- Adrenergic agonist.</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B- parasympathomimetic.</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C- Cholinergic antagonist.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Adrenergic antagonist.</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8- Acts on ciliary body specifically targeting carbonic anhydrase, to decrease production of aqueous humor.</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Beta blockers.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Alpha2 blockers.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Carbonic anhydrase inhibitors.</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A and C</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9- what is the main goal in treating open angle glaucoma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Decrease IOP.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Increase IOP.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prevent aqueous humor outflow.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A and C.</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10- A patient has open angle glaucoma. After a while of taking medication, she was not able to see while driving. What is the drug that could cause myopia as a </a:t>
            </a:r>
            <a:r>
              <a:rPr lang="en-US" sz="1200" b="1" u="sng">
                <a:solidFill>
                  <a:schemeClr val="dk1"/>
                </a:solidFill>
                <a:latin typeface="Century Gothic"/>
                <a:ea typeface="Century Gothic"/>
                <a:cs typeface="Century Gothic"/>
                <a:sym typeface="Century Gothic"/>
              </a:rPr>
              <a:t>side effect</a:t>
            </a:r>
            <a:r>
              <a:rPr lang="en-US" sz="1200" b="1">
                <a:solidFill>
                  <a:schemeClr val="dk1"/>
                </a:solidFill>
                <a:latin typeface="Century Gothic"/>
                <a:ea typeface="Century Gothic"/>
                <a:cs typeface="Century Gothic"/>
                <a:sym typeface="Century Gothic"/>
              </a:rPr>
              <a:t>?</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Carbachol.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Apraclonidine.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Timolol.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Acetazolamide. </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11-  A patient with heart failure history and using digitalis for it. Recently he was diagnosed with open angel glaucoma. Which of the following drug classes is contraindicated in treating open angle glaucoma?</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Beta-blockers.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Alpha-blockers.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Carbonic anhydrase inhibitor.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A and C</a:t>
            </a:r>
            <a:endParaRPr sz="1200">
              <a:latin typeface="Century Gothic"/>
              <a:ea typeface="Century Gothic"/>
              <a:cs typeface="Century Gothic"/>
              <a:sym typeface="Century Gothic"/>
            </a:endParaRPr>
          </a:p>
        </p:txBody>
      </p:sp>
      <p:sp>
        <p:nvSpPr>
          <p:cNvPr id="570" name="Google Shape;570;p45"/>
          <p:cNvSpPr txBox="1"/>
          <p:nvPr/>
        </p:nvSpPr>
        <p:spPr>
          <a:xfrm>
            <a:off x="4692050" y="6639950"/>
            <a:ext cx="401100" cy="7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45"/>
          <p:cNvSpPr txBox="1"/>
          <p:nvPr/>
        </p:nvSpPr>
        <p:spPr>
          <a:xfrm>
            <a:off x="5391400" y="8355600"/>
            <a:ext cx="14391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MCQs Answers:</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7- A</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8- C</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9- A</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10- D</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11- C</a:t>
            </a:r>
            <a:endParaRPr sz="1200">
              <a:solidFill>
                <a:srgbClr val="999999"/>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6"/>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578" name="Google Shape;578;p46"/>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579" name="Google Shape;579;p46"/>
          <p:cNvSpPr txBox="1"/>
          <p:nvPr/>
        </p:nvSpPr>
        <p:spPr>
          <a:xfrm>
            <a:off x="270000" y="1095900"/>
            <a:ext cx="6378900" cy="69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12- A patient with open angle glaucoma, her doctor prescribed her latanoprost. What could latanoprost cause as side effect?</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Headache.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myopia.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Change in corneal color.</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Change in Iris color.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13- A patient using digitalis. what could overdose result in?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A- Glaucoma.</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B- colorless vision.</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C- Retinopathy.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D- Optic neuropathy.</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14- Retinopathy is a result of toxic level of which medication?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Ethambutol.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sildenafil.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C-Chloroquine.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A and C.</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15- physiatrist prescribed chlorpromazine (Phenothiazines) to a schizophrenic patient. at a toxic dose, what do you expect the patient may manifest?</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A- Brown pigment deposit to cornea.</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B- Brown pigment deposit to conjunctiva.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C- Brown pigment deposit to eyelid. </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D- A, B and C.</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
        <p:nvSpPr>
          <p:cNvPr id="580" name="Google Shape;580;p46"/>
          <p:cNvSpPr txBox="1"/>
          <p:nvPr/>
        </p:nvSpPr>
        <p:spPr>
          <a:xfrm>
            <a:off x="4692050" y="6639950"/>
            <a:ext cx="401100" cy="7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46"/>
          <p:cNvSpPr txBox="1"/>
          <p:nvPr/>
        </p:nvSpPr>
        <p:spPr>
          <a:xfrm>
            <a:off x="5418900" y="5582425"/>
            <a:ext cx="1439100" cy="10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MCQs Answers:</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12- D</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13- B</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14- D</a:t>
            </a:r>
            <a:endParaRPr sz="1200">
              <a:solidFill>
                <a:srgbClr val="999999"/>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rgbClr val="999999"/>
                </a:solidFill>
                <a:latin typeface="Century Gothic"/>
                <a:ea typeface="Century Gothic"/>
                <a:cs typeface="Century Gothic"/>
                <a:sym typeface="Century Gothic"/>
              </a:rPr>
              <a:t>15- D</a:t>
            </a:r>
            <a:endParaRPr sz="1200">
              <a:solidFill>
                <a:srgbClr val="999999"/>
              </a:solidFill>
              <a:latin typeface="Century Gothic"/>
              <a:ea typeface="Century Gothic"/>
              <a:cs typeface="Century Gothic"/>
              <a:sym typeface="Century Gothic"/>
            </a:endParaRPr>
          </a:p>
        </p:txBody>
      </p:sp>
      <p:sp>
        <p:nvSpPr>
          <p:cNvPr id="582" name="Google Shape;582;p46"/>
          <p:cNvSpPr txBox="1"/>
          <p:nvPr/>
        </p:nvSpPr>
        <p:spPr>
          <a:xfrm>
            <a:off x="262175" y="7098325"/>
            <a:ext cx="6329400" cy="25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Q1/ How would you treat the eye for any underlying causes. What are the routes of administration. Give 2 examples each route. 2 disadvantages for each.</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A1/ Topical/ eye drops, injections and ointments.</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Disadvantage: corneal &amp; conjunctival toxicity - compliance</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Systemic/ oral and IV.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Q2/a patient is not able to read the journal, after measurement of refractive error procedure. the patient was administered with atropine. (1) Why? (2) why the patient can’t read?</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1-  atropine is an anti-cholinergic drug. One of its action is mydriasis (pupil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dilatation), which is necessary for the procedure.</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2- Atropine causes cycloplegia (loss of near sight accommodation) result of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relaxation of ciliary muscles.</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endParaRPr>
          </a:p>
        </p:txBody>
      </p:sp>
      <p:sp>
        <p:nvSpPr>
          <p:cNvPr id="583" name="Google Shape;583;p46"/>
          <p:cNvSpPr/>
          <p:nvPr/>
        </p:nvSpPr>
        <p:spPr>
          <a:xfrm>
            <a:off x="55650" y="66179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SAQ</a:t>
            </a:r>
            <a:endParaRPr sz="1600" b="1">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7"/>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590" name="Google Shape;590;p47"/>
          <p:cNvSpPr/>
          <p:nvPr/>
        </p:nvSpPr>
        <p:spPr>
          <a:xfrm>
            <a:off x="55650" y="677850"/>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Cases</a:t>
            </a:r>
            <a:endParaRPr sz="1600" b="1">
              <a:solidFill>
                <a:schemeClr val="dk1"/>
              </a:solidFill>
              <a:latin typeface="Century Gothic"/>
              <a:ea typeface="Century Gothic"/>
              <a:cs typeface="Century Gothic"/>
              <a:sym typeface="Century Gothic"/>
            </a:endParaRPr>
          </a:p>
        </p:txBody>
      </p:sp>
      <p:sp>
        <p:nvSpPr>
          <p:cNvPr id="591" name="Google Shape;591;p47"/>
          <p:cNvSpPr txBox="1"/>
          <p:nvPr/>
        </p:nvSpPr>
        <p:spPr>
          <a:xfrm>
            <a:off x="318350" y="1259100"/>
            <a:ext cx="6134700" cy="60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Case1</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A 45 years old patient, came to the clinic complaining for several months of Hazy vision, nausea, vomiting, sudden loss of vision, severe headache and eye pain. The doctor diagnosed him with glaucoma.</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Q1/   What type of glaucoma?</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open angle glaucoma (chronic).</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Q2/    Treatment goal(s)?</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1-decrease IOP by: decrease aqueous humor production-increase outflow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of aqueous humor.</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Q3 /   Mention 2 Drug classes for each mechanism of Action?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1- decrease aqueous humor production:</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Carbonic anhydrase. Side effects: (1) metabolic acidosis. (2) Anorexia.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Beta Blockers.</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a:solidFill>
                  <a:srgbClr val="999999"/>
                </a:solidFill>
                <a:latin typeface="Century Gothic"/>
                <a:ea typeface="Century Gothic"/>
                <a:cs typeface="Century Gothic"/>
                <a:sym typeface="Century Gothic"/>
              </a:rPr>
              <a:t>2- Increase outflow of aqueous humor:</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Prostaglandins. Side effects: (1) Iris color change.</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Adrenergic Agonists (non- specific).</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Case2</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A 52 years old patient came to ER, with profuse tearing. His complains were Severe eye pain, nausea and vomiting, headache. Blurred vision and halos around light. The doctor on call diagnosed him with glaucoma and started treatment.</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Q1/  What type of glaucoma?</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Acute glaucoma (close angle glaucoma).</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Q2/  While preparing for surgery, what should you give the patient. mention 2     </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dk1"/>
                </a:solidFill>
                <a:latin typeface="Century Gothic"/>
                <a:ea typeface="Century Gothic"/>
                <a:cs typeface="Century Gothic"/>
                <a:sym typeface="Century Gothic"/>
              </a:rPr>
              <a:t>        strategies, examples.</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Dehydrating agent: administration of hypertonic IV solution (mannitol,    </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glycerol).</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Oral Carbonic anhydrase: acetazolamide.</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Topical cholinomimetics: Carbachol.</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rgbClr val="999999"/>
                </a:solidFill>
                <a:latin typeface="Century Gothic"/>
                <a:ea typeface="Century Gothic"/>
                <a:cs typeface="Century Gothic"/>
                <a:sym typeface="Century Gothic"/>
              </a:rPr>
              <a:t>      Analgesics: pethidine or morphine</a:t>
            </a:r>
            <a:endParaRPr sz="1200">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48"/>
          <p:cNvPicPr preferRelativeResize="0"/>
          <p:nvPr/>
        </p:nvPicPr>
        <p:blipFill>
          <a:blip r:embed="rId3">
            <a:alphaModFix/>
          </a:blip>
          <a:stretch>
            <a:fillRect/>
          </a:stretch>
        </p:blipFill>
        <p:spPr>
          <a:xfrm>
            <a:off x="152400" y="9144000"/>
            <a:ext cx="590550" cy="590550"/>
          </a:xfrm>
          <a:prstGeom prst="rect">
            <a:avLst/>
          </a:prstGeom>
          <a:noFill/>
          <a:ln>
            <a:noFill/>
          </a:ln>
        </p:spPr>
      </p:pic>
      <p:sp>
        <p:nvSpPr>
          <p:cNvPr id="598" name="Google Shape;598;p48"/>
          <p:cNvSpPr txBox="1"/>
          <p:nvPr/>
        </p:nvSpPr>
        <p:spPr>
          <a:xfrm>
            <a:off x="742950" y="9251150"/>
            <a:ext cx="1644900" cy="38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@Pharma4370</a:t>
            </a:r>
            <a:endParaRPr sz="1800">
              <a:latin typeface="Calibri"/>
              <a:ea typeface="Calibri"/>
              <a:cs typeface="Calibri"/>
              <a:sym typeface="Calibri"/>
            </a:endParaRPr>
          </a:p>
        </p:txBody>
      </p:sp>
      <p:pic>
        <p:nvPicPr>
          <p:cNvPr id="599" name="Google Shape;599;p48"/>
          <p:cNvPicPr preferRelativeResize="0"/>
          <p:nvPr/>
        </p:nvPicPr>
        <p:blipFill>
          <a:blip r:embed="rId4">
            <a:alphaModFix/>
          </a:blip>
          <a:stretch>
            <a:fillRect/>
          </a:stretch>
        </p:blipFill>
        <p:spPr>
          <a:xfrm>
            <a:off x="2971800" y="9144000"/>
            <a:ext cx="590550" cy="590550"/>
          </a:xfrm>
          <a:prstGeom prst="rect">
            <a:avLst/>
          </a:prstGeom>
          <a:noFill/>
          <a:ln>
            <a:noFill/>
          </a:ln>
        </p:spPr>
      </p:pic>
      <p:sp>
        <p:nvSpPr>
          <p:cNvPr id="600" name="Google Shape;600;p48"/>
          <p:cNvSpPr txBox="1"/>
          <p:nvPr/>
        </p:nvSpPr>
        <p:spPr>
          <a:xfrm>
            <a:off x="3582600" y="9209150"/>
            <a:ext cx="2361000" cy="471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Pharm437@gmail.com</a:t>
            </a:r>
            <a:endParaRPr sz="1800">
              <a:latin typeface="Calibri"/>
              <a:ea typeface="Calibri"/>
              <a:cs typeface="Calibri"/>
              <a:sym typeface="Calibri"/>
            </a:endParaRPr>
          </a:p>
        </p:txBody>
      </p:sp>
      <p:sp>
        <p:nvSpPr>
          <p:cNvPr id="601" name="Google Shape;601;p48"/>
          <p:cNvSpPr/>
          <p:nvPr/>
        </p:nvSpPr>
        <p:spPr>
          <a:xfrm>
            <a:off x="55850" y="6401650"/>
            <a:ext cx="2124900" cy="3399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US" sz="1600" b="1">
                <a:latin typeface="Century Gothic"/>
                <a:ea typeface="Century Gothic"/>
                <a:cs typeface="Century Gothic"/>
                <a:sym typeface="Century Gothic"/>
              </a:rPr>
              <a:t>References:</a:t>
            </a:r>
            <a:endParaRPr sz="1600" b="1">
              <a:latin typeface="Century Gothic"/>
              <a:ea typeface="Century Gothic"/>
              <a:cs typeface="Century Gothic"/>
              <a:sym typeface="Century Gothic"/>
            </a:endParaRPr>
          </a:p>
        </p:txBody>
      </p:sp>
      <p:sp>
        <p:nvSpPr>
          <p:cNvPr id="602" name="Google Shape;602;p48"/>
          <p:cNvSpPr txBox="1"/>
          <p:nvPr/>
        </p:nvSpPr>
        <p:spPr>
          <a:xfrm>
            <a:off x="71650" y="6756200"/>
            <a:ext cx="4711800" cy="103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latin typeface="Calibri"/>
                <a:ea typeface="Calibri"/>
                <a:cs typeface="Calibri"/>
                <a:sym typeface="Calibri"/>
              </a:rPr>
              <a:t>- Doctors’ slides and notes.</a:t>
            </a: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600">
                <a:latin typeface="Calibri"/>
                <a:ea typeface="Calibri"/>
                <a:cs typeface="Calibri"/>
                <a:sym typeface="Calibri"/>
              </a:rPr>
              <a:t>- Pharmacology Team 435.</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r>
              <a:rPr lang="en-US" sz="1600" baseline="30000">
                <a:latin typeface="Calibri"/>
                <a:ea typeface="Calibri"/>
                <a:cs typeface="Calibri"/>
                <a:sym typeface="Calibri"/>
              </a:rPr>
              <a:t> </a:t>
            </a:r>
            <a:endParaRPr sz="1600" baseline="300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603" name="Google Shape;603;p48"/>
          <p:cNvSpPr txBox="1"/>
          <p:nvPr/>
        </p:nvSpPr>
        <p:spPr>
          <a:xfrm>
            <a:off x="1929000" y="883400"/>
            <a:ext cx="3000000" cy="590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000">
                <a:solidFill>
                  <a:schemeClr val="accent1"/>
                </a:solidFill>
                <a:latin typeface="Century Gothic"/>
                <a:ea typeface="Century Gothic"/>
                <a:cs typeface="Century Gothic"/>
                <a:sym typeface="Century Gothic"/>
              </a:rPr>
              <a:t>Team leaders:</a:t>
            </a:r>
            <a:endParaRPr sz="3000">
              <a:solidFill>
                <a:schemeClr val="accent1"/>
              </a:solidFill>
              <a:latin typeface="Century Gothic"/>
              <a:ea typeface="Century Gothic"/>
              <a:cs typeface="Century Gothic"/>
              <a:sym typeface="Century Gothic"/>
            </a:endParaRPr>
          </a:p>
        </p:txBody>
      </p:sp>
      <p:sp>
        <p:nvSpPr>
          <p:cNvPr id="604" name="Google Shape;604;p48"/>
          <p:cNvSpPr txBox="1"/>
          <p:nvPr/>
        </p:nvSpPr>
        <p:spPr>
          <a:xfrm>
            <a:off x="1747200" y="2455887"/>
            <a:ext cx="3363600" cy="59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dirty="0">
                <a:solidFill>
                  <a:schemeClr val="accent1"/>
                </a:solidFill>
                <a:latin typeface="Century Gothic"/>
                <a:ea typeface="Century Gothic"/>
                <a:cs typeface="Century Gothic"/>
                <a:sym typeface="Century Gothic"/>
              </a:rPr>
              <a:t>Team Members: </a:t>
            </a:r>
            <a:endParaRPr sz="3000" dirty="0">
              <a:solidFill>
                <a:schemeClr val="accent1"/>
              </a:solidFill>
              <a:latin typeface="Century Gothic"/>
              <a:ea typeface="Century Gothic"/>
              <a:cs typeface="Century Gothic"/>
              <a:sym typeface="Century Gothic"/>
            </a:endParaRPr>
          </a:p>
        </p:txBody>
      </p:sp>
      <p:sp>
        <p:nvSpPr>
          <p:cNvPr id="605" name="Google Shape;605;p48"/>
          <p:cNvSpPr txBox="1"/>
          <p:nvPr/>
        </p:nvSpPr>
        <p:spPr>
          <a:xfrm>
            <a:off x="1357950" y="8535200"/>
            <a:ext cx="3989700" cy="47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Century Gothic"/>
                <a:ea typeface="Century Gothic"/>
                <a:cs typeface="Century Gothic"/>
                <a:sym typeface="Century Gothic"/>
              </a:rPr>
              <a:t>Special thank for team 435 </a:t>
            </a:r>
            <a:endParaRPr sz="2000">
              <a:latin typeface="Century Gothic"/>
              <a:ea typeface="Century Gothic"/>
              <a:cs typeface="Century Gothic"/>
              <a:sym typeface="Century Gothic"/>
            </a:endParaRPr>
          </a:p>
        </p:txBody>
      </p:sp>
      <p:sp>
        <p:nvSpPr>
          <p:cNvPr id="606" name="Google Shape;606;p48"/>
          <p:cNvSpPr/>
          <p:nvPr/>
        </p:nvSpPr>
        <p:spPr>
          <a:xfrm>
            <a:off x="4784400" y="8664050"/>
            <a:ext cx="250200" cy="2217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8"/>
          <p:cNvSpPr txBox="1"/>
          <p:nvPr/>
        </p:nvSpPr>
        <p:spPr>
          <a:xfrm>
            <a:off x="1006050" y="2983840"/>
            <a:ext cx="5013300" cy="357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err="1">
                <a:latin typeface="Century Gothic"/>
                <a:ea typeface="Century Gothic"/>
                <a:cs typeface="Century Gothic"/>
                <a:sym typeface="Century Gothic"/>
              </a:rPr>
              <a:t>Dimah</a:t>
            </a:r>
            <a:r>
              <a:rPr lang="en-US" sz="1800" dirty="0">
                <a:latin typeface="Century Gothic"/>
                <a:ea typeface="Century Gothic"/>
                <a:cs typeface="Century Gothic"/>
                <a:sym typeface="Century Gothic"/>
              </a:rPr>
              <a:t> </a:t>
            </a:r>
            <a:r>
              <a:rPr lang="en-US" sz="1800" dirty="0" err="1">
                <a:latin typeface="Century Gothic"/>
                <a:ea typeface="Century Gothic"/>
                <a:cs typeface="Century Gothic"/>
                <a:sym typeface="Century Gothic"/>
              </a:rPr>
              <a:t>Alarafi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a:latin typeface="Century Gothic"/>
                <a:ea typeface="Century Gothic"/>
                <a:cs typeface="Century Gothic"/>
                <a:sym typeface="Century Gothic"/>
              </a:rPr>
              <a:t>Khalid </a:t>
            </a:r>
            <a:r>
              <a:rPr lang="en-US" sz="1800" dirty="0" err="1">
                <a:latin typeface="Century Gothic"/>
                <a:ea typeface="Century Gothic"/>
                <a:cs typeface="Century Gothic"/>
                <a:sym typeface="Century Gothic"/>
              </a:rPr>
              <a:t>Aldoseri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err="1">
                <a:latin typeface="Century Gothic"/>
                <a:ea typeface="Century Gothic"/>
                <a:cs typeface="Century Gothic"/>
                <a:sym typeface="Century Gothic"/>
              </a:rPr>
              <a:t>Nouf</a:t>
            </a:r>
            <a:r>
              <a:rPr lang="en-US" sz="1800" dirty="0">
                <a:latin typeface="Century Gothic"/>
                <a:ea typeface="Century Gothic"/>
                <a:cs typeface="Century Gothic"/>
                <a:sym typeface="Century Gothic"/>
              </a:rPr>
              <a:t> Alotaibi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err="1">
                <a:latin typeface="Century Gothic"/>
                <a:ea typeface="Century Gothic"/>
                <a:cs typeface="Century Gothic"/>
                <a:sym typeface="Century Gothic"/>
              </a:rPr>
              <a:t>Ghada</a:t>
            </a:r>
            <a:r>
              <a:rPr lang="en-US" sz="1800" dirty="0">
                <a:latin typeface="Century Gothic"/>
                <a:ea typeface="Century Gothic"/>
                <a:cs typeface="Century Gothic"/>
                <a:sym typeface="Century Gothic"/>
              </a:rPr>
              <a:t> </a:t>
            </a:r>
            <a:r>
              <a:rPr lang="en-US" sz="1800" dirty="0" err="1">
                <a:latin typeface="Century Gothic"/>
                <a:ea typeface="Century Gothic"/>
                <a:cs typeface="Century Gothic"/>
                <a:sym typeface="Century Gothic"/>
              </a:rPr>
              <a:t>Alqarni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a:latin typeface="Century Gothic"/>
                <a:ea typeface="Century Gothic"/>
                <a:cs typeface="Century Gothic"/>
                <a:sym typeface="Century Gothic"/>
              </a:rPr>
              <a:t>Omar Saleh </a:t>
            </a:r>
            <a:r>
              <a:rPr lang="en-US" sz="1800" dirty="0" err="1">
                <a:latin typeface="Century Gothic"/>
                <a:ea typeface="Century Gothic"/>
                <a:cs typeface="Century Gothic"/>
                <a:sym typeface="Century Gothic"/>
              </a:rPr>
              <a:t>Alsuhaibani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a:latin typeface="Century Gothic"/>
                <a:ea typeface="Century Gothic"/>
                <a:cs typeface="Century Gothic"/>
                <a:sym typeface="Century Gothic"/>
              </a:rPr>
              <a:t>Dawood Ismail</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err="1">
                <a:latin typeface="Century Gothic"/>
                <a:ea typeface="Century Gothic"/>
                <a:cs typeface="Century Gothic"/>
                <a:sym typeface="Century Gothic"/>
              </a:rPr>
              <a:t>Khulood</a:t>
            </a:r>
            <a:r>
              <a:rPr lang="en-US" sz="1800" dirty="0">
                <a:latin typeface="Century Gothic"/>
                <a:ea typeface="Century Gothic"/>
                <a:cs typeface="Century Gothic"/>
                <a:sym typeface="Century Gothic"/>
              </a:rPr>
              <a:t> </a:t>
            </a:r>
            <a:r>
              <a:rPr lang="en-US" sz="1800" dirty="0" err="1">
                <a:latin typeface="Century Gothic"/>
                <a:ea typeface="Century Gothic"/>
                <a:cs typeface="Century Gothic"/>
                <a:sym typeface="Century Gothic"/>
              </a:rPr>
              <a:t>Alwehaibi</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a:latin typeface="Century Gothic"/>
                <a:ea typeface="Century Gothic"/>
                <a:cs typeface="Century Gothic"/>
                <a:sym typeface="Century Gothic"/>
              </a:rPr>
              <a:t>Hind </a:t>
            </a:r>
            <a:r>
              <a:rPr lang="en-US" sz="1800" dirty="0" err="1">
                <a:latin typeface="Century Gothic"/>
                <a:ea typeface="Century Gothic"/>
                <a:cs typeface="Century Gothic"/>
                <a:sym typeface="Century Gothic"/>
              </a:rPr>
              <a:t>Aloraier</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err="1">
                <a:latin typeface="Century Gothic"/>
                <a:ea typeface="Century Gothic"/>
                <a:cs typeface="Century Gothic"/>
                <a:sym typeface="Century Gothic"/>
              </a:rPr>
              <a:t>Ghada</a:t>
            </a:r>
            <a:r>
              <a:rPr lang="en-US" sz="1800" dirty="0">
                <a:latin typeface="Century Gothic"/>
                <a:ea typeface="Century Gothic"/>
                <a:cs typeface="Century Gothic"/>
                <a:sym typeface="Century Gothic"/>
              </a:rPr>
              <a:t> Emad </a:t>
            </a:r>
            <a:r>
              <a:rPr lang="en-US" sz="1800" dirty="0" err="1">
                <a:latin typeface="Century Gothic"/>
                <a:ea typeface="Century Gothic"/>
                <a:cs typeface="Century Gothic"/>
                <a:sym typeface="Century Gothic"/>
              </a:rPr>
              <a:t>Almuhanna</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err="1">
                <a:latin typeface="Century Gothic"/>
                <a:ea typeface="Century Gothic"/>
                <a:cs typeface="Century Gothic"/>
                <a:sym typeface="Century Gothic"/>
              </a:rPr>
              <a:t>Alanoud</a:t>
            </a:r>
            <a:r>
              <a:rPr lang="en-US" sz="1800" dirty="0">
                <a:latin typeface="Century Gothic"/>
                <a:ea typeface="Century Gothic"/>
                <a:cs typeface="Century Gothic"/>
                <a:sym typeface="Century Gothic"/>
              </a:rPr>
              <a:t> </a:t>
            </a:r>
            <a:r>
              <a:rPr lang="en-US" sz="1800" dirty="0" err="1">
                <a:latin typeface="Century Gothic"/>
                <a:ea typeface="Century Gothic"/>
                <a:cs typeface="Century Gothic"/>
                <a:sym typeface="Century Gothic"/>
              </a:rPr>
              <a:t>abdulaziz</a:t>
            </a:r>
            <a:r>
              <a:rPr lang="en-US" sz="1800" dirty="0">
                <a:latin typeface="Century Gothic"/>
                <a:ea typeface="Century Gothic"/>
                <a:cs typeface="Century Gothic"/>
                <a:sym typeface="Century Gothic"/>
              </a:rPr>
              <a:t> </a:t>
            </a:r>
            <a:r>
              <a:rPr lang="en-US" sz="1800" dirty="0" err="1">
                <a:latin typeface="Century Gothic"/>
                <a:ea typeface="Century Gothic"/>
                <a:cs typeface="Century Gothic"/>
                <a:sym typeface="Century Gothic"/>
              </a:rPr>
              <a:t>almufarrej</a:t>
            </a:r>
            <a:endParaRPr sz="1800" dirty="0">
              <a:latin typeface="Century Gothic"/>
              <a:ea typeface="Century Gothic"/>
              <a:cs typeface="Century Gothic"/>
              <a:sym typeface="Century Gothic"/>
            </a:endParaRPr>
          </a:p>
          <a:p>
            <a:pPr marL="0" lvl="0" indent="0" algn="ctr" rtl="0">
              <a:spcBef>
                <a:spcPts val="0"/>
              </a:spcBef>
              <a:spcAft>
                <a:spcPts val="0"/>
              </a:spcAft>
              <a:buNone/>
            </a:pPr>
            <a:r>
              <a:rPr lang="en-US" sz="1800" dirty="0">
                <a:latin typeface="Century Gothic"/>
                <a:ea typeface="Century Gothic"/>
                <a:cs typeface="Century Gothic"/>
                <a:sym typeface="Century Gothic"/>
              </a:rPr>
              <a:t>Sarah </a:t>
            </a:r>
            <a:r>
              <a:rPr lang="en-US" sz="1800" dirty="0" err="1">
                <a:latin typeface="Century Gothic"/>
                <a:ea typeface="Century Gothic"/>
                <a:cs typeface="Century Gothic"/>
                <a:sym typeface="Century Gothic"/>
              </a:rPr>
              <a:t>Alkathiri</a:t>
            </a:r>
            <a:r>
              <a:rPr lang="en-US" sz="1800" dirty="0">
                <a:latin typeface="Century Gothic"/>
                <a:ea typeface="Century Gothic"/>
                <a:cs typeface="Century Gothic"/>
                <a:sym typeface="Century Gothic"/>
              </a:rPr>
              <a:t> </a:t>
            </a:r>
          </a:p>
          <a:p>
            <a:pPr marL="0" lvl="0" indent="0" algn="ctr" rtl="0">
              <a:spcBef>
                <a:spcPts val="0"/>
              </a:spcBef>
              <a:spcAft>
                <a:spcPts val="0"/>
              </a:spcAft>
              <a:buNone/>
            </a:pPr>
            <a:r>
              <a:rPr lang="en-US" sz="1800" dirty="0">
                <a:latin typeface="Century Gothic"/>
                <a:ea typeface="Century Gothic"/>
                <a:cs typeface="Century Gothic"/>
                <a:sym typeface="Century Gothic"/>
              </a:rPr>
              <a:t>Sara </a:t>
            </a:r>
            <a:r>
              <a:rPr lang="en-US" sz="1800" dirty="0" err="1">
                <a:latin typeface="Century Gothic"/>
                <a:ea typeface="Century Gothic"/>
                <a:cs typeface="Century Gothic"/>
                <a:sym typeface="Century Gothic"/>
              </a:rPr>
              <a:t>Alsultan</a:t>
            </a:r>
            <a:endParaRPr sz="1800" dirty="0">
              <a:latin typeface="Century Gothic"/>
              <a:ea typeface="Century Gothic"/>
              <a:cs typeface="Century Gothic"/>
              <a:sym typeface="Century Gothic"/>
            </a:endParaRPr>
          </a:p>
          <a:p>
            <a:pPr marL="0" lvl="0" indent="0" algn="ctr" rtl="0">
              <a:spcBef>
                <a:spcPts val="0"/>
              </a:spcBef>
              <a:spcAft>
                <a:spcPts val="0"/>
              </a:spcAft>
              <a:buNone/>
            </a:pPr>
            <a:endParaRPr sz="1800" dirty="0">
              <a:latin typeface="Century Gothic"/>
              <a:ea typeface="Century Gothic"/>
              <a:cs typeface="Century Gothic"/>
              <a:sym typeface="Century Gothic"/>
            </a:endParaRPr>
          </a:p>
        </p:txBody>
      </p:sp>
      <p:sp>
        <p:nvSpPr>
          <p:cNvPr id="608" name="Google Shape;608;p48"/>
          <p:cNvSpPr txBox="1"/>
          <p:nvPr/>
        </p:nvSpPr>
        <p:spPr>
          <a:xfrm>
            <a:off x="447725" y="1476418"/>
            <a:ext cx="6063300" cy="76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Century Gothic"/>
                <a:ea typeface="Century Gothic"/>
                <a:cs typeface="Century Gothic"/>
                <a:sym typeface="Century Gothic"/>
              </a:rPr>
              <a:t>Ghaida Saad Alsanad</a:t>
            </a:r>
            <a:endParaRPr sz="2000" dirty="0">
              <a:latin typeface="Century Gothic"/>
              <a:ea typeface="Century Gothic"/>
              <a:cs typeface="Century Gothic"/>
              <a:sym typeface="Century Gothic"/>
            </a:endParaRPr>
          </a:p>
          <a:p>
            <a:pPr marL="0" lvl="0" indent="0" algn="ctr" rtl="0">
              <a:spcBef>
                <a:spcPts val="0"/>
              </a:spcBef>
              <a:spcAft>
                <a:spcPts val="0"/>
              </a:spcAft>
              <a:buNone/>
            </a:pPr>
            <a:r>
              <a:rPr lang="en-US" sz="2000" dirty="0">
                <a:latin typeface="Century Gothic"/>
                <a:ea typeface="Century Gothic"/>
                <a:cs typeface="Century Gothic"/>
                <a:sym typeface="Century Gothic"/>
              </a:rPr>
              <a:t>Mohammed </a:t>
            </a:r>
            <a:r>
              <a:rPr lang="en-US" sz="2000" dirty="0" err="1">
                <a:latin typeface="Century Gothic"/>
                <a:ea typeface="Century Gothic"/>
                <a:cs typeface="Century Gothic"/>
                <a:sym typeface="Century Gothic"/>
              </a:rPr>
              <a:t>Aggeel</a:t>
            </a:r>
            <a:r>
              <a:rPr lang="en-US" sz="2000" dirty="0">
                <a:latin typeface="Century Gothic"/>
                <a:ea typeface="Century Gothic"/>
                <a:cs typeface="Century Gothic"/>
                <a:sym typeface="Century Gothic"/>
              </a:rPr>
              <a:t> </a:t>
            </a:r>
            <a:r>
              <a:rPr lang="en-US" sz="2000" dirty="0" err="1">
                <a:latin typeface="Century Gothic"/>
                <a:ea typeface="Century Gothic"/>
                <a:cs typeface="Century Gothic"/>
                <a:sym typeface="Century Gothic"/>
              </a:rPr>
              <a:t>Bahatheg</a:t>
            </a:r>
            <a:endParaRPr sz="2000" dirty="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p:nvPr/>
        </p:nvSpPr>
        <p:spPr>
          <a:xfrm>
            <a:off x="0" y="0"/>
            <a:ext cx="6858000" cy="619932"/>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Pharmacology of drugs acting on the eye</a:t>
            </a:r>
            <a:endParaRPr sz="2400" b="1">
              <a:solidFill>
                <a:schemeClr val="lt1"/>
              </a:solidFill>
              <a:latin typeface="Century Gothic"/>
              <a:ea typeface="Century Gothic"/>
              <a:cs typeface="Century Gothic"/>
              <a:sym typeface="Century Gothic"/>
            </a:endParaRPr>
          </a:p>
        </p:txBody>
      </p:sp>
      <p:sp>
        <p:nvSpPr>
          <p:cNvPr id="198" name="Google Shape;198;p27"/>
          <p:cNvSpPr/>
          <p:nvPr/>
        </p:nvSpPr>
        <p:spPr>
          <a:xfrm>
            <a:off x="55659" y="750571"/>
            <a:ext cx="5118600" cy="37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Drugs can be delivered to ocular tissue as:</a:t>
            </a:r>
            <a:endParaRPr sz="1800">
              <a:solidFill>
                <a:schemeClr val="dk1"/>
              </a:solidFill>
              <a:latin typeface="Century Gothic"/>
              <a:ea typeface="Century Gothic"/>
              <a:cs typeface="Century Gothic"/>
              <a:sym typeface="Century Gothic"/>
            </a:endParaRPr>
          </a:p>
        </p:txBody>
      </p:sp>
      <p:graphicFrame>
        <p:nvGraphicFramePr>
          <p:cNvPr id="199" name="Google Shape;199;p27"/>
          <p:cNvGraphicFramePr/>
          <p:nvPr/>
        </p:nvGraphicFramePr>
        <p:xfrm>
          <a:off x="177044" y="1294964"/>
          <a:ext cx="6508200" cy="2712740"/>
        </p:xfrm>
        <a:graphic>
          <a:graphicData uri="http://schemas.openxmlformats.org/drawingml/2006/table">
            <a:tbl>
              <a:tblPr firstRow="1" bandRow="1">
                <a:noFill/>
                <a:tableStyleId>{12A1396E-9C44-4B88-ABF9-BEBAE69CAE8F}</a:tableStyleId>
              </a:tblPr>
              <a:tblGrid>
                <a:gridCol w="4638625">
                  <a:extLst>
                    <a:ext uri="{9D8B030D-6E8A-4147-A177-3AD203B41FA5}">
                      <a16:colId xmlns:a16="http://schemas.microsoft.com/office/drawing/2014/main" val="20000"/>
                    </a:ext>
                  </a:extLst>
                </a:gridCol>
                <a:gridCol w="1869575">
                  <a:extLst>
                    <a:ext uri="{9D8B030D-6E8A-4147-A177-3AD203B41FA5}">
                      <a16:colId xmlns:a16="http://schemas.microsoft.com/office/drawing/2014/main" val="20001"/>
                    </a:ext>
                  </a:extLst>
                </a:gridCol>
              </a:tblGrid>
              <a:tr h="471175">
                <a:tc>
                  <a:txBody>
                    <a:bodyPr/>
                    <a:lstStyle/>
                    <a:p>
                      <a:pPr marL="0" lvl="0" indent="0" algn="ctr" rtl="0">
                        <a:spcBef>
                          <a:spcPts val="0"/>
                        </a:spcBef>
                        <a:spcAft>
                          <a:spcPts val="0"/>
                        </a:spcAft>
                        <a:buClr>
                          <a:srgbClr val="000000"/>
                        </a:buClr>
                        <a:buSzPts val="1100"/>
                        <a:buFont typeface="Arial"/>
                        <a:buNone/>
                      </a:pPr>
                      <a:r>
                        <a:rPr lang="en-US"/>
                        <a:t>Locally (Topically): </a:t>
                      </a:r>
                      <a:endParaRPr/>
                    </a:p>
                    <a:p>
                      <a:pPr marL="0" lvl="0" indent="0" algn="ctr" rtl="0">
                        <a:spcBef>
                          <a:spcPts val="0"/>
                        </a:spcBef>
                        <a:spcAft>
                          <a:spcPts val="0"/>
                        </a:spcAft>
                        <a:buClr>
                          <a:srgbClr val="000000"/>
                        </a:buClr>
                        <a:buSzPts val="1100"/>
                        <a:buFont typeface="Arial"/>
                        <a:buNone/>
                      </a:pPr>
                      <a:r>
                        <a:rPr lang="en-US"/>
                        <a:t>*more common*</a:t>
                      </a:r>
                      <a:endParaRPr sz="1000"/>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3BB8B3"/>
                    </a:solidFill>
                  </a:tcPr>
                </a:tc>
                <a:tc>
                  <a:txBody>
                    <a:bodyPr/>
                    <a:lstStyle/>
                    <a:p>
                      <a:pPr marL="0" lvl="0" indent="0" algn="ctr" rtl="0">
                        <a:spcBef>
                          <a:spcPts val="0"/>
                        </a:spcBef>
                        <a:spcAft>
                          <a:spcPts val="0"/>
                        </a:spcAft>
                        <a:buClr>
                          <a:srgbClr val="000000"/>
                        </a:buClr>
                        <a:buSzPts val="1100"/>
                        <a:buFont typeface="Arial"/>
                        <a:buNone/>
                      </a:pPr>
                      <a:r>
                        <a:rPr lang="en-US"/>
                        <a:t>Systemically:</a:t>
                      </a:r>
                      <a:endParaRPr>
                        <a:solidFill>
                          <a:srgbClr val="000000"/>
                        </a:solidFill>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194100">
                <a:tc>
                  <a:txBody>
                    <a:bodyPr/>
                    <a:lstStyle/>
                    <a:p>
                      <a:pPr marL="0" lvl="0" indent="0" algn="l" rtl="0">
                        <a:spcBef>
                          <a:spcPts val="0"/>
                        </a:spcBef>
                        <a:spcAft>
                          <a:spcPts val="0"/>
                        </a:spcAft>
                        <a:buClr>
                          <a:srgbClr val="000000"/>
                        </a:buClr>
                        <a:buSzPts val="1100"/>
                        <a:buFont typeface="Arial"/>
                        <a:buNone/>
                      </a:pPr>
                      <a:r>
                        <a:rPr lang="en-US"/>
                        <a:t>- Eye drops.</a:t>
                      </a:r>
                      <a:endParaRPr/>
                    </a:p>
                    <a:p>
                      <a:pPr marL="0" lvl="0" indent="0" algn="l" rtl="0">
                        <a:spcBef>
                          <a:spcPts val="0"/>
                        </a:spcBef>
                        <a:spcAft>
                          <a:spcPts val="0"/>
                        </a:spcAft>
                        <a:buClr>
                          <a:srgbClr val="000000"/>
                        </a:buClr>
                        <a:buSzPts val="1100"/>
                        <a:buFont typeface="Arial"/>
                        <a:buNone/>
                      </a:pPr>
                      <a:r>
                        <a:rPr lang="en-US"/>
                        <a:t>- Ointments.</a:t>
                      </a:r>
                      <a:endParaRPr/>
                    </a:p>
                    <a:p>
                      <a:pPr marL="0" lvl="0" indent="0" algn="l" rtl="0">
                        <a:spcBef>
                          <a:spcPts val="0"/>
                        </a:spcBef>
                        <a:spcAft>
                          <a:spcPts val="0"/>
                        </a:spcAft>
                        <a:buClr>
                          <a:srgbClr val="000000"/>
                        </a:buClr>
                        <a:buSzPts val="1100"/>
                        <a:buFont typeface="Arial"/>
                        <a:buNone/>
                      </a:pPr>
                      <a:r>
                        <a:rPr lang="en-US"/>
                        <a:t>- Injections:</a:t>
                      </a:r>
                      <a:endParaRPr/>
                    </a:p>
                    <a:p>
                      <a:pPr marL="457200" lvl="0" indent="-317500" algn="l" rtl="0">
                        <a:spcBef>
                          <a:spcPts val="0"/>
                        </a:spcBef>
                        <a:spcAft>
                          <a:spcPts val="0"/>
                        </a:spcAft>
                        <a:buClr>
                          <a:schemeClr val="dk1"/>
                        </a:buClr>
                        <a:buSzPts val="1400"/>
                        <a:buFont typeface="Century Gothic"/>
                        <a:buChar char="➔"/>
                      </a:pPr>
                      <a:r>
                        <a:rPr lang="en-US"/>
                        <a:t>Periocular injection. </a:t>
                      </a:r>
                      <a:r>
                        <a:rPr lang="en-US">
                          <a:solidFill>
                            <a:schemeClr val="accent1"/>
                          </a:solidFill>
                        </a:rPr>
                        <a:t>(the name referred to site of injection)</a:t>
                      </a:r>
                      <a:endParaRPr>
                        <a:solidFill>
                          <a:schemeClr val="accent1"/>
                        </a:solidFill>
                      </a:endParaRPr>
                    </a:p>
                    <a:p>
                      <a:pPr marL="457200" lvl="0" indent="-317500" algn="l" rtl="0">
                        <a:spcBef>
                          <a:spcPts val="0"/>
                        </a:spcBef>
                        <a:spcAft>
                          <a:spcPts val="0"/>
                        </a:spcAft>
                        <a:buClr>
                          <a:schemeClr val="dk1"/>
                        </a:buClr>
                        <a:buSzPts val="1400"/>
                        <a:buFont typeface="Century Gothic"/>
                        <a:buChar char="➔"/>
                      </a:pPr>
                      <a:r>
                        <a:rPr lang="en-US"/>
                        <a:t> Intraocular injection.</a:t>
                      </a:r>
                      <a:endParaRPr/>
                    </a:p>
                    <a:p>
                      <a:pPr marL="114300" lvl="0" indent="0" algn="l" rtl="0">
                        <a:spcBef>
                          <a:spcPts val="0"/>
                        </a:spcBef>
                        <a:spcAft>
                          <a:spcPts val="0"/>
                        </a:spcAft>
                        <a:buClr>
                          <a:srgbClr val="000000"/>
                        </a:buClr>
                        <a:buSzPts val="1100"/>
                        <a:buFont typeface="Arial"/>
                        <a:buNone/>
                      </a:pPr>
                      <a:r>
                        <a:rPr lang="en-US" b="1" u="sng"/>
                        <a:t>Advantages</a:t>
                      </a:r>
                      <a:r>
                        <a:rPr lang="en-US" sz="1300"/>
                        <a:t>:</a:t>
                      </a:r>
                      <a:endParaRPr/>
                    </a:p>
                    <a:p>
                      <a:pPr marL="114300" lvl="0" indent="0" algn="l" rtl="0">
                        <a:spcBef>
                          <a:spcPts val="0"/>
                        </a:spcBef>
                        <a:spcAft>
                          <a:spcPts val="0"/>
                        </a:spcAft>
                        <a:buClr>
                          <a:srgbClr val="000000"/>
                        </a:buClr>
                        <a:buSzPts val="1100"/>
                        <a:buFont typeface="Arial"/>
                        <a:buNone/>
                      </a:pPr>
                      <a:r>
                        <a:rPr lang="en-US" sz="1300"/>
                        <a:t>- Convenient (مريح), Economic (رخيص), Relatively safe.</a:t>
                      </a:r>
                      <a:endParaRPr/>
                    </a:p>
                    <a:p>
                      <a:pPr marL="114300" lvl="0" indent="0" algn="l" rtl="0">
                        <a:spcBef>
                          <a:spcPts val="0"/>
                        </a:spcBef>
                        <a:spcAft>
                          <a:spcPts val="0"/>
                        </a:spcAft>
                        <a:buClr>
                          <a:srgbClr val="000000"/>
                        </a:buClr>
                        <a:buSzPts val="1100"/>
                        <a:buFont typeface="Arial"/>
                        <a:buNone/>
                      </a:pPr>
                      <a:r>
                        <a:rPr lang="en-US" b="1" u="sng"/>
                        <a:t>Disadvantages</a:t>
                      </a:r>
                      <a:r>
                        <a:rPr lang="en-US" sz="1300"/>
                        <a:t>:</a:t>
                      </a:r>
                      <a:endParaRPr/>
                    </a:p>
                    <a:p>
                      <a:pPr marL="114300" lvl="0" indent="0" algn="l" rtl="0">
                        <a:spcBef>
                          <a:spcPts val="0"/>
                        </a:spcBef>
                        <a:spcAft>
                          <a:spcPts val="0"/>
                        </a:spcAft>
                        <a:buClr>
                          <a:srgbClr val="000000"/>
                        </a:buClr>
                        <a:buSzPts val="1100"/>
                        <a:buFont typeface="Arial"/>
                        <a:buNone/>
                      </a:pPr>
                      <a:r>
                        <a:rPr lang="en-US" sz="1300"/>
                        <a:t>- Compliance, Corneal &amp; conjunctival toxicity.</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114300" lvl="0" indent="0" algn="l" rtl="0">
                        <a:spcBef>
                          <a:spcPts val="0"/>
                        </a:spcBef>
                        <a:spcAft>
                          <a:spcPts val="0"/>
                        </a:spcAft>
                        <a:buClr>
                          <a:srgbClr val="000000"/>
                        </a:buClr>
                        <a:buSzPts val="1100"/>
                        <a:buFont typeface="Arial"/>
                        <a:buNone/>
                      </a:pPr>
                      <a:r>
                        <a:rPr lang="en-US"/>
                        <a:t>- Orally</a:t>
                      </a:r>
                      <a:endParaRPr/>
                    </a:p>
                    <a:p>
                      <a:pPr marL="114300" lvl="0" indent="0" algn="l" rtl="0">
                        <a:spcBef>
                          <a:spcPts val="0"/>
                        </a:spcBef>
                        <a:spcAft>
                          <a:spcPts val="0"/>
                        </a:spcAft>
                        <a:buClr>
                          <a:srgbClr val="000000"/>
                        </a:buClr>
                        <a:buSzPts val="1100"/>
                        <a:buFont typeface="Arial"/>
                        <a:buNone/>
                      </a:pPr>
                      <a:r>
                        <a:rPr lang="en-US"/>
                        <a:t>- IV</a:t>
                      </a:r>
                      <a:endParaRPr/>
                    </a:p>
                    <a:p>
                      <a:pPr marL="114300" marR="0" lvl="0" indent="0" algn="l" rtl="0">
                        <a:spcBef>
                          <a:spcPts val="0"/>
                        </a:spcBef>
                        <a:spcAft>
                          <a:spcPts val="0"/>
                        </a:spcAft>
                        <a:buClr>
                          <a:schemeClr val="dk1"/>
                        </a:buClr>
                        <a:buSzPts val="1300"/>
                        <a:buFont typeface="Century Gothic"/>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00" name="Google Shape;200;p27"/>
          <p:cNvSpPr/>
          <p:nvPr/>
        </p:nvSpPr>
        <p:spPr>
          <a:xfrm>
            <a:off x="55660" y="4203905"/>
            <a:ext cx="1887300" cy="37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First – </a:t>
            </a:r>
            <a:r>
              <a:rPr lang="en-US" sz="1800" b="1">
                <a:solidFill>
                  <a:schemeClr val="dk1"/>
                </a:solidFill>
                <a:latin typeface="Century Gothic"/>
                <a:ea typeface="Century Gothic"/>
                <a:cs typeface="Century Gothic"/>
                <a:sym typeface="Century Gothic"/>
              </a:rPr>
              <a:t>locally</a:t>
            </a:r>
            <a:r>
              <a:rPr lang="en-US" sz="1800">
                <a:solidFill>
                  <a:schemeClr val="dk1"/>
                </a:solidFill>
                <a:latin typeface="Century Gothic"/>
                <a:ea typeface="Century Gothic"/>
                <a:cs typeface="Century Gothic"/>
                <a:sym typeface="Century Gothic"/>
              </a:rPr>
              <a:t>:</a:t>
            </a:r>
            <a:endParaRPr sz="1800">
              <a:solidFill>
                <a:schemeClr val="dk1"/>
              </a:solidFill>
              <a:latin typeface="Century Gothic"/>
              <a:ea typeface="Century Gothic"/>
              <a:cs typeface="Century Gothic"/>
              <a:sym typeface="Century Gothic"/>
            </a:endParaRPr>
          </a:p>
        </p:txBody>
      </p:sp>
      <p:graphicFrame>
        <p:nvGraphicFramePr>
          <p:cNvPr id="201" name="Google Shape;201;p27"/>
          <p:cNvGraphicFramePr/>
          <p:nvPr/>
        </p:nvGraphicFramePr>
        <p:xfrm>
          <a:off x="116347" y="4697511"/>
          <a:ext cx="6629625" cy="5242600"/>
        </p:xfrm>
        <a:graphic>
          <a:graphicData uri="http://schemas.openxmlformats.org/drawingml/2006/table">
            <a:tbl>
              <a:tblPr firstRow="1" bandRow="1">
                <a:noFill/>
                <a:tableStyleId>{412D6D2C-1181-442F-84F2-E2D49DD61A30}</a:tableStyleId>
              </a:tblPr>
              <a:tblGrid>
                <a:gridCol w="533700">
                  <a:extLst>
                    <a:ext uri="{9D8B030D-6E8A-4147-A177-3AD203B41FA5}">
                      <a16:colId xmlns:a16="http://schemas.microsoft.com/office/drawing/2014/main" val="20000"/>
                    </a:ext>
                  </a:extLst>
                </a:gridCol>
                <a:gridCol w="3949725">
                  <a:extLst>
                    <a:ext uri="{9D8B030D-6E8A-4147-A177-3AD203B41FA5}">
                      <a16:colId xmlns:a16="http://schemas.microsoft.com/office/drawing/2014/main" val="20001"/>
                    </a:ext>
                  </a:extLst>
                </a:gridCol>
                <a:gridCol w="2146200">
                  <a:extLst>
                    <a:ext uri="{9D8B030D-6E8A-4147-A177-3AD203B41FA5}">
                      <a16:colId xmlns:a16="http://schemas.microsoft.com/office/drawing/2014/main" val="20002"/>
                    </a:ext>
                  </a:extLst>
                </a:gridCol>
              </a:tblGrid>
              <a:tr h="730700">
                <a:tc>
                  <a:txBody>
                    <a:bodyPr/>
                    <a:lstStyle/>
                    <a:p>
                      <a:pPr marL="0" marR="0" lvl="0" indent="0" algn="ctr" rtl="0">
                        <a:spcBef>
                          <a:spcPts val="0"/>
                        </a:spcBef>
                        <a:spcAft>
                          <a:spcPts val="0"/>
                        </a:spcAft>
                        <a:buNone/>
                      </a:pPr>
                      <a:endParaRPr sz="1100" b="1" u="none" strike="noStrike" cap="none">
                        <a:solidFill>
                          <a:srgbClr val="171616"/>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171616"/>
                        </a:buClr>
                        <a:buSzPts val="1400"/>
                        <a:buFont typeface="Century Gothic"/>
                        <a:buNone/>
                      </a:pPr>
                      <a:r>
                        <a:rPr lang="en-US" sz="1400" b="1" u="none" strike="noStrike" cap="none">
                          <a:latin typeface="Century Gothic"/>
                          <a:ea typeface="Century Gothic"/>
                          <a:cs typeface="Century Gothic"/>
                          <a:sym typeface="Century Gothic"/>
                        </a:rPr>
                        <a:t>Ointment </a:t>
                      </a:r>
                      <a:r>
                        <a:rPr lang="en-US" sz="1400" b="0" u="none" strike="noStrike" cap="none">
                          <a:latin typeface="Century Gothic"/>
                          <a:ea typeface="Century Gothic"/>
                          <a:cs typeface="Century Gothic"/>
                          <a:sym typeface="Century Gothic"/>
                        </a:rPr>
                        <a:t>(مرهم)</a:t>
                      </a:r>
                      <a:endParaRPr/>
                    </a:p>
                  </a:txBody>
                  <a:tcPr marL="91450" marR="91450" marT="45725" marB="45725" anchor="ctr">
                    <a:lnL w="12700" cap="flat" cmpd="sng">
                      <a:solidFill>
                        <a:schemeClr val="dk1"/>
                      </a:solidFill>
                      <a:prstDash val="solid"/>
                      <a:round/>
                      <a:headEnd type="none" w="sm" len="sm"/>
                      <a:tailEnd type="none" w="sm" len="sm"/>
                    </a:lnL>
                    <a:solidFill>
                      <a:srgbClr val="F3F3F3"/>
                    </a:solidFill>
                  </a:tcPr>
                </a:tc>
                <a:tc>
                  <a:txBody>
                    <a:bodyPr/>
                    <a:lstStyle/>
                    <a:p>
                      <a:pPr marL="0" marR="0" lvl="0" indent="0" algn="ctr" rtl="0">
                        <a:lnSpc>
                          <a:spcPct val="100000"/>
                        </a:lnSpc>
                        <a:spcBef>
                          <a:spcPts val="0"/>
                        </a:spcBef>
                        <a:spcAft>
                          <a:spcPts val="0"/>
                        </a:spcAft>
                        <a:buClr>
                          <a:srgbClr val="171616"/>
                        </a:buClr>
                        <a:buSzPts val="1400"/>
                        <a:buFont typeface="Century Gothic"/>
                        <a:buNone/>
                      </a:pPr>
                      <a:r>
                        <a:rPr lang="en-US" sz="1400" b="1" u="none" strike="noStrike" cap="none">
                          <a:latin typeface="Century Gothic"/>
                          <a:ea typeface="Century Gothic"/>
                          <a:cs typeface="Century Gothic"/>
                          <a:sym typeface="Century Gothic"/>
                        </a:rPr>
                        <a:t>Eye drops</a:t>
                      </a:r>
                      <a:endParaRPr sz="1400" b="1" u="none" strike="noStrike" cap="none">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171616"/>
                        </a:buClr>
                        <a:buSzPts val="1400"/>
                        <a:buFont typeface="Century Gothic"/>
                        <a:buNone/>
                      </a:pPr>
                      <a:r>
                        <a:rPr lang="en-US" sz="1000" b="1">
                          <a:solidFill>
                            <a:schemeClr val="accent1"/>
                          </a:solidFill>
                        </a:rPr>
                        <a:t>(high frequency we want the drug to contact with ocular tissue)</a:t>
                      </a:r>
                      <a:endParaRPr sz="1000" b="1">
                        <a:solidFill>
                          <a:schemeClr val="accent1"/>
                        </a:solidFill>
                      </a:endParaRPr>
                    </a:p>
                  </a:txBody>
                  <a:tcPr marL="91450" marR="91450" marT="45725" marB="45725" anchor="ctr">
                    <a:lnT w="9525" cap="flat" cmpd="sng">
                      <a:solidFill>
                        <a:schemeClr val="dk1"/>
                      </a:solidFill>
                      <a:prstDash val="solid"/>
                      <a:round/>
                      <a:headEnd type="none" w="sm" len="sm"/>
                      <a:tailEnd type="none" w="sm" len="sm"/>
                    </a:lnT>
                    <a:solidFill>
                      <a:srgbClr val="F3F3F3"/>
                    </a:solidFill>
                  </a:tcPr>
                </a:tc>
                <a:extLst>
                  <a:ext uri="{0D108BD9-81ED-4DB2-BD59-A6C34878D82A}">
                    <a16:rowId xmlns:a16="http://schemas.microsoft.com/office/drawing/2014/main" val="10000"/>
                  </a:ext>
                </a:extLst>
              </a:tr>
              <a:tr h="1483425">
                <a:tc>
                  <a:txBody>
                    <a:bodyPr/>
                    <a:lstStyle/>
                    <a:p>
                      <a:pPr marL="0" marR="0" lvl="0" indent="0" algn="ctr" rtl="0">
                        <a:lnSpc>
                          <a:spcPct val="100000"/>
                        </a:lnSpc>
                        <a:spcBef>
                          <a:spcPts val="0"/>
                        </a:spcBef>
                        <a:spcAft>
                          <a:spcPts val="0"/>
                        </a:spcAft>
                        <a:buClr>
                          <a:schemeClr val="dk1"/>
                        </a:buClr>
                        <a:buSzPts val="1200"/>
                        <a:buFont typeface="Century Gothic"/>
                        <a:buNone/>
                      </a:pPr>
                      <a:endParaRPr sz="1200" b="0" u="none" strike="noStrike" cap="none">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lnSpc>
                          <a:spcPct val="100000"/>
                        </a:lnSpc>
                        <a:spcBef>
                          <a:spcPts val="0"/>
                        </a:spcBef>
                        <a:spcAft>
                          <a:spcPts val="0"/>
                        </a:spcAft>
                        <a:buClr>
                          <a:srgbClr val="7F7F7F"/>
                        </a:buClr>
                        <a:buSzPts val="1200"/>
                        <a:buFont typeface="Century Gothic"/>
                        <a:buNone/>
                      </a:pPr>
                      <a:r>
                        <a:rPr lang="en-US" sz="1200" u="none" strike="noStrike" cap="none">
                          <a:solidFill>
                            <a:srgbClr val="999999"/>
                          </a:solidFill>
                        </a:rPr>
                        <a:t>Ointment is a smooth oily </a:t>
                      </a:r>
                      <a:r>
                        <a:rPr lang="en-US" sz="1200" u="none" strike="noStrike" cap="none">
                          <a:solidFill>
                            <a:srgbClr val="999999"/>
                          </a:solidFill>
                          <a:latin typeface="Century Gothic"/>
                          <a:ea typeface="Century Gothic"/>
                          <a:cs typeface="Century Gothic"/>
                          <a:sym typeface="Century Gothic"/>
                        </a:rPr>
                        <a:t>preparation, As a rule of thumb, an ointment base is more occlusive and will drive the medication into the skin more rapidly than a solution or cream base.</a:t>
                      </a:r>
                      <a:endParaRPr sz="1200">
                        <a:solidFill>
                          <a:srgbClr val="999999"/>
                        </a:solidFill>
                      </a:endParaRPr>
                    </a:p>
                    <a:p>
                      <a:pPr marL="0" marR="0" lvl="0" indent="0" algn="l" rtl="0">
                        <a:lnSpc>
                          <a:spcPct val="100000"/>
                        </a:lnSpc>
                        <a:spcBef>
                          <a:spcPts val="0"/>
                        </a:spcBef>
                        <a:spcAft>
                          <a:spcPts val="0"/>
                        </a:spcAft>
                        <a:buClr>
                          <a:srgbClr val="7F7F7F"/>
                        </a:buClr>
                        <a:buSzPts val="1200"/>
                        <a:buFont typeface="Century Gothic"/>
                        <a:buNone/>
                      </a:pPr>
                      <a:r>
                        <a:rPr lang="en-US" sz="1200">
                          <a:solidFill>
                            <a:schemeClr val="accent1"/>
                          </a:solidFill>
                        </a:rPr>
                        <a:t>(used once a day,because it has long time to contact with eye)</a:t>
                      </a:r>
                      <a:endParaRPr sz="1200">
                        <a:solidFill>
                          <a:schemeClr val="accent1"/>
                        </a:solidFill>
                      </a:endParaRPr>
                    </a:p>
                  </a:txBody>
                  <a:tcPr marL="91450" marR="91450" marT="45725" marB="45725">
                    <a:lnL w="12700" cap="flat" cmpd="sng">
                      <a:solidFill>
                        <a:schemeClr val="dk1"/>
                      </a:solidFill>
                      <a:prstDash val="solid"/>
                      <a:round/>
                      <a:headEnd type="none" w="sm" len="sm"/>
                      <a:tailEnd type="none" w="sm" len="sm"/>
                    </a:lnL>
                  </a:tcPr>
                </a:tc>
                <a:tc>
                  <a:txBody>
                    <a:bodyPr/>
                    <a:lstStyle/>
                    <a:p>
                      <a:pPr marL="285750" marR="0" lvl="0" indent="-285750" algn="l" rtl="0">
                        <a:spcBef>
                          <a:spcPts val="0"/>
                        </a:spcBef>
                        <a:spcAft>
                          <a:spcPts val="0"/>
                        </a:spcAft>
                        <a:buClr>
                          <a:srgbClr val="999999"/>
                        </a:buClr>
                        <a:buSzPts val="1200"/>
                        <a:buFont typeface="Arial"/>
                        <a:buChar char="•"/>
                      </a:pPr>
                      <a:r>
                        <a:rPr lang="en-US" sz="1200" u="none" strike="noStrike" cap="none">
                          <a:solidFill>
                            <a:srgbClr val="999999"/>
                          </a:solidFill>
                        </a:rPr>
                        <a:t>Eye drops are saline-containing drops “liquid” </a:t>
                      </a:r>
                      <a:endParaRPr>
                        <a:solidFill>
                          <a:srgbClr val="999999"/>
                        </a:solidFill>
                      </a:endParaRPr>
                    </a:p>
                    <a:p>
                      <a:pPr marL="285750" marR="0" lvl="0" indent="-285750" algn="l" rtl="0">
                        <a:lnSpc>
                          <a:spcPct val="100000"/>
                        </a:lnSpc>
                        <a:spcBef>
                          <a:spcPts val="0"/>
                        </a:spcBef>
                        <a:spcAft>
                          <a:spcPts val="0"/>
                        </a:spcAft>
                        <a:buClr>
                          <a:srgbClr val="FF0000"/>
                        </a:buClr>
                        <a:buSzPts val="1200"/>
                        <a:buFont typeface="Arial"/>
                        <a:buChar char="•"/>
                      </a:pPr>
                      <a:r>
                        <a:rPr lang="en-US" sz="1200" b="1" u="none" strike="noStrike" cap="none">
                          <a:solidFill>
                            <a:srgbClr val="FF0000"/>
                          </a:solidFill>
                        </a:rPr>
                        <a:t>Most common </a:t>
                      </a:r>
                      <a:r>
                        <a:rPr lang="en-US" sz="1200" u="none" strike="noStrike" cap="none">
                          <a:solidFill>
                            <a:srgbClr val="FF0000"/>
                          </a:solidFill>
                        </a:rPr>
                        <a:t>route of administration.</a:t>
                      </a:r>
                      <a:endParaRPr sz="1200" u="none" strike="noStrike" cap="none">
                        <a:solidFill>
                          <a:srgbClr val="FF0000"/>
                        </a:solidFill>
                      </a:endParaRPr>
                    </a:p>
                    <a:p>
                      <a:pPr marL="285750" marR="0" lvl="0" indent="0" algn="l" rtl="0">
                        <a:lnSpc>
                          <a:spcPct val="100000"/>
                        </a:lnSpc>
                        <a:spcBef>
                          <a:spcPts val="0"/>
                        </a:spcBef>
                        <a:spcAft>
                          <a:spcPts val="0"/>
                        </a:spcAft>
                        <a:buNone/>
                      </a:pPr>
                      <a:r>
                        <a:rPr lang="en-US" sz="1200">
                          <a:solidFill>
                            <a:schemeClr val="accent1"/>
                          </a:solidFill>
                        </a:rPr>
                        <a:t>(have adherence)</a:t>
                      </a:r>
                      <a:endParaRPr sz="1200">
                        <a:solidFill>
                          <a:schemeClr val="accent1"/>
                        </a:solidFill>
                      </a:endParaRPr>
                    </a:p>
                    <a:p>
                      <a:pPr marL="285750" marR="0" lvl="0" indent="-285750" algn="l" rtl="0">
                        <a:lnSpc>
                          <a:spcPct val="100000"/>
                        </a:lnSpc>
                        <a:spcBef>
                          <a:spcPts val="0"/>
                        </a:spcBef>
                        <a:spcAft>
                          <a:spcPts val="0"/>
                        </a:spcAft>
                        <a:buClr>
                          <a:schemeClr val="dk1"/>
                        </a:buClr>
                        <a:buSzPts val="1200"/>
                        <a:buFont typeface="Arial"/>
                        <a:buChar char="•"/>
                      </a:pPr>
                      <a:r>
                        <a:rPr lang="en-US" sz="1200" u="none" strike="noStrike" cap="none"/>
                        <a:t>One drop = 50 µl / </a:t>
                      </a:r>
                      <a:r>
                        <a:rPr lang="en-US" sz="1200" u="none" strike="noStrike" cap="none">
                          <a:solidFill>
                            <a:schemeClr val="accent1"/>
                          </a:solidFill>
                        </a:rPr>
                        <a:t>4 hours (usually)</a:t>
                      </a:r>
                      <a:endParaRPr sz="1200" b="1" u="sng" strike="noStrike" cap="none">
                        <a:solidFill>
                          <a:schemeClr val="accent1"/>
                        </a:solidFill>
                      </a:endParaRPr>
                    </a:p>
                  </a:txBody>
                  <a:tcPr marL="91450" marR="91450" marT="45725" marB="45725"/>
                </a:tc>
                <a:extLst>
                  <a:ext uri="{0D108BD9-81ED-4DB2-BD59-A6C34878D82A}">
                    <a16:rowId xmlns:a16="http://schemas.microsoft.com/office/drawing/2014/main" val="10001"/>
                  </a:ext>
                </a:extLst>
              </a:tr>
              <a:tr h="1134600">
                <a:tc>
                  <a:txBody>
                    <a:bodyPr/>
                    <a:lstStyle/>
                    <a:p>
                      <a:pPr marL="0" marR="0" lvl="0" indent="0" algn="ctr" rtl="0">
                        <a:lnSpc>
                          <a:spcPct val="100000"/>
                        </a:lnSpc>
                        <a:spcBef>
                          <a:spcPts val="0"/>
                        </a:spcBef>
                        <a:spcAft>
                          <a:spcPts val="0"/>
                        </a:spcAft>
                        <a:buClr>
                          <a:schemeClr val="dk1"/>
                        </a:buClr>
                        <a:buSzPts val="1200"/>
                        <a:buFont typeface="Century Gothic"/>
                        <a:buNone/>
                      </a:pP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u="none" strike="noStrike" cap="none">
                          <a:latin typeface="Century Gothic"/>
                          <a:ea typeface="Century Gothic"/>
                          <a:cs typeface="Century Gothic"/>
                          <a:sym typeface="Century Gothic"/>
                        </a:rPr>
                        <a:t>Increases the </a:t>
                      </a:r>
                      <a:r>
                        <a:rPr lang="en-US" sz="1200" b="1" u="sng" strike="noStrike" cap="none">
                          <a:latin typeface="Century Gothic"/>
                          <a:ea typeface="Century Gothic"/>
                          <a:cs typeface="Century Gothic"/>
                          <a:sym typeface="Century Gothic"/>
                        </a:rPr>
                        <a:t>contact time </a:t>
                      </a:r>
                      <a:r>
                        <a:rPr lang="en-US" sz="1200" u="none" strike="noStrike" cap="none">
                          <a:latin typeface="Century Gothic"/>
                          <a:ea typeface="Century Gothic"/>
                          <a:cs typeface="Century Gothic"/>
                          <a:sym typeface="Century Gothic"/>
                        </a:rPr>
                        <a:t>of ocular medication to ocular surface → providing </a:t>
                      </a:r>
                      <a:r>
                        <a:rPr lang="en-US" sz="1200" b="1" u="none" strike="noStrike" cap="none">
                          <a:solidFill>
                            <a:srgbClr val="FF0000"/>
                          </a:solidFill>
                          <a:latin typeface="Century Gothic"/>
                          <a:ea typeface="Century Gothic"/>
                          <a:cs typeface="Century Gothic"/>
                          <a:sym typeface="Century Gothic"/>
                        </a:rPr>
                        <a:t>better effect.</a:t>
                      </a:r>
                      <a:endParaRPr sz="1200" b="1" u="none" strike="noStrike" cap="none">
                        <a:solidFill>
                          <a:srgbClr val="FF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entury Gothic"/>
                        <a:buNone/>
                      </a:pPr>
                      <a:endParaRPr sz="1200" b="1">
                        <a:solidFill>
                          <a:srgbClr val="FF0000"/>
                        </a:solidFill>
                      </a:endParaRPr>
                    </a:p>
                    <a:p>
                      <a:pPr marL="0" marR="0" lvl="0" indent="0" algn="l" rtl="0">
                        <a:lnSpc>
                          <a:spcPct val="100000"/>
                        </a:lnSpc>
                        <a:spcBef>
                          <a:spcPts val="0"/>
                        </a:spcBef>
                        <a:spcAft>
                          <a:spcPts val="0"/>
                        </a:spcAft>
                        <a:buClr>
                          <a:schemeClr val="dk1"/>
                        </a:buClr>
                        <a:buSzPts val="1200"/>
                        <a:buFont typeface="Century Gothic"/>
                        <a:buNone/>
                      </a:pPr>
                      <a:endParaRPr sz="1200" b="1">
                        <a:solidFill>
                          <a:srgbClr val="FF0000"/>
                        </a:solidFill>
                      </a:endParaRPr>
                    </a:p>
                    <a:p>
                      <a:pPr marL="0" marR="0" lvl="0" indent="0" algn="l" rtl="0">
                        <a:lnSpc>
                          <a:spcPct val="100000"/>
                        </a:lnSpc>
                        <a:spcBef>
                          <a:spcPts val="0"/>
                        </a:spcBef>
                        <a:spcAft>
                          <a:spcPts val="0"/>
                        </a:spcAft>
                        <a:buClr>
                          <a:schemeClr val="dk1"/>
                        </a:buClr>
                        <a:buSzPts val="1200"/>
                        <a:buFont typeface="Century Gothic"/>
                        <a:buNone/>
                      </a:pPr>
                      <a:endParaRPr sz="1200" b="1">
                        <a:solidFill>
                          <a:srgbClr val="FF0000"/>
                        </a:solidFill>
                      </a:endParaRPr>
                    </a:p>
                    <a:p>
                      <a:pPr marL="0" marR="0" lvl="0" indent="0" algn="l" rtl="0">
                        <a:lnSpc>
                          <a:spcPct val="100000"/>
                        </a:lnSpc>
                        <a:spcBef>
                          <a:spcPts val="0"/>
                        </a:spcBef>
                        <a:spcAft>
                          <a:spcPts val="0"/>
                        </a:spcAft>
                        <a:buClr>
                          <a:schemeClr val="dk1"/>
                        </a:buClr>
                        <a:buSzPts val="1200"/>
                        <a:buFont typeface="Century Gothic"/>
                        <a:buNone/>
                      </a:pPr>
                      <a:endParaRPr sz="1200" b="1">
                        <a:solidFill>
                          <a:srgbClr val="FF0000"/>
                        </a:solidFill>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200"/>
                        <a:buFont typeface="Century Gothic"/>
                        <a:buNone/>
                      </a:pPr>
                      <a:endParaRPr sz="1200">
                        <a:solidFill>
                          <a:srgbClr val="171616"/>
                        </a:solidFill>
                      </a:endParaRPr>
                    </a:p>
                    <a:p>
                      <a:pPr marL="0" marR="0" lvl="0" indent="0" algn="ctr" rtl="0">
                        <a:lnSpc>
                          <a:spcPct val="100000"/>
                        </a:lnSpc>
                        <a:spcBef>
                          <a:spcPts val="0"/>
                        </a:spcBef>
                        <a:spcAft>
                          <a:spcPts val="0"/>
                        </a:spcAft>
                        <a:buClr>
                          <a:schemeClr val="dk1"/>
                        </a:buClr>
                        <a:buSzPts val="1200"/>
                        <a:buFont typeface="Century Gothic"/>
                        <a:buNone/>
                      </a:pPr>
                      <a:endParaRPr sz="1200">
                        <a:solidFill>
                          <a:srgbClr val="171616"/>
                        </a:solidFill>
                      </a:endParaRPr>
                    </a:p>
                    <a:p>
                      <a:pPr marL="0" marR="0" lvl="0" indent="0" algn="ctr" rtl="0">
                        <a:lnSpc>
                          <a:spcPct val="100000"/>
                        </a:lnSpc>
                        <a:spcBef>
                          <a:spcPts val="0"/>
                        </a:spcBef>
                        <a:spcAft>
                          <a:spcPts val="0"/>
                        </a:spcAft>
                        <a:buClr>
                          <a:schemeClr val="dk1"/>
                        </a:buClr>
                        <a:buSzPts val="1200"/>
                        <a:buFont typeface="Century Gothic"/>
                        <a:buNone/>
                      </a:pPr>
                      <a:endParaRPr sz="1200">
                        <a:solidFill>
                          <a:srgbClr val="171616"/>
                        </a:solidFill>
                      </a:endParaRPr>
                    </a:p>
                    <a:p>
                      <a:pPr marL="0" marR="0" lvl="0" indent="0" algn="ctr" rtl="0">
                        <a:lnSpc>
                          <a:spcPct val="100000"/>
                        </a:lnSpc>
                        <a:spcBef>
                          <a:spcPts val="0"/>
                        </a:spcBef>
                        <a:spcAft>
                          <a:spcPts val="0"/>
                        </a:spcAft>
                        <a:buClr>
                          <a:schemeClr val="dk1"/>
                        </a:buClr>
                        <a:buSzPts val="1200"/>
                        <a:buFont typeface="Century Gothic"/>
                        <a:buNone/>
                      </a:pPr>
                      <a:r>
                        <a:rPr lang="en-US" sz="1200">
                          <a:solidFill>
                            <a:srgbClr val="171616"/>
                          </a:solidFill>
                        </a:rPr>
                        <a:t>-------</a:t>
                      </a:r>
                      <a:endParaRPr sz="1200">
                        <a:solidFill>
                          <a:srgbClr val="171616"/>
                        </a:solidFill>
                      </a:endParaRPr>
                    </a:p>
                  </a:txBody>
                  <a:tcPr marL="91450" marR="91450" marT="45725" marB="45725"/>
                </a:tc>
                <a:extLst>
                  <a:ext uri="{0D108BD9-81ED-4DB2-BD59-A6C34878D82A}">
                    <a16:rowId xmlns:a16="http://schemas.microsoft.com/office/drawing/2014/main" val="10002"/>
                  </a:ext>
                </a:extLst>
              </a:tr>
              <a:tr h="1657850">
                <a:tc>
                  <a:txBody>
                    <a:bodyPr/>
                    <a:lstStyle/>
                    <a:p>
                      <a:pPr marL="0" marR="0" lvl="0" indent="0" algn="ctr" rtl="0">
                        <a:lnSpc>
                          <a:spcPct val="100000"/>
                        </a:lnSpc>
                        <a:spcBef>
                          <a:spcPts val="0"/>
                        </a:spcBef>
                        <a:spcAft>
                          <a:spcPts val="0"/>
                        </a:spcAft>
                        <a:buClr>
                          <a:schemeClr val="lt1"/>
                        </a:buClr>
                        <a:buSzPts val="1200"/>
                        <a:buFont typeface="Century Gothic"/>
                        <a:buNone/>
                      </a:pPr>
                      <a:endParaRPr sz="1200" u="none" strike="noStrike" cap="none">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u="none" strike="noStrike" cap="none">
                          <a:latin typeface="Century Gothic"/>
                          <a:ea typeface="Century Gothic"/>
                          <a:cs typeface="Century Gothic"/>
                          <a:sym typeface="Century Gothic"/>
                        </a:rPr>
                        <a:t>The drug has to be </a:t>
                      </a:r>
                      <a:r>
                        <a:rPr lang="en-US" sz="1200" b="1" u="none" strike="noStrike" cap="none">
                          <a:latin typeface="Century Gothic"/>
                          <a:ea typeface="Century Gothic"/>
                          <a:cs typeface="Century Gothic"/>
                          <a:sym typeface="Century Gothic"/>
                        </a:rPr>
                        <a:t>high lipid soluble</a:t>
                      </a:r>
                      <a:r>
                        <a:rPr lang="en-US" sz="1200" u="none" strike="noStrike" cap="none">
                          <a:solidFill>
                            <a:schemeClr val="accent1"/>
                          </a:solidFill>
                        </a:rPr>
                        <a:t>(to </a:t>
                      </a:r>
                      <a:r>
                        <a:rPr lang="en-US" sz="1200">
                          <a:solidFill>
                            <a:schemeClr val="accent1"/>
                          </a:solidFill>
                        </a:rPr>
                        <a:t>penetrate</a:t>
                      </a:r>
                      <a:r>
                        <a:rPr lang="en-US" sz="1200" u="none" strike="noStrike" cap="none">
                          <a:solidFill>
                            <a:schemeClr val="accent1"/>
                          </a:solidFill>
                        </a:rPr>
                        <a:t>)</a:t>
                      </a:r>
                      <a:r>
                        <a:rPr lang="en-US" sz="1200" u="none" strike="noStrike" cap="none">
                          <a:latin typeface="Century Gothic"/>
                          <a:ea typeface="Century Gothic"/>
                          <a:cs typeface="Century Gothic"/>
                          <a:sym typeface="Century Gothic"/>
                        </a:rPr>
                        <a:t> to have the maximum effect as ointment. </a:t>
                      </a:r>
                      <a:endParaRPr sz="12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entury Gothic"/>
                        <a:buNone/>
                      </a:pPr>
                      <a:r>
                        <a:rPr lang="en-US" sz="1200" u="none" strike="noStrike" cap="none">
                          <a:solidFill>
                            <a:schemeClr val="accent1"/>
                          </a:solidFill>
                          <a:latin typeface="Century Gothic"/>
                          <a:ea typeface="Century Gothic"/>
                          <a:cs typeface="Century Gothic"/>
                          <a:sym typeface="Century Gothic"/>
                        </a:rPr>
                        <a:t>(low </a:t>
                      </a:r>
                      <a:r>
                        <a:rPr lang="en-US" sz="1200">
                          <a:solidFill>
                            <a:schemeClr val="accent1"/>
                          </a:solidFill>
                        </a:rPr>
                        <a:t>molecular weight) </a:t>
                      </a:r>
                      <a:endParaRPr sz="1200">
                        <a:solidFill>
                          <a:schemeClr val="accent1"/>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chemeClr val="accent1"/>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rgbClr val="93C47D"/>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rgbClr val="93C47D"/>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rgbClr val="93C47D"/>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rgbClr val="93C47D"/>
                        </a:solidFill>
                      </a:endParaRPr>
                    </a:p>
                    <a:p>
                      <a:pPr marL="0" marR="0" lvl="0" indent="0" algn="l" rtl="0">
                        <a:lnSpc>
                          <a:spcPct val="100000"/>
                        </a:lnSpc>
                        <a:spcBef>
                          <a:spcPts val="0"/>
                        </a:spcBef>
                        <a:spcAft>
                          <a:spcPts val="0"/>
                        </a:spcAft>
                        <a:buClr>
                          <a:schemeClr val="dk1"/>
                        </a:buClr>
                        <a:buSzPts val="1200"/>
                        <a:buFont typeface="Century Gothic"/>
                        <a:buNone/>
                      </a:pPr>
                      <a:endParaRPr sz="1200">
                        <a:solidFill>
                          <a:srgbClr val="93C47D"/>
                        </a:solidFill>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u="none" strike="noStrike" cap="none"/>
                        <a:t>The contact time between the drug and the eye is </a:t>
                      </a:r>
                      <a:r>
                        <a:rPr lang="en-US" sz="1200" b="1" u="none" strike="noStrike" cap="none"/>
                        <a:t>low</a:t>
                      </a:r>
                      <a:r>
                        <a:rPr lang="en-US" sz="1200" u="none" strike="noStrike" cap="none"/>
                        <a:t> </a:t>
                      </a:r>
                      <a:r>
                        <a:rPr lang="en-US" sz="1200" u="none" strike="noStrike" cap="none">
                          <a:solidFill>
                            <a:schemeClr val="accent1"/>
                          </a:solidFill>
                        </a:rPr>
                        <a:t>due to fast removal by tears. → </a:t>
                      </a:r>
                      <a:r>
                        <a:rPr lang="en-US" sz="1200" u="none" strike="noStrike" cap="none">
                          <a:solidFill>
                            <a:schemeClr val="dk1"/>
                          </a:solidFill>
                        </a:rPr>
                        <a:t>T</a:t>
                      </a:r>
                      <a:r>
                        <a:rPr lang="en-US" sz="1200" u="none" strike="noStrike" cap="none"/>
                        <a:t>hus </a:t>
                      </a:r>
                      <a:r>
                        <a:rPr lang="en-US" sz="1200" u="none" strike="noStrike" cap="none">
                          <a:solidFill>
                            <a:schemeClr val="dk1"/>
                          </a:solidFill>
                          <a:latin typeface="Century Gothic"/>
                          <a:ea typeface="Century Gothic"/>
                          <a:cs typeface="Century Gothic"/>
                          <a:sym typeface="Century Gothic"/>
                        </a:rPr>
                        <a:t>has to be used </a:t>
                      </a:r>
                      <a:r>
                        <a:rPr lang="en-US" sz="1200" b="1" u="sng" strike="noStrike" cap="none">
                          <a:solidFill>
                            <a:srgbClr val="FF0000"/>
                          </a:solidFill>
                        </a:rPr>
                        <a:t>several times.</a:t>
                      </a:r>
                      <a:endParaRPr/>
                    </a:p>
                  </a:txBody>
                  <a:tcPr marL="91450" marR="91450" marT="45725" marB="45725"/>
                </a:tc>
                <a:extLst>
                  <a:ext uri="{0D108BD9-81ED-4DB2-BD59-A6C34878D82A}">
                    <a16:rowId xmlns:a16="http://schemas.microsoft.com/office/drawing/2014/main" val="10003"/>
                  </a:ext>
                </a:extLst>
              </a:tr>
            </a:tbl>
          </a:graphicData>
        </a:graphic>
      </p:graphicFrame>
      <p:sp>
        <p:nvSpPr>
          <p:cNvPr id="202" name="Google Shape;202;p27"/>
          <p:cNvSpPr txBox="1"/>
          <p:nvPr/>
        </p:nvSpPr>
        <p:spPr>
          <a:xfrm>
            <a:off x="-7610700" y="-518300"/>
            <a:ext cx="3000000" cy="16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7"/>
          <p:cNvSpPr txBox="1"/>
          <p:nvPr/>
        </p:nvSpPr>
        <p:spPr>
          <a:xfrm rot="-5400000">
            <a:off x="-381000" y="6078050"/>
            <a:ext cx="15429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200"/>
              <a:buFont typeface="Century Gothic"/>
              <a:buNone/>
            </a:pPr>
            <a:r>
              <a:rPr lang="en-US" b="1">
                <a:solidFill>
                  <a:schemeClr val="dk1"/>
                </a:solidFill>
                <a:latin typeface="Century Gothic"/>
                <a:ea typeface="Century Gothic"/>
                <a:cs typeface="Century Gothic"/>
                <a:sym typeface="Century Gothic"/>
              </a:rPr>
              <a:t>Definition</a:t>
            </a:r>
            <a:r>
              <a:rPr lang="en-US" sz="1200">
                <a:solidFill>
                  <a:schemeClr val="dk1"/>
                </a:solidFill>
                <a:latin typeface="Century Gothic"/>
                <a:ea typeface="Century Gothic"/>
                <a:cs typeface="Century Gothic"/>
                <a:sym typeface="Century Gothic"/>
              </a:rPr>
              <a:t> </a:t>
            </a:r>
            <a:endParaRPr>
              <a:solidFill>
                <a:schemeClr val="dk1"/>
              </a:solidFill>
            </a:endParaRPr>
          </a:p>
        </p:txBody>
      </p:sp>
      <p:sp>
        <p:nvSpPr>
          <p:cNvPr id="204" name="Google Shape;204;p27"/>
          <p:cNvSpPr txBox="1"/>
          <p:nvPr/>
        </p:nvSpPr>
        <p:spPr>
          <a:xfrm>
            <a:off x="-7248300" y="1691275"/>
            <a:ext cx="1594500" cy="942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205" name="Google Shape;205;p27"/>
          <p:cNvSpPr txBox="1"/>
          <p:nvPr/>
        </p:nvSpPr>
        <p:spPr>
          <a:xfrm rot="-5400000">
            <a:off x="-235050" y="7367000"/>
            <a:ext cx="12510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200"/>
              <a:buFont typeface="Century Gothic"/>
              <a:buNone/>
            </a:pPr>
            <a:r>
              <a:rPr lang="en-US" b="1">
                <a:solidFill>
                  <a:schemeClr val="dk1"/>
                </a:solidFill>
                <a:latin typeface="Century Gothic"/>
                <a:ea typeface="Century Gothic"/>
                <a:cs typeface="Century Gothic"/>
                <a:sym typeface="Century Gothic"/>
              </a:rPr>
              <a:t>Advantages </a:t>
            </a:r>
            <a:endParaRPr b="1">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200"/>
              <a:buFont typeface="Century Gothic"/>
              <a:buNone/>
            </a:pPr>
            <a:endParaRPr b="1">
              <a:solidFill>
                <a:schemeClr val="dk1"/>
              </a:solidFill>
              <a:latin typeface="Century Gothic"/>
              <a:ea typeface="Century Gothic"/>
              <a:cs typeface="Century Gothic"/>
              <a:sym typeface="Century Gothic"/>
            </a:endParaRPr>
          </a:p>
        </p:txBody>
      </p:sp>
      <p:sp>
        <p:nvSpPr>
          <p:cNvPr id="206" name="Google Shape;206;p27"/>
          <p:cNvSpPr txBox="1"/>
          <p:nvPr/>
        </p:nvSpPr>
        <p:spPr>
          <a:xfrm rot="-5400000">
            <a:off x="-385800" y="8892650"/>
            <a:ext cx="15525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200"/>
              <a:buFont typeface="Century Gothic"/>
              <a:buNone/>
            </a:pPr>
            <a:r>
              <a:rPr lang="en-US" b="1">
                <a:solidFill>
                  <a:schemeClr val="dk1"/>
                </a:solidFill>
                <a:latin typeface="Century Gothic"/>
                <a:ea typeface="Century Gothic"/>
                <a:cs typeface="Century Gothic"/>
                <a:sym typeface="Century Gothic"/>
              </a:rPr>
              <a:t>Disadvantages </a:t>
            </a:r>
            <a:endParaRPr b="1">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200"/>
              <a:buFont typeface="Century Gothic"/>
              <a:buNone/>
            </a:pPr>
            <a:endParaRPr b="1">
              <a:solidFill>
                <a:schemeClr val="dk1"/>
              </a:solidFill>
              <a:latin typeface="Century Gothic"/>
              <a:ea typeface="Century Gothic"/>
              <a:cs typeface="Century Gothic"/>
              <a:sym typeface="Century Gothic"/>
            </a:endParaRPr>
          </a:p>
        </p:txBody>
      </p:sp>
      <p:pic>
        <p:nvPicPr>
          <p:cNvPr id="207" name="Google Shape;207;p27"/>
          <p:cNvPicPr preferRelativeResize="0"/>
          <p:nvPr/>
        </p:nvPicPr>
        <p:blipFill>
          <a:blip r:embed="rId3">
            <a:alphaModFix/>
          </a:blip>
          <a:stretch>
            <a:fillRect/>
          </a:stretch>
        </p:blipFill>
        <p:spPr>
          <a:xfrm>
            <a:off x="5343000" y="9170950"/>
            <a:ext cx="1250850" cy="619925"/>
          </a:xfrm>
          <a:prstGeom prst="rect">
            <a:avLst/>
          </a:prstGeom>
          <a:noFill/>
          <a:ln>
            <a:noFill/>
          </a:ln>
        </p:spPr>
      </p:pic>
      <p:pic>
        <p:nvPicPr>
          <p:cNvPr id="208" name="Google Shape;208;p27"/>
          <p:cNvPicPr preferRelativeResize="0"/>
          <p:nvPr/>
        </p:nvPicPr>
        <p:blipFill>
          <a:blip r:embed="rId4">
            <a:alphaModFix/>
          </a:blip>
          <a:stretch>
            <a:fillRect/>
          </a:stretch>
        </p:blipFill>
        <p:spPr>
          <a:xfrm>
            <a:off x="2882800" y="8995575"/>
            <a:ext cx="1542900" cy="79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p:nvPr/>
        </p:nvSpPr>
        <p:spPr>
          <a:xfrm>
            <a:off x="1599937" y="3897495"/>
            <a:ext cx="894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3:06 min</a:t>
            </a:r>
            <a:endParaRPr sz="1200">
              <a:solidFill>
                <a:schemeClr val="dk1"/>
              </a:solidFill>
              <a:latin typeface="Century Gothic"/>
              <a:ea typeface="Century Gothic"/>
              <a:cs typeface="Century Gothic"/>
              <a:sym typeface="Century Gothic"/>
            </a:endParaRPr>
          </a:p>
        </p:txBody>
      </p:sp>
      <p:sp>
        <p:nvSpPr>
          <p:cNvPr id="215" name="Google Shape;215;p28"/>
          <p:cNvSpPr txBox="1"/>
          <p:nvPr/>
        </p:nvSpPr>
        <p:spPr>
          <a:xfrm>
            <a:off x="2057114" y="2070023"/>
            <a:ext cx="894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0:23 min</a:t>
            </a:r>
            <a:endParaRPr sz="1200">
              <a:solidFill>
                <a:schemeClr val="dk1"/>
              </a:solidFill>
              <a:latin typeface="Century Gothic"/>
              <a:ea typeface="Century Gothic"/>
              <a:cs typeface="Century Gothic"/>
              <a:sym typeface="Century Gothic"/>
            </a:endParaRPr>
          </a:p>
        </p:txBody>
      </p:sp>
      <p:sp>
        <p:nvSpPr>
          <p:cNvPr id="216" name="Google Shape;216;p28"/>
          <p:cNvSpPr txBox="1"/>
          <p:nvPr/>
        </p:nvSpPr>
        <p:spPr>
          <a:xfrm>
            <a:off x="1523737" y="6374250"/>
            <a:ext cx="894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0:34 min</a:t>
            </a:r>
            <a:endParaRPr sz="1200">
              <a:solidFill>
                <a:schemeClr val="dk1"/>
              </a:solidFill>
              <a:latin typeface="Century Gothic"/>
              <a:ea typeface="Century Gothic"/>
              <a:cs typeface="Century Gothic"/>
              <a:sym typeface="Century Gothic"/>
            </a:endParaRPr>
          </a:p>
        </p:txBody>
      </p:sp>
      <p:sp>
        <p:nvSpPr>
          <p:cNvPr id="217" name="Google Shape;217;p28"/>
          <p:cNvSpPr txBox="1"/>
          <p:nvPr/>
        </p:nvSpPr>
        <p:spPr>
          <a:xfrm>
            <a:off x="1573521" y="5207942"/>
            <a:ext cx="795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0:4 min</a:t>
            </a:r>
            <a:endParaRPr sz="1200">
              <a:solidFill>
                <a:schemeClr val="dk1"/>
              </a:solidFill>
              <a:latin typeface="Century Gothic"/>
              <a:ea typeface="Century Gothic"/>
              <a:cs typeface="Century Gothic"/>
              <a:sym typeface="Century Gothic"/>
            </a:endParaRPr>
          </a:p>
        </p:txBody>
      </p:sp>
      <p:sp>
        <p:nvSpPr>
          <p:cNvPr id="218" name="Google Shape;218;p28"/>
          <p:cNvSpPr/>
          <p:nvPr/>
        </p:nvSpPr>
        <p:spPr>
          <a:xfrm>
            <a:off x="58558" y="304027"/>
            <a:ext cx="2656500" cy="37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First – </a:t>
            </a:r>
            <a:r>
              <a:rPr lang="en-US" sz="1800" b="1">
                <a:solidFill>
                  <a:schemeClr val="dk1"/>
                </a:solidFill>
                <a:latin typeface="Century Gothic"/>
                <a:ea typeface="Century Gothic"/>
                <a:cs typeface="Century Gothic"/>
                <a:sym typeface="Century Gothic"/>
              </a:rPr>
              <a:t>locally</a:t>
            </a:r>
            <a:r>
              <a:rPr lang="en-US" sz="1800">
                <a:solidFill>
                  <a:schemeClr val="dk1"/>
                </a:solidFill>
                <a:latin typeface="Century Gothic"/>
                <a:ea typeface="Century Gothic"/>
                <a:cs typeface="Century Gothic"/>
                <a:sym typeface="Century Gothic"/>
              </a:rPr>
              <a:t> (cont.):</a:t>
            </a:r>
            <a:endParaRPr sz="1800">
              <a:solidFill>
                <a:schemeClr val="dk1"/>
              </a:solidFill>
              <a:latin typeface="Century Gothic"/>
              <a:ea typeface="Century Gothic"/>
              <a:cs typeface="Century Gothic"/>
              <a:sym typeface="Century Gothic"/>
            </a:endParaRPr>
          </a:p>
        </p:txBody>
      </p:sp>
      <p:pic>
        <p:nvPicPr>
          <p:cNvPr id="219" name="Google Shape;219;p28">
            <a:hlinkClick r:id="rId3"/>
          </p:cNvPr>
          <p:cNvPicPr preferRelativeResize="0"/>
          <p:nvPr/>
        </p:nvPicPr>
        <p:blipFill rotWithShape="1">
          <a:blip r:embed="rId4">
            <a:alphaModFix/>
          </a:blip>
          <a:srcRect/>
          <a:stretch/>
        </p:blipFill>
        <p:spPr>
          <a:xfrm>
            <a:off x="1310437" y="3906643"/>
            <a:ext cx="289500" cy="289500"/>
          </a:xfrm>
          <a:prstGeom prst="rect">
            <a:avLst/>
          </a:prstGeom>
          <a:noFill/>
          <a:ln>
            <a:noFill/>
          </a:ln>
        </p:spPr>
      </p:pic>
      <p:pic>
        <p:nvPicPr>
          <p:cNvPr id="220" name="Google Shape;220;p28">
            <a:hlinkClick r:id="rId5"/>
          </p:cNvPr>
          <p:cNvPicPr preferRelativeResize="0"/>
          <p:nvPr/>
        </p:nvPicPr>
        <p:blipFill rotWithShape="1">
          <a:blip r:embed="rId4">
            <a:alphaModFix/>
          </a:blip>
          <a:srcRect/>
          <a:stretch/>
        </p:blipFill>
        <p:spPr>
          <a:xfrm>
            <a:off x="1767625" y="2079150"/>
            <a:ext cx="289500" cy="289500"/>
          </a:xfrm>
          <a:prstGeom prst="rect">
            <a:avLst/>
          </a:prstGeom>
          <a:noFill/>
          <a:ln>
            <a:noFill/>
          </a:ln>
        </p:spPr>
      </p:pic>
      <p:pic>
        <p:nvPicPr>
          <p:cNvPr id="221" name="Google Shape;221;p28">
            <a:hlinkClick r:id="rId6"/>
          </p:cNvPr>
          <p:cNvPicPr preferRelativeResize="0"/>
          <p:nvPr/>
        </p:nvPicPr>
        <p:blipFill rotWithShape="1">
          <a:blip r:embed="rId4">
            <a:alphaModFix/>
          </a:blip>
          <a:srcRect/>
          <a:stretch/>
        </p:blipFill>
        <p:spPr>
          <a:xfrm>
            <a:off x="1234232" y="6383400"/>
            <a:ext cx="289500" cy="289500"/>
          </a:xfrm>
          <a:prstGeom prst="rect">
            <a:avLst/>
          </a:prstGeom>
          <a:noFill/>
          <a:ln>
            <a:noFill/>
          </a:ln>
        </p:spPr>
      </p:pic>
      <p:pic>
        <p:nvPicPr>
          <p:cNvPr id="222" name="Google Shape;222;p28">
            <a:hlinkClick r:id="rId7"/>
          </p:cNvPr>
          <p:cNvPicPr preferRelativeResize="0"/>
          <p:nvPr/>
        </p:nvPicPr>
        <p:blipFill rotWithShape="1">
          <a:blip r:embed="rId4">
            <a:alphaModFix/>
          </a:blip>
          <a:srcRect/>
          <a:stretch/>
        </p:blipFill>
        <p:spPr>
          <a:xfrm>
            <a:off x="1234216" y="5217084"/>
            <a:ext cx="289500" cy="289500"/>
          </a:xfrm>
          <a:prstGeom prst="rect">
            <a:avLst/>
          </a:prstGeom>
          <a:noFill/>
          <a:ln>
            <a:noFill/>
          </a:ln>
        </p:spPr>
      </p:pic>
      <p:sp>
        <p:nvSpPr>
          <p:cNvPr id="223" name="Google Shape;223;p28"/>
          <p:cNvSpPr txBox="1"/>
          <p:nvPr/>
        </p:nvSpPr>
        <p:spPr>
          <a:xfrm>
            <a:off x="5857628" y="7522648"/>
            <a:ext cx="894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0:41 min</a:t>
            </a:r>
            <a:endParaRPr sz="1200">
              <a:solidFill>
                <a:schemeClr val="dk1"/>
              </a:solidFill>
              <a:latin typeface="Century Gothic"/>
              <a:ea typeface="Century Gothic"/>
              <a:cs typeface="Century Gothic"/>
              <a:sym typeface="Century Gothic"/>
            </a:endParaRPr>
          </a:p>
        </p:txBody>
      </p:sp>
      <p:pic>
        <p:nvPicPr>
          <p:cNvPr id="224" name="Google Shape;224;p28">
            <a:hlinkClick r:id="rId8"/>
          </p:cNvPr>
          <p:cNvPicPr preferRelativeResize="0"/>
          <p:nvPr/>
        </p:nvPicPr>
        <p:blipFill rotWithShape="1">
          <a:blip r:embed="rId4">
            <a:alphaModFix/>
          </a:blip>
          <a:srcRect/>
          <a:stretch/>
        </p:blipFill>
        <p:spPr>
          <a:xfrm>
            <a:off x="5568123" y="7531798"/>
            <a:ext cx="289500" cy="289500"/>
          </a:xfrm>
          <a:prstGeom prst="rect">
            <a:avLst/>
          </a:prstGeom>
          <a:noFill/>
          <a:ln>
            <a:noFill/>
          </a:ln>
        </p:spPr>
      </p:pic>
      <p:graphicFrame>
        <p:nvGraphicFramePr>
          <p:cNvPr id="225" name="Google Shape;225;p28"/>
          <p:cNvGraphicFramePr/>
          <p:nvPr/>
        </p:nvGraphicFramePr>
        <p:xfrm>
          <a:off x="29275" y="979647"/>
          <a:ext cx="6799425" cy="8874320"/>
        </p:xfrm>
        <a:graphic>
          <a:graphicData uri="http://schemas.openxmlformats.org/drawingml/2006/table">
            <a:tbl>
              <a:tblPr firstRow="1" bandRow="1">
                <a:noFill/>
                <a:tableStyleId>{412D6D2C-1181-442F-84F2-E2D49DD61A30}</a:tableStyleId>
              </a:tblPr>
              <a:tblGrid>
                <a:gridCol w="398800">
                  <a:extLst>
                    <a:ext uri="{9D8B030D-6E8A-4147-A177-3AD203B41FA5}">
                      <a16:colId xmlns:a16="http://schemas.microsoft.com/office/drawing/2014/main" val="20000"/>
                    </a:ext>
                  </a:extLst>
                </a:gridCol>
                <a:gridCol w="655250">
                  <a:extLst>
                    <a:ext uri="{9D8B030D-6E8A-4147-A177-3AD203B41FA5}">
                      <a16:colId xmlns:a16="http://schemas.microsoft.com/office/drawing/2014/main" val="20001"/>
                    </a:ext>
                  </a:extLst>
                </a:gridCol>
                <a:gridCol w="1742700">
                  <a:extLst>
                    <a:ext uri="{9D8B030D-6E8A-4147-A177-3AD203B41FA5}">
                      <a16:colId xmlns:a16="http://schemas.microsoft.com/office/drawing/2014/main" val="20002"/>
                    </a:ext>
                  </a:extLst>
                </a:gridCol>
                <a:gridCol w="2090450">
                  <a:extLst>
                    <a:ext uri="{9D8B030D-6E8A-4147-A177-3AD203B41FA5}">
                      <a16:colId xmlns:a16="http://schemas.microsoft.com/office/drawing/2014/main" val="20003"/>
                    </a:ext>
                  </a:extLst>
                </a:gridCol>
                <a:gridCol w="883850">
                  <a:extLst>
                    <a:ext uri="{9D8B030D-6E8A-4147-A177-3AD203B41FA5}">
                      <a16:colId xmlns:a16="http://schemas.microsoft.com/office/drawing/2014/main" val="20004"/>
                    </a:ext>
                  </a:extLst>
                </a:gridCol>
                <a:gridCol w="1028375">
                  <a:extLst>
                    <a:ext uri="{9D8B030D-6E8A-4147-A177-3AD203B41FA5}">
                      <a16:colId xmlns:a16="http://schemas.microsoft.com/office/drawing/2014/main" val="20005"/>
                    </a:ext>
                  </a:extLst>
                </a:gridCol>
              </a:tblGrid>
              <a:tr h="307700">
                <a:tc gridSpan="6">
                  <a:txBody>
                    <a:bodyPr/>
                    <a:lstStyle/>
                    <a:p>
                      <a:pPr marL="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Eye injections:</a:t>
                      </a:r>
                      <a:endParaRPr sz="1800" b="1" u="none" strike="noStrike" cap="none">
                        <a:solidFill>
                          <a:srgbClr val="D8D8D8"/>
                        </a:solidFill>
                        <a:latin typeface="Century Gothic"/>
                        <a:ea typeface="Century Gothic"/>
                        <a:cs typeface="Century Gothic"/>
                        <a:sym typeface="Century Gothic"/>
                      </a:endParaRPr>
                    </a:p>
                  </a:txBody>
                  <a:tcPr marL="91450" marR="91450" marT="45725" marB="45725" anchor="ctr">
                    <a:lnB w="9525"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57825">
                <a:tc rowSpan="8">
                  <a:txBody>
                    <a:bodyPr/>
                    <a:lstStyle/>
                    <a:p>
                      <a:pPr marL="0" lvl="0" indent="0" algn="ctr" rtl="0">
                        <a:spcBef>
                          <a:spcPts val="0"/>
                        </a:spcBef>
                        <a:spcAft>
                          <a:spcPts val="0"/>
                        </a:spcAft>
                        <a:buClr>
                          <a:schemeClr val="lt1"/>
                        </a:buClr>
                        <a:buSzPts val="2000"/>
                        <a:buFont typeface="Century Gothic"/>
                        <a:buNone/>
                      </a:pPr>
                      <a:endParaRPr sz="3000"/>
                    </a:p>
                    <a:p>
                      <a:pPr marL="0" lvl="0" indent="0" algn="l" rtl="0">
                        <a:spcBef>
                          <a:spcPts val="0"/>
                        </a:spcBef>
                        <a:spcAft>
                          <a:spcPts val="0"/>
                        </a:spcAft>
                        <a:buNone/>
                      </a:pPr>
                      <a:endParaRPr sz="3000"/>
                    </a:p>
                  </a:txBody>
                  <a:tcPr marL="91450" marR="91450" marT="45725" marB="45725" anchor="ctr">
                    <a:lnT w="9525" cap="flat" cmpd="sng">
                      <a:solidFill>
                        <a:schemeClr val="dk1"/>
                      </a:solidFill>
                      <a:prstDash val="solid"/>
                      <a:round/>
                      <a:headEnd type="none" w="sm" len="sm"/>
                      <a:tailEnd type="none" w="sm" len="sm"/>
                    </a:lnT>
                    <a:solidFill>
                      <a:srgbClr val="D9D9D9"/>
                    </a:solidFill>
                  </a:tcPr>
                </a:tc>
                <a:tc rowSpan="3">
                  <a:txBody>
                    <a:bodyPr/>
                    <a:lstStyle/>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sz="1800" b="1" u="sng"/>
                    </a:p>
                    <a:p>
                      <a:pPr marL="0" lvl="0" indent="0" algn="ctr" rtl="0">
                        <a:spcBef>
                          <a:spcPts val="0"/>
                        </a:spcBef>
                        <a:spcAft>
                          <a:spcPts val="0"/>
                        </a:spcAft>
                        <a:buNone/>
                      </a:pPr>
                      <a:endParaRPr sz="1100">
                        <a:solidFill>
                          <a:schemeClr val="dk1"/>
                        </a:solidFill>
                        <a:latin typeface="Century Gothic"/>
                        <a:ea typeface="Century Gothic"/>
                        <a:cs typeface="Century Gothic"/>
                        <a:sym typeface="Century Gothic"/>
                      </a:endParaRPr>
                    </a:p>
                  </a:txBody>
                  <a:tcPr marL="91450" marR="91450" marT="45725" marB="45725" anchor="ctr">
                    <a:lnT w="9525" cap="flat" cmpd="sng">
                      <a:solidFill>
                        <a:schemeClr val="dk1"/>
                      </a:solidFill>
                      <a:prstDash val="solid"/>
                      <a:round/>
                      <a:headEnd type="none" w="sm" len="sm"/>
                      <a:tailEnd type="none" w="sm" len="sm"/>
                    </a:lnT>
                    <a:solidFill>
                      <a:srgbClr val="BEFDED"/>
                    </a:solidFill>
                  </a:tcPr>
                </a:tc>
                <a:tc rowSpan="2">
                  <a:txBody>
                    <a:bodyPr/>
                    <a:lstStyle/>
                    <a:p>
                      <a:pPr marL="0" lvl="0" indent="0" algn="l" rtl="0">
                        <a:spcBef>
                          <a:spcPts val="0"/>
                        </a:spcBef>
                        <a:spcAft>
                          <a:spcPts val="0"/>
                        </a:spcAft>
                        <a:buClr>
                          <a:srgbClr val="000000"/>
                        </a:buClr>
                        <a:buFont typeface="Arial"/>
                        <a:buNone/>
                      </a:pPr>
                      <a:r>
                        <a:rPr lang="en-US"/>
                        <a:t>1-intra-cameral:</a:t>
                      </a:r>
                      <a:endParaRPr/>
                    </a:p>
                    <a:p>
                      <a:pPr marL="0" lvl="0" indent="0" algn="l" rtl="0">
                        <a:spcBef>
                          <a:spcPts val="0"/>
                        </a:spcBef>
                        <a:spcAft>
                          <a:spcPts val="0"/>
                        </a:spcAft>
                        <a:buNone/>
                      </a:pPr>
                      <a:r>
                        <a:rPr lang="en-US" sz="1050">
                          <a:solidFill>
                            <a:schemeClr val="accent1"/>
                          </a:solidFill>
                        </a:rPr>
                        <a:t>“inside anterior or posterior chamber of the eye”</a:t>
                      </a:r>
                      <a:endParaRPr/>
                    </a:p>
                  </a:txBody>
                  <a:tcPr marL="91450" marR="91450" marT="45725" marB="45725" anchor="ctr">
                    <a:lnT w="9525" cap="flat" cmpd="sng">
                      <a:solidFill>
                        <a:schemeClr val="dk1"/>
                      </a:solidFill>
                      <a:prstDash val="solid"/>
                      <a:round/>
                      <a:headEnd type="none" w="sm" len="sm"/>
                      <a:tailEnd type="none" w="sm" len="sm"/>
                    </a:lnT>
                  </a:tcPr>
                </a:tc>
                <a:tc rowSpan="2">
                  <a:txBody>
                    <a:bodyPr/>
                    <a:lstStyle/>
                    <a:p>
                      <a:pPr marL="0" lvl="0" indent="0" algn="l" rtl="0">
                        <a:lnSpc>
                          <a:spcPct val="90000"/>
                        </a:lnSpc>
                        <a:spcBef>
                          <a:spcPts val="0"/>
                        </a:spcBef>
                        <a:spcAft>
                          <a:spcPts val="0"/>
                        </a:spcAft>
                        <a:buNone/>
                      </a:pPr>
                      <a:r>
                        <a:rPr lang="en-US" sz="1200"/>
                        <a:t>E.g.</a:t>
                      </a:r>
                      <a:endParaRPr/>
                    </a:p>
                    <a:p>
                      <a:pPr marL="285750" lvl="0" indent="-285750" algn="l" rtl="0">
                        <a:lnSpc>
                          <a:spcPct val="90000"/>
                        </a:lnSpc>
                        <a:spcBef>
                          <a:spcPts val="0"/>
                        </a:spcBef>
                        <a:spcAft>
                          <a:spcPts val="0"/>
                        </a:spcAft>
                        <a:buClr>
                          <a:schemeClr val="dk1"/>
                        </a:buClr>
                        <a:buSzPts val="1200"/>
                        <a:buFont typeface="Arial"/>
                        <a:buChar char="•"/>
                      </a:pPr>
                      <a:r>
                        <a:rPr lang="en-US" sz="1200"/>
                        <a:t>Intracameral </a:t>
                      </a:r>
                      <a:r>
                        <a:rPr lang="en-US" sz="1200" b="1">
                          <a:solidFill>
                            <a:schemeClr val="accent2"/>
                          </a:solidFill>
                        </a:rPr>
                        <a:t>acetylcholine</a:t>
                      </a:r>
                      <a:r>
                        <a:rPr lang="en-US" sz="1200">
                          <a:solidFill>
                            <a:srgbClr val="FF0C52"/>
                          </a:solidFill>
                        </a:rPr>
                        <a:t> </a:t>
                      </a:r>
                      <a:r>
                        <a:rPr lang="en-US" sz="1200"/>
                        <a:t>or </a:t>
                      </a:r>
                      <a:r>
                        <a:rPr lang="en-US" sz="1200" b="1">
                          <a:solidFill>
                            <a:schemeClr val="accent2"/>
                          </a:solidFill>
                        </a:rPr>
                        <a:t>lidocaine</a:t>
                      </a:r>
                      <a:r>
                        <a:rPr lang="en-US" sz="1200">
                          <a:solidFill>
                            <a:srgbClr val="FF0C52"/>
                          </a:solidFill>
                        </a:rPr>
                        <a:t> </a:t>
                      </a:r>
                      <a:r>
                        <a:rPr lang="en-US" sz="1200"/>
                        <a:t>during cataract surgery.</a:t>
                      </a:r>
                      <a:endParaRPr sz="1200"/>
                    </a:p>
                  </a:txBody>
                  <a:tcPr marL="91450" marR="91450" marT="45725" marB="45725" anchor="ctr"/>
                </a:tc>
                <a:tc>
                  <a:txBody>
                    <a:bodyPr/>
                    <a:lstStyle/>
                    <a:p>
                      <a:pPr marL="0" lvl="0" indent="0" algn="ctr" rtl="0">
                        <a:spcBef>
                          <a:spcPts val="0"/>
                        </a:spcBef>
                        <a:spcAft>
                          <a:spcPts val="0"/>
                        </a:spcAft>
                        <a:buNone/>
                      </a:pPr>
                      <a:r>
                        <a:rPr lang="en-US" sz="1500" b="1">
                          <a:solidFill>
                            <a:schemeClr val="lt1"/>
                          </a:solidFill>
                        </a:rPr>
                        <a:t>Uses</a:t>
                      </a:r>
                      <a:endParaRPr sz="1500" b="1">
                        <a:solidFill>
                          <a:schemeClr val="lt1"/>
                        </a:solidFill>
                      </a:endParaRPr>
                    </a:p>
                  </a:txBody>
                  <a:tcPr marL="91450" marR="91450" marT="45725" marB="45725" anchor="ctr">
                    <a:solidFill>
                      <a:schemeClr val="accent4"/>
                    </a:solidFill>
                  </a:tcPr>
                </a:tc>
                <a:tc>
                  <a:txBody>
                    <a:bodyPr/>
                    <a:lstStyle/>
                    <a:p>
                      <a:pPr marL="0" lvl="0" indent="0" algn="ctr" rtl="0">
                        <a:spcBef>
                          <a:spcPts val="0"/>
                        </a:spcBef>
                        <a:spcAft>
                          <a:spcPts val="0"/>
                        </a:spcAft>
                        <a:buNone/>
                      </a:pPr>
                      <a:r>
                        <a:rPr lang="en-US" sz="1500" b="1">
                          <a:solidFill>
                            <a:schemeClr val="lt1"/>
                          </a:solidFill>
                        </a:rPr>
                        <a:t>ADRs</a:t>
                      </a:r>
                      <a:endParaRPr sz="1050">
                        <a:solidFill>
                          <a:schemeClr val="accent1"/>
                        </a:solidFill>
                      </a:endParaRPr>
                    </a:p>
                  </a:txBody>
                  <a:tcPr marL="91450" marR="91450" marT="45725" marB="45725" anchor="ctr">
                    <a:solidFill>
                      <a:srgbClr val="FE444A"/>
                    </a:solidFill>
                  </a:tcPr>
                </a:tc>
                <a:extLst>
                  <a:ext uri="{0D108BD9-81ED-4DB2-BD59-A6C34878D82A}">
                    <a16:rowId xmlns:a16="http://schemas.microsoft.com/office/drawing/2014/main" val="10001"/>
                  </a:ext>
                </a:extLst>
              </a:tr>
              <a:tr h="598775">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rowSpan="2">
                  <a:txBody>
                    <a:bodyPr/>
                    <a:lstStyle/>
                    <a:p>
                      <a:pPr marL="0" lvl="0" indent="0" algn="l" rtl="0">
                        <a:spcBef>
                          <a:spcPts val="0"/>
                        </a:spcBef>
                        <a:spcAft>
                          <a:spcPts val="0"/>
                        </a:spcAft>
                        <a:buNone/>
                      </a:pPr>
                      <a:endParaRPr sz="1200"/>
                    </a:p>
                    <a:p>
                      <a:pPr marL="0" lvl="0" indent="0" algn="l" rtl="0">
                        <a:spcBef>
                          <a:spcPts val="0"/>
                        </a:spcBef>
                        <a:spcAft>
                          <a:spcPts val="0"/>
                        </a:spcAft>
                        <a:buNone/>
                      </a:pPr>
                      <a:r>
                        <a:rPr lang="en-US" sz="1200"/>
                        <a:t>-Anterior </a:t>
                      </a:r>
                      <a:endParaRPr sz="1200"/>
                    </a:p>
                    <a:p>
                      <a:pPr marL="0" lvl="0" indent="0" algn="l" rtl="0">
                        <a:spcBef>
                          <a:spcPts val="0"/>
                        </a:spcBef>
                        <a:spcAft>
                          <a:spcPts val="0"/>
                        </a:spcAft>
                        <a:buNone/>
                      </a:pPr>
                      <a:r>
                        <a:rPr lang="en-US" sz="1200"/>
                        <a:t>segment</a:t>
                      </a:r>
                      <a:endParaRPr sz="1200"/>
                    </a:p>
                    <a:p>
                      <a:pPr marL="0" lvl="0" indent="0" algn="l" rtl="0">
                        <a:spcBef>
                          <a:spcPts val="0"/>
                        </a:spcBef>
                        <a:spcAft>
                          <a:spcPts val="0"/>
                        </a:spcAft>
                        <a:buNone/>
                      </a:pPr>
                      <a:r>
                        <a:rPr lang="en-US" sz="1200"/>
                        <a:t>surgery</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-Infection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-Retinitis</a:t>
                      </a:r>
                      <a:endParaRPr sz="1200"/>
                    </a:p>
                    <a:p>
                      <a:pPr marL="0" lvl="0" indent="0" algn="l" rtl="0">
                        <a:spcBef>
                          <a:spcPts val="0"/>
                        </a:spcBef>
                        <a:spcAft>
                          <a:spcPts val="0"/>
                        </a:spcAft>
                        <a:buNone/>
                      </a:pPr>
                      <a:endParaRPr sz="1200"/>
                    </a:p>
                  </a:txBody>
                  <a:tcPr marL="91450" marR="91450" marT="45725" marB="45725" anchor="ctr"/>
                </a:tc>
                <a:tc rowSpan="2">
                  <a:txBody>
                    <a:bodyPr/>
                    <a:lstStyle/>
                    <a:p>
                      <a:pPr marL="0" lvl="0" indent="0" algn="l" rtl="0">
                        <a:spcBef>
                          <a:spcPts val="0"/>
                        </a:spcBef>
                        <a:spcAft>
                          <a:spcPts val="0"/>
                        </a:spcAft>
                        <a:buClr>
                          <a:srgbClr val="000000"/>
                        </a:buClr>
                        <a:buFont typeface="Arial"/>
                        <a:buNone/>
                      </a:pPr>
                      <a:r>
                        <a:rPr lang="en-US" sz="1200"/>
                        <a:t>- Retinal toxicity.</a:t>
                      </a:r>
                      <a:endParaRPr/>
                    </a:p>
                    <a:p>
                      <a:pPr marL="0" lvl="0" indent="0" algn="l" rtl="0">
                        <a:spcBef>
                          <a:spcPts val="0"/>
                        </a:spcBef>
                        <a:spcAft>
                          <a:spcPts val="0"/>
                        </a:spcAft>
                        <a:buClr>
                          <a:srgbClr val="000000"/>
                        </a:buClr>
                        <a:buFont typeface="Arial"/>
                        <a:buNone/>
                      </a:pPr>
                      <a:r>
                        <a:rPr lang="en-US" sz="1200"/>
                        <a:t>- Intraocular toxicity.</a:t>
                      </a:r>
                      <a:endParaRPr sz="1200"/>
                    </a:p>
                    <a:p>
                      <a:pPr marL="0" lvl="0" indent="0" algn="l" rtl="0">
                        <a:spcBef>
                          <a:spcPts val="0"/>
                        </a:spcBef>
                        <a:spcAft>
                          <a:spcPts val="0"/>
                        </a:spcAft>
                        <a:buClr>
                          <a:srgbClr val="000000"/>
                        </a:buClr>
                        <a:buFont typeface="Arial"/>
                        <a:buNone/>
                      </a:pPr>
                      <a:r>
                        <a:rPr lang="en-US" sz="1200"/>
                        <a:t>- Corneal toxicity.</a:t>
                      </a:r>
                      <a:endParaRPr/>
                    </a:p>
                    <a:p>
                      <a:pPr marL="0" lvl="0" indent="0" algn="l" rtl="0">
                        <a:spcBef>
                          <a:spcPts val="0"/>
                        </a:spcBef>
                        <a:spcAft>
                          <a:spcPts val="0"/>
                        </a:spcAft>
                        <a:buNone/>
                      </a:pPr>
                      <a:endParaRPr/>
                    </a:p>
                  </a:txBody>
                  <a:tcPr marL="91450" marR="91450" marT="45725" marB="45725" anchor="ctr"/>
                </a:tc>
                <a:extLst>
                  <a:ext uri="{0D108BD9-81ED-4DB2-BD59-A6C34878D82A}">
                    <a16:rowId xmlns:a16="http://schemas.microsoft.com/office/drawing/2014/main" val="10002"/>
                  </a:ext>
                </a:extLst>
              </a:tr>
              <a:tr h="1979875">
                <a:tc vMerge="1">
                  <a:txBody>
                    <a:bodyPr/>
                    <a:lstStyle/>
                    <a:p>
                      <a:endParaRPr lang="ar-SA"/>
                    </a:p>
                  </a:txBody>
                  <a:tcPr/>
                </a:tc>
                <a:tc vMerge="1">
                  <a:txBody>
                    <a:bodyPr/>
                    <a:lstStyle/>
                    <a:p>
                      <a:endParaRPr lang="ar-SA"/>
                    </a:p>
                  </a:txBody>
                  <a:tcPr/>
                </a:tc>
                <a:tc>
                  <a:txBody>
                    <a:bodyPr/>
                    <a:lstStyle/>
                    <a:p>
                      <a:pPr marL="0" lvl="0" indent="0" algn="l" rtl="0">
                        <a:lnSpc>
                          <a:spcPct val="90000"/>
                        </a:lnSpc>
                        <a:spcBef>
                          <a:spcPts val="0"/>
                        </a:spcBef>
                        <a:spcAft>
                          <a:spcPts val="0"/>
                        </a:spcAft>
                        <a:buClr>
                          <a:srgbClr val="000000"/>
                        </a:buClr>
                        <a:buFont typeface="Arial"/>
                        <a:buNone/>
                      </a:pPr>
                      <a:r>
                        <a:rPr lang="en-US"/>
                        <a:t>2- Intra-vitreal</a:t>
                      </a:r>
                      <a:endParaRPr/>
                    </a:p>
                    <a:p>
                      <a:pPr marL="0" lvl="0" indent="0" algn="l" rtl="0">
                        <a:spcBef>
                          <a:spcPts val="0"/>
                        </a:spcBef>
                        <a:spcAft>
                          <a:spcPts val="0"/>
                        </a:spcAft>
                        <a:buNone/>
                      </a:pPr>
                      <a:r>
                        <a:rPr lang="en-US" sz="1200">
                          <a:solidFill>
                            <a:schemeClr val="accent1"/>
                          </a:solidFill>
                        </a:rPr>
                        <a:t>"inside the eye"(vitreous humor)</a:t>
                      </a:r>
                      <a:endParaRPr sz="1200">
                        <a:solidFill>
                          <a:schemeClr val="accent1"/>
                        </a:solidFill>
                      </a:endParaRPr>
                    </a:p>
                    <a:p>
                      <a:pPr marL="0" lvl="0" indent="0" algn="l" rtl="0">
                        <a:spcBef>
                          <a:spcPts val="0"/>
                        </a:spcBef>
                        <a:spcAft>
                          <a:spcPts val="0"/>
                        </a:spcAft>
                        <a:buNone/>
                      </a:pPr>
                      <a:endParaRPr sz="1200">
                        <a:solidFill>
                          <a:schemeClr val="accent1"/>
                        </a:solidFill>
                      </a:endParaRPr>
                    </a:p>
                  </a:txBody>
                  <a:tcPr marL="91450" marR="91450" marT="45725" marB="45725" anchor="ctr"/>
                </a:tc>
                <a:tc>
                  <a:txBody>
                    <a:bodyPr/>
                    <a:lstStyle/>
                    <a:p>
                      <a:pPr marL="0" lvl="0" indent="0" algn="l" rtl="0">
                        <a:lnSpc>
                          <a:spcPct val="90000"/>
                        </a:lnSpc>
                        <a:spcBef>
                          <a:spcPts val="0"/>
                        </a:spcBef>
                        <a:spcAft>
                          <a:spcPts val="0"/>
                        </a:spcAft>
                        <a:buClr>
                          <a:srgbClr val="000000"/>
                        </a:buClr>
                        <a:buFont typeface="Arial"/>
                        <a:buNone/>
                      </a:pPr>
                      <a:r>
                        <a:rPr lang="en-US" sz="1200"/>
                        <a:t>E.g.</a:t>
                      </a:r>
                      <a:endParaRPr/>
                    </a:p>
                    <a:p>
                      <a:pPr marL="285750" lvl="0" indent="-285750" algn="l" rtl="0">
                        <a:lnSpc>
                          <a:spcPct val="90000"/>
                        </a:lnSpc>
                        <a:spcBef>
                          <a:spcPts val="0"/>
                        </a:spcBef>
                        <a:spcAft>
                          <a:spcPts val="0"/>
                        </a:spcAft>
                        <a:buClr>
                          <a:schemeClr val="dk1"/>
                        </a:buClr>
                        <a:buSzPts val="1200"/>
                        <a:buFont typeface="Arial"/>
                        <a:buChar char="•"/>
                      </a:pPr>
                      <a:r>
                        <a:rPr lang="en-US" sz="1200"/>
                        <a:t>Intravitreal </a:t>
                      </a:r>
                      <a:r>
                        <a:rPr lang="en-US" sz="1200">
                          <a:solidFill>
                            <a:schemeClr val="accent2"/>
                          </a:solidFill>
                        </a:rPr>
                        <a:t>antibiotics</a:t>
                      </a:r>
                      <a:r>
                        <a:rPr lang="en-US" sz="1200">
                          <a:solidFill>
                            <a:srgbClr val="548135"/>
                          </a:solidFill>
                        </a:rPr>
                        <a:t> </a:t>
                      </a:r>
                      <a:r>
                        <a:rPr lang="en-US" sz="1200"/>
                        <a:t>in cases of </a:t>
                      </a:r>
                      <a:r>
                        <a:rPr lang="en-US" sz="1200" b="1" u="sng"/>
                        <a:t>endophthalmitis</a:t>
                      </a:r>
                      <a:r>
                        <a:rPr lang="en-US" sz="1200" u="sng">
                          <a:solidFill>
                            <a:srgbClr val="A3E95A"/>
                          </a:solidFill>
                        </a:rPr>
                        <a:t> </a:t>
                      </a:r>
                      <a:r>
                        <a:rPr lang="en-US" sz="1000">
                          <a:solidFill>
                            <a:srgbClr val="7F7F7F"/>
                          </a:solidFill>
                        </a:rPr>
                        <a:t>(an inflammation of the internal coats of the eye)</a:t>
                      </a:r>
                      <a:endParaRPr sz="1000">
                        <a:solidFill>
                          <a:srgbClr val="7F7F7F"/>
                        </a:solidFill>
                      </a:endParaRPr>
                    </a:p>
                    <a:p>
                      <a:pPr marL="285750" lvl="0" indent="-285750" algn="l" rtl="0">
                        <a:lnSpc>
                          <a:spcPct val="90000"/>
                        </a:lnSpc>
                        <a:spcBef>
                          <a:spcPts val="0"/>
                        </a:spcBef>
                        <a:spcAft>
                          <a:spcPts val="0"/>
                        </a:spcAft>
                        <a:buClr>
                          <a:schemeClr val="dk1"/>
                        </a:buClr>
                        <a:buSzPts val="1200"/>
                        <a:buFont typeface="Arial"/>
                        <a:buChar char="•"/>
                      </a:pPr>
                      <a:r>
                        <a:rPr lang="en-US" sz="1200"/>
                        <a:t>Intravitreal </a:t>
                      </a:r>
                      <a:r>
                        <a:rPr lang="en-US" sz="1200">
                          <a:solidFill>
                            <a:schemeClr val="accent2"/>
                          </a:solidFill>
                        </a:rPr>
                        <a:t>steroid</a:t>
                      </a:r>
                      <a:r>
                        <a:rPr lang="en-US" sz="1200">
                          <a:solidFill>
                            <a:srgbClr val="548135"/>
                          </a:solidFill>
                        </a:rPr>
                        <a:t> </a:t>
                      </a:r>
                      <a:r>
                        <a:rPr lang="en-US" sz="1200"/>
                        <a:t>in </a:t>
                      </a:r>
                      <a:r>
                        <a:rPr lang="en-US" sz="1200" b="1" u="sng"/>
                        <a:t>macular edema</a:t>
                      </a:r>
                      <a:r>
                        <a:rPr lang="en-US" sz="1200" b="1">
                          <a:solidFill>
                            <a:srgbClr val="A3E95A"/>
                          </a:solidFill>
                        </a:rPr>
                        <a:t> </a:t>
                      </a:r>
                      <a:r>
                        <a:rPr lang="en-US" sz="1000">
                          <a:solidFill>
                            <a:srgbClr val="7F7F7F"/>
                          </a:solidFill>
                        </a:rPr>
                        <a:t>(the build-up of fluid in the </a:t>
                      </a:r>
                      <a:r>
                        <a:rPr lang="en-US" sz="1000" b="1">
                          <a:solidFill>
                            <a:srgbClr val="7F7F7F"/>
                          </a:solidFill>
                        </a:rPr>
                        <a:t>macula</a:t>
                      </a:r>
                      <a:r>
                        <a:rPr lang="en-US" sz="1000">
                          <a:solidFill>
                            <a:srgbClr val="7F7F7F"/>
                          </a:solidFill>
                        </a:rPr>
                        <a:t>, an area in the center of the retina.)</a:t>
                      </a:r>
                      <a:endParaRPr sz="1000">
                        <a:solidFill>
                          <a:srgbClr val="7F7F7F"/>
                        </a:solidFill>
                      </a:endParaRPr>
                    </a:p>
                  </a:txBody>
                  <a:tcPr marL="91450" marR="91450" marT="45725" marB="45725" anchor="ctr"/>
                </a:tc>
                <a:tc vMerge="1">
                  <a:txBody>
                    <a:bodyPr/>
                    <a:lstStyle/>
                    <a:p>
                      <a:endParaRPr lang="ar-SA"/>
                    </a:p>
                  </a:txBody>
                  <a:tcPr/>
                </a:tc>
                <a:tc vMerge="1">
                  <a:txBody>
                    <a:bodyPr/>
                    <a:lstStyle/>
                    <a:p>
                      <a:endParaRPr lang="ar-SA"/>
                    </a:p>
                  </a:txBody>
                  <a:tcPr/>
                </a:tc>
                <a:extLst>
                  <a:ext uri="{0D108BD9-81ED-4DB2-BD59-A6C34878D82A}">
                    <a16:rowId xmlns:a16="http://schemas.microsoft.com/office/drawing/2014/main" val="10003"/>
                  </a:ext>
                </a:extLst>
              </a:tr>
              <a:tr h="1344475">
                <a:tc vMerge="1">
                  <a:txBody>
                    <a:bodyPr/>
                    <a:lstStyle/>
                    <a:p>
                      <a:endParaRPr lang="ar-SA"/>
                    </a:p>
                  </a:txBody>
                  <a:tcPr/>
                </a:tc>
                <a:tc rowSpan="5">
                  <a:txBody>
                    <a:bodyPr/>
                    <a:lstStyle/>
                    <a:p>
                      <a:pPr marL="0" lvl="0" indent="0" algn="ctr" rtl="0">
                        <a:spcBef>
                          <a:spcPts val="0"/>
                        </a:spcBef>
                        <a:spcAft>
                          <a:spcPts val="0"/>
                        </a:spcAft>
                        <a:buNone/>
                      </a:pPr>
                      <a:endParaRPr sz="1300" u="none" strike="noStrike" cap="none">
                        <a:solidFill>
                          <a:schemeClr val="dk1"/>
                        </a:solidFill>
                        <a:latin typeface="Century Gothic"/>
                        <a:ea typeface="Century Gothic"/>
                        <a:cs typeface="Century Gothic"/>
                        <a:sym typeface="Century Gothic"/>
                      </a:endParaRPr>
                    </a:p>
                  </a:txBody>
                  <a:tcPr marL="91450" marR="91450" marT="45725" marB="45725" anchor="ctr">
                    <a:solidFill>
                      <a:srgbClr val="BEFDED"/>
                    </a:solidFill>
                  </a:tcPr>
                </a:tc>
                <a:tc gridSpan="4">
                  <a:txBody>
                    <a:bodyPr/>
                    <a:lstStyle/>
                    <a:p>
                      <a:pPr marL="0" marR="0" lvl="0" indent="0" algn="l" rtl="0">
                        <a:lnSpc>
                          <a:spcPct val="100000"/>
                        </a:lnSpc>
                        <a:spcBef>
                          <a:spcPts val="0"/>
                        </a:spcBef>
                        <a:spcAft>
                          <a:spcPts val="0"/>
                        </a:spcAft>
                        <a:buClr>
                          <a:schemeClr val="dk1"/>
                        </a:buClr>
                        <a:buSzPts val="1300"/>
                        <a:buFont typeface="Century Gothic"/>
                        <a:buNone/>
                      </a:pPr>
                      <a:r>
                        <a:rPr lang="en-US" u="none" strike="noStrike" cap="none">
                          <a:latin typeface="Century Gothic"/>
                          <a:ea typeface="Century Gothic"/>
                          <a:cs typeface="Century Gothic"/>
                          <a:sym typeface="Century Gothic"/>
                        </a:rPr>
                        <a:t>1- Subconjunctival</a:t>
                      </a:r>
                      <a:endParaRPr/>
                    </a:p>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dk1"/>
                        </a:solidFill>
                        <a:latin typeface="Century Gothic"/>
                        <a:ea typeface="Century Gothic"/>
                        <a:cs typeface="Century Gothic"/>
                        <a:sym typeface="Century Gothic"/>
                      </a:endParaRPr>
                    </a:p>
                  </a:txBody>
                  <a:tcPr marL="91450" marR="91450" marT="45725" marB="45725" anchor="ct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4"/>
                  </a:ext>
                </a:extLst>
              </a:tr>
              <a:tr h="1056075">
                <a:tc vMerge="1">
                  <a:txBody>
                    <a:bodyPr/>
                    <a:lstStyle/>
                    <a:p>
                      <a:endParaRPr lang="ar-SA"/>
                    </a:p>
                  </a:txBody>
                  <a:tcPr/>
                </a:tc>
                <a:tc vMerge="1">
                  <a:txBody>
                    <a:bodyPr/>
                    <a:lstStyle/>
                    <a:p>
                      <a:endParaRPr lang="ar-SA"/>
                    </a:p>
                  </a:txBody>
                  <a:tcPr/>
                </a:tc>
                <a:tc gridSpan="4">
                  <a:txBody>
                    <a:bodyPr/>
                    <a:lstStyle/>
                    <a:p>
                      <a:pPr marL="0" marR="0" lvl="0" indent="0" algn="l" rtl="0">
                        <a:lnSpc>
                          <a:spcPct val="100000"/>
                        </a:lnSpc>
                        <a:spcBef>
                          <a:spcPts val="0"/>
                        </a:spcBef>
                        <a:spcAft>
                          <a:spcPts val="0"/>
                        </a:spcAft>
                        <a:buClr>
                          <a:schemeClr val="dk1"/>
                        </a:buClr>
                        <a:buSzPts val="1300"/>
                        <a:buFont typeface="Century Gothic"/>
                        <a:buNone/>
                      </a:pPr>
                      <a:r>
                        <a:rPr lang="en-US" u="none" strike="noStrike" cap="none">
                          <a:latin typeface="Century Gothic"/>
                          <a:ea typeface="Century Gothic"/>
                          <a:cs typeface="Century Gothic"/>
                          <a:sym typeface="Century Gothic"/>
                        </a:rPr>
                        <a:t>2- </a:t>
                      </a:r>
                      <a:r>
                        <a:rPr lang="en-US"/>
                        <a:t>Retrobulbar</a:t>
                      </a:r>
                      <a:r>
                        <a:rPr lang="en-US" u="none" strike="noStrike" cap="none">
                          <a:latin typeface="Century Gothic"/>
                          <a:ea typeface="Century Gothic"/>
                          <a:cs typeface="Century Gothic"/>
                          <a:sym typeface="Century Gothic"/>
                        </a:rPr>
                        <a:t> </a:t>
                      </a:r>
                      <a:endParaRPr/>
                    </a:p>
                    <a:p>
                      <a:pPr marL="0" marR="0" lvl="0" indent="0" algn="l" rtl="0">
                        <a:lnSpc>
                          <a:spcPct val="100000"/>
                        </a:lnSpc>
                        <a:spcBef>
                          <a:spcPts val="0"/>
                        </a:spcBef>
                        <a:spcAft>
                          <a:spcPts val="0"/>
                        </a:spcAft>
                        <a:buClr>
                          <a:srgbClr val="7F7F7F"/>
                        </a:buClr>
                        <a:buSzPts val="1100"/>
                        <a:buFont typeface="Century Gothic"/>
                        <a:buNone/>
                      </a:pPr>
                      <a:r>
                        <a:rPr lang="en-US" sz="1100" u="none" strike="noStrike" cap="none">
                          <a:solidFill>
                            <a:srgbClr val="999999"/>
                          </a:solidFill>
                        </a:rPr>
                        <a:t>“behind the eyeball”</a:t>
                      </a:r>
                      <a:endParaRPr>
                        <a:solidFill>
                          <a:srgbClr val="999999"/>
                        </a:solidFill>
                      </a:endParaRPr>
                    </a:p>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rgbClr val="7F7F7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entury Gothic"/>
                        <a:buNone/>
                      </a:pPr>
                      <a:endParaRPr sz="1200" u="none" strike="noStrike" cap="none">
                        <a:solidFill>
                          <a:srgbClr val="7F7F7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400"/>
                        <a:buFont typeface="Century Gothic"/>
                        <a:buNone/>
                      </a:pPr>
                      <a:endParaRPr sz="1400" u="none" strike="noStrike" cap="none">
                        <a:solidFill>
                          <a:schemeClr val="dk1"/>
                        </a:solidFill>
                        <a:latin typeface="Century Gothic"/>
                        <a:ea typeface="Century Gothic"/>
                        <a:cs typeface="Century Gothic"/>
                        <a:sym typeface="Century Gothic"/>
                      </a:endParaRPr>
                    </a:p>
                  </a:txBody>
                  <a:tcPr marL="91450" marR="91450" marT="45725" marB="45725" anchor="ct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5"/>
                  </a:ext>
                </a:extLst>
              </a:tr>
              <a:tr h="657300">
                <a:tc vMerge="1">
                  <a:txBody>
                    <a:bodyPr/>
                    <a:lstStyle/>
                    <a:p>
                      <a:endParaRPr lang="ar-SA"/>
                    </a:p>
                  </a:txBody>
                  <a:tcPr/>
                </a:tc>
                <a:tc vMerge="1">
                  <a:txBody>
                    <a:bodyPr/>
                    <a:lstStyle/>
                    <a:p>
                      <a:endParaRPr lang="ar-SA"/>
                    </a:p>
                  </a:txBody>
                  <a:tcPr/>
                </a:tc>
                <a:tc gridSpan="4">
                  <a:txBody>
                    <a:bodyPr/>
                    <a:lstStyle/>
                    <a:p>
                      <a:pPr marL="0" marR="0" lvl="0" indent="0" algn="l" rtl="0">
                        <a:spcBef>
                          <a:spcPts val="0"/>
                        </a:spcBef>
                        <a:spcAft>
                          <a:spcPts val="0"/>
                        </a:spcAft>
                        <a:buNone/>
                      </a:pPr>
                      <a:r>
                        <a:rPr lang="en-US" u="none" strike="noStrike" cap="none">
                          <a:latin typeface="Century Gothic"/>
                          <a:ea typeface="Century Gothic"/>
                          <a:cs typeface="Century Gothic"/>
                          <a:sym typeface="Century Gothic"/>
                        </a:rPr>
                        <a:t>3- </a:t>
                      </a:r>
                      <a:r>
                        <a:rPr lang="en-US"/>
                        <a:t>Peribulbar</a:t>
                      </a:r>
                      <a:endParaRPr/>
                    </a:p>
                    <a:p>
                      <a:pPr marL="0" marR="0" lvl="0" indent="0" algn="l" rtl="0">
                        <a:spcBef>
                          <a:spcPts val="0"/>
                        </a:spcBef>
                        <a:spcAft>
                          <a:spcPts val="0"/>
                        </a:spcAft>
                        <a:buNone/>
                      </a:pPr>
                      <a:r>
                        <a:rPr lang="en-US" sz="1100" u="none" strike="noStrike" cap="none">
                          <a:solidFill>
                            <a:srgbClr val="7F7F7F"/>
                          </a:solidFill>
                        </a:rPr>
                        <a:t>“above and below</a:t>
                      </a:r>
                      <a:br>
                        <a:rPr lang="en-US" sz="1100" u="none" strike="noStrike" cap="none">
                          <a:solidFill>
                            <a:srgbClr val="7F7F7F"/>
                          </a:solidFill>
                        </a:rPr>
                      </a:br>
                      <a:r>
                        <a:rPr lang="en-US" sz="1100" u="none" strike="noStrike" cap="none">
                          <a:solidFill>
                            <a:srgbClr val="7F7F7F"/>
                          </a:solidFill>
                        </a:rPr>
                        <a:t> the orbit”</a:t>
                      </a:r>
                      <a:endParaRPr/>
                    </a:p>
                  </a:txBody>
                  <a:tcPr marL="91450" marR="91450" marT="45725" marB="45725" anchor="ctr">
                    <a:lnB w="12700" cap="flat" cmpd="sng">
                      <a:solidFill>
                        <a:schemeClr val="dk1"/>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6"/>
                  </a:ext>
                </a:extLst>
              </a:tr>
              <a:tr h="414900">
                <a:tc vMerge="1">
                  <a:txBody>
                    <a:bodyPr/>
                    <a:lstStyle/>
                    <a:p>
                      <a:endParaRPr lang="ar-SA"/>
                    </a:p>
                  </a:txBody>
                  <a:tcPr/>
                </a:tc>
                <a:tc vMerge="1">
                  <a:txBody>
                    <a:bodyPr/>
                    <a:lstStyle/>
                    <a:p>
                      <a:endParaRPr lang="ar-SA"/>
                    </a:p>
                  </a:txBody>
                  <a:tcPr/>
                </a:tc>
                <a:tc gridSpan="4">
                  <a:txBody>
                    <a:bodyPr/>
                    <a:lstStyle/>
                    <a:p>
                      <a:pPr marL="0" marR="0" lvl="0" indent="0" algn="l" rtl="0">
                        <a:spcBef>
                          <a:spcPts val="0"/>
                        </a:spcBef>
                        <a:spcAft>
                          <a:spcPts val="0"/>
                        </a:spcAft>
                        <a:buNone/>
                      </a:pPr>
                      <a:r>
                        <a:rPr lang="en-US" u="none" strike="noStrike" cap="none">
                          <a:solidFill>
                            <a:schemeClr val="dk1"/>
                          </a:solidFill>
                        </a:rPr>
                        <a:t>4- </a:t>
                      </a:r>
                      <a:r>
                        <a:rPr lang="en-US"/>
                        <a:t>S</a:t>
                      </a:r>
                      <a:r>
                        <a:rPr lang="en-US" u="none" strike="noStrike" cap="none">
                          <a:solidFill>
                            <a:schemeClr val="dk1"/>
                          </a:solidFill>
                        </a:rPr>
                        <a:t>ubtenon</a:t>
                      </a:r>
                      <a:endParaRPr u="none" strike="noStrike" cap="none">
                        <a:solidFill>
                          <a:schemeClr val="dk1"/>
                        </a:solidFil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7"/>
                  </a:ext>
                </a:extLst>
              </a:tr>
              <a:tr h="1999325">
                <a:tc vMerge="1">
                  <a:txBody>
                    <a:bodyPr/>
                    <a:lstStyle/>
                    <a:p>
                      <a:endParaRPr lang="ar-SA"/>
                    </a:p>
                  </a:txBody>
                  <a:tcPr/>
                </a:tc>
                <a:tc vMerge="1">
                  <a:txBody>
                    <a:bodyPr/>
                    <a:lstStyle/>
                    <a:p>
                      <a:endParaRPr lang="ar-SA"/>
                    </a:p>
                  </a:txBody>
                  <a:tcPr/>
                </a:tc>
                <a:tc gridSpan="4">
                  <a:txBody>
                    <a:bodyPr/>
                    <a:lstStyle/>
                    <a:p>
                      <a:pPr marL="0" marR="0" lvl="0" indent="0" algn="l" rtl="0">
                        <a:spcBef>
                          <a:spcPts val="0"/>
                        </a:spcBef>
                        <a:spcAft>
                          <a:spcPts val="0"/>
                        </a:spcAft>
                        <a:buClr>
                          <a:srgbClr val="BF9000"/>
                        </a:buClr>
                        <a:buSzPts val="1400"/>
                        <a:buFont typeface="Century Gothic"/>
                        <a:buNone/>
                      </a:pPr>
                      <a:r>
                        <a:rPr lang="en-US" sz="1400" b="1" u="sng" strike="noStrike" cap="none">
                          <a:latin typeface="Century Gothic"/>
                          <a:ea typeface="Century Gothic"/>
                          <a:cs typeface="Century Gothic"/>
                          <a:sym typeface="Century Gothic"/>
                        </a:rPr>
                        <a:t>Advantages</a:t>
                      </a:r>
                      <a:r>
                        <a:rPr lang="en-US" sz="1400" b="1" u="none" strike="noStrike" cap="none">
                          <a:solidFill>
                            <a:srgbClr val="BF9000"/>
                          </a:solidFill>
                          <a:latin typeface="Century Gothic"/>
                          <a:ea typeface="Century Gothic"/>
                          <a:cs typeface="Century Gothic"/>
                          <a:sym typeface="Century Gothic"/>
                        </a:rPr>
                        <a:t>:</a:t>
                      </a:r>
                      <a:endParaRPr/>
                    </a:p>
                    <a:p>
                      <a:pPr marL="0" marR="0" lvl="0" indent="0" algn="l" rtl="0">
                        <a:spcBef>
                          <a:spcPts val="0"/>
                        </a:spcBef>
                        <a:spcAft>
                          <a:spcPts val="0"/>
                        </a:spcAft>
                        <a:buClr>
                          <a:schemeClr val="dk1"/>
                        </a:buClr>
                        <a:buSzPts val="1200"/>
                        <a:buFont typeface="Century Gothic"/>
                        <a:buNone/>
                      </a:pPr>
                      <a:r>
                        <a:rPr lang="en-US" sz="1200" u="none" strike="noStrike" cap="none">
                          <a:latin typeface="Century Gothic"/>
                          <a:ea typeface="Century Gothic"/>
                          <a:cs typeface="Century Gothic"/>
                          <a:sym typeface="Century Gothic"/>
                        </a:rPr>
                        <a:t>- Reach </a:t>
                      </a:r>
                      <a:r>
                        <a:rPr lang="en-US" sz="1200" u="sng" strike="noStrike" cap="none">
                          <a:latin typeface="Century Gothic"/>
                          <a:ea typeface="Century Gothic"/>
                          <a:cs typeface="Century Gothic"/>
                          <a:sym typeface="Century Gothic"/>
                        </a:rPr>
                        <a:t>behind</a:t>
                      </a:r>
                      <a:r>
                        <a:rPr lang="en-US" sz="1200" u="none" strike="noStrike" cap="none">
                          <a:latin typeface="Century Gothic"/>
                          <a:ea typeface="Century Gothic"/>
                          <a:cs typeface="Century Gothic"/>
                          <a:sym typeface="Century Gothic"/>
                        </a:rPr>
                        <a:t> iris-lens diaphragm </a:t>
                      </a:r>
                      <a:r>
                        <a:rPr lang="en-US" sz="1200" b="1" u="none" strike="noStrike" cap="none">
                          <a:solidFill>
                            <a:srgbClr val="FF0000"/>
                          </a:solidFill>
                          <a:latin typeface="Century Gothic"/>
                          <a:ea typeface="Century Gothic"/>
                          <a:cs typeface="Century Gothic"/>
                          <a:sym typeface="Century Gothic"/>
                        </a:rPr>
                        <a:t>better than </a:t>
                      </a:r>
                      <a:r>
                        <a:rPr lang="en-US" sz="1200" u="none" strike="noStrike" cap="none">
                          <a:latin typeface="Century Gothic"/>
                          <a:ea typeface="Century Gothic"/>
                          <a:cs typeface="Century Gothic"/>
                          <a:sym typeface="Century Gothic"/>
                        </a:rPr>
                        <a:t>topical application.</a:t>
                      </a:r>
                      <a:endParaRPr/>
                    </a:p>
                    <a:p>
                      <a:pPr marL="0" marR="0" lvl="0" indent="0" algn="l" rtl="0">
                        <a:spcBef>
                          <a:spcPts val="0"/>
                        </a:spcBef>
                        <a:spcAft>
                          <a:spcPts val="0"/>
                        </a:spcAft>
                        <a:buClr>
                          <a:schemeClr val="accent1"/>
                        </a:buClr>
                        <a:buSzPts val="1200"/>
                        <a:buFont typeface="Century Gothic"/>
                        <a:buNone/>
                      </a:pPr>
                      <a:r>
                        <a:rPr lang="en-US" sz="1200" u="none" strike="noStrike" cap="none">
                          <a:solidFill>
                            <a:schemeClr val="accent1"/>
                          </a:solidFill>
                          <a:latin typeface="Century Gothic"/>
                          <a:ea typeface="Century Gothic"/>
                          <a:cs typeface="Century Gothic"/>
                          <a:sym typeface="Century Gothic"/>
                        </a:rPr>
                        <a:t>- Drugs penetration is generally weaker for low lipid-soluble drugs,</a:t>
                      </a:r>
                      <a:r>
                        <a:rPr lang="en-US" sz="1200" u="none" strike="noStrike" cap="none">
                          <a:solidFill>
                            <a:srgbClr val="57D2C0"/>
                          </a:solidFill>
                          <a:latin typeface="Century Gothic"/>
                          <a:ea typeface="Century Gothic"/>
                          <a:cs typeface="Century Gothic"/>
                          <a:sym typeface="Century Gothic"/>
                        </a:rPr>
                        <a:t> </a:t>
                      </a:r>
                      <a:r>
                        <a:rPr lang="en-US" sz="1200" u="none" strike="noStrike" cap="none">
                          <a:latin typeface="Century Gothic"/>
                          <a:ea typeface="Century Gothic"/>
                          <a:cs typeface="Century Gothic"/>
                          <a:sym typeface="Century Gothic"/>
                        </a:rPr>
                        <a:t>however injections can bypass the conjunctival and corneal epithelium which is good for </a:t>
                      </a:r>
                      <a:r>
                        <a:rPr lang="en-US" sz="1200" b="1" u="none" strike="noStrike" cap="none">
                          <a:solidFill>
                            <a:srgbClr val="FF0000"/>
                          </a:solidFill>
                          <a:latin typeface="Century Gothic"/>
                          <a:ea typeface="Century Gothic"/>
                          <a:cs typeface="Century Gothic"/>
                          <a:sym typeface="Century Gothic"/>
                        </a:rPr>
                        <a:t>drugs with </a:t>
                      </a:r>
                      <a:r>
                        <a:rPr lang="en-US" sz="1200" b="1" u="sng" strike="noStrike" cap="none">
                          <a:solidFill>
                            <a:srgbClr val="FF0000"/>
                          </a:solidFill>
                          <a:latin typeface="Century Gothic"/>
                          <a:ea typeface="Century Gothic"/>
                          <a:cs typeface="Century Gothic"/>
                          <a:sym typeface="Century Gothic"/>
                        </a:rPr>
                        <a:t>low lipid solubility </a:t>
                      </a:r>
                      <a:r>
                        <a:rPr lang="en-US" sz="1200" b="1" u="none" strike="noStrike" cap="none">
                          <a:solidFill>
                            <a:srgbClr val="FF0000"/>
                          </a:solidFill>
                          <a:latin typeface="Century Gothic"/>
                          <a:ea typeface="Century Gothic"/>
                          <a:cs typeface="Century Gothic"/>
                          <a:sym typeface="Century Gothic"/>
                        </a:rPr>
                        <a:t>(e.g. </a:t>
                      </a:r>
                      <a:r>
                        <a:rPr lang="en-US" sz="1200" b="1" u="none" strike="noStrike" cap="none">
                          <a:solidFill>
                            <a:schemeClr val="accent2"/>
                          </a:solidFill>
                          <a:latin typeface="Century Gothic"/>
                          <a:ea typeface="Century Gothic"/>
                          <a:cs typeface="Century Gothic"/>
                          <a:sym typeface="Century Gothic"/>
                        </a:rPr>
                        <a:t>penicillins</a:t>
                      </a:r>
                      <a:r>
                        <a:rPr lang="en-US" sz="1200" b="1" u="none" strike="noStrike" cap="none">
                          <a:solidFill>
                            <a:srgbClr val="FF0000"/>
                          </a:solidFill>
                          <a:latin typeface="Century Gothic"/>
                          <a:ea typeface="Century Gothic"/>
                          <a:cs typeface="Century Gothic"/>
                          <a:sym typeface="Century Gothic"/>
                        </a:rPr>
                        <a:t>) </a:t>
                      </a:r>
                      <a:r>
                        <a:rPr lang="en-US" sz="1200" b="1" u="none" strike="noStrike" cap="none">
                          <a:solidFill>
                            <a:srgbClr val="B7B7B7"/>
                          </a:solidFill>
                          <a:latin typeface="Century Gothic"/>
                          <a:ea typeface="Century Gothic"/>
                          <a:cs typeface="Century Gothic"/>
                          <a:sym typeface="Century Gothic"/>
                        </a:rPr>
                        <a:t>[Hy</a:t>
                      </a:r>
                      <a:r>
                        <a:rPr lang="en-US" sz="1200" b="1">
                          <a:solidFill>
                            <a:srgbClr val="B7B7B7"/>
                          </a:solidFill>
                        </a:rPr>
                        <a:t>drophilic drugs]</a:t>
                      </a:r>
                      <a:endParaRPr>
                        <a:solidFill>
                          <a:srgbClr val="B7B7B7"/>
                        </a:solidFill>
                      </a:endParaRPr>
                    </a:p>
                    <a:p>
                      <a:pPr marL="0" marR="0" lvl="0" indent="0" algn="l" rtl="0">
                        <a:spcBef>
                          <a:spcPts val="0"/>
                        </a:spcBef>
                        <a:spcAft>
                          <a:spcPts val="0"/>
                        </a:spcAft>
                        <a:buClr>
                          <a:schemeClr val="accent2"/>
                        </a:buClr>
                        <a:buSzPts val="1200"/>
                        <a:buFont typeface="Century Gothic"/>
                        <a:buNone/>
                      </a:pPr>
                      <a:r>
                        <a:rPr lang="en-US" sz="1200" b="1" u="none" strike="noStrike" cap="none">
                          <a:solidFill>
                            <a:schemeClr val="accent2"/>
                          </a:solidFill>
                          <a:latin typeface="Century Gothic"/>
                          <a:ea typeface="Century Gothic"/>
                          <a:cs typeface="Century Gothic"/>
                          <a:sym typeface="Century Gothic"/>
                        </a:rPr>
                        <a:t>- Steroid</a:t>
                      </a:r>
                      <a:r>
                        <a:rPr lang="en-US" sz="1200" b="1" u="none" strike="noStrike" cap="none">
                          <a:latin typeface="Century Gothic"/>
                          <a:ea typeface="Century Gothic"/>
                          <a:cs typeface="Century Gothic"/>
                          <a:sym typeface="Century Gothic"/>
                        </a:rPr>
                        <a:t> and </a:t>
                      </a:r>
                      <a:r>
                        <a:rPr lang="en-US" sz="1200" b="1" u="none" strike="noStrike" cap="none">
                          <a:solidFill>
                            <a:schemeClr val="accent2"/>
                          </a:solidFill>
                          <a:latin typeface="Century Gothic"/>
                          <a:ea typeface="Century Gothic"/>
                          <a:cs typeface="Century Gothic"/>
                          <a:sym typeface="Century Gothic"/>
                        </a:rPr>
                        <a:t>local anesthetics </a:t>
                      </a:r>
                      <a:r>
                        <a:rPr lang="en-US" sz="1200" u="none" strike="noStrike" cap="none">
                          <a:latin typeface="Century Gothic"/>
                          <a:ea typeface="Century Gothic"/>
                          <a:cs typeface="Century Gothic"/>
                          <a:sym typeface="Century Gothic"/>
                        </a:rPr>
                        <a:t>can be applied this way.</a:t>
                      </a:r>
                      <a:endParaRPr/>
                    </a:p>
                    <a:p>
                      <a:pPr marL="0" marR="0" lvl="0" indent="0" algn="l" rtl="0">
                        <a:spcBef>
                          <a:spcPts val="0"/>
                        </a:spcBef>
                        <a:spcAft>
                          <a:spcPts val="0"/>
                        </a:spcAft>
                        <a:buClr>
                          <a:schemeClr val="dk1"/>
                        </a:buClr>
                        <a:buSzPts val="1200"/>
                        <a:buFont typeface="Century Gothic"/>
                        <a:buNone/>
                      </a:pPr>
                      <a:r>
                        <a:rPr lang="en-US" sz="1200" b="0" u="none" strike="noStrike" cap="none">
                          <a:solidFill>
                            <a:schemeClr val="dk1"/>
                          </a:solidFill>
                          <a:latin typeface="Century Gothic"/>
                          <a:ea typeface="Century Gothic"/>
                          <a:cs typeface="Century Gothic"/>
                          <a:sym typeface="Century Gothic"/>
                        </a:rPr>
                        <a:t>- Used for infection of anterior segment and inflammation of uvea.</a:t>
                      </a:r>
                      <a:endParaRPr/>
                    </a:p>
                    <a:p>
                      <a:pPr marL="0" marR="0" lvl="0" indent="0" algn="l" rtl="0">
                        <a:spcBef>
                          <a:spcPts val="0"/>
                        </a:spcBef>
                        <a:spcAft>
                          <a:spcPts val="0"/>
                        </a:spcAft>
                        <a:buClr>
                          <a:srgbClr val="BF9000"/>
                        </a:buClr>
                        <a:buSzPts val="1400"/>
                        <a:buFont typeface="Century Gothic"/>
                        <a:buNone/>
                      </a:pPr>
                      <a:r>
                        <a:rPr lang="en-US" sz="1400" b="1" u="sng" strike="noStrike" cap="none">
                          <a:latin typeface="Century Gothic"/>
                          <a:ea typeface="Century Gothic"/>
                          <a:cs typeface="Century Gothic"/>
                          <a:sym typeface="Century Gothic"/>
                        </a:rPr>
                        <a:t>Disadvantages</a:t>
                      </a:r>
                      <a:r>
                        <a:rPr lang="en-US" sz="1400" b="0" u="none" strike="noStrike" cap="none">
                          <a:solidFill>
                            <a:srgbClr val="BF9000"/>
                          </a:solidFill>
                          <a:latin typeface="Century Gothic"/>
                          <a:ea typeface="Century Gothic"/>
                          <a:cs typeface="Century Gothic"/>
                          <a:sym typeface="Century Gothic"/>
                        </a:rPr>
                        <a:t>:</a:t>
                      </a:r>
                      <a:endParaRPr/>
                    </a:p>
                    <a:p>
                      <a:pPr marL="0" marR="0" lvl="0" indent="0" algn="l" rtl="0">
                        <a:spcBef>
                          <a:spcPts val="0"/>
                        </a:spcBef>
                        <a:spcAft>
                          <a:spcPts val="0"/>
                        </a:spcAft>
                        <a:buClr>
                          <a:schemeClr val="dk1"/>
                        </a:buClr>
                        <a:buSzPts val="1200"/>
                        <a:buFont typeface="Century Gothic"/>
                        <a:buNone/>
                      </a:pPr>
                      <a:r>
                        <a:rPr lang="en-US" sz="1200" b="0" u="none" strike="noStrike" cap="none">
                          <a:solidFill>
                            <a:schemeClr val="dk1"/>
                          </a:solidFill>
                          <a:latin typeface="Century Gothic"/>
                          <a:ea typeface="Century Gothic"/>
                          <a:cs typeface="Century Gothic"/>
                          <a:sym typeface="Century Gothic"/>
                        </a:rPr>
                        <a:t>- Local toxicity, tissue injury, globe perforation, optic nerve damage.</a:t>
                      </a:r>
                      <a:endParaRPr/>
                    </a:p>
                  </a:txBody>
                  <a:tcPr marL="91450" marR="91450" marT="45725" marB="45725" anchor="ctr">
                    <a:lnT w="12700" cap="flat" cmpd="sng">
                      <a:solidFill>
                        <a:schemeClr val="dk1"/>
                      </a:solidFill>
                      <a:prstDash val="solid"/>
                      <a:round/>
                      <a:headEnd type="none" w="sm" len="sm"/>
                      <a:tailEnd type="none" w="sm" len="sm"/>
                    </a:lnT>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8"/>
                  </a:ext>
                </a:extLst>
              </a:tr>
            </a:tbl>
          </a:graphicData>
        </a:graphic>
      </p:graphicFrame>
      <p:sp>
        <p:nvSpPr>
          <p:cNvPr id="226" name="Google Shape;226;p28"/>
          <p:cNvSpPr txBox="1"/>
          <p:nvPr/>
        </p:nvSpPr>
        <p:spPr>
          <a:xfrm rot="-5400000">
            <a:off x="544750" y="2817813"/>
            <a:ext cx="767700" cy="166800"/>
          </a:xfrm>
          <a:prstGeom prst="rect">
            <a:avLst/>
          </a:prstGeom>
          <a:noFill/>
          <a:ln w="9525" cap="flat" cmpd="sng">
            <a:solidFill>
              <a:srgbClr val="999999"/>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rgbClr val="999999"/>
                </a:solidFill>
                <a:latin typeface="Century Gothic"/>
                <a:ea typeface="Century Gothic"/>
                <a:cs typeface="Century Gothic"/>
                <a:sym typeface="Century Gothic"/>
              </a:rPr>
              <a:t>Intra:Intra</a:t>
            </a:r>
            <a:endParaRPr sz="1000" b="1">
              <a:solidFill>
                <a:srgbClr val="999999"/>
              </a:solidFill>
              <a:latin typeface="Century Gothic"/>
              <a:ea typeface="Century Gothic"/>
              <a:cs typeface="Century Gothic"/>
              <a:sym typeface="Century Gothic"/>
            </a:endParaRPr>
          </a:p>
        </p:txBody>
      </p:sp>
      <p:sp>
        <p:nvSpPr>
          <p:cNvPr id="227" name="Google Shape;227;p28"/>
          <p:cNvSpPr txBox="1"/>
          <p:nvPr/>
        </p:nvSpPr>
        <p:spPr>
          <a:xfrm rot="-5400000">
            <a:off x="544750" y="7057025"/>
            <a:ext cx="767700" cy="166800"/>
          </a:xfrm>
          <a:prstGeom prst="rect">
            <a:avLst/>
          </a:prstGeom>
          <a:noFill/>
          <a:ln w="9525" cap="flat" cmpd="sng">
            <a:solidFill>
              <a:srgbClr val="999999"/>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solidFill>
                  <a:srgbClr val="999999"/>
                </a:solidFill>
                <a:latin typeface="Century Gothic"/>
                <a:ea typeface="Century Gothic"/>
                <a:cs typeface="Century Gothic"/>
                <a:sym typeface="Century Gothic"/>
              </a:rPr>
              <a:t>Peri:RSPS</a:t>
            </a:r>
            <a:endParaRPr sz="1000" b="1">
              <a:solidFill>
                <a:srgbClr val="999999"/>
              </a:solidFill>
              <a:latin typeface="Century Gothic"/>
              <a:ea typeface="Century Gothic"/>
              <a:cs typeface="Century Gothic"/>
              <a:sym typeface="Century Gothic"/>
            </a:endParaRPr>
          </a:p>
        </p:txBody>
      </p:sp>
      <p:sp>
        <p:nvSpPr>
          <p:cNvPr id="228" name="Google Shape;228;p28"/>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Font typeface="Arial"/>
              <a:buNone/>
            </a:pPr>
            <a:fld id="{00000000-1234-1234-1234-123412341234}" type="slidenum">
              <a:rPr lang="en-US"/>
              <a:t>4</a:t>
            </a:fld>
            <a:endParaRPr/>
          </a:p>
        </p:txBody>
      </p:sp>
      <p:sp>
        <p:nvSpPr>
          <p:cNvPr id="229" name="Google Shape;229;p28"/>
          <p:cNvSpPr txBox="1"/>
          <p:nvPr/>
        </p:nvSpPr>
        <p:spPr>
          <a:xfrm rot="-5400000">
            <a:off x="-558500" y="2651638"/>
            <a:ext cx="2517000" cy="51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entury Gothic"/>
                <a:ea typeface="Century Gothic"/>
                <a:cs typeface="Century Gothic"/>
                <a:sym typeface="Century Gothic"/>
              </a:rPr>
              <a:t>Intraocular Injections</a:t>
            </a:r>
            <a:endParaRPr sz="1800" b="1">
              <a:latin typeface="Century Gothic"/>
              <a:ea typeface="Century Gothic"/>
              <a:cs typeface="Century Gothic"/>
              <a:sym typeface="Century Gothic"/>
            </a:endParaRPr>
          </a:p>
        </p:txBody>
      </p:sp>
      <p:sp>
        <p:nvSpPr>
          <p:cNvPr id="230" name="Google Shape;230;p28"/>
          <p:cNvSpPr txBox="1"/>
          <p:nvPr/>
        </p:nvSpPr>
        <p:spPr>
          <a:xfrm rot="-5400000">
            <a:off x="-595700" y="6883550"/>
            <a:ext cx="2517000" cy="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entury Gothic"/>
                <a:ea typeface="Century Gothic"/>
                <a:cs typeface="Century Gothic"/>
                <a:sym typeface="Century Gothic"/>
              </a:rPr>
              <a:t>Periocular Injections</a:t>
            </a:r>
            <a:endParaRPr sz="1800" b="1">
              <a:latin typeface="Century Gothic"/>
              <a:ea typeface="Century Gothic"/>
              <a:cs typeface="Century Gothic"/>
              <a:sym typeface="Century Gothic"/>
            </a:endParaRPr>
          </a:p>
        </p:txBody>
      </p:sp>
      <p:sp>
        <p:nvSpPr>
          <p:cNvPr id="231" name="Google Shape;231;p28"/>
          <p:cNvSpPr txBox="1"/>
          <p:nvPr/>
        </p:nvSpPr>
        <p:spPr>
          <a:xfrm rot="-5400000">
            <a:off x="-786950" y="5258975"/>
            <a:ext cx="1917600" cy="53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entury Gothic"/>
                <a:ea typeface="Century Gothic"/>
                <a:cs typeface="Century Gothic"/>
                <a:sym typeface="Century Gothic"/>
              </a:rPr>
              <a:t>Techniques</a:t>
            </a:r>
            <a:endParaRPr sz="2400" b="1">
              <a:latin typeface="Century Gothic"/>
              <a:ea typeface="Century Gothic"/>
              <a:cs typeface="Century Gothic"/>
              <a:sym typeface="Century Gothic"/>
            </a:endParaRPr>
          </a:p>
        </p:txBody>
      </p:sp>
      <p:pic>
        <p:nvPicPr>
          <p:cNvPr id="232" name="Google Shape;232;p28"/>
          <p:cNvPicPr preferRelativeResize="0"/>
          <p:nvPr/>
        </p:nvPicPr>
        <p:blipFill>
          <a:blip r:embed="rId9">
            <a:alphaModFix/>
          </a:blip>
          <a:stretch>
            <a:fillRect/>
          </a:stretch>
        </p:blipFill>
        <p:spPr>
          <a:xfrm>
            <a:off x="5341297" y="5064025"/>
            <a:ext cx="1383675" cy="1271325"/>
          </a:xfrm>
          <a:prstGeom prst="rect">
            <a:avLst/>
          </a:prstGeom>
          <a:noFill/>
          <a:ln>
            <a:noFill/>
          </a:ln>
        </p:spPr>
      </p:pic>
      <p:pic>
        <p:nvPicPr>
          <p:cNvPr id="233" name="Google Shape;233;p28"/>
          <p:cNvPicPr preferRelativeResize="0"/>
          <p:nvPr/>
        </p:nvPicPr>
        <p:blipFill>
          <a:blip r:embed="rId10">
            <a:alphaModFix/>
          </a:blip>
          <a:stretch>
            <a:fillRect/>
          </a:stretch>
        </p:blipFill>
        <p:spPr>
          <a:xfrm>
            <a:off x="3817300" y="5064025"/>
            <a:ext cx="1383675" cy="127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239" name="Google Shape;239;p29"/>
          <p:cNvGraphicFramePr/>
          <p:nvPr/>
        </p:nvGraphicFramePr>
        <p:xfrm>
          <a:off x="206226" y="1152524"/>
          <a:ext cx="6505450" cy="4081705"/>
        </p:xfrm>
        <a:graphic>
          <a:graphicData uri="http://schemas.openxmlformats.org/drawingml/2006/table">
            <a:tbl>
              <a:tblPr firstRow="1" bandRow="1">
                <a:noFill/>
                <a:tableStyleId>{412D6D2C-1181-442F-84F2-E2D49DD61A30}</a:tableStyleId>
              </a:tblPr>
              <a:tblGrid>
                <a:gridCol w="487175">
                  <a:extLst>
                    <a:ext uri="{9D8B030D-6E8A-4147-A177-3AD203B41FA5}">
                      <a16:colId xmlns:a16="http://schemas.microsoft.com/office/drawing/2014/main" val="20000"/>
                    </a:ext>
                  </a:extLst>
                </a:gridCol>
                <a:gridCol w="6018275">
                  <a:extLst>
                    <a:ext uri="{9D8B030D-6E8A-4147-A177-3AD203B41FA5}">
                      <a16:colId xmlns:a16="http://schemas.microsoft.com/office/drawing/2014/main" val="20001"/>
                    </a:ext>
                  </a:extLst>
                </a:gridCol>
              </a:tblGrid>
              <a:tr h="1837375">
                <a:tc>
                  <a:txBody>
                    <a:bodyPr/>
                    <a:lstStyle/>
                    <a:p>
                      <a:pPr marL="0" marR="0" lvl="0" indent="0" algn="ctr" rtl="0">
                        <a:spcBef>
                          <a:spcPts val="0"/>
                        </a:spcBef>
                        <a:spcAft>
                          <a:spcPts val="0"/>
                        </a:spcAft>
                        <a:buNone/>
                      </a:pPr>
                      <a:endParaRPr sz="1500"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spcBef>
                          <a:spcPts val="0"/>
                        </a:spcBef>
                        <a:spcAft>
                          <a:spcPts val="0"/>
                        </a:spcAft>
                        <a:buNone/>
                      </a:pPr>
                      <a:r>
                        <a:rPr lang="en-US" sz="1200" b="1" u="sng" strike="noStrike" cap="none"/>
                        <a:t>Drug residence time</a:t>
                      </a:r>
                      <a:r>
                        <a:rPr lang="en-US" sz="1200" b="1" u="none" strike="noStrike" cap="none">
                          <a:solidFill>
                            <a:schemeClr val="accent4"/>
                          </a:solidFill>
                        </a:rPr>
                        <a:t> </a:t>
                      </a:r>
                      <a:r>
                        <a:rPr lang="en-US" sz="1200" u="none" strike="noStrike" cap="none"/>
                        <a:t>→ the </a:t>
                      </a:r>
                      <a:r>
                        <a:rPr lang="en-US" sz="1200" b="0" u="sng" strike="noStrike" cap="none">
                          <a:solidFill>
                            <a:schemeClr val="dk1"/>
                          </a:solidFill>
                        </a:rPr>
                        <a:t>rate</a:t>
                      </a:r>
                      <a:r>
                        <a:rPr lang="en-US" sz="1200" b="0" u="none" strike="noStrike" cap="none">
                          <a:solidFill>
                            <a:schemeClr val="dk1"/>
                          </a:solidFill>
                        </a:rPr>
                        <a:t> of absorption is determined by the time drug remains in cul-de-sac, tear. It </a:t>
                      </a:r>
                      <a:r>
                        <a:rPr lang="en-US" sz="1200" u="none" strike="noStrike" cap="none"/>
                        <a:t>can be prolonged by plugging tear ducts or change formulation.</a:t>
                      </a:r>
                      <a:r>
                        <a:rPr lang="en-US" sz="1200" u="none" strike="noStrike" cap="none">
                          <a:solidFill>
                            <a:schemeClr val="accent1"/>
                          </a:solidFill>
                        </a:rPr>
                        <a:t> (residence time = the time in which drug will still in the eye).</a:t>
                      </a:r>
                      <a:endParaRPr sz="1200" u="none" strike="noStrike" cap="none">
                        <a:solidFill>
                          <a:schemeClr val="accent1"/>
                        </a:solidFill>
                      </a:endParaRPr>
                    </a:p>
                    <a:p>
                      <a:pPr marL="0" marR="0" lvl="0" indent="0" algn="l" rtl="0">
                        <a:spcBef>
                          <a:spcPts val="0"/>
                        </a:spcBef>
                        <a:spcAft>
                          <a:spcPts val="0"/>
                        </a:spcAft>
                        <a:buNone/>
                      </a:pPr>
                      <a:r>
                        <a:rPr lang="en-US" sz="1200" b="1" u="sng" strike="noStrike" cap="none"/>
                        <a:t>Metabolism</a:t>
                      </a:r>
                      <a:r>
                        <a:rPr lang="en-US" sz="1200"/>
                        <a:t>:</a:t>
                      </a:r>
                      <a:endParaRPr sz="1200"/>
                    </a:p>
                    <a:p>
                      <a:pPr marL="0" lvl="0" indent="0" algn="l" rtl="0">
                        <a:spcBef>
                          <a:spcPts val="0"/>
                        </a:spcBef>
                        <a:spcAft>
                          <a:spcPts val="0"/>
                        </a:spcAft>
                        <a:buNone/>
                      </a:pPr>
                      <a:r>
                        <a:rPr lang="en-US" sz="1200"/>
                        <a:t>Significant biotransformation takes</a:t>
                      </a:r>
                      <a:endParaRPr sz="1200"/>
                    </a:p>
                    <a:p>
                      <a:pPr marL="0" lvl="0" indent="0" algn="l" rtl="0">
                        <a:spcBef>
                          <a:spcPts val="0"/>
                        </a:spcBef>
                        <a:spcAft>
                          <a:spcPts val="0"/>
                        </a:spcAft>
                        <a:buNone/>
                      </a:pPr>
                      <a:r>
                        <a:rPr lang="en-US" sz="1200"/>
                        <a:t>place in the eye. </a:t>
                      </a:r>
                      <a:endParaRPr sz="1200"/>
                    </a:p>
                    <a:p>
                      <a:pPr marL="0" lvl="0" indent="0" algn="l" rtl="0">
                        <a:spcBef>
                          <a:spcPts val="0"/>
                        </a:spcBef>
                        <a:spcAft>
                          <a:spcPts val="0"/>
                        </a:spcAft>
                        <a:buNone/>
                      </a:pPr>
                      <a:r>
                        <a:rPr lang="en-US" sz="1200" b="1"/>
                        <a:t>Esterases</a:t>
                      </a:r>
                      <a:r>
                        <a:rPr lang="en-US" sz="1200">
                          <a:solidFill>
                            <a:srgbClr val="548135"/>
                          </a:solidFill>
                        </a:rPr>
                        <a:t> </a:t>
                      </a:r>
                      <a:r>
                        <a:rPr lang="en-US" sz="1200"/>
                        <a:t>activate pro-drugs, e.g.:</a:t>
                      </a:r>
                      <a:endParaRPr sz="1200"/>
                    </a:p>
                    <a:p>
                      <a:pPr marL="0" lvl="0" indent="0" algn="l" rtl="0">
                        <a:spcBef>
                          <a:spcPts val="0"/>
                        </a:spcBef>
                        <a:spcAft>
                          <a:spcPts val="0"/>
                        </a:spcAft>
                        <a:buNone/>
                      </a:pPr>
                      <a:r>
                        <a:rPr lang="en-US" sz="1200"/>
                        <a:t>- </a:t>
                      </a:r>
                      <a:r>
                        <a:rPr lang="en-US" sz="1200" b="1">
                          <a:solidFill>
                            <a:schemeClr val="accent2"/>
                          </a:solidFill>
                        </a:rPr>
                        <a:t>Dipivefrin</a:t>
                      </a:r>
                      <a:r>
                        <a:rPr lang="en-US" sz="1000">
                          <a:solidFill>
                            <a:schemeClr val="accent1"/>
                          </a:solidFill>
                        </a:rPr>
                        <a:t>(inactive form)</a:t>
                      </a:r>
                      <a:r>
                        <a:rPr lang="en-US" sz="1200"/>
                        <a:t> →(adrenaline)</a:t>
                      </a:r>
                      <a:r>
                        <a:rPr lang="en-US" sz="1000">
                          <a:solidFill>
                            <a:schemeClr val="accent1"/>
                          </a:solidFill>
                        </a:rPr>
                        <a:t>(active form)</a:t>
                      </a:r>
                      <a:endParaRPr sz="1000">
                        <a:solidFill>
                          <a:schemeClr val="accent1"/>
                        </a:solidFill>
                      </a:endParaRPr>
                    </a:p>
                    <a:p>
                      <a:pPr marL="0" lvl="0" indent="0" algn="l" rtl="0">
                        <a:spcBef>
                          <a:spcPts val="0"/>
                        </a:spcBef>
                        <a:spcAft>
                          <a:spcPts val="0"/>
                        </a:spcAft>
                        <a:buNone/>
                      </a:pPr>
                      <a:r>
                        <a:rPr lang="en-US" sz="1200"/>
                        <a:t>- </a:t>
                      </a:r>
                      <a:r>
                        <a:rPr lang="en-US" sz="1200" b="1">
                          <a:solidFill>
                            <a:schemeClr val="accent2"/>
                          </a:solidFill>
                        </a:rPr>
                        <a:t>Latanoprost</a:t>
                      </a:r>
                      <a:r>
                        <a:rPr lang="en-US" sz="1200">
                          <a:solidFill>
                            <a:schemeClr val="accent2"/>
                          </a:solidFill>
                        </a:rPr>
                        <a:t> </a:t>
                      </a:r>
                      <a:r>
                        <a:rPr lang="en-US" sz="1200"/>
                        <a:t>→( PGF2α)</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marR="0" lvl="0" indent="0" algn="l" rtl="0">
                        <a:spcBef>
                          <a:spcPts val="0"/>
                        </a:spcBef>
                        <a:spcAft>
                          <a:spcPts val="0"/>
                        </a:spcAft>
                        <a:buNone/>
                      </a:pPr>
                      <a:r>
                        <a:rPr lang="en-US" sz="1200" b="1" u="sng" strike="noStrike" cap="none"/>
                        <a:t>Elimination</a:t>
                      </a:r>
                      <a:r>
                        <a:rPr lang="en-US" sz="1200" u="none" strike="noStrike" cap="none">
                          <a:solidFill>
                            <a:schemeClr val="accent4"/>
                          </a:solidFill>
                        </a:rPr>
                        <a:t> </a:t>
                      </a:r>
                      <a:r>
                        <a:rPr lang="en-US" sz="1200" u="none" strike="noStrike" cap="none"/>
                        <a:t>→ by </a:t>
                      </a:r>
                      <a:r>
                        <a:rPr lang="en-US" sz="1200" b="1" u="none" strike="noStrike" cap="none"/>
                        <a:t>nasolacrimal</a:t>
                      </a:r>
                      <a:r>
                        <a:rPr lang="en-US" sz="1200" u="none" strike="noStrike" cap="none"/>
                        <a:t> drainage or binding to tear protein.</a:t>
                      </a:r>
                      <a:endParaRPr sz="1200"/>
                    </a:p>
                    <a:p>
                      <a:pPr marL="0" marR="0" lvl="0" indent="0" algn="l" rtl="0">
                        <a:spcBef>
                          <a:spcPts val="0"/>
                        </a:spcBef>
                        <a:spcAft>
                          <a:spcPts val="0"/>
                        </a:spcAft>
                        <a:buNone/>
                      </a:pPr>
                      <a:endParaRPr sz="1200" u="none" strike="noStrike" cap="none"/>
                    </a:p>
                    <a:p>
                      <a:pPr marL="0" marR="0" lvl="0" indent="0" algn="l" rtl="0">
                        <a:spcBef>
                          <a:spcPts val="0"/>
                        </a:spcBef>
                        <a:spcAft>
                          <a:spcPts val="0"/>
                        </a:spcAft>
                        <a:buNone/>
                      </a:pPr>
                      <a:r>
                        <a:rPr lang="en-US" sz="1200" b="1" u="sng" strike="noStrike" cap="none"/>
                        <a:t>Diffusion</a:t>
                      </a:r>
                      <a:r>
                        <a:rPr lang="en-US" sz="1200" u="none" strike="noStrike" cap="none">
                          <a:solidFill>
                            <a:schemeClr val="accent4"/>
                          </a:solidFill>
                        </a:rPr>
                        <a:t> </a:t>
                      </a:r>
                      <a:r>
                        <a:rPr lang="en-US" sz="1200" u="none" strike="noStrike" cap="none"/>
                        <a:t>→ across cornea &amp; conjunctiva.</a:t>
                      </a:r>
                      <a:endParaRPr sz="1200"/>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0"/>
                  </a:ext>
                </a:extLst>
              </a:tr>
              <a:tr h="1064175">
                <a:tc>
                  <a:txBody>
                    <a:bodyPr/>
                    <a:lstStyle/>
                    <a:p>
                      <a:pPr marL="0" marR="0" lvl="0" indent="0" algn="ctr" rtl="0">
                        <a:spcBef>
                          <a:spcPts val="0"/>
                        </a:spcBef>
                        <a:spcAft>
                          <a:spcPts val="0"/>
                        </a:spcAft>
                        <a:buNone/>
                      </a:pPr>
                      <a:endParaRPr b="1" u="none" strike="noStrike" cap="none">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a:txBody>
                    <a:bodyPr/>
                    <a:lstStyle/>
                    <a:p>
                      <a:pPr marL="0" marR="0" lvl="0" indent="0" algn="l" rtl="0">
                        <a:spcBef>
                          <a:spcPts val="0"/>
                        </a:spcBef>
                        <a:spcAft>
                          <a:spcPts val="0"/>
                        </a:spcAft>
                        <a:buNone/>
                      </a:pPr>
                      <a:r>
                        <a:rPr lang="en-US" sz="1200"/>
                        <a:t>- </a:t>
                      </a:r>
                      <a:r>
                        <a:rPr lang="en-US" sz="1200" u="none" strike="noStrike" cap="none"/>
                        <a:t>After corneal absorption → the drug accumulates in the </a:t>
                      </a:r>
                      <a:r>
                        <a:rPr lang="en-US" sz="1200" u="none" strike="noStrike" cap="none">
                          <a:solidFill>
                            <a:srgbClr val="548135"/>
                          </a:solidFill>
                        </a:rPr>
                        <a:t>aqueous humor</a:t>
                      </a:r>
                      <a:r>
                        <a:rPr lang="en-US" sz="1200" u="none" strike="noStrike" cap="none"/>
                        <a:t>,   </a:t>
                      </a:r>
                      <a:endParaRPr sz="1200" u="none" strike="noStrike" cap="none"/>
                    </a:p>
                    <a:p>
                      <a:pPr marL="0" marR="0" lvl="0" indent="0" algn="l" rtl="0">
                        <a:spcBef>
                          <a:spcPts val="0"/>
                        </a:spcBef>
                        <a:spcAft>
                          <a:spcPts val="0"/>
                        </a:spcAft>
                        <a:buNone/>
                      </a:pPr>
                      <a:r>
                        <a:rPr lang="en-US" sz="1200"/>
                        <a:t>  </a:t>
                      </a:r>
                      <a:r>
                        <a:rPr lang="en-US" sz="1200" u="none" strike="noStrike" cap="none"/>
                        <a:t>intraocular structures or systemically distributed.</a:t>
                      </a:r>
                      <a:endParaRPr sz="1200"/>
                    </a:p>
                    <a:p>
                      <a:pPr marL="0" marR="0" lvl="0" indent="0" algn="l" rtl="0">
                        <a:spcBef>
                          <a:spcPts val="0"/>
                        </a:spcBef>
                        <a:spcAft>
                          <a:spcPts val="0"/>
                        </a:spcAft>
                        <a:buNone/>
                      </a:pPr>
                      <a:r>
                        <a:rPr lang="en-US" sz="1200"/>
                        <a:t>-   </a:t>
                      </a:r>
                      <a:r>
                        <a:rPr lang="en-US" sz="1200" u="sng" strike="noStrike" cap="none"/>
                        <a:t>Melanin</a:t>
                      </a:r>
                      <a:r>
                        <a:rPr lang="en-US" sz="1200" u="none" strike="noStrike" cap="none"/>
                        <a:t> binding prolongs the effect of </a:t>
                      </a:r>
                      <a:r>
                        <a:rPr lang="en-US" sz="1200" u="none" strike="noStrike" cap="none">
                          <a:solidFill>
                            <a:schemeClr val="accent2"/>
                          </a:solidFill>
                        </a:rPr>
                        <a:t>α -agonists </a:t>
                      </a:r>
                      <a:r>
                        <a:rPr lang="en-US" sz="1200" u="none" strike="noStrike" cap="none"/>
                        <a:t>in patients with </a:t>
                      </a:r>
                      <a:r>
                        <a:rPr lang="en-US" sz="1200" b="1" u="none" strike="noStrike" cap="none"/>
                        <a:t>dark    </a:t>
                      </a:r>
                      <a:endParaRPr sz="1200" b="1" u="none" strike="noStrike" cap="none"/>
                    </a:p>
                    <a:p>
                      <a:pPr marL="0" marR="0" lvl="0" indent="0" algn="l" rtl="0">
                        <a:spcBef>
                          <a:spcPts val="0"/>
                        </a:spcBef>
                        <a:spcAft>
                          <a:spcPts val="0"/>
                        </a:spcAft>
                        <a:buNone/>
                      </a:pPr>
                      <a:r>
                        <a:rPr lang="en-US" sz="1200" b="1"/>
                        <a:t>    </a:t>
                      </a:r>
                      <a:r>
                        <a:rPr lang="en-US" sz="1200" b="1" u="none" strike="noStrike" cap="none"/>
                        <a:t>pigmented iris</a:t>
                      </a:r>
                      <a:r>
                        <a:rPr lang="en-US" sz="1200" u="none" strike="noStrike" cap="none"/>
                        <a:t>.</a:t>
                      </a:r>
                      <a:endParaRPr sz="1200" u="none" strike="noStrike" cap="none"/>
                    </a:p>
                    <a:p>
                      <a:pPr marL="0" marR="0" lvl="0" indent="0" algn="l" rtl="0">
                        <a:spcBef>
                          <a:spcPts val="0"/>
                        </a:spcBef>
                        <a:spcAft>
                          <a:spcPts val="0"/>
                        </a:spcAft>
                        <a:buNone/>
                      </a:pPr>
                      <a:r>
                        <a:rPr lang="en-US" sz="1200"/>
                        <a:t>- Chloroquine binds to retinal pigment →↓ visual acuity.</a:t>
                      </a:r>
                      <a:endParaRPr sz="1200"/>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
        <p:nvSpPr>
          <p:cNvPr id="240" name="Google Shape;240;p29"/>
          <p:cNvSpPr/>
          <p:nvPr/>
        </p:nvSpPr>
        <p:spPr>
          <a:xfrm>
            <a:off x="47052" y="493868"/>
            <a:ext cx="4150800" cy="37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Pharmacokinetics of topical drugs:</a:t>
            </a:r>
            <a:endParaRPr sz="1800">
              <a:solidFill>
                <a:schemeClr val="dk1"/>
              </a:solidFill>
              <a:latin typeface="Century Gothic"/>
              <a:ea typeface="Century Gothic"/>
              <a:cs typeface="Century Gothic"/>
              <a:sym typeface="Century Gothic"/>
            </a:endParaRPr>
          </a:p>
        </p:txBody>
      </p:sp>
      <p:pic>
        <p:nvPicPr>
          <p:cNvPr id="241" name="Google Shape;241;p29"/>
          <p:cNvPicPr preferRelativeResize="0"/>
          <p:nvPr/>
        </p:nvPicPr>
        <p:blipFill rotWithShape="1">
          <a:blip r:embed="rId3">
            <a:alphaModFix/>
          </a:blip>
          <a:srcRect/>
          <a:stretch/>
        </p:blipFill>
        <p:spPr>
          <a:xfrm>
            <a:off x="4376250" y="1765675"/>
            <a:ext cx="2288800" cy="1743900"/>
          </a:xfrm>
          <a:prstGeom prst="rect">
            <a:avLst/>
          </a:prstGeom>
          <a:noFill/>
          <a:ln>
            <a:noFill/>
          </a:ln>
        </p:spPr>
      </p:pic>
      <p:sp>
        <p:nvSpPr>
          <p:cNvPr id="242" name="Google Shape;242;p29"/>
          <p:cNvSpPr txBox="1">
            <a:spLocks noGrp="1"/>
          </p:cNvSpPr>
          <p:nvPr>
            <p:ph type="sldNum" idx="12"/>
          </p:nvPr>
        </p:nvSpPr>
        <p:spPr>
          <a:xfrm>
            <a:off x="5168622" y="9365285"/>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5</a:t>
            </a:fld>
            <a:endParaRPr sz="900">
              <a:solidFill>
                <a:srgbClr val="8E95A0"/>
              </a:solidFill>
              <a:latin typeface="Century Gothic"/>
              <a:ea typeface="Century Gothic"/>
              <a:cs typeface="Century Gothic"/>
              <a:sym typeface="Century Gothic"/>
            </a:endParaRPr>
          </a:p>
        </p:txBody>
      </p:sp>
      <p:sp>
        <p:nvSpPr>
          <p:cNvPr id="243" name="Google Shape;243;p29"/>
          <p:cNvSpPr txBox="1"/>
          <p:nvPr/>
        </p:nvSpPr>
        <p:spPr>
          <a:xfrm>
            <a:off x="975975" y="3136300"/>
            <a:ext cx="1576800" cy="186000"/>
          </a:xfrm>
          <a:prstGeom prst="rect">
            <a:avLst/>
          </a:prstGeom>
          <a:noFill/>
          <a:ln w="9525" cap="flat" cmpd="sng">
            <a:solidFill>
              <a:srgbClr val="999999"/>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solidFill>
                  <a:srgbClr val="999999"/>
                </a:solidFill>
                <a:latin typeface="Century Gothic"/>
                <a:ea typeface="Century Gothic"/>
                <a:cs typeface="Century Gothic"/>
                <a:sym typeface="Century Gothic"/>
              </a:rPr>
              <a:t>Dipivefr</a:t>
            </a:r>
            <a:r>
              <a:rPr lang="en-US" sz="1000" b="1">
                <a:solidFill>
                  <a:srgbClr val="999999"/>
                </a:solidFill>
                <a:latin typeface="Century Gothic"/>
                <a:ea typeface="Century Gothic"/>
                <a:cs typeface="Century Gothic"/>
                <a:sym typeface="Century Gothic"/>
              </a:rPr>
              <a:t>IN</a:t>
            </a:r>
            <a:r>
              <a:rPr lang="en-US" sz="1000">
                <a:solidFill>
                  <a:srgbClr val="999999"/>
                </a:solidFill>
                <a:latin typeface="Century Gothic"/>
                <a:ea typeface="Century Gothic"/>
                <a:cs typeface="Century Gothic"/>
                <a:sym typeface="Century Gothic"/>
              </a:rPr>
              <a:t>: Adrenal</a:t>
            </a:r>
            <a:r>
              <a:rPr lang="en-US" sz="1000" b="1">
                <a:solidFill>
                  <a:srgbClr val="999999"/>
                </a:solidFill>
                <a:latin typeface="Century Gothic"/>
                <a:ea typeface="Century Gothic"/>
                <a:cs typeface="Century Gothic"/>
                <a:sym typeface="Century Gothic"/>
              </a:rPr>
              <a:t>IN</a:t>
            </a:r>
            <a:r>
              <a:rPr lang="en-US" sz="1000">
                <a:solidFill>
                  <a:srgbClr val="999999"/>
                </a:solidFill>
                <a:latin typeface="Century Gothic"/>
                <a:ea typeface="Century Gothic"/>
                <a:cs typeface="Century Gothic"/>
                <a:sym typeface="Century Gothic"/>
              </a:rPr>
              <a:t>e</a:t>
            </a:r>
            <a:endParaRPr sz="1000">
              <a:solidFill>
                <a:srgbClr val="999999"/>
              </a:solidFill>
              <a:latin typeface="Century Gothic"/>
              <a:ea typeface="Century Gothic"/>
              <a:cs typeface="Century Gothic"/>
              <a:sym typeface="Century Gothic"/>
            </a:endParaRPr>
          </a:p>
        </p:txBody>
      </p:sp>
      <p:sp>
        <p:nvSpPr>
          <p:cNvPr id="244" name="Google Shape;244;p29"/>
          <p:cNvSpPr txBox="1"/>
          <p:nvPr/>
        </p:nvSpPr>
        <p:spPr>
          <a:xfrm rot="-5400000">
            <a:off x="-147800" y="2515825"/>
            <a:ext cx="11592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Absorption</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endParaRPr>
          </a:p>
        </p:txBody>
      </p:sp>
      <p:sp>
        <p:nvSpPr>
          <p:cNvPr id="245" name="Google Shape;245;p29"/>
          <p:cNvSpPr txBox="1"/>
          <p:nvPr/>
        </p:nvSpPr>
        <p:spPr>
          <a:xfrm rot="-5400000">
            <a:off x="-147800" y="4497025"/>
            <a:ext cx="1159200" cy="37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Distribution</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p:txBody>
      </p:sp>
      <p:sp>
        <p:nvSpPr>
          <p:cNvPr id="246" name="Google Shape;246;p29"/>
          <p:cNvSpPr/>
          <p:nvPr/>
        </p:nvSpPr>
        <p:spPr>
          <a:xfrm>
            <a:off x="206400" y="6473825"/>
            <a:ext cx="6505500" cy="2123400"/>
          </a:xfrm>
          <a:prstGeom prst="rect">
            <a:avLst/>
          </a:prstGeom>
          <a:noFill/>
          <a:ln w="952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1100"/>
              <a:buFont typeface="Arial"/>
              <a:buNone/>
            </a:pPr>
            <a:r>
              <a:rPr lang="en-US" b="1">
                <a:solidFill>
                  <a:schemeClr val="dk1"/>
                </a:solidFill>
                <a:latin typeface="Century Gothic"/>
                <a:ea typeface="Century Gothic"/>
                <a:cs typeface="Century Gothic"/>
                <a:sym typeface="Century Gothic"/>
              </a:rPr>
              <a:t>Oral Or I.V. :</a:t>
            </a:r>
            <a:endParaRPr b="1">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000000"/>
              </a:buClr>
              <a:buSzPts val="1100"/>
              <a:buFont typeface="Arial"/>
              <a:buNone/>
            </a:pPr>
            <a:endParaRPr sz="1000" b="1">
              <a:solidFill>
                <a:schemeClr val="dk1"/>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000000"/>
              </a:buClr>
              <a:buFont typeface="Arial"/>
              <a:buNone/>
            </a:pPr>
            <a:r>
              <a:rPr lang="en-US" sz="1200">
                <a:solidFill>
                  <a:schemeClr val="dk1"/>
                </a:solidFill>
                <a:latin typeface="Century Gothic"/>
                <a:ea typeface="Century Gothic"/>
                <a:cs typeface="Century Gothic"/>
                <a:sym typeface="Century Gothic"/>
              </a:rPr>
              <a:t>- Factors that can control systemic drug penetration into ocular tissue are :</a:t>
            </a:r>
            <a:endParaRPr sz="1200">
              <a:solidFill>
                <a:schemeClr val="dk1"/>
              </a:solidFill>
              <a:latin typeface="Century Gothic"/>
              <a:ea typeface="Century Gothic"/>
              <a:cs typeface="Century Gothic"/>
              <a:sym typeface="Century Gothic"/>
            </a:endParaRPr>
          </a:p>
          <a:p>
            <a:pPr marL="285750" lvl="0" indent="-269875" algn="l" rtl="0">
              <a:lnSpc>
                <a:spcPct val="90000"/>
              </a:lnSpc>
              <a:spcBef>
                <a:spcPts val="0"/>
              </a:spcBef>
              <a:spcAft>
                <a:spcPts val="0"/>
              </a:spcAft>
              <a:buClr>
                <a:schemeClr val="dk1"/>
              </a:buClr>
              <a:buSzPts val="1200"/>
              <a:buChar char="•"/>
            </a:pPr>
            <a:r>
              <a:rPr lang="en-US" sz="1200" b="1">
                <a:solidFill>
                  <a:schemeClr val="dk1"/>
                </a:solidFill>
                <a:latin typeface="Century Gothic"/>
                <a:ea typeface="Century Gothic"/>
                <a:cs typeface="Century Gothic"/>
                <a:sym typeface="Century Gothic"/>
              </a:rPr>
              <a:t>lipid solubility of the drug:</a:t>
            </a:r>
            <a:r>
              <a:rPr lang="en-US" sz="1200">
                <a:solidFill>
                  <a:srgbClr val="FFFF00"/>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more penetration with </a:t>
            </a:r>
            <a:r>
              <a:rPr lang="en-US" sz="1200" u="sng">
                <a:solidFill>
                  <a:schemeClr val="dk1"/>
                </a:solidFill>
                <a:latin typeface="Century Gothic"/>
                <a:ea typeface="Century Gothic"/>
                <a:cs typeface="Century Gothic"/>
                <a:sym typeface="Century Gothic"/>
              </a:rPr>
              <a:t>high lipid solubility.</a:t>
            </a:r>
            <a:endParaRPr sz="1200" u="sng">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solidFill>
                  <a:schemeClr val="accent1"/>
                </a:solidFill>
                <a:latin typeface="Century Gothic"/>
                <a:ea typeface="Century Gothic"/>
                <a:cs typeface="Century Gothic"/>
                <a:sym typeface="Century Gothic"/>
              </a:rPr>
              <a:t>       (High lipid soluble drug → high absorption → high distribution).</a:t>
            </a:r>
            <a:endParaRPr sz="1200" u="sng">
              <a:solidFill>
                <a:schemeClr val="dk1"/>
              </a:solidFill>
              <a:latin typeface="Century Gothic"/>
              <a:ea typeface="Century Gothic"/>
              <a:cs typeface="Century Gothic"/>
              <a:sym typeface="Century Gothic"/>
            </a:endParaRPr>
          </a:p>
          <a:p>
            <a:pPr marL="285750" lvl="0" indent="-269875" algn="l" rtl="0">
              <a:lnSpc>
                <a:spcPct val="90000"/>
              </a:lnSpc>
              <a:spcBef>
                <a:spcPts val="0"/>
              </a:spcBef>
              <a:spcAft>
                <a:spcPts val="0"/>
              </a:spcAft>
              <a:buClr>
                <a:schemeClr val="dk1"/>
              </a:buClr>
              <a:buSzPts val="1200"/>
              <a:buChar char="•"/>
            </a:pPr>
            <a:r>
              <a:rPr lang="en-US" sz="1200" b="1">
                <a:solidFill>
                  <a:schemeClr val="dk1"/>
                </a:solidFill>
                <a:latin typeface="Century Gothic"/>
                <a:ea typeface="Century Gothic"/>
                <a:cs typeface="Century Gothic"/>
                <a:sym typeface="Century Gothic"/>
              </a:rPr>
              <a:t>Protein binding:</a:t>
            </a:r>
            <a:r>
              <a:rPr lang="en-US" sz="1200">
                <a:solidFill>
                  <a:schemeClr val="dk1"/>
                </a:solidFill>
                <a:latin typeface="Century Gothic"/>
                <a:ea typeface="Century Gothic"/>
                <a:cs typeface="Century Gothic"/>
                <a:sym typeface="Century Gothic"/>
              </a:rPr>
              <a:t> more effect with </a:t>
            </a:r>
            <a:r>
              <a:rPr lang="en-US" sz="1200" u="sng">
                <a:solidFill>
                  <a:schemeClr val="dk1"/>
                </a:solidFill>
                <a:latin typeface="Century Gothic"/>
                <a:ea typeface="Century Gothic"/>
                <a:cs typeface="Century Gothic"/>
                <a:sym typeface="Century Gothic"/>
              </a:rPr>
              <a:t>low protein binding </a:t>
            </a:r>
            <a:r>
              <a:rPr lang="en-US" sz="1200">
                <a:solidFill>
                  <a:schemeClr val="accent1"/>
                </a:solidFill>
                <a:latin typeface="Century Gothic"/>
                <a:ea typeface="Century Gothic"/>
                <a:cs typeface="Century Gothic"/>
                <a:sym typeface="Century Gothic"/>
              </a:rPr>
              <a:t>(inverse proportion). </a:t>
            </a:r>
            <a:endParaRPr sz="1200">
              <a:solidFill>
                <a:schemeClr val="dk1"/>
              </a:solidFill>
              <a:latin typeface="Century Gothic"/>
              <a:ea typeface="Century Gothic"/>
              <a:cs typeface="Century Gothic"/>
              <a:sym typeface="Century Gothic"/>
            </a:endParaRPr>
          </a:p>
          <a:p>
            <a:pPr marL="285750" lvl="0" indent="-269875" algn="l" rtl="0">
              <a:lnSpc>
                <a:spcPct val="90000"/>
              </a:lnSpc>
              <a:spcBef>
                <a:spcPts val="0"/>
              </a:spcBef>
              <a:spcAft>
                <a:spcPts val="0"/>
              </a:spcAft>
              <a:buClr>
                <a:schemeClr val="dk1"/>
              </a:buClr>
              <a:buSzPts val="1200"/>
              <a:buChar char="•"/>
            </a:pPr>
            <a:r>
              <a:rPr lang="en-US" sz="1200" b="1">
                <a:solidFill>
                  <a:schemeClr val="dk1"/>
                </a:solidFill>
                <a:latin typeface="Century Gothic"/>
                <a:ea typeface="Century Gothic"/>
                <a:cs typeface="Century Gothic"/>
                <a:sym typeface="Century Gothic"/>
              </a:rPr>
              <a:t>Eye inflammation:</a:t>
            </a:r>
            <a:r>
              <a:rPr lang="en-US" sz="1200">
                <a:solidFill>
                  <a:schemeClr val="dk1"/>
                </a:solidFill>
                <a:latin typeface="Century Gothic"/>
                <a:ea typeface="Century Gothic"/>
                <a:cs typeface="Century Gothic"/>
                <a:sym typeface="Century Gothic"/>
              </a:rPr>
              <a:t> more penetration with ocular inflammation.</a:t>
            </a:r>
            <a:r>
              <a:rPr lang="en-US" sz="1200">
                <a:solidFill>
                  <a:schemeClr val="accent1"/>
                </a:solidFill>
                <a:latin typeface="Century Gothic"/>
                <a:ea typeface="Century Gothic"/>
                <a:cs typeface="Century Gothic"/>
                <a:sym typeface="Century Gothic"/>
              </a:rPr>
              <a:t> </a:t>
            </a:r>
            <a:endParaRPr sz="1200">
              <a:solidFill>
                <a:schemeClr val="accent1"/>
              </a:solidFill>
              <a:latin typeface="Century Gothic"/>
              <a:ea typeface="Century Gothic"/>
              <a:cs typeface="Century Gothic"/>
              <a:sym typeface="Century Gothic"/>
            </a:endParaRPr>
          </a:p>
          <a:p>
            <a:pPr marL="285750" lvl="0" indent="0" algn="l" rtl="0">
              <a:lnSpc>
                <a:spcPct val="90000"/>
              </a:lnSpc>
              <a:spcBef>
                <a:spcPts val="0"/>
              </a:spcBef>
              <a:spcAft>
                <a:spcPts val="0"/>
              </a:spcAft>
              <a:buNone/>
            </a:pPr>
            <a:r>
              <a:rPr lang="en-US" sz="1200">
                <a:solidFill>
                  <a:schemeClr val="accent1"/>
                </a:solidFill>
                <a:latin typeface="Century Gothic"/>
                <a:ea typeface="Century Gothic"/>
                <a:cs typeface="Century Gothic"/>
                <a:sym typeface="Century Gothic"/>
              </a:rPr>
              <a:t>(In case of  inflammation (meningitis), it can affect the penetration ability of certain medications because it will affect the permeability even if the medication is polar)</a:t>
            </a:r>
            <a:endParaRPr sz="1200" b="1">
              <a:solidFill>
                <a:schemeClr val="accent1"/>
              </a:solidFill>
              <a:latin typeface="Century Gothic"/>
              <a:ea typeface="Century Gothic"/>
              <a:cs typeface="Century Gothic"/>
              <a:sym typeface="Century Gothic"/>
            </a:endParaRPr>
          </a:p>
        </p:txBody>
      </p:sp>
      <p:sp>
        <p:nvSpPr>
          <p:cNvPr id="247" name="Google Shape;247;p29"/>
          <p:cNvSpPr/>
          <p:nvPr/>
        </p:nvSpPr>
        <p:spPr>
          <a:xfrm>
            <a:off x="206325" y="6016750"/>
            <a:ext cx="3268500" cy="4569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endParaRPr sz="6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000000"/>
              </a:buClr>
              <a:buFont typeface="Arial"/>
              <a:buNone/>
            </a:pPr>
            <a:endParaRPr sz="10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000000"/>
              </a:buClr>
              <a:buFont typeface="Arial"/>
              <a:buNone/>
            </a:pPr>
            <a:r>
              <a:rPr lang="en-US" sz="1800">
                <a:solidFill>
                  <a:schemeClr val="dk1"/>
                </a:solidFill>
                <a:latin typeface="Century Gothic"/>
                <a:ea typeface="Century Gothic"/>
                <a:cs typeface="Century Gothic"/>
                <a:sym typeface="Century Gothic"/>
              </a:rPr>
              <a:t>Second- </a:t>
            </a:r>
            <a:r>
              <a:rPr lang="en-US" sz="1800" b="1">
                <a:solidFill>
                  <a:schemeClr val="dk1"/>
                </a:solidFill>
                <a:latin typeface="Century Gothic"/>
                <a:ea typeface="Century Gothic"/>
                <a:cs typeface="Century Gothic"/>
                <a:sym typeface="Century Gothic"/>
              </a:rPr>
              <a:t>systemically</a:t>
            </a:r>
            <a:r>
              <a:rPr lang="en-US" sz="1800">
                <a:solidFill>
                  <a:schemeClr val="dk1"/>
                </a:solidFill>
                <a:latin typeface="Century Gothic"/>
                <a:ea typeface="Century Gothic"/>
                <a:cs typeface="Century Gothic"/>
                <a:sym typeface="Century Gothic"/>
              </a:rPr>
              <a:t>:</a:t>
            </a:r>
            <a:endParaRPr sz="1800">
              <a:solidFill>
                <a:schemeClr val="dk1"/>
              </a:solidFill>
              <a:latin typeface="Century Gothic"/>
              <a:ea typeface="Century Gothic"/>
              <a:cs typeface="Century Gothic"/>
              <a:sym typeface="Century Gothic"/>
            </a:endParaRPr>
          </a:p>
          <a:p>
            <a:pPr marL="0" lvl="0" indent="0" algn="ctr" rtl="0">
              <a:spcBef>
                <a:spcPts val="0"/>
              </a:spcBef>
              <a:spcAft>
                <a:spcPts val="0"/>
              </a:spcAft>
              <a:buClr>
                <a:srgbClr val="000000"/>
              </a:buClr>
              <a:buSzPts val="1800"/>
              <a:buFont typeface="Arial"/>
              <a:buNone/>
            </a:pPr>
            <a:endParaRPr b="1">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Font typeface="Arial"/>
              <a:buNone/>
            </a:pPr>
            <a:fld id="{00000000-1234-1234-1234-123412341234}" type="slidenum">
              <a:rPr lang="en-US"/>
              <a:t>6</a:t>
            </a:fld>
            <a:endParaRPr/>
          </a:p>
        </p:txBody>
      </p:sp>
      <p:sp>
        <p:nvSpPr>
          <p:cNvPr id="254" name="Google Shape;254;p30"/>
          <p:cNvSpPr txBox="1"/>
          <p:nvPr/>
        </p:nvSpPr>
        <p:spPr>
          <a:xfrm>
            <a:off x="0" y="5394"/>
            <a:ext cx="6858000" cy="4617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Overview</a:t>
            </a:r>
            <a:endParaRPr sz="2400" b="1">
              <a:solidFill>
                <a:schemeClr val="lt1"/>
              </a:solidFill>
              <a:latin typeface="Century Gothic"/>
              <a:ea typeface="Century Gothic"/>
              <a:cs typeface="Century Gothic"/>
              <a:sym typeface="Century Gothic"/>
            </a:endParaRPr>
          </a:p>
        </p:txBody>
      </p:sp>
      <p:pic>
        <p:nvPicPr>
          <p:cNvPr id="255" name="Google Shape;255;p30"/>
          <p:cNvPicPr preferRelativeResize="0"/>
          <p:nvPr/>
        </p:nvPicPr>
        <p:blipFill>
          <a:blip r:embed="rId3">
            <a:alphaModFix/>
          </a:blip>
          <a:stretch>
            <a:fillRect/>
          </a:stretch>
        </p:blipFill>
        <p:spPr>
          <a:xfrm>
            <a:off x="152400" y="619500"/>
            <a:ext cx="6553200" cy="3621825"/>
          </a:xfrm>
          <a:prstGeom prst="rect">
            <a:avLst/>
          </a:prstGeom>
          <a:noFill/>
          <a:ln>
            <a:noFill/>
          </a:ln>
        </p:spPr>
      </p:pic>
      <p:pic>
        <p:nvPicPr>
          <p:cNvPr id="256" name="Google Shape;256;p30"/>
          <p:cNvPicPr preferRelativeResize="0"/>
          <p:nvPr/>
        </p:nvPicPr>
        <p:blipFill>
          <a:blip r:embed="rId4">
            <a:alphaModFix/>
          </a:blip>
          <a:stretch>
            <a:fillRect/>
          </a:stretch>
        </p:blipFill>
        <p:spPr>
          <a:xfrm>
            <a:off x="304800" y="4241325"/>
            <a:ext cx="6328549" cy="5512276"/>
          </a:xfrm>
          <a:prstGeom prst="rect">
            <a:avLst/>
          </a:prstGeom>
          <a:noFill/>
          <a:ln>
            <a:noFill/>
          </a:ln>
        </p:spPr>
      </p:pic>
      <p:cxnSp>
        <p:nvCxnSpPr>
          <p:cNvPr id="257" name="Google Shape;257;p30"/>
          <p:cNvCxnSpPr/>
          <p:nvPr/>
        </p:nvCxnSpPr>
        <p:spPr>
          <a:xfrm rot="10800000" flipH="1">
            <a:off x="785350" y="4730825"/>
            <a:ext cx="5229900" cy="20400"/>
          </a:xfrm>
          <a:prstGeom prst="straightConnector1">
            <a:avLst/>
          </a:prstGeom>
          <a:noFill/>
          <a:ln w="9525" cap="flat" cmpd="sng">
            <a:solidFill>
              <a:schemeClr val="dk1"/>
            </a:solidFill>
            <a:prstDash val="lgDashDot"/>
            <a:round/>
            <a:headEnd type="none" w="med" len="med"/>
            <a:tailEnd type="none" w="med" len="med"/>
          </a:ln>
        </p:spPr>
      </p:cxnSp>
      <p:sp>
        <p:nvSpPr>
          <p:cNvPr id="258" name="Google Shape;258;p30"/>
          <p:cNvSpPr/>
          <p:nvPr/>
        </p:nvSpPr>
        <p:spPr>
          <a:xfrm>
            <a:off x="208500" y="619500"/>
            <a:ext cx="1086900" cy="461700"/>
          </a:xfrm>
          <a:prstGeom prst="rect">
            <a:avLst/>
          </a:prstGeom>
          <a:solidFill>
            <a:srgbClr val="FFFFFF">
              <a:alpha val="0"/>
            </a:srgbClr>
          </a:solidFill>
          <a:ln w="9525" cap="flat" cmpd="sng">
            <a:solidFill>
              <a:schemeClr val="dk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Team 436</a:t>
            </a:r>
            <a:endParaRPr>
              <a:solidFill>
                <a:schemeClr val="dk1"/>
              </a:solidFill>
            </a:endParaRPr>
          </a:p>
        </p:txBody>
      </p:sp>
      <p:sp>
        <p:nvSpPr>
          <p:cNvPr id="259" name="Google Shape;259;p30"/>
          <p:cNvSpPr txBox="1"/>
          <p:nvPr/>
        </p:nvSpPr>
        <p:spPr>
          <a:xfrm>
            <a:off x="4759125" y="3649825"/>
            <a:ext cx="9681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t>+ Antimitotic</a:t>
            </a:r>
            <a:endParaRPr sz="1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sldNum" idx="12"/>
          </p:nvPr>
        </p:nvSpPr>
        <p:spPr>
          <a:xfrm>
            <a:off x="5148263" y="94099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Font typeface="Arial"/>
              <a:buNone/>
            </a:pPr>
            <a:fld id="{00000000-1234-1234-1234-123412341234}" type="slidenum">
              <a:rPr lang="en-US"/>
              <a:t>7</a:t>
            </a:fld>
            <a:endParaRPr/>
          </a:p>
        </p:txBody>
      </p:sp>
      <p:sp>
        <p:nvSpPr>
          <p:cNvPr id="266" name="Google Shape;266;p31"/>
          <p:cNvSpPr/>
          <p:nvPr/>
        </p:nvSpPr>
        <p:spPr>
          <a:xfrm>
            <a:off x="206400" y="1216025"/>
            <a:ext cx="6180000" cy="2717700"/>
          </a:xfrm>
          <a:prstGeom prst="rect">
            <a:avLst/>
          </a:prstGeom>
          <a:noFill/>
          <a:ln w="952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700"/>
              </a:spcBef>
              <a:spcAft>
                <a:spcPts val="0"/>
              </a:spcAft>
              <a:buNone/>
            </a:pPr>
            <a:endParaRPr sz="1200">
              <a:solidFill>
                <a:schemeClr val="dk1"/>
              </a:solidFill>
              <a:latin typeface="Century Gothic"/>
              <a:ea typeface="Century Gothic"/>
              <a:cs typeface="Century Gothic"/>
              <a:sym typeface="Century Gothic"/>
            </a:endParaRPr>
          </a:p>
        </p:txBody>
      </p:sp>
      <p:sp>
        <p:nvSpPr>
          <p:cNvPr id="267" name="Google Shape;267;p31"/>
          <p:cNvSpPr/>
          <p:nvPr/>
        </p:nvSpPr>
        <p:spPr>
          <a:xfrm>
            <a:off x="206325" y="758950"/>
            <a:ext cx="4792800" cy="4569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l" rtl="0">
              <a:lnSpc>
                <a:spcPct val="90000"/>
              </a:lnSpc>
              <a:spcBef>
                <a:spcPts val="900"/>
              </a:spcBef>
              <a:spcAft>
                <a:spcPts val="0"/>
              </a:spcAft>
              <a:buClr>
                <a:srgbClr val="000000"/>
              </a:buClr>
              <a:buSzPts val="1100"/>
              <a:buFont typeface="Arial"/>
              <a:buNone/>
            </a:pPr>
            <a:r>
              <a:rPr lang="en-US" b="1">
                <a:solidFill>
                  <a:schemeClr val="dk1"/>
                </a:solidFill>
                <a:latin typeface="Century Gothic"/>
                <a:ea typeface="Century Gothic"/>
                <a:cs typeface="Century Gothic"/>
                <a:sym typeface="Century Gothic"/>
              </a:rPr>
              <a:t>Ocular actions of cholinergic</a:t>
            </a:r>
            <a:r>
              <a:rPr lang="en-US" sz="1200" b="1">
                <a:solidFill>
                  <a:srgbClr val="999999"/>
                </a:solidFill>
                <a:latin typeface="Century Gothic"/>
                <a:ea typeface="Century Gothic"/>
                <a:cs typeface="Century Gothic"/>
                <a:sym typeface="Century Gothic"/>
              </a:rPr>
              <a:t>(parasympathetic) </a:t>
            </a:r>
            <a:r>
              <a:rPr lang="en-US" b="1">
                <a:solidFill>
                  <a:schemeClr val="dk1"/>
                </a:solidFill>
                <a:latin typeface="Century Gothic"/>
                <a:ea typeface="Century Gothic"/>
                <a:cs typeface="Century Gothic"/>
                <a:sym typeface="Century Gothic"/>
              </a:rPr>
              <a:t>drugs:</a:t>
            </a:r>
            <a:endParaRPr b="1">
              <a:solidFill>
                <a:schemeClr val="dk1"/>
              </a:solidFill>
              <a:latin typeface="Century Gothic"/>
              <a:ea typeface="Century Gothic"/>
              <a:cs typeface="Century Gothic"/>
              <a:sym typeface="Century Gothic"/>
            </a:endParaRPr>
          </a:p>
          <a:p>
            <a:pPr marL="0" lvl="0" indent="0" algn="ctr" rtl="0">
              <a:spcBef>
                <a:spcPts val="0"/>
              </a:spcBef>
              <a:spcAft>
                <a:spcPts val="0"/>
              </a:spcAft>
              <a:buClr>
                <a:srgbClr val="000000"/>
              </a:buClr>
              <a:buSzPts val="1100"/>
              <a:buFont typeface="Arial"/>
              <a:buNone/>
            </a:pPr>
            <a:endParaRPr b="1">
              <a:solidFill>
                <a:schemeClr val="dk1"/>
              </a:solidFill>
              <a:latin typeface="Century Gothic"/>
              <a:ea typeface="Century Gothic"/>
              <a:cs typeface="Century Gothic"/>
              <a:sym typeface="Century Gothic"/>
            </a:endParaRPr>
          </a:p>
        </p:txBody>
      </p:sp>
      <p:pic>
        <p:nvPicPr>
          <p:cNvPr id="268" name="Google Shape;268;p31"/>
          <p:cNvPicPr preferRelativeResize="0"/>
          <p:nvPr/>
        </p:nvPicPr>
        <p:blipFill>
          <a:blip r:embed="rId3">
            <a:alphaModFix/>
          </a:blip>
          <a:stretch>
            <a:fillRect/>
          </a:stretch>
        </p:blipFill>
        <p:spPr>
          <a:xfrm>
            <a:off x="4098200" y="2706175"/>
            <a:ext cx="2144625" cy="1118550"/>
          </a:xfrm>
          <a:prstGeom prst="rect">
            <a:avLst/>
          </a:prstGeom>
          <a:noFill/>
          <a:ln>
            <a:noFill/>
          </a:ln>
        </p:spPr>
      </p:pic>
      <p:sp>
        <p:nvSpPr>
          <p:cNvPr id="269" name="Google Shape;269;p31"/>
          <p:cNvSpPr txBox="1"/>
          <p:nvPr/>
        </p:nvSpPr>
        <p:spPr>
          <a:xfrm>
            <a:off x="228600" y="1292225"/>
            <a:ext cx="6180000" cy="193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1- Contraction of the pupillary sphincter muscle </a:t>
            </a:r>
            <a:r>
              <a:rPr lang="en-US" sz="1200" b="1" u="sng">
                <a:solidFill>
                  <a:schemeClr val="dk1"/>
                </a:solidFill>
                <a:latin typeface="Century Gothic"/>
                <a:ea typeface="Century Gothic"/>
                <a:cs typeface="Century Gothic"/>
                <a:sym typeface="Century Gothic"/>
              </a:rPr>
              <a:t>(miosis)</a:t>
            </a:r>
            <a:endParaRPr sz="1200" b="1" u="sng">
              <a:solidFill>
                <a:schemeClr val="dk1"/>
              </a:solidFill>
              <a:latin typeface="Century Gothic"/>
              <a:ea typeface="Century Gothic"/>
              <a:cs typeface="Century Gothic"/>
              <a:sym typeface="Century Gothic"/>
            </a:endParaRPr>
          </a:p>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2- Contraction of the ciliary muscle </a:t>
            </a:r>
            <a:r>
              <a:rPr lang="en-US" sz="1200" b="1" u="sng">
                <a:solidFill>
                  <a:schemeClr val="dk1"/>
                </a:solidFill>
                <a:latin typeface="Century Gothic"/>
                <a:ea typeface="Century Gothic"/>
                <a:cs typeface="Century Gothic"/>
                <a:sym typeface="Century Gothic"/>
              </a:rPr>
              <a:t>(accommodation for near vision).</a:t>
            </a:r>
            <a:endParaRPr sz="1200" b="1" u="sng">
              <a:solidFill>
                <a:schemeClr val="dk1"/>
              </a:solidFill>
              <a:latin typeface="Century Gothic"/>
              <a:ea typeface="Century Gothic"/>
              <a:cs typeface="Century Gothic"/>
              <a:sym typeface="Century Gothic"/>
            </a:endParaRPr>
          </a:p>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3- Decrease in intraocular pressure </a:t>
            </a:r>
            <a:r>
              <a:rPr lang="en-US" sz="1200" b="1" u="sng">
                <a:solidFill>
                  <a:schemeClr val="dk1"/>
                </a:solidFill>
                <a:latin typeface="Century Gothic"/>
                <a:ea typeface="Century Gothic"/>
                <a:cs typeface="Century Gothic"/>
                <a:sym typeface="Century Gothic"/>
              </a:rPr>
              <a:t>↓ IOP.</a:t>
            </a:r>
            <a:endParaRPr sz="1200" b="1" u="sng">
              <a:solidFill>
                <a:schemeClr val="dk1"/>
              </a:solidFill>
              <a:latin typeface="Century Gothic"/>
              <a:ea typeface="Century Gothic"/>
              <a:cs typeface="Century Gothic"/>
              <a:sym typeface="Century Gothic"/>
            </a:endParaRPr>
          </a:p>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4 -</a:t>
            </a:r>
            <a:r>
              <a:rPr lang="en-US" sz="1200" u="sng">
                <a:solidFill>
                  <a:schemeClr val="dk1"/>
                </a:solidFill>
                <a:latin typeface="Century Gothic"/>
                <a:ea typeface="Century Gothic"/>
                <a:cs typeface="Century Gothic"/>
                <a:sym typeface="Century Gothic"/>
              </a:rPr>
              <a:t>increases aqueous outflow through the trabecular meshwork into canal of       Schlemm by ciliary muscle contraction.</a:t>
            </a:r>
            <a:endParaRPr sz="1200" u="sng">
              <a:solidFill>
                <a:schemeClr val="dk1"/>
              </a:solidFill>
              <a:latin typeface="Century Gothic"/>
              <a:ea typeface="Century Gothic"/>
              <a:cs typeface="Century Gothic"/>
              <a:sym typeface="Century Gothic"/>
            </a:endParaRPr>
          </a:p>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5- Increased lacrimation</a:t>
            </a:r>
            <a:endParaRPr sz="1200">
              <a:solidFill>
                <a:schemeClr val="dk1"/>
              </a:solidFill>
              <a:latin typeface="Century Gothic"/>
              <a:ea typeface="Century Gothic"/>
              <a:cs typeface="Century Gothic"/>
              <a:sym typeface="Century Gothic"/>
            </a:endParaRPr>
          </a:p>
          <a:p>
            <a:pPr marL="0" lvl="0" indent="0" algn="l" rtl="0">
              <a:lnSpc>
                <a:spcPct val="115000"/>
              </a:lnSpc>
              <a:spcBef>
                <a:spcPts val="700"/>
              </a:spcBef>
              <a:spcAft>
                <a:spcPts val="0"/>
              </a:spcAft>
              <a:buNone/>
            </a:pPr>
            <a:r>
              <a:rPr lang="en-US" sz="1200">
                <a:solidFill>
                  <a:schemeClr val="dk1"/>
                </a:solidFill>
                <a:latin typeface="Century Gothic"/>
                <a:ea typeface="Century Gothic"/>
                <a:cs typeface="Century Gothic"/>
                <a:sym typeface="Century Gothic"/>
              </a:rPr>
              <a:t>6- Conjunctival Vasodilatation</a:t>
            </a:r>
            <a:endParaRPr sz="1200">
              <a:solidFill>
                <a:schemeClr val="dk1"/>
              </a:solidFill>
              <a:latin typeface="Century Gothic"/>
              <a:ea typeface="Century Gothic"/>
              <a:cs typeface="Century Gothic"/>
              <a:sym typeface="Century Gothic"/>
            </a:endParaRPr>
          </a:p>
        </p:txBody>
      </p:sp>
      <p:sp>
        <p:nvSpPr>
          <p:cNvPr id="270" name="Google Shape;270;p31"/>
          <p:cNvSpPr txBox="1"/>
          <p:nvPr/>
        </p:nvSpPr>
        <p:spPr>
          <a:xfrm>
            <a:off x="1432650" y="3499350"/>
            <a:ext cx="2645700" cy="456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200" b="1">
                <a:solidFill>
                  <a:schemeClr val="dk1"/>
                </a:solidFill>
                <a:latin typeface="Century Gothic"/>
                <a:ea typeface="Century Gothic"/>
                <a:cs typeface="Century Gothic"/>
                <a:sym typeface="Century Gothic"/>
              </a:rPr>
              <a:t>Miosis by parasympathetic drugs</a:t>
            </a:r>
            <a:endParaRPr sz="1200" b="1">
              <a:solidFill>
                <a:schemeClr val="dk1"/>
              </a:solidFill>
              <a:latin typeface="Century Gothic"/>
              <a:ea typeface="Century Gothic"/>
              <a:cs typeface="Century Gothic"/>
              <a:sym typeface="Century Gothic"/>
            </a:endParaRPr>
          </a:p>
        </p:txBody>
      </p:sp>
      <p:cxnSp>
        <p:nvCxnSpPr>
          <p:cNvPr id="271" name="Google Shape;271;p31"/>
          <p:cNvCxnSpPr/>
          <p:nvPr/>
        </p:nvCxnSpPr>
        <p:spPr>
          <a:xfrm flipH="1">
            <a:off x="3691775" y="3133825"/>
            <a:ext cx="410100" cy="328200"/>
          </a:xfrm>
          <a:prstGeom prst="straightConnector1">
            <a:avLst/>
          </a:prstGeom>
          <a:noFill/>
          <a:ln w="9525" cap="flat" cmpd="sng">
            <a:solidFill>
              <a:schemeClr val="dk1"/>
            </a:solidFill>
            <a:prstDash val="solid"/>
            <a:round/>
            <a:headEnd type="none" w="med" len="med"/>
            <a:tailEnd type="triangle" w="med" len="med"/>
          </a:ln>
        </p:spPr>
      </p:cxnSp>
      <p:sp>
        <p:nvSpPr>
          <p:cNvPr id="272" name="Google Shape;272;p31"/>
          <p:cNvSpPr/>
          <p:nvPr/>
        </p:nvSpPr>
        <p:spPr>
          <a:xfrm>
            <a:off x="206425" y="5102225"/>
            <a:ext cx="6180000" cy="2918700"/>
          </a:xfrm>
          <a:prstGeom prst="rect">
            <a:avLst/>
          </a:prstGeom>
          <a:noFill/>
          <a:ln w="9525" cap="flat" cmpd="sng">
            <a:solidFill>
              <a:srgbClr val="FEE5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700"/>
              </a:spcBef>
              <a:spcAft>
                <a:spcPts val="0"/>
              </a:spcAft>
              <a:buNone/>
            </a:pPr>
            <a:endParaRPr sz="1200">
              <a:solidFill>
                <a:schemeClr val="dk1"/>
              </a:solidFill>
              <a:latin typeface="Century Gothic"/>
              <a:ea typeface="Century Gothic"/>
              <a:cs typeface="Century Gothic"/>
              <a:sym typeface="Century Gothic"/>
            </a:endParaRPr>
          </a:p>
        </p:txBody>
      </p:sp>
      <p:sp>
        <p:nvSpPr>
          <p:cNvPr id="273" name="Google Shape;273;p31"/>
          <p:cNvSpPr/>
          <p:nvPr/>
        </p:nvSpPr>
        <p:spPr>
          <a:xfrm>
            <a:off x="206325" y="4645150"/>
            <a:ext cx="4792800" cy="456900"/>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b="1">
                <a:solidFill>
                  <a:schemeClr val="dk1"/>
                </a:solidFill>
                <a:latin typeface="Century Gothic"/>
                <a:ea typeface="Century Gothic"/>
                <a:cs typeface="Century Gothic"/>
                <a:sym typeface="Century Gothic"/>
              </a:rPr>
              <a:t>Aqueous production and drainage:</a:t>
            </a:r>
            <a:endParaRPr b="1">
              <a:solidFill>
                <a:schemeClr val="dk1"/>
              </a:solidFill>
              <a:latin typeface="Century Gothic"/>
              <a:ea typeface="Century Gothic"/>
              <a:cs typeface="Century Gothic"/>
              <a:sym typeface="Century Gothic"/>
            </a:endParaRPr>
          </a:p>
        </p:txBody>
      </p:sp>
      <p:pic>
        <p:nvPicPr>
          <p:cNvPr id="274" name="Google Shape;274;p31"/>
          <p:cNvPicPr preferRelativeResize="0"/>
          <p:nvPr/>
        </p:nvPicPr>
        <p:blipFill>
          <a:blip r:embed="rId4">
            <a:alphaModFix/>
          </a:blip>
          <a:stretch>
            <a:fillRect/>
          </a:stretch>
        </p:blipFill>
        <p:spPr>
          <a:xfrm>
            <a:off x="350225" y="5529300"/>
            <a:ext cx="2439050" cy="2013500"/>
          </a:xfrm>
          <a:prstGeom prst="rect">
            <a:avLst/>
          </a:prstGeom>
          <a:noFill/>
          <a:ln>
            <a:noFill/>
          </a:ln>
        </p:spPr>
      </p:pic>
      <p:sp>
        <p:nvSpPr>
          <p:cNvPr id="275" name="Google Shape;275;p31"/>
          <p:cNvSpPr txBox="1"/>
          <p:nvPr/>
        </p:nvSpPr>
        <p:spPr>
          <a:xfrm>
            <a:off x="2833750" y="5102225"/>
            <a:ext cx="3485400" cy="28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The aqueous humor is secreted by the epithelium of ciliary body. Produced by a combination of active transport of ions and ultrafiltration of interstitial fluid. The fluid flows over the surface of the lens, out through the pupil into the anterior chamber. Flows through </a:t>
            </a:r>
            <a:r>
              <a:rPr lang="en-US" sz="1200" b="1">
                <a:solidFill>
                  <a:srgbClr val="999999"/>
                </a:solidFill>
                <a:latin typeface="Century Gothic"/>
                <a:ea typeface="Century Gothic"/>
                <a:cs typeface="Century Gothic"/>
                <a:sym typeface="Century Gothic"/>
              </a:rPr>
              <a:t>(Drainage by)</a:t>
            </a:r>
            <a:r>
              <a:rPr lang="en-US" sz="1200">
                <a:solidFill>
                  <a:schemeClr val="dk1"/>
                </a:solidFill>
                <a:latin typeface="Century Gothic"/>
                <a:ea typeface="Century Gothic"/>
                <a:cs typeface="Century Gothic"/>
                <a:sym typeface="Century Gothic"/>
              </a:rPr>
              <a:t> </a:t>
            </a:r>
            <a:r>
              <a:rPr lang="en-US" sz="1200" b="1">
                <a:solidFill>
                  <a:srgbClr val="999999"/>
                </a:solidFill>
                <a:latin typeface="Century Gothic"/>
                <a:ea typeface="Century Gothic"/>
                <a:cs typeface="Century Gothic"/>
                <a:sym typeface="Century Gothic"/>
              </a:rPr>
              <a:t>1-</a:t>
            </a:r>
            <a:r>
              <a:rPr lang="en-US" sz="1200">
                <a:solidFill>
                  <a:schemeClr val="dk1"/>
                </a:solidFill>
                <a:latin typeface="Century Gothic"/>
                <a:ea typeface="Century Gothic"/>
                <a:cs typeface="Century Gothic"/>
                <a:sym typeface="Century Gothic"/>
              </a:rPr>
              <a:t> the trabecular meshwork into Schlemm’s canal </a:t>
            </a:r>
            <a:r>
              <a:rPr lang="en-US" sz="1200" b="1">
                <a:solidFill>
                  <a:srgbClr val="999999"/>
                </a:solidFill>
                <a:latin typeface="Century Gothic"/>
                <a:ea typeface="Century Gothic"/>
                <a:cs typeface="Century Gothic"/>
                <a:sym typeface="Century Gothic"/>
              </a:rPr>
              <a:t>2- </a:t>
            </a:r>
            <a:r>
              <a:rPr lang="en-US" sz="1200">
                <a:solidFill>
                  <a:schemeClr val="dk1"/>
                </a:solidFill>
                <a:latin typeface="Century Gothic"/>
                <a:ea typeface="Century Gothic"/>
                <a:cs typeface="Century Gothic"/>
                <a:sym typeface="Century Gothic"/>
              </a:rPr>
              <a:t>and uveoscleral drainage is collected in the scleral veins.</a:t>
            </a:r>
            <a:endParaRPr sz="1200">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1200" b="1">
                <a:solidFill>
                  <a:schemeClr val="dk1"/>
                </a:solidFill>
                <a:latin typeface="Century Gothic"/>
                <a:ea typeface="Century Gothic"/>
                <a:cs typeface="Century Gothic"/>
                <a:sym typeface="Century Gothic"/>
              </a:rPr>
              <a:t>(Decrease in IOP by parasympathetic drugs)</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accent1"/>
                </a:solidFill>
                <a:latin typeface="Century Gothic"/>
                <a:ea typeface="Century Gothic"/>
                <a:cs typeface="Century Gothic"/>
                <a:sym typeface="Century Gothic"/>
              </a:rPr>
              <a:t>By using the drug the iris pulled away + the ciliary muscles contract &gt;&gt; angle of filtration (drainage) increased &gt;&gt; more drainage</a:t>
            </a:r>
            <a:endParaRPr sz="1200">
              <a:solidFill>
                <a:schemeClr val="accent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p:nvPr/>
        </p:nvSpPr>
        <p:spPr>
          <a:xfrm>
            <a:off x="0" y="0"/>
            <a:ext cx="6858000" cy="5274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Drugs acting on parasympathetic system</a:t>
            </a:r>
            <a:endParaRPr sz="2400" b="1">
              <a:solidFill>
                <a:schemeClr val="lt1"/>
              </a:solidFill>
              <a:latin typeface="Century Gothic"/>
              <a:ea typeface="Century Gothic"/>
              <a:cs typeface="Century Gothic"/>
              <a:sym typeface="Century Gothic"/>
            </a:endParaRPr>
          </a:p>
        </p:txBody>
      </p:sp>
      <p:graphicFrame>
        <p:nvGraphicFramePr>
          <p:cNvPr id="282" name="Google Shape;282;p32"/>
          <p:cNvGraphicFramePr/>
          <p:nvPr/>
        </p:nvGraphicFramePr>
        <p:xfrm>
          <a:off x="55301" y="533398"/>
          <a:ext cx="6718400" cy="5962845"/>
        </p:xfrm>
        <a:graphic>
          <a:graphicData uri="http://schemas.openxmlformats.org/drawingml/2006/table">
            <a:tbl>
              <a:tblPr firstRow="1" bandRow="1">
                <a:noFill/>
                <a:tableStyleId>{412D6D2C-1181-442F-84F2-E2D49DD61A30}</a:tableStyleId>
              </a:tblPr>
              <a:tblGrid>
                <a:gridCol w="408975">
                  <a:extLst>
                    <a:ext uri="{9D8B030D-6E8A-4147-A177-3AD203B41FA5}">
                      <a16:colId xmlns:a16="http://schemas.microsoft.com/office/drawing/2014/main" val="20000"/>
                    </a:ext>
                  </a:extLst>
                </a:gridCol>
                <a:gridCol w="925475">
                  <a:extLst>
                    <a:ext uri="{9D8B030D-6E8A-4147-A177-3AD203B41FA5}">
                      <a16:colId xmlns:a16="http://schemas.microsoft.com/office/drawing/2014/main" val="20001"/>
                    </a:ext>
                  </a:extLst>
                </a:gridCol>
                <a:gridCol w="644875">
                  <a:extLst>
                    <a:ext uri="{9D8B030D-6E8A-4147-A177-3AD203B41FA5}">
                      <a16:colId xmlns:a16="http://schemas.microsoft.com/office/drawing/2014/main" val="20002"/>
                    </a:ext>
                  </a:extLst>
                </a:gridCol>
                <a:gridCol w="578000">
                  <a:extLst>
                    <a:ext uri="{9D8B030D-6E8A-4147-A177-3AD203B41FA5}">
                      <a16:colId xmlns:a16="http://schemas.microsoft.com/office/drawing/2014/main" val="20003"/>
                    </a:ext>
                  </a:extLst>
                </a:gridCol>
                <a:gridCol w="578000">
                  <a:extLst>
                    <a:ext uri="{9D8B030D-6E8A-4147-A177-3AD203B41FA5}">
                      <a16:colId xmlns:a16="http://schemas.microsoft.com/office/drawing/2014/main" val="20004"/>
                    </a:ext>
                  </a:extLst>
                </a:gridCol>
                <a:gridCol w="690700">
                  <a:extLst>
                    <a:ext uri="{9D8B030D-6E8A-4147-A177-3AD203B41FA5}">
                      <a16:colId xmlns:a16="http://schemas.microsoft.com/office/drawing/2014/main" val="20005"/>
                    </a:ext>
                  </a:extLst>
                </a:gridCol>
                <a:gridCol w="992425">
                  <a:extLst>
                    <a:ext uri="{9D8B030D-6E8A-4147-A177-3AD203B41FA5}">
                      <a16:colId xmlns:a16="http://schemas.microsoft.com/office/drawing/2014/main" val="20006"/>
                    </a:ext>
                  </a:extLst>
                </a:gridCol>
                <a:gridCol w="582500">
                  <a:extLst>
                    <a:ext uri="{9D8B030D-6E8A-4147-A177-3AD203B41FA5}">
                      <a16:colId xmlns:a16="http://schemas.microsoft.com/office/drawing/2014/main" val="20007"/>
                    </a:ext>
                  </a:extLst>
                </a:gridCol>
                <a:gridCol w="498650">
                  <a:extLst>
                    <a:ext uri="{9D8B030D-6E8A-4147-A177-3AD203B41FA5}">
                      <a16:colId xmlns:a16="http://schemas.microsoft.com/office/drawing/2014/main" val="20008"/>
                    </a:ext>
                  </a:extLst>
                </a:gridCol>
                <a:gridCol w="818800">
                  <a:extLst>
                    <a:ext uri="{9D8B030D-6E8A-4147-A177-3AD203B41FA5}">
                      <a16:colId xmlns:a16="http://schemas.microsoft.com/office/drawing/2014/main" val="20009"/>
                    </a:ext>
                  </a:extLst>
                </a:gridCol>
              </a:tblGrid>
              <a:tr h="356525">
                <a:tc gridSpan="10">
                  <a:txBody>
                    <a:bodyPr/>
                    <a:lstStyle/>
                    <a:p>
                      <a:pPr marL="0" lvl="0" indent="0" algn="ctr" rtl="0">
                        <a:spcBef>
                          <a:spcPts val="0"/>
                        </a:spcBef>
                        <a:spcAft>
                          <a:spcPts val="0"/>
                        </a:spcAft>
                        <a:buNone/>
                      </a:pPr>
                      <a:r>
                        <a:rPr lang="en-US" sz="1700" b="1">
                          <a:solidFill>
                            <a:schemeClr val="accent1"/>
                          </a:solidFill>
                          <a:latin typeface="Century Gothic"/>
                          <a:ea typeface="Century Gothic"/>
                          <a:cs typeface="Century Gothic"/>
                          <a:sym typeface="Century Gothic"/>
                        </a:rPr>
                        <a:t>Cholinergic agonists</a:t>
                      </a:r>
                      <a:endParaRPr sz="1700" b="1" u="none" strike="noStrike" cap="none">
                        <a:solidFill>
                          <a:schemeClr val="dk1"/>
                        </a:solidFill>
                        <a:latin typeface="Century Gothic"/>
                        <a:ea typeface="Century Gothic"/>
                        <a:cs typeface="Century Gothic"/>
                        <a:sym typeface="Century Gothic"/>
                      </a:endParaRPr>
                    </a:p>
                  </a:txBody>
                  <a:tcPr marL="91450" marR="91450" marT="45725" marB="45725" anchor="ctr">
                    <a:solidFill>
                      <a:schemeClr val="lt1"/>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541575">
                <a:tc rowSpan="3">
                  <a:txBody>
                    <a:bodyPr/>
                    <a:lstStyle/>
                    <a:p>
                      <a:pPr marL="0" lvl="0" indent="0" algn="ctr" rtl="0">
                        <a:spcBef>
                          <a:spcPts val="0"/>
                        </a:spcBef>
                        <a:spcAft>
                          <a:spcPts val="0"/>
                        </a:spcAft>
                        <a:buClr>
                          <a:srgbClr val="000000"/>
                        </a:buClr>
                        <a:buSzPts val="1400"/>
                        <a:buFont typeface="Arial"/>
                        <a:buNone/>
                      </a:pPr>
                      <a:endParaRPr sz="1700" b="0" u="none" strike="noStrike" cap="none">
                        <a:solidFill>
                          <a:schemeClr val="dk1"/>
                        </a:solidFill>
                      </a:endParaRPr>
                    </a:p>
                  </a:txBody>
                  <a:tcPr marL="91450" marR="91450" marT="45725" marB="45725" anchor="ctr">
                    <a:solidFill>
                      <a:schemeClr val="lt2"/>
                    </a:solidFill>
                  </a:tcPr>
                </a:tc>
                <a:tc gridSpan="4">
                  <a:txBody>
                    <a:bodyPr/>
                    <a:lstStyle/>
                    <a:p>
                      <a:pPr marL="0" marR="0" lvl="0" indent="0" algn="ctr" rtl="0">
                        <a:spcBef>
                          <a:spcPts val="0"/>
                        </a:spcBef>
                        <a:spcAft>
                          <a:spcPts val="0"/>
                        </a:spcAft>
                        <a:buNone/>
                      </a:pPr>
                      <a:r>
                        <a:rPr lang="en-US" sz="1200" u="none" strike="noStrike" cap="none">
                          <a:solidFill>
                            <a:schemeClr val="dk1"/>
                          </a:solidFill>
                        </a:rPr>
                        <a:t>Indirect agonists (anticholinesterases)</a:t>
                      </a:r>
                      <a:endParaRPr sz="1200"/>
                    </a:p>
                  </a:txBody>
                  <a:tcPr marL="91450" marR="91450" marT="45725" marB="45725" anchor="ctr">
                    <a:solidFill>
                      <a:srgbClr val="BEFDED"/>
                    </a:solidFill>
                  </a:tcPr>
                </a:tc>
                <a:tc hMerge="1">
                  <a:txBody>
                    <a:bodyPr/>
                    <a:lstStyle/>
                    <a:p>
                      <a:endParaRPr lang="ar-SA"/>
                    </a:p>
                  </a:txBody>
                  <a:tcPr/>
                </a:tc>
                <a:tc hMerge="1">
                  <a:txBody>
                    <a:bodyPr/>
                    <a:lstStyle/>
                    <a:p>
                      <a:endParaRPr lang="ar-SA"/>
                    </a:p>
                  </a:txBody>
                  <a:tcPr/>
                </a:tc>
                <a:tc hMerge="1">
                  <a:txBody>
                    <a:bodyPr/>
                    <a:lstStyle/>
                    <a:p>
                      <a:endParaRPr lang="ar-SA"/>
                    </a:p>
                  </a:txBody>
                  <a:tcPr/>
                </a:tc>
                <a:tc gridSpan="5">
                  <a:txBody>
                    <a:bodyPr/>
                    <a:lstStyle/>
                    <a:p>
                      <a:pPr marL="0" marR="0" lvl="0" indent="0" algn="ctr" rtl="0">
                        <a:spcBef>
                          <a:spcPts val="0"/>
                        </a:spcBef>
                        <a:spcAft>
                          <a:spcPts val="0"/>
                        </a:spcAft>
                        <a:buNone/>
                      </a:pPr>
                      <a:r>
                        <a:rPr lang="en-US" sz="1200" u="none" strike="noStrike" cap="none">
                          <a:solidFill>
                            <a:schemeClr val="dk1"/>
                          </a:solidFill>
                        </a:rPr>
                        <a:t>Direct agonists</a:t>
                      </a:r>
                      <a:endParaRPr sz="1200" u="none" strike="noStrike" cap="none">
                        <a:solidFill>
                          <a:schemeClr val="dk1"/>
                        </a:solidFill>
                      </a:endParaRPr>
                    </a:p>
                  </a:txBody>
                  <a:tcPr marL="91450" marR="91450" marT="45725" marB="45725" anchor="ctr">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BEFDED"/>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1"/>
                  </a:ext>
                </a:extLst>
              </a:tr>
              <a:tr h="385750">
                <a:tc vMerge="1">
                  <a:txBody>
                    <a:bodyPr/>
                    <a:lstStyle/>
                    <a:p>
                      <a:endParaRPr lang="ar-SA"/>
                    </a:p>
                  </a:txBody>
                  <a:tcPr/>
                </a:tc>
                <a:tc gridSpan="2">
                  <a:txBody>
                    <a:bodyPr/>
                    <a:lstStyle/>
                    <a:p>
                      <a:pPr marL="0" marR="0" lvl="0" indent="0" algn="ctr" rtl="0">
                        <a:spcBef>
                          <a:spcPts val="0"/>
                        </a:spcBef>
                        <a:spcAft>
                          <a:spcPts val="0"/>
                        </a:spcAft>
                        <a:buNone/>
                      </a:pPr>
                      <a:r>
                        <a:rPr lang="en-US" sz="1200" b="1" u="none" strike="noStrike" cap="none">
                          <a:solidFill>
                            <a:srgbClr val="171616"/>
                          </a:solidFill>
                        </a:rPr>
                        <a:t>Irreversible </a:t>
                      </a:r>
                      <a:r>
                        <a:rPr lang="en-US" sz="1200" u="none" strike="noStrike" cap="none">
                          <a:solidFill>
                            <a:srgbClr val="999999"/>
                          </a:solidFill>
                        </a:rPr>
                        <a:t>(phos</a:t>
                      </a:r>
                      <a:r>
                        <a:rPr lang="en-US" sz="1200" u="sng" strike="noStrike" cap="none">
                          <a:solidFill>
                            <a:srgbClr val="999999"/>
                          </a:solidFill>
                        </a:rPr>
                        <a:t>phate</a:t>
                      </a:r>
                      <a:r>
                        <a:rPr lang="en-US" sz="1200" u="none" strike="noStrike" cap="none">
                          <a:solidFill>
                            <a:srgbClr val="999999"/>
                          </a:solidFill>
                        </a:rPr>
                        <a:t> ester)</a:t>
                      </a:r>
                      <a:endParaRPr sz="1200" b="1" u="none" strike="noStrike" cap="none">
                        <a:solidFill>
                          <a:srgbClr val="999999"/>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BEFDED"/>
                    </a:solidFill>
                  </a:tcPr>
                </a:tc>
                <a:tc hMerge="1">
                  <a:txBody>
                    <a:bodyPr/>
                    <a:lstStyle/>
                    <a:p>
                      <a:endParaRPr lang="ar-SA"/>
                    </a:p>
                  </a:txBody>
                  <a:tcPr/>
                </a:tc>
                <a:tc gridSpan="2">
                  <a:txBody>
                    <a:bodyPr/>
                    <a:lstStyle/>
                    <a:p>
                      <a:pPr marL="0" marR="0" lvl="0" indent="0" algn="ctr" rtl="0">
                        <a:spcBef>
                          <a:spcPts val="0"/>
                        </a:spcBef>
                        <a:spcAft>
                          <a:spcPts val="0"/>
                        </a:spcAft>
                        <a:buNone/>
                      </a:pPr>
                      <a:r>
                        <a:rPr lang="en-US" sz="1200" b="1" u="none" strike="noStrike" cap="none">
                          <a:solidFill>
                            <a:srgbClr val="171616"/>
                          </a:solidFill>
                        </a:rPr>
                        <a:t>reversible</a:t>
                      </a:r>
                      <a:endParaRPr sz="12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solidFill>
                      <a:srgbClr val="BEFDED"/>
                    </a:solidFill>
                  </a:tcPr>
                </a:tc>
                <a:tc hMerge="1">
                  <a:txBody>
                    <a:bodyPr/>
                    <a:lstStyle/>
                    <a:p>
                      <a:endParaRPr lang="ar-SA"/>
                    </a:p>
                  </a:txBody>
                  <a:tcPr/>
                </a:tc>
                <a:tc rowSpan="2">
                  <a:txBody>
                    <a:bodyPr/>
                    <a:lstStyle/>
                    <a:p>
                      <a:pPr marL="0" marR="0" lvl="0" indent="0" algn="ctr" rtl="0">
                        <a:spcBef>
                          <a:spcPts val="0"/>
                        </a:spcBef>
                        <a:spcAft>
                          <a:spcPts val="0"/>
                        </a:spcAft>
                        <a:buNone/>
                      </a:pPr>
                      <a:endParaRPr sz="1200" b="1" u="none" strike="noStrike" cap="none">
                        <a:solidFill>
                          <a:schemeClr val="accent2"/>
                        </a:solidFill>
                      </a:endParaRPr>
                    </a:p>
                    <a:p>
                      <a:pPr marL="0" marR="0" lvl="0" indent="0" algn="ctr" rtl="0">
                        <a:spcBef>
                          <a:spcPts val="0"/>
                        </a:spcBef>
                        <a:spcAft>
                          <a:spcPts val="0"/>
                        </a:spcAft>
                        <a:buNone/>
                      </a:pPr>
                      <a:endParaRPr sz="1200" b="1" u="none" strike="noStrike" cap="none">
                        <a:solidFill>
                          <a:schemeClr val="accent2"/>
                        </a:solidFill>
                      </a:endParaRPr>
                    </a:p>
                    <a:p>
                      <a:pPr marL="0" marR="0" lvl="0" indent="0" algn="ctr" rtl="0">
                        <a:spcBef>
                          <a:spcPts val="0"/>
                        </a:spcBef>
                        <a:spcAft>
                          <a:spcPts val="0"/>
                        </a:spcAft>
                        <a:buNone/>
                      </a:pPr>
                      <a:r>
                        <a:rPr lang="en-US" sz="1200" b="1">
                          <a:solidFill>
                            <a:schemeClr val="accent2"/>
                          </a:solidFill>
                        </a:rPr>
                        <a:t>P</a:t>
                      </a:r>
                      <a:r>
                        <a:rPr lang="en-US" sz="1200" b="1" u="none" strike="noStrike" cap="none">
                          <a:solidFill>
                            <a:schemeClr val="accent2"/>
                          </a:solidFill>
                        </a:rPr>
                        <a:t>ilocarpine</a:t>
                      </a:r>
                      <a:endParaRPr sz="1200" b="1" u="none" strike="noStrike" cap="none">
                        <a:solidFill>
                          <a:schemeClr val="accent2"/>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lt1"/>
                    </a:solidFill>
                  </a:tcPr>
                </a:tc>
                <a:tc rowSpan="2">
                  <a:txBody>
                    <a:bodyPr/>
                    <a:lstStyle/>
                    <a:p>
                      <a:pPr marL="0" marR="0" lvl="0" indent="0" algn="ctr" rtl="0">
                        <a:spcBef>
                          <a:spcPts val="0"/>
                        </a:spcBef>
                        <a:spcAft>
                          <a:spcPts val="0"/>
                        </a:spcAft>
                        <a:buNone/>
                      </a:pPr>
                      <a:r>
                        <a:rPr lang="en-US" sz="1200" b="1">
                          <a:solidFill>
                            <a:schemeClr val="accent2"/>
                          </a:solidFill>
                        </a:rPr>
                        <a:t>C</a:t>
                      </a:r>
                      <a:r>
                        <a:rPr lang="en-US" sz="1200" b="1" u="none" strike="noStrike" cap="none">
                          <a:solidFill>
                            <a:schemeClr val="accent2"/>
                          </a:solidFill>
                        </a:rPr>
                        <a:t>arbachol</a:t>
                      </a:r>
                      <a:endParaRPr sz="1200" b="1" u="none" strike="noStrike" cap="none">
                        <a:solidFill>
                          <a:schemeClr val="accent2"/>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lt1"/>
                    </a:solidFill>
                  </a:tcPr>
                </a:tc>
                <a:tc rowSpan="2">
                  <a:txBody>
                    <a:bodyPr/>
                    <a:lstStyle/>
                    <a:p>
                      <a:pPr marL="0" marR="0" lvl="0" indent="0" algn="ctr" rtl="0">
                        <a:spcBef>
                          <a:spcPts val="0"/>
                        </a:spcBef>
                        <a:spcAft>
                          <a:spcPts val="0"/>
                        </a:spcAft>
                        <a:buNone/>
                      </a:pPr>
                      <a:r>
                        <a:rPr lang="en-US" sz="1200" b="1" u="none" strike="noStrike" cap="none">
                          <a:solidFill>
                            <a:schemeClr val="accent2"/>
                          </a:solidFill>
                        </a:rPr>
                        <a:t>Ach</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lt1"/>
                    </a:solidFill>
                  </a:tcPr>
                </a:tc>
                <a:tc rowSpan="2" gridSpan="2">
                  <a:txBody>
                    <a:bodyPr/>
                    <a:lstStyle/>
                    <a:p>
                      <a:pPr marL="0" marR="0" lvl="0" indent="0" algn="ctr" rtl="0">
                        <a:lnSpc>
                          <a:spcPct val="100000"/>
                        </a:lnSpc>
                        <a:spcBef>
                          <a:spcPts val="0"/>
                        </a:spcBef>
                        <a:spcAft>
                          <a:spcPts val="0"/>
                        </a:spcAft>
                        <a:buClr>
                          <a:schemeClr val="accent2"/>
                        </a:buClr>
                        <a:buSzPts val="1200"/>
                        <a:buFont typeface="Century Gothic"/>
                        <a:buNone/>
                      </a:pPr>
                      <a:r>
                        <a:rPr lang="en-US" sz="1200" b="1" u="none" strike="noStrike" cap="none">
                          <a:solidFill>
                            <a:schemeClr val="accent2"/>
                          </a:solidFill>
                        </a:rPr>
                        <a:t>Methacholine</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lt1"/>
                    </a:solidFill>
                  </a:tcPr>
                </a:tc>
                <a:tc rowSpan="2" hMerge="1">
                  <a:txBody>
                    <a:bodyPr/>
                    <a:lstStyle/>
                    <a:p>
                      <a:endParaRPr lang="ar-SA"/>
                    </a:p>
                  </a:txBody>
                  <a:tcPr/>
                </a:tc>
                <a:extLst>
                  <a:ext uri="{0D108BD9-81ED-4DB2-BD59-A6C34878D82A}">
                    <a16:rowId xmlns:a16="http://schemas.microsoft.com/office/drawing/2014/main" val="10002"/>
                  </a:ext>
                </a:extLst>
              </a:tr>
              <a:tr h="648725">
                <a:tc vMerge="1">
                  <a:txBody>
                    <a:bodyPr/>
                    <a:lstStyle/>
                    <a:p>
                      <a:endParaRPr lang="ar-SA"/>
                    </a:p>
                  </a:txBody>
                  <a:tcPr/>
                </a:tc>
                <a:tc>
                  <a:txBody>
                    <a:bodyPr/>
                    <a:lstStyle/>
                    <a:p>
                      <a:pPr marL="0" marR="0" lvl="0" indent="0" algn="ctr" rtl="0">
                        <a:spcBef>
                          <a:spcPts val="0"/>
                        </a:spcBef>
                        <a:spcAft>
                          <a:spcPts val="0"/>
                        </a:spcAft>
                        <a:buNone/>
                      </a:pPr>
                      <a:r>
                        <a:rPr lang="en-US" sz="1200" b="1">
                          <a:solidFill>
                            <a:schemeClr val="accent2"/>
                          </a:solidFill>
                        </a:rPr>
                        <a:t>I</a:t>
                      </a:r>
                      <a:r>
                        <a:rPr lang="en-US" sz="1200" b="1" u="none" strike="noStrike" cap="none">
                          <a:solidFill>
                            <a:schemeClr val="accent2"/>
                          </a:solidFill>
                        </a:rPr>
                        <a:t>sofluoro</a:t>
                      </a:r>
                      <a:r>
                        <a:rPr lang="en-US" sz="1200" b="1" u="none" strike="noStrike" cap="none">
                          <a:solidFill>
                            <a:srgbClr val="3BB7B2"/>
                          </a:solidFill>
                        </a:rPr>
                        <a:t>phate</a:t>
                      </a:r>
                      <a:endParaRPr sz="1200" b="1" u="none" strike="noStrike" cap="none">
                        <a:solidFill>
                          <a:srgbClr val="3BB7B2"/>
                        </a:solidFill>
                      </a:endParaRPr>
                    </a:p>
                  </a:txBody>
                  <a:tcPr marL="91450" marR="91450" marT="45725" marB="45725" anchor="ctr">
                    <a:solidFill>
                      <a:schemeClr val="lt1"/>
                    </a:solidFill>
                  </a:tcPr>
                </a:tc>
                <a:tc>
                  <a:txBody>
                    <a:bodyPr/>
                    <a:lstStyle/>
                    <a:p>
                      <a:pPr marL="0" marR="0" lvl="0" indent="0" algn="ctr" rtl="1">
                        <a:spcBef>
                          <a:spcPts val="0"/>
                        </a:spcBef>
                        <a:spcAft>
                          <a:spcPts val="0"/>
                        </a:spcAft>
                        <a:buNone/>
                      </a:pPr>
                      <a:r>
                        <a:rPr lang="en-US" sz="1200" b="1">
                          <a:solidFill>
                            <a:schemeClr val="accent2"/>
                          </a:solidFill>
                        </a:rPr>
                        <a:t>E</a:t>
                      </a:r>
                      <a:r>
                        <a:rPr lang="en-US" sz="1200" b="1" u="none" strike="noStrike" cap="none">
                          <a:solidFill>
                            <a:schemeClr val="accent2"/>
                          </a:solidFill>
                        </a:rPr>
                        <a:t>chothio</a:t>
                      </a:r>
                      <a:r>
                        <a:rPr lang="en-US" sz="1200" b="1" u="none" strike="noStrike" cap="none">
                          <a:solidFill>
                            <a:schemeClr val="accent1"/>
                          </a:solidFill>
                        </a:rPr>
                        <a:t>phate</a:t>
                      </a:r>
                      <a:endParaRPr sz="1200" b="1" u="none" strike="noStrike" cap="none">
                        <a:solidFill>
                          <a:schemeClr val="accent1"/>
                        </a:solidFill>
                      </a:endParaRPr>
                    </a:p>
                  </a:txBody>
                  <a:tcPr marL="91450" marR="91450" marT="45725" marB="45725" anchor="ctr">
                    <a:solidFill>
                      <a:schemeClr val="lt1"/>
                    </a:solidFill>
                  </a:tcPr>
                </a:tc>
                <a:tc>
                  <a:txBody>
                    <a:bodyPr/>
                    <a:lstStyle/>
                    <a:p>
                      <a:pPr marL="0" marR="0" lvl="0" indent="0" algn="l" rtl="0">
                        <a:spcBef>
                          <a:spcPts val="0"/>
                        </a:spcBef>
                        <a:spcAft>
                          <a:spcPts val="0"/>
                        </a:spcAft>
                        <a:buNone/>
                      </a:pPr>
                      <a:r>
                        <a:rPr lang="en-US" sz="1200" b="1">
                          <a:solidFill>
                            <a:schemeClr val="accent2"/>
                          </a:solidFill>
                        </a:rPr>
                        <a:t>Physostigmine</a:t>
                      </a:r>
                      <a:endParaRPr sz="1200" b="1" u="none" strike="noStrike" cap="none">
                        <a:solidFill>
                          <a:schemeClr val="accent2"/>
                        </a:solidFill>
                      </a:endParaRPr>
                    </a:p>
                  </a:txBody>
                  <a:tcPr marL="91450" marR="91450" marT="45725" marB="45725" anchor="ctr">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Clr>
                          <a:srgbClr val="000000"/>
                        </a:buClr>
                        <a:buFont typeface="Arial"/>
                        <a:buNone/>
                      </a:pPr>
                      <a:r>
                        <a:rPr lang="en-US" sz="1200" b="1">
                          <a:solidFill>
                            <a:schemeClr val="accent2"/>
                          </a:solidFill>
                        </a:rPr>
                        <a:t>Demecarium</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solidFill>
                      <a:schemeClr val="lt1"/>
                    </a:solidFill>
                  </a:tcPr>
                </a:tc>
                <a:tc vMerge="1">
                  <a:txBody>
                    <a:bodyPr/>
                    <a:lstStyle/>
                    <a:p>
                      <a:endParaRPr lang="ar-SA"/>
                    </a:p>
                  </a:txBody>
                  <a:tcPr/>
                </a:tc>
                <a:tc vMerge="1">
                  <a:txBody>
                    <a:bodyPr/>
                    <a:lstStyle/>
                    <a:p>
                      <a:endParaRPr lang="ar-SA"/>
                    </a:p>
                  </a:txBody>
                  <a:tcPr/>
                </a:tc>
                <a:tc vMerge="1">
                  <a:txBody>
                    <a:bodyPr/>
                    <a:lstStyle/>
                    <a:p>
                      <a:endParaRPr lang="ar-SA"/>
                    </a:p>
                  </a:txBody>
                  <a:tcPr/>
                </a:tc>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3"/>
                  </a:ext>
                </a:extLst>
              </a:tr>
              <a:tr h="1774775">
                <a:tc rowSpan="2">
                  <a:txBody>
                    <a:bodyPr/>
                    <a:lstStyle/>
                    <a:p>
                      <a:pPr marL="285750" marR="0" lvl="0" indent="-200025" algn="l" rtl="0">
                        <a:spcBef>
                          <a:spcPts val="0"/>
                        </a:spcBef>
                        <a:spcAft>
                          <a:spcPts val="0"/>
                        </a:spcAft>
                        <a:buNone/>
                      </a:pPr>
                      <a:endParaRPr sz="1350" u="none" strike="noStrike" cap="none">
                        <a:latin typeface="Arial"/>
                        <a:ea typeface="Arial"/>
                        <a:cs typeface="Arial"/>
                        <a:sym typeface="Arial"/>
                      </a:endParaRPr>
                    </a:p>
                  </a:txBody>
                  <a:tcPr marL="91450" marR="91450" marT="45725" marB="45725" anchor="ctr">
                    <a:solidFill>
                      <a:srgbClr val="FFD80E"/>
                    </a:solidFill>
                  </a:tcPr>
                </a:tc>
                <a:tc gridSpan="4">
                  <a:txBody>
                    <a:bodyPr/>
                    <a:lstStyle/>
                    <a:p>
                      <a:pPr marL="0" marR="0" lvl="0" indent="0" algn="l" rtl="0">
                        <a:spcBef>
                          <a:spcPts val="0"/>
                        </a:spcBef>
                        <a:spcAft>
                          <a:spcPts val="0"/>
                        </a:spcAft>
                        <a:buNone/>
                      </a:pPr>
                      <a:r>
                        <a:rPr lang="en-US" sz="1200" b="1">
                          <a:solidFill>
                            <a:schemeClr val="accent2"/>
                          </a:solidFill>
                        </a:rPr>
                        <a:t>Isofluoro</a:t>
                      </a:r>
                      <a:r>
                        <a:rPr lang="en-US" sz="1200" b="1">
                          <a:solidFill>
                            <a:schemeClr val="accent1"/>
                          </a:solidFill>
                        </a:rPr>
                        <a:t>phate</a:t>
                      </a:r>
                      <a:r>
                        <a:rPr lang="en-US" sz="1200" b="1">
                          <a:solidFill>
                            <a:schemeClr val="accent2"/>
                          </a:solidFill>
                        </a:rPr>
                        <a:t>, Echothio</a:t>
                      </a:r>
                      <a:r>
                        <a:rPr lang="en-US" sz="1200" b="1">
                          <a:solidFill>
                            <a:schemeClr val="accent1"/>
                          </a:solidFill>
                        </a:rPr>
                        <a:t>phate</a:t>
                      </a:r>
                      <a:r>
                        <a:rPr lang="en-US" sz="1200" b="1">
                          <a:solidFill>
                            <a:schemeClr val="accent2"/>
                          </a:solidFill>
                        </a:rPr>
                        <a:t>, Physostigmine:</a:t>
                      </a:r>
                      <a:endParaRPr sz="1200" b="1">
                        <a:solidFill>
                          <a:schemeClr val="accent2"/>
                        </a:solidFill>
                      </a:endParaRPr>
                    </a:p>
                    <a:p>
                      <a:pPr marL="285750" marR="0" lvl="0" indent="-276225" algn="l" rtl="0">
                        <a:spcBef>
                          <a:spcPts val="0"/>
                        </a:spcBef>
                        <a:spcAft>
                          <a:spcPts val="0"/>
                        </a:spcAft>
                        <a:buClr>
                          <a:schemeClr val="dk1"/>
                        </a:buClr>
                        <a:buSzPts val="1200"/>
                        <a:buFont typeface="Arial"/>
                        <a:buChar char="•"/>
                      </a:pPr>
                      <a:r>
                        <a:rPr lang="en-US" sz="1200" u="none" strike="noStrike" cap="none"/>
                        <a:t>Glaucoma </a:t>
                      </a:r>
                      <a:endParaRPr sz="1200"/>
                    </a:p>
                    <a:p>
                      <a:pPr marL="285750" marR="0" lvl="0" indent="-276225" algn="l" rtl="0">
                        <a:lnSpc>
                          <a:spcPct val="100000"/>
                        </a:lnSpc>
                        <a:spcBef>
                          <a:spcPts val="0"/>
                        </a:spcBef>
                        <a:spcAft>
                          <a:spcPts val="0"/>
                        </a:spcAft>
                        <a:buClr>
                          <a:schemeClr val="dk1"/>
                        </a:buClr>
                        <a:buSzPts val="1200"/>
                        <a:buFont typeface="Arial"/>
                        <a:buChar char="•"/>
                      </a:pPr>
                      <a:r>
                        <a:rPr lang="en-US" sz="1200" u="none" strike="noStrike" cap="none"/>
                        <a:t>Accommodative </a:t>
                      </a:r>
                      <a:r>
                        <a:rPr lang="en-US" sz="1200" b="1" u="none" strike="noStrike" cap="none"/>
                        <a:t>esotropia </a:t>
                      </a:r>
                      <a:r>
                        <a:rPr lang="en-US" sz="1200" u="none" strike="noStrike" cap="none">
                          <a:solidFill>
                            <a:schemeClr val="accent3"/>
                          </a:solidFill>
                        </a:rPr>
                        <a:t> </a:t>
                      </a:r>
                      <a:r>
                        <a:rPr lang="en-US" sz="1200" u="none" strike="noStrike" cap="none">
                          <a:solidFill>
                            <a:srgbClr val="999999"/>
                          </a:solidFill>
                        </a:rPr>
                        <a:t>(نوع من الحول)</a:t>
                      </a:r>
                      <a:r>
                        <a:rPr lang="en-US" sz="1200" u="none" strike="noStrike" cap="none"/>
                        <a:t> → </a:t>
                      </a:r>
                      <a:r>
                        <a:rPr lang="en-US" sz="1200" b="1">
                          <a:solidFill>
                            <a:schemeClr val="accent2"/>
                          </a:solidFill>
                        </a:rPr>
                        <a:t>E</a:t>
                      </a:r>
                      <a:r>
                        <a:rPr lang="en-US" sz="1200" b="1" u="none" strike="noStrike" cap="none">
                          <a:solidFill>
                            <a:schemeClr val="accent2"/>
                          </a:solidFill>
                        </a:rPr>
                        <a:t>cothiophate.</a:t>
                      </a:r>
                      <a:endParaRPr sz="1200"/>
                    </a:p>
                    <a:p>
                      <a:pPr marL="285750" marR="0" lvl="0" indent="-276225" algn="l" rtl="0">
                        <a:lnSpc>
                          <a:spcPct val="100000"/>
                        </a:lnSpc>
                        <a:spcBef>
                          <a:spcPts val="0"/>
                        </a:spcBef>
                        <a:spcAft>
                          <a:spcPts val="0"/>
                        </a:spcAft>
                        <a:buClr>
                          <a:schemeClr val="dk1"/>
                        </a:buClr>
                        <a:buSzPts val="1200"/>
                        <a:buFont typeface="Arial"/>
                        <a:buChar char="•"/>
                      </a:pPr>
                      <a:r>
                        <a:rPr lang="en-US" sz="1200" u="none" strike="noStrike" cap="none">
                          <a:solidFill>
                            <a:schemeClr val="dk1"/>
                          </a:solidFill>
                        </a:rPr>
                        <a:t>In </a:t>
                      </a:r>
                      <a:r>
                        <a:rPr lang="en-US" sz="1200" b="1" u="none" strike="noStrike" cap="none">
                          <a:solidFill>
                            <a:schemeClr val="dk1"/>
                          </a:solidFill>
                        </a:rPr>
                        <a:t>lice</a:t>
                      </a:r>
                      <a:r>
                        <a:rPr lang="en-US" sz="1200" u="none" strike="noStrike" cap="none">
                          <a:solidFill>
                            <a:schemeClr val="dk1"/>
                          </a:solidFill>
                        </a:rPr>
                        <a:t> infestation of lashes → </a:t>
                      </a:r>
                      <a:r>
                        <a:rPr lang="en-US" sz="1200" b="1">
                          <a:solidFill>
                            <a:schemeClr val="accent2"/>
                          </a:solidFill>
                        </a:rPr>
                        <a:t>P</a:t>
                      </a:r>
                      <a:r>
                        <a:rPr lang="en-US" sz="1200" b="1" u="none" strike="noStrike" cap="none">
                          <a:solidFill>
                            <a:schemeClr val="accent2"/>
                          </a:solidFill>
                        </a:rPr>
                        <a:t>hysostigmine.</a:t>
                      </a:r>
                      <a:endParaRPr sz="1200"/>
                    </a:p>
                  </a:txBody>
                  <a:tcPr marL="91450" marR="91450" marT="45725" marB="45725" anchor="ctr"/>
                </a:tc>
                <a:tc hMerge="1">
                  <a:txBody>
                    <a:bodyPr/>
                    <a:lstStyle/>
                    <a:p>
                      <a:endParaRPr lang="ar-SA"/>
                    </a:p>
                  </a:txBody>
                  <a:tcPr/>
                </a:tc>
                <a:tc hMerge="1">
                  <a:txBody>
                    <a:bodyPr/>
                    <a:lstStyle/>
                    <a:p>
                      <a:endParaRPr lang="ar-SA"/>
                    </a:p>
                  </a:txBody>
                  <a:tcPr/>
                </a:tc>
                <a:tc hMerge="1">
                  <a:txBody>
                    <a:bodyPr/>
                    <a:lstStyle/>
                    <a:p>
                      <a:endParaRPr lang="ar-SA"/>
                    </a:p>
                  </a:txBody>
                  <a:tcPr/>
                </a:tc>
                <a:tc>
                  <a:txBody>
                    <a:bodyPr/>
                    <a:lstStyle/>
                    <a:p>
                      <a:pPr marL="0" marR="0" lvl="0" indent="0" algn="l" rtl="0">
                        <a:spcBef>
                          <a:spcPts val="0"/>
                        </a:spcBef>
                        <a:spcAft>
                          <a:spcPts val="0"/>
                        </a:spcAft>
                        <a:buNone/>
                      </a:pPr>
                      <a:r>
                        <a:rPr lang="en-US" sz="1200" b="1" u="none" strike="noStrike" cap="none">
                          <a:solidFill>
                            <a:srgbClr val="FF0000"/>
                          </a:solidFill>
                        </a:rPr>
                        <a:t>Open</a:t>
                      </a:r>
                      <a:r>
                        <a:rPr lang="en-US" sz="1200" u="none" strike="noStrike" cap="none">
                          <a:solidFill>
                            <a:srgbClr val="171616"/>
                          </a:solidFill>
                        </a:rPr>
                        <a:t> angle glaucoma</a:t>
                      </a:r>
                      <a:endParaRPr sz="1200"/>
                    </a:p>
                    <a:p>
                      <a:pPr marL="0" marR="0" lvl="0" indent="0" algn="l" rtl="0">
                        <a:spcBef>
                          <a:spcPts val="0"/>
                        </a:spcBef>
                        <a:spcAft>
                          <a:spcPts val="0"/>
                        </a:spcAft>
                        <a:buNone/>
                      </a:pPr>
                      <a:r>
                        <a:rPr lang="en-US" sz="900" u="none" strike="noStrike" cap="none">
                          <a:solidFill>
                            <a:srgbClr val="999999"/>
                          </a:solidFill>
                        </a:rPr>
                        <a:t>* The </a:t>
                      </a:r>
                      <a:r>
                        <a:rPr lang="en-US" sz="900" b="1" u="none" strike="noStrike" cap="none">
                          <a:solidFill>
                            <a:srgbClr val="999999"/>
                          </a:solidFill>
                        </a:rPr>
                        <a:t>drug of choice </a:t>
                      </a:r>
                      <a:r>
                        <a:rPr lang="en-US" sz="900" u="none" strike="noStrike" cap="none">
                          <a:solidFill>
                            <a:srgbClr val="999999"/>
                          </a:solidFill>
                        </a:rPr>
                        <a:t>in </a:t>
                      </a:r>
                      <a:r>
                        <a:rPr lang="en-US" sz="900" b="1" u="sng" strike="noStrike" cap="none">
                          <a:solidFill>
                            <a:srgbClr val="999999"/>
                          </a:solidFill>
                        </a:rPr>
                        <a:t>acute</a:t>
                      </a:r>
                      <a:r>
                        <a:rPr lang="en-US" sz="900" u="none" strike="noStrike" cap="none">
                          <a:solidFill>
                            <a:srgbClr val="999999"/>
                          </a:solidFill>
                        </a:rPr>
                        <a:t> attack (closed or open glaucoma)</a:t>
                      </a:r>
                      <a:endParaRPr sz="900" u="none" strike="noStrike" cap="none">
                        <a:solidFill>
                          <a:srgbClr val="999999"/>
                        </a:solidFill>
                      </a:endParaRPr>
                    </a:p>
                  </a:txBody>
                  <a:tcPr marL="91450" marR="91450" marT="45725" marB="45725" anchor="ctr"/>
                </a:tc>
                <a:tc gridSpan="3">
                  <a:txBody>
                    <a:bodyPr/>
                    <a:lstStyle/>
                    <a:p>
                      <a:pPr marL="0" marR="0" lvl="0" indent="0" algn="l" rtl="0">
                        <a:lnSpc>
                          <a:spcPct val="100000"/>
                        </a:lnSpc>
                        <a:spcBef>
                          <a:spcPts val="0"/>
                        </a:spcBef>
                        <a:spcAft>
                          <a:spcPts val="0"/>
                        </a:spcAft>
                        <a:buClr>
                          <a:srgbClr val="171616"/>
                        </a:buClr>
                        <a:buSzPts val="1350"/>
                        <a:buFont typeface="Arial"/>
                        <a:buNone/>
                      </a:pPr>
                      <a:r>
                        <a:rPr lang="en-US" sz="1200" b="1">
                          <a:solidFill>
                            <a:schemeClr val="accent2"/>
                          </a:solidFill>
                        </a:rPr>
                        <a:t>Carbachol, Methacholine:</a:t>
                      </a:r>
                      <a:endParaRPr sz="1200" b="1">
                        <a:solidFill>
                          <a:schemeClr val="accent2"/>
                        </a:solidFill>
                      </a:endParaRPr>
                    </a:p>
                    <a:p>
                      <a:pPr marL="457200" marR="0" lvl="0" indent="-304800" algn="l" rtl="0">
                        <a:lnSpc>
                          <a:spcPct val="100000"/>
                        </a:lnSpc>
                        <a:spcBef>
                          <a:spcPts val="0"/>
                        </a:spcBef>
                        <a:spcAft>
                          <a:spcPts val="0"/>
                        </a:spcAft>
                        <a:buClr>
                          <a:schemeClr val="dk1"/>
                        </a:buClr>
                        <a:buSzPts val="1200"/>
                        <a:buChar char="●"/>
                      </a:pPr>
                      <a:r>
                        <a:rPr lang="en-US" sz="1200" u="none" strike="noStrike" cap="none"/>
                        <a:t>Induction of </a:t>
                      </a:r>
                      <a:r>
                        <a:rPr lang="en-US" sz="1200" b="1" u="none" strike="noStrike" cap="none"/>
                        <a:t>miosis</a:t>
                      </a:r>
                      <a:r>
                        <a:rPr lang="en-US" sz="1200" u="none" strike="noStrike" cap="none"/>
                        <a:t> in surgery.</a:t>
                      </a:r>
                      <a:endParaRPr sz="1200" u="none" strike="noStrike" cap="none"/>
                    </a:p>
                    <a:p>
                      <a:pPr marL="457200" marR="0" lvl="0" indent="-304800" algn="l" rtl="0">
                        <a:lnSpc>
                          <a:spcPct val="100000"/>
                        </a:lnSpc>
                        <a:spcBef>
                          <a:spcPts val="0"/>
                        </a:spcBef>
                        <a:spcAft>
                          <a:spcPts val="0"/>
                        </a:spcAft>
                        <a:buClr>
                          <a:schemeClr val="dk1"/>
                        </a:buClr>
                        <a:buSzPts val="1200"/>
                        <a:buChar char="●"/>
                      </a:pPr>
                      <a:r>
                        <a:rPr lang="en-US" sz="1200" u="none" strike="noStrike" cap="none"/>
                        <a:t> Open angle glaucoma.</a:t>
                      </a:r>
                      <a:endParaRPr sz="1200"/>
                    </a:p>
                    <a:p>
                      <a:pPr marL="0" marR="0" lvl="0" indent="0" algn="l" rtl="0">
                        <a:lnSpc>
                          <a:spcPct val="100000"/>
                        </a:lnSpc>
                        <a:spcBef>
                          <a:spcPts val="0"/>
                        </a:spcBef>
                        <a:spcAft>
                          <a:spcPts val="0"/>
                        </a:spcAft>
                        <a:buClr>
                          <a:schemeClr val="accent3"/>
                        </a:buClr>
                        <a:buSzPts val="900"/>
                        <a:buFont typeface="Arial"/>
                        <a:buNone/>
                      </a:pPr>
                      <a:r>
                        <a:rPr lang="en-US" sz="900" u="none" strike="noStrike" cap="none">
                          <a:solidFill>
                            <a:schemeClr val="accent3"/>
                          </a:solidFill>
                        </a:rPr>
                        <a:t>* </a:t>
                      </a:r>
                      <a:r>
                        <a:rPr lang="en-US" sz="900" u="none" strike="noStrike" cap="none">
                          <a:solidFill>
                            <a:schemeClr val="accent2"/>
                          </a:solidFill>
                        </a:rPr>
                        <a:t>Car</a:t>
                      </a:r>
                      <a:r>
                        <a:rPr lang="en-US" sz="900">
                          <a:solidFill>
                            <a:schemeClr val="accent2"/>
                          </a:solidFill>
                        </a:rPr>
                        <a:t>b</a:t>
                      </a:r>
                      <a:r>
                        <a:rPr lang="en-US" sz="900" u="none" strike="noStrike" cap="none">
                          <a:solidFill>
                            <a:schemeClr val="accent2"/>
                          </a:solidFill>
                        </a:rPr>
                        <a:t>achol </a:t>
                      </a:r>
                      <a:r>
                        <a:rPr lang="en-US" sz="900" u="none" strike="noStrike" cap="none">
                          <a:solidFill>
                            <a:srgbClr val="999999"/>
                          </a:solidFill>
                        </a:rPr>
                        <a:t>→ causing pupillary contraction and a decrease in intraocular pressure.</a:t>
                      </a:r>
                      <a:endParaRPr sz="900" u="none" strike="noStrike" cap="none">
                        <a:solidFill>
                          <a:srgbClr val="999999"/>
                        </a:solidFill>
                      </a:endParaRPr>
                    </a:p>
                  </a:txBody>
                  <a:tcPr marL="91450" marR="91450" marT="45725" marB="45725" anchor="ctr">
                    <a:lnR w="12700" cap="flat" cmpd="sng">
                      <a:solidFill>
                        <a:srgbClr val="000000"/>
                      </a:solidFill>
                      <a:prstDash val="solid"/>
                      <a:round/>
                      <a:headEnd type="none" w="sm" len="sm"/>
                      <a:tailEnd type="none" w="sm" len="sm"/>
                    </a:lnR>
                  </a:tcPr>
                </a:tc>
                <a:tc hMerge="1">
                  <a:txBody>
                    <a:bodyPr/>
                    <a:lstStyle/>
                    <a:p>
                      <a:endParaRPr lang="ar-SA"/>
                    </a:p>
                  </a:txBody>
                  <a:tcPr/>
                </a:tc>
                <a:tc hMerge="1">
                  <a:txBody>
                    <a:bodyPr/>
                    <a:lstStyle/>
                    <a:p>
                      <a:endParaRPr lang="ar-SA"/>
                    </a:p>
                  </a:txBody>
                  <a:tcPr/>
                </a:tc>
                <a:tc>
                  <a:txBody>
                    <a:bodyPr/>
                    <a:lstStyle/>
                    <a:p>
                      <a:pPr marL="0" marR="0" lvl="0" indent="0" algn="ctr" rtl="1">
                        <a:spcBef>
                          <a:spcPts val="0"/>
                        </a:spcBef>
                        <a:spcAft>
                          <a:spcPts val="0"/>
                        </a:spcAft>
                        <a:buNone/>
                      </a:pPr>
                      <a:r>
                        <a:rPr lang="en-US" sz="1200" b="1" u="none" strike="noStrike" cap="none">
                          <a:solidFill>
                            <a:srgbClr val="171616"/>
                          </a:solidFill>
                        </a:rPr>
                        <a:t>Specific</a:t>
                      </a:r>
                      <a:r>
                        <a:rPr lang="en-US" sz="1200" u="none" strike="noStrike" cap="none">
                          <a:solidFill>
                            <a:srgbClr val="171616"/>
                          </a:solidFill>
                        </a:rPr>
                        <a:t> uses</a:t>
                      </a:r>
                      <a:endParaRPr sz="1200" u="none" strike="noStrike" cap="none">
                        <a:solidFill>
                          <a:srgbClr val="171616"/>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950700">
                <a:tc vMerge="1">
                  <a:txBody>
                    <a:bodyPr/>
                    <a:lstStyle/>
                    <a:p>
                      <a:endParaRPr lang="ar-SA"/>
                    </a:p>
                  </a:txBody>
                  <a:tcPr/>
                </a:tc>
                <a:tc gridSpan="8">
                  <a:txBody>
                    <a:bodyPr/>
                    <a:lstStyle/>
                    <a:p>
                      <a:pPr marL="285750" marR="0" lvl="0" indent="-276225" algn="l" rtl="0">
                        <a:spcBef>
                          <a:spcPts val="0"/>
                        </a:spcBef>
                        <a:spcAft>
                          <a:spcPts val="0"/>
                        </a:spcAft>
                        <a:buClr>
                          <a:schemeClr val="dk1"/>
                        </a:buClr>
                        <a:buSzPts val="1200"/>
                        <a:buFont typeface="Century Gothic"/>
                        <a:buChar char="•"/>
                      </a:pPr>
                      <a:r>
                        <a:rPr lang="en-US" sz="1200" u="none" strike="noStrike" cap="none"/>
                        <a:t>Glaucoma (open &amp; closed angle).</a:t>
                      </a:r>
                      <a:endParaRPr sz="1200"/>
                    </a:p>
                    <a:p>
                      <a:pPr marL="285750" marR="0" lvl="0" indent="-276225" algn="l" rtl="0">
                        <a:spcBef>
                          <a:spcPts val="0"/>
                        </a:spcBef>
                        <a:spcAft>
                          <a:spcPts val="0"/>
                        </a:spcAft>
                        <a:buClr>
                          <a:schemeClr val="dk1"/>
                        </a:buClr>
                        <a:buSzPts val="1200"/>
                        <a:buFont typeface="Century Gothic"/>
                        <a:buChar char="•"/>
                      </a:pPr>
                      <a:r>
                        <a:rPr lang="en-US" sz="1200" u="none" strike="noStrike" cap="none"/>
                        <a:t>Counteract action of mydriatics.</a:t>
                      </a:r>
                      <a:endParaRPr sz="1200"/>
                    </a:p>
                    <a:p>
                      <a:pPr marL="285750" marR="0" lvl="0" indent="-276225" algn="l" rtl="0">
                        <a:spcBef>
                          <a:spcPts val="0"/>
                        </a:spcBef>
                        <a:spcAft>
                          <a:spcPts val="0"/>
                        </a:spcAft>
                        <a:buClr>
                          <a:schemeClr val="dk1"/>
                        </a:buClr>
                        <a:buSzPts val="1200"/>
                        <a:buFont typeface="Century Gothic"/>
                        <a:buChar char="•"/>
                      </a:pPr>
                      <a:r>
                        <a:rPr lang="en-US" sz="1200" u="none" strike="noStrike" cap="none"/>
                        <a:t>To break iris-lens adhesions. </a:t>
                      </a:r>
                      <a:r>
                        <a:rPr lang="en-US" sz="1200" u="none" strike="noStrike" cap="none">
                          <a:solidFill>
                            <a:srgbClr val="93C47D"/>
                          </a:solidFill>
                        </a:rPr>
                        <a:t>(</a:t>
                      </a:r>
                      <a:r>
                        <a:rPr lang="en-US" sz="1200" u="none" strike="noStrike" cap="none">
                          <a:solidFill>
                            <a:schemeClr val="accent1"/>
                          </a:solidFill>
                        </a:rPr>
                        <a:t>postoperative</a:t>
                      </a:r>
                      <a:r>
                        <a:rPr lang="en-US" sz="1200">
                          <a:solidFill>
                            <a:schemeClr val="accent1"/>
                          </a:solidFill>
                        </a:rPr>
                        <a:t>)</a:t>
                      </a:r>
                      <a:endParaRPr sz="1200">
                        <a:solidFill>
                          <a:schemeClr val="accent1"/>
                        </a:solidFill>
                      </a:endParaRPr>
                    </a:p>
                    <a:p>
                      <a:pPr marL="285750" marR="0" lvl="0" indent="-276225" algn="l" rtl="0">
                        <a:spcBef>
                          <a:spcPts val="0"/>
                        </a:spcBef>
                        <a:spcAft>
                          <a:spcPts val="0"/>
                        </a:spcAft>
                        <a:buClr>
                          <a:schemeClr val="dk1"/>
                        </a:buClr>
                        <a:buSzPts val="1200"/>
                        <a:buFont typeface="Century Gothic"/>
                        <a:buChar char="•"/>
                      </a:pPr>
                      <a:r>
                        <a:rPr lang="en-US" sz="1200" u="none" strike="noStrike" cap="none"/>
                        <a:t>In accommodative esotropia </a:t>
                      </a:r>
                      <a:r>
                        <a:rPr lang="en-US" sz="1200" b="1" u="none" strike="noStrike" cap="none">
                          <a:solidFill>
                            <a:schemeClr val="accent2"/>
                          </a:solidFill>
                        </a:rPr>
                        <a:t>(</a:t>
                      </a:r>
                      <a:r>
                        <a:rPr lang="en-US" sz="1200" b="1">
                          <a:solidFill>
                            <a:schemeClr val="accent2"/>
                          </a:solidFill>
                        </a:rPr>
                        <a:t>Ec</a:t>
                      </a:r>
                      <a:r>
                        <a:rPr lang="en-US" sz="1200" b="1" u="none" strike="noStrike" cap="none">
                          <a:solidFill>
                            <a:schemeClr val="accent2"/>
                          </a:solidFill>
                        </a:rPr>
                        <a:t>othiophate).</a:t>
                      </a:r>
                      <a:r>
                        <a:rPr lang="en-US" sz="1200" b="1" u="none" strike="noStrike" cap="none"/>
                        <a:t> </a:t>
                      </a:r>
                      <a:r>
                        <a:rPr lang="en-US" sz="1200" b="1" u="none" strike="noStrike" cap="none">
                          <a:solidFill>
                            <a:schemeClr val="accent1"/>
                          </a:solidFill>
                        </a:rPr>
                        <a:t>(نوع من الحول</a:t>
                      </a:r>
                      <a:r>
                        <a:rPr lang="en-US" sz="1200" b="1">
                          <a:solidFill>
                            <a:schemeClr val="accent1"/>
                          </a:solidFill>
                        </a:rPr>
                        <a:t>)</a:t>
                      </a:r>
                      <a:endParaRPr sz="1200" b="1" u="none" strike="noStrike" cap="none">
                        <a:solidFill>
                          <a:schemeClr val="accent1"/>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a:txBody>
                    <a:bodyPr/>
                    <a:lstStyle/>
                    <a:p>
                      <a:pPr marL="0" marR="0" lvl="0" indent="0" algn="ctr" rtl="1">
                        <a:spcBef>
                          <a:spcPts val="0"/>
                        </a:spcBef>
                        <a:spcAft>
                          <a:spcPts val="0"/>
                        </a:spcAft>
                        <a:buNone/>
                      </a:pPr>
                      <a:r>
                        <a:rPr lang="en-US" sz="1200" b="1" u="none" strike="noStrike" cap="none">
                          <a:solidFill>
                            <a:srgbClr val="171616"/>
                          </a:solidFill>
                        </a:rPr>
                        <a:t>General</a:t>
                      </a:r>
                      <a:r>
                        <a:rPr lang="en-US" sz="1200" u="none" strike="noStrike" cap="none">
                          <a:solidFill>
                            <a:srgbClr val="171616"/>
                          </a:solidFill>
                        </a:rPr>
                        <a:t> uses</a:t>
                      </a:r>
                      <a:endParaRPr sz="1200" u="none" strike="noStrike" cap="none">
                        <a:solidFill>
                          <a:srgbClr val="171616"/>
                        </a:solidFill>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950700">
                <a:tc>
                  <a:txBody>
                    <a:bodyPr/>
                    <a:lstStyle/>
                    <a:p>
                      <a:pPr marL="285750" marR="0" lvl="0" indent="-200025" algn="ctr" rtl="0">
                        <a:lnSpc>
                          <a:spcPct val="100000"/>
                        </a:lnSpc>
                        <a:spcBef>
                          <a:spcPts val="0"/>
                        </a:spcBef>
                        <a:spcAft>
                          <a:spcPts val="0"/>
                        </a:spcAft>
                        <a:buNone/>
                      </a:pPr>
                      <a:r>
                        <a:rPr lang="en-US" b="1">
                          <a:solidFill>
                            <a:schemeClr val="lt1"/>
                          </a:solidFill>
                        </a:rPr>
                        <a:t> </a:t>
                      </a:r>
                      <a:endParaRPr sz="1350" u="none" strike="noStrike" cap="none">
                        <a:solidFill>
                          <a:schemeClr val="dk1"/>
                        </a:solidFill>
                        <a:latin typeface="Arial"/>
                        <a:ea typeface="Arial"/>
                        <a:cs typeface="Arial"/>
                        <a:sym typeface="Arial"/>
                      </a:endParaRPr>
                    </a:p>
                  </a:txBody>
                  <a:tcPr marL="91450" marR="91450" marT="45725" marB="45725" anchor="ctr">
                    <a:lnR w="12700" cap="flat" cmpd="sng">
                      <a:solidFill>
                        <a:srgbClr val="000000"/>
                      </a:solidFill>
                      <a:prstDash val="solid"/>
                      <a:round/>
                      <a:headEnd type="none" w="sm" len="sm"/>
                      <a:tailEnd type="none" w="sm" len="sm"/>
                    </a:lnR>
                    <a:solidFill>
                      <a:srgbClr val="FE444A"/>
                    </a:solidFill>
                  </a:tcPr>
                </a:tc>
                <a:tc gridSpan="8">
                  <a:txBody>
                    <a:bodyPr/>
                    <a:lstStyle/>
                    <a:p>
                      <a:pPr marL="285750" marR="0" lvl="0" indent="-276225" algn="l" rtl="0">
                        <a:lnSpc>
                          <a:spcPct val="100000"/>
                        </a:lnSpc>
                        <a:spcBef>
                          <a:spcPts val="0"/>
                        </a:spcBef>
                        <a:spcAft>
                          <a:spcPts val="0"/>
                        </a:spcAft>
                        <a:buClr>
                          <a:schemeClr val="dk1"/>
                        </a:buClr>
                        <a:buSzPts val="1200"/>
                        <a:buFont typeface="Century Gothic"/>
                        <a:buChar char="•"/>
                      </a:pPr>
                      <a:r>
                        <a:rPr lang="en-US" sz="1200" u="none" strike="noStrike" cap="none">
                          <a:solidFill>
                            <a:schemeClr val="dk1"/>
                          </a:solidFill>
                        </a:rPr>
                        <a:t>Diminished vision </a:t>
                      </a:r>
                      <a:r>
                        <a:rPr lang="en-US" sz="1200" u="none" strike="noStrike" cap="none">
                          <a:solidFill>
                            <a:srgbClr val="FF0000"/>
                          </a:solidFill>
                        </a:rPr>
                        <a:t>(myopia).</a:t>
                      </a:r>
                      <a:endParaRPr sz="1200">
                        <a:solidFill>
                          <a:srgbClr val="FF0000"/>
                        </a:solidFill>
                      </a:endParaRPr>
                    </a:p>
                    <a:p>
                      <a:pPr marL="285750" marR="0" lvl="0" indent="-276225" algn="l" rtl="0">
                        <a:lnSpc>
                          <a:spcPct val="100000"/>
                        </a:lnSpc>
                        <a:spcBef>
                          <a:spcPts val="0"/>
                        </a:spcBef>
                        <a:spcAft>
                          <a:spcPts val="0"/>
                        </a:spcAft>
                        <a:buClr>
                          <a:schemeClr val="dk1"/>
                        </a:buClr>
                        <a:buSzPts val="1200"/>
                        <a:buFont typeface="Century Gothic"/>
                        <a:buChar char="•"/>
                      </a:pPr>
                      <a:r>
                        <a:rPr lang="en-US" sz="1200" u="none" strike="noStrike" cap="none">
                          <a:solidFill>
                            <a:schemeClr val="dk1"/>
                          </a:solidFill>
                        </a:rPr>
                        <a:t>Headache.</a:t>
                      </a:r>
                      <a:endParaRPr sz="1200"/>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a:txBody>
                    <a:bodyPr/>
                    <a:lstStyle/>
                    <a:p>
                      <a:pPr marL="0" marR="0" lvl="0" indent="0" algn="ctr" rtl="0">
                        <a:spcBef>
                          <a:spcPts val="0"/>
                        </a:spcBef>
                        <a:spcAft>
                          <a:spcPts val="0"/>
                        </a:spcAft>
                        <a:buNone/>
                      </a:pPr>
                      <a:r>
                        <a:rPr lang="en-US" sz="1200" u="none" strike="noStrike" cap="none">
                          <a:solidFill>
                            <a:srgbClr val="171616"/>
                          </a:solidFill>
                          <a:latin typeface="Century Gothic"/>
                          <a:ea typeface="Century Gothic"/>
                          <a:cs typeface="Century Gothic"/>
                          <a:sym typeface="Century Gothic"/>
                        </a:rPr>
                        <a:t>ocular</a:t>
                      </a:r>
                      <a:endParaRPr sz="1200" u="none" strike="noStrike" cap="none">
                        <a:solidFill>
                          <a:srgbClr val="171616"/>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bl>
          </a:graphicData>
        </a:graphic>
      </p:graphicFrame>
      <p:sp>
        <p:nvSpPr>
          <p:cNvPr id="283" name="Google Shape;283;p32"/>
          <p:cNvSpPr txBox="1"/>
          <p:nvPr/>
        </p:nvSpPr>
        <p:spPr>
          <a:xfrm>
            <a:off x="4225350" y="2045475"/>
            <a:ext cx="6912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entury Gothic"/>
                <a:ea typeface="Century Gothic"/>
                <a:cs typeface="Century Gothic"/>
                <a:sym typeface="Century Gothic"/>
              </a:rPr>
              <a:t>0:23 min</a:t>
            </a:r>
            <a:endParaRPr sz="1000">
              <a:solidFill>
                <a:schemeClr val="dk1"/>
              </a:solidFill>
              <a:latin typeface="Century Gothic"/>
              <a:ea typeface="Century Gothic"/>
              <a:cs typeface="Century Gothic"/>
              <a:sym typeface="Century Gothic"/>
            </a:endParaRPr>
          </a:p>
        </p:txBody>
      </p:sp>
      <p:pic>
        <p:nvPicPr>
          <p:cNvPr id="284" name="Google Shape;284;p32">
            <a:hlinkClick r:id="rId3"/>
          </p:cNvPr>
          <p:cNvPicPr preferRelativeResize="0"/>
          <p:nvPr/>
        </p:nvPicPr>
        <p:blipFill rotWithShape="1">
          <a:blip r:embed="rId4">
            <a:alphaModFix/>
          </a:blip>
          <a:srcRect/>
          <a:stretch/>
        </p:blipFill>
        <p:spPr>
          <a:xfrm>
            <a:off x="3957915" y="2045463"/>
            <a:ext cx="223100" cy="246300"/>
          </a:xfrm>
          <a:prstGeom prst="rect">
            <a:avLst/>
          </a:prstGeom>
          <a:noFill/>
          <a:ln>
            <a:noFill/>
          </a:ln>
        </p:spPr>
      </p:pic>
      <p:sp>
        <p:nvSpPr>
          <p:cNvPr id="285" name="Google Shape;285;p32"/>
          <p:cNvSpPr txBox="1">
            <a:spLocks noGrp="1"/>
          </p:cNvSpPr>
          <p:nvPr>
            <p:ph type="sldNum" idx="12"/>
          </p:nvPr>
        </p:nvSpPr>
        <p:spPr>
          <a:xfrm>
            <a:off x="5193473" y="9435747"/>
            <a:ext cx="1543050" cy="52740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8</a:t>
            </a:fld>
            <a:endParaRPr sz="900">
              <a:solidFill>
                <a:srgbClr val="8E95A0"/>
              </a:solidFill>
              <a:latin typeface="Century Gothic"/>
              <a:ea typeface="Century Gothic"/>
              <a:cs typeface="Century Gothic"/>
              <a:sym typeface="Century Gothic"/>
            </a:endParaRPr>
          </a:p>
        </p:txBody>
      </p:sp>
      <p:sp>
        <p:nvSpPr>
          <p:cNvPr id="286" name="Google Shape;286;p32"/>
          <p:cNvSpPr txBox="1"/>
          <p:nvPr/>
        </p:nvSpPr>
        <p:spPr>
          <a:xfrm rot="-5400000">
            <a:off x="-603425" y="3891238"/>
            <a:ext cx="1637400" cy="34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latin typeface="Century Gothic"/>
                <a:ea typeface="Century Gothic"/>
                <a:cs typeface="Century Gothic"/>
                <a:sym typeface="Century Gothic"/>
              </a:rPr>
              <a:t>Indications</a:t>
            </a:r>
            <a:endParaRPr b="1">
              <a:solidFill>
                <a:schemeClr val="dk1"/>
              </a:solidFill>
              <a:latin typeface="Century Gothic"/>
              <a:ea typeface="Century Gothic"/>
              <a:cs typeface="Century Gothic"/>
              <a:sym typeface="Century Gothic"/>
            </a:endParaRPr>
          </a:p>
        </p:txBody>
      </p:sp>
      <p:sp>
        <p:nvSpPr>
          <p:cNvPr id="287" name="Google Shape;287;p32"/>
          <p:cNvSpPr txBox="1"/>
          <p:nvPr/>
        </p:nvSpPr>
        <p:spPr>
          <a:xfrm rot="-5400000">
            <a:off x="-174950" y="5836150"/>
            <a:ext cx="759000" cy="298500"/>
          </a:xfrm>
          <a:prstGeom prst="rect">
            <a:avLst/>
          </a:prstGeom>
          <a:noFill/>
          <a:ln>
            <a:noFill/>
          </a:ln>
        </p:spPr>
        <p:txBody>
          <a:bodyPr spcFirstLastPara="1" wrap="square" lIns="91425" tIns="91425" rIns="91425" bIns="91425" anchor="t" anchorCtr="0">
            <a:noAutofit/>
          </a:bodyPr>
          <a:lstStyle/>
          <a:p>
            <a:pPr marL="285750" lvl="0" indent="-200025" algn="ctr" rtl="0">
              <a:spcBef>
                <a:spcPts val="0"/>
              </a:spcBef>
              <a:spcAft>
                <a:spcPts val="0"/>
              </a:spcAft>
              <a:buNone/>
            </a:pPr>
            <a:r>
              <a:rPr lang="en-US" b="1">
                <a:solidFill>
                  <a:schemeClr val="lt1"/>
                </a:solidFill>
                <a:latin typeface="Century Gothic"/>
                <a:ea typeface="Century Gothic"/>
                <a:cs typeface="Century Gothic"/>
                <a:sym typeface="Century Gothic"/>
              </a:rPr>
              <a:t>ADRs</a:t>
            </a:r>
            <a:endParaRPr/>
          </a:p>
        </p:txBody>
      </p:sp>
      <p:sp>
        <p:nvSpPr>
          <p:cNvPr id="288" name="Google Shape;288;p32"/>
          <p:cNvSpPr txBox="1"/>
          <p:nvPr/>
        </p:nvSpPr>
        <p:spPr>
          <a:xfrm rot="-5400000">
            <a:off x="-111275" y="1591125"/>
            <a:ext cx="653100" cy="2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US" b="1">
                <a:solidFill>
                  <a:schemeClr val="dk1"/>
                </a:solidFill>
                <a:latin typeface="Century Gothic"/>
                <a:ea typeface="Century Gothic"/>
                <a:cs typeface="Century Gothic"/>
                <a:sym typeface="Century Gothic"/>
              </a:rPr>
              <a:t>Drug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3"/>
          <p:cNvSpPr/>
          <p:nvPr/>
        </p:nvSpPr>
        <p:spPr>
          <a:xfrm>
            <a:off x="0" y="0"/>
            <a:ext cx="6858000" cy="527400"/>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Drugs acting on parasympathetic system</a:t>
            </a:r>
            <a:endParaRPr sz="2400" b="1">
              <a:solidFill>
                <a:schemeClr val="lt1"/>
              </a:solidFill>
              <a:latin typeface="Century Gothic"/>
              <a:ea typeface="Century Gothic"/>
              <a:cs typeface="Century Gothic"/>
              <a:sym typeface="Century Gothic"/>
            </a:endParaRPr>
          </a:p>
        </p:txBody>
      </p:sp>
      <p:sp>
        <p:nvSpPr>
          <p:cNvPr id="295" name="Google Shape;295;p33"/>
          <p:cNvSpPr txBox="1">
            <a:spLocks noGrp="1"/>
          </p:cNvSpPr>
          <p:nvPr>
            <p:ph type="sldNum" idx="12"/>
          </p:nvPr>
        </p:nvSpPr>
        <p:spPr>
          <a:xfrm>
            <a:off x="5193473" y="9435747"/>
            <a:ext cx="1542900" cy="52740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fld id="{00000000-1234-1234-1234-123412341234}" type="slidenum">
              <a:rPr lang="en-US" sz="900">
                <a:solidFill>
                  <a:srgbClr val="8E95A0"/>
                </a:solidFill>
                <a:latin typeface="Century Gothic"/>
                <a:ea typeface="Century Gothic"/>
                <a:cs typeface="Century Gothic"/>
                <a:sym typeface="Century Gothic"/>
              </a:rPr>
              <a:t>9</a:t>
            </a:fld>
            <a:endParaRPr sz="900">
              <a:solidFill>
                <a:srgbClr val="8E95A0"/>
              </a:solidFill>
              <a:latin typeface="Century Gothic"/>
              <a:ea typeface="Century Gothic"/>
              <a:cs typeface="Century Gothic"/>
              <a:sym typeface="Century Gothic"/>
            </a:endParaRPr>
          </a:p>
        </p:txBody>
      </p:sp>
      <p:graphicFrame>
        <p:nvGraphicFramePr>
          <p:cNvPr id="296" name="Google Shape;296;p33"/>
          <p:cNvGraphicFramePr/>
          <p:nvPr/>
        </p:nvGraphicFramePr>
        <p:xfrm>
          <a:off x="60770" y="4559063"/>
          <a:ext cx="6736475" cy="1775215"/>
        </p:xfrm>
        <a:graphic>
          <a:graphicData uri="http://schemas.openxmlformats.org/drawingml/2006/table">
            <a:tbl>
              <a:tblPr firstRow="1" bandRow="1">
                <a:noFill/>
                <a:tableStyleId>{412D6D2C-1181-442F-84F2-E2D49DD61A30}</a:tableStyleId>
              </a:tblPr>
              <a:tblGrid>
                <a:gridCol w="492450">
                  <a:extLst>
                    <a:ext uri="{9D8B030D-6E8A-4147-A177-3AD203B41FA5}">
                      <a16:colId xmlns:a16="http://schemas.microsoft.com/office/drawing/2014/main" val="20000"/>
                    </a:ext>
                  </a:extLst>
                </a:gridCol>
                <a:gridCol w="1654575">
                  <a:extLst>
                    <a:ext uri="{9D8B030D-6E8A-4147-A177-3AD203B41FA5}">
                      <a16:colId xmlns:a16="http://schemas.microsoft.com/office/drawing/2014/main" val="20001"/>
                    </a:ext>
                  </a:extLst>
                </a:gridCol>
                <a:gridCol w="1337625">
                  <a:extLst>
                    <a:ext uri="{9D8B030D-6E8A-4147-A177-3AD203B41FA5}">
                      <a16:colId xmlns:a16="http://schemas.microsoft.com/office/drawing/2014/main" val="20002"/>
                    </a:ext>
                  </a:extLst>
                </a:gridCol>
                <a:gridCol w="1225275">
                  <a:extLst>
                    <a:ext uri="{9D8B030D-6E8A-4147-A177-3AD203B41FA5}">
                      <a16:colId xmlns:a16="http://schemas.microsoft.com/office/drawing/2014/main" val="20003"/>
                    </a:ext>
                  </a:extLst>
                </a:gridCol>
                <a:gridCol w="1160775">
                  <a:extLst>
                    <a:ext uri="{9D8B030D-6E8A-4147-A177-3AD203B41FA5}">
                      <a16:colId xmlns:a16="http://schemas.microsoft.com/office/drawing/2014/main" val="20004"/>
                    </a:ext>
                  </a:extLst>
                </a:gridCol>
                <a:gridCol w="865775">
                  <a:extLst>
                    <a:ext uri="{9D8B030D-6E8A-4147-A177-3AD203B41FA5}">
                      <a16:colId xmlns:a16="http://schemas.microsoft.com/office/drawing/2014/main" val="20005"/>
                    </a:ext>
                  </a:extLst>
                </a:gridCol>
              </a:tblGrid>
              <a:tr h="1135125">
                <a:tc>
                  <a:txBody>
                    <a:bodyPr/>
                    <a:lstStyle/>
                    <a:p>
                      <a:pPr marL="0" lvl="0" indent="0" algn="ctr" rtl="0">
                        <a:spcBef>
                          <a:spcPts val="0"/>
                        </a:spcBef>
                        <a:spcAft>
                          <a:spcPts val="0"/>
                        </a:spcAft>
                        <a:buNone/>
                      </a:pPr>
                      <a:endParaRPr sz="1000">
                        <a:solidFill>
                          <a:srgbClr val="171616"/>
                        </a:solidFill>
                      </a:endParaRPr>
                    </a:p>
                    <a:p>
                      <a:pPr marL="0" marR="0" lvl="0" indent="0" algn="ctr" rtl="0">
                        <a:spcBef>
                          <a:spcPts val="0"/>
                        </a:spcBef>
                        <a:spcAft>
                          <a:spcPts val="0"/>
                        </a:spcAft>
                        <a:buNone/>
                      </a:pPr>
                      <a:endParaRPr sz="1300" b="1">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80E"/>
                    </a:solidFill>
                  </a:tcPr>
                </a:tc>
                <a:tc gridSpan="5">
                  <a:txBody>
                    <a:bodyPr/>
                    <a:lstStyle/>
                    <a:p>
                      <a:pPr marL="457200" marR="0" lvl="0" indent="-304800" algn="l" rtl="0">
                        <a:spcBef>
                          <a:spcPts val="0"/>
                        </a:spcBef>
                        <a:spcAft>
                          <a:spcPts val="0"/>
                        </a:spcAft>
                        <a:buSzPts val="1200"/>
                        <a:buChar char="●"/>
                      </a:pPr>
                      <a:r>
                        <a:rPr lang="en-US" sz="1200" b="1" u="none" strike="noStrike" cap="none"/>
                        <a:t>To prevent adhesion in uveitis &amp; iritis</a:t>
                      </a:r>
                      <a:r>
                        <a:rPr lang="en-US" sz="1200" u="none" strike="noStrike" cap="none"/>
                        <a:t>. → </a:t>
                      </a:r>
                      <a:r>
                        <a:rPr lang="en-US" sz="1200" u="none" strike="noStrike" cap="none">
                          <a:solidFill>
                            <a:schemeClr val="accent1"/>
                          </a:solidFill>
                        </a:rPr>
                        <a:t>bc they are doing </a:t>
                      </a:r>
                      <a:r>
                        <a:rPr lang="en-US" sz="1200" b="1" u="none" strike="noStrike" cap="none">
                          <a:solidFill>
                            <a:schemeClr val="accent1"/>
                          </a:solidFill>
                        </a:rPr>
                        <a:t>mydriasis</a:t>
                      </a:r>
                      <a:r>
                        <a:rPr lang="en-US" sz="1200" u="none" strike="noStrike" cap="none">
                          <a:solidFill>
                            <a:schemeClr val="accent1"/>
                          </a:solidFill>
                        </a:rPr>
                        <a:t>.</a:t>
                      </a:r>
                      <a:endParaRPr sz="1200" u="none" strike="noStrike" cap="none">
                        <a:solidFill>
                          <a:schemeClr val="accent1"/>
                        </a:solidFill>
                      </a:endParaRPr>
                    </a:p>
                    <a:p>
                      <a:pPr marL="457200" marR="0" lvl="0" indent="-304800" algn="l" rtl="0">
                        <a:spcBef>
                          <a:spcPts val="0"/>
                        </a:spcBef>
                        <a:spcAft>
                          <a:spcPts val="0"/>
                        </a:spcAft>
                        <a:buSzPts val="1200"/>
                        <a:buChar char="●"/>
                      </a:pPr>
                      <a:r>
                        <a:rPr lang="en-US" sz="1200" u="none" strike="noStrike" cap="none"/>
                        <a:t>Funduscopic examination of the eye.</a:t>
                      </a:r>
                      <a:endParaRPr sz="1200"/>
                    </a:p>
                    <a:p>
                      <a:pPr marL="457200" marR="0" lvl="0" indent="-304800" algn="l" rtl="0">
                        <a:spcBef>
                          <a:spcPts val="0"/>
                        </a:spcBef>
                        <a:spcAft>
                          <a:spcPts val="0"/>
                        </a:spcAft>
                        <a:buSzPts val="1200"/>
                        <a:buChar char="●"/>
                      </a:pPr>
                      <a:r>
                        <a:rPr lang="en-US" sz="1200" u="none" strike="noStrike" cap="none"/>
                        <a:t>Measurement of </a:t>
                      </a:r>
                      <a:r>
                        <a:rPr lang="en-US" sz="1200" b="1" u="none" strike="noStrike" cap="none"/>
                        <a:t>refractive error</a:t>
                      </a:r>
                      <a:r>
                        <a:rPr lang="en-US" sz="1200" u="none" strike="noStrike" cap="none"/>
                        <a:t>. → (myopia, hyperopia) </a:t>
                      </a:r>
                      <a:r>
                        <a:rPr lang="en-US" sz="1200" u="none" strike="noStrike" cap="none">
                          <a:solidFill>
                            <a:schemeClr val="accent3"/>
                          </a:solidFill>
                        </a:rPr>
                        <a:t>problem with focusing of light on the retina due to the shape of the eye. </a:t>
                      </a:r>
                      <a:endParaRPr sz="1200" u="none" strike="noStrike" cap="none">
                        <a:solidFill>
                          <a:schemeClr val="accent3"/>
                        </a:solidFill>
                      </a:endParaRPr>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463600">
                <a:tc>
                  <a:txBody>
                    <a:bodyPr/>
                    <a:lstStyle/>
                    <a:p>
                      <a:pPr marL="0" marR="0" lvl="0" indent="0" algn="l" rtl="0">
                        <a:spcBef>
                          <a:spcPts val="0"/>
                        </a:spcBef>
                        <a:spcAft>
                          <a:spcPts val="0"/>
                        </a:spcAft>
                        <a:buNone/>
                      </a:pPr>
                      <a:endParaRPr sz="1800" b="0" i="1" u="none" strike="noStrike" cap="none" baseline="-25000">
                        <a:solidFill>
                          <a:srgbClr val="171616"/>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FEF3"/>
                    </a:solidFill>
                  </a:tcPr>
                </a:tc>
                <a:tc gridSpan="5">
                  <a:txBody>
                    <a:bodyPr/>
                    <a:lstStyle/>
                    <a:p>
                      <a:pPr marL="285750" marR="0" lvl="0" indent="-282575" algn="l" rtl="0">
                        <a:lnSpc>
                          <a:spcPct val="100000"/>
                        </a:lnSpc>
                        <a:spcBef>
                          <a:spcPts val="0"/>
                        </a:spcBef>
                        <a:spcAft>
                          <a:spcPts val="0"/>
                        </a:spcAft>
                        <a:buClr>
                          <a:srgbClr val="FF0000"/>
                        </a:buClr>
                        <a:buSzPts val="1200"/>
                        <a:buFont typeface="Arial"/>
                        <a:buChar char="•"/>
                      </a:pPr>
                      <a:r>
                        <a:rPr lang="en-US" sz="1200" b="1" u="none" strike="noStrike" cap="none">
                          <a:solidFill>
                            <a:srgbClr val="FF0000"/>
                          </a:solidFill>
                        </a:rPr>
                        <a:t>Glaucoma</a:t>
                      </a:r>
                      <a:r>
                        <a:rPr lang="en-US" sz="1200" u="none" strike="noStrike" cap="none">
                          <a:solidFill>
                            <a:srgbClr val="FF0000"/>
                          </a:solidFill>
                        </a:rPr>
                        <a:t> </a:t>
                      </a:r>
                      <a:r>
                        <a:rPr lang="en-US" sz="1200" u="none" strike="noStrike" cap="none"/>
                        <a:t>(angle </a:t>
                      </a:r>
                      <a:r>
                        <a:rPr lang="en-US" sz="1200" b="1" u="none" strike="noStrike" cap="none"/>
                        <a:t>closure</a:t>
                      </a:r>
                      <a:r>
                        <a:rPr lang="en-US" sz="1200" u="none" strike="noStrike" cap="none"/>
                        <a:t> glaucoma) →</a:t>
                      </a:r>
                      <a:r>
                        <a:rPr lang="en-US" sz="1200" u="none" strike="noStrike" cap="none">
                          <a:solidFill>
                            <a:schemeClr val="accent1"/>
                          </a:solidFill>
                        </a:rPr>
                        <a:t> Because there is no miosis→ which makes the filtration easier → </a:t>
                      </a:r>
                      <a:r>
                        <a:rPr lang="en-US" sz="1200" u="none" strike="noStrike" cap="none">
                          <a:solidFill>
                            <a:srgbClr val="999999"/>
                          </a:solidFill>
                        </a:rPr>
                        <a:t>IOP may rise dangerously → acute attack of eye pain. </a:t>
                      </a:r>
                      <a:endParaRPr sz="1200">
                        <a:solidFill>
                          <a:schemeClr val="accent3"/>
                        </a:solidFill>
                      </a:endParaRPr>
                    </a:p>
                  </a:txBody>
                  <a:tcPr marL="91450" marR="91450" marT="45725" marB="45725" anchor="ctr">
                    <a:lnL w="12700" cap="flat" cmpd="sng">
                      <a:solidFill>
                        <a:schemeClr val="dk1"/>
                      </a:solidFill>
                      <a:prstDash val="solid"/>
                      <a:round/>
                      <a:headEnd type="none" w="sm" len="sm"/>
                      <a:tailEnd type="none" w="sm" len="sm"/>
                    </a:ln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1"/>
                  </a:ext>
                </a:extLst>
              </a:tr>
            </a:tbl>
          </a:graphicData>
        </a:graphic>
      </p:graphicFrame>
      <p:graphicFrame>
        <p:nvGraphicFramePr>
          <p:cNvPr id="297" name="Google Shape;297;p33"/>
          <p:cNvGraphicFramePr/>
          <p:nvPr/>
        </p:nvGraphicFramePr>
        <p:xfrm>
          <a:off x="60752" y="516410"/>
          <a:ext cx="6736500" cy="4042675"/>
        </p:xfrm>
        <a:graphic>
          <a:graphicData uri="http://schemas.openxmlformats.org/drawingml/2006/table">
            <a:tbl>
              <a:tblPr firstRow="1" bandRow="1">
                <a:noFill/>
                <a:tableStyleId>{412D6D2C-1181-442F-84F2-E2D49DD61A30}</a:tableStyleId>
              </a:tblPr>
              <a:tblGrid>
                <a:gridCol w="492475">
                  <a:extLst>
                    <a:ext uri="{9D8B030D-6E8A-4147-A177-3AD203B41FA5}">
                      <a16:colId xmlns:a16="http://schemas.microsoft.com/office/drawing/2014/main" val="20000"/>
                    </a:ext>
                  </a:extLst>
                </a:gridCol>
                <a:gridCol w="1654550">
                  <a:extLst>
                    <a:ext uri="{9D8B030D-6E8A-4147-A177-3AD203B41FA5}">
                      <a16:colId xmlns:a16="http://schemas.microsoft.com/office/drawing/2014/main" val="20001"/>
                    </a:ext>
                  </a:extLst>
                </a:gridCol>
                <a:gridCol w="1337625">
                  <a:extLst>
                    <a:ext uri="{9D8B030D-6E8A-4147-A177-3AD203B41FA5}">
                      <a16:colId xmlns:a16="http://schemas.microsoft.com/office/drawing/2014/main" val="20002"/>
                    </a:ext>
                  </a:extLst>
                </a:gridCol>
                <a:gridCol w="1225275">
                  <a:extLst>
                    <a:ext uri="{9D8B030D-6E8A-4147-A177-3AD203B41FA5}">
                      <a16:colId xmlns:a16="http://schemas.microsoft.com/office/drawing/2014/main" val="20003"/>
                    </a:ext>
                  </a:extLst>
                </a:gridCol>
                <a:gridCol w="1160775">
                  <a:extLst>
                    <a:ext uri="{9D8B030D-6E8A-4147-A177-3AD203B41FA5}">
                      <a16:colId xmlns:a16="http://schemas.microsoft.com/office/drawing/2014/main" val="20004"/>
                    </a:ext>
                  </a:extLst>
                </a:gridCol>
                <a:gridCol w="865800">
                  <a:extLst>
                    <a:ext uri="{9D8B030D-6E8A-4147-A177-3AD203B41FA5}">
                      <a16:colId xmlns:a16="http://schemas.microsoft.com/office/drawing/2014/main" val="20005"/>
                    </a:ext>
                  </a:extLst>
                </a:gridCol>
              </a:tblGrid>
              <a:tr h="378375">
                <a:tc gridSpan="6">
                  <a:txBody>
                    <a:bodyPr/>
                    <a:lstStyle/>
                    <a:p>
                      <a:pPr marL="0" lvl="0" indent="0" algn="ctr" rtl="0">
                        <a:spcBef>
                          <a:spcPts val="0"/>
                        </a:spcBef>
                        <a:spcAft>
                          <a:spcPts val="0"/>
                        </a:spcAft>
                        <a:buNone/>
                      </a:pPr>
                      <a:r>
                        <a:rPr lang="en-US" sz="1700" b="1">
                          <a:solidFill>
                            <a:schemeClr val="accent1"/>
                          </a:solidFill>
                          <a:latin typeface="Century Gothic"/>
                          <a:ea typeface="Century Gothic"/>
                          <a:cs typeface="Century Gothic"/>
                          <a:sym typeface="Century Gothic"/>
                        </a:rPr>
                        <a:t>Cholinergic (muscarinic) antagonists</a:t>
                      </a:r>
                      <a:endParaRPr sz="1700" b="1" u="none" strike="noStrike" cap="none">
                        <a:solidFill>
                          <a:schemeClr val="dk1"/>
                        </a:solidFill>
                        <a:latin typeface="Century Gothic"/>
                        <a:ea typeface="Century Gothic"/>
                        <a:cs typeface="Century Gothic"/>
                        <a:sym typeface="Century Gothic"/>
                      </a:endParaRPr>
                    </a:p>
                  </a:txBody>
                  <a:tcPr marL="91450" marR="91450" marT="45725" marB="45725" anchor="ct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355750">
                <a:tc rowSpan="2">
                  <a:txBody>
                    <a:bodyPr/>
                    <a:lstStyle/>
                    <a:p>
                      <a:pPr marL="0" lvl="0" indent="0" algn="ctr" rtl="0">
                        <a:spcBef>
                          <a:spcPts val="0"/>
                        </a:spcBef>
                        <a:spcAft>
                          <a:spcPts val="0"/>
                        </a:spcAft>
                        <a:buNone/>
                      </a:pPr>
                      <a:endParaRPr>
                        <a:solidFill>
                          <a:srgbClr val="000000"/>
                        </a:solidFill>
                        <a:latin typeface="Arial"/>
                        <a:ea typeface="Arial"/>
                        <a:cs typeface="Arial"/>
                        <a:sym typeface="Arial"/>
                      </a:endParaRPr>
                    </a:p>
                    <a:p>
                      <a:pPr marL="0" lvl="0" indent="0" algn="ctr" rtl="0">
                        <a:spcBef>
                          <a:spcPts val="0"/>
                        </a:spcBef>
                        <a:spcAft>
                          <a:spcPts val="0"/>
                        </a:spcAft>
                        <a:buNone/>
                      </a:pPr>
                      <a:endParaRPr b="1"/>
                    </a:p>
                    <a:p>
                      <a:pPr marL="0" lvl="0" indent="0" algn="ctr" rtl="0">
                        <a:spcBef>
                          <a:spcPts val="0"/>
                        </a:spcBef>
                        <a:spcAft>
                          <a:spcPts val="0"/>
                        </a:spcAft>
                        <a:buNone/>
                      </a:pPr>
                      <a:endParaRPr sz="1300">
                        <a:solidFill>
                          <a:schemeClr val="dk1"/>
                        </a:solidFill>
                        <a:latin typeface="Century Gothic"/>
                        <a:ea typeface="Century Gothic"/>
                        <a:cs typeface="Century Gothic"/>
                        <a:sym typeface="Century Gothic"/>
                      </a:endParaRPr>
                    </a:p>
                  </a:txBody>
                  <a:tcPr marL="91450" marR="91450" marT="45725" marB="45725" anchor="ctr">
                    <a:lnR w="12700" cap="flat" cmpd="sng">
                      <a:solidFill>
                        <a:srgbClr val="000000"/>
                      </a:solidFill>
                      <a:prstDash val="solid"/>
                      <a:round/>
                      <a:headEnd type="none" w="sm" len="sm"/>
                      <a:tailEnd type="none" w="sm" len="sm"/>
                    </a:lnR>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spcBef>
                          <a:spcPts val="0"/>
                        </a:spcBef>
                        <a:spcAft>
                          <a:spcPts val="0"/>
                        </a:spcAft>
                        <a:buNone/>
                      </a:pPr>
                      <a:r>
                        <a:rPr lang="en-US" sz="1550" b="1" u="none" strike="noStrike" cap="none">
                          <a:solidFill>
                            <a:srgbClr val="171616"/>
                          </a:solidFill>
                        </a:rPr>
                        <a:t>Synthetic </a:t>
                      </a:r>
                      <a:r>
                        <a:rPr lang="en-US" sz="1550" b="1" u="none" strike="noStrike" cap="none">
                          <a:solidFill>
                            <a:schemeClr val="accent2"/>
                          </a:solidFill>
                        </a:rPr>
                        <a:t>atropine</a:t>
                      </a:r>
                      <a:r>
                        <a:rPr lang="en-US" sz="1550" b="1" u="none" strike="noStrike" cap="none">
                          <a:solidFill>
                            <a:srgbClr val="171616"/>
                          </a:solidFill>
                        </a:rPr>
                        <a:t> substitutes</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solidFill>
                      <a:srgbClr val="BEFDED"/>
                    </a:solidFill>
                  </a:tcPr>
                </a:tc>
                <a:tc hMerge="1">
                  <a:txBody>
                    <a:bodyPr/>
                    <a:lstStyle/>
                    <a:p>
                      <a:endParaRPr lang="ar-SA"/>
                    </a:p>
                  </a:txBody>
                  <a:tcPr/>
                </a:tc>
                <a:tc hMerge="1">
                  <a:txBody>
                    <a:bodyPr/>
                    <a:lstStyle/>
                    <a:p>
                      <a:endParaRPr lang="ar-SA"/>
                    </a:p>
                  </a:txBody>
                  <a:tcPr/>
                </a:tc>
                <a:tc gridSpan="2">
                  <a:txBody>
                    <a:bodyPr/>
                    <a:lstStyle/>
                    <a:p>
                      <a:pPr marL="0" marR="0" lvl="0" indent="0" algn="ctr" rtl="0">
                        <a:spcBef>
                          <a:spcPts val="0"/>
                        </a:spcBef>
                        <a:spcAft>
                          <a:spcPts val="0"/>
                        </a:spcAft>
                        <a:buNone/>
                      </a:pPr>
                      <a:r>
                        <a:rPr lang="en-US" sz="1550" b="1" u="none" strike="noStrike" cap="none">
                          <a:solidFill>
                            <a:srgbClr val="171616"/>
                          </a:solidFill>
                        </a:rPr>
                        <a:t>Natural alkaloids</a:t>
                      </a:r>
                      <a:endParaRPr sz="1550" b="1" u="none" strike="noStrike" cap="none">
                        <a:solidFill>
                          <a:srgbClr val="171616"/>
                        </a:solidFill>
                      </a:endParaRPr>
                    </a:p>
                  </a:txBody>
                  <a:tcPr marL="91450" marR="91450" marT="45725" marB="45725" anchor="ctr">
                    <a:lnL w="12700" cap="flat" cmpd="sng">
                      <a:solidFill>
                        <a:srgbClr val="000000"/>
                      </a:solidFill>
                      <a:prstDash val="solid"/>
                      <a:round/>
                      <a:headEnd type="none" w="sm" len="sm"/>
                      <a:tailEnd type="none" w="sm" len="sm"/>
                    </a:lnL>
                    <a:lnB w="9525" cap="flat" cmpd="sng">
                      <a:solidFill>
                        <a:schemeClr val="dk1"/>
                      </a:solidFill>
                      <a:prstDash val="solid"/>
                      <a:round/>
                      <a:headEnd type="none" w="sm" len="sm"/>
                      <a:tailEnd type="none" w="sm" len="sm"/>
                    </a:lnB>
                    <a:solidFill>
                      <a:srgbClr val="BEFDED"/>
                    </a:solidFill>
                  </a:tcPr>
                </a:tc>
                <a:tc hMerge="1">
                  <a:txBody>
                    <a:bodyPr/>
                    <a:lstStyle/>
                    <a:p>
                      <a:endParaRPr lang="ar-SA"/>
                    </a:p>
                  </a:txBody>
                  <a:tcPr/>
                </a:tc>
                <a:extLst>
                  <a:ext uri="{0D108BD9-81ED-4DB2-BD59-A6C34878D82A}">
                    <a16:rowId xmlns:a16="http://schemas.microsoft.com/office/drawing/2014/main" val="10001"/>
                  </a:ext>
                </a:extLst>
              </a:tr>
              <a:tr h="777275">
                <a:tc vMerge="1">
                  <a:txBody>
                    <a:bodyPr/>
                    <a:lstStyle/>
                    <a:p>
                      <a:endParaRPr lang="ar-SA"/>
                    </a:p>
                  </a:txBody>
                  <a:tcPr/>
                </a:tc>
                <a:tc>
                  <a:txBody>
                    <a:bodyPr/>
                    <a:lstStyle/>
                    <a:p>
                      <a:pPr marL="0" marR="0" lvl="0" indent="0" algn="ctr" rtl="0">
                        <a:spcBef>
                          <a:spcPts val="0"/>
                        </a:spcBef>
                        <a:spcAft>
                          <a:spcPts val="0"/>
                        </a:spcAft>
                        <a:buNone/>
                      </a:pPr>
                      <a:r>
                        <a:rPr lang="en-US" sz="1200" b="1">
                          <a:solidFill>
                            <a:schemeClr val="accent1"/>
                          </a:solidFill>
                        </a:rPr>
                        <a:t>T</a:t>
                      </a:r>
                      <a:r>
                        <a:rPr lang="en-US" sz="1200" b="1" u="none" strike="noStrike" cap="none">
                          <a:solidFill>
                            <a:schemeClr val="accent1"/>
                          </a:solidFill>
                        </a:rPr>
                        <a:t>ropi</a:t>
                      </a:r>
                      <a:r>
                        <a:rPr lang="en-US" sz="1200" b="1" u="none" strike="noStrike" cap="none">
                          <a:solidFill>
                            <a:schemeClr val="accent2"/>
                          </a:solidFill>
                        </a:rPr>
                        <a:t>camide</a:t>
                      </a:r>
                      <a:endParaRPr sz="1200" b="1" u="none" strike="noStrike" cap="none">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solidFill>
                      <a:schemeClr val="lt1"/>
                    </a:solidFill>
                  </a:tcPr>
                </a:tc>
                <a:tc>
                  <a:txBody>
                    <a:bodyPr/>
                    <a:lstStyle/>
                    <a:p>
                      <a:pPr marL="0" lvl="0" indent="0" algn="ctr" rtl="0">
                        <a:spcBef>
                          <a:spcPts val="0"/>
                        </a:spcBef>
                        <a:spcAft>
                          <a:spcPts val="0"/>
                        </a:spcAft>
                        <a:buNone/>
                      </a:pPr>
                      <a:r>
                        <a:rPr lang="en-US" sz="1200" b="1">
                          <a:solidFill>
                            <a:schemeClr val="accent2"/>
                          </a:solidFill>
                        </a:rPr>
                        <a:t>Cyclopentolate</a:t>
                      </a:r>
                      <a:endParaRPr sz="1200" b="1" u="none" strike="noStrike" cap="none">
                        <a:solidFill>
                          <a:schemeClr val="accent2"/>
                        </a:solidFill>
                      </a:endParaRPr>
                    </a:p>
                  </a:txBody>
                  <a:tcPr marL="91450" marR="91450" marT="45725" marB="45725" anchor="ctr">
                    <a:lnT w="9525" cap="flat" cmpd="sng">
                      <a:solidFill>
                        <a:schemeClr val="dk1"/>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US" sz="1200" b="1">
                          <a:solidFill>
                            <a:schemeClr val="accent2"/>
                          </a:solidFill>
                        </a:rPr>
                        <a:t>Hom</a:t>
                      </a:r>
                      <a:r>
                        <a:rPr lang="en-US" sz="1200" b="1">
                          <a:solidFill>
                            <a:schemeClr val="accent1"/>
                          </a:solidFill>
                        </a:rPr>
                        <a:t>atropine</a:t>
                      </a:r>
                      <a:endParaRPr sz="1200" b="1" u="none" strike="noStrike" cap="none">
                        <a:solidFill>
                          <a:schemeClr val="accent1"/>
                        </a:solidFill>
                      </a:endParaRPr>
                    </a:p>
                  </a:txBody>
                  <a:tcPr marL="91450" marR="91450" marT="45725" marB="45725" anchor="ctr">
                    <a:lnT w="9525" cap="flat" cmpd="sng">
                      <a:solidFill>
                        <a:schemeClr val="dk1"/>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200" b="1" u="none" strike="noStrike" cap="none">
                          <a:solidFill>
                            <a:schemeClr val="accent2"/>
                          </a:solidFill>
                        </a:rPr>
                        <a:t>Scopolamine</a:t>
                      </a:r>
                      <a:endParaRPr sz="1200"/>
                    </a:p>
                    <a:p>
                      <a:pPr marL="0" marR="0" lvl="0" indent="0" algn="ctr" rtl="0">
                        <a:spcBef>
                          <a:spcPts val="0"/>
                        </a:spcBef>
                        <a:spcAft>
                          <a:spcPts val="0"/>
                        </a:spcAft>
                        <a:buNone/>
                      </a:pPr>
                      <a:r>
                        <a:rPr lang="en-US" sz="1200" b="1" u="none" strike="noStrike" cap="none">
                          <a:solidFill>
                            <a:schemeClr val="accent2"/>
                          </a:solidFill>
                        </a:rPr>
                        <a:t>(Hyoscine)</a:t>
                      </a:r>
                      <a:endParaRPr sz="1200"/>
                    </a:p>
                  </a:txBody>
                  <a:tcPr marL="91450" marR="91450" marT="45725" marB="45725" anchor="ctr">
                    <a:lnT w="9525" cap="flat" cmpd="sng">
                      <a:solidFill>
                        <a:schemeClr val="dk1"/>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US" sz="1200" b="1">
                          <a:solidFill>
                            <a:schemeClr val="accent2"/>
                          </a:solidFill>
                        </a:rPr>
                        <a:t>Atropine</a:t>
                      </a:r>
                      <a:endParaRPr sz="1200" b="1" u="none" strike="noStrike" cap="none">
                        <a:solidFill>
                          <a:schemeClr val="accent2"/>
                        </a:solidFill>
                      </a:endParaRPr>
                    </a:p>
                  </a:txBody>
                  <a:tcPr marL="91450" marR="91450" marT="45725" marB="45725" anchor="ctr">
                    <a:lnT w="9525" cap="flat" cmpd="sng">
                      <a:solidFill>
                        <a:schemeClr val="dk1"/>
                      </a:solidFill>
                      <a:prstDash val="solid"/>
                      <a:round/>
                      <a:headEnd type="none" w="sm" len="sm"/>
                      <a:tailEnd type="none" w="sm" len="sm"/>
                    </a:lnT>
                    <a:solidFill>
                      <a:schemeClr val="lt1"/>
                    </a:solidFill>
                  </a:tcPr>
                </a:tc>
                <a:extLst>
                  <a:ext uri="{0D108BD9-81ED-4DB2-BD59-A6C34878D82A}">
                    <a16:rowId xmlns:a16="http://schemas.microsoft.com/office/drawing/2014/main" val="10002"/>
                  </a:ext>
                </a:extLst>
              </a:tr>
              <a:tr h="551100">
                <a:tc rowSpan="2">
                  <a:txBody>
                    <a:bodyPr/>
                    <a:lstStyle/>
                    <a:p>
                      <a:pPr marL="0" lvl="0" indent="0" algn="ctr" rtl="0">
                        <a:spcBef>
                          <a:spcPts val="0"/>
                        </a:spcBef>
                        <a:spcAft>
                          <a:spcPts val="0"/>
                        </a:spcAft>
                        <a:buNone/>
                      </a:pPr>
                      <a:endParaRPr sz="1200">
                        <a:solidFill>
                          <a:srgbClr val="171616"/>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a:txBody>
                    <a:bodyPr/>
                    <a:lstStyle/>
                    <a:p>
                      <a:pPr marL="0" marR="0" lvl="0" indent="0" algn="ctr" rtl="0">
                        <a:spcBef>
                          <a:spcPts val="0"/>
                        </a:spcBef>
                        <a:spcAft>
                          <a:spcPts val="0"/>
                        </a:spcAft>
                        <a:buNone/>
                      </a:pPr>
                      <a:r>
                        <a:rPr lang="en-US" sz="1200" u="none" strike="noStrike" cap="none"/>
                        <a:t>6 hours</a:t>
                      </a:r>
                      <a:endParaRPr sz="1200"/>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t>24 hours</a:t>
                      </a:r>
                      <a:endParaRPr sz="12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t>1-3 days</a:t>
                      </a:r>
                      <a:endParaRPr sz="12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u="none" strike="noStrike" cap="none"/>
                        <a:t>3-7 days</a:t>
                      </a:r>
                      <a:endParaRPr sz="1200" u="none" strike="noStrike" cap="none"/>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1">
                        <a:spcBef>
                          <a:spcPts val="0"/>
                        </a:spcBef>
                        <a:spcAft>
                          <a:spcPts val="0"/>
                        </a:spcAft>
                        <a:buNone/>
                      </a:pPr>
                      <a:r>
                        <a:rPr lang="en-US" sz="1200" u="none" strike="noStrike" cap="none"/>
                        <a:t>7-10 days</a:t>
                      </a:r>
                      <a:endParaRPr sz="1200" u="none" strike="noStrike" cap="none"/>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125">
                <a:tc vMerge="1">
                  <a:txBody>
                    <a:bodyPr/>
                    <a:lstStyle/>
                    <a:p>
                      <a:endParaRPr lang="ar-SA"/>
                    </a:p>
                  </a:txBody>
                  <a:tcPr/>
                </a:tc>
                <a:tc gridSpan="3">
                  <a:txBody>
                    <a:bodyPr/>
                    <a:lstStyle/>
                    <a:p>
                      <a:pPr marL="0" marR="0" lvl="0" indent="0" algn="ctr" rtl="0">
                        <a:spcBef>
                          <a:spcPts val="0"/>
                        </a:spcBef>
                        <a:spcAft>
                          <a:spcPts val="0"/>
                        </a:spcAft>
                        <a:buNone/>
                      </a:pPr>
                      <a:r>
                        <a:rPr lang="en-US" sz="1200" u="none" strike="noStrike" cap="none"/>
                        <a:t>Short duration</a:t>
                      </a:r>
                      <a:endParaRPr sz="1200"/>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tc hMerge="1">
                  <a:txBody>
                    <a:bodyPr/>
                    <a:lstStyle/>
                    <a:p>
                      <a:endParaRPr lang="ar-SA"/>
                    </a:p>
                  </a:txBody>
                  <a:tcPr/>
                </a:tc>
                <a:tc gridSpan="2">
                  <a:txBody>
                    <a:bodyPr/>
                    <a:lstStyle/>
                    <a:p>
                      <a:pPr marL="0" marR="0" lvl="0" indent="0" algn="ctr" rtl="0">
                        <a:spcBef>
                          <a:spcPts val="0"/>
                        </a:spcBef>
                        <a:spcAft>
                          <a:spcPts val="0"/>
                        </a:spcAft>
                        <a:buNone/>
                      </a:pPr>
                      <a:r>
                        <a:rPr lang="en-US" sz="1200" u="none" strike="noStrike" cap="none"/>
                        <a:t>Long duration </a:t>
                      </a:r>
                      <a:endParaRPr sz="1200" u="none" strike="noStrike" cap="none"/>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4"/>
                  </a:ext>
                </a:extLst>
              </a:tr>
              <a:tr h="1610050">
                <a:tc>
                  <a:txBody>
                    <a:bodyPr/>
                    <a:lstStyle/>
                    <a:p>
                      <a:pPr marL="285750" marR="0" lvl="0" indent="-203200" algn="l" rtl="0">
                        <a:lnSpc>
                          <a:spcPct val="100000"/>
                        </a:lnSpc>
                        <a:spcBef>
                          <a:spcPts val="0"/>
                        </a:spcBef>
                        <a:spcAft>
                          <a:spcPts val="0"/>
                        </a:spcAft>
                        <a:buNone/>
                      </a:pPr>
                      <a:endParaRPr sz="1300" b="1" u="none" strike="noStrike" cap="none">
                        <a:solidFill>
                          <a:srgbClr val="FF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FFEF3"/>
                    </a:solidFill>
                  </a:tcPr>
                </a:tc>
                <a:tc gridSpan="5">
                  <a:txBody>
                    <a:bodyPr/>
                    <a:lstStyle/>
                    <a:p>
                      <a:pPr marL="457200" marR="0" lvl="0" indent="-304800" algn="l" rtl="0">
                        <a:lnSpc>
                          <a:spcPct val="100000"/>
                        </a:lnSpc>
                        <a:spcBef>
                          <a:spcPts val="0"/>
                        </a:spcBef>
                        <a:spcAft>
                          <a:spcPts val="0"/>
                        </a:spcAft>
                        <a:buSzPts val="1200"/>
                        <a:buChar char="●"/>
                      </a:pPr>
                      <a:r>
                        <a:rPr lang="en-US" sz="1200" b="1" u="none" strike="noStrike" cap="none">
                          <a:solidFill>
                            <a:srgbClr val="FF0000"/>
                          </a:solidFill>
                        </a:rPr>
                        <a:t>Passive mydriasis </a:t>
                      </a:r>
                      <a:r>
                        <a:rPr lang="en-US" sz="1200" b="1" u="none" strike="noStrike" cap="none"/>
                        <a:t>→ </a:t>
                      </a:r>
                      <a:r>
                        <a:rPr lang="en-US" sz="1200" u="none" strike="noStrike" cap="none"/>
                        <a:t>due to </a:t>
                      </a:r>
                      <a:r>
                        <a:rPr lang="en-US" sz="1200" b="1" u="none" strike="noStrike" cap="none"/>
                        <a:t>relaxation of circular muscles</a:t>
                      </a:r>
                      <a:r>
                        <a:rPr lang="en-US" sz="1200" u="none" strike="noStrike" cap="none"/>
                        <a:t>.</a:t>
                      </a:r>
                      <a:r>
                        <a:rPr lang="en-US" sz="1200" u="none" strike="noStrike" cap="none">
                          <a:solidFill>
                            <a:srgbClr val="171616"/>
                          </a:solidFill>
                        </a:rPr>
                        <a:t> </a:t>
                      </a:r>
                      <a:r>
                        <a:rPr lang="en-US" sz="1200" u="none" strike="noStrike" cap="none">
                          <a:solidFill>
                            <a:srgbClr val="999999"/>
                          </a:solidFill>
                        </a:rPr>
                        <a:t>(passive = without any effect of sympath</a:t>
                      </a:r>
                      <a:r>
                        <a:rPr lang="en-US" sz="1200">
                          <a:solidFill>
                            <a:srgbClr val="999999"/>
                          </a:solidFill>
                        </a:rPr>
                        <a:t>e</a:t>
                      </a:r>
                      <a:r>
                        <a:rPr lang="en-US" sz="1200" u="none" strike="noStrike" cap="none">
                          <a:solidFill>
                            <a:srgbClr val="999999"/>
                          </a:solidFill>
                        </a:rPr>
                        <a:t>tic)</a:t>
                      </a:r>
                      <a:endParaRPr sz="1200" u="none" strike="noStrike" cap="none">
                        <a:solidFill>
                          <a:srgbClr val="999999"/>
                        </a:solidFill>
                      </a:endParaRPr>
                    </a:p>
                    <a:p>
                      <a:pPr marL="457200" marR="0" lvl="0" indent="-304800" algn="l" rtl="0">
                        <a:lnSpc>
                          <a:spcPct val="100000"/>
                        </a:lnSpc>
                        <a:spcBef>
                          <a:spcPts val="0"/>
                        </a:spcBef>
                        <a:spcAft>
                          <a:spcPts val="0"/>
                        </a:spcAft>
                        <a:buSzPts val="1200"/>
                        <a:buChar char="●"/>
                      </a:pPr>
                      <a:r>
                        <a:rPr lang="en-US" sz="1200" b="1" u="none" strike="noStrike" cap="none"/>
                        <a:t>Cycloplegia</a:t>
                      </a:r>
                      <a:r>
                        <a:rPr lang="en-US" sz="1200" u="none" strike="noStrike" cap="none"/>
                        <a:t> (loss of </a:t>
                      </a:r>
                      <a:r>
                        <a:rPr lang="en-US" sz="1200" u="sng" strike="noStrike" cap="none"/>
                        <a:t>near</a:t>
                      </a:r>
                      <a:r>
                        <a:rPr lang="en-US" sz="1200" u="none" strike="noStrike" cap="none"/>
                        <a:t> accommodation) → due to relaxation of </a:t>
                      </a:r>
                      <a:r>
                        <a:rPr lang="en-US" sz="1200" b="1" u="none" strike="noStrike" cap="none"/>
                        <a:t>ciliary muscle</a:t>
                      </a:r>
                      <a:r>
                        <a:rPr lang="en-US" sz="1200" u="none" strike="noStrike" cap="none"/>
                        <a:t>. </a:t>
                      </a:r>
                      <a:r>
                        <a:rPr lang="en-US" sz="1200" u="none" strike="noStrike" cap="none">
                          <a:solidFill>
                            <a:srgbClr val="999999"/>
                          </a:solidFill>
                        </a:rPr>
                        <a:t>(This effect is due to blocking of paraS only!)</a:t>
                      </a:r>
                      <a:endParaRPr sz="1200" u="none" strike="noStrike" cap="none">
                        <a:solidFill>
                          <a:srgbClr val="999999"/>
                        </a:solidFill>
                      </a:endParaRPr>
                    </a:p>
                    <a:p>
                      <a:pPr marL="457200" marR="0" lvl="0" indent="-304800" algn="l" rtl="0">
                        <a:lnSpc>
                          <a:spcPct val="100000"/>
                        </a:lnSpc>
                        <a:spcBef>
                          <a:spcPts val="0"/>
                        </a:spcBef>
                        <a:spcAft>
                          <a:spcPts val="0"/>
                        </a:spcAft>
                        <a:buSzPts val="1200"/>
                        <a:buChar char="●"/>
                      </a:pPr>
                      <a:r>
                        <a:rPr lang="en-US" sz="1200" u="none" strike="noStrike" cap="none"/>
                        <a:t>Loss of </a:t>
                      </a:r>
                      <a:r>
                        <a:rPr lang="en-US" sz="1200" u="sng" strike="noStrike" cap="none"/>
                        <a:t>light reflex</a:t>
                      </a:r>
                      <a:r>
                        <a:rPr lang="en-US" sz="1200" u="none" strike="noStrike" cap="none"/>
                        <a:t>.</a:t>
                      </a:r>
                      <a:endParaRPr sz="1200"/>
                    </a:p>
                    <a:p>
                      <a:pPr marL="457200" marR="0" lvl="0" indent="-304800" algn="l" rtl="0">
                        <a:lnSpc>
                          <a:spcPct val="100000"/>
                        </a:lnSpc>
                        <a:spcBef>
                          <a:spcPts val="0"/>
                        </a:spcBef>
                        <a:spcAft>
                          <a:spcPts val="0"/>
                        </a:spcAft>
                        <a:buSzPts val="1200"/>
                        <a:buChar char="●"/>
                      </a:pPr>
                      <a:r>
                        <a:rPr lang="en-US" sz="1200" b="1" u="none" strike="noStrike" cap="none"/>
                        <a:t>Increased IOP </a:t>
                      </a:r>
                      <a:r>
                        <a:rPr lang="en-US" sz="1200" u="none" strike="noStrike" cap="none"/>
                        <a:t>→ </a:t>
                      </a:r>
                      <a:r>
                        <a:rPr lang="en-US" sz="1200" b="1" u="none" strike="noStrike" cap="none"/>
                        <a:t>glaucoma</a:t>
                      </a:r>
                      <a:r>
                        <a:rPr lang="en-US" sz="1200" u="none" strike="noStrike" cap="none"/>
                        <a:t>. </a:t>
                      </a:r>
                      <a:r>
                        <a:rPr lang="en-US" sz="1200" u="none" strike="noStrike" cap="none">
                          <a:solidFill>
                            <a:schemeClr val="accent1"/>
                          </a:solidFill>
                        </a:rPr>
                        <a:t>(especially angle closure glaucoma)</a:t>
                      </a:r>
                      <a:endParaRPr sz="1200" u="none" strike="noStrike" cap="none">
                        <a:solidFill>
                          <a:schemeClr val="accent1"/>
                        </a:solidFill>
                      </a:endParaRPr>
                    </a:p>
                    <a:p>
                      <a:pPr marL="457200" marR="0" lvl="0" indent="-304800" algn="l" rtl="0">
                        <a:lnSpc>
                          <a:spcPct val="100000"/>
                        </a:lnSpc>
                        <a:spcBef>
                          <a:spcPts val="0"/>
                        </a:spcBef>
                        <a:spcAft>
                          <a:spcPts val="0"/>
                        </a:spcAft>
                        <a:buSzPts val="1200"/>
                        <a:buChar char="●"/>
                      </a:pPr>
                      <a:r>
                        <a:rPr lang="en-US" sz="1200" u="none" strike="noStrike" cap="none"/>
                        <a:t>Decreased lacrimal secretion → </a:t>
                      </a:r>
                      <a:r>
                        <a:rPr lang="en-US" sz="1200" b="1" u="none" strike="noStrike" cap="none"/>
                        <a:t>sandy eye</a:t>
                      </a:r>
                      <a:r>
                        <a:rPr lang="en-US" sz="1200" u="none" strike="noStrike" cap="none"/>
                        <a:t>.</a:t>
                      </a:r>
                      <a:endParaRPr sz="1200"/>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5"/>
                  </a:ext>
                </a:extLst>
              </a:tr>
            </a:tbl>
          </a:graphicData>
        </a:graphic>
      </p:graphicFrame>
      <p:sp>
        <p:nvSpPr>
          <p:cNvPr id="298" name="Google Shape;298;p33"/>
          <p:cNvSpPr txBox="1"/>
          <p:nvPr/>
        </p:nvSpPr>
        <p:spPr>
          <a:xfrm rot="-5400000">
            <a:off x="-27475" y="1296825"/>
            <a:ext cx="666600" cy="3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latin typeface="Century Gothic"/>
                <a:ea typeface="Century Gothic"/>
                <a:cs typeface="Century Gothic"/>
                <a:sym typeface="Century Gothic"/>
              </a:rPr>
              <a:t>Drug</a:t>
            </a:r>
            <a:endParaRPr/>
          </a:p>
        </p:txBody>
      </p:sp>
      <p:sp>
        <p:nvSpPr>
          <p:cNvPr id="299" name="Google Shape;299;p33"/>
          <p:cNvSpPr txBox="1"/>
          <p:nvPr/>
        </p:nvSpPr>
        <p:spPr>
          <a:xfrm rot="-5400000">
            <a:off x="-166500" y="2294150"/>
            <a:ext cx="952500" cy="48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50" b="1">
                <a:solidFill>
                  <a:schemeClr val="dk1"/>
                </a:solidFill>
                <a:latin typeface="Century Gothic"/>
                <a:ea typeface="Century Gothic"/>
                <a:cs typeface="Century Gothic"/>
                <a:sym typeface="Century Gothic"/>
              </a:rPr>
              <a:t>Duration of effect</a:t>
            </a:r>
            <a:endParaRPr sz="1150">
              <a:solidFill>
                <a:srgbClr val="171616"/>
              </a:solidFill>
              <a:latin typeface="Century Gothic"/>
              <a:ea typeface="Century Gothic"/>
              <a:cs typeface="Century Gothic"/>
              <a:sym typeface="Century Gothic"/>
            </a:endParaRPr>
          </a:p>
        </p:txBody>
      </p:sp>
      <p:sp>
        <p:nvSpPr>
          <p:cNvPr id="300" name="Google Shape;300;p33"/>
          <p:cNvSpPr txBox="1"/>
          <p:nvPr/>
        </p:nvSpPr>
        <p:spPr>
          <a:xfrm rot="-5400000">
            <a:off x="-88175" y="3484525"/>
            <a:ext cx="814500" cy="376200"/>
          </a:xfrm>
          <a:prstGeom prst="rect">
            <a:avLst/>
          </a:prstGeom>
          <a:noFill/>
          <a:ln>
            <a:noFill/>
          </a:ln>
        </p:spPr>
        <p:txBody>
          <a:bodyPr spcFirstLastPara="1" wrap="square" lIns="91425" tIns="91425" rIns="91425" bIns="91425" anchor="t" anchorCtr="0">
            <a:noAutofit/>
          </a:bodyPr>
          <a:lstStyle/>
          <a:p>
            <a:pPr marL="285750" lvl="0" indent="-203200" algn="l" rtl="0">
              <a:spcBef>
                <a:spcPts val="0"/>
              </a:spcBef>
              <a:spcAft>
                <a:spcPts val="0"/>
              </a:spcAft>
              <a:buNone/>
            </a:pPr>
            <a:r>
              <a:rPr lang="en-US" sz="1300" b="1">
                <a:solidFill>
                  <a:schemeClr val="dk1"/>
                </a:solidFill>
              </a:rPr>
              <a:t>M.O.A.</a:t>
            </a:r>
            <a:endParaRPr sz="1300" b="1">
              <a:solidFill>
                <a:schemeClr val="dk1"/>
              </a:solidFill>
            </a:endParaRPr>
          </a:p>
        </p:txBody>
      </p:sp>
      <p:sp>
        <p:nvSpPr>
          <p:cNvPr id="301" name="Google Shape;301;p33"/>
          <p:cNvSpPr txBox="1"/>
          <p:nvPr/>
        </p:nvSpPr>
        <p:spPr>
          <a:xfrm rot="-5400000">
            <a:off x="-254025" y="4978475"/>
            <a:ext cx="11694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Indications</a:t>
            </a:r>
            <a:endParaRPr/>
          </a:p>
        </p:txBody>
      </p:sp>
      <p:sp>
        <p:nvSpPr>
          <p:cNvPr id="302" name="Google Shape;302;p33"/>
          <p:cNvSpPr txBox="1"/>
          <p:nvPr/>
        </p:nvSpPr>
        <p:spPr>
          <a:xfrm rot="-5400000">
            <a:off x="57175" y="5860850"/>
            <a:ext cx="5238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b="1">
                <a:solidFill>
                  <a:schemeClr val="dk1"/>
                </a:solidFill>
                <a:latin typeface="Century Gothic"/>
                <a:ea typeface="Century Gothic"/>
                <a:cs typeface="Century Gothic"/>
                <a:sym typeface="Century Gothic"/>
              </a:rPr>
              <a:t>C.I.</a:t>
            </a:r>
            <a:endParaRPr sz="1800" i="1" baseline="-25000">
              <a:solidFill>
                <a:srgbClr val="171616"/>
              </a:solidFill>
              <a:latin typeface="Century Gothic"/>
              <a:ea typeface="Century Gothic"/>
              <a:cs typeface="Century Gothic"/>
              <a:sym typeface="Century Gothic"/>
            </a:endParaRPr>
          </a:p>
        </p:txBody>
      </p:sp>
      <p:sp>
        <p:nvSpPr>
          <p:cNvPr id="303" name="Google Shape;303;p33"/>
          <p:cNvSpPr/>
          <p:nvPr/>
        </p:nvSpPr>
        <p:spPr>
          <a:xfrm>
            <a:off x="220800" y="8281950"/>
            <a:ext cx="6416400" cy="1241100"/>
          </a:xfrm>
          <a:prstGeom prst="rect">
            <a:avLst/>
          </a:prstGeom>
          <a:noFill/>
          <a:ln w="9525" cap="flat" cmpd="sng">
            <a:solidFill>
              <a:srgbClr val="999999"/>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rgbClr val="949A98"/>
                </a:solidFill>
                <a:latin typeface="Century Gothic"/>
                <a:ea typeface="Century Gothic"/>
                <a:cs typeface="Century Gothic"/>
                <a:sym typeface="Century Gothic"/>
              </a:rPr>
              <a:t>Extra:</a:t>
            </a:r>
            <a:endParaRPr sz="1000" b="1">
              <a:solidFill>
                <a:srgbClr val="949A98"/>
              </a:solidFill>
              <a:latin typeface="Century Gothic"/>
              <a:ea typeface="Century Gothic"/>
              <a:cs typeface="Century Gothic"/>
              <a:sym typeface="Century Gothic"/>
            </a:endParaRPr>
          </a:p>
          <a:p>
            <a:pPr marL="0" marR="0" lvl="0" indent="0" algn="l" rtl="0">
              <a:spcBef>
                <a:spcPts val="0"/>
              </a:spcBef>
              <a:spcAft>
                <a:spcPts val="0"/>
              </a:spcAft>
              <a:buNone/>
            </a:pPr>
            <a:r>
              <a:rPr lang="en-US" sz="900" b="1">
                <a:solidFill>
                  <a:srgbClr val="949A98"/>
                </a:solidFill>
                <a:latin typeface="Century Gothic"/>
                <a:ea typeface="Century Gothic"/>
                <a:cs typeface="Century Gothic"/>
                <a:sym typeface="Century Gothic"/>
              </a:rPr>
              <a:t> Active vs. passive mydriasis: </a:t>
            </a:r>
            <a:endParaRPr sz="900">
              <a:latin typeface="Century Gothic"/>
              <a:ea typeface="Century Gothic"/>
              <a:cs typeface="Century Gothic"/>
              <a:sym typeface="Century Gothic"/>
            </a:endParaRPr>
          </a:p>
          <a:p>
            <a:pPr marL="171450" marR="0" lvl="0" indent="-165100" algn="l" rtl="0">
              <a:spcBef>
                <a:spcPts val="0"/>
              </a:spcBef>
              <a:spcAft>
                <a:spcPts val="0"/>
              </a:spcAft>
              <a:buClr>
                <a:srgbClr val="949A98"/>
              </a:buClr>
              <a:buSzPts val="900"/>
              <a:buFont typeface="Arial"/>
              <a:buChar char="•"/>
            </a:pPr>
            <a:r>
              <a:rPr lang="en-US" sz="900">
                <a:solidFill>
                  <a:srgbClr val="949A98"/>
                </a:solidFill>
                <a:latin typeface="Century Gothic"/>
                <a:ea typeface="Century Gothic"/>
                <a:cs typeface="Century Gothic"/>
                <a:sym typeface="Century Gothic"/>
              </a:rPr>
              <a:t>Atropine (anticholinergic): </a:t>
            </a:r>
            <a:r>
              <a:rPr lang="en-US" sz="900" b="1">
                <a:solidFill>
                  <a:srgbClr val="949A98"/>
                </a:solidFill>
                <a:latin typeface="Century Gothic"/>
                <a:ea typeface="Century Gothic"/>
                <a:cs typeface="Century Gothic"/>
                <a:sym typeface="Century Gothic"/>
              </a:rPr>
              <a:t>Blocking</a:t>
            </a:r>
            <a:r>
              <a:rPr lang="en-US" sz="900">
                <a:solidFill>
                  <a:srgbClr val="949A98"/>
                </a:solidFill>
                <a:latin typeface="Century Gothic"/>
                <a:ea typeface="Century Gothic"/>
                <a:cs typeface="Century Gothic"/>
                <a:sym typeface="Century Gothic"/>
              </a:rPr>
              <a:t> muscarinic receptors→ </a:t>
            </a:r>
            <a:r>
              <a:rPr lang="en-US" sz="900" b="1">
                <a:solidFill>
                  <a:srgbClr val="949A98"/>
                </a:solidFill>
                <a:latin typeface="Century Gothic"/>
                <a:ea typeface="Century Gothic"/>
                <a:cs typeface="Century Gothic"/>
                <a:sym typeface="Century Gothic"/>
              </a:rPr>
              <a:t>relaxing</a:t>
            </a:r>
            <a:r>
              <a:rPr lang="en-US" sz="900">
                <a:solidFill>
                  <a:srgbClr val="949A98"/>
                </a:solidFill>
                <a:latin typeface="Century Gothic"/>
                <a:ea typeface="Century Gothic"/>
                <a:cs typeface="Century Gothic"/>
                <a:sym typeface="Century Gothic"/>
              </a:rPr>
              <a:t> </a:t>
            </a:r>
            <a:r>
              <a:rPr lang="en-US" sz="900" b="1">
                <a:solidFill>
                  <a:srgbClr val="949A98"/>
                </a:solidFill>
                <a:latin typeface="Century Gothic"/>
                <a:ea typeface="Century Gothic"/>
                <a:cs typeface="Century Gothic"/>
                <a:sym typeface="Century Gothic"/>
              </a:rPr>
              <a:t>circular</a:t>
            </a:r>
            <a:r>
              <a:rPr lang="en-US" sz="900">
                <a:solidFill>
                  <a:srgbClr val="949A98"/>
                </a:solidFill>
                <a:latin typeface="Century Gothic"/>
                <a:ea typeface="Century Gothic"/>
                <a:cs typeface="Century Gothic"/>
                <a:sym typeface="Century Gothic"/>
              </a:rPr>
              <a:t> muscles</a:t>
            </a:r>
            <a:endParaRPr sz="900">
              <a:latin typeface="Century Gothic"/>
              <a:ea typeface="Century Gothic"/>
              <a:cs typeface="Century Gothic"/>
              <a:sym typeface="Century Gothic"/>
            </a:endParaRPr>
          </a:p>
          <a:p>
            <a:pPr marL="0" marR="0" lvl="0" indent="0" algn="l" rtl="0">
              <a:spcBef>
                <a:spcPts val="0"/>
              </a:spcBef>
              <a:spcAft>
                <a:spcPts val="0"/>
              </a:spcAft>
              <a:buNone/>
            </a:pPr>
            <a:r>
              <a:rPr lang="en-US" sz="900">
                <a:solidFill>
                  <a:srgbClr val="949A98"/>
                </a:solidFill>
                <a:latin typeface="Century Gothic"/>
                <a:ea typeface="Century Gothic"/>
                <a:cs typeface="Century Gothic"/>
                <a:sym typeface="Century Gothic"/>
              </a:rPr>
              <a:t> →  </a:t>
            </a:r>
            <a:r>
              <a:rPr lang="en-US" sz="900" b="1" u="sng">
                <a:solidFill>
                  <a:srgbClr val="949A98"/>
                </a:solidFill>
                <a:latin typeface="Century Gothic"/>
                <a:ea typeface="Century Gothic"/>
                <a:cs typeface="Century Gothic"/>
                <a:sym typeface="Century Gothic"/>
              </a:rPr>
              <a:t>Passive Mydriasis</a:t>
            </a:r>
            <a:r>
              <a:rPr lang="en-US" sz="900">
                <a:solidFill>
                  <a:srgbClr val="949A98"/>
                </a:solidFill>
                <a:latin typeface="Century Gothic"/>
                <a:ea typeface="Century Gothic"/>
                <a:cs typeface="Century Gothic"/>
                <a:sym typeface="Century Gothic"/>
              </a:rPr>
              <a:t> </a:t>
            </a:r>
            <a:endParaRPr sz="900">
              <a:latin typeface="Century Gothic"/>
              <a:ea typeface="Century Gothic"/>
              <a:cs typeface="Century Gothic"/>
              <a:sym typeface="Century Gothic"/>
            </a:endParaRPr>
          </a:p>
          <a:p>
            <a:pPr marL="171450" marR="0" lvl="0" indent="-165100" algn="l" rtl="0">
              <a:spcBef>
                <a:spcPts val="0"/>
              </a:spcBef>
              <a:spcAft>
                <a:spcPts val="0"/>
              </a:spcAft>
              <a:buClr>
                <a:srgbClr val="949A98"/>
              </a:buClr>
              <a:buSzPts val="900"/>
              <a:buFont typeface="Arial"/>
              <a:buChar char="•"/>
            </a:pPr>
            <a:r>
              <a:rPr lang="en-US" sz="900">
                <a:solidFill>
                  <a:srgbClr val="949A98"/>
                </a:solidFill>
                <a:latin typeface="Century Gothic"/>
                <a:ea typeface="Century Gothic"/>
                <a:cs typeface="Century Gothic"/>
                <a:sym typeface="Century Gothic"/>
              </a:rPr>
              <a:t>Sympathetic stimulation: </a:t>
            </a:r>
            <a:r>
              <a:rPr lang="en-US" sz="900" b="1">
                <a:solidFill>
                  <a:srgbClr val="949A98"/>
                </a:solidFill>
                <a:latin typeface="Century Gothic"/>
                <a:ea typeface="Century Gothic"/>
                <a:cs typeface="Century Gothic"/>
                <a:sym typeface="Century Gothic"/>
              </a:rPr>
              <a:t>activation</a:t>
            </a:r>
            <a:r>
              <a:rPr lang="en-US" sz="900">
                <a:solidFill>
                  <a:srgbClr val="949A98"/>
                </a:solidFill>
                <a:latin typeface="Century Gothic"/>
                <a:ea typeface="Century Gothic"/>
                <a:cs typeface="Century Gothic"/>
                <a:sym typeface="Century Gothic"/>
              </a:rPr>
              <a:t> of α receptors in</a:t>
            </a:r>
            <a:r>
              <a:rPr lang="en-US" sz="900" u="sng">
                <a:solidFill>
                  <a:srgbClr val="949A98"/>
                </a:solidFill>
                <a:latin typeface="Century Gothic"/>
                <a:ea typeface="Century Gothic"/>
                <a:cs typeface="Century Gothic"/>
                <a:sym typeface="Century Gothic"/>
              </a:rPr>
              <a:t> </a:t>
            </a:r>
            <a:r>
              <a:rPr lang="en-US" sz="900" b="1" u="sng">
                <a:solidFill>
                  <a:srgbClr val="949A98"/>
                </a:solidFill>
                <a:latin typeface="Century Gothic"/>
                <a:ea typeface="Century Gothic"/>
                <a:cs typeface="Century Gothic"/>
                <a:sym typeface="Century Gothic"/>
              </a:rPr>
              <a:t>radial muscles </a:t>
            </a:r>
            <a:r>
              <a:rPr lang="en-US" sz="900" b="1">
                <a:solidFill>
                  <a:srgbClr val="949A98"/>
                </a:solidFill>
                <a:latin typeface="Century Gothic"/>
                <a:ea typeface="Century Gothic"/>
                <a:cs typeface="Century Gothic"/>
                <a:sym typeface="Century Gothic"/>
              </a:rPr>
              <a:t> → contraction </a:t>
            </a:r>
            <a:br>
              <a:rPr lang="en-US" sz="900" b="1">
                <a:solidFill>
                  <a:srgbClr val="949A98"/>
                </a:solidFill>
                <a:latin typeface="Century Gothic"/>
                <a:ea typeface="Century Gothic"/>
                <a:cs typeface="Century Gothic"/>
                <a:sym typeface="Century Gothic"/>
              </a:rPr>
            </a:br>
            <a:r>
              <a:rPr lang="en-US" sz="900">
                <a:solidFill>
                  <a:srgbClr val="949A98"/>
                </a:solidFill>
                <a:latin typeface="Century Gothic"/>
                <a:ea typeface="Century Gothic"/>
                <a:cs typeface="Century Gothic"/>
                <a:sym typeface="Century Gothic"/>
              </a:rPr>
              <a:t>→ </a:t>
            </a:r>
            <a:r>
              <a:rPr lang="en-US" sz="900" b="1" u="sng">
                <a:solidFill>
                  <a:srgbClr val="949A98"/>
                </a:solidFill>
                <a:latin typeface="Century Gothic"/>
                <a:ea typeface="Century Gothic"/>
                <a:cs typeface="Century Gothic"/>
                <a:sym typeface="Century Gothic"/>
              </a:rPr>
              <a:t>Active mydriasis </a:t>
            </a:r>
            <a:endParaRPr sz="900">
              <a:latin typeface="Century Gothic"/>
              <a:ea typeface="Century Gothic"/>
              <a:cs typeface="Century Gothic"/>
              <a:sym typeface="Century Gothic"/>
            </a:endParaRPr>
          </a:p>
          <a:p>
            <a:pPr marL="0" marR="0" lvl="0" indent="0" algn="l" rtl="0">
              <a:spcBef>
                <a:spcPts val="0"/>
              </a:spcBef>
              <a:spcAft>
                <a:spcPts val="0"/>
              </a:spcAft>
              <a:buNone/>
            </a:pPr>
            <a:r>
              <a:rPr lang="en-US" sz="900" b="1">
                <a:solidFill>
                  <a:srgbClr val="949A98"/>
                </a:solidFill>
                <a:latin typeface="Century Gothic"/>
                <a:ea typeface="Century Gothic"/>
                <a:cs typeface="Century Gothic"/>
                <a:sym typeface="Century Gothic"/>
              </a:rPr>
              <a:t>**</a:t>
            </a:r>
            <a:r>
              <a:rPr lang="en-US" sz="900">
                <a:solidFill>
                  <a:srgbClr val="949A98"/>
                </a:solidFill>
                <a:latin typeface="Century Gothic"/>
                <a:ea typeface="Century Gothic"/>
                <a:cs typeface="Century Gothic"/>
                <a:sym typeface="Century Gothic"/>
              </a:rPr>
              <a:t> in the sympathetic system, activation of α receptors leads to smooth muscle contraction, and activation of β</a:t>
            </a:r>
            <a:r>
              <a:rPr lang="en-US" sz="900" b="1">
                <a:solidFill>
                  <a:srgbClr val="949A98"/>
                </a:solidFill>
                <a:latin typeface="Century Gothic"/>
                <a:ea typeface="Century Gothic"/>
                <a:cs typeface="Century Gothic"/>
                <a:sym typeface="Century Gothic"/>
              </a:rPr>
              <a:t>2</a:t>
            </a:r>
            <a:r>
              <a:rPr lang="en-US" sz="900">
                <a:solidFill>
                  <a:srgbClr val="949A98"/>
                </a:solidFill>
                <a:latin typeface="Century Gothic"/>
                <a:ea typeface="Century Gothic"/>
                <a:cs typeface="Century Gothic"/>
                <a:sym typeface="Century Gothic"/>
              </a:rPr>
              <a:t> receptors leads to smooth muscle relaxation.</a:t>
            </a:r>
            <a:endParaRPr sz="900" u="sng">
              <a:solidFill>
                <a:srgbClr val="949A98"/>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 Pharma نسق1">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مكتب">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4332</Words>
  <Application>Microsoft Office PowerPoint</Application>
  <PresentationFormat>A4 Paper (210x297 mm)</PresentationFormat>
  <Paragraphs>907</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Century Gothic</vt:lpstr>
      <vt:lpstr>Calibri</vt:lpstr>
      <vt:lpstr> Pharma نسق1</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Ghaida</dc:creator>
  <cp:lastModifiedBy>Ghaida Alsanad</cp:lastModifiedBy>
  <cp:revision>3</cp:revision>
  <dcterms:modified xsi:type="dcterms:W3CDTF">2018-10-08T20:44:40Z</dcterms:modified>
</cp:coreProperties>
</file>