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firstSlideNum="0" strictFirstAndLastChars="0" saveSubsetFonts="1" showSpecialPlsOnTitleSld="0">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9906000" cx="6858000"/>
  <p:notesSz cx="6858000" cy="9144000"/>
  <p:embeddedFontLst>
    <p:embeddedFont>
      <p:font typeface="Century Gothic"/>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9F24C62-9486-424C-8EA0-AE1E4262D9C4}">
  <a:tblStyle styleId="{09F24C62-9486-424C-8EA0-AE1E4262D9C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E8E5181-0287-4987-9478-621960EB1E83}" styleName="Table_1">
    <a:wholeTbl>
      <a:tcTxStyle b="off" i="off">
        <a:font>
          <a:latin typeface="Century Gothic"/>
          <a:ea typeface="Century Gothic"/>
          <a:cs typeface="Century Gothic"/>
        </a:font>
        <a:schemeClr val="dk1"/>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tcBdr>
      </a:tcStyle>
    </a:band1H>
    <a:band2H>
      <a:tcTxStyle/>
    </a:band2H>
    <a:band1V>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cBdr>
      </a:tcStyle>
    </a:band1V>
    <a:band2V>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4"/>
              </a:solidFill>
              <a:prstDash val="solid"/>
              <a:round/>
              <a:headEnd len="sm" w="sm" type="none"/>
              <a:tailEnd len="sm" w="sm" type="none"/>
            </a:ln>
          </a:top>
        </a:tcBdr>
      </a:tcStyle>
    </a:lastRow>
    <a:seCell>
      <a:tcTxStyle/>
    </a:seCell>
    <a:swCell>
      <a:tcTxStyle/>
    </a:swCell>
    <a:firstRow>
      <a:tcTxStyle b="on" i="off">
        <a:font>
          <a:latin typeface="Century Gothic"/>
          <a:ea typeface="Century Gothic"/>
          <a:cs typeface="Century Gothic"/>
        </a:font>
        <a:schemeClr val="lt1"/>
      </a:tcTxStyle>
      <a:tcStyle>
        <a:fill>
          <a:solidFill>
            <a:schemeClr val="accent4"/>
          </a:solidFill>
        </a:fill>
      </a:tcStyle>
    </a:firstRow>
    <a:neCell>
      <a:tcTxStyle/>
    </a:neCell>
    <a:nwCell>
      <a:tcTxStyle/>
    </a:nwCell>
  </a:tblStyle>
  <a:tblStyle styleId="{790F6457-98C4-44A0-B692-4AC1C6D1F4E6}" styleName="Table_2">
    <a:wholeTbl>
      <a:tcTxStyle b="off" i="off">
        <a:font>
          <a:latin typeface="Century Gothic"/>
          <a:ea typeface="Century Gothic"/>
          <a:cs typeface="Century Gothic"/>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3ABE578-0B93-4C43-9D9A-7F2D9B46B9E4}" styleName="Table_3">
    <a:wholeTbl>
      <a:tcTxStyle b="off" i="off">
        <a:font>
          <a:latin typeface="Century Gothic"/>
          <a:ea typeface="Century Gothic"/>
          <a:cs typeface="Century Gothic"/>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tcStyle>
    </a:band1H>
    <a:band2H>
      <a:tcTxStyle/>
    </a:band2H>
    <a:band1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1V>
    <a:band2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tcStyle>
    </a:lastRow>
    <a:seCell>
      <a:tcTxStyle/>
    </a:seCell>
    <a:swCell>
      <a:tcTxStyle/>
    </a:swCell>
    <a:firstRow>
      <a:tcTxStyle b="on" i="off">
        <a:font>
          <a:latin typeface="Century Gothic"/>
          <a:ea typeface="Century Gothic"/>
          <a:cs typeface="Century Gothic"/>
        </a:font>
        <a:schemeClr val="lt1"/>
      </a:tcTxStyle>
      <a:tcStyle>
        <a:fill>
          <a:solidFill>
            <a:schemeClr val="accent5"/>
          </a:solidFill>
        </a:fill>
      </a:tcStyle>
    </a:firstRow>
    <a:neCell>
      <a:tcTxStyle/>
    </a:neCell>
    <a:nwCell>
      <a:tcTxStyle/>
    </a:nwCell>
  </a:tblStyle>
  <a:tblStyle styleId="{865CEB96-7FAF-4B27-8E22-38D5E511DF2B}" styleName="Table_4">
    <a:wholeTbl>
      <a:tcTxStyle b="off" i="off">
        <a:font>
          <a:latin typeface="Century Gothic"/>
          <a:ea typeface="Century Gothic"/>
          <a:cs typeface="Century Gothic"/>
        </a:font>
        <a:schemeClr val="dk1"/>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tcBdr>
      </a:tcStyle>
    </a:band1H>
    <a:band2H>
      <a:tcTxStyle/>
    </a:band2H>
    <a:band1V>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1V>
    <a:band2V>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tcStyle>
    </a:lastRow>
    <a:seCell>
      <a:tcTxStyle/>
    </a:seCell>
    <a:swCell>
      <a:tcTxStyle/>
    </a:swCell>
    <a:firstRow>
      <a:tcTxStyle b="on" i="off">
        <a:font>
          <a:latin typeface="Century Gothic"/>
          <a:ea typeface="Century Gothic"/>
          <a:cs typeface="Century Gothic"/>
        </a:font>
        <a:schemeClr val="lt1"/>
      </a:tcTxStyle>
      <a:tcStyle>
        <a:fill>
          <a:solidFill>
            <a:schemeClr val="accent2"/>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CenturyGothic-regular.fntdata"/><Relationship Id="rId11" Type="http://schemas.openxmlformats.org/officeDocument/2006/relationships/slide" Target="slides/slide5.xml"/><Relationship Id="rId22" Type="http://schemas.openxmlformats.org/officeDocument/2006/relationships/font" Target="fonts/CenturyGothic-italic.fntdata"/><Relationship Id="rId10" Type="http://schemas.openxmlformats.org/officeDocument/2006/relationships/slide" Target="slides/slide4.xml"/><Relationship Id="rId21" Type="http://schemas.openxmlformats.org/officeDocument/2006/relationships/font" Target="fonts/CenturyGothic-bold.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41d3a4e9c8_0_2: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41d3a4e9c8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41d3a4e9c8_0_2: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10: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g41ed7f8cd4_1_0: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41ed7f8cd4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g41ed7f8cd4_1_0: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g41ed7f8cd4_1_6: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41ed7f8cd4_1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g41ed7f8cd4_1_6: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g41ed7f8cd4_1_88: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41ed7f8cd4_1_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g41ed7f8cd4_1_88: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2: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2" name="Google Shape;17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3" name="Google Shape;173;p2: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lang="en-US" sz="1200" u="none">
                <a:solidFill>
                  <a:schemeClr val="dk1"/>
                </a:solidFill>
                <a:latin typeface="Calibri"/>
                <a:ea typeface="Calibri"/>
                <a:cs typeface="Calibri"/>
                <a:sym typeface="Calibri"/>
              </a:rPr>
              <a:t>‹#›</a:t>
            </a:fld>
            <a:endParaRPr b="0" sz="1200" u="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3: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6" name="Google Shape;2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07" name="Google Shape;207;p3: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4: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4" name="Google Shape;274;p4: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5: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8" name="Google Shape;288;p5: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6: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16" name="Google Shape;316;p6: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7: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8: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57" name="Google Shape;357;p8: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9: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accent3"/>
              </a:solidFill>
              <a:latin typeface="Calibri"/>
              <a:ea typeface="Calibri"/>
              <a:cs typeface="Calibri"/>
              <a:sym typeface="Calibri"/>
            </a:endParaRPr>
          </a:p>
        </p:txBody>
      </p:sp>
      <p:sp>
        <p:nvSpPr>
          <p:cNvPr id="371" name="Google Shape;371;p9: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فارغ" showMasterSp="0"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b="0" i="0" sz="900" u="none" cap="none" strike="noStrike">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7" name="Google Shape;17;p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b="0" i="0" sz="900" u="none" cap="none" strike="noStrike">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8" name="Google Shape;18;p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b="0" i="0" sz="900" u="none" cap="none" strike="noStrike">
                <a:solidFill>
                  <a:srgbClr val="8E95A0"/>
                </a:solidFill>
                <a:latin typeface="Century Gothic"/>
                <a:ea typeface="Century Gothic"/>
                <a:cs typeface="Century Gothic"/>
                <a:sym typeface="Century Gothic"/>
              </a:defRPr>
            </a:lvl1pPr>
            <a:lvl2pPr indent="0" lvl="1" marL="0" marR="0" rtl="1" algn="r">
              <a:spcBef>
                <a:spcPts val="0"/>
              </a:spcBef>
              <a:buNone/>
              <a:defRPr b="0" i="0" sz="900" u="none" cap="none" strike="noStrike">
                <a:solidFill>
                  <a:srgbClr val="8E95A0"/>
                </a:solidFill>
                <a:latin typeface="Century Gothic"/>
                <a:ea typeface="Century Gothic"/>
                <a:cs typeface="Century Gothic"/>
                <a:sym typeface="Century Gothic"/>
              </a:defRPr>
            </a:lvl2pPr>
            <a:lvl3pPr indent="0" lvl="2" marL="0" marR="0" rtl="1" algn="r">
              <a:spcBef>
                <a:spcPts val="0"/>
              </a:spcBef>
              <a:buNone/>
              <a:defRPr b="0" i="0" sz="900" u="none" cap="none" strike="noStrike">
                <a:solidFill>
                  <a:srgbClr val="8E95A0"/>
                </a:solidFill>
                <a:latin typeface="Century Gothic"/>
                <a:ea typeface="Century Gothic"/>
                <a:cs typeface="Century Gothic"/>
                <a:sym typeface="Century Gothic"/>
              </a:defRPr>
            </a:lvl3pPr>
            <a:lvl4pPr indent="0" lvl="3" marL="0" marR="0" rtl="1" algn="r">
              <a:spcBef>
                <a:spcPts val="0"/>
              </a:spcBef>
              <a:buNone/>
              <a:defRPr b="0" i="0" sz="900" u="none" cap="none" strike="noStrike">
                <a:solidFill>
                  <a:srgbClr val="8E95A0"/>
                </a:solidFill>
                <a:latin typeface="Century Gothic"/>
                <a:ea typeface="Century Gothic"/>
                <a:cs typeface="Century Gothic"/>
                <a:sym typeface="Century Gothic"/>
              </a:defRPr>
            </a:lvl4pPr>
            <a:lvl5pPr indent="0" lvl="4" marL="0" marR="0" rtl="1" algn="r">
              <a:spcBef>
                <a:spcPts val="0"/>
              </a:spcBef>
              <a:buNone/>
              <a:defRPr b="0" i="0" sz="900" u="none" cap="none" strike="noStrike">
                <a:solidFill>
                  <a:srgbClr val="8E95A0"/>
                </a:solidFill>
                <a:latin typeface="Century Gothic"/>
                <a:ea typeface="Century Gothic"/>
                <a:cs typeface="Century Gothic"/>
                <a:sym typeface="Century Gothic"/>
              </a:defRPr>
            </a:lvl5pPr>
            <a:lvl6pPr indent="0" lvl="5" marL="0" marR="0" rtl="1" algn="r">
              <a:spcBef>
                <a:spcPts val="0"/>
              </a:spcBef>
              <a:buNone/>
              <a:defRPr b="0" i="0" sz="900" u="none" cap="none" strike="noStrike">
                <a:solidFill>
                  <a:srgbClr val="8E95A0"/>
                </a:solidFill>
                <a:latin typeface="Century Gothic"/>
                <a:ea typeface="Century Gothic"/>
                <a:cs typeface="Century Gothic"/>
                <a:sym typeface="Century Gothic"/>
              </a:defRPr>
            </a:lvl6pPr>
            <a:lvl7pPr indent="0" lvl="6" marL="0" marR="0" rtl="1" algn="r">
              <a:spcBef>
                <a:spcPts val="0"/>
              </a:spcBef>
              <a:buNone/>
              <a:defRPr b="0" i="0" sz="900" u="none" cap="none" strike="noStrike">
                <a:solidFill>
                  <a:srgbClr val="8E95A0"/>
                </a:solidFill>
                <a:latin typeface="Century Gothic"/>
                <a:ea typeface="Century Gothic"/>
                <a:cs typeface="Century Gothic"/>
                <a:sym typeface="Century Gothic"/>
              </a:defRPr>
            </a:lvl7pPr>
            <a:lvl8pPr indent="0" lvl="7" marL="0" marR="0" rtl="1" algn="r">
              <a:spcBef>
                <a:spcPts val="0"/>
              </a:spcBef>
              <a:buNone/>
              <a:defRPr b="0" i="0" sz="900" u="none" cap="none" strike="noStrike">
                <a:solidFill>
                  <a:srgbClr val="8E95A0"/>
                </a:solidFill>
                <a:latin typeface="Century Gothic"/>
                <a:ea typeface="Century Gothic"/>
                <a:cs typeface="Century Gothic"/>
                <a:sym typeface="Century Gothic"/>
              </a:defRPr>
            </a:lvl8pPr>
            <a:lvl9pPr indent="0" lvl="8" marL="0" marR="0" rtl="1" algn="r">
              <a:spcBef>
                <a:spcPts val="0"/>
              </a:spcBef>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 showMasterSp="0"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75" name="Google Shape;75;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6" name="Google Shape;76;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7" name="Google Shape;77;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ان" showMasterSp="0"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81" name="Google Shape;81;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2" name="Google Shape;82;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3" name="Google Shape;83;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فارغ" showMasterSp="0" type="blank">
  <p:cSld name="BLANK">
    <p:spTree>
      <p:nvGrpSpPr>
        <p:cNvPr id="90" name="Shape 90"/>
        <p:cNvGrpSpPr/>
        <p:nvPr/>
      </p:nvGrpSpPr>
      <p:grpSpPr>
        <a:xfrm>
          <a:off x="0" y="0"/>
          <a:ext cx="0" cy="0"/>
          <a:chOff x="0" y="0"/>
          <a:chExt cx="0" cy="0"/>
        </a:xfrm>
      </p:grpSpPr>
      <p:sp>
        <p:nvSpPr>
          <p:cNvPr id="91" name="Google Shape;91;p14"/>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92" name="Google Shape;92;p14"/>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93" name="Google Shape;93;p14"/>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شريحة عنوان" showMasterSp="0" type="title">
  <p:cSld name="TITLE">
    <p:spTree>
      <p:nvGrpSpPr>
        <p:cNvPr id="94" name="Shape 94"/>
        <p:cNvGrpSpPr/>
        <p:nvPr/>
      </p:nvGrpSpPr>
      <p:grpSpPr>
        <a:xfrm>
          <a:off x="0" y="0"/>
          <a:ext cx="0" cy="0"/>
          <a:chOff x="0" y="0"/>
          <a:chExt cx="0" cy="0"/>
        </a:xfrm>
      </p:grpSpPr>
      <p:sp>
        <p:nvSpPr>
          <p:cNvPr id="95" name="Google Shape;95;p15"/>
          <p:cNvSpPr txBox="1"/>
          <p:nvPr>
            <p:ph type="ctrTitle"/>
          </p:nvPr>
        </p:nvSpPr>
        <p:spPr>
          <a:xfrm>
            <a:off x="514350" y="1621191"/>
            <a:ext cx="5829300" cy="3448800"/>
          </a:xfrm>
          <a:prstGeom prst="rect">
            <a:avLst/>
          </a:prstGeom>
          <a:noFill/>
          <a:ln>
            <a:noFill/>
          </a:ln>
        </p:spPr>
        <p:txBody>
          <a:bodyPr anchorCtr="0" anchor="b" bIns="45700" lIns="91425" spcFirstLastPara="1" rIns="91425" wrap="square" tIns="45700"/>
          <a:lstStyle>
            <a:lvl1pPr lvl="0" marR="0" rtl="1" algn="ctr">
              <a:lnSpc>
                <a:spcPct val="90000"/>
              </a:lnSpc>
              <a:spcBef>
                <a:spcPts val="0"/>
              </a:spcBef>
              <a:spcAft>
                <a:spcPts val="0"/>
              </a:spcAft>
              <a:buClr>
                <a:schemeClr val="dk1"/>
              </a:buClr>
              <a:buSzPts val="4500"/>
              <a:buFont typeface="Century Gothic"/>
              <a:buNone/>
              <a:defRPr b="0" i="0" sz="45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 name="Google Shape;96;p15"/>
          <p:cNvSpPr txBox="1"/>
          <p:nvPr>
            <p:ph idx="1" type="subTitle"/>
          </p:nvPr>
        </p:nvSpPr>
        <p:spPr>
          <a:xfrm>
            <a:off x="857250" y="5202944"/>
            <a:ext cx="5143500" cy="2391600"/>
          </a:xfrm>
          <a:prstGeom prst="rect">
            <a:avLst/>
          </a:prstGeom>
          <a:noFill/>
          <a:ln>
            <a:noFill/>
          </a:ln>
        </p:spPr>
        <p:txBody>
          <a:bodyPr anchorCtr="0" anchor="t" bIns="45700" lIns="91425" spcFirstLastPara="1" rIns="91425" wrap="square" tIns="45700"/>
          <a:lstStyle>
            <a:lvl1pPr lvl="0" marR="0" rtl="1" algn="ctr">
              <a:lnSpc>
                <a:spcPct val="90000"/>
              </a:lnSpc>
              <a:spcBef>
                <a:spcPts val="75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lvl="1" marR="0" rtl="1"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2pPr>
            <a:lvl3pPr lvl="2" marR="0" rtl="1"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entury Gothic"/>
                <a:ea typeface="Century Gothic"/>
                <a:cs typeface="Century Gothic"/>
                <a:sym typeface="Century Gothic"/>
              </a:defRPr>
            </a:lvl3pPr>
            <a:lvl4pPr lvl="3"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4pPr>
            <a:lvl5pPr lvl="4"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5pPr>
            <a:lvl6pPr lvl="5"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6pPr>
            <a:lvl7pPr lvl="6"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7pPr>
            <a:lvl8pPr lvl="7"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8pPr>
            <a:lvl9pPr lvl="8"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9pPr>
          </a:lstStyle>
          <a:p/>
        </p:txBody>
      </p:sp>
      <p:sp>
        <p:nvSpPr>
          <p:cNvPr id="97" name="Google Shape;97;p15"/>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98" name="Google Shape;98;p15"/>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99" name="Google Shape;99;p15"/>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محتوى" showMasterSp="0" type="obj">
  <p:cSld name="OBJECT">
    <p:spTree>
      <p:nvGrpSpPr>
        <p:cNvPr id="100" name="Shape 100"/>
        <p:cNvGrpSpPr/>
        <p:nvPr/>
      </p:nvGrpSpPr>
      <p:grpSpPr>
        <a:xfrm>
          <a:off x="0" y="0"/>
          <a:ext cx="0" cy="0"/>
          <a:chOff x="0" y="0"/>
          <a:chExt cx="0" cy="0"/>
        </a:xfrm>
      </p:grpSpPr>
      <p:sp>
        <p:nvSpPr>
          <p:cNvPr id="101" name="Google Shape;101;p16"/>
          <p:cNvSpPr txBox="1"/>
          <p:nvPr>
            <p:ph type="title"/>
          </p:nvPr>
        </p:nvSpPr>
        <p:spPr>
          <a:xfrm>
            <a:off x="471488" y="527405"/>
            <a:ext cx="5915100" cy="1914600"/>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 name="Google Shape;102;p16"/>
          <p:cNvSpPr txBox="1"/>
          <p:nvPr>
            <p:ph idx="1" type="body"/>
          </p:nvPr>
        </p:nvSpPr>
        <p:spPr>
          <a:xfrm>
            <a:off x="471488" y="2637014"/>
            <a:ext cx="5915100" cy="6285300"/>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03" name="Google Shape;103;p16"/>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04" name="Google Shape;104;p16"/>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05" name="Google Shape;105;p16"/>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المقطع" showMasterSp="0" type="secHead">
  <p:cSld name="SECTION_HEADER">
    <p:spTree>
      <p:nvGrpSpPr>
        <p:cNvPr id="106" name="Shape 106"/>
        <p:cNvGrpSpPr/>
        <p:nvPr/>
      </p:nvGrpSpPr>
      <p:grpSpPr>
        <a:xfrm>
          <a:off x="0" y="0"/>
          <a:ext cx="0" cy="0"/>
          <a:chOff x="0" y="0"/>
          <a:chExt cx="0" cy="0"/>
        </a:xfrm>
      </p:grpSpPr>
      <p:sp>
        <p:nvSpPr>
          <p:cNvPr id="107" name="Google Shape;107;p17"/>
          <p:cNvSpPr txBox="1"/>
          <p:nvPr>
            <p:ph type="title"/>
          </p:nvPr>
        </p:nvSpPr>
        <p:spPr>
          <a:xfrm>
            <a:off x="467916" y="2469624"/>
            <a:ext cx="5915100" cy="4120500"/>
          </a:xfrm>
          <a:prstGeom prst="rect">
            <a:avLst/>
          </a:prstGeom>
          <a:noFill/>
          <a:ln>
            <a:noFill/>
          </a:ln>
        </p:spPr>
        <p:txBody>
          <a:bodyPr anchorCtr="0" anchor="b" bIns="45700" lIns="91425" spcFirstLastPara="1" rIns="91425" wrap="square" tIns="45700"/>
          <a:lstStyle>
            <a:lvl1pPr lvl="0" marR="0" rtl="1" algn="l">
              <a:lnSpc>
                <a:spcPct val="90000"/>
              </a:lnSpc>
              <a:spcBef>
                <a:spcPts val="0"/>
              </a:spcBef>
              <a:spcAft>
                <a:spcPts val="0"/>
              </a:spcAft>
              <a:buClr>
                <a:schemeClr val="dk1"/>
              </a:buClr>
              <a:buSzPts val="4500"/>
              <a:buFont typeface="Century Gothic"/>
              <a:buNone/>
              <a:defRPr b="0" i="0" sz="45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 name="Google Shape;108;p17"/>
          <p:cNvSpPr txBox="1"/>
          <p:nvPr>
            <p:ph idx="1" type="body"/>
          </p:nvPr>
        </p:nvSpPr>
        <p:spPr>
          <a:xfrm>
            <a:off x="467916" y="6629226"/>
            <a:ext cx="5915100" cy="2166900"/>
          </a:xfrm>
          <a:prstGeom prst="rect">
            <a:avLst/>
          </a:prstGeom>
          <a:noFill/>
          <a:ln>
            <a:noFill/>
          </a:ln>
        </p:spPr>
        <p:txBody>
          <a:bodyPr anchorCtr="0" anchor="t" bIns="45700" lIns="91425" spcFirstLastPara="1" rIns="91425" wrap="square" tIns="45700"/>
          <a:lstStyle>
            <a:lvl1pPr indent="-228600" lvl="0" marL="457200" marR="0" rtl="1" algn="r">
              <a:lnSpc>
                <a:spcPct val="90000"/>
              </a:lnSpc>
              <a:spcBef>
                <a:spcPts val="75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rgbClr val="8E95A0"/>
              </a:buClr>
              <a:buSzPts val="1500"/>
              <a:buFont typeface="Arial"/>
              <a:buNone/>
              <a:defRPr b="0" i="0" sz="1500" u="none" cap="none" strike="noStrike">
                <a:solidFill>
                  <a:srgbClr val="8E95A0"/>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rgbClr val="8E95A0"/>
              </a:buClr>
              <a:buSzPts val="1350"/>
              <a:buFont typeface="Arial"/>
              <a:buNone/>
              <a:defRPr b="0" i="0" sz="1350" u="none" cap="none" strike="noStrike">
                <a:solidFill>
                  <a:srgbClr val="8E95A0"/>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9pPr>
          </a:lstStyle>
          <a:p/>
        </p:txBody>
      </p:sp>
      <p:sp>
        <p:nvSpPr>
          <p:cNvPr id="109" name="Google Shape;109;p17"/>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10" name="Google Shape;110;p17"/>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11" name="Google Shape;111;p17"/>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يان" showMasterSp="0" type="twoObj">
  <p:cSld name="TWO_OBJECTS">
    <p:spTree>
      <p:nvGrpSpPr>
        <p:cNvPr id="112" name="Shape 112"/>
        <p:cNvGrpSpPr/>
        <p:nvPr/>
      </p:nvGrpSpPr>
      <p:grpSpPr>
        <a:xfrm>
          <a:off x="0" y="0"/>
          <a:ext cx="0" cy="0"/>
          <a:chOff x="0" y="0"/>
          <a:chExt cx="0" cy="0"/>
        </a:xfrm>
      </p:grpSpPr>
      <p:sp>
        <p:nvSpPr>
          <p:cNvPr id="113" name="Google Shape;113;p18"/>
          <p:cNvSpPr txBox="1"/>
          <p:nvPr>
            <p:ph type="title"/>
          </p:nvPr>
        </p:nvSpPr>
        <p:spPr>
          <a:xfrm>
            <a:off x="471488" y="527405"/>
            <a:ext cx="5915100" cy="1914600"/>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4" name="Google Shape;114;p18"/>
          <p:cNvSpPr txBox="1"/>
          <p:nvPr>
            <p:ph idx="1" type="body"/>
          </p:nvPr>
        </p:nvSpPr>
        <p:spPr>
          <a:xfrm>
            <a:off x="471488" y="2637014"/>
            <a:ext cx="2914500" cy="6285300"/>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15" name="Google Shape;115;p18"/>
          <p:cNvSpPr txBox="1"/>
          <p:nvPr>
            <p:ph idx="2" type="body"/>
          </p:nvPr>
        </p:nvSpPr>
        <p:spPr>
          <a:xfrm>
            <a:off x="3471863" y="2637014"/>
            <a:ext cx="2914500" cy="6285300"/>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16" name="Google Shape;116;p18"/>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17" name="Google Shape;117;p18"/>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18" name="Google Shape;118;p18"/>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المقارنة" showMasterSp="0" type="twoTxTwoObj">
  <p:cSld name="TWO_OBJECTS_WITH_TEXT">
    <p:spTree>
      <p:nvGrpSpPr>
        <p:cNvPr id="119" name="Shape 119"/>
        <p:cNvGrpSpPr/>
        <p:nvPr/>
      </p:nvGrpSpPr>
      <p:grpSpPr>
        <a:xfrm>
          <a:off x="0" y="0"/>
          <a:ext cx="0" cy="0"/>
          <a:chOff x="0" y="0"/>
          <a:chExt cx="0" cy="0"/>
        </a:xfrm>
      </p:grpSpPr>
      <p:sp>
        <p:nvSpPr>
          <p:cNvPr id="120" name="Google Shape;120;p19"/>
          <p:cNvSpPr txBox="1"/>
          <p:nvPr>
            <p:ph type="title"/>
          </p:nvPr>
        </p:nvSpPr>
        <p:spPr>
          <a:xfrm>
            <a:off x="472381" y="527405"/>
            <a:ext cx="5915100" cy="1914600"/>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1" name="Google Shape;121;p19"/>
          <p:cNvSpPr txBox="1"/>
          <p:nvPr>
            <p:ph idx="1" type="body"/>
          </p:nvPr>
        </p:nvSpPr>
        <p:spPr>
          <a:xfrm>
            <a:off x="472381" y="2428347"/>
            <a:ext cx="2901300" cy="1190100"/>
          </a:xfrm>
          <a:prstGeom prst="rect">
            <a:avLst/>
          </a:prstGeom>
          <a:noFill/>
          <a:ln>
            <a:noFill/>
          </a:ln>
        </p:spPr>
        <p:txBody>
          <a:bodyPr anchorCtr="0" anchor="b" bIns="45700" lIns="91425" spcFirstLastPara="1" rIns="91425" wrap="square" tIns="45700"/>
          <a:lstStyle>
            <a:lvl1pPr indent="-228600" lvl="0" marL="457200" marR="0" rtl="1" algn="r">
              <a:lnSpc>
                <a:spcPct val="90000"/>
              </a:lnSpc>
              <a:spcBef>
                <a:spcPts val="750"/>
              </a:spcBef>
              <a:spcAft>
                <a:spcPts val="0"/>
              </a:spcAft>
              <a:buClr>
                <a:schemeClr val="dk1"/>
              </a:buClr>
              <a:buSzPts val="1800"/>
              <a:buFont typeface="Arial"/>
              <a:buNone/>
              <a:defRPr b="1" i="0" sz="18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chemeClr val="dk1"/>
              </a:buClr>
              <a:buSzPts val="1500"/>
              <a:buFont typeface="Arial"/>
              <a:buNone/>
              <a:defRPr b="1" i="0" sz="1500" u="none" cap="none" strike="noStrike">
                <a:solidFill>
                  <a:schemeClr val="dk1"/>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chemeClr val="dk1"/>
              </a:buClr>
              <a:buSzPts val="1350"/>
              <a:buFont typeface="Arial"/>
              <a:buNone/>
              <a:defRPr b="1" i="0" sz="1350" u="none" cap="none" strike="noStrike">
                <a:solidFill>
                  <a:schemeClr val="dk1"/>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9pPr>
          </a:lstStyle>
          <a:p/>
        </p:txBody>
      </p:sp>
      <p:sp>
        <p:nvSpPr>
          <p:cNvPr id="122" name="Google Shape;122;p19"/>
          <p:cNvSpPr txBox="1"/>
          <p:nvPr>
            <p:ph idx="2" type="body"/>
          </p:nvPr>
        </p:nvSpPr>
        <p:spPr>
          <a:xfrm>
            <a:off x="472381" y="3618442"/>
            <a:ext cx="2901300" cy="5322300"/>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23" name="Google Shape;123;p19"/>
          <p:cNvSpPr txBox="1"/>
          <p:nvPr>
            <p:ph idx="3" type="body"/>
          </p:nvPr>
        </p:nvSpPr>
        <p:spPr>
          <a:xfrm>
            <a:off x="3471863" y="2428347"/>
            <a:ext cx="2915400" cy="1190100"/>
          </a:xfrm>
          <a:prstGeom prst="rect">
            <a:avLst/>
          </a:prstGeom>
          <a:noFill/>
          <a:ln>
            <a:noFill/>
          </a:ln>
        </p:spPr>
        <p:txBody>
          <a:bodyPr anchorCtr="0" anchor="b" bIns="45700" lIns="91425" spcFirstLastPara="1" rIns="91425" wrap="square" tIns="45700"/>
          <a:lstStyle>
            <a:lvl1pPr indent="-228600" lvl="0" marL="457200" marR="0" rtl="1" algn="r">
              <a:lnSpc>
                <a:spcPct val="90000"/>
              </a:lnSpc>
              <a:spcBef>
                <a:spcPts val="750"/>
              </a:spcBef>
              <a:spcAft>
                <a:spcPts val="0"/>
              </a:spcAft>
              <a:buClr>
                <a:schemeClr val="dk1"/>
              </a:buClr>
              <a:buSzPts val="1800"/>
              <a:buFont typeface="Arial"/>
              <a:buNone/>
              <a:defRPr b="1" i="0" sz="18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chemeClr val="dk1"/>
              </a:buClr>
              <a:buSzPts val="1500"/>
              <a:buFont typeface="Arial"/>
              <a:buNone/>
              <a:defRPr b="1" i="0" sz="1500" u="none" cap="none" strike="noStrike">
                <a:solidFill>
                  <a:schemeClr val="dk1"/>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chemeClr val="dk1"/>
              </a:buClr>
              <a:buSzPts val="1350"/>
              <a:buFont typeface="Arial"/>
              <a:buNone/>
              <a:defRPr b="1" i="0" sz="1350" u="none" cap="none" strike="noStrike">
                <a:solidFill>
                  <a:schemeClr val="dk1"/>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9pPr>
          </a:lstStyle>
          <a:p/>
        </p:txBody>
      </p:sp>
      <p:sp>
        <p:nvSpPr>
          <p:cNvPr id="124" name="Google Shape;124;p19"/>
          <p:cNvSpPr txBox="1"/>
          <p:nvPr>
            <p:ph idx="4" type="body"/>
          </p:nvPr>
        </p:nvSpPr>
        <p:spPr>
          <a:xfrm>
            <a:off x="3471863" y="3618442"/>
            <a:ext cx="2915400" cy="5322300"/>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25" name="Google Shape;125;p19"/>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26" name="Google Shape;126;p19"/>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27" name="Google Shape;127;p19"/>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فقط" showMasterSp="0" type="titleOnly">
  <p:cSld name="TITLE_ONLY">
    <p:spTree>
      <p:nvGrpSpPr>
        <p:cNvPr id="128" name="Shape 128"/>
        <p:cNvGrpSpPr/>
        <p:nvPr/>
      </p:nvGrpSpPr>
      <p:grpSpPr>
        <a:xfrm>
          <a:off x="0" y="0"/>
          <a:ext cx="0" cy="0"/>
          <a:chOff x="0" y="0"/>
          <a:chExt cx="0" cy="0"/>
        </a:xfrm>
      </p:grpSpPr>
      <p:sp>
        <p:nvSpPr>
          <p:cNvPr id="129" name="Google Shape;129;p20"/>
          <p:cNvSpPr txBox="1"/>
          <p:nvPr>
            <p:ph type="title"/>
          </p:nvPr>
        </p:nvSpPr>
        <p:spPr>
          <a:xfrm>
            <a:off x="471488" y="527405"/>
            <a:ext cx="5915100" cy="1914600"/>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0" name="Google Shape;130;p20"/>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1" name="Google Shape;131;p20"/>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2" name="Google Shape;132;p20"/>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ى ذو تسمية توضيحية" showMasterSp="0"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472381" y="660400"/>
            <a:ext cx="2211900" cy="2311500"/>
          </a:xfrm>
          <a:prstGeom prst="rect">
            <a:avLst/>
          </a:prstGeom>
          <a:noFill/>
          <a:ln>
            <a:noFill/>
          </a:ln>
        </p:spPr>
        <p:txBody>
          <a:bodyPr anchorCtr="0" anchor="b" bIns="45700" lIns="91425" spcFirstLastPara="1" rIns="91425" wrap="square" tIns="45700"/>
          <a:lstStyle>
            <a:lvl1pPr lvl="0" marR="0" rtl="1" algn="l">
              <a:lnSpc>
                <a:spcPct val="90000"/>
              </a:lnSpc>
              <a:spcBef>
                <a:spcPts val="0"/>
              </a:spcBef>
              <a:spcAft>
                <a:spcPts val="0"/>
              </a:spcAft>
              <a:buClr>
                <a:schemeClr val="dk1"/>
              </a:buClr>
              <a:buSzPts val="2400"/>
              <a:buFont typeface="Century Gothic"/>
              <a:buNone/>
              <a:defRPr b="0" i="0" sz="24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 name="Google Shape;135;p21"/>
          <p:cNvSpPr txBox="1"/>
          <p:nvPr>
            <p:ph idx="1" type="body"/>
          </p:nvPr>
        </p:nvSpPr>
        <p:spPr>
          <a:xfrm>
            <a:off x="2915543" y="1426283"/>
            <a:ext cx="3471900" cy="7039800"/>
          </a:xfrm>
          <a:prstGeom prst="rect">
            <a:avLst/>
          </a:prstGeom>
          <a:noFill/>
          <a:ln>
            <a:noFill/>
          </a:ln>
        </p:spPr>
        <p:txBody>
          <a:bodyPr anchorCtr="0" anchor="t" bIns="45700" lIns="91425" spcFirstLastPara="1" rIns="91425" wrap="square" tIns="45700"/>
          <a:lstStyle>
            <a:lvl1pPr indent="-381000" lvl="0" marL="457200" marR="0" rtl="1" algn="r">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1pPr>
            <a:lvl2pPr indent="-361950" lvl="1" marL="914400" marR="0" rtl="1" algn="r">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2pPr>
            <a:lvl3pPr indent="-342900" lvl="2" marL="13716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23850" lvl="3" marL="18288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4pPr>
            <a:lvl5pPr indent="-323850" lvl="4" marL="22860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5pPr>
            <a:lvl6pPr indent="-323850" lvl="5" marL="27432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6pPr>
            <a:lvl7pPr indent="-323850" lvl="6" marL="32004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7pPr>
            <a:lvl8pPr indent="-323850" lvl="7" marL="3657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8pPr>
            <a:lvl9pPr indent="-323850" lvl="8" marL="41148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9pPr>
          </a:lstStyle>
          <a:p/>
        </p:txBody>
      </p:sp>
      <p:sp>
        <p:nvSpPr>
          <p:cNvPr id="136" name="Google Shape;136;p21"/>
          <p:cNvSpPr txBox="1"/>
          <p:nvPr>
            <p:ph idx="2" type="body"/>
          </p:nvPr>
        </p:nvSpPr>
        <p:spPr>
          <a:xfrm>
            <a:off x="472381" y="2971800"/>
            <a:ext cx="2211900" cy="5505600"/>
          </a:xfrm>
          <a:prstGeom prst="rect">
            <a:avLst/>
          </a:prstGeom>
          <a:noFill/>
          <a:ln>
            <a:noFill/>
          </a:ln>
        </p:spPr>
        <p:txBody>
          <a:bodyPr anchorCtr="0" anchor="t" bIns="45700" lIns="91425" spcFirstLastPara="1" rIns="91425" wrap="square" tIns="45700"/>
          <a:lstStyle>
            <a:lvl1pPr indent="-228600" lvl="0" marL="457200" marR="0" rtl="1" algn="r">
              <a:lnSpc>
                <a:spcPct val="90000"/>
              </a:lnSpc>
              <a:spcBef>
                <a:spcPts val="75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chemeClr val="dk1"/>
              </a:buClr>
              <a:buSzPts val="1050"/>
              <a:buFont typeface="Arial"/>
              <a:buNone/>
              <a:defRPr b="0" i="0" sz="1050" u="none" cap="none" strike="noStrike">
                <a:solidFill>
                  <a:schemeClr val="dk1"/>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chemeClr val="dk1"/>
              </a:buClr>
              <a:buSzPts val="900"/>
              <a:buFont typeface="Arial"/>
              <a:buNone/>
              <a:defRPr b="0" i="0" sz="900" u="none" cap="none" strike="noStrike">
                <a:solidFill>
                  <a:schemeClr val="dk1"/>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9pPr>
          </a:lstStyle>
          <a:p/>
        </p:txBody>
      </p:sp>
      <p:sp>
        <p:nvSpPr>
          <p:cNvPr id="137" name="Google Shape;137;p21"/>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8" name="Google Shape;138;p21"/>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9" name="Google Shape;139;p21"/>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شريحة عنوان" showMasterSp="0"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lstStyle>
            <a:lvl1pPr lvl="0" marR="0" rtl="1" algn="ctr">
              <a:lnSpc>
                <a:spcPct val="90000"/>
              </a:lnSpc>
              <a:spcBef>
                <a:spcPts val="0"/>
              </a:spcBef>
              <a:spcAft>
                <a:spcPts val="0"/>
              </a:spcAft>
              <a:buClr>
                <a:schemeClr val="dk1"/>
              </a:buClr>
              <a:buSzPts val="4500"/>
              <a:buFont typeface="Century Gothic"/>
              <a:buNone/>
              <a:defRPr b="0" i="0" sz="45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3"/>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lstStyle>
            <a:lvl1pPr lvl="0" marR="0" rtl="1" algn="ctr">
              <a:lnSpc>
                <a:spcPct val="90000"/>
              </a:lnSpc>
              <a:spcBef>
                <a:spcPts val="75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lvl="1" marR="0" rtl="1"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2pPr>
            <a:lvl3pPr lvl="2" marR="0" rtl="1"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entury Gothic"/>
                <a:ea typeface="Century Gothic"/>
                <a:cs typeface="Century Gothic"/>
                <a:sym typeface="Century Gothic"/>
              </a:defRPr>
            </a:lvl3pPr>
            <a:lvl4pPr lvl="3"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4pPr>
            <a:lvl5pPr lvl="4"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5pPr>
            <a:lvl6pPr lvl="5"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6pPr>
            <a:lvl7pPr lvl="6"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7pPr>
            <a:lvl8pPr lvl="7"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8pPr>
            <a:lvl9pPr lvl="8"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9pPr>
          </a:lstStyle>
          <a:p/>
        </p:txBody>
      </p:sp>
      <p:sp>
        <p:nvSpPr>
          <p:cNvPr id="22" name="Google Shape;22;p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3" name="Google Shape;23;p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 name="Google Shape;24;p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صورة مع تسمية توضيحية" showMasterSp="0"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472381" y="660400"/>
            <a:ext cx="2211900" cy="2311500"/>
          </a:xfrm>
          <a:prstGeom prst="rect">
            <a:avLst/>
          </a:prstGeom>
          <a:noFill/>
          <a:ln>
            <a:noFill/>
          </a:ln>
        </p:spPr>
        <p:txBody>
          <a:bodyPr anchorCtr="0" anchor="b" bIns="45700" lIns="91425" spcFirstLastPara="1" rIns="91425" wrap="square" tIns="45700"/>
          <a:lstStyle>
            <a:lvl1pPr lvl="0" marR="0" rtl="1" algn="l">
              <a:lnSpc>
                <a:spcPct val="90000"/>
              </a:lnSpc>
              <a:spcBef>
                <a:spcPts val="0"/>
              </a:spcBef>
              <a:spcAft>
                <a:spcPts val="0"/>
              </a:spcAft>
              <a:buClr>
                <a:schemeClr val="dk1"/>
              </a:buClr>
              <a:buSzPts val="2400"/>
              <a:buFont typeface="Century Gothic"/>
              <a:buNone/>
              <a:defRPr b="0" i="0" sz="24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2" name="Google Shape;142;p22"/>
          <p:cNvSpPr/>
          <p:nvPr>
            <p:ph idx="2" type="pic"/>
          </p:nvPr>
        </p:nvSpPr>
        <p:spPr>
          <a:xfrm>
            <a:off x="2915543" y="1426283"/>
            <a:ext cx="3471900" cy="7039800"/>
          </a:xfrm>
          <a:prstGeom prst="rect">
            <a:avLst/>
          </a:prstGeom>
          <a:noFill/>
          <a:ln>
            <a:noFill/>
          </a:ln>
        </p:spPr>
        <p:txBody>
          <a:bodyPr anchorCtr="0" anchor="t" bIns="45700" lIns="91425" spcFirstLastPara="1" rIns="91425" wrap="square" tIns="45700"/>
          <a:lstStyle>
            <a:lvl1pPr lvl="0" marR="0" rtl="1" algn="r">
              <a:lnSpc>
                <a:spcPct val="90000"/>
              </a:lnSpc>
              <a:spcBef>
                <a:spcPts val="75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1pPr>
            <a:lvl2pPr lvl="1" marR="0" rtl="1" algn="r">
              <a:lnSpc>
                <a:spcPct val="90000"/>
              </a:lnSpc>
              <a:spcBef>
                <a:spcPts val="375"/>
              </a:spcBef>
              <a:spcAft>
                <a:spcPts val="0"/>
              </a:spcAft>
              <a:buClr>
                <a:schemeClr val="dk1"/>
              </a:buClr>
              <a:buSzPts val="2100"/>
              <a:buFont typeface="Arial"/>
              <a:buNone/>
              <a:defRPr b="0" i="0" sz="2100" u="none" cap="none" strike="noStrike">
                <a:solidFill>
                  <a:schemeClr val="dk1"/>
                </a:solidFill>
                <a:latin typeface="Century Gothic"/>
                <a:ea typeface="Century Gothic"/>
                <a:cs typeface="Century Gothic"/>
                <a:sym typeface="Century Gothic"/>
              </a:defRPr>
            </a:lvl2pPr>
            <a:lvl3pPr lvl="2" marR="0" rtl="1" algn="r">
              <a:lnSpc>
                <a:spcPct val="90000"/>
              </a:lnSpc>
              <a:spcBef>
                <a:spcPts val="375"/>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4pPr>
            <a:lvl5pPr lvl="4"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5pPr>
            <a:lvl6pPr lvl="5"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6pPr>
            <a:lvl7pPr lvl="6"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7pPr>
            <a:lvl8pPr lvl="7"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8pPr>
            <a:lvl9pPr lvl="8"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9pPr>
          </a:lstStyle>
          <a:p/>
        </p:txBody>
      </p:sp>
      <p:sp>
        <p:nvSpPr>
          <p:cNvPr id="143" name="Google Shape;143;p22"/>
          <p:cNvSpPr txBox="1"/>
          <p:nvPr>
            <p:ph idx="1" type="body"/>
          </p:nvPr>
        </p:nvSpPr>
        <p:spPr>
          <a:xfrm>
            <a:off x="472381" y="2971800"/>
            <a:ext cx="2211900" cy="5505600"/>
          </a:xfrm>
          <a:prstGeom prst="rect">
            <a:avLst/>
          </a:prstGeom>
          <a:noFill/>
          <a:ln>
            <a:noFill/>
          </a:ln>
        </p:spPr>
        <p:txBody>
          <a:bodyPr anchorCtr="0" anchor="t" bIns="45700" lIns="91425" spcFirstLastPara="1" rIns="91425" wrap="square" tIns="45700"/>
          <a:lstStyle>
            <a:lvl1pPr indent="-228600" lvl="0" marL="457200" marR="0" rtl="1" algn="r">
              <a:lnSpc>
                <a:spcPct val="90000"/>
              </a:lnSpc>
              <a:spcBef>
                <a:spcPts val="75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chemeClr val="dk1"/>
              </a:buClr>
              <a:buSzPts val="1050"/>
              <a:buFont typeface="Arial"/>
              <a:buNone/>
              <a:defRPr b="0" i="0" sz="1050" u="none" cap="none" strike="noStrike">
                <a:solidFill>
                  <a:schemeClr val="dk1"/>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chemeClr val="dk1"/>
              </a:buClr>
              <a:buSzPts val="900"/>
              <a:buFont typeface="Arial"/>
              <a:buNone/>
              <a:defRPr b="0" i="0" sz="900" u="none" cap="none" strike="noStrike">
                <a:solidFill>
                  <a:schemeClr val="dk1"/>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9pPr>
          </a:lstStyle>
          <a:p/>
        </p:txBody>
      </p:sp>
      <p:sp>
        <p:nvSpPr>
          <p:cNvPr id="144" name="Google Shape;144;p22"/>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45" name="Google Shape;145;p22"/>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46" name="Google Shape;146;p22"/>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 showMasterSp="0"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471488" y="527405"/>
            <a:ext cx="5915100" cy="1914600"/>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9" name="Google Shape;149;p23"/>
          <p:cNvSpPr txBox="1"/>
          <p:nvPr>
            <p:ph idx="1" type="body"/>
          </p:nvPr>
        </p:nvSpPr>
        <p:spPr>
          <a:xfrm rot="5400000">
            <a:off x="286313" y="2822114"/>
            <a:ext cx="6285300" cy="5915100"/>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50" name="Google Shape;150;p23"/>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51" name="Google Shape;151;p23"/>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52" name="Google Shape;152;p23"/>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ان" showMasterSp="0"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1449713" y="3985504"/>
            <a:ext cx="8394900" cy="1478700"/>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5" name="Google Shape;155;p24"/>
          <p:cNvSpPr txBox="1"/>
          <p:nvPr>
            <p:ph idx="1" type="body"/>
          </p:nvPr>
        </p:nvSpPr>
        <p:spPr>
          <a:xfrm rot="5400000">
            <a:off x="-1550718" y="2549554"/>
            <a:ext cx="8394900" cy="4350600"/>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56" name="Google Shape;156;p24"/>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57" name="Google Shape;157;p24"/>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58" name="Google Shape;158;p24"/>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محتوى" showMasterSp="0"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4"/>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28" name="Google Shape;28;p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9" name="Google Shape;29;p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0" name="Google Shape;30;p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المقطع" showMasterSp="0"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lstStyle>
            <a:lvl1pPr lvl="0" marR="0" rtl="1" algn="l">
              <a:lnSpc>
                <a:spcPct val="90000"/>
              </a:lnSpc>
              <a:spcBef>
                <a:spcPts val="0"/>
              </a:spcBef>
              <a:spcAft>
                <a:spcPts val="0"/>
              </a:spcAft>
              <a:buClr>
                <a:schemeClr val="dk1"/>
              </a:buClr>
              <a:buSzPts val="4500"/>
              <a:buFont typeface="Century Gothic"/>
              <a:buNone/>
              <a:defRPr b="0" i="0" sz="45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5"/>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lstStyle>
            <a:lvl1pPr indent="-228600" lvl="0" marL="457200" marR="0" rtl="1" algn="r">
              <a:lnSpc>
                <a:spcPct val="90000"/>
              </a:lnSpc>
              <a:spcBef>
                <a:spcPts val="75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rgbClr val="8E95A0"/>
              </a:buClr>
              <a:buSzPts val="1500"/>
              <a:buFont typeface="Arial"/>
              <a:buNone/>
              <a:defRPr b="0" i="0" sz="1500" u="none" cap="none" strike="noStrike">
                <a:solidFill>
                  <a:srgbClr val="8E95A0"/>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rgbClr val="8E95A0"/>
              </a:buClr>
              <a:buSzPts val="1350"/>
              <a:buFont typeface="Arial"/>
              <a:buNone/>
              <a:defRPr b="0" i="0" sz="1350" u="none" cap="none" strike="noStrike">
                <a:solidFill>
                  <a:srgbClr val="8E95A0"/>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9pPr>
          </a:lstStyle>
          <a:p/>
        </p:txBody>
      </p:sp>
      <p:sp>
        <p:nvSpPr>
          <p:cNvPr id="34" name="Google Shape;34;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5" name="Google Shape;35;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يان" showMasterSp="0"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6"/>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40" name="Google Shape;40;p6"/>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41" name="Google Shape;41;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2" name="Google Shape;42;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3" name="Google Shape;43;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المقارنة" showMasterSp="0"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7"/>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lstStyle>
            <a:lvl1pPr indent="-228600" lvl="0" marL="457200" marR="0" rtl="1" algn="r">
              <a:lnSpc>
                <a:spcPct val="90000"/>
              </a:lnSpc>
              <a:spcBef>
                <a:spcPts val="750"/>
              </a:spcBef>
              <a:spcAft>
                <a:spcPts val="0"/>
              </a:spcAft>
              <a:buClr>
                <a:schemeClr val="dk1"/>
              </a:buClr>
              <a:buSzPts val="1800"/>
              <a:buFont typeface="Arial"/>
              <a:buNone/>
              <a:defRPr b="1" i="0" sz="18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chemeClr val="dk1"/>
              </a:buClr>
              <a:buSzPts val="1500"/>
              <a:buFont typeface="Arial"/>
              <a:buNone/>
              <a:defRPr b="1" i="0" sz="1500" u="none" cap="none" strike="noStrike">
                <a:solidFill>
                  <a:schemeClr val="dk1"/>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chemeClr val="dk1"/>
              </a:buClr>
              <a:buSzPts val="1350"/>
              <a:buFont typeface="Arial"/>
              <a:buNone/>
              <a:defRPr b="1" i="0" sz="1350" u="none" cap="none" strike="noStrike">
                <a:solidFill>
                  <a:schemeClr val="dk1"/>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9pPr>
          </a:lstStyle>
          <a:p/>
        </p:txBody>
      </p:sp>
      <p:sp>
        <p:nvSpPr>
          <p:cNvPr id="47" name="Google Shape;47;p7"/>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48" name="Google Shape;48;p7"/>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lstStyle>
            <a:lvl1pPr indent="-228600" lvl="0" marL="457200" marR="0" rtl="1" algn="r">
              <a:lnSpc>
                <a:spcPct val="90000"/>
              </a:lnSpc>
              <a:spcBef>
                <a:spcPts val="750"/>
              </a:spcBef>
              <a:spcAft>
                <a:spcPts val="0"/>
              </a:spcAft>
              <a:buClr>
                <a:schemeClr val="dk1"/>
              </a:buClr>
              <a:buSzPts val="1800"/>
              <a:buFont typeface="Arial"/>
              <a:buNone/>
              <a:defRPr b="1" i="0" sz="18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chemeClr val="dk1"/>
              </a:buClr>
              <a:buSzPts val="1500"/>
              <a:buFont typeface="Arial"/>
              <a:buNone/>
              <a:defRPr b="1" i="0" sz="1500" u="none" cap="none" strike="noStrike">
                <a:solidFill>
                  <a:schemeClr val="dk1"/>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chemeClr val="dk1"/>
              </a:buClr>
              <a:buSzPts val="1350"/>
              <a:buFont typeface="Arial"/>
              <a:buNone/>
              <a:defRPr b="1" i="0" sz="1350" u="none" cap="none" strike="noStrike">
                <a:solidFill>
                  <a:schemeClr val="dk1"/>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9pPr>
          </a:lstStyle>
          <a:p/>
        </p:txBody>
      </p:sp>
      <p:sp>
        <p:nvSpPr>
          <p:cNvPr id="49" name="Google Shape;49;p7"/>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50" name="Google Shape;50;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1" name="Google Shape;51;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2" name="Google Shape;52;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فقط" showMasterSp="0"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6" name="Google Shape;56;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7" name="Google Shape;57;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ى ذو تسمية توضيحية" showMasterSp="0"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lstStyle>
            <a:lvl1pPr lvl="0" marR="0" rtl="1" algn="l">
              <a:lnSpc>
                <a:spcPct val="90000"/>
              </a:lnSpc>
              <a:spcBef>
                <a:spcPts val="0"/>
              </a:spcBef>
              <a:spcAft>
                <a:spcPts val="0"/>
              </a:spcAft>
              <a:buClr>
                <a:schemeClr val="dk1"/>
              </a:buClr>
              <a:buSzPts val="2400"/>
              <a:buFont typeface="Century Gothic"/>
              <a:buNone/>
              <a:defRPr b="0" i="0" sz="24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lstStyle>
            <a:lvl1pPr indent="-381000" lvl="0" marL="457200" marR="0" rtl="1" algn="r">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1pPr>
            <a:lvl2pPr indent="-361950" lvl="1" marL="914400" marR="0" rtl="1" algn="r">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2pPr>
            <a:lvl3pPr indent="-342900" lvl="2" marL="13716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23850" lvl="3" marL="18288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4pPr>
            <a:lvl5pPr indent="-323850" lvl="4" marL="22860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5pPr>
            <a:lvl6pPr indent="-323850" lvl="5" marL="27432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6pPr>
            <a:lvl7pPr indent="-323850" lvl="6" marL="32004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7pPr>
            <a:lvl8pPr indent="-323850" lvl="7" marL="3657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8pPr>
            <a:lvl9pPr indent="-323850" lvl="8" marL="41148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9pPr>
          </a:lstStyle>
          <a:p/>
        </p:txBody>
      </p:sp>
      <p:sp>
        <p:nvSpPr>
          <p:cNvPr id="61" name="Google Shape;61;p9"/>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lstStyle>
            <a:lvl1pPr indent="-228600" lvl="0" marL="457200" marR="0" rtl="1" algn="r">
              <a:lnSpc>
                <a:spcPct val="90000"/>
              </a:lnSpc>
              <a:spcBef>
                <a:spcPts val="75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chemeClr val="dk1"/>
              </a:buClr>
              <a:buSzPts val="1050"/>
              <a:buFont typeface="Arial"/>
              <a:buNone/>
              <a:defRPr b="0" i="0" sz="1050" u="none" cap="none" strike="noStrike">
                <a:solidFill>
                  <a:schemeClr val="dk1"/>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chemeClr val="dk1"/>
              </a:buClr>
              <a:buSzPts val="900"/>
              <a:buFont typeface="Arial"/>
              <a:buNone/>
              <a:defRPr b="0" i="0" sz="900" u="none" cap="none" strike="noStrike">
                <a:solidFill>
                  <a:schemeClr val="dk1"/>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9pPr>
          </a:lstStyle>
          <a:p/>
        </p:txBody>
      </p:sp>
      <p:sp>
        <p:nvSpPr>
          <p:cNvPr id="62" name="Google Shape;62;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3" name="Google Shape;63;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4" name="Google Shape;64;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صورة مع تسمية توضيحية" showMasterSp="0"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lstStyle>
            <a:lvl1pPr lvl="0" marR="0" rtl="1" algn="l">
              <a:lnSpc>
                <a:spcPct val="90000"/>
              </a:lnSpc>
              <a:spcBef>
                <a:spcPts val="0"/>
              </a:spcBef>
              <a:spcAft>
                <a:spcPts val="0"/>
              </a:spcAft>
              <a:buClr>
                <a:schemeClr val="dk1"/>
              </a:buClr>
              <a:buSzPts val="2400"/>
              <a:buFont typeface="Century Gothic"/>
              <a:buNone/>
              <a:defRPr b="0" i="0" sz="24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2915543" y="1426283"/>
            <a:ext cx="3471863" cy="7039681"/>
          </a:xfrm>
          <a:prstGeom prst="rect">
            <a:avLst/>
          </a:prstGeom>
          <a:noFill/>
          <a:ln>
            <a:noFill/>
          </a:ln>
        </p:spPr>
        <p:txBody>
          <a:bodyPr anchorCtr="0" anchor="t" bIns="45700" lIns="91425" spcFirstLastPara="1" rIns="91425" wrap="square" tIns="45700"/>
          <a:lstStyle>
            <a:lvl1pPr lvl="0" marR="0" rtl="1" algn="r">
              <a:lnSpc>
                <a:spcPct val="90000"/>
              </a:lnSpc>
              <a:spcBef>
                <a:spcPts val="75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1pPr>
            <a:lvl2pPr lvl="1" marR="0" rtl="1" algn="r">
              <a:lnSpc>
                <a:spcPct val="90000"/>
              </a:lnSpc>
              <a:spcBef>
                <a:spcPts val="375"/>
              </a:spcBef>
              <a:spcAft>
                <a:spcPts val="0"/>
              </a:spcAft>
              <a:buClr>
                <a:schemeClr val="dk1"/>
              </a:buClr>
              <a:buSzPts val="2100"/>
              <a:buFont typeface="Arial"/>
              <a:buNone/>
              <a:defRPr b="0" i="0" sz="2100" u="none" cap="none" strike="noStrike">
                <a:solidFill>
                  <a:schemeClr val="dk1"/>
                </a:solidFill>
                <a:latin typeface="Century Gothic"/>
                <a:ea typeface="Century Gothic"/>
                <a:cs typeface="Century Gothic"/>
                <a:sym typeface="Century Gothic"/>
              </a:defRPr>
            </a:lvl2pPr>
            <a:lvl3pPr lvl="2" marR="0" rtl="1" algn="r">
              <a:lnSpc>
                <a:spcPct val="90000"/>
              </a:lnSpc>
              <a:spcBef>
                <a:spcPts val="375"/>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4pPr>
            <a:lvl5pPr lvl="4"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5pPr>
            <a:lvl6pPr lvl="5"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6pPr>
            <a:lvl7pPr lvl="6"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7pPr>
            <a:lvl8pPr lvl="7"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8pPr>
            <a:lvl9pPr lvl="8"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9pPr>
          </a:lstStyle>
          <a:p/>
        </p:txBody>
      </p:sp>
      <p:sp>
        <p:nvSpPr>
          <p:cNvPr id="68" name="Google Shape;68;p10"/>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lstStyle>
            <a:lvl1pPr indent="-228600" lvl="0" marL="457200" marR="0" rtl="1" algn="r">
              <a:lnSpc>
                <a:spcPct val="90000"/>
              </a:lnSpc>
              <a:spcBef>
                <a:spcPts val="75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chemeClr val="dk1"/>
              </a:buClr>
              <a:buSzPts val="1050"/>
              <a:buFont typeface="Arial"/>
              <a:buNone/>
              <a:defRPr b="0" i="0" sz="1050" u="none" cap="none" strike="noStrike">
                <a:solidFill>
                  <a:schemeClr val="dk1"/>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chemeClr val="dk1"/>
              </a:buClr>
              <a:buSzPts val="900"/>
              <a:buFont typeface="Arial"/>
              <a:buNone/>
              <a:defRPr b="0" i="0" sz="900" u="none" cap="none" strike="noStrike">
                <a:solidFill>
                  <a:schemeClr val="dk1"/>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9pPr>
          </a:lstStyle>
          <a:p/>
        </p:txBody>
      </p:sp>
      <p:sp>
        <p:nvSpPr>
          <p:cNvPr id="69" name="Google Shape;69;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0" name="Google Shape;70;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1" name="Google Shape;71;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2" name="Google Shape;12;p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b="0" i="0" sz="900" u="none" cap="none" strike="noStrike">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b="0" i="0" sz="900" u="none" cap="none" strike="noStrike">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b="0" i="0" sz="900" u="none" cap="none" strike="noStrike">
                <a:solidFill>
                  <a:srgbClr val="8E95A0"/>
                </a:solidFill>
                <a:latin typeface="Century Gothic"/>
                <a:ea typeface="Century Gothic"/>
                <a:cs typeface="Century Gothic"/>
                <a:sym typeface="Century Gothic"/>
              </a:defRPr>
            </a:lvl1pPr>
            <a:lvl2pPr indent="0" lvl="1" marL="0" marR="0" rtl="1" algn="r">
              <a:spcBef>
                <a:spcPts val="0"/>
              </a:spcBef>
              <a:buNone/>
              <a:defRPr b="0" i="0" sz="900" u="none" cap="none" strike="noStrike">
                <a:solidFill>
                  <a:srgbClr val="8E95A0"/>
                </a:solidFill>
                <a:latin typeface="Century Gothic"/>
                <a:ea typeface="Century Gothic"/>
                <a:cs typeface="Century Gothic"/>
                <a:sym typeface="Century Gothic"/>
              </a:defRPr>
            </a:lvl2pPr>
            <a:lvl3pPr indent="0" lvl="2" marL="0" marR="0" rtl="1" algn="r">
              <a:spcBef>
                <a:spcPts val="0"/>
              </a:spcBef>
              <a:buNone/>
              <a:defRPr b="0" i="0" sz="900" u="none" cap="none" strike="noStrike">
                <a:solidFill>
                  <a:srgbClr val="8E95A0"/>
                </a:solidFill>
                <a:latin typeface="Century Gothic"/>
                <a:ea typeface="Century Gothic"/>
                <a:cs typeface="Century Gothic"/>
                <a:sym typeface="Century Gothic"/>
              </a:defRPr>
            </a:lvl3pPr>
            <a:lvl4pPr indent="0" lvl="3" marL="0" marR="0" rtl="1" algn="r">
              <a:spcBef>
                <a:spcPts val="0"/>
              </a:spcBef>
              <a:buNone/>
              <a:defRPr b="0" i="0" sz="900" u="none" cap="none" strike="noStrike">
                <a:solidFill>
                  <a:srgbClr val="8E95A0"/>
                </a:solidFill>
                <a:latin typeface="Century Gothic"/>
                <a:ea typeface="Century Gothic"/>
                <a:cs typeface="Century Gothic"/>
                <a:sym typeface="Century Gothic"/>
              </a:defRPr>
            </a:lvl4pPr>
            <a:lvl5pPr indent="0" lvl="4" marL="0" marR="0" rtl="1" algn="r">
              <a:spcBef>
                <a:spcPts val="0"/>
              </a:spcBef>
              <a:buNone/>
              <a:defRPr b="0" i="0" sz="900" u="none" cap="none" strike="noStrike">
                <a:solidFill>
                  <a:srgbClr val="8E95A0"/>
                </a:solidFill>
                <a:latin typeface="Century Gothic"/>
                <a:ea typeface="Century Gothic"/>
                <a:cs typeface="Century Gothic"/>
                <a:sym typeface="Century Gothic"/>
              </a:defRPr>
            </a:lvl5pPr>
            <a:lvl6pPr indent="0" lvl="5" marL="0" marR="0" rtl="1" algn="r">
              <a:spcBef>
                <a:spcPts val="0"/>
              </a:spcBef>
              <a:buNone/>
              <a:defRPr b="0" i="0" sz="900" u="none" cap="none" strike="noStrike">
                <a:solidFill>
                  <a:srgbClr val="8E95A0"/>
                </a:solidFill>
                <a:latin typeface="Century Gothic"/>
                <a:ea typeface="Century Gothic"/>
                <a:cs typeface="Century Gothic"/>
                <a:sym typeface="Century Gothic"/>
              </a:defRPr>
            </a:lvl6pPr>
            <a:lvl7pPr indent="0" lvl="6" marL="0" marR="0" rtl="1" algn="r">
              <a:spcBef>
                <a:spcPts val="0"/>
              </a:spcBef>
              <a:buNone/>
              <a:defRPr b="0" i="0" sz="900" u="none" cap="none" strike="noStrike">
                <a:solidFill>
                  <a:srgbClr val="8E95A0"/>
                </a:solidFill>
                <a:latin typeface="Century Gothic"/>
                <a:ea typeface="Century Gothic"/>
                <a:cs typeface="Century Gothic"/>
                <a:sym typeface="Century Gothic"/>
              </a:defRPr>
            </a:lvl7pPr>
            <a:lvl8pPr indent="0" lvl="7" marL="0" marR="0" rtl="1" algn="r">
              <a:spcBef>
                <a:spcPts val="0"/>
              </a:spcBef>
              <a:buNone/>
              <a:defRPr b="0" i="0" sz="900" u="none" cap="none" strike="noStrike">
                <a:solidFill>
                  <a:srgbClr val="8E95A0"/>
                </a:solidFill>
                <a:latin typeface="Century Gothic"/>
                <a:ea typeface="Century Gothic"/>
                <a:cs typeface="Century Gothic"/>
                <a:sym typeface="Century Gothic"/>
              </a:defRPr>
            </a:lvl8pPr>
            <a:lvl9pPr indent="0" lvl="8" marL="0" marR="0" rtl="1" algn="r">
              <a:spcBef>
                <a:spcPts val="0"/>
              </a:spcBef>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471488" y="527405"/>
            <a:ext cx="5915100" cy="1914600"/>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13"/>
          <p:cNvSpPr txBox="1"/>
          <p:nvPr>
            <p:ph idx="1" type="body"/>
          </p:nvPr>
        </p:nvSpPr>
        <p:spPr>
          <a:xfrm>
            <a:off x="471488" y="2637014"/>
            <a:ext cx="5915100" cy="6285300"/>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87" name="Google Shape;87;p13"/>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88" name="Google Shape;88;p13"/>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89" name="Google Shape;89;p13"/>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hyperlink" Target="https://docs.google.com/presentation/d/1Y9F43ivutOikBx1W4SlmtJfwfx19B9nM7iCE6_trf-M/edit#slide=id.g40d8fd563d_0_5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drive.google.com/open?id=0B8NyM96qUdjfT0drQ2RnYkw5LV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6.jpg"/><Relationship Id="rId6" Type="http://schemas.openxmlformats.org/officeDocument/2006/relationships/image" Target="../media/image9.jpg"/><Relationship Id="rId7" Type="http://schemas.openxmlformats.org/officeDocument/2006/relationships/image" Target="../media/image11.png"/><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5"/>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1" algn="r">
              <a:spcBef>
                <a:spcPts val="0"/>
              </a:spcBef>
              <a:spcAft>
                <a:spcPts val="0"/>
              </a:spcAft>
              <a:buClr>
                <a:srgbClr val="000000"/>
              </a:buClr>
              <a:buSzPts val="900"/>
              <a:buFont typeface="Arial"/>
              <a:buNone/>
            </a:pPr>
            <a:fld id="{00000000-1234-1234-1234-123412341234}" type="slidenum">
              <a:rPr lang="en-US"/>
              <a:t>‹#›</a:t>
            </a:fld>
            <a:endParaRPr/>
          </a:p>
        </p:txBody>
      </p:sp>
      <p:pic>
        <p:nvPicPr>
          <p:cNvPr id="165" name="Google Shape;165;p25"/>
          <p:cNvPicPr preferRelativeResize="0"/>
          <p:nvPr/>
        </p:nvPicPr>
        <p:blipFill>
          <a:blip r:embed="rId3">
            <a:alphaModFix/>
          </a:blip>
          <a:stretch>
            <a:fillRect/>
          </a:stretch>
        </p:blipFill>
        <p:spPr>
          <a:xfrm>
            <a:off x="0" y="-44799"/>
            <a:ext cx="6858000" cy="9906000"/>
          </a:xfrm>
          <a:prstGeom prst="rect">
            <a:avLst/>
          </a:prstGeom>
          <a:noFill/>
          <a:ln>
            <a:noFill/>
          </a:ln>
        </p:spPr>
      </p:pic>
      <p:pic>
        <p:nvPicPr>
          <p:cNvPr id="166" name="Google Shape;166;p25"/>
          <p:cNvPicPr preferRelativeResize="0"/>
          <p:nvPr/>
        </p:nvPicPr>
        <p:blipFill>
          <a:blip r:embed="rId4">
            <a:alphaModFix/>
          </a:blip>
          <a:stretch>
            <a:fillRect/>
          </a:stretch>
        </p:blipFill>
        <p:spPr>
          <a:xfrm>
            <a:off x="5186925" y="792825"/>
            <a:ext cx="1397700" cy="912150"/>
          </a:xfrm>
          <a:prstGeom prst="rect">
            <a:avLst/>
          </a:prstGeom>
          <a:noFill/>
          <a:ln>
            <a:noFill/>
          </a:ln>
        </p:spPr>
      </p:pic>
      <p:pic>
        <p:nvPicPr>
          <p:cNvPr id="167" name="Google Shape;167;p25"/>
          <p:cNvPicPr preferRelativeResize="0"/>
          <p:nvPr/>
        </p:nvPicPr>
        <p:blipFill>
          <a:blip r:embed="rId5">
            <a:alphaModFix/>
          </a:blip>
          <a:stretch>
            <a:fillRect/>
          </a:stretch>
        </p:blipFill>
        <p:spPr>
          <a:xfrm>
            <a:off x="0" y="152400"/>
            <a:ext cx="1664725" cy="1328425"/>
          </a:xfrm>
          <a:prstGeom prst="rect">
            <a:avLst/>
          </a:prstGeom>
          <a:noFill/>
          <a:ln>
            <a:noFill/>
          </a:ln>
        </p:spPr>
      </p:pic>
      <p:sp>
        <p:nvSpPr>
          <p:cNvPr id="168" name="Google Shape;168;p25"/>
          <p:cNvSpPr txBox="1"/>
          <p:nvPr/>
        </p:nvSpPr>
        <p:spPr>
          <a:xfrm>
            <a:off x="483525" y="3789299"/>
            <a:ext cx="5362500" cy="527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r>
              <a:rPr b="1" lang="en-US" sz="3000">
                <a:solidFill>
                  <a:schemeClr val="dk1"/>
                </a:solidFill>
                <a:latin typeface="Century Gothic"/>
                <a:ea typeface="Century Gothic"/>
                <a:cs typeface="Century Gothic"/>
                <a:sym typeface="Century Gothic"/>
              </a:rPr>
              <a:t>Alcohol and the brain</a:t>
            </a:r>
            <a:r>
              <a:rPr lang="en-US" sz="3000">
                <a:solidFill>
                  <a:schemeClr val="dk1"/>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p:txBody>
      </p:sp>
      <p:sp>
        <p:nvSpPr>
          <p:cNvPr id="169" name="Google Shape;169;p25"/>
          <p:cNvSpPr txBox="1"/>
          <p:nvPr/>
        </p:nvSpPr>
        <p:spPr>
          <a:xfrm>
            <a:off x="5246025" y="8893550"/>
            <a:ext cx="1542900" cy="400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US" sz="1800" u="sng">
                <a:solidFill>
                  <a:schemeClr val="accent2"/>
                </a:solidFill>
                <a:latin typeface="Century Gothic"/>
                <a:ea typeface="Century Gothic"/>
                <a:cs typeface="Century Gothic"/>
                <a:sym typeface="Century Gothic"/>
                <a:hlinkClick r:id="rId6"/>
              </a:rPr>
              <a:t>Editing File</a:t>
            </a:r>
            <a:endParaRPr b="1" sz="1800" u="sng">
              <a:solidFill>
                <a:schemeClr val="accent2"/>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grpSp>
        <p:nvGrpSpPr>
          <p:cNvPr id="433" name="Google Shape;433;p34"/>
          <p:cNvGrpSpPr/>
          <p:nvPr/>
        </p:nvGrpSpPr>
        <p:grpSpPr>
          <a:xfrm>
            <a:off x="215337" y="952916"/>
            <a:ext cx="6481798" cy="2016504"/>
            <a:chOff x="6842" y="837857"/>
            <a:chExt cx="6481798" cy="2016504"/>
          </a:xfrm>
        </p:grpSpPr>
        <p:sp>
          <p:nvSpPr>
            <p:cNvPr id="434" name="Google Shape;434;p34"/>
            <p:cNvSpPr/>
            <p:nvPr/>
          </p:nvSpPr>
          <p:spPr>
            <a:xfrm>
              <a:off x="6842" y="855942"/>
              <a:ext cx="967984" cy="1998419"/>
            </a:xfrm>
            <a:prstGeom prst="roundRect">
              <a:avLst>
                <a:gd fmla="val 10000" name="adj"/>
              </a:avLst>
            </a:prstGeom>
            <a:solidFill>
              <a:srgbClr val="FFA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4"/>
            <p:cNvSpPr txBox="1"/>
            <p:nvPr/>
          </p:nvSpPr>
          <p:spPr>
            <a:xfrm>
              <a:off x="35193" y="884293"/>
              <a:ext cx="911282" cy="1941717"/>
            </a:xfrm>
            <a:prstGeom prst="rect">
              <a:avLst/>
            </a:prstGeom>
            <a:noFill/>
            <a:ln>
              <a:noFill/>
            </a:ln>
          </p:spPr>
          <p:txBody>
            <a:bodyPr anchorCtr="0" anchor="ctr" bIns="41900" lIns="41900" spcFirstLastPara="1" rIns="41900" wrap="square" tIns="41900">
              <a:noAutofit/>
            </a:bodyPr>
            <a:lstStyle/>
            <a:p>
              <a:pPr indent="0" lvl="0" marL="0" marR="0" rtl="1" algn="ctr">
                <a:lnSpc>
                  <a:spcPct val="90000"/>
                </a:lnSpc>
                <a:spcBef>
                  <a:spcPts val="0"/>
                </a:spcBef>
                <a:spcAft>
                  <a:spcPts val="0"/>
                </a:spcAft>
                <a:buNone/>
              </a:pPr>
              <a:r>
                <a:rPr b="1" lang="en-US" sz="1100">
                  <a:solidFill>
                    <a:schemeClr val="dk1"/>
                  </a:solidFill>
                  <a:latin typeface="Century Gothic"/>
                  <a:ea typeface="Century Gothic"/>
                  <a:cs typeface="Century Gothic"/>
                  <a:sym typeface="Century Gothic"/>
                </a:rPr>
                <a:t>Disulfiram</a:t>
              </a:r>
              <a:r>
                <a:rPr lang="en-US" sz="1100">
                  <a:solidFill>
                    <a:schemeClr val="dk1"/>
                  </a:solidFill>
                  <a:latin typeface="Century Gothic"/>
                  <a:ea typeface="Century Gothic"/>
                  <a:cs typeface="Century Gothic"/>
                  <a:sym typeface="Century Gothic"/>
                </a:rPr>
                <a:t> therapy: 250 mg </a:t>
              </a:r>
              <a:r>
                <a:rPr b="1" lang="en-US" sz="1100">
                  <a:solidFill>
                    <a:schemeClr val="dk1"/>
                  </a:solidFill>
                  <a:latin typeface="Century Gothic"/>
                  <a:ea typeface="Century Gothic"/>
                  <a:cs typeface="Century Gothic"/>
                  <a:sym typeface="Century Gothic"/>
                </a:rPr>
                <a:t>daily</a:t>
              </a:r>
              <a:endParaRPr b="1" sz="1100">
                <a:solidFill>
                  <a:schemeClr val="dk1"/>
                </a:solidFill>
                <a:latin typeface="Century Gothic"/>
                <a:ea typeface="Century Gothic"/>
                <a:cs typeface="Century Gothic"/>
                <a:sym typeface="Century Gothic"/>
              </a:endParaRPr>
            </a:p>
          </p:txBody>
        </p:sp>
        <p:sp>
          <p:nvSpPr>
            <p:cNvPr id="436" name="Google Shape;436;p34"/>
            <p:cNvSpPr/>
            <p:nvPr/>
          </p:nvSpPr>
          <p:spPr>
            <a:xfrm rot="-45876">
              <a:off x="1071616" y="1726002"/>
              <a:ext cx="205230" cy="240060"/>
            </a:xfrm>
            <a:prstGeom prst="rightArrow">
              <a:avLst>
                <a:gd fmla="val 60000" name="adj1"/>
                <a:gd fmla="val 50000" name="adj2"/>
              </a:avLst>
            </a:prstGeom>
            <a:solidFill>
              <a:srgbClr val="FFA3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4"/>
            <p:cNvSpPr txBox="1"/>
            <p:nvPr/>
          </p:nvSpPr>
          <p:spPr>
            <a:xfrm rot="-45876">
              <a:off x="1071619" y="1774425"/>
              <a:ext cx="143661" cy="144036"/>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1200">
                <a:solidFill>
                  <a:schemeClr val="lt1"/>
                </a:solidFill>
                <a:latin typeface="Century Gothic"/>
                <a:ea typeface="Century Gothic"/>
                <a:cs typeface="Century Gothic"/>
                <a:sym typeface="Century Gothic"/>
              </a:endParaRPr>
            </a:p>
          </p:txBody>
        </p:sp>
        <p:sp>
          <p:nvSpPr>
            <p:cNvPr id="438" name="Google Shape;438;p34"/>
            <p:cNvSpPr/>
            <p:nvPr/>
          </p:nvSpPr>
          <p:spPr>
            <a:xfrm>
              <a:off x="1362020" y="837857"/>
              <a:ext cx="967984" cy="1998419"/>
            </a:xfrm>
            <a:prstGeom prst="roundRect">
              <a:avLst>
                <a:gd fmla="val 10000" name="adj"/>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4"/>
            <p:cNvSpPr txBox="1"/>
            <p:nvPr/>
          </p:nvSpPr>
          <p:spPr>
            <a:xfrm>
              <a:off x="1390371" y="866208"/>
              <a:ext cx="911282" cy="1941717"/>
            </a:xfrm>
            <a:prstGeom prst="rect">
              <a:avLst/>
            </a:prstGeom>
            <a:noFill/>
            <a:ln>
              <a:noFill/>
            </a:ln>
          </p:spPr>
          <p:txBody>
            <a:bodyPr anchorCtr="0" anchor="ctr" bIns="41900" lIns="41900" spcFirstLastPara="1" rIns="41900" wrap="square" tIns="41900">
              <a:noAutofit/>
            </a:bodyPr>
            <a:lstStyle/>
            <a:p>
              <a:pPr indent="0" lvl="0" marL="0" marR="0" rtl="1" algn="ctr">
                <a:lnSpc>
                  <a:spcPct val="90000"/>
                </a:lnSpc>
                <a:spcBef>
                  <a:spcPts val="0"/>
                </a:spcBef>
                <a:spcAft>
                  <a:spcPts val="0"/>
                </a:spcAft>
                <a:buNone/>
              </a:pPr>
              <a:r>
                <a:rPr b="1" lang="en-US" sz="1100">
                  <a:solidFill>
                    <a:schemeClr val="dk1"/>
                  </a:solidFill>
                  <a:latin typeface="Century Gothic"/>
                  <a:ea typeface="Century Gothic"/>
                  <a:cs typeface="Century Gothic"/>
                  <a:sym typeface="Century Gothic"/>
                </a:rPr>
                <a:t>Inhibits</a:t>
              </a:r>
              <a:r>
                <a:rPr lang="en-US" sz="1100">
                  <a:solidFill>
                    <a:schemeClr val="dk1"/>
                  </a:solidFill>
                  <a:latin typeface="Century Gothic"/>
                  <a:ea typeface="Century Gothic"/>
                  <a:cs typeface="Century Gothic"/>
                  <a:sym typeface="Century Gothic"/>
                </a:rPr>
                <a:t> </a:t>
              </a:r>
              <a:r>
                <a:rPr b="1" lang="en-US" sz="1100">
                  <a:solidFill>
                    <a:schemeClr val="dk1"/>
                  </a:solidFill>
                  <a:latin typeface="Century Gothic"/>
                  <a:ea typeface="Century Gothic"/>
                  <a:cs typeface="Century Gothic"/>
                  <a:sym typeface="Century Gothic"/>
                </a:rPr>
                <a:t>hepatic aldehyde dehydrogenase</a:t>
              </a:r>
              <a:endParaRPr b="1" sz="1100">
                <a:solidFill>
                  <a:schemeClr val="dk1"/>
                </a:solidFill>
                <a:latin typeface="Century Gothic"/>
                <a:ea typeface="Century Gothic"/>
                <a:cs typeface="Century Gothic"/>
                <a:sym typeface="Century Gothic"/>
              </a:endParaRPr>
            </a:p>
          </p:txBody>
        </p:sp>
        <p:sp>
          <p:nvSpPr>
            <p:cNvPr id="440" name="Google Shape;440;p34"/>
            <p:cNvSpPr/>
            <p:nvPr/>
          </p:nvSpPr>
          <p:spPr>
            <a:xfrm>
              <a:off x="2426803" y="1717036"/>
              <a:ext cx="205212" cy="240060"/>
            </a:xfrm>
            <a:prstGeom prst="rightArrow">
              <a:avLst>
                <a:gd fmla="val 60000" name="adj1"/>
                <a:gd fmla="val 50000" name="adj2"/>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4"/>
            <p:cNvSpPr txBox="1"/>
            <p:nvPr/>
          </p:nvSpPr>
          <p:spPr>
            <a:xfrm>
              <a:off x="2426803" y="1765048"/>
              <a:ext cx="143648" cy="14403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200">
                <a:solidFill>
                  <a:schemeClr val="lt1"/>
                </a:solidFill>
                <a:latin typeface="Century Gothic"/>
                <a:ea typeface="Century Gothic"/>
                <a:cs typeface="Century Gothic"/>
                <a:sym typeface="Century Gothic"/>
              </a:endParaRPr>
            </a:p>
          </p:txBody>
        </p:sp>
        <p:sp>
          <p:nvSpPr>
            <p:cNvPr id="442" name="Google Shape;442;p34"/>
            <p:cNvSpPr/>
            <p:nvPr/>
          </p:nvSpPr>
          <p:spPr>
            <a:xfrm>
              <a:off x="2717198" y="837857"/>
              <a:ext cx="967984" cy="1998419"/>
            </a:xfrm>
            <a:prstGeom prst="roundRect">
              <a:avLst>
                <a:gd fmla="val 10000" name="adj"/>
              </a:avLst>
            </a:prstGeom>
            <a:solidFill>
              <a:srgbClr val="84D7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4"/>
            <p:cNvSpPr txBox="1"/>
            <p:nvPr/>
          </p:nvSpPr>
          <p:spPr>
            <a:xfrm>
              <a:off x="2745549" y="866208"/>
              <a:ext cx="911282" cy="1941717"/>
            </a:xfrm>
            <a:prstGeom prst="rect">
              <a:avLst/>
            </a:prstGeom>
            <a:noFill/>
            <a:ln>
              <a:noFill/>
            </a:ln>
          </p:spPr>
          <p:txBody>
            <a:bodyPr anchorCtr="0" anchor="ctr" bIns="41900" lIns="41900" spcFirstLastPara="1" rIns="41900" wrap="square" tIns="41900">
              <a:noAutofit/>
            </a:bodyPr>
            <a:lstStyle/>
            <a:p>
              <a:pPr indent="0" lvl="0" marL="0" marR="0" rtl="1" algn="ctr">
                <a:lnSpc>
                  <a:spcPct val="90000"/>
                </a:lnSpc>
                <a:spcBef>
                  <a:spcPts val="0"/>
                </a:spcBef>
                <a:spcAft>
                  <a:spcPts val="0"/>
                </a:spcAft>
                <a:buNone/>
              </a:pPr>
              <a:r>
                <a:rPr lang="en-US" sz="1100">
                  <a:solidFill>
                    <a:schemeClr val="dk1"/>
                  </a:solidFill>
                  <a:latin typeface="Century Gothic"/>
                  <a:ea typeface="Century Gothic"/>
                  <a:cs typeface="Century Gothic"/>
                  <a:sym typeface="Century Gothic"/>
                </a:rPr>
                <a:t>increase blood level of </a:t>
              </a:r>
              <a:r>
                <a:rPr b="1" lang="en-US" sz="1100">
                  <a:solidFill>
                    <a:schemeClr val="dk1"/>
                  </a:solidFill>
                  <a:latin typeface="Century Gothic"/>
                  <a:ea typeface="Century Gothic"/>
                  <a:cs typeface="Century Gothic"/>
                  <a:sym typeface="Century Gothic"/>
                </a:rPr>
                <a:t>acetaldehyde</a:t>
              </a:r>
              <a:endParaRPr b="1" sz="1100">
                <a:solidFill>
                  <a:schemeClr val="dk1"/>
                </a:solidFill>
                <a:latin typeface="Century Gothic"/>
                <a:ea typeface="Century Gothic"/>
                <a:cs typeface="Century Gothic"/>
                <a:sym typeface="Century Gothic"/>
              </a:endParaRPr>
            </a:p>
          </p:txBody>
        </p:sp>
        <p:sp>
          <p:nvSpPr>
            <p:cNvPr id="444" name="Google Shape;444;p34"/>
            <p:cNvSpPr/>
            <p:nvPr/>
          </p:nvSpPr>
          <p:spPr>
            <a:xfrm>
              <a:off x="3781981" y="1717036"/>
              <a:ext cx="205212" cy="240060"/>
            </a:xfrm>
            <a:prstGeom prst="rightArrow">
              <a:avLst>
                <a:gd fmla="val 60000" name="adj1"/>
                <a:gd fmla="val 50000" name="adj2"/>
              </a:avLst>
            </a:prstGeom>
            <a:solidFill>
              <a:srgbClr val="84D7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4"/>
            <p:cNvSpPr txBox="1"/>
            <p:nvPr/>
          </p:nvSpPr>
          <p:spPr>
            <a:xfrm>
              <a:off x="3781981" y="1765048"/>
              <a:ext cx="143648" cy="144036"/>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1200">
                <a:solidFill>
                  <a:schemeClr val="lt1"/>
                </a:solidFill>
                <a:latin typeface="Century Gothic"/>
                <a:ea typeface="Century Gothic"/>
                <a:cs typeface="Century Gothic"/>
                <a:sym typeface="Century Gothic"/>
              </a:endParaRPr>
            </a:p>
          </p:txBody>
        </p:sp>
        <p:sp>
          <p:nvSpPr>
            <p:cNvPr id="446" name="Google Shape;446;p34"/>
            <p:cNvSpPr/>
            <p:nvPr/>
          </p:nvSpPr>
          <p:spPr>
            <a:xfrm>
              <a:off x="4072377" y="837857"/>
              <a:ext cx="967984" cy="1998419"/>
            </a:xfrm>
            <a:prstGeom prst="roundRect">
              <a:avLst>
                <a:gd fmla="val 10000" name="adj"/>
              </a:avLst>
            </a:prstGeom>
            <a:solidFill>
              <a:srgbClr val="A8D0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4"/>
            <p:cNvSpPr txBox="1"/>
            <p:nvPr/>
          </p:nvSpPr>
          <p:spPr>
            <a:xfrm>
              <a:off x="4100728" y="866208"/>
              <a:ext cx="911282" cy="194171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n-US" sz="1100">
                  <a:solidFill>
                    <a:schemeClr val="dk1"/>
                  </a:solidFill>
                  <a:latin typeface="Century Gothic"/>
                  <a:ea typeface="Century Gothic"/>
                  <a:cs typeface="Century Gothic"/>
                  <a:sym typeface="Century Gothic"/>
                </a:rPr>
                <a:t>Disulfiram</a:t>
              </a:r>
              <a:endParaRPr b="1" sz="1100">
                <a:solidFill>
                  <a:schemeClr val="dk1"/>
                </a:solidFill>
                <a:latin typeface="Century Gothic"/>
                <a:ea typeface="Century Gothic"/>
                <a:cs typeface="Century Gothic"/>
                <a:sym typeface="Century Gothic"/>
              </a:endParaRPr>
            </a:p>
            <a:p>
              <a:pPr indent="0" lvl="0" marL="0" marR="0" rtl="0" algn="ctr">
                <a:lnSpc>
                  <a:spcPct val="90000"/>
                </a:lnSpc>
                <a:spcBef>
                  <a:spcPts val="0"/>
                </a:spcBef>
                <a:spcAft>
                  <a:spcPts val="0"/>
                </a:spcAft>
                <a:buNone/>
              </a:pPr>
              <a:r>
                <a:rPr lang="en-US" sz="1100">
                  <a:solidFill>
                    <a:schemeClr val="dk1"/>
                  </a:solidFill>
                  <a:latin typeface="Century Gothic"/>
                  <a:ea typeface="Century Gothic"/>
                  <a:cs typeface="Century Gothic"/>
                  <a:sym typeface="Century Gothic"/>
                </a:rPr>
                <a:t>-induced symptoms render alcoholics afraid from drinking alcohol</a:t>
              </a:r>
              <a:endParaRPr sz="1100">
                <a:solidFill>
                  <a:schemeClr val="dk1"/>
                </a:solidFill>
                <a:latin typeface="Century Gothic"/>
                <a:ea typeface="Century Gothic"/>
                <a:cs typeface="Century Gothic"/>
                <a:sym typeface="Century Gothic"/>
              </a:endParaRPr>
            </a:p>
          </p:txBody>
        </p:sp>
        <p:sp>
          <p:nvSpPr>
            <p:cNvPr id="448" name="Google Shape;448;p34"/>
            <p:cNvSpPr/>
            <p:nvPr/>
          </p:nvSpPr>
          <p:spPr>
            <a:xfrm>
              <a:off x="5137160" y="1717036"/>
              <a:ext cx="205212" cy="240060"/>
            </a:xfrm>
            <a:prstGeom prst="rightArrow">
              <a:avLst>
                <a:gd fmla="val 60000" name="adj1"/>
                <a:gd fmla="val 50000" name="adj2"/>
              </a:avLst>
            </a:prstGeom>
            <a:solidFill>
              <a:srgbClr val="A9D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4"/>
            <p:cNvSpPr txBox="1"/>
            <p:nvPr/>
          </p:nvSpPr>
          <p:spPr>
            <a:xfrm>
              <a:off x="5137160" y="1765048"/>
              <a:ext cx="143648" cy="144036"/>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1200">
                <a:solidFill>
                  <a:schemeClr val="lt1"/>
                </a:solidFill>
                <a:latin typeface="Century Gothic"/>
                <a:ea typeface="Century Gothic"/>
                <a:cs typeface="Century Gothic"/>
                <a:sym typeface="Century Gothic"/>
              </a:endParaRPr>
            </a:p>
          </p:txBody>
        </p:sp>
        <p:sp>
          <p:nvSpPr>
            <p:cNvPr id="450" name="Google Shape;450;p34"/>
            <p:cNvSpPr/>
            <p:nvPr/>
          </p:nvSpPr>
          <p:spPr>
            <a:xfrm>
              <a:off x="5427555" y="837857"/>
              <a:ext cx="1061085" cy="1998419"/>
            </a:xfrm>
            <a:prstGeom prst="roundRect">
              <a:avLst>
                <a:gd fmla="val 10000" name="adj"/>
              </a:avLst>
            </a:prstGeom>
            <a:solidFill>
              <a:srgbClr val="FFA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4"/>
            <p:cNvSpPr txBox="1"/>
            <p:nvPr/>
          </p:nvSpPr>
          <p:spPr>
            <a:xfrm>
              <a:off x="5458633" y="868935"/>
              <a:ext cx="999000" cy="1936200"/>
            </a:xfrm>
            <a:prstGeom prst="rect">
              <a:avLst/>
            </a:prstGeom>
            <a:noFill/>
            <a:ln>
              <a:noFill/>
            </a:ln>
          </p:spPr>
          <p:txBody>
            <a:bodyPr anchorCtr="0" anchor="ctr" bIns="38100" lIns="38100" spcFirstLastPara="1" rIns="38100" wrap="square" tIns="38100">
              <a:noAutofit/>
            </a:bodyPr>
            <a:lstStyle/>
            <a:p>
              <a:pPr indent="0" lvl="0" marL="0" marR="0" rtl="1" algn="ctr">
                <a:lnSpc>
                  <a:spcPct val="90000"/>
                </a:lnSpc>
                <a:spcBef>
                  <a:spcPts val="0"/>
                </a:spcBef>
                <a:spcAft>
                  <a:spcPts val="0"/>
                </a:spcAft>
                <a:buNone/>
              </a:pPr>
              <a:r>
                <a:rPr b="1" lang="en-US" sz="1000">
                  <a:solidFill>
                    <a:schemeClr val="dk1"/>
                  </a:solidFill>
                  <a:latin typeface="Century Gothic"/>
                  <a:ea typeface="Century Gothic"/>
                  <a:cs typeface="Century Gothic"/>
                  <a:sym typeface="Century Gothic"/>
                </a:rPr>
                <a:t>Acetaldehyde</a:t>
              </a:r>
              <a:r>
                <a:rPr lang="en-US" sz="1000">
                  <a:solidFill>
                    <a:schemeClr val="dk1"/>
                  </a:solidFill>
                  <a:latin typeface="Century Gothic"/>
                  <a:ea typeface="Century Gothic"/>
                  <a:cs typeface="Century Gothic"/>
                  <a:sym typeface="Century Gothic"/>
                </a:rPr>
                <a:t> produces extreme </a:t>
              </a:r>
              <a:r>
                <a:rPr b="1" lang="en-US" sz="1000">
                  <a:solidFill>
                    <a:schemeClr val="dk1"/>
                  </a:solidFill>
                  <a:latin typeface="Century Gothic"/>
                  <a:ea typeface="Century Gothic"/>
                  <a:cs typeface="Century Gothic"/>
                  <a:sym typeface="Century Gothic"/>
                </a:rPr>
                <a:t>discomfort</a:t>
              </a:r>
              <a:r>
                <a:rPr lang="en-US" sz="1000">
                  <a:solidFill>
                    <a:schemeClr val="dk1"/>
                  </a:solidFill>
                  <a:latin typeface="Century Gothic"/>
                  <a:ea typeface="Century Gothic"/>
                  <a:cs typeface="Century Gothic"/>
                  <a:sym typeface="Century Gothic"/>
                </a:rPr>
                <a:t>, </a:t>
              </a:r>
              <a:r>
                <a:rPr b="1" lang="en-US" sz="1000">
                  <a:solidFill>
                    <a:schemeClr val="dk1"/>
                  </a:solidFill>
                  <a:latin typeface="Century Gothic"/>
                  <a:ea typeface="Century Gothic"/>
                  <a:cs typeface="Century Gothic"/>
                  <a:sym typeface="Century Gothic"/>
                </a:rPr>
                <a:t>vomiting</a:t>
              </a:r>
              <a:r>
                <a:rPr lang="en-US" sz="1000">
                  <a:solidFill>
                    <a:schemeClr val="dk1"/>
                  </a:solidFill>
                  <a:latin typeface="Century Gothic"/>
                  <a:ea typeface="Century Gothic"/>
                  <a:cs typeface="Century Gothic"/>
                  <a:sym typeface="Century Gothic"/>
                </a:rPr>
                <a:t>, </a:t>
              </a:r>
              <a:r>
                <a:rPr b="1" lang="en-US" sz="1000">
                  <a:solidFill>
                    <a:schemeClr val="dk1"/>
                  </a:solidFill>
                  <a:latin typeface="Century Gothic"/>
                  <a:ea typeface="Century Gothic"/>
                  <a:cs typeface="Century Gothic"/>
                  <a:sym typeface="Century Gothic"/>
                </a:rPr>
                <a:t>diarrhea</a:t>
              </a:r>
              <a:r>
                <a:rPr lang="en-US" sz="1000">
                  <a:solidFill>
                    <a:schemeClr val="dk1"/>
                  </a:solidFill>
                  <a:latin typeface="Century Gothic"/>
                  <a:ea typeface="Century Gothic"/>
                  <a:cs typeface="Century Gothic"/>
                  <a:sym typeface="Century Gothic"/>
                </a:rPr>
                <a:t>, </a:t>
              </a:r>
              <a:r>
                <a:rPr b="1" lang="en-US" sz="1000">
                  <a:solidFill>
                    <a:schemeClr val="dk1"/>
                  </a:solidFill>
                  <a:latin typeface="Century Gothic"/>
                  <a:ea typeface="Century Gothic"/>
                  <a:cs typeface="Century Gothic"/>
                  <a:sym typeface="Century Gothic"/>
                </a:rPr>
                <a:t>flushing</a:t>
              </a:r>
              <a:r>
                <a:rPr lang="en-US" sz="1000">
                  <a:solidFill>
                    <a:schemeClr val="dk1"/>
                  </a:solidFill>
                  <a:latin typeface="Century Gothic"/>
                  <a:ea typeface="Century Gothic"/>
                  <a:cs typeface="Century Gothic"/>
                  <a:sym typeface="Century Gothic"/>
                </a:rPr>
                <a:t>, </a:t>
              </a:r>
              <a:r>
                <a:rPr b="1" lang="en-US" sz="1000">
                  <a:solidFill>
                    <a:schemeClr val="dk1"/>
                  </a:solidFill>
                  <a:latin typeface="Century Gothic"/>
                  <a:ea typeface="Century Gothic"/>
                  <a:cs typeface="Century Gothic"/>
                  <a:sym typeface="Century Gothic"/>
                </a:rPr>
                <a:t>hotness</a:t>
              </a:r>
              <a:r>
                <a:rPr lang="en-US" sz="1000">
                  <a:solidFill>
                    <a:schemeClr val="dk1"/>
                  </a:solidFill>
                  <a:latin typeface="Century Gothic"/>
                  <a:ea typeface="Century Gothic"/>
                  <a:cs typeface="Century Gothic"/>
                  <a:sym typeface="Century Gothic"/>
                </a:rPr>
                <a:t>, </a:t>
              </a:r>
              <a:r>
                <a:rPr b="1" lang="en-US" sz="1000">
                  <a:solidFill>
                    <a:schemeClr val="dk1"/>
                  </a:solidFill>
                  <a:latin typeface="Century Gothic"/>
                  <a:ea typeface="Century Gothic"/>
                  <a:cs typeface="Century Gothic"/>
                  <a:sym typeface="Century Gothic"/>
                </a:rPr>
                <a:t>cyanosis</a:t>
              </a:r>
              <a:r>
                <a:rPr lang="en-US" sz="1000">
                  <a:solidFill>
                    <a:schemeClr val="dk1"/>
                  </a:solidFill>
                  <a:latin typeface="Century Gothic"/>
                  <a:ea typeface="Century Gothic"/>
                  <a:cs typeface="Century Gothic"/>
                  <a:sym typeface="Century Gothic"/>
                </a:rPr>
                <a:t>, </a:t>
              </a:r>
              <a:r>
                <a:rPr b="1" lang="en-US" sz="1000">
                  <a:solidFill>
                    <a:schemeClr val="dk1"/>
                  </a:solidFill>
                  <a:latin typeface="Century Gothic"/>
                  <a:ea typeface="Century Gothic"/>
                  <a:cs typeface="Century Gothic"/>
                  <a:sym typeface="Century Gothic"/>
                </a:rPr>
                <a:t>tachycardia</a:t>
              </a:r>
              <a:r>
                <a:rPr lang="en-US" sz="1000">
                  <a:solidFill>
                    <a:schemeClr val="dk1"/>
                  </a:solidFill>
                  <a:latin typeface="Century Gothic"/>
                  <a:ea typeface="Century Gothic"/>
                  <a:cs typeface="Century Gothic"/>
                  <a:sym typeface="Century Gothic"/>
                </a:rPr>
                <a:t>, </a:t>
              </a:r>
              <a:r>
                <a:rPr b="1" lang="en-US" sz="1000">
                  <a:solidFill>
                    <a:schemeClr val="dk1"/>
                  </a:solidFill>
                  <a:latin typeface="Century Gothic"/>
                  <a:ea typeface="Century Gothic"/>
                  <a:cs typeface="Century Gothic"/>
                  <a:sym typeface="Century Gothic"/>
                </a:rPr>
                <a:t>dyspnea</a:t>
              </a:r>
              <a:r>
                <a:rPr lang="en-US" sz="1000">
                  <a:solidFill>
                    <a:schemeClr val="dk1"/>
                  </a:solidFill>
                  <a:latin typeface="Century Gothic"/>
                  <a:ea typeface="Century Gothic"/>
                  <a:cs typeface="Century Gothic"/>
                  <a:sym typeface="Century Gothic"/>
                </a:rPr>
                <a:t>, </a:t>
              </a:r>
              <a:r>
                <a:rPr b="1" lang="en-US" sz="1000">
                  <a:solidFill>
                    <a:schemeClr val="dk1"/>
                  </a:solidFill>
                  <a:latin typeface="Century Gothic"/>
                  <a:ea typeface="Century Gothic"/>
                  <a:cs typeface="Century Gothic"/>
                  <a:sym typeface="Century Gothic"/>
                </a:rPr>
                <a:t>palpitations</a:t>
              </a:r>
              <a:r>
                <a:rPr lang="en-US" sz="1000">
                  <a:solidFill>
                    <a:schemeClr val="dk1"/>
                  </a:solidFill>
                  <a:latin typeface="Century Gothic"/>
                  <a:ea typeface="Century Gothic"/>
                  <a:cs typeface="Century Gothic"/>
                  <a:sym typeface="Century Gothic"/>
                </a:rPr>
                <a:t> &amp; </a:t>
              </a:r>
              <a:r>
                <a:rPr b="1" lang="en-US" sz="1000">
                  <a:solidFill>
                    <a:schemeClr val="dk1"/>
                  </a:solidFill>
                  <a:latin typeface="Century Gothic"/>
                  <a:ea typeface="Century Gothic"/>
                  <a:cs typeface="Century Gothic"/>
                  <a:sym typeface="Century Gothic"/>
                </a:rPr>
                <a:t>headache</a:t>
              </a:r>
              <a:endParaRPr b="1" sz="1000">
                <a:solidFill>
                  <a:schemeClr val="dk1"/>
                </a:solidFill>
                <a:latin typeface="Century Gothic"/>
                <a:ea typeface="Century Gothic"/>
                <a:cs typeface="Century Gothic"/>
                <a:sym typeface="Century Gothic"/>
              </a:endParaRPr>
            </a:p>
          </p:txBody>
        </p:sp>
      </p:grpSp>
      <p:grpSp>
        <p:nvGrpSpPr>
          <p:cNvPr id="452" name="Google Shape;452;p34"/>
          <p:cNvGrpSpPr/>
          <p:nvPr/>
        </p:nvGrpSpPr>
        <p:grpSpPr>
          <a:xfrm>
            <a:off x="288750" y="3282200"/>
            <a:ext cx="6413050" cy="2540150"/>
            <a:chOff x="2196" y="541052"/>
            <a:chExt cx="6413050" cy="2540150"/>
          </a:xfrm>
        </p:grpSpPr>
        <p:sp>
          <p:nvSpPr>
            <p:cNvPr id="453" name="Google Shape;453;p34"/>
            <p:cNvSpPr/>
            <p:nvPr/>
          </p:nvSpPr>
          <p:spPr>
            <a:xfrm>
              <a:off x="3208712" y="1122753"/>
              <a:ext cx="1690318" cy="894338"/>
            </a:xfrm>
            <a:custGeom>
              <a:rect b="b" l="l" r="r" t="t"/>
              <a:pathLst>
                <a:path extrusionOk="0" h="120000" w="120000">
                  <a:moveTo>
                    <a:pt x="0" y="0"/>
                  </a:moveTo>
                  <a:lnTo>
                    <a:pt x="0" y="96299"/>
                  </a:lnTo>
                  <a:lnTo>
                    <a:pt x="120000" y="96299"/>
                  </a:lnTo>
                  <a:lnTo>
                    <a:pt x="120000" y="120000"/>
                  </a:lnTo>
                </a:path>
              </a:pathLst>
            </a:custGeom>
            <a:noFill/>
            <a:ln cap="flat" cmpd="sng" w="12700">
              <a:solidFill>
                <a:srgbClr val="2B918D"/>
              </a:solidFill>
              <a:prstDash val="solid"/>
              <a:miter lim="800000"/>
              <a:headEnd len="sm" w="sm" type="none"/>
              <a:tailEnd len="sm" w="sm" type="none"/>
            </a:ln>
          </p:spPr>
        </p:sp>
        <p:sp>
          <p:nvSpPr>
            <p:cNvPr id="454" name="Google Shape;454;p34"/>
            <p:cNvSpPr/>
            <p:nvPr/>
          </p:nvSpPr>
          <p:spPr>
            <a:xfrm>
              <a:off x="1515879" y="1122753"/>
              <a:ext cx="1692833" cy="894338"/>
            </a:xfrm>
            <a:custGeom>
              <a:rect b="b" l="l" r="r" t="t"/>
              <a:pathLst>
                <a:path extrusionOk="0" h="120000" w="120000">
                  <a:moveTo>
                    <a:pt x="120000" y="0"/>
                  </a:moveTo>
                  <a:lnTo>
                    <a:pt x="120000" y="96299"/>
                  </a:lnTo>
                  <a:lnTo>
                    <a:pt x="0" y="96299"/>
                  </a:lnTo>
                  <a:lnTo>
                    <a:pt x="0" y="120000"/>
                  </a:lnTo>
                </a:path>
              </a:pathLst>
            </a:custGeom>
            <a:noFill/>
            <a:ln cap="flat" cmpd="sng" w="12700">
              <a:solidFill>
                <a:srgbClr val="1D5B59"/>
              </a:solidFill>
              <a:prstDash val="solid"/>
              <a:miter lim="800000"/>
              <a:headEnd len="sm" w="sm" type="none"/>
              <a:tailEnd len="sm" w="sm" type="none"/>
            </a:ln>
          </p:spPr>
        </p:sp>
        <p:sp>
          <p:nvSpPr>
            <p:cNvPr id="455" name="Google Shape;455;p34"/>
            <p:cNvSpPr/>
            <p:nvPr/>
          </p:nvSpPr>
          <p:spPr>
            <a:xfrm>
              <a:off x="1655471" y="541052"/>
              <a:ext cx="2888700" cy="5817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4"/>
            <p:cNvSpPr txBox="1"/>
            <p:nvPr/>
          </p:nvSpPr>
          <p:spPr>
            <a:xfrm>
              <a:off x="1515871" y="569452"/>
              <a:ext cx="3158700" cy="525000"/>
            </a:xfrm>
            <a:prstGeom prst="rect">
              <a:avLst/>
            </a:prstGeom>
            <a:noFill/>
            <a:ln>
              <a:noFill/>
            </a:ln>
          </p:spPr>
          <p:txBody>
            <a:bodyPr anchorCtr="0" anchor="ctr" bIns="12700" lIns="12700" spcFirstLastPara="1" rIns="12700" wrap="square" tIns="12700">
              <a:noAutofit/>
            </a:bodyPr>
            <a:lstStyle/>
            <a:p>
              <a:pPr indent="0" lvl="0" marL="0" marR="0" rtl="1" algn="ctr">
                <a:lnSpc>
                  <a:spcPct val="90000"/>
                </a:lnSpc>
                <a:spcBef>
                  <a:spcPts val="0"/>
                </a:spcBef>
                <a:spcAft>
                  <a:spcPts val="0"/>
                </a:spcAft>
                <a:buNone/>
              </a:pPr>
              <a:r>
                <a:rPr b="1" lang="en-US">
                  <a:solidFill>
                    <a:schemeClr val="lt1"/>
                  </a:solidFill>
                  <a:latin typeface="Century Gothic"/>
                  <a:ea typeface="Century Gothic"/>
                  <a:cs typeface="Century Gothic"/>
                  <a:sym typeface="Century Gothic"/>
                </a:rPr>
                <a:t>Alcohol and drug interactions </a:t>
              </a:r>
              <a:endParaRPr b="1">
                <a:solidFill>
                  <a:schemeClr val="lt1"/>
                </a:solidFill>
                <a:latin typeface="Century Gothic"/>
                <a:ea typeface="Century Gothic"/>
                <a:cs typeface="Century Gothic"/>
                <a:sym typeface="Century Gothic"/>
              </a:endParaRPr>
            </a:p>
          </p:txBody>
        </p:sp>
        <p:sp>
          <p:nvSpPr>
            <p:cNvPr id="457" name="Google Shape;457;p34"/>
            <p:cNvSpPr/>
            <p:nvPr/>
          </p:nvSpPr>
          <p:spPr>
            <a:xfrm>
              <a:off x="2196" y="2017102"/>
              <a:ext cx="3027300" cy="1064100"/>
            </a:xfrm>
            <a:prstGeom prst="rect">
              <a:avLst/>
            </a:prstGeom>
            <a:solidFill>
              <a:srgbClr val="D4F2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4"/>
            <p:cNvSpPr txBox="1"/>
            <p:nvPr/>
          </p:nvSpPr>
          <p:spPr>
            <a:xfrm>
              <a:off x="2196" y="2017102"/>
              <a:ext cx="3027300" cy="1064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b="1" lang="en-US" sz="1200" u="sng">
                  <a:solidFill>
                    <a:schemeClr val="dk1"/>
                  </a:solidFill>
                  <a:latin typeface="Century Gothic"/>
                  <a:ea typeface="Century Gothic"/>
                  <a:cs typeface="Century Gothic"/>
                  <a:sym typeface="Century Gothic"/>
                </a:rPr>
                <a:t>Acute alcohol use</a:t>
              </a:r>
              <a:r>
                <a:rPr b="1" lang="en-US" sz="1200" u="none">
                  <a:solidFill>
                    <a:schemeClr val="dk1"/>
                  </a:solidFill>
                  <a:latin typeface="Century Gothic"/>
                  <a:ea typeface="Century Gothic"/>
                  <a:cs typeface="Century Gothic"/>
                  <a:sym typeface="Century Gothic"/>
                </a:rPr>
                <a:t> </a:t>
              </a:r>
              <a:r>
                <a:rPr b="0" lang="en-US" sz="1200" u="none">
                  <a:solidFill>
                    <a:schemeClr val="accent1"/>
                  </a:solidFill>
                  <a:latin typeface="Century Gothic"/>
                  <a:ea typeface="Century Gothic"/>
                  <a:cs typeface="Century Gothic"/>
                  <a:sym typeface="Century Gothic"/>
                </a:rPr>
                <a:t>large dos</a:t>
              </a:r>
              <a:r>
                <a:rPr lang="en-US" sz="1200">
                  <a:solidFill>
                    <a:schemeClr val="accent1"/>
                  </a:solidFill>
                  <a:latin typeface="Century Gothic"/>
                  <a:ea typeface="Century Gothic"/>
                  <a:cs typeface="Century Gothic"/>
                  <a:sym typeface="Century Gothic"/>
                </a:rPr>
                <a:t>e</a:t>
              </a:r>
              <a:endParaRPr sz="1200">
                <a:solidFill>
                  <a:schemeClr val="accent1"/>
                </a:solidFill>
                <a:latin typeface="Century Gothic"/>
                <a:ea typeface="Century Gothic"/>
                <a:cs typeface="Century Gothic"/>
                <a:sym typeface="Century Gothic"/>
              </a:endParaRPr>
            </a:p>
            <a:p>
              <a:pPr indent="0" lvl="0" marL="0" marR="0" rtl="0" algn="ctr">
                <a:lnSpc>
                  <a:spcPct val="90000"/>
                </a:lnSpc>
                <a:spcBef>
                  <a:spcPts val="490"/>
                </a:spcBef>
                <a:spcAft>
                  <a:spcPts val="0"/>
                </a:spcAft>
                <a:buNone/>
              </a:pPr>
              <a:r>
                <a:rPr b="1" lang="en-US" sz="1200">
                  <a:solidFill>
                    <a:schemeClr val="dk1"/>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causes </a:t>
              </a:r>
              <a:r>
                <a:rPr b="1" lang="en-US" sz="1200">
                  <a:solidFill>
                    <a:schemeClr val="dk1"/>
                  </a:solidFill>
                  <a:latin typeface="Century Gothic"/>
                  <a:ea typeface="Century Gothic"/>
                  <a:cs typeface="Century Gothic"/>
                  <a:sym typeface="Century Gothic"/>
                </a:rPr>
                <a:t>inhibition of liver enzyme</a:t>
              </a:r>
              <a:r>
                <a:rPr lang="en-US" sz="1200">
                  <a:solidFill>
                    <a:schemeClr val="dk1"/>
                  </a:solidFill>
                  <a:latin typeface="Century Gothic"/>
                  <a:ea typeface="Century Gothic"/>
                  <a:cs typeface="Century Gothic"/>
                  <a:sym typeface="Century Gothic"/>
                </a:rPr>
                <a:t>, → </a:t>
              </a:r>
              <a:r>
                <a:rPr b="1" lang="en-US" sz="1200" u="sng">
                  <a:solidFill>
                    <a:schemeClr val="dk1"/>
                  </a:solidFill>
                  <a:latin typeface="Century Gothic"/>
                  <a:ea typeface="Century Gothic"/>
                  <a:cs typeface="Century Gothic"/>
                  <a:sym typeface="Century Gothic"/>
                </a:rPr>
                <a:t>decreases</a:t>
              </a:r>
              <a:r>
                <a:rPr b="1" lang="en-US" sz="1200">
                  <a:solidFill>
                    <a:schemeClr val="dk1"/>
                  </a:solidFill>
                  <a:latin typeface="Century Gothic"/>
                  <a:ea typeface="Century Gothic"/>
                  <a:cs typeface="Century Gothic"/>
                  <a:sym typeface="Century Gothic"/>
                </a:rPr>
                <a:t> metabolism </a:t>
              </a:r>
              <a:r>
                <a:rPr lang="en-US" sz="1200">
                  <a:solidFill>
                    <a:schemeClr val="dk1"/>
                  </a:solidFill>
                  <a:latin typeface="Century Gothic"/>
                  <a:ea typeface="Century Gothic"/>
                  <a:cs typeface="Century Gothic"/>
                  <a:sym typeface="Century Gothic"/>
                </a:rPr>
                <a:t>of some drugs and </a:t>
              </a:r>
              <a:r>
                <a:rPr b="1" lang="en-US" sz="1200">
                  <a:solidFill>
                    <a:schemeClr val="dk1"/>
                  </a:solidFill>
                  <a:latin typeface="Century Gothic"/>
                  <a:ea typeface="Century Gothic"/>
                  <a:cs typeface="Century Gothic"/>
                  <a:sym typeface="Century Gothic"/>
                </a:rPr>
                <a:t>increases their toxicities </a:t>
              </a:r>
              <a:r>
                <a:rPr lang="en-US" sz="1200">
                  <a:solidFill>
                    <a:schemeClr val="dk1"/>
                  </a:solidFill>
                  <a:latin typeface="Century Gothic"/>
                  <a:ea typeface="Century Gothic"/>
                  <a:cs typeface="Century Gothic"/>
                  <a:sym typeface="Century Gothic"/>
                </a:rPr>
                <a:t>e.g. </a:t>
              </a:r>
              <a:r>
                <a:rPr b="1" lang="en-US" sz="1200">
                  <a:solidFill>
                    <a:schemeClr val="dk1"/>
                  </a:solidFill>
                  <a:latin typeface="Century Gothic"/>
                  <a:ea typeface="Century Gothic"/>
                  <a:cs typeface="Century Gothic"/>
                  <a:sym typeface="Century Gothic"/>
                </a:rPr>
                <a:t>bleeding</a:t>
              </a:r>
              <a:r>
                <a:rPr lang="en-US" sz="1200">
                  <a:solidFill>
                    <a:schemeClr val="dk1"/>
                  </a:solidFill>
                  <a:latin typeface="Century Gothic"/>
                  <a:ea typeface="Century Gothic"/>
                  <a:cs typeface="Century Gothic"/>
                  <a:sym typeface="Century Gothic"/>
                </a:rPr>
                <a:t> with </a:t>
              </a:r>
              <a:r>
                <a:rPr b="1" lang="en-US" sz="1200" u="none">
                  <a:solidFill>
                    <a:schemeClr val="accent2"/>
                  </a:solidFill>
                  <a:latin typeface="Century Gothic"/>
                  <a:ea typeface="Century Gothic"/>
                  <a:cs typeface="Century Gothic"/>
                  <a:sym typeface="Century Gothic"/>
                </a:rPr>
                <a:t>warfarin</a:t>
              </a:r>
              <a:endParaRPr b="1" sz="1200" u="none">
                <a:solidFill>
                  <a:schemeClr val="accent2"/>
                </a:solidFill>
                <a:latin typeface="Century Gothic"/>
                <a:ea typeface="Century Gothic"/>
                <a:cs typeface="Century Gothic"/>
                <a:sym typeface="Century Gothic"/>
              </a:endParaRPr>
            </a:p>
          </p:txBody>
        </p:sp>
        <p:sp>
          <p:nvSpPr>
            <p:cNvPr id="459" name="Google Shape;459;p34"/>
            <p:cNvSpPr/>
            <p:nvPr/>
          </p:nvSpPr>
          <p:spPr>
            <a:xfrm>
              <a:off x="3382846" y="2017102"/>
              <a:ext cx="3032400" cy="1064100"/>
            </a:xfrm>
            <a:prstGeom prst="rect">
              <a:avLst/>
            </a:prstGeom>
            <a:solidFill>
              <a:srgbClr val="D4F2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4"/>
            <p:cNvSpPr txBox="1"/>
            <p:nvPr/>
          </p:nvSpPr>
          <p:spPr>
            <a:xfrm>
              <a:off x="3382846" y="2017102"/>
              <a:ext cx="3032400" cy="1064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b="1" lang="en-US" sz="1200" u="sng">
                  <a:solidFill>
                    <a:schemeClr val="dk1"/>
                  </a:solidFill>
                  <a:latin typeface="Century Gothic"/>
                  <a:ea typeface="Century Gothic"/>
                  <a:cs typeface="Century Gothic"/>
                  <a:sym typeface="Century Gothic"/>
                </a:rPr>
                <a:t>Chronic alcohol use</a:t>
              </a:r>
              <a:r>
                <a:rPr b="0" lang="en-US" sz="1200" u="none">
                  <a:solidFill>
                    <a:schemeClr val="dk1"/>
                  </a:solidFill>
                  <a:latin typeface="Century Gothic"/>
                  <a:ea typeface="Century Gothic"/>
                  <a:cs typeface="Century Gothic"/>
                  <a:sym typeface="Century Gothic"/>
                </a:rPr>
                <a:t> </a:t>
              </a:r>
              <a:r>
                <a:rPr b="0" lang="en-US" sz="1200" u="none">
                  <a:solidFill>
                    <a:schemeClr val="accent1"/>
                  </a:solidFill>
                  <a:latin typeface="Century Gothic"/>
                  <a:ea typeface="Century Gothic"/>
                  <a:cs typeface="Century Gothic"/>
                  <a:sym typeface="Century Gothic"/>
                </a:rPr>
                <a:t>continuous use</a:t>
              </a:r>
              <a:endParaRPr sz="1200"/>
            </a:p>
            <a:p>
              <a:pPr indent="0" lvl="0" marL="0" marR="0" rtl="0" algn="ctr">
                <a:lnSpc>
                  <a:spcPct val="90000"/>
                </a:lnSpc>
                <a:spcBef>
                  <a:spcPts val="490"/>
                </a:spcBef>
                <a:spcAft>
                  <a:spcPts val="0"/>
                </a:spcAft>
                <a:buNone/>
              </a:pPr>
              <a:r>
                <a:rPr b="1" lang="en-US" sz="1200">
                  <a:solidFill>
                    <a:schemeClr val="dk1"/>
                  </a:solidFill>
                  <a:latin typeface="Century Gothic"/>
                  <a:ea typeface="Century Gothic"/>
                  <a:cs typeface="Century Gothic"/>
                  <a:sym typeface="Century Gothic"/>
                </a:rPr>
                <a:t> induces liver microsomal enzymes </a:t>
              </a:r>
              <a:r>
                <a:rPr lang="en-US" sz="1200">
                  <a:solidFill>
                    <a:schemeClr val="dk1"/>
                  </a:solidFill>
                  <a:latin typeface="Century Gothic"/>
                  <a:ea typeface="Century Gothic"/>
                  <a:cs typeface="Century Gothic"/>
                  <a:sym typeface="Century Gothic"/>
                </a:rPr>
                <a:t>→ </a:t>
              </a:r>
              <a:r>
                <a:rPr b="1" lang="en-US" sz="1200" u="sng">
                  <a:solidFill>
                    <a:schemeClr val="dk1"/>
                  </a:solidFill>
                  <a:latin typeface="Century Gothic"/>
                  <a:ea typeface="Century Gothic"/>
                  <a:cs typeface="Century Gothic"/>
                  <a:sym typeface="Century Gothic"/>
                </a:rPr>
                <a:t>increases</a:t>
              </a:r>
              <a:r>
                <a:rPr b="1" lang="en-US" sz="1200">
                  <a:solidFill>
                    <a:schemeClr val="dk1"/>
                  </a:solidFill>
                  <a:latin typeface="Century Gothic"/>
                  <a:ea typeface="Century Gothic"/>
                  <a:cs typeface="Century Gothic"/>
                  <a:sym typeface="Century Gothic"/>
                </a:rPr>
                <a:t> metabolism </a:t>
              </a:r>
              <a:r>
                <a:rPr lang="en-US" sz="1200">
                  <a:solidFill>
                    <a:schemeClr val="dk1"/>
                  </a:solidFill>
                  <a:latin typeface="Century Gothic"/>
                  <a:ea typeface="Century Gothic"/>
                  <a:cs typeface="Century Gothic"/>
                  <a:sym typeface="Century Gothic"/>
                </a:rPr>
                <a:t>of drugs such as </a:t>
              </a:r>
              <a:r>
                <a:rPr b="1" lang="en-US" sz="1200" u="none">
                  <a:solidFill>
                    <a:schemeClr val="accent2"/>
                  </a:solidFill>
                  <a:latin typeface="Century Gothic"/>
                  <a:ea typeface="Century Gothic"/>
                  <a:cs typeface="Century Gothic"/>
                  <a:sym typeface="Century Gothic"/>
                </a:rPr>
                <a:t>warfarin</a:t>
              </a:r>
              <a:r>
                <a:rPr lang="en-US" sz="1200" u="none">
                  <a:solidFill>
                    <a:schemeClr val="dk1"/>
                  </a:solidFill>
                  <a:latin typeface="Century Gothic"/>
                  <a:ea typeface="Century Gothic"/>
                  <a:cs typeface="Century Gothic"/>
                  <a:sym typeface="Century Gothic"/>
                </a:rPr>
                <a:t>, </a:t>
              </a:r>
              <a:r>
                <a:rPr b="1" lang="en-US" sz="1200" u="none">
                  <a:solidFill>
                    <a:schemeClr val="accent2"/>
                  </a:solidFill>
                  <a:latin typeface="Century Gothic"/>
                  <a:ea typeface="Century Gothic"/>
                  <a:cs typeface="Century Gothic"/>
                  <a:sym typeface="Century Gothic"/>
                </a:rPr>
                <a:t>propranolol </a:t>
              </a:r>
              <a:endParaRPr b="1" sz="1200" u="none">
                <a:solidFill>
                  <a:schemeClr val="accent2"/>
                </a:solidFill>
                <a:latin typeface="Century Gothic"/>
                <a:ea typeface="Century Gothic"/>
                <a:cs typeface="Century Gothic"/>
                <a:sym typeface="Century Gothic"/>
              </a:endParaRPr>
            </a:p>
          </p:txBody>
        </p:sp>
      </p:grpSp>
      <p:grpSp>
        <p:nvGrpSpPr>
          <p:cNvPr id="461" name="Google Shape;461;p34"/>
          <p:cNvGrpSpPr/>
          <p:nvPr/>
        </p:nvGrpSpPr>
        <p:grpSpPr>
          <a:xfrm>
            <a:off x="245783" y="6078428"/>
            <a:ext cx="6417552" cy="2514905"/>
            <a:chOff x="-127" y="-23034"/>
            <a:chExt cx="6417552" cy="1704327"/>
          </a:xfrm>
        </p:grpSpPr>
        <p:sp>
          <p:nvSpPr>
            <p:cNvPr id="462" name="Google Shape;462;p34"/>
            <p:cNvSpPr/>
            <p:nvPr/>
          </p:nvSpPr>
          <p:spPr>
            <a:xfrm rot="5400000">
              <a:off x="-59089" y="155401"/>
              <a:ext cx="483300" cy="364800"/>
            </a:xfrm>
            <a:prstGeom prst="chevron">
              <a:avLst>
                <a:gd fmla="val 50000" name="adj"/>
              </a:avLst>
            </a:prstGeom>
            <a:solidFill>
              <a:srgbClr val="ACE5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4"/>
            <p:cNvSpPr txBox="1"/>
            <p:nvPr/>
          </p:nvSpPr>
          <p:spPr>
            <a:xfrm>
              <a:off x="1115" y="44835"/>
              <a:ext cx="365100" cy="552300"/>
            </a:xfrm>
            <a:prstGeom prst="rect">
              <a:avLst/>
            </a:prstGeom>
            <a:noFill/>
            <a:ln>
              <a:noFill/>
            </a:ln>
          </p:spPr>
          <p:txBody>
            <a:bodyPr anchorCtr="0" anchor="ctr" bIns="6350" lIns="6350" spcFirstLastPara="1" rIns="6350" wrap="square" tIns="6350">
              <a:noAutofit/>
            </a:bodyPr>
            <a:lstStyle/>
            <a:p>
              <a:pPr indent="0" lvl="0" marL="0" marR="0" rtl="1" algn="ctr">
                <a:lnSpc>
                  <a:spcPct val="90000"/>
                </a:lnSpc>
                <a:spcBef>
                  <a:spcPts val="0"/>
                </a:spcBef>
                <a:spcAft>
                  <a:spcPts val="0"/>
                </a:spcAft>
                <a:buNone/>
              </a:pPr>
              <a:r>
                <a:rPr lang="en-US" sz="1000">
                  <a:solidFill>
                    <a:schemeClr val="lt1"/>
                  </a:solidFill>
                  <a:latin typeface="Century Gothic"/>
                  <a:ea typeface="Century Gothic"/>
                  <a:cs typeface="Century Gothic"/>
                  <a:sym typeface="Century Gothic"/>
                </a:rPr>
                <a:t>1</a:t>
              </a:r>
              <a:endParaRPr sz="1000">
                <a:solidFill>
                  <a:schemeClr val="lt1"/>
                </a:solidFill>
                <a:latin typeface="Century Gothic"/>
                <a:ea typeface="Century Gothic"/>
                <a:cs typeface="Century Gothic"/>
                <a:sym typeface="Century Gothic"/>
              </a:endParaRPr>
            </a:p>
          </p:txBody>
        </p:sp>
        <p:sp>
          <p:nvSpPr>
            <p:cNvPr id="464" name="Google Shape;464;p34"/>
            <p:cNvSpPr/>
            <p:nvPr/>
          </p:nvSpPr>
          <p:spPr>
            <a:xfrm rot="5400000">
              <a:off x="3004512" y="-2700384"/>
              <a:ext cx="697800" cy="6052500"/>
            </a:xfrm>
            <a:prstGeom prst="round2SameRect">
              <a:avLst>
                <a:gd fmla="val 16667" name="adj1"/>
                <a:gd fmla="val 0" name="adj2"/>
              </a:avLst>
            </a:prstGeom>
            <a:solidFill>
              <a:schemeClr val="lt1">
                <a:alpha val="89803"/>
              </a:schemeClr>
            </a:solidFill>
            <a:ln cap="flat" cmpd="sng" w="9525">
              <a:solidFill>
                <a:srgbClr val="ACE5E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4"/>
            <p:cNvSpPr/>
            <p:nvPr/>
          </p:nvSpPr>
          <p:spPr>
            <a:xfrm rot="5400000">
              <a:off x="-78277" y="774505"/>
              <a:ext cx="521400" cy="365100"/>
            </a:xfrm>
            <a:prstGeom prst="chevron">
              <a:avLst>
                <a:gd fmla="val 50000" name="adj"/>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4"/>
            <p:cNvSpPr txBox="1"/>
            <p:nvPr/>
          </p:nvSpPr>
          <p:spPr>
            <a:xfrm>
              <a:off x="1" y="878841"/>
              <a:ext cx="365100" cy="156300"/>
            </a:xfrm>
            <a:prstGeom prst="rect">
              <a:avLst/>
            </a:prstGeom>
            <a:noFill/>
            <a:ln>
              <a:noFill/>
            </a:ln>
          </p:spPr>
          <p:txBody>
            <a:bodyPr anchorCtr="0" anchor="ctr" bIns="6350" lIns="6350" spcFirstLastPara="1" rIns="6350" wrap="square" tIns="6350">
              <a:noAutofit/>
            </a:bodyPr>
            <a:lstStyle/>
            <a:p>
              <a:pPr indent="0" lvl="0" marL="0" marR="0" rtl="1" algn="ctr">
                <a:lnSpc>
                  <a:spcPct val="90000"/>
                </a:lnSpc>
                <a:spcBef>
                  <a:spcPts val="0"/>
                </a:spcBef>
                <a:spcAft>
                  <a:spcPts val="0"/>
                </a:spcAft>
                <a:buNone/>
              </a:pPr>
              <a:r>
                <a:rPr lang="en-US" sz="1000">
                  <a:solidFill>
                    <a:schemeClr val="lt1"/>
                  </a:solidFill>
                  <a:latin typeface="Century Gothic"/>
                  <a:ea typeface="Century Gothic"/>
                  <a:cs typeface="Century Gothic"/>
                  <a:sym typeface="Century Gothic"/>
                </a:rPr>
                <a:t>2</a:t>
              </a:r>
              <a:endParaRPr sz="1000">
                <a:solidFill>
                  <a:schemeClr val="lt1"/>
                </a:solidFill>
                <a:latin typeface="Century Gothic"/>
                <a:ea typeface="Century Gothic"/>
                <a:cs typeface="Century Gothic"/>
                <a:sym typeface="Century Gothic"/>
              </a:endParaRPr>
            </a:p>
          </p:txBody>
        </p:sp>
        <p:sp>
          <p:nvSpPr>
            <p:cNvPr id="467" name="Google Shape;467;p34"/>
            <p:cNvSpPr/>
            <p:nvPr/>
          </p:nvSpPr>
          <p:spPr>
            <a:xfrm rot="5400000">
              <a:off x="3186415" y="-2092485"/>
              <a:ext cx="409500" cy="6052500"/>
            </a:xfrm>
            <a:prstGeom prst="round2SameRect">
              <a:avLst>
                <a:gd fmla="val 16667" name="adj1"/>
                <a:gd fmla="val 0" name="adj2"/>
              </a:avLst>
            </a:prstGeom>
            <a:solidFill>
              <a:schemeClr val="lt1">
                <a:alpha val="89803"/>
              </a:schemeClr>
            </a:solidFill>
            <a:ln cap="flat" cmpd="sng" w="9525">
              <a:solidFill>
                <a:srgbClr val="FFD96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4"/>
            <p:cNvSpPr/>
            <p:nvPr/>
          </p:nvSpPr>
          <p:spPr>
            <a:xfrm rot="5400000">
              <a:off x="-78277" y="1238043"/>
              <a:ext cx="521400" cy="365100"/>
            </a:xfrm>
            <a:prstGeom prst="chevron">
              <a:avLst>
                <a:gd fmla="val 50000" name="adj"/>
              </a:avLst>
            </a:prstGeom>
            <a:solidFill>
              <a:srgbClr val="FFC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4"/>
            <p:cNvSpPr txBox="1"/>
            <p:nvPr/>
          </p:nvSpPr>
          <p:spPr>
            <a:xfrm>
              <a:off x="1" y="1342379"/>
              <a:ext cx="365100" cy="156300"/>
            </a:xfrm>
            <a:prstGeom prst="rect">
              <a:avLst/>
            </a:prstGeom>
            <a:noFill/>
            <a:ln>
              <a:noFill/>
            </a:ln>
          </p:spPr>
          <p:txBody>
            <a:bodyPr anchorCtr="0" anchor="ctr" bIns="6350" lIns="6350" spcFirstLastPara="1" rIns="6350" wrap="square" tIns="6350">
              <a:noAutofit/>
            </a:bodyPr>
            <a:lstStyle/>
            <a:p>
              <a:pPr indent="0" lvl="0" marL="0" marR="0" rtl="1" algn="ctr">
                <a:lnSpc>
                  <a:spcPct val="90000"/>
                </a:lnSpc>
                <a:spcBef>
                  <a:spcPts val="0"/>
                </a:spcBef>
                <a:spcAft>
                  <a:spcPts val="0"/>
                </a:spcAft>
                <a:buNone/>
              </a:pPr>
              <a:r>
                <a:rPr lang="en-US" sz="1000">
                  <a:solidFill>
                    <a:schemeClr val="lt1"/>
                  </a:solidFill>
                  <a:latin typeface="Century Gothic"/>
                  <a:ea typeface="Century Gothic"/>
                  <a:cs typeface="Century Gothic"/>
                  <a:sym typeface="Century Gothic"/>
                </a:rPr>
                <a:t>3</a:t>
              </a:r>
              <a:endParaRPr sz="1000">
                <a:solidFill>
                  <a:schemeClr val="lt1"/>
                </a:solidFill>
                <a:latin typeface="Century Gothic"/>
                <a:ea typeface="Century Gothic"/>
                <a:cs typeface="Century Gothic"/>
                <a:sym typeface="Century Gothic"/>
              </a:endParaRPr>
            </a:p>
          </p:txBody>
        </p:sp>
        <p:sp>
          <p:nvSpPr>
            <p:cNvPr id="470" name="Google Shape;470;p34"/>
            <p:cNvSpPr/>
            <p:nvPr/>
          </p:nvSpPr>
          <p:spPr>
            <a:xfrm rot="5400000">
              <a:off x="3221747" y="-1645240"/>
              <a:ext cx="338903" cy="6052452"/>
            </a:xfrm>
            <a:prstGeom prst="round2SameRect">
              <a:avLst>
                <a:gd fmla="val 16667" name="adj1"/>
                <a:gd fmla="val 0" name="adj2"/>
              </a:avLst>
            </a:prstGeom>
            <a:solidFill>
              <a:schemeClr val="lt1">
                <a:alpha val="89803"/>
              </a:schemeClr>
            </a:solidFill>
            <a:ln cap="flat" cmpd="sng" w="9525">
              <a:solidFill>
                <a:srgbClr val="FFC1D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1" name="Google Shape;471;p34"/>
          <p:cNvSpPr txBox="1"/>
          <p:nvPr/>
        </p:nvSpPr>
        <p:spPr>
          <a:xfrm>
            <a:off x="245914" y="9169319"/>
            <a:ext cx="6417300" cy="523200"/>
          </a:xfrm>
          <a:prstGeom prst="rect">
            <a:avLst/>
          </a:prstGeom>
          <a:noFill/>
          <a:ln cap="flat" cmpd="sng" w="9525">
            <a:solidFill>
              <a:srgbClr val="FFC1D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Alcohol </a:t>
            </a:r>
            <a:r>
              <a:rPr b="1" lang="en-US" sz="1200">
                <a:solidFill>
                  <a:schemeClr val="dk1"/>
                </a:solidFill>
                <a:latin typeface="Century Gothic"/>
                <a:ea typeface="Century Gothic"/>
                <a:cs typeface="Century Gothic"/>
                <a:sym typeface="Century Gothic"/>
              </a:rPr>
              <a:t>suppresses</a:t>
            </a:r>
            <a:r>
              <a:rPr lang="en-US" sz="1200">
                <a:solidFill>
                  <a:schemeClr val="dk1"/>
                </a:solidFill>
                <a:latin typeface="Century Gothic"/>
                <a:ea typeface="Century Gothic"/>
                <a:cs typeface="Century Gothic"/>
                <a:sym typeface="Century Gothic"/>
              </a:rPr>
              <a:t> </a:t>
            </a:r>
            <a:r>
              <a:rPr b="1" lang="en-US" sz="1200">
                <a:solidFill>
                  <a:schemeClr val="dk1"/>
                </a:solidFill>
                <a:latin typeface="Century Gothic"/>
                <a:ea typeface="Century Gothic"/>
                <a:cs typeface="Century Gothic"/>
                <a:sym typeface="Century Gothic"/>
              </a:rPr>
              <a:t>gluconeogenesis</a:t>
            </a:r>
            <a:r>
              <a:rPr lang="en-US" sz="1200">
                <a:solidFill>
                  <a:schemeClr val="dk1"/>
                </a:solidFill>
                <a:latin typeface="Century Gothic"/>
                <a:ea typeface="Century Gothic"/>
                <a:cs typeface="Century Gothic"/>
                <a:sym typeface="Century Gothic"/>
              </a:rPr>
              <a:t>, which may increase risk for </a:t>
            </a:r>
            <a:r>
              <a:rPr b="1" lang="en-US" sz="1200" u="sng">
                <a:solidFill>
                  <a:schemeClr val="dk1"/>
                </a:solidFill>
                <a:latin typeface="Century Gothic"/>
                <a:ea typeface="Century Gothic"/>
                <a:cs typeface="Century Gothic"/>
                <a:sym typeface="Century Gothic"/>
              </a:rPr>
              <a:t>hypo</a:t>
            </a:r>
            <a:r>
              <a:rPr b="1" lang="en-US" sz="1200">
                <a:solidFill>
                  <a:schemeClr val="dk1"/>
                </a:solidFill>
                <a:latin typeface="Century Gothic"/>
                <a:ea typeface="Century Gothic"/>
                <a:cs typeface="Century Gothic"/>
                <a:sym typeface="Century Gothic"/>
              </a:rPr>
              <a:t>glycemia</a:t>
            </a:r>
            <a:r>
              <a:rPr lang="en-US" sz="1200">
                <a:solidFill>
                  <a:schemeClr val="dk1"/>
                </a:solidFill>
                <a:latin typeface="Century Gothic"/>
                <a:ea typeface="Century Gothic"/>
                <a:cs typeface="Century Gothic"/>
                <a:sym typeface="Century Gothic"/>
              </a:rPr>
              <a:t> in </a:t>
            </a:r>
            <a:r>
              <a:rPr b="1" lang="en-US" sz="1200">
                <a:solidFill>
                  <a:schemeClr val="dk1"/>
                </a:solidFill>
                <a:latin typeface="Century Gothic"/>
                <a:ea typeface="Century Gothic"/>
                <a:cs typeface="Century Gothic"/>
                <a:sym typeface="Century Gothic"/>
              </a:rPr>
              <a:t>diabetic patients</a:t>
            </a:r>
            <a:r>
              <a:rPr lang="en-US" sz="1200">
                <a:solidFill>
                  <a:schemeClr val="dk1"/>
                </a:solidFill>
                <a:latin typeface="Century Gothic"/>
                <a:ea typeface="Century Gothic"/>
                <a:cs typeface="Century Gothic"/>
                <a:sym typeface="Century Gothic"/>
              </a:rPr>
              <a:t>.</a:t>
            </a:r>
            <a:endParaRPr sz="1200">
              <a:solidFill>
                <a:schemeClr val="dk1"/>
              </a:solidFill>
              <a:latin typeface="Century Gothic"/>
              <a:ea typeface="Century Gothic"/>
              <a:cs typeface="Century Gothic"/>
              <a:sym typeface="Century Gothic"/>
            </a:endParaRPr>
          </a:p>
        </p:txBody>
      </p:sp>
      <p:sp>
        <p:nvSpPr>
          <p:cNvPr id="472" name="Google Shape;472;p34"/>
          <p:cNvSpPr/>
          <p:nvPr/>
        </p:nvSpPr>
        <p:spPr>
          <a:xfrm>
            <a:off x="55751" y="351700"/>
            <a:ext cx="2751300" cy="3711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a:solidFill>
                  <a:schemeClr val="dk1"/>
                </a:solidFill>
                <a:latin typeface="Century Gothic"/>
                <a:ea typeface="Century Gothic"/>
                <a:cs typeface="Century Gothic"/>
                <a:sym typeface="Century Gothic"/>
              </a:rPr>
              <a:t>To prevent alcohol relapse: </a:t>
            </a:r>
            <a:endParaRPr b="1">
              <a:solidFill>
                <a:schemeClr val="dk1"/>
              </a:solidFill>
              <a:latin typeface="Century Gothic"/>
              <a:ea typeface="Century Gothic"/>
              <a:cs typeface="Century Gothic"/>
              <a:sym typeface="Century Gothic"/>
            </a:endParaRPr>
          </a:p>
        </p:txBody>
      </p:sp>
      <p:sp>
        <p:nvSpPr>
          <p:cNvPr id="473" name="Google Shape;473;p34"/>
          <p:cNvSpPr txBox="1"/>
          <p:nvPr/>
        </p:nvSpPr>
        <p:spPr>
          <a:xfrm>
            <a:off x="603834" y="8463393"/>
            <a:ext cx="22941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accent1"/>
                </a:solidFill>
                <a:latin typeface="Century Gothic"/>
                <a:ea typeface="Century Gothic"/>
                <a:cs typeface="Century Gothic"/>
                <a:sym typeface="Century Gothic"/>
              </a:rPr>
              <a:t>* Alcoholic pts = chronic use</a:t>
            </a:r>
            <a:endParaRPr sz="1100">
              <a:solidFill>
                <a:schemeClr val="accent1"/>
              </a:solidFill>
              <a:latin typeface="Century Gothic"/>
              <a:ea typeface="Century Gothic"/>
              <a:cs typeface="Century Gothic"/>
              <a:sym typeface="Century Gothic"/>
            </a:endParaRPr>
          </a:p>
        </p:txBody>
      </p:sp>
      <p:sp>
        <p:nvSpPr>
          <p:cNvPr id="474" name="Google Shape;474;p34"/>
          <p:cNvSpPr txBox="1"/>
          <p:nvPr/>
        </p:nvSpPr>
        <p:spPr>
          <a:xfrm>
            <a:off x="603825" y="6089275"/>
            <a:ext cx="6059400" cy="930300"/>
          </a:xfrm>
          <a:prstGeom prst="rect">
            <a:avLst/>
          </a:prstGeom>
          <a:noFill/>
          <a:ln>
            <a:noFill/>
          </a:ln>
        </p:spPr>
        <p:txBody>
          <a:bodyPr anchorCtr="0" anchor="t" bIns="91425" lIns="91425" spcFirstLastPara="1" rIns="91425" wrap="square" tIns="91425">
            <a:noAutofit/>
          </a:bodyPr>
          <a:lstStyle/>
          <a:p>
            <a:pPr indent="0" lvl="0" marL="57150" rtl="0" algn="l">
              <a:lnSpc>
                <a:spcPct val="90000"/>
              </a:lnSpc>
              <a:spcBef>
                <a:spcPts val="0"/>
              </a:spcBef>
              <a:spcAft>
                <a:spcPts val="0"/>
              </a:spcAft>
              <a:buNone/>
            </a:pPr>
            <a:r>
              <a:rPr b="1" lang="en-US" sz="1100">
                <a:solidFill>
                  <a:schemeClr val="accent2"/>
                </a:solidFill>
                <a:latin typeface="Century Gothic"/>
                <a:ea typeface="Century Gothic"/>
                <a:cs typeface="Century Gothic"/>
                <a:sym typeface="Century Gothic"/>
              </a:rPr>
              <a:t>Acetaminophen</a:t>
            </a:r>
            <a:r>
              <a:rPr lang="en-US" sz="1100">
                <a:solidFill>
                  <a:schemeClr val="dk1"/>
                </a:solidFill>
                <a:latin typeface="Century Gothic"/>
                <a:ea typeface="Century Gothic"/>
                <a:cs typeface="Century Gothic"/>
                <a:sym typeface="Century Gothic"/>
              </a:rPr>
              <a:t> + alcohol (chronic use)= risk of </a:t>
            </a:r>
            <a:r>
              <a:rPr b="1" lang="en-US" sz="1100">
                <a:solidFill>
                  <a:schemeClr val="dk1"/>
                </a:solidFill>
                <a:latin typeface="Century Gothic"/>
                <a:ea typeface="Century Gothic"/>
                <a:cs typeface="Century Gothic"/>
                <a:sym typeface="Century Gothic"/>
              </a:rPr>
              <a:t>hepatotoxicity</a:t>
            </a:r>
            <a:r>
              <a:rPr lang="en-US" sz="1100">
                <a:solidFill>
                  <a:schemeClr val="dk1"/>
                </a:solidFill>
                <a:latin typeface="Century Gothic"/>
                <a:ea typeface="Century Gothic"/>
                <a:cs typeface="Century Gothic"/>
                <a:sym typeface="Century Gothic"/>
              </a:rPr>
              <a:t>. → due to increased production of free radical metabolite of acetaminophen</a:t>
            </a:r>
            <a:endParaRPr sz="1100">
              <a:solidFill>
                <a:schemeClr val="dk1"/>
              </a:solidFill>
              <a:latin typeface="Century Gothic"/>
              <a:ea typeface="Century Gothic"/>
              <a:cs typeface="Century Gothic"/>
              <a:sym typeface="Century Gothic"/>
            </a:endParaRPr>
          </a:p>
          <a:p>
            <a:pPr indent="0" lvl="0" marL="57150" rtl="0" algn="l">
              <a:lnSpc>
                <a:spcPct val="90000"/>
              </a:lnSpc>
              <a:spcBef>
                <a:spcPts val="165"/>
              </a:spcBef>
              <a:spcAft>
                <a:spcPts val="0"/>
              </a:spcAft>
              <a:buNone/>
            </a:pPr>
            <a:r>
              <a:rPr lang="en-US" sz="1100">
                <a:solidFill>
                  <a:schemeClr val="dk1"/>
                </a:solidFill>
                <a:latin typeface="Century Gothic"/>
                <a:ea typeface="Century Gothic"/>
                <a:cs typeface="Century Gothic"/>
                <a:sym typeface="Century Gothic"/>
              </a:rPr>
              <a:t>→</a:t>
            </a:r>
            <a:r>
              <a:rPr lang="en-US" sz="1200">
                <a:solidFill>
                  <a:schemeClr val="dk1"/>
                </a:solidFill>
                <a:latin typeface="Century Gothic"/>
                <a:ea typeface="Century Gothic"/>
                <a:cs typeface="Century Gothic"/>
                <a:sym typeface="Century Gothic"/>
              </a:rPr>
              <a:t> </a:t>
            </a:r>
            <a:r>
              <a:rPr lang="en-US" sz="1000">
                <a:solidFill>
                  <a:schemeClr val="accent1"/>
                </a:solidFill>
                <a:latin typeface="Century Gothic"/>
                <a:ea typeface="Century Gothic"/>
                <a:cs typeface="Century Gothic"/>
                <a:sym typeface="Century Gothic"/>
              </a:rPr>
              <a:t>High metabolism of high doses of acetaminophen </a:t>
            </a:r>
            <a:endParaRPr sz="1000">
              <a:solidFill>
                <a:schemeClr val="accent1"/>
              </a:solidFill>
              <a:latin typeface="Century Gothic"/>
              <a:ea typeface="Century Gothic"/>
              <a:cs typeface="Century Gothic"/>
              <a:sym typeface="Century Gothic"/>
            </a:endParaRPr>
          </a:p>
          <a:p>
            <a:pPr indent="0" lvl="0" marL="57150" rtl="0" algn="l">
              <a:lnSpc>
                <a:spcPct val="90000"/>
              </a:lnSpc>
              <a:spcBef>
                <a:spcPts val="165"/>
              </a:spcBef>
              <a:spcAft>
                <a:spcPts val="0"/>
              </a:spcAft>
              <a:buNone/>
            </a:pPr>
            <a:r>
              <a:rPr lang="en-US" sz="1000">
                <a:solidFill>
                  <a:schemeClr val="accent1"/>
                </a:solidFill>
                <a:latin typeface="Century Gothic"/>
                <a:ea typeface="Century Gothic"/>
                <a:cs typeface="Century Gothic"/>
                <a:sym typeface="Century Gothic"/>
              </a:rPr>
              <a:t>(بيأخذ كمية أكبر من الشخص العادي عشان يعطيه التأثير) → high free radicals (result from metabolism by microsomal enzymes) → hepatotoxicity</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475" name="Google Shape;475;p34"/>
          <p:cNvSpPr txBox="1"/>
          <p:nvPr/>
        </p:nvSpPr>
        <p:spPr>
          <a:xfrm>
            <a:off x="527625" y="7134100"/>
            <a:ext cx="6330300" cy="736500"/>
          </a:xfrm>
          <a:prstGeom prst="rect">
            <a:avLst/>
          </a:prstGeom>
          <a:noFill/>
          <a:ln>
            <a:noFill/>
          </a:ln>
        </p:spPr>
        <p:txBody>
          <a:bodyPr anchorCtr="0" anchor="ctr" bIns="91425" lIns="91425" spcFirstLastPara="1" rIns="91425" wrap="square" tIns="91425">
            <a:noAutofit/>
          </a:bodyPr>
          <a:lstStyle/>
          <a:p>
            <a:pPr indent="0" lvl="0" marL="57150" rtl="0" algn="l">
              <a:lnSpc>
                <a:spcPct val="90000"/>
              </a:lnSpc>
              <a:spcBef>
                <a:spcPts val="0"/>
              </a:spcBef>
              <a:spcAft>
                <a:spcPts val="0"/>
              </a:spcAft>
              <a:buNone/>
            </a:pPr>
            <a:r>
              <a:rPr lang="en-US" sz="1200">
                <a:solidFill>
                  <a:schemeClr val="accent2"/>
                </a:solidFill>
                <a:latin typeface="Century Gothic"/>
                <a:ea typeface="Century Gothic"/>
                <a:cs typeface="Century Gothic"/>
                <a:sym typeface="Century Gothic"/>
              </a:rPr>
              <a:t> </a:t>
            </a:r>
            <a:r>
              <a:rPr b="1" lang="en-US" sz="1100">
                <a:solidFill>
                  <a:schemeClr val="accent2"/>
                </a:solidFill>
                <a:latin typeface="Century Gothic"/>
                <a:ea typeface="Century Gothic"/>
                <a:cs typeface="Century Gothic"/>
                <a:sym typeface="Century Gothic"/>
              </a:rPr>
              <a:t>NSAIDs</a:t>
            </a:r>
            <a:r>
              <a:rPr lang="en-US" sz="1100">
                <a:solidFill>
                  <a:schemeClr val="dk1"/>
                </a:solidFill>
                <a:latin typeface="Century Gothic"/>
                <a:ea typeface="Century Gothic"/>
                <a:cs typeface="Century Gothic"/>
                <a:sym typeface="Century Gothic"/>
              </a:rPr>
              <a:t> + alcohol = Increase in the risk of developing a </a:t>
            </a:r>
            <a:r>
              <a:rPr b="1" lang="en-US" sz="1100">
                <a:solidFill>
                  <a:schemeClr val="dk1"/>
                </a:solidFill>
                <a:latin typeface="Century Gothic"/>
                <a:ea typeface="Century Gothic"/>
                <a:cs typeface="Century Gothic"/>
                <a:sym typeface="Century Gothic"/>
              </a:rPr>
              <a:t>major GI bleed </a:t>
            </a:r>
            <a:r>
              <a:rPr lang="en-US" sz="1100">
                <a:solidFill>
                  <a:schemeClr val="dk1"/>
                </a:solidFill>
                <a:latin typeface="Century Gothic"/>
                <a:ea typeface="Century Gothic"/>
                <a:cs typeface="Century Gothic"/>
                <a:sym typeface="Century Gothic"/>
              </a:rPr>
              <a:t>or an </a:t>
            </a:r>
            <a:r>
              <a:rPr b="1" lang="en-US" sz="1100">
                <a:solidFill>
                  <a:schemeClr val="dk1"/>
                </a:solidFill>
                <a:latin typeface="Century Gothic"/>
                <a:ea typeface="Century Gothic"/>
                <a:cs typeface="Century Gothic"/>
                <a:sym typeface="Century Gothic"/>
              </a:rPr>
              <a:t>ulcer</a:t>
            </a:r>
            <a:r>
              <a:rPr lang="en-US" sz="1100">
                <a:solidFill>
                  <a:schemeClr val="dk1"/>
                </a:solidFill>
                <a:latin typeface="Century Gothic"/>
                <a:ea typeface="Century Gothic"/>
                <a:cs typeface="Century Gothic"/>
                <a:sym typeface="Century Gothic"/>
              </a:rPr>
              <a:t>.</a:t>
            </a:r>
            <a:endParaRPr sz="1100"/>
          </a:p>
          <a:p>
            <a:pPr indent="0" lvl="0" marL="57150" rtl="0" algn="l">
              <a:lnSpc>
                <a:spcPct val="90000"/>
              </a:lnSpc>
              <a:spcBef>
                <a:spcPts val="165"/>
              </a:spcBef>
              <a:spcAft>
                <a:spcPts val="0"/>
              </a:spcAft>
              <a:buNone/>
            </a:pPr>
            <a:r>
              <a:rPr lang="en-US" sz="1000">
                <a:solidFill>
                  <a:schemeClr val="accent1"/>
                </a:solidFill>
                <a:latin typeface="Century Gothic"/>
                <a:ea typeface="Century Gothic"/>
                <a:cs typeface="Century Gothic"/>
                <a:sym typeface="Century Gothic"/>
              </a:rPr>
              <a:t>Bc NSAIDs may causes ulcer and bleeding, so the combination increases the risk of ulcer &amp; bleeding</a:t>
            </a:r>
            <a:r>
              <a:rPr lang="en-US" sz="1200">
                <a:solidFill>
                  <a:schemeClr val="accent1"/>
                </a:solidFill>
                <a:latin typeface="Century Gothic"/>
                <a:ea typeface="Century Gothic"/>
                <a:cs typeface="Century Gothic"/>
                <a:sym typeface="Century Gothic"/>
              </a:rPr>
              <a:t> </a:t>
            </a:r>
            <a:endParaRPr sz="1200">
              <a:solidFill>
                <a:schemeClr val="dk1"/>
              </a:solidFill>
              <a:latin typeface="Century Gothic"/>
              <a:ea typeface="Century Gothic"/>
              <a:cs typeface="Century Gothic"/>
              <a:sym typeface="Century Gothic"/>
            </a:endParaRPr>
          </a:p>
        </p:txBody>
      </p:sp>
      <p:sp>
        <p:nvSpPr>
          <p:cNvPr id="476" name="Google Shape;476;p34"/>
          <p:cNvSpPr txBox="1"/>
          <p:nvPr/>
        </p:nvSpPr>
        <p:spPr>
          <a:xfrm>
            <a:off x="603700" y="7794400"/>
            <a:ext cx="6059400" cy="669000"/>
          </a:xfrm>
          <a:prstGeom prst="rect">
            <a:avLst/>
          </a:prstGeom>
          <a:noFill/>
          <a:ln>
            <a:noFill/>
          </a:ln>
        </p:spPr>
        <p:txBody>
          <a:bodyPr anchorCtr="0" anchor="ctr" bIns="91425" lIns="91425" spcFirstLastPara="1" rIns="91425" wrap="square" tIns="91425">
            <a:noAutofit/>
          </a:bodyPr>
          <a:lstStyle/>
          <a:p>
            <a:pPr indent="-107950" lvl="1" marL="114300" rtl="0" algn="l">
              <a:lnSpc>
                <a:spcPct val="90000"/>
              </a:lnSpc>
              <a:spcBef>
                <a:spcPts val="0"/>
              </a:spcBef>
              <a:spcAft>
                <a:spcPts val="0"/>
              </a:spcAft>
              <a:buClr>
                <a:schemeClr val="dk1"/>
              </a:buClr>
              <a:buSzPts val="1100"/>
              <a:buFont typeface="Century Gothic"/>
              <a:buChar char="•"/>
            </a:pPr>
            <a:r>
              <a:rPr lang="en-US" sz="1100">
                <a:solidFill>
                  <a:schemeClr val="dk1"/>
                </a:solidFill>
                <a:latin typeface="Century Gothic"/>
                <a:ea typeface="Century Gothic"/>
                <a:cs typeface="Century Gothic"/>
                <a:sym typeface="Century Gothic"/>
              </a:rPr>
              <a:t>Narcotic drugs (</a:t>
            </a:r>
            <a:r>
              <a:rPr b="1" lang="en-US" sz="1100">
                <a:solidFill>
                  <a:schemeClr val="accent2"/>
                </a:solidFill>
                <a:latin typeface="Century Gothic"/>
                <a:ea typeface="Century Gothic"/>
                <a:cs typeface="Century Gothic"/>
                <a:sym typeface="Century Gothic"/>
              </a:rPr>
              <a:t>codeine</a:t>
            </a:r>
            <a:r>
              <a:rPr lang="en-US" sz="1100">
                <a:solidFill>
                  <a:schemeClr val="dk1"/>
                </a:solidFill>
                <a:latin typeface="Century Gothic"/>
                <a:ea typeface="Century Gothic"/>
                <a:cs typeface="Century Gothic"/>
                <a:sym typeface="Century Gothic"/>
              </a:rPr>
              <a:t> and </a:t>
            </a:r>
            <a:r>
              <a:rPr b="1" lang="en-US" sz="1100">
                <a:solidFill>
                  <a:schemeClr val="accent2"/>
                </a:solidFill>
                <a:latin typeface="Century Gothic"/>
                <a:ea typeface="Century Gothic"/>
                <a:cs typeface="Century Gothic"/>
                <a:sym typeface="Century Gothic"/>
              </a:rPr>
              <a:t>methadone </a:t>
            </a:r>
            <a:r>
              <a:rPr lang="en-US" sz="1100">
                <a:solidFill>
                  <a:schemeClr val="accent1"/>
                </a:solidFill>
                <a:latin typeface="Century Gothic"/>
                <a:ea typeface="Century Gothic"/>
                <a:cs typeface="Century Gothic"/>
                <a:sym typeface="Century Gothic"/>
              </a:rPr>
              <a:t>→ CNS depression drugs</a:t>
            </a:r>
            <a:r>
              <a:rPr lang="en-US" sz="1100">
                <a:solidFill>
                  <a:schemeClr val="dk1"/>
                </a:solidFill>
                <a:latin typeface="Century Gothic"/>
                <a:ea typeface="Century Gothic"/>
                <a:cs typeface="Century Gothic"/>
                <a:sym typeface="Century Gothic"/>
              </a:rPr>
              <a:t>) + alcohol = risk of </a:t>
            </a:r>
            <a:r>
              <a:rPr b="1" lang="en-US" sz="1100">
                <a:solidFill>
                  <a:schemeClr val="dk1"/>
                </a:solidFill>
                <a:latin typeface="Century Gothic"/>
                <a:ea typeface="Century Gothic"/>
                <a:cs typeface="Century Gothic"/>
                <a:sym typeface="Century Gothic"/>
              </a:rPr>
              <a:t>respiratory</a:t>
            </a:r>
            <a:r>
              <a:rPr lang="en-US" sz="1100">
                <a:solidFill>
                  <a:schemeClr val="dk1"/>
                </a:solidFill>
                <a:latin typeface="Century Gothic"/>
                <a:ea typeface="Century Gothic"/>
                <a:cs typeface="Century Gothic"/>
                <a:sym typeface="Century Gothic"/>
              </a:rPr>
              <a:t> and </a:t>
            </a:r>
            <a:r>
              <a:rPr b="1" lang="en-US" sz="1100">
                <a:solidFill>
                  <a:schemeClr val="dk1"/>
                </a:solidFill>
                <a:latin typeface="Century Gothic"/>
                <a:ea typeface="Century Gothic"/>
                <a:cs typeface="Century Gothic"/>
                <a:sym typeface="Century Gothic"/>
              </a:rPr>
              <a:t>CNS depression</a:t>
            </a:r>
            <a:endParaRPr b="1" sz="1100">
              <a:solidFill>
                <a:schemeClr val="dk1"/>
              </a:solidFill>
              <a:latin typeface="Century Gothic"/>
              <a:ea typeface="Century Gothic"/>
              <a:cs typeface="Century Gothic"/>
              <a:sym typeface="Century Gothic"/>
            </a:endParaRPr>
          </a:p>
        </p:txBody>
      </p:sp>
      <p:sp>
        <p:nvSpPr>
          <p:cNvPr id="477" name="Google Shape;477;p34"/>
          <p:cNvSpPr/>
          <p:nvPr/>
        </p:nvSpPr>
        <p:spPr>
          <a:xfrm>
            <a:off x="7190750" y="6585875"/>
            <a:ext cx="833400" cy="2247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35"/>
          <p:cNvSpPr/>
          <p:nvPr/>
        </p:nvSpPr>
        <p:spPr>
          <a:xfrm>
            <a:off x="0" y="0"/>
            <a:ext cx="6830400" cy="527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US" sz="3000">
                <a:solidFill>
                  <a:schemeClr val="lt1"/>
                </a:solidFill>
                <a:latin typeface="Century Gothic"/>
                <a:ea typeface="Century Gothic"/>
                <a:cs typeface="Century Gothic"/>
                <a:sym typeface="Century Gothic"/>
              </a:rPr>
              <a:t>Questions</a:t>
            </a:r>
            <a:endParaRPr b="1" sz="3000">
              <a:solidFill>
                <a:schemeClr val="lt1"/>
              </a:solidFill>
              <a:latin typeface="Century Gothic"/>
              <a:ea typeface="Century Gothic"/>
              <a:cs typeface="Century Gothic"/>
              <a:sym typeface="Century Gothic"/>
            </a:endParaRPr>
          </a:p>
        </p:txBody>
      </p:sp>
      <p:sp>
        <p:nvSpPr>
          <p:cNvPr id="484" name="Google Shape;484;p35"/>
          <p:cNvSpPr/>
          <p:nvPr/>
        </p:nvSpPr>
        <p:spPr>
          <a:xfrm>
            <a:off x="55650" y="674375"/>
            <a:ext cx="1275000" cy="4308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600"/>
              <a:buFont typeface="Arial"/>
              <a:buNone/>
            </a:pPr>
            <a:r>
              <a:rPr b="1" lang="en-US" sz="1600">
                <a:solidFill>
                  <a:schemeClr val="dk1"/>
                </a:solidFill>
                <a:latin typeface="Century Gothic"/>
                <a:ea typeface="Century Gothic"/>
                <a:cs typeface="Century Gothic"/>
                <a:sym typeface="Century Gothic"/>
              </a:rPr>
              <a:t>MCQs</a:t>
            </a:r>
            <a:endParaRPr b="1" sz="1600">
              <a:solidFill>
                <a:schemeClr val="dk1"/>
              </a:solidFill>
              <a:latin typeface="Century Gothic"/>
              <a:ea typeface="Century Gothic"/>
              <a:cs typeface="Century Gothic"/>
              <a:sym typeface="Century Gothic"/>
            </a:endParaRPr>
          </a:p>
        </p:txBody>
      </p:sp>
      <p:sp>
        <p:nvSpPr>
          <p:cNvPr id="485" name="Google Shape;485;p35"/>
          <p:cNvSpPr txBox="1"/>
          <p:nvPr/>
        </p:nvSpPr>
        <p:spPr>
          <a:xfrm>
            <a:off x="193275" y="1328350"/>
            <a:ext cx="6523500" cy="636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200">
                <a:solidFill>
                  <a:schemeClr val="dk1"/>
                </a:solidFill>
                <a:latin typeface="Century Gothic"/>
                <a:ea typeface="Century Gothic"/>
                <a:cs typeface="Century Gothic"/>
                <a:sym typeface="Century Gothic"/>
              </a:rPr>
              <a:t>1- Which of the following is true about ethanol:</a:t>
            </a:r>
            <a:endParaRPr b="1" sz="1200">
              <a:solidFill>
                <a:schemeClr val="dk1"/>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Lipophilic</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Rapidly &amp; completely absorbed from GIT</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Cross placenta</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All above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US" sz="1200">
                <a:solidFill>
                  <a:schemeClr val="dk1"/>
                </a:solidFill>
                <a:latin typeface="Century Gothic"/>
                <a:ea typeface="Century Gothic"/>
                <a:cs typeface="Century Gothic"/>
                <a:sym typeface="Century Gothic"/>
              </a:rPr>
              <a:t>2- The deposition of ethanol is:</a:t>
            </a:r>
            <a:endParaRPr b="1" sz="1200">
              <a:solidFill>
                <a:schemeClr val="dk1"/>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One-compartment</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Two-compartment</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Multi-compartment</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None of these</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US" sz="1200">
                <a:solidFill>
                  <a:schemeClr val="dk1"/>
                </a:solidFill>
                <a:latin typeface="Century Gothic"/>
                <a:ea typeface="Century Gothic"/>
                <a:cs typeface="Century Gothic"/>
                <a:sym typeface="Century Gothic"/>
              </a:rPr>
              <a:t>3- Metabolism of ethanol mainly in:</a:t>
            </a:r>
            <a:endParaRPr b="1" sz="1200">
              <a:solidFill>
                <a:schemeClr val="dk1"/>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Gastric mucosa</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Liver</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Small intestine</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Large intestine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US" sz="1200">
                <a:solidFill>
                  <a:schemeClr val="dk1"/>
                </a:solidFill>
                <a:latin typeface="Century Gothic"/>
                <a:ea typeface="Century Gothic"/>
                <a:cs typeface="Century Gothic"/>
                <a:sym typeface="Century Gothic"/>
              </a:rPr>
              <a:t>4- Which of the following is correct about acute alcohol use with warfarin ?</a:t>
            </a:r>
            <a:endParaRPr b="1" sz="1200">
              <a:solidFill>
                <a:schemeClr val="dk1"/>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it decreases its metabolism and may cause thrombosis</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it increases its metabolism and may cause thrombosis</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it decreases its metabolism and may cause bleeding</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it increases its metabolism and may cause bleeding</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US" sz="1200">
                <a:solidFill>
                  <a:schemeClr val="dk1"/>
                </a:solidFill>
                <a:latin typeface="Century Gothic"/>
                <a:ea typeface="Century Gothic"/>
                <a:cs typeface="Century Gothic"/>
                <a:sym typeface="Century Gothic"/>
              </a:rPr>
              <a:t>5- Acetate ultimately is converted to:</a:t>
            </a:r>
            <a:endParaRPr b="1" sz="1200">
              <a:solidFill>
                <a:schemeClr val="dk1"/>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CO2 + water.</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COOH + ester</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O2 + water</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None of these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200">
              <a:latin typeface="Century Gothic"/>
              <a:ea typeface="Century Gothic"/>
              <a:cs typeface="Century Gothic"/>
              <a:sym typeface="Century Gothic"/>
            </a:endParaRPr>
          </a:p>
          <a:p>
            <a:pPr indent="0" lvl="0" marL="457200" rtl="0" algn="l">
              <a:lnSpc>
                <a:spcPct val="115000"/>
              </a:lnSpc>
              <a:spcBef>
                <a:spcPts val="0"/>
              </a:spcBef>
              <a:spcAft>
                <a:spcPts val="0"/>
              </a:spcAft>
              <a:buNone/>
            </a:pPr>
            <a:r>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p:txBody>
      </p:sp>
      <p:sp>
        <p:nvSpPr>
          <p:cNvPr id="486" name="Google Shape;486;p35"/>
          <p:cNvSpPr txBox="1"/>
          <p:nvPr/>
        </p:nvSpPr>
        <p:spPr>
          <a:xfrm>
            <a:off x="5467950" y="8418800"/>
            <a:ext cx="1362600" cy="148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rgbClr val="999999"/>
                </a:solidFill>
                <a:latin typeface="Century Gothic"/>
                <a:ea typeface="Century Gothic"/>
                <a:cs typeface="Century Gothic"/>
                <a:sym typeface="Century Gothic"/>
              </a:rPr>
              <a:t>MCQs Answers:</a:t>
            </a:r>
            <a:endParaRPr sz="1200">
              <a:solidFill>
                <a:srgbClr val="999999"/>
              </a:solidFill>
              <a:latin typeface="Century Gothic"/>
              <a:ea typeface="Century Gothic"/>
              <a:cs typeface="Century Gothic"/>
              <a:sym typeface="Century Gothic"/>
            </a:endParaRPr>
          </a:p>
          <a:p>
            <a:pPr indent="0" lvl="0" marL="0" rtl="0" algn="ctr">
              <a:spcBef>
                <a:spcPts val="0"/>
              </a:spcBef>
              <a:spcAft>
                <a:spcPts val="0"/>
              </a:spcAft>
              <a:buNone/>
            </a:pPr>
            <a:r>
              <a:rPr lang="en-US" sz="1200">
                <a:solidFill>
                  <a:srgbClr val="999999"/>
                </a:solidFill>
                <a:latin typeface="Century Gothic"/>
                <a:ea typeface="Century Gothic"/>
                <a:cs typeface="Century Gothic"/>
                <a:sym typeface="Century Gothic"/>
              </a:rPr>
              <a:t>1- D</a:t>
            </a:r>
            <a:endParaRPr sz="1200">
              <a:solidFill>
                <a:srgbClr val="999999"/>
              </a:solidFill>
              <a:latin typeface="Century Gothic"/>
              <a:ea typeface="Century Gothic"/>
              <a:cs typeface="Century Gothic"/>
              <a:sym typeface="Century Gothic"/>
            </a:endParaRPr>
          </a:p>
          <a:p>
            <a:pPr indent="0" lvl="0" marL="0" rtl="0" algn="ctr">
              <a:spcBef>
                <a:spcPts val="0"/>
              </a:spcBef>
              <a:spcAft>
                <a:spcPts val="0"/>
              </a:spcAft>
              <a:buNone/>
            </a:pPr>
            <a:r>
              <a:rPr lang="en-US" sz="1200">
                <a:solidFill>
                  <a:srgbClr val="999999"/>
                </a:solidFill>
                <a:latin typeface="Century Gothic"/>
                <a:ea typeface="Century Gothic"/>
                <a:cs typeface="Century Gothic"/>
                <a:sym typeface="Century Gothic"/>
              </a:rPr>
              <a:t>2- C</a:t>
            </a:r>
            <a:endParaRPr sz="1200">
              <a:solidFill>
                <a:srgbClr val="999999"/>
              </a:solidFill>
              <a:latin typeface="Century Gothic"/>
              <a:ea typeface="Century Gothic"/>
              <a:cs typeface="Century Gothic"/>
              <a:sym typeface="Century Gothic"/>
            </a:endParaRPr>
          </a:p>
          <a:p>
            <a:pPr indent="0" lvl="0" marL="0" rtl="0" algn="ctr">
              <a:spcBef>
                <a:spcPts val="0"/>
              </a:spcBef>
              <a:spcAft>
                <a:spcPts val="0"/>
              </a:spcAft>
              <a:buNone/>
            </a:pPr>
            <a:r>
              <a:rPr lang="en-US" sz="1200">
                <a:solidFill>
                  <a:srgbClr val="999999"/>
                </a:solidFill>
                <a:latin typeface="Century Gothic"/>
                <a:ea typeface="Century Gothic"/>
                <a:cs typeface="Century Gothic"/>
                <a:sym typeface="Century Gothic"/>
              </a:rPr>
              <a:t>3- B</a:t>
            </a:r>
            <a:endParaRPr sz="1200">
              <a:solidFill>
                <a:srgbClr val="999999"/>
              </a:solidFill>
              <a:latin typeface="Century Gothic"/>
              <a:ea typeface="Century Gothic"/>
              <a:cs typeface="Century Gothic"/>
              <a:sym typeface="Century Gothic"/>
            </a:endParaRPr>
          </a:p>
          <a:p>
            <a:pPr indent="0" lvl="0" marL="0" rtl="0" algn="ctr">
              <a:spcBef>
                <a:spcPts val="0"/>
              </a:spcBef>
              <a:spcAft>
                <a:spcPts val="0"/>
              </a:spcAft>
              <a:buNone/>
            </a:pPr>
            <a:r>
              <a:rPr lang="en-US" sz="1200">
                <a:solidFill>
                  <a:srgbClr val="999999"/>
                </a:solidFill>
                <a:latin typeface="Century Gothic"/>
                <a:ea typeface="Century Gothic"/>
                <a:cs typeface="Century Gothic"/>
                <a:sym typeface="Century Gothic"/>
              </a:rPr>
              <a:t>4- C</a:t>
            </a:r>
            <a:endParaRPr sz="1200">
              <a:solidFill>
                <a:srgbClr val="999999"/>
              </a:solidFill>
              <a:latin typeface="Century Gothic"/>
              <a:ea typeface="Century Gothic"/>
              <a:cs typeface="Century Gothic"/>
              <a:sym typeface="Century Gothic"/>
            </a:endParaRPr>
          </a:p>
          <a:p>
            <a:pPr indent="0" lvl="0" marL="0" rtl="0" algn="ctr">
              <a:spcBef>
                <a:spcPts val="0"/>
              </a:spcBef>
              <a:spcAft>
                <a:spcPts val="0"/>
              </a:spcAft>
              <a:buNone/>
            </a:pPr>
            <a:r>
              <a:rPr lang="en-US" sz="1200">
                <a:solidFill>
                  <a:srgbClr val="999999"/>
                </a:solidFill>
                <a:latin typeface="Century Gothic"/>
                <a:ea typeface="Century Gothic"/>
                <a:cs typeface="Century Gothic"/>
                <a:sym typeface="Century Gothic"/>
              </a:rPr>
              <a:t>5- 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36"/>
          <p:cNvSpPr/>
          <p:nvPr/>
        </p:nvSpPr>
        <p:spPr>
          <a:xfrm>
            <a:off x="0" y="0"/>
            <a:ext cx="6830400" cy="527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US" sz="3000">
                <a:solidFill>
                  <a:schemeClr val="lt1"/>
                </a:solidFill>
                <a:latin typeface="Century Gothic"/>
                <a:ea typeface="Century Gothic"/>
                <a:cs typeface="Century Gothic"/>
                <a:sym typeface="Century Gothic"/>
              </a:rPr>
              <a:t>Questions</a:t>
            </a:r>
            <a:endParaRPr b="1" sz="3000">
              <a:solidFill>
                <a:schemeClr val="lt1"/>
              </a:solidFill>
              <a:latin typeface="Century Gothic"/>
              <a:ea typeface="Century Gothic"/>
              <a:cs typeface="Century Gothic"/>
              <a:sym typeface="Century Gothic"/>
            </a:endParaRPr>
          </a:p>
        </p:txBody>
      </p:sp>
      <p:sp>
        <p:nvSpPr>
          <p:cNvPr id="493" name="Google Shape;493;p36"/>
          <p:cNvSpPr/>
          <p:nvPr/>
        </p:nvSpPr>
        <p:spPr>
          <a:xfrm>
            <a:off x="55650" y="5712525"/>
            <a:ext cx="1275000" cy="4416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600"/>
              <a:buFont typeface="Arial"/>
              <a:buNone/>
            </a:pPr>
            <a:r>
              <a:rPr b="1" lang="en-US" sz="1600">
                <a:solidFill>
                  <a:schemeClr val="dk1"/>
                </a:solidFill>
                <a:latin typeface="Century Gothic"/>
                <a:ea typeface="Century Gothic"/>
                <a:cs typeface="Century Gothic"/>
                <a:sym typeface="Century Gothic"/>
              </a:rPr>
              <a:t>SAQ</a:t>
            </a:r>
            <a:endParaRPr b="1" sz="1600">
              <a:solidFill>
                <a:schemeClr val="dk1"/>
              </a:solidFill>
              <a:latin typeface="Century Gothic"/>
              <a:ea typeface="Century Gothic"/>
              <a:cs typeface="Century Gothic"/>
              <a:sym typeface="Century Gothic"/>
            </a:endParaRPr>
          </a:p>
        </p:txBody>
      </p:sp>
      <p:sp>
        <p:nvSpPr>
          <p:cNvPr id="494" name="Google Shape;494;p36"/>
          <p:cNvSpPr txBox="1"/>
          <p:nvPr/>
        </p:nvSpPr>
        <p:spPr>
          <a:xfrm>
            <a:off x="200250" y="1252150"/>
            <a:ext cx="6429900" cy="342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200">
                <a:solidFill>
                  <a:schemeClr val="dk1"/>
                </a:solidFill>
                <a:latin typeface="Century Gothic"/>
                <a:ea typeface="Century Gothic"/>
                <a:cs typeface="Century Gothic"/>
                <a:sym typeface="Century Gothic"/>
              </a:rPr>
              <a:t>6- Which of the following is cytosolic enzyme:</a:t>
            </a:r>
            <a:endParaRPr b="1" sz="1200">
              <a:solidFill>
                <a:schemeClr val="dk1"/>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AutoNum type="alphaUcPeriod"/>
            </a:pPr>
            <a:r>
              <a:rPr lang="en-US" sz="1100">
                <a:latin typeface="Century Gothic"/>
                <a:ea typeface="Century Gothic"/>
                <a:cs typeface="Century Gothic"/>
                <a:sym typeface="Century Gothic"/>
              </a:rPr>
              <a:t>Alcohol dehydrogenase</a:t>
            </a:r>
            <a:endParaRPr sz="1100">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AutoNum type="alphaUcPeriod"/>
            </a:pPr>
            <a:r>
              <a:rPr lang="en-US" sz="1100">
                <a:latin typeface="Century Gothic"/>
                <a:ea typeface="Century Gothic"/>
                <a:cs typeface="Century Gothic"/>
                <a:sym typeface="Century Gothic"/>
              </a:rPr>
              <a:t>aldehyde dehydrogenase</a:t>
            </a:r>
            <a:endParaRPr sz="1100">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AutoNum type="alphaUcPeriod"/>
            </a:pPr>
            <a:r>
              <a:rPr lang="en-US" sz="1100">
                <a:latin typeface="Century Gothic"/>
                <a:ea typeface="Century Gothic"/>
                <a:cs typeface="Century Gothic"/>
                <a:sym typeface="Century Gothic"/>
              </a:rPr>
              <a:t>A &amp; B</a:t>
            </a:r>
            <a:endParaRPr sz="1100">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AutoNum type="alphaUcPeriod"/>
            </a:pPr>
            <a:r>
              <a:rPr lang="en-US" sz="1100">
                <a:latin typeface="Century Gothic"/>
                <a:ea typeface="Century Gothic"/>
                <a:cs typeface="Century Gothic"/>
                <a:sym typeface="Century Gothic"/>
              </a:rPr>
              <a:t>None of these</a:t>
            </a:r>
            <a:endParaRPr sz="11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US" sz="1200">
                <a:solidFill>
                  <a:schemeClr val="dk1"/>
                </a:solidFill>
                <a:latin typeface="Century Gothic"/>
                <a:ea typeface="Century Gothic"/>
                <a:cs typeface="Century Gothic"/>
                <a:sym typeface="Century Gothic"/>
              </a:rPr>
              <a:t>7- Which of the following is mitochondrial enzyme:</a:t>
            </a:r>
            <a:endParaRPr b="1" sz="1200">
              <a:solidFill>
                <a:schemeClr val="dk1"/>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AutoNum type="alphaUcPeriod"/>
            </a:pPr>
            <a:r>
              <a:rPr lang="en-US" sz="1100">
                <a:latin typeface="Century Gothic"/>
                <a:ea typeface="Century Gothic"/>
                <a:cs typeface="Century Gothic"/>
                <a:sym typeface="Century Gothic"/>
              </a:rPr>
              <a:t>Aldehyde dehydrogenase</a:t>
            </a:r>
            <a:endParaRPr sz="1100">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AutoNum type="alphaUcPeriod"/>
            </a:pPr>
            <a:r>
              <a:rPr lang="en-US" sz="1100">
                <a:latin typeface="Century Gothic"/>
                <a:ea typeface="Century Gothic"/>
                <a:cs typeface="Century Gothic"/>
                <a:sym typeface="Century Gothic"/>
              </a:rPr>
              <a:t>Alcohol dehydrogenase</a:t>
            </a:r>
            <a:endParaRPr sz="1100">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AutoNum type="alphaUcPeriod"/>
            </a:pPr>
            <a:r>
              <a:rPr lang="en-US" sz="1100">
                <a:latin typeface="Century Gothic"/>
                <a:ea typeface="Century Gothic"/>
                <a:cs typeface="Century Gothic"/>
                <a:sym typeface="Century Gothic"/>
              </a:rPr>
              <a:t>A &amp; B</a:t>
            </a:r>
            <a:endParaRPr sz="11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AutoNum type="alphaUcPeriod"/>
            </a:pPr>
            <a:r>
              <a:rPr lang="en-US" sz="1100">
                <a:latin typeface="Century Gothic"/>
                <a:ea typeface="Century Gothic"/>
                <a:cs typeface="Century Gothic"/>
                <a:sym typeface="Century Gothic"/>
              </a:rPr>
              <a:t>None of these</a:t>
            </a:r>
            <a:r>
              <a:rPr lang="en-US" sz="1200">
                <a:latin typeface="Century Gothic"/>
                <a:ea typeface="Century Gothic"/>
                <a:cs typeface="Century Gothic"/>
                <a:sym typeface="Century Gothic"/>
              </a:rPr>
              <a:t> </a:t>
            </a:r>
            <a:endParaRPr b="1" sz="1200">
              <a:solidFill>
                <a:srgbClr val="36506A"/>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1" lang="en-US" sz="1200">
                <a:solidFill>
                  <a:srgbClr val="36506A"/>
                </a:solidFill>
                <a:latin typeface="Century Gothic"/>
                <a:ea typeface="Century Gothic"/>
                <a:cs typeface="Century Gothic"/>
                <a:sym typeface="Century Gothic"/>
              </a:rPr>
              <a:t>8- Which of the following is a side effect of chronic alcoholism ?</a:t>
            </a:r>
            <a:endParaRPr b="1" sz="1200">
              <a:solidFill>
                <a:srgbClr val="36506A"/>
              </a:solidFill>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Wernicke-Korsakoff syndrome</a:t>
            </a:r>
            <a:endParaRPr sz="1200">
              <a:solidFill>
                <a:schemeClr val="dk1"/>
              </a:solidFill>
              <a:latin typeface="Century Gothic"/>
              <a:ea typeface="Century Gothic"/>
              <a:cs typeface="Century Gothic"/>
              <a:sym typeface="Century Gothic"/>
            </a:endParaRPr>
          </a:p>
          <a:p>
            <a:pPr indent="-304800" lvl="0" marL="457200" marR="0" rtl="0" algn="l">
              <a:lnSpc>
                <a:spcPct val="100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constipation</a:t>
            </a:r>
            <a:endParaRPr sz="1200">
              <a:latin typeface="Century Gothic"/>
              <a:ea typeface="Century Gothic"/>
              <a:cs typeface="Century Gothic"/>
              <a:sym typeface="Century Gothic"/>
            </a:endParaRPr>
          </a:p>
          <a:p>
            <a:pPr indent="-304800" lvl="0" marL="457200" marR="0" rtl="0" algn="l">
              <a:lnSpc>
                <a:spcPct val="100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hyperglycemia</a:t>
            </a:r>
            <a:endParaRPr sz="1200">
              <a:latin typeface="Century Gothic"/>
              <a:ea typeface="Century Gothic"/>
              <a:cs typeface="Century Gothic"/>
              <a:sym typeface="Century Gothic"/>
            </a:endParaRPr>
          </a:p>
          <a:p>
            <a:pPr indent="-304800" lvl="0" marL="457200" marR="0" rtl="0" algn="l">
              <a:lnSpc>
                <a:spcPct val="100000"/>
              </a:lnSpc>
              <a:spcBef>
                <a:spcPts val="0"/>
              </a:spcBef>
              <a:spcAft>
                <a:spcPts val="0"/>
              </a:spcAft>
              <a:buSzPts val="1200"/>
              <a:buFont typeface="Century Gothic"/>
              <a:buAutoNum type="alphaUcPeriod"/>
            </a:pPr>
            <a:r>
              <a:rPr lang="en-US" sz="1200">
                <a:latin typeface="Century Gothic"/>
                <a:ea typeface="Century Gothic"/>
                <a:cs typeface="Century Gothic"/>
                <a:sym typeface="Century Gothic"/>
              </a:rPr>
              <a:t>all</a:t>
            </a:r>
            <a:endParaRPr sz="12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12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1200">
              <a:latin typeface="Century Gothic"/>
              <a:ea typeface="Century Gothic"/>
              <a:cs typeface="Century Gothic"/>
              <a:sym typeface="Century Gothic"/>
            </a:endParaRPr>
          </a:p>
        </p:txBody>
      </p:sp>
      <p:sp>
        <p:nvSpPr>
          <p:cNvPr id="495" name="Google Shape;495;p36"/>
          <p:cNvSpPr/>
          <p:nvPr/>
        </p:nvSpPr>
        <p:spPr>
          <a:xfrm>
            <a:off x="55650" y="674375"/>
            <a:ext cx="1275000" cy="4308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600"/>
              <a:buFont typeface="Arial"/>
              <a:buNone/>
            </a:pPr>
            <a:r>
              <a:rPr b="1" lang="en-US" sz="1600">
                <a:solidFill>
                  <a:schemeClr val="dk1"/>
                </a:solidFill>
                <a:latin typeface="Century Gothic"/>
                <a:ea typeface="Century Gothic"/>
                <a:cs typeface="Century Gothic"/>
                <a:sym typeface="Century Gothic"/>
              </a:rPr>
              <a:t>MCQs</a:t>
            </a:r>
            <a:endParaRPr b="1" sz="1600">
              <a:solidFill>
                <a:schemeClr val="dk1"/>
              </a:solidFill>
              <a:latin typeface="Century Gothic"/>
              <a:ea typeface="Century Gothic"/>
              <a:cs typeface="Century Gothic"/>
              <a:sym typeface="Century Gothic"/>
            </a:endParaRPr>
          </a:p>
        </p:txBody>
      </p:sp>
      <p:sp>
        <p:nvSpPr>
          <p:cNvPr id="496" name="Google Shape;496;p36"/>
          <p:cNvSpPr txBox="1"/>
          <p:nvPr/>
        </p:nvSpPr>
        <p:spPr>
          <a:xfrm>
            <a:off x="5391300" y="4455625"/>
            <a:ext cx="1439100" cy="99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Century Gothic"/>
                <a:ea typeface="Century Gothic"/>
                <a:cs typeface="Century Gothic"/>
                <a:sym typeface="Century Gothic"/>
              </a:rPr>
              <a:t>MCQs Answers:</a:t>
            </a:r>
            <a:endParaRPr b="0" i="0" sz="1200" u="none" cap="none" strike="noStrike">
              <a:solidFill>
                <a:srgbClr val="99999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Century Gothic"/>
                <a:ea typeface="Century Gothic"/>
                <a:cs typeface="Century Gothic"/>
                <a:sym typeface="Century Gothic"/>
              </a:rPr>
              <a:t>6- </a:t>
            </a:r>
            <a:r>
              <a:rPr lang="en-US" sz="1200">
                <a:solidFill>
                  <a:srgbClr val="999999"/>
                </a:solidFill>
                <a:latin typeface="Century Gothic"/>
                <a:ea typeface="Century Gothic"/>
                <a:cs typeface="Century Gothic"/>
                <a:sym typeface="Century Gothic"/>
              </a:rPr>
              <a:t>A</a:t>
            </a:r>
            <a:endParaRPr b="0" i="0" sz="1200" u="none" cap="none" strike="noStrike">
              <a:solidFill>
                <a:srgbClr val="99999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Century Gothic"/>
                <a:ea typeface="Century Gothic"/>
                <a:cs typeface="Century Gothic"/>
                <a:sym typeface="Century Gothic"/>
              </a:rPr>
              <a:t>7- </a:t>
            </a:r>
            <a:r>
              <a:rPr lang="en-US" sz="1200">
                <a:solidFill>
                  <a:srgbClr val="999999"/>
                </a:solidFill>
                <a:latin typeface="Century Gothic"/>
                <a:ea typeface="Century Gothic"/>
                <a:cs typeface="Century Gothic"/>
                <a:sym typeface="Century Gothic"/>
              </a:rPr>
              <a:t>A</a:t>
            </a:r>
            <a:endParaRPr b="0" i="0" sz="1200" u="none" cap="none" strike="noStrike">
              <a:solidFill>
                <a:srgbClr val="99999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Century Gothic"/>
                <a:ea typeface="Century Gothic"/>
                <a:cs typeface="Century Gothic"/>
                <a:sym typeface="Century Gothic"/>
              </a:rPr>
              <a:t>8- </a:t>
            </a:r>
            <a:r>
              <a:rPr lang="en-US" sz="1200">
                <a:solidFill>
                  <a:srgbClr val="999999"/>
                </a:solidFill>
                <a:latin typeface="Century Gothic"/>
                <a:ea typeface="Century Gothic"/>
                <a:cs typeface="Century Gothic"/>
                <a:sym typeface="Century Gothic"/>
              </a:rPr>
              <a:t>A</a:t>
            </a:r>
            <a:endParaRPr b="0" i="0" sz="1200" u="none" cap="none" strike="noStrike">
              <a:solidFill>
                <a:srgbClr val="99999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999999"/>
              </a:solidFill>
              <a:latin typeface="Century Gothic"/>
              <a:ea typeface="Century Gothic"/>
              <a:cs typeface="Century Gothic"/>
              <a:sym typeface="Century Gothic"/>
            </a:endParaRPr>
          </a:p>
        </p:txBody>
      </p:sp>
      <p:sp>
        <p:nvSpPr>
          <p:cNvPr id="497" name="Google Shape;497;p36"/>
          <p:cNvSpPr txBox="1"/>
          <p:nvPr/>
        </p:nvSpPr>
        <p:spPr>
          <a:xfrm>
            <a:off x="200250" y="6426800"/>
            <a:ext cx="6630300" cy="342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US" sz="1200">
                <a:solidFill>
                  <a:srgbClr val="36506A"/>
                </a:solidFill>
                <a:latin typeface="Century Gothic"/>
                <a:ea typeface="Century Gothic"/>
                <a:cs typeface="Century Gothic"/>
                <a:sym typeface="Century Gothic"/>
              </a:rPr>
              <a:t>what is the major site of metabolism of ethanol ?</a:t>
            </a:r>
            <a:endParaRPr b="1" sz="1200">
              <a:solidFill>
                <a:srgbClr val="36506A"/>
              </a:solidFill>
              <a:latin typeface="Century Gothic"/>
              <a:ea typeface="Century Gothic"/>
              <a:cs typeface="Century Gothic"/>
              <a:sym typeface="Century Gothic"/>
            </a:endParaRPr>
          </a:p>
          <a:p>
            <a:pPr indent="0" lvl="0" marL="0" rtl="0" algn="l">
              <a:spcBef>
                <a:spcPts val="0"/>
              </a:spcBef>
              <a:spcAft>
                <a:spcPts val="0"/>
              </a:spcAft>
              <a:buNone/>
            </a:pPr>
            <a:r>
              <a:rPr lang="en-US" sz="1200">
                <a:solidFill>
                  <a:srgbClr val="999999"/>
                </a:solidFill>
                <a:latin typeface="Century Gothic"/>
                <a:ea typeface="Century Gothic"/>
                <a:cs typeface="Century Gothic"/>
                <a:sym typeface="Century Gothic"/>
              </a:rPr>
              <a:t>-metabolized mainly in the liver.</a:t>
            </a:r>
            <a:endParaRPr b="1" sz="12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b="1" sz="1200">
              <a:solidFill>
                <a:srgbClr val="36506A"/>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1" lang="en-US" sz="1200">
                <a:solidFill>
                  <a:srgbClr val="36506A"/>
                </a:solidFill>
                <a:latin typeface="Century Gothic"/>
                <a:ea typeface="Century Gothic"/>
                <a:cs typeface="Century Gothic"/>
                <a:sym typeface="Century Gothic"/>
              </a:rPr>
              <a:t>how is it </a:t>
            </a:r>
            <a:r>
              <a:rPr b="1" lang="en-US" sz="1200">
                <a:solidFill>
                  <a:srgbClr val="36506A"/>
                </a:solidFill>
                <a:latin typeface="Century Gothic"/>
                <a:ea typeface="Century Gothic"/>
                <a:cs typeface="Century Gothic"/>
                <a:sym typeface="Century Gothic"/>
              </a:rPr>
              <a:t>metabolized</a:t>
            </a:r>
            <a:r>
              <a:rPr b="1" lang="en-US" sz="1200">
                <a:solidFill>
                  <a:srgbClr val="36506A"/>
                </a:solidFill>
                <a:latin typeface="Century Gothic"/>
                <a:ea typeface="Century Gothic"/>
                <a:cs typeface="Century Gothic"/>
                <a:sym typeface="Century Gothic"/>
              </a:rPr>
              <a:t> (enzymes and products of ethanol metabolism) ?</a:t>
            </a:r>
            <a:endParaRPr b="1" sz="1200">
              <a:solidFill>
                <a:srgbClr val="36506A"/>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1200">
              <a:solidFill>
                <a:srgbClr val="999999"/>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lang="en-US" sz="1200">
                <a:solidFill>
                  <a:srgbClr val="999999"/>
                </a:solidFill>
                <a:latin typeface="Century Gothic"/>
                <a:ea typeface="Century Gothic"/>
                <a:cs typeface="Century Gothic"/>
                <a:sym typeface="Century Gothic"/>
              </a:rPr>
              <a:t>-it gets converted by CYP2E1 into </a:t>
            </a:r>
            <a:r>
              <a:rPr lang="en-US" sz="1200">
                <a:solidFill>
                  <a:srgbClr val="999999"/>
                </a:solidFill>
                <a:latin typeface="Century Gothic"/>
                <a:ea typeface="Century Gothic"/>
                <a:cs typeface="Century Gothic"/>
                <a:sym typeface="Century Gothic"/>
              </a:rPr>
              <a:t>acetaldehyde</a:t>
            </a:r>
            <a:r>
              <a:rPr lang="en-US" sz="1200">
                <a:solidFill>
                  <a:srgbClr val="999999"/>
                </a:solidFill>
                <a:latin typeface="Century Gothic"/>
                <a:ea typeface="Century Gothic"/>
                <a:cs typeface="Century Gothic"/>
                <a:sym typeface="Century Gothic"/>
              </a:rPr>
              <a:t> and by </a:t>
            </a:r>
            <a:r>
              <a:rPr lang="en-US" sz="1200">
                <a:solidFill>
                  <a:srgbClr val="999999"/>
                </a:solidFill>
                <a:latin typeface="Century Gothic"/>
                <a:ea typeface="Century Gothic"/>
                <a:cs typeface="Century Gothic"/>
                <a:sym typeface="Century Gothic"/>
              </a:rPr>
              <a:t>acetaldehyde dehydrogenase </a:t>
            </a:r>
            <a:endParaRPr sz="1200">
              <a:solidFill>
                <a:srgbClr val="999999"/>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lang="en-US" sz="1200">
                <a:solidFill>
                  <a:srgbClr val="999999"/>
                </a:solidFill>
                <a:latin typeface="Century Gothic"/>
                <a:ea typeface="Century Gothic"/>
                <a:cs typeface="Century Gothic"/>
                <a:sym typeface="Century Gothic"/>
              </a:rPr>
              <a:t> to acetate </a:t>
            </a:r>
            <a:endParaRPr sz="1200">
              <a:solidFill>
                <a:srgbClr val="999999"/>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1" lang="en-US" sz="1200">
                <a:solidFill>
                  <a:srgbClr val="36506A"/>
                </a:solidFill>
                <a:latin typeface="Century Gothic"/>
                <a:ea typeface="Century Gothic"/>
                <a:cs typeface="Century Gothic"/>
                <a:sym typeface="Century Gothic"/>
              </a:rPr>
              <a:t> </a:t>
            </a:r>
            <a:endParaRPr b="1" sz="1200">
              <a:solidFill>
                <a:srgbClr val="36506A"/>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1" lang="en-US" sz="1200">
                <a:solidFill>
                  <a:srgbClr val="36506A"/>
                </a:solidFill>
                <a:latin typeface="Century Gothic"/>
                <a:ea typeface="Century Gothic"/>
                <a:cs typeface="Century Gothic"/>
                <a:sym typeface="Century Gothic"/>
              </a:rPr>
              <a:t>what are the  routes of excretion of ethanol and its rate of elimination ?</a:t>
            </a:r>
            <a:endParaRPr b="1" sz="1200">
              <a:solidFill>
                <a:srgbClr val="36506A"/>
              </a:solidFill>
              <a:latin typeface="Century Gothic"/>
              <a:ea typeface="Century Gothic"/>
              <a:cs typeface="Century Gothic"/>
              <a:sym typeface="Century Gothic"/>
            </a:endParaRPr>
          </a:p>
          <a:p>
            <a:pPr indent="-383299" lvl="1" marL="540000" rtl="0" algn="l">
              <a:spcBef>
                <a:spcPts val="0"/>
              </a:spcBef>
              <a:spcAft>
                <a:spcPts val="0"/>
              </a:spcAft>
              <a:buClr>
                <a:srgbClr val="999999"/>
              </a:buClr>
              <a:buSzPts val="1200"/>
              <a:buFont typeface="Noto Sans Symbols"/>
              <a:buChar char="▪"/>
            </a:pPr>
            <a:r>
              <a:rPr lang="en-US" sz="1200">
                <a:solidFill>
                  <a:srgbClr val="999999"/>
                </a:solidFill>
                <a:latin typeface="Century Gothic"/>
                <a:ea typeface="Century Gothic"/>
                <a:cs typeface="Century Gothic"/>
                <a:sym typeface="Century Gothic"/>
              </a:rPr>
              <a:t>Excreted unchanged in urine - Excretion unchanged via lung </a:t>
            </a:r>
            <a:endParaRPr sz="1200">
              <a:solidFill>
                <a:srgbClr val="999999"/>
              </a:solidFill>
              <a:latin typeface="Century Gothic"/>
              <a:ea typeface="Century Gothic"/>
              <a:cs typeface="Century Gothic"/>
              <a:sym typeface="Century Gothic"/>
            </a:endParaRPr>
          </a:p>
          <a:p>
            <a:pPr indent="-383299" lvl="1" marL="540000" rtl="0" algn="l">
              <a:spcBef>
                <a:spcPts val="0"/>
              </a:spcBef>
              <a:spcAft>
                <a:spcPts val="0"/>
              </a:spcAft>
              <a:buClr>
                <a:srgbClr val="999999"/>
              </a:buClr>
              <a:buSzPts val="1200"/>
              <a:buFont typeface="Calibri"/>
              <a:buChar char="▪"/>
            </a:pPr>
            <a:r>
              <a:rPr lang="en-US" sz="1200">
                <a:solidFill>
                  <a:srgbClr val="999999"/>
                </a:solidFill>
                <a:latin typeface="Century Gothic"/>
                <a:ea typeface="Century Gothic"/>
                <a:cs typeface="Century Gothic"/>
                <a:sym typeface="Century Gothic"/>
              </a:rPr>
              <a:t> zero-order kinetic (not concentration-dependent)</a:t>
            </a:r>
            <a:endParaRPr sz="1200">
              <a:solidFill>
                <a:srgbClr val="999999"/>
              </a:solidFill>
              <a:latin typeface="Calibri"/>
              <a:ea typeface="Calibri"/>
              <a:cs typeface="Calibri"/>
              <a:sym typeface="Calibri"/>
            </a:endParaRPr>
          </a:p>
          <a:p>
            <a:pPr indent="0" lvl="0" marL="540000" rtl="0" algn="l">
              <a:spcBef>
                <a:spcPts val="0"/>
              </a:spcBef>
              <a:spcAft>
                <a:spcPts val="0"/>
              </a:spcAft>
              <a:buNone/>
            </a:pPr>
            <a:r>
              <a:t/>
            </a:r>
            <a:endParaRPr sz="1200">
              <a:solidFill>
                <a:srgbClr val="FF0000"/>
              </a:solidFill>
              <a:latin typeface="Calibri"/>
              <a:ea typeface="Calibri"/>
              <a:cs typeface="Calibri"/>
              <a:sym typeface="Calibri"/>
            </a:endParaRPr>
          </a:p>
          <a:p>
            <a:pPr indent="0" lvl="0" marL="0" rtl="0" algn="l">
              <a:spcBef>
                <a:spcPts val="0"/>
              </a:spcBef>
              <a:spcAft>
                <a:spcPts val="0"/>
              </a:spcAft>
              <a:buNone/>
            </a:pPr>
            <a:r>
              <a:rPr b="1" lang="en-US" sz="1200">
                <a:solidFill>
                  <a:srgbClr val="36506A"/>
                </a:solidFill>
                <a:latin typeface="Century Gothic"/>
                <a:ea typeface="Century Gothic"/>
                <a:cs typeface="Century Gothic"/>
                <a:sym typeface="Century Gothic"/>
              </a:rPr>
              <a:t>why does the chronic effect of ethanol differ from its acute action ?</a:t>
            </a:r>
            <a:endParaRPr b="1" sz="1200">
              <a:solidFill>
                <a:srgbClr val="36506A"/>
              </a:solidFill>
              <a:latin typeface="Century Gothic"/>
              <a:ea typeface="Century Gothic"/>
              <a:cs typeface="Century Gothic"/>
              <a:sym typeface="Century Gothic"/>
            </a:endParaRPr>
          </a:p>
          <a:p>
            <a:pPr indent="0" lvl="0" marL="0" rtl="0" algn="l">
              <a:lnSpc>
                <a:spcPct val="120000"/>
              </a:lnSpc>
              <a:spcBef>
                <a:spcPts val="0"/>
              </a:spcBef>
              <a:spcAft>
                <a:spcPts val="0"/>
              </a:spcAft>
              <a:buNone/>
            </a:pPr>
            <a:r>
              <a:rPr lang="en-US" sz="1200">
                <a:solidFill>
                  <a:srgbClr val="999999"/>
                </a:solidFill>
                <a:latin typeface="Century Gothic"/>
                <a:ea typeface="Century Gothic"/>
                <a:cs typeface="Century Gothic"/>
                <a:sym typeface="Century Gothic"/>
              </a:rPr>
              <a:t>due to tolerance  :</a:t>
            </a:r>
            <a:endParaRPr sz="1200">
              <a:solidFill>
                <a:srgbClr val="999999"/>
              </a:solidFill>
              <a:latin typeface="Century Gothic"/>
              <a:ea typeface="Century Gothic"/>
              <a:cs typeface="Century Gothic"/>
              <a:sym typeface="Century Gothic"/>
            </a:endParaRPr>
          </a:p>
          <a:p>
            <a:pPr indent="0" lvl="0" marL="0" rtl="0" algn="l">
              <a:lnSpc>
                <a:spcPct val="120000"/>
              </a:lnSpc>
              <a:spcBef>
                <a:spcPts val="0"/>
              </a:spcBef>
              <a:spcAft>
                <a:spcPts val="0"/>
              </a:spcAft>
              <a:buNone/>
            </a:pPr>
            <a:r>
              <a:rPr lang="en-US" sz="1200">
                <a:solidFill>
                  <a:srgbClr val="999999"/>
                </a:solidFill>
                <a:latin typeface="Century Gothic"/>
                <a:ea typeface="Century Gothic"/>
                <a:cs typeface="Century Gothic"/>
                <a:sym typeface="Century Gothic"/>
              </a:rPr>
              <a:t>- Metabolic tolerance due to induction of liver microsomal enzymes</a:t>
            </a:r>
            <a:endParaRPr sz="1200">
              <a:solidFill>
                <a:srgbClr val="999999"/>
              </a:solidFill>
              <a:latin typeface="Century Gothic"/>
              <a:ea typeface="Century Gothic"/>
              <a:cs typeface="Century Gothic"/>
              <a:sym typeface="Century Gothic"/>
            </a:endParaRPr>
          </a:p>
          <a:p>
            <a:pPr indent="0" lvl="0" marL="0" rtl="0" algn="l">
              <a:lnSpc>
                <a:spcPct val="120000"/>
              </a:lnSpc>
              <a:spcBef>
                <a:spcPts val="0"/>
              </a:spcBef>
              <a:spcAft>
                <a:spcPts val="0"/>
              </a:spcAft>
              <a:buNone/>
            </a:pPr>
            <a:r>
              <a:rPr lang="en-US" sz="1200">
                <a:solidFill>
                  <a:srgbClr val="999999"/>
                </a:solidFill>
                <a:latin typeface="Century Gothic"/>
                <a:ea typeface="Century Gothic"/>
                <a:cs typeface="Century Gothic"/>
                <a:sym typeface="Century Gothic"/>
              </a:rPr>
              <a:t>- Functional tolerance due to change in CNS sensitivity</a:t>
            </a:r>
            <a:endParaRPr sz="12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999999"/>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pic>
        <p:nvPicPr>
          <p:cNvPr id="503" name="Google Shape;503;p37"/>
          <p:cNvPicPr preferRelativeResize="0"/>
          <p:nvPr/>
        </p:nvPicPr>
        <p:blipFill>
          <a:blip r:embed="rId3">
            <a:alphaModFix/>
          </a:blip>
          <a:stretch>
            <a:fillRect/>
          </a:stretch>
        </p:blipFill>
        <p:spPr>
          <a:xfrm>
            <a:off x="152400" y="9144000"/>
            <a:ext cx="590550" cy="590550"/>
          </a:xfrm>
          <a:prstGeom prst="rect">
            <a:avLst/>
          </a:prstGeom>
          <a:noFill/>
          <a:ln>
            <a:noFill/>
          </a:ln>
        </p:spPr>
      </p:pic>
      <p:sp>
        <p:nvSpPr>
          <p:cNvPr id="504" name="Google Shape;504;p37"/>
          <p:cNvSpPr txBox="1"/>
          <p:nvPr/>
        </p:nvSpPr>
        <p:spPr>
          <a:xfrm>
            <a:off x="742950" y="9251150"/>
            <a:ext cx="1644900" cy="387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800">
                <a:latin typeface="Calibri"/>
                <a:ea typeface="Calibri"/>
                <a:cs typeface="Calibri"/>
                <a:sym typeface="Calibri"/>
              </a:rPr>
              <a:t>@Pharma4370</a:t>
            </a:r>
            <a:endParaRPr sz="1800">
              <a:latin typeface="Calibri"/>
              <a:ea typeface="Calibri"/>
              <a:cs typeface="Calibri"/>
              <a:sym typeface="Calibri"/>
            </a:endParaRPr>
          </a:p>
        </p:txBody>
      </p:sp>
      <p:pic>
        <p:nvPicPr>
          <p:cNvPr id="505" name="Google Shape;505;p37"/>
          <p:cNvPicPr preferRelativeResize="0"/>
          <p:nvPr/>
        </p:nvPicPr>
        <p:blipFill>
          <a:blip r:embed="rId4">
            <a:alphaModFix/>
          </a:blip>
          <a:stretch>
            <a:fillRect/>
          </a:stretch>
        </p:blipFill>
        <p:spPr>
          <a:xfrm>
            <a:off x="2971800" y="9144000"/>
            <a:ext cx="590550" cy="590550"/>
          </a:xfrm>
          <a:prstGeom prst="rect">
            <a:avLst/>
          </a:prstGeom>
          <a:noFill/>
          <a:ln>
            <a:noFill/>
          </a:ln>
        </p:spPr>
      </p:pic>
      <p:sp>
        <p:nvSpPr>
          <p:cNvPr id="506" name="Google Shape;506;p37"/>
          <p:cNvSpPr txBox="1"/>
          <p:nvPr/>
        </p:nvSpPr>
        <p:spPr>
          <a:xfrm>
            <a:off x="3582600" y="9209150"/>
            <a:ext cx="2361000" cy="471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800">
                <a:latin typeface="Calibri"/>
                <a:ea typeface="Calibri"/>
                <a:cs typeface="Calibri"/>
                <a:sym typeface="Calibri"/>
              </a:rPr>
              <a:t>Pharm437@gmail.com</a:t>
            </a:r>
            <a:endParaRPr sz="1800">
              <a:latin typeface="Calibri"/>
              <a:ea typeface="Calibri"/>
              <a:cs typeface="Calibri"/>
              <a:sym typeface="Calibri"/>
            </a:endParaRPr>
          </a:p>
        </p:txBody>
      </p:sp>
      <p:sp>
        <p:nvSpPr>
          <p:cNvPr id="507" name="Google Shape;507;p37"/>
          <p:cNvSpPr/>
          <p:nvPr/>
        </p:nvSpPr>
        <p:spPr>
          <a:xfrm>
            <a:off x="55850" y="6401650"/>
            <a:ext cx="2124900" cy="3399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rgbClr val="000000"/>
              </a:buClr>
              <a:buSzPts val="1100"/>
              <a:buFont typeface="Arial"/>
              <a:buNone/>
            </a:pPr>
            <a:r>
              <a:rPr b="1" lang="en-US" sz="1600">
                <a:latin typeface="Century Gothic"/>
                <a:ea typeface="Century Gothic"/>
                <a:cs typeface="Century Gothic"/>
                <a:sym typeface="Century Gothic"/>
              </a:rPr>
              <a:t>References:</a:t>
            </a:r>
            <a:endParaRPr b="1" sz="1600">
              <a:latin typeface="Century Gothic"/>
              <a:ea typeface="Century Gothic"/>
              <a:cs typeface="Century Gothic"/>
              <a:sym typeface="Century Gothic"/>
            </a:endParaRPr>
          </a:p>
        </p:txBody>
      </p:sp>
      <p:sp>
        <p:nvSpPr>
          <p:cNvPr id="508" name="Google Shape;508;p37"/>
          <p:cNvSpPr txBox="1"/>
          <p:nvPr/>
        </p:nvSpPr>
        <p:spPr>
          <a:xfrm>
            <a:off x="71650" y="6756200"/>
            <a:ext cx="2550300" cy="103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800">
                <a:latin typeface="Calibri"/>
                <a:ea typeface="Calibri"/>
                <a:cs typeface="Calibri"/>
                <a:sym typeface="Calibri"/>
              </a:rPr>
              <a:t>- Doctors’ slides</a:t>
            </a:r>
            <a:r>
              <a:rPr lang="en-US"/>
              <a:t> and notes.</a:t>
            </a:r>
            <a:endParaRPr/>
          </a:p>
          <a:p>
            <a:pPr indent="0" lvl="0" marL="0" rtl="0" algn="l">
              <a:lnSpc>
                <a:spcPct val="115000"/>
              </a:lnSpc>
              <a:spcBef>
                <a:spcPts val="0"/>
              </a:spcBef>
              <a:spcAft>
                <a:spcPts val="0"/>
              </a:spcAft>
              <a:buNone/>
            </a:pPr>
            <a:r>
              <a:rPr lang="en-US"/>
              <a:t>- pharmacology Team 435.</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509" name="Google Shape;509;p37"/>
          <p:cNvSpPr txBox="1"/>
          <p:nvPr/>
        </p:nvSpPr>
        <p:spPr>
          <a:xfrm>
            <a:off x="1929000" y="578600"/>
            <a:ext cx="3000000" cy="590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US" sz="3000">
                <a:solidFill>
                  <a:schemeClr val="accent1"/>
                </a:solidFill>
                <a:latin typeface="Century Gothic"/>
                <a:ea typeface="Century Gothic"/>
                <a:cs typeface="Century Gothic"/>
                <a:sym typeface="Century Gothic"/>
              </a:rPr>
              <a:t>Team leaders:</a:t>
            </a:r>
            <a:endParaRPr sz="3000">
              <a:solidFill>
                <a:schemeClr val="accent1"/>
              </a:solidFill>
              <a:latin typeface="Century Gothic"/>
              <a:ea typeface="Century Gothic"/>
              <a:cs typeface="Century Gothic"/>
              <a:sym typeface="Century Gothic"/>
            </a:endParaRPr>
          </a:p>
        </p:txBody>
      </p:sp>
      <p:sp>
        <p:nvSpPr>
          <p:cNvPr id="510" name="Google Shape;510;p37"/>
          <p:cNvSpPr txBox="1"/>
          <p:nvPr/>
        </p:nvSpPr>
        <p:spPr>
          <a:xfrm>
            <a:off x="1747200" y="1950200"/>
            <a:ext cx="3363600" cy="59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000">
                <a:solidFill>
                  <a:schemeClr val="accent1"/>
                </a:solidFill>
                <a:latin typeface="Century Gothic"/>
                <a:ea typeface="Century Gothic"/>
                <a:cs typeface="Century Gothic"/>
                <a:sym typeface="Century Gothic"/>
              </a:rPr>
              <a:t>Team Members: </a:t>
            </a:r>
            <a:endParaRPr sz="3000">
              <a:solidFill>
                <a:schemeClr val="accent1"/>
              </a:solidFill>
              <a:latin typeface="Century Gothic"/>
              <a:ea typeface="Century Gothic"/>
              <a:cs typeface="Century Gothic"/>
              <a:sym typeface="Century Gothic"/>
            </a:endParaRPr>
          </a:p>
        </p:txBody>
      </p:sp>
      <p:sp>
        <p:nvSpPr>
          <p:cNvPr id="511" name="Google Shape;511;p37"/>
          <p:cNvSpPr txBox="1"/>
          <p:nvPr/>
        </p:nvSpPr>
        <p:spPr>
          <a:xfrm>
            <a:off x="1357950" y="8535200"/>
            <a:ext cx="3989700" cy="47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000">
                <a:latin typeface="Century Gothic"/>
                <a:ea typeface="Century Gothic"/>
                <a:cs typeface="Century Gothic"/>
                <a:sym typeface="Century Gothic"/>
              </a:rPr>
              <a:t>Special thank for team 435 </a:t>
            </a:r>
            <a:endParaRPr sz="2000">
              <a:latin typeface="Century Gothic"/>
              <a:ea typeface="Century Gothic"/>
              <a:cs typeface="Century Gothic"/>
              <a:sym typeface="Century Gothic"/>
            </a:endParaRPr>
          </a:p>
        </p:txBody>
      </p:sp>
      <p:sp>
        <p:nvSpPr>
          <p:cNvPr id="512" name="Google Shape;512;p37"/>
          <p:cNvSpPr/>
          <p:nvPr/>
        </p:nvSpPr>
        <p:spPr>
          <a:xfrm>
            <a:off x="4784400" y="8664050"/>
            <a:ext cx="250200" cy="221700"/>
          </a:xfrm>
          <a:prstGeom prst="heart">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7"/>
          <p:cNvSpPr txBox="1"/>
          <p:nvPr/>
        </p:nvSpPr>
        <p:spPr>
          <a:xfrm>
            <a:off x="0" y="1033075"/>
            <a:ext cx="6778800" cy="82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latin typeface="Century Gothic"/>
                <a:ea typeface="Century Gothic"/>
                <a:cs typeface="Century Gothic"/>
                <a:sym typeface="Century Gothic"/>
              </a:rPr>
              <a:t>Ghaida Saad Alsanad </a:t>
            </a:r>
            <a:endParaRPr sz="2000">
              <a:latin typeface="Century Gothic"/>
              <a:ea typeface="Century Gothic"/>
              <a:cs typeface="Century Gothic"/>
              <a:sym typeface="Century Gothic"/>
            </a:endParaRPr>
          </a:p>
          <a:p>
            <a:pPr indent="0" lvl="0" marL="0" rtl="0" algn="ctr">
              <a:spcBef>
                <a:spcPts val="0"/>
              </a:spcBef>
              <a:spcAft>
                <a:spcPts val="0"/>
              </a:spcAft>
              <a:buNone/>
            </a:pPr>
            <a:r>
              <a:rPr lang="en-US" sz="2000">
                <a:latin typeface="Century Gothic"/>
                <a:ea typeface="Century Gothic"/>
                <a:cs typeface="Century Gothic"/>
                <a:sym typeface="Century Gothic"/>
              </a:rPr>
              <a:t>Omar Alsuhaibani</a:t>
            </a:r>
            <a:endParaRPr sz="2000">
              <a:latin typeface="Century Gothic"/>
              <a:ea typeface="Century Gothic"/>
              <a:cs typeface="Century Gothic"/>
              <a:sym typeface="Century Gothic"/>
            </a:endParaRPr>
          </a:p>
        </p:txBody>
      </p:sp>
      <p:sp>
        <p:nvSpPr>
          <p:cNvPr id="514" name="Google Shape;514;p37"/>
          <p:cNvSpPr txBox="1"/>
          <p:nvPr/>
        </p:nvSpPr>
        <p:spPr>
          <a:xfrm>
            <a:off x="2054700" y="2669450"/>
            <a:ext cx="2728800" cy="321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latin typeface="Century Gothic"/>
                <a:ea typeface="Century Gothic"/>
                <a:cs typeface="Century Gothic"/>
                <a:sym typeface="Century Gothic"/>
              </a:rPr>
              <a:t>Adel Alsuhaibani</a:t>
            </a:r>
            <a:endParaRPr sz="1800">
              <a:latin typeface="Century Gothic"/>
              <a:ea typeface="Century Gothic"/>
              <a:cs typeface="Century Gothic"/>
              <a:sym typeface="Century Gothic"/>
            </a:endParaRPr>
          </a:p>
          <a:p>
            <a:pPr indent="0" lvl="0" marL="0" rtl="0" algn="ctr">
              <a:spcBef>
                <a:spcPts val="0"/>
              </a:spcBef>
              <a:spcAft>
                <a:spcPts val="0"/>
              </a:spcAft>
              <a:buNone/>
            </a:pPr>
            <a:r>
              <a:rPr lang="en-US" sz="1800">
                <a:latin typeface="Century Gothic"/>
                <a:ea typeface="Century Gothic"/>
                <a:cs typeface="Century Gothic"/>
                <a:sym typeface="Century Gothic"/>
              </a:rPr>
              <a:t>Sultan Alnasser</a:t>
            </a:r>
            <a:endParaRPr sz="1800">
              <a:latin typeface="Century Gothic"/>
              <a:ea typeface="Century Gothic"/>
              <a:cs typeface="Century Gothic"/>
              <a:sym typeface="Century Gothic"/>
            </a:endParaRPr>
          </a:p>
          <a:p>
            <a:pPr indent="0" lvl="0" marL="0" rtl="0" algn="ctr">
              <a:spcBef>
                <a:spcPts val="0"/>
              </a:spcBef>
              <a:spcAft>
                <a:spcPts val="0"/>
              </a:spcAft>
              <a:buNone/>
            </a:pPr>
            <a:r>
              <a:rPr lang="en-US" sz="1800">
                <a:latin typeface="Century Gothic"/>
                <a:ea typeface="Century Gothic"/>
                <a:cs typeface="Century Gothic"/>
                <a:sym typeface="Century Gothic"/>
              </a:rPr>
              <a:t>Khaled Aloqeely</a:t>
            </a:r>
            <a:endParaRPr sz="1800">
              <a:latin typeface="Century Gothic"/>
              <a:ea typeface="Century Gothic"/>
              <a:cs typeface="Century Gothic"/>
              <a:sym typeface="Century Gothic"/>
            </a:endParaRPr>
          </a:p>
          <a:p>
            <a:pPr indent="0" lvl="0" marL="0" rtl="0" algn="ctr">
              <a:spcBef>
                <a:spcPts val="0"/>
              </a:spcBef>
              <a:spcAft>
                <a:spcPts val="0"/>
              </a:spcAft>
              <a:buNone/>
            </a:pPr>
            <a:r>
              <a:rPr lang="en-US" sz="1800">
                <a:latin typeface="Century Gothic"/>
                <a:ea typeface="Century Gothic"/>
                <a:cs typeface="Century Gothic"/>
                <a:sym typeface="Century Gothic"/>
              </a:rPr>
              <a:t>Yazeed Alkhayal</a:t>
            </a:r>
            <a:endParaRPr sz="1800">
              <a:latin typeface="Century Gothic"/>
              <a:ea typeface="Century Gothic"/>
              <a:cs typeface="Century Gothic"/>
              <a:sym typeface="Century Gothic"/>
            </a:endParaRPr>
          </a:p>
          <a:p>
            <a:pPr indent="0" lvl="0" marL="0" rtl="0" algn="ctr">
              <a:spcBef>
                <a:spcPts val="0"/>
              </a:spcBef>
              <a:spcAft>
                <a:spcPts val="0"/>
              </a:spcAft>
              <a:buNone/>
            </a:pPr>
            <a:r>
              <a:rPr lang="en-US" sz="1800">
                <a:latin typeface="Century Gothic"/>
                <a:ea typeface="Century Gothic"/>
                <a:cs typeface="Century Gothic"/>
                <a:sym typeface="Century Gothic"/>
              </a:rPr>
              <a:t>Dimah Alaraifi</a:t>
            </a:r>
            <a:endParaRPr sz="1800">
              <a:latin typeface="Century Gothic"/>
              <a:ea typeface="Century Gothic"/>
              <a:cs typeface="Century Gothic"/>
              <a:sym typeface="Century Gothic"/>
            </a:endParaRPr>
          </a:p>
          <a:p>
            <a:pPr indent="0" lvl="0" marL="0" rtl="0" algn="ctr">
              <a:spcBef>
                <a:spcPts val="0"/>
              </a:spcBef>
              <a:spcAft>
                <a:spcPts val="0"/>
              </a:spcAft>
              <a:buNone/>
            </a:pPr>
            <a:r>
              <a:rPr lang="en-US" sz="1800">
                <a:latin typeface="Century Gothic"/>
                <a:ea typeface="Century Gothic"/>
                <a:cs typeface="Century Gothic"/>
                <a:sym typeface="Century Gothic"/>
              </a:rPr>
              <a:t>Razan Alhamidi</a:t>
            </a:r>
            <a:endParaRPr sz="1800">
              <a:latin typeface="Century Gothic"/>
              <a:ea typeface="Century Gothic"/>
              <a:cs typeface="Century Gothic"/>
              <a:sym typeface="Century Gothic"/>
            </a:endParaRPr>
          </a:p>
          <a:p>
            <a:pPr indent="0" lvl="0" marL="0" rtl="0" algn="ctr">
              <a:spcBef>
                <a:spcPts val="0"/>
              </a:spcBef>
              <a:spcAft>
                <a:spcPts val="0"/>
              </a:spcAft>
              <a:buNone/>
            </a:pPr>
            <a:r>
              <a:t/>
            </a:r>
            <a:endParaRPr sz="18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6"/>
          <p:cNvSpPr/>
          <p:nvPr/>
        </p:nvSpPr>
        <p:spPr>
          <a:xfrm>
            <a:off x="0" y="0"/>
            <a:ext cx="6858000" cy="620700"/>
          </a:xfrm>
          <a:prstGeom prst="rect">
            <a:avLst/>
          </a:prstGeom>
          <a:solidFill>
            <a:srgbClr val="3BB8B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en-US" sz="2000" u="none" cap="none" strike="noStrike">
                <a:solidFill>
                  <a:schemeClr val="lt1"/>
                </a:solidFill>
                <a:latin typeface="Century Gothic"/>
                <a:ea typeface="Century Gothic"/>
                <a:cs typeface="Century Gothic"/>
                <a:sym typeface="Century Gothic"/>
              </a:rPr>
              <a:t>Ethyl Alcohol</a:t>
            </a:r>
            <a:endParaRPr b="1" i="0" sz="2000" u="none" cap="none" strike="noStrike">
              <a:solidFill>
                <a:schemeClr val="lt1"/>
              </a:solidFill>
              <a:latin typeface="Century Gothic"/>
              <a:ea typeface="Century Gothic"/>
              <a:cs typeface="Century Gothic"/>
              <a:sym typeface="Century Gothic"/>
            </a:endParaRPr>
          </a:p>
        </p:txBody>
      </p:sp>
      <p:sp>
        <p:nvSpPr>
          <p:cNvPr id="176" name="Google Shape;176;p26"/>
          <p:cNvSpPr/>
          <p:nvPr/>
        </p:nvSpPr>
        <p:spPr>
          <a:xfrm>
            <a:off x="55575" y="740000"/>
            <a:ext cx="2348700" cy="3699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u="none" cap="none" strike="noStrike">
                <a:solidFill>
                  <a:schemeClr val="dk1"/>
                </a:solidFill>
                <a:latin typeface="Century Gothic"/>
                <a:ea typeface="Century Gothic"/>
                <a:cs typeface="Century Gothic"/>
                <a:sym typeface="Century Gothic"/>
              </a:rPr>
              <a:t>Ethyl alcohol (ethanol):</a:t>
            </a:r>
            <a:endParaRPr b="1" i="0" u="none" cap="none" strike="noStrike">
              <a:solidFill>
                <a:schemeClr val="dk1"/>
              </a:solidFill>
              <a:latin typeface="Century Gothic"/>
              <a:ea typeface="Century Gothic"/>
              <a:cs typeface="Century Gothic"/>
              <a:sym typeface="Century Gothic"/>
            </a:endParaRPr>
          </a:p>
        </p:txBody>
      </p:sp>
      <p:sp>
        <p:nvSpPr>
          <p:cNvPr id="177" name="Google Shape;177;p26"/>
          <p:cNvSpPr/>
          <p:nvPr/>
        </p:nvSpPr>
        <p:spPr>
          <a:xfrm>
            <a:off x="55572" y="6738850"/>
            <a:ext cx="3557400" cy="3699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u="none" cap="none" strike="noStrike">
                <a:solidFill>
                  <a:schemeClr val="dk1"/>
                </a:solidFill>
                <a:latin typeface="Century Gothic"/>
                <a:ea typeface="Century Gothic"/>
                <a:cs typeface="Century Gothic"/>
                <a:sym typeface="Century Gothic"/>
              </a:rPr>
              <a:t>Alcohol metabolism (</a:t>
            </a:r>
            <a:r>
              <a:rPr b="1" i="0" lang="en-US" u="none" cap="none" strike="noStrike">
                <a:solidFill>
                  <a:schemeClr val="dk1"/>
                </a:solidFill>
                <a:latin typeface="Century Gothic"/>
                <a:ea typeface="Century Gothic"/>
                <a:cs typeface="Century Gothic"/>
                <a:sym typeface="Century Gothic"/>
              </a:rPr>
              <a:t>major pathway</a:t>
            </a:r>
            <a:r>
              <a:rPr b="1" i="0" lang="en-US" u="none" cap="none" strike="noStrike">
                <a:solidFill>
                  <a:schemeClr val="dk1"/>
                </a:solidFill>
                <a:latin typeface="Century Gothic"/>
                <a:ea typeface="Century Gothic"/>
                <a:cs typeface="Century Gothic"/>
                <a:sym typeface="Century Gothic"/>
              </a:rPr>
              <a:t>)</a:t>
            </a:r>
            <a:endParaRPr b="1" i="0" u="none" cap="none" strike="noStrike">
              <a:solidFill>
                <a:schemeClr val="dk1"/>
              </a:solidFill>
              <a:latin typeface="Century Gothic"/>
              <a:ea typeface="Century Gothic"/>
              <a:cs typeface="Century Gothic"/>
              <a:sym typeface="Century Gothic"/>
            </a:endParaRPr>
          </a:p>
        </p:txBody>
      </p:sp>
      <p:sp>
        <p:nvSpPr>
          <p:cNvPr id="178" name="Google Shape;178;p26"/>
          <p:cNvSpPr/>
          <p:nvPr/>
        </p:nvSpPr>
        <p:spPr>
          <a:xfrm>
            <a:off x="322802" y="7840858"/>
            <a:ext cx="1606040" cy="276999"/>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aphicFrame>
        <p:nvGraphicFramePr>
          <p:cNvPr id="179" name="Google Shape;179;p26"/>
          <p:cNvGraphicFramePr/>
          <p:nvPr/>
        </p:nvGraphicFramePr>
        <p:xfrm>
          <a:off x="449263" y="1201734"/>
          <a:ext cx="3000000" cy="3000000"/>
        </p:xfrm>
        <a:graphic>
          <a:graphicData uri="http://schemas.openxmlformats.org/drawingml/2006/table">
            <a:tbl>
              <a:tblPr>
                <a:noFill/>
                <a:tableStyleId>{09F24C62-9486-424C-8EA0-AE1E4262D9C4}</a:tableStyleId>
              </a:tblPr>
              <a:tblGrid>
                <a:gridCol w="5907925"/>
              </a:tblGrid>
              <a:tr h="296700">
                <a:tc>
                  <a:txBody>
                    <a:bodyPr>
                      <a:noAutofit/>
                    </a:bodyPr>
                    <a:lstStyle/>
                    <a:p>
                      <a:pPr indent="0" lvl="0" marL="0" marR="0" rtl="0" algn="ctr">
                        <a:lnSpc>
                          <a:spcPct val="100000"/>
                        </a:lnSpc>
                        <a:spcBef>
                          <a:spcPts val="0"/>
                        </a:spcBef>
                        <a:spcAft>
                          <a:spcPts val="0"/>
                        </a:spcAft>
                        <a:buClr>
                          <a:schemeClr val="lt1"/>
                        </a:buClr>
                        <a:buSzPts val="1600"/>
                        <a:buFont typeface="Century Gothic"/>
                        <a:buNone/>
                      </a:pPr>
                      <a:r>
                        <a:rPr b="1" i="0" lang="en-US" u="none" cap="none" strike="noStrike">
                          <a:solidFill>
                            <a:schemeClr val="lt1"/>
                          </a:solidFill>
                          <a:latin typeface="Century Gothic"/>
                          <a:ea typeface="Century Gothic"/>
                          <a:cs typeface="Century Gothic"/>
                          <a:sym typeface="Century Gothic"/>
                        </a:rPr>
                        <a:t>Pharmacokinetics</a:t>
                      </a:r>
                      <a:endParaRPr b="1" i="0" u="none" cap="none" strike="noStrike">
                        <a:solidFill>
                          <a:schemeClr val="lt1"/>
                        </a:solidFill>
                        <a:latin typeface="Century Gothic"/>
                        <a:ea typeface="Century Gothic"/>
                        <a:cs typeface="Century Gothic"/>
                        <a:sym typeface="Century Gothic"/>
                      </a:endParaRPr>
                    </a:p>
                  </a:txBody>
                  <a:tcPr marT="45725" marB="45725" marR="91450" marL="91450"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1"/>
                    </a:solidFill>
                  </a:tcPr>
                </a:tc>
              </a:tr>
              <a:tr h="2841100">
                <a:tc>
                  <a:txBody>
                    <a:bodyPr>
                      <a:noAutofit/>
                    </a:bodyPr>
                    <a:lstStyle/>
                    <a:p>
                      <a:pPr indent="-304800" lvl="0" marL="457200" rtl="0" algn="l">
                        <a:lnSpc>
                          <a:spcPct val="115000"/>
                        </a:lnSpc>
                        <a:spcBef>
                          <a:spcPts val="0"/>
                        </a:spcBef>
                        <a:spcAft>
                          <a:spcPts val="0"/>
                        </a:spcAft>
                        <a:buClr>
                          <a:schemeClr val="dk1"/>
                        </a:buClr>
                        <a:buSzPts val="1200"/>
                        <a:buFont typeface="Century Gothic"/>
                        <a:buChar char="●"/>
                      </a:pPr>
                      <a:r>
                        <a:rPr lang="en-US" sz="1200">
                          <a:solidFill>
                            <a:schemeClr val="dk1"/>
                          </a:solidFill>
                          <a:latin typeface="Century Gothic"/>
                          <a:ea typeface="Century Gothic"/>
                          <a:cs typeface="Century Gothic"/>
                          <a:sym typeface="Century Gothic"/>
                        </a:rPr>
                        <a:t>Small </a:t>
                      </a:r>
                      <a:r>
                        <a:rPr lang="en-US" sz="1200" u="sng">
                          <a:solidFill>
                            <a:schemeClr val="dk1"/>
                          </a:solidFill>
                          <a:latin typeface="Century Gothic"/>
                          <a:ea typeface="Century Gothic"/>
                          <a:cs typeface="Century Gothic"/>
                          <a:sym typeface="Century Gothic"/>
                        </a:rPr>
                        <a:t>lipophilic </a:t>
                      </a:r>
                      <a:r>
                        <a:rPr lang="en-US" sz="1200">
                          <a:solidFill>
                            <a:schemeClr val="dk1"/>
                          </a:solidFill>
                          <a:latin typeface="Century Gothic"/>
                          <a:ea typeface="Century Gothic"/>
                          <a:cs typeface="Century Gothic"/>
                          <a:sym typeface="Century Gothic"/>
                        </a:rPr>
                        <a:t>molecule → readily crosses all biological membranes.</a:t>
                      </a:r>
                      <a:endParaRPr sz="1200">
                        <a:solidFill>
                          <a:schemeClr val="dk1"/>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Clr>
                          <a:schemeClr val="dk1"/>
                        </a:buClr>
                        <a:buSzPts val="1200"/>
                        <a:buFont typeface="Century Gothic"/>
                        <a:buChar char="●"/>
                      </a:pPr>
                      <a:r>
                        <a:rPr lang="en-US" sz="1200">
                          <a:solidFill>
                            <a:schemeClr val="dk1"/>
                          </a:solidFill>
                          <a:latin typeface="Century Gothic"/>
                          <a:ea typeface="Century Gothic"/>
                          <a:cs typeface="Century Gothic"/>
                          <a:sym typeface="Century Gothic"/>
                        </a:rPr>
                        <a:t>Rapidly &amp; completely absorbed from GIT</a:t>
                      </a:r>
                      <a:endParaRPr sz="1200">
                        <a:solidFill>
                          <a:schemeClr val="dk1"/>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Clr>
                          <a:schemeClr val="dk1"/>
                        </a:buClr>
                        <a:buSzPts val="1200"/>
                        <a:buFont typeface="Times"/>
                        <a:buChar char="●"/>
                      </a:pPr>
                      <a:r>
                        <a:rPr lang="en-US" sz="1200">
                          <a:solidFill>
                            <a:schemeClr val="dk1"/>
                          </a:solidFill>
                          <a:latin typeface="Century Gothic"/>
                          <a:ea typeface="Century Gothic"/>
                          <a:cs typeface="Century Gothic"/>
                          <a:sym typeface="Century Gothic"/>
                        </a:rPr>
                        <a:t>Has large Vd (</a:t>
                      </a:r>
                      <a:r>
                        <a:rPr lang="en-US" sz="1200">
                          <a:solidFill>
                            <a:schemeClr val="accent1"/>
                          </a:solidFill>
                          <a:latin typeface="Century Gothic"/>
                          <a:ea typeface="Century Gothic"/>
                          <a:cs typeface="Century Gothic"/>
                          <a:sym typeface="Century Gothic"/>
                        </a:rPr>
                        <a:t>volume</a:t>
                      </a:r>
                      <a:r>
                        <a:rPr lang="en-US" sz="1200">
                          <a:solidFill>
                            <a:schemeClr val="accent1"/>
                          </a:solidFill>
                          <a:latin typeface="Century Gothic"/>
                          <a:ea typeface="Century Gothic"/>
                          <a:cs typeface="Century Gothic"/>
                          <a:sym typeface="Century Gothic"/>
                        </a:rPr>
                        <a:t> of </a:t>
                      </a:r>
                      <a:r>
                        <a:rPr lang="en-US" sz="1200">
                          <a:solidFill>
                            <a:schemeClr val="accent1"/>
                          </a:solidFill>
                          <a:latin typeface="Century Gothic"/>
                          <a:ea typeface="Century Gothic"/>
                          <a:cs typeface="Century Gothic"/>
                          <a:sym typeface="Century Gothic"/>
                        </a:rPr>
                        <a:t>distribution</a:t>
                      </a:r>
                      <a:r>
                        <a:rPr lang="en-US" sz="1200">
                          <a:solidFill>
                            <a:schemeClr val="accent1"/>
                          </a:solidFill>
                          <a:latin typeface="Century Gothic"/>
                          <a:ea typeface="Century Gothic"/>
                          <a:cs typeface="Century Gothic"/>
                          <a:sym typeface="Century Gothic"/>
                        </a:rPr>
                        <a:t>)</a:t>
                      </a:r>
                      <a:r>
                        <a:rPr lang="en-US" sz="1200">
                          <a:solidFill>
                            <a:schemeClr val="dk1"/>
                          </a:solidFill>
                          <a:latin typeface="Century Gothic"/>
                          <a:ea typeface="Century Gothic"/>
                          <a:cs typeface="Century Gothic"/>
                          <a:sym typeface="Century Gothic"/>
                        </a:rPr>
                        <a:t>(distributed to all body tissues)</a:t>
                      </a:r>
                      <a:r>
                        <a:rPr b="1" lang="en-US" sz="1200">
                          <a:solidFill>
                            <a:schemeClr val="dk1"/>
                          </a:solidFill>
                          <a:latin typeface="Century Gothic"/>
                          <a:ea typeface="Century Gothic"/>
                          <a:cs typeface="Century Gothic"/>
                          <a:sym typeface="Century Gothic"/>
                        </a:rPr>
                        <a:t> → Volume of distribution = Total body water (0.5-0.7 L/kg).</a:t>
                      </a:r>
                      <a:r>
                        <a:rPr b="1" lang="en-US" sz="1200">
                          <a:solidFill>
                            <a:srgbClr val="36506A"/>
                          </a:solidFill>
                          <a:latin typeface="Century Gothic"/>
                          <a:ea typeface="Century Gothic"/>
                          <a:cs typeface="Century Gothic"/>
                          <a:sym typeface="Century Gothic"/>
                        </a:rPr>
                        <a:t> </a:t>
                      </a:r>
                      <a:r>
                        <a:rPr b="1" lang="en-US" sz="1200">
                          <a:solidFill>
                            <a:schemeClr val="accent1"/>
                          </a:solidFill>
                          <a:latin typeface="Century Gothic"/>
                          <a:ea typeface="Century Gothic"/>
                          <a:cs typeface="Century Gothic"/>
                          <a:sym typeface="Century Gothic"/>
                        </a:rPr>
                        <a:t>“multi compartment distribution”</a:t>
                      </a:r>
                      <a:endParaRPr b="1" sz="1200">
                        <a:solidFill>
                          <a:schemeClr val="accent1"/>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Clr>
                          <a:schemeClr val="dk1"/>
                        </a:buClr>
                        <a:buSzPts val="1200"/>
                        <a:buFont typeface="Times"/>
                        <a:buChar char="●"/>
                      </a:pPr>
                      <a:r>
                        <a:rPr lang="en-US" sz="1200">
                          <a:solidFill>
                            <a:schemeClr val="dk1"/>
                          </a:solidFill>
                          <a:latin typeface="Century Gothic"/>
                          <a:ea typeface="Century Gothic"/>
                          <a:cs typeface="Century Gothic"/>
                          <a:sym typeface="Century Gothic"/>
                        </a:rPr>
                        <a:t>Crosses </a:t>
                      </a:r>
                      <a:r>
                        <a:rPr b="1" lang="en-US" sz="1200" u="sng">
                          <a:solidFill>
                            <a:schemeClr val="dk1"/>
                          </a:solidFill>
                          <a:latin typeface="Century Gothic"/>
                          <a:ea typeface="Century Gothic"/>
                          <a:cs typeface="Century Gothic"/>
                          <a:sym typeface="Century Gothic"/>
                        </a:rPr>
                        <a:t>placenta </a:t>
                      </a:r>
                      <a:r>
                        <a:rPr lang="en-US" sz="1200">
                          <a:solidFill>
                            <a:schemeClr val="dk1"/>
                          </a:solidFill>
                          <a:latin typeface="Century Gothic"/>
                          <a:ea typeface="Century Gothic"/>
                          <a:cs typeface="Century Gothic"/>
                          <a:sym typeface="Century Gothic"/>
                        </a:rPr>
                        <a:t>and excreted in milk.</a:t>
                      </a:r>
                      <a:endParaRPr sz="1200">
                        <a:solidFill>
                          <a:schemeClr val="dk1"/>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Clr>
                          <a:schemeClr val="dk1"/>
                        </a:buClr>
                        <a:buSzPts val="1200"/>
                        <a:buFont typeface="Times"/>
                        <a:buChar char="●"/>
                      </a:pPr>
                      <a:r>
                        <a:rPr b="1" lang="en-US" sz="1200">
                          <a:solidFill>
                            <a:schemeClr val="dk1"/>
                          </a:solidFill>
                          <a:latin typeface="Century Gothic"/>
                          <a:ea typeface="Century Gothic"/>
                          <a:cs typeface="Century Gothic"/>
                          <a:sym typeface="Century Gothic"/>
                        </a:rPr>
                        <a:t>Acute </a:t>
                      </a:r>
                      <a:r>
                        <a:rPr lang="en-US" sz="1200">
                          <a:solidFill>
                            <a:schemeClr val="dk1"/>
                          </a:solidFill>
                          <a:latin typeface="Century Gothic"/>
                          <a:ea typeface="Century Gothic"/>
                          <a:cs typeface="Century Gothic"/>
                          <a:sym typeface="Century Gothic"/>
                        </a:rPr>
                        <a:t>alcohol consumption inhibits </a:t>
                      </a:r>
                      <a:r>
                        <a:rPr b="1" lang="en-US" sz="1200">
                          <a:solidFill>
                            <a:srgbClr val="FF0000"/>
                          </a:solidFill>
                          <a:latin typeface="Century Gothic"/>
                          <a:ea typeface="Century Gothic"/>
                          <a:cs typeface="Century Gothic"/>
                          <a:sym typeface="Century Gothic"/>
                        </a:rPr>
                        <a:t>CYP450 2E1</a:t>
                      </a:r>
                      <a:r>
                        <a:rPr b="1" lang="en-US" sz="1200">
                          <a:solidFill>
                            <a:schemeClr val="dk1"/>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 ↓ metabolism of other drugs taken concurrently as (warfarin, phenytoin).</a:t>
                      </a:r>
                      <a:r>
                        <a:rPr lang="en-US" sz="1200">
                          <a:solidFill>
                            <a:schemeClr val="accent1"/>
                          </a:solidFill>
                          <a:latin typeface="Century Gothic"/>
                          <a:ea typeface="Century Gothic"/>
                          <a:cs typeface="Century Gothic"/>
                          <a:sym typeface="Century Gothic"/>
                        </a:rPr>
                        <a:t>here patient might have bleeding if use warfarin</a:t>
                      </a:r>
                      <a:endParaRPr sz="1200">
                        <a:solidFill>
                          <a:schemeClr val="accent1"/>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Clr>
                          <a:schemeClr val="dk1"/>
                        </a:buClr>
                        <a:buSzPts val="1200"/>
                        <a:buFont typeface="Times"/>
                        <a:buChar char="●"/>
                      </a:pPr>
                      <a:r>
                        <a:rPr b="1" lang="en-US" sz="1200">
                          <a:solidFill>
                            <a:schemeClr val="dk1"/>
                          </a:solidFill>
                          <a:latin typeface="Century Gothic"/>
                          <a:ea typeface="Century Gothic"/>
                          <a:cs typeface="Century Gothic"/>
                          <a:sym typeface="Century Gothic"/>
                        </a:rPr>
                        <a:t>Chronic </a:t>
                      </a:r>
                      <a:r>
                        <a:rPr lang="en-US" sz="1200">
                          <a:solidFill>
                            <a:schemeClr val="dk1"/>
                          </a:solidFill>
                          <a:latin typeface="Century Gothic"/>
                          <a:ea typeface="Century Gothic"/>
                          <a:cs typeface="Century Gothic"/>
                          <a:sym typeface="Century Gothic"/>
                        </a:rPr>
                        <a:t>alcohol consumption induces liver microsomal enzyme </a:t>
                      </a:r>
                      <a:r>
                        <a:rPr b="1" lang="en-US" sz="1200">
                          <a:solidFill>
                            <a:schemeClr val="dk1"/>
                          </a:solidFill>
                          <a:latin typeface="Century Gothic"/>
                          <a:ea typeface="Century Gothic"/>
                          <a:cs typeface="Century Gothic"/>
                          <a:sym typeface="Century Gothic"/>
                        </a:rPr>
                        <a:t>CYP450 2E1</a:t>
                      </a:r>
                      <a:r>
                        <a:rPr lang="en-US" sz="1200">
                          <a:solidFill>
                            <a:schemeClr val="dk1"/>
                          </a:solidFill>
                          <a:latin typeface="Century Gothic"/>
                          <a:ea typeface="Century Gothic"/>
                          <a:cs typeface="Century Gothic"/>
                          <a:sym typeface="Century Gothic"/>
                        </a:rPr>
                        <a:t>, which leads to significant increases in ethanol metabolism (Tolerance) &amp; metabolism of other drugs as warfarin (Drug interactions). </a:t>
                      </a:r>
                      <a:r>
                        <a:rPr lang="en-US" sz="1200">
                          <a:solidFill>
                            <a:schemeClr val="accent1"/>
                          </a:solidFill>
                          <a:latin typeface="Century Gothic"/>
                          <a:ea typeface="Century Gothic"/>
                          <a:cs typeface="Century Gothic"/>
                          <a:sym typeface="Century Gothic"/>
                        </a:rPr>
                        <a:t>here patient might have DVT(deep vein thrombosis)</a:t>
                      </a:r>
                      <a:endParaRPr sz="1200">
                        <a:solidFill>
                          <a:schemeClr val="accent1"/>
                        </a:solidFill>
                        <a:latin typeface="Century Gothic"/>
                        <a:ea typeface="Century Gothic"/>
                        <a:cs typeface="Century Gothic"/>
                        <a:sym typeface="Century Gothic"/>
                      </a:endParaRPr>
                    </a:p>
                  </a:txBody>
                  <a:tcPr marT="45725" marB="45725" marR="91450" marL="91450"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96700">
                <a:tc>
                  <a:txBody>
                    <a:bodyPr>
                      <a:noAutofit/>
                    </a:bodyPr>
                    <a:lstStyle/>
                    <a:p>
                      <a:pPr indent="-411163" lvl="0" marL="547688" marR="0" rtl="0" algn="ctr">
                        <a:lnSpc>
                          <a:spcPct val="100000"/>
                        </a:lnSpc>
                        <a:spcBef>
                          <a:spcPts val="0"/>
                        </a:spcBef>
                        <a:spcAft>
                          <a:spcPts val="0"/>
                        </a:spcAft>
                        <a:buClr>
                          <a:srgbClr val="A3E95A"/>
                        </a:buClr>
                        <a:buSzPts val="1200"/>
                        <a:buFont typeface="Noto Sans Symbols"/>
                        <a:buNone/>
                      </a:pPr>
                      <a:r>
                        <a:rPr b="1" i="0" lang="en-US" u="none" cap="none" strike="noStrike">
                          <a:solidFill>
                            <a:schemeClr val="accent1"/>
                          </a:solidFill>
                          <a:latin typeface="Century Gothic"/>
                          <a:ea typeface="Century Gothic"/>
                          <a:cs typeface="Century Gothic"/>
                          <a:sym typeface="Century Gothic"/>
                        </a:rPr>
                        <a:t>Metabolism in gastric mucosa &amp; liver</a:t>
                      </a:r>
                      <a:endParaRPr/>
                    </a:p>
                  </a:txBody>
                  <a:tcPr marT="45725" marB="45725" marR="91450" marL="91450"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2F2F2"/>
                    </a:solidFill>
                  </a:tcPr>
                </a:tc>
              </a:tr>
              <a:tr h="1874025">
                <a:tc>
                  <a:txBody>
                    <a:bodyPr>
                      <a:noAutofit/>
                    </a:bodyPr>
                    <a:lstStyle/>
                    <a:p>
                      <a:pPr indent="-411162" lvl="0" marL="547687" rtl="0" algn="l">
                        <a:spcBef>
                          <a:spcPts val="0"/>
                        </a:spcBef>
                        <a:spcAft>
                          <a:spcPts val="0"/>
                        </a:spcAft>
                        <a:buClr>
                          <a:schemeClr val="dk1"/>
                        </a:buClr>
                        <a:buSzPts val="1200"/>
                        <a:buFont typeface="Noto Sans Symbols"/>
                        <a:buChar char="▪"/>
                      </a:pPr>
                      <a:r>
                        <a:rPr lang="en-US" sz="1200">
                          <a:solidFill>
                            <a:schemeClr val="dk1"/>
                          </a:solidFill>
                          <a:latin typeface="Century Gothic"/>
                          <a:ea typeface="Century Gothic"/>
                          <a:cs typeface="Century Gothic"/>
                          <a:sym typeface="Century Gothic"/>
                        </a:rPr>
                        <a:t>Oxidation of </a:t>
                      </a:r>
                      <a:r>
                        <a:rPr b="1" lang="en-US" sz="1200">
                          <a:solidFill>
                            <a:schemeClr val="dk1"/>
                          </a:solidFill>
                          <a:latin typeface="Century Gothic"/>
                          <a:ea typeface="Century Gothic"/>
                          <a:cs typeface="Century Gothic"/>
                          <a:sym typeface="Century Gothic"/>
                        </a:rPr>
                        <a:t>ethanol</a:t>
                      </a:r>
                      <a:r>
                        <a:rPr lang="en-US" sz="1200">
                          <a:solidFill>
                            <a:schemeClr val="dk1"/>
                          </a:solidFill>
                          <a:latin typeface="Century Gothic"/>
                          <a:ea typeface="Century Gothic"/>
                          <a:cs typeface="Century Gothic"/>
                          <a:sym typeface="Century Gothic"/>
                        </a:rPr>
                        <a:t> to </a:t>
                      </a:r>
                      <a:r>
                        <a:rPr b="1" lang="en-US" sz="1200">
                          <a:solidFill>
                            <a:schemeClr val="dk1"/>
                          </a:solidFill>
                          <a:latin typeface="Century Gothic"/>
                          <a:ea typeface="Century Gothic"/>
                          <a:cs typeface="Century Gothic"/>
                          <a:sym typeface="Century Gothic"/>
                        </a:rPr>
                        <a:t>acetaldehyde</a:t>
                      </a:r>
                      <a:r>
                        <a:rPr lang="en-US" sz="1200">
                          <a:solidFill>
                            <a:schemeClr val="dk1"/>
                          </a:solidFill>
                          <a:latin typeface="Century Gothic"/>
                          <a:ea typeface="Century Gothic"/>
                          <a:cs typeface="Century Gothic"/>
                          <a:sym typeface="Century Gothic"/>
                        </a:rPr>
                        <a:t> via alcohol dehydrogenase or </a:t>
                      </a:r>
                      <a:r>
                        <a:rPr b="1" lang="en-US" sz="1200">
                          <a:solidFill>
                            <a:schemeClr val="dk1"/>
                          </a:solidFill>
                          <a:latin typeface="Century Gothic"/>
                          <a:ea typeface="Century Gothic"/>
                          <a:cs typeface="Century Gothic"/>
                          <a:sym typeface="Century Gothic"/>
                        </a:rPr>
                        <a:t>cyt</a:t>
                      </a:r>
                      <a:r>
                        <a:rPr b="1" lang="en-US" sz="1200">
                          <a:solidFill>
                            <a:schemeClr val="dk1"/>
                          </a:solidFill>
                          <a:latin typeface="Century Gothic"/>
                          <a:ea typeface="Century Gothic"/>
                          <a:cs typeface="Century Gothic"/>
                          <a:sym typeface="Century Gothic"/>
                        </a:rPr>
                        <a:t>-p450</a:t>
                      </a:r>
                      <a:r>
                        <a:rPr lang="en-US" sz="1200">
                          <a:solidFill>
                            <a:schemeClr val="dk1"/>
                          </a:solidFill>
                          <a:latin typeface="Century Gothic"/>
                          <a:ea typeface="Century Gothic"/>
                          <a:cs typeface="Century Gothic"/>
                          <a:sym typeface="Century Gothic"/>
                        </a:rPr>
                        <a:t> (CYP2E1).</a:t>
                      </a:r>
                      <a:endParaRPr sz="1200">
                        <a:solidFill>
                          <a:schemeClr val="dk1"/>
                        </a:solidFill>
                        <a:latin typeface="Century Gothic"/>
                        <a:ea typeface="Century Gothic"/>
                        <a:cs typeface="Century Gothic"/>
                        <a:sym typeface="Century Gothic"/>
                      </a:endParaRPr>
                    </a:p>
                    <a:p>
                      <a:pPr indent="-411162" lvl="0" marL="547687" rtl="0" algn="l">
                        <a:spcBef>
                          <a:spcPts val="0"/>
                        </a:spcBef>
                        <a:spcAft>
                          <a:spcPts val="0"/>
                        </a:spcAft>
                        <a:buClr>
                          <a:schemeClr val="dk1"/>
                        </a:buClr>
                        <a:buSzPts val="1200"/>
                        <a:buFont typeface="Noto Sans Symbols"/>
                        <a:buChar char="▪"/>
                      </a:pPr>
                      <a:r>
                        <a:rPr b="1" lang="en-US" sz="1200">
                          <a:solidFill>
                            <a:schemeClr val="dk1"/>
                          </a:solidFill>
                          <a:latin typeface="Century Gothic"/>
                          <a:ea typeface="Century Gothic"/>
                          <a:cs typeface="Century Gothic"/>
                          <a:sym typeface="Century Gothic"/>
                        </a:rPr>
                        <a:t>Acetaldehyde</a:t>
                      </a:r>
                      <a:r>
                        <a:rPr lang="en-US" sz="1200">
                          <a:solidFill>
                            <a:schemeClr val="dk1"/>
                          </a:solidFill>
                          <a:latin typeface="Century Gothic"/>
                          <a:ea typeface="Century Gothic"/>
                          <a:cs typeface="Century Gothic"/>
                          <a:sym typeface="Century Gothic"/>
                        </a:rPr>
                        <a:t> is converted to </a:t>
                      </a:r>
                      <a:r>
                        <a:rPr b="1" lang="en-US" sz="1200">
                          <a:solidFill>
                            <a:schemeClr val="dk1"/>
                          </a:solidFill>
                          <a:latin typeface="Century Gothic"/>
                          <a:ea typeface="Century Gothic"/>
                          <a:cs typeface="Century Gothic"/>
                          <a:sym typeface="Century Gothic"/>
                        </a:rPr>
                        <a:t>acetate</a:t>
                      </a:r>
                      <a:r>
                        <a:rPr lang="en-US" sz="1200">
                          <a:solidFill>
                            <a:schemeClr val="dk1"/>
                          </a:solidFill>
                          <a:latin typeface="Century Gothic"/>
                          <a:ea typeface="Century Gothic"/>
                          <a:cs typeface="Century Gothic"/>
                          <a:sym typeface="Century Gothic"/>
                        </a:rPr>
                        <a:t> via aldehyde dehydrogenase which also </a:t>
                      </a:r>
                      <a:r>
                        <a:rPr lang="en-US" sz="1200" u="sng">
                          <a:solidFill>
                            <a:schemeClr val="dk1"/>
                          </a:solidFill>
                          <a:latin typeface="Century Gothic"/>
                          <a:ea typeface="Century Gothic"/>
                          <a:cs typeface="Century Gothic"/>
                          <a:sym typeface="Century Gothic"/>
                        </a:rPr>
                        <a:t>reduces</a:t>
                      </a:r>
                      <a:r>
                        <a:rPr lang="en-US" sz="1200">
                          <a:solidFill>
                            <a:schemeClr val="dk1"/>
                          </a:solidFill>
                          <a:latin typeface="Century Gothic"/>
                          <a:ea typeface="Century Gothic"/>
                          <a:cs typeface="Century Gothic"/>
                          <a:sym typeface="Century Gothic"/>
                        </a:rPr>
                        <a:t> NAD</a:t>
                      </a:r>
                      <a:r>
                        <a:rPr b="1" lang="en-US" sz="1200">
                          <a:solidFill>
                            <a:schemeClr val="dk1"/>
                          </a:solidFill>
                          <a:latin typeface="Century Gothic"/>
                          <a:ea typeface="Century Gothic"/>
                          <a:cs typeface="Century Gothic"/>
                          <a:sym typeface="Century Gothic"/>
                        </a:rPr>
                        <a:t>+</a:t>
                      </a:r>
                      <a:r>
                        <a:rPr lang="en-US" sz="1200">
                          <a:solidFill>
                            <a:schemeClr val="dk1"/>
                          </a:solidFill>
                          <a:latin typeface="Century Gothic"/>
                          <a:ea typeface="Century Gothic"/>
                          <a:cs typeface="Century Gothic"/>
                          <a:sym typeface="Century Gothic"/>
                        </a:rPr>
                        <a:t> to NAD</a:t>
                      </a:r>
                      <a:r>
                        <a:rPr b="1" lang="en-US" sz="1200">
                          <a:solidFill>
                            <a:schemeClr val="dk1"/>
                          </a:solidFill>
                          <a:latin typeface="Century Gothic"/>
                          <a:ea typeface="Century Gothic"/>
                          <a:cs typeface="Century Gothic"/>
                          <a:sym typeface="Century Gothic"/>
                        </a:rPr>
                        <a:t>H</a:t>
                      </a:r>
                      <a:r>
                        <a:rPr lang="en-US" sz="1200">
                          <a:solidFill>
                            <a:schemeClr val="dk1"/>
                          </a:solidFill>
                          <a:latin typeface="Century Gothic"/>
                          <a:ea typeface="Century Gothic"/>
                          <a:cs typeface="Century Gothic"/>
                          <a:sym typeface="Century Gothic"/>
                        </a:rPr>
                        <a:t>. </a:t>
                      </a:r>
                      <a:r>
                        <a:rPr lang="en-US" sz="1200">
                          <a:solidFill>
                            <a:srgbClr val="CCCCCC"/>
                          </a:solidFill>
                          <a:latin typeface="Century Gothic"/>
                          <a:ea typeface="Century Gothic"/>
                          <a:cs typeface="Century Gothic"/>
                          <a:sym typeface="Century Gothic"/>
                        </a:rPr>
                        <a:t>(Co-factor)</a:t>
                      </a:r>
                      <a:endParaRPr sz="1200">
                        <a:solidFill>
                          <a:srgbClr val="CCCCCC"/>
                        </a:solidFill>
                        <a:latin typeface="Century Gothic"/>
                        <a:ea typeface="Century Gothic"/>
                        <a:cs typeface="Century Gothic"/>
                        <a:sym typeface="Century Gothic"/>
                      </a:endParaRPr>
                    </a:p>
                    <a:p>
                      <a:pPr indent="-411162" lvl="0" marL="547687" rtl="0" algn="l">
                        <a:spcBef>
                          <a:spcPts val="0"/>
                        </a:spcBef>
                        <a:spcAft>
                          <a:spcPts val="0"/>
                        </a:spcAft>
                        <a:buClr>
                          <a:schemeClr val="dk1"/>
                        </a:buClr>
                        <a:buSzPts val="1200"/>
                        <a:buFont typeface="Noto Sans Symbols"/>
                        <a:buChar char="▪"/>
                      </a:pPr>
                      <a:r>
                        <a:rPr b="1" lang="en-US" sz="1200">
                          <a:solidFill>
                            <a:schemeClr val="dk1"/>
                          </a:solidFill>
                          <a:latin typeface="Century Gothic"/>
                          <a:ea typeface="Century Gothic"/>
                          <a:cs typeface="Century Gothic"/>
                          <a:sym typeface="Century Gothic"/>
                        </a:rPr>
                        <a:t>Acetate</a:t>
                      </a:r>
                      <a:r>
                        <a:rPr lang="en-US" sz="1200">
                          <a:solidFill>
                            <a:schemeClr val="dk1"/>
                          </a:solidFill>
                          <a:latin typeface="Century Gothic"/>
                          <a:ea typeface="Century Gothic"/>
                          <a:cs typeface="Century Gothic"/>
                          <a:sym typeface="Century Gothic"/>
                        </a:rPr>
                        <a:t> ultimately is converted to CO</a:t>
                      </a:r>
                      <a:r>
                        <a:rPr baseline="-25000" lang="en-US" sz="1200">
                          <a:solidFill>
                            <a:schemeClr val="dk1"/>
                          </a:solidFill>
                          <a:latin typeface="Century Gothic"/>
                          <a:ea typeface="Century Gothic"/>
                          <a:cs typeface="Century Gothic"/>
                          <a:sym typeface="Century Gothic"/>
                        </a:rPr>
                        <a:t>2</a:t>
                      </a:r>
                      <a:r>
                        <a:rPr lang="en-US" sz="1200">
                          <a:solidFill>
                            <a:schemeClr val="dk1"/>
                          </a:solidFill>
                          <a:latin typeface="Century Gothic"/>
                          <a:ea typeface="Century Gothic"/>
                          <a:cs typeface="Century Gothic"/>
                          <a:sym typeface="Century Gothic"/>
                        </a:rPr>
                        <a:t> + water </a:t>
                      </a:r>
                      <a:r>
                        <a:rPr lang="en-US" sz="1200">
                          <a:solidFill>
                            <a:schemeClr val="accent1"/>
                          </a:solidFill>
                          <a:latin typeface="Century Gothic"/>
                          <a:ea typeface="Century Gothic"/>
                          <a:cs typeface="Century Gothic"/>
                          <a:sym typeface="Century Gothic"/>
                        </a:rPr>
                        <a:t>(to decrase the oxdtive stress)</a:t>
                      </a:r>
                      <a:endParaRPr sz="1200">
                        <a:solidFill>
                          <a:schemeClr val="accent1"/>
                        </a:solidFill>
                        <a:latin typeface="Century Gothic"/>
                        <a:ea typeface="Century Gothic"/>
                        <a:cs typeface="Century Gothic"/>
                        <a:sym typeface="Century Gothic"/>
                      </a:endParaRPr>
                    </a:p>
                    <a:p>
                      <a:pPr indent="-411162" lvl="0" marL="547687" rtl="0" algn="l">
                        <a:spcBef>
                          <a:spcPts val="0"/>
                        </a:spcBef>
                        <a:spcAft>
                          <a:spcPts val="0"/>
                        </a:spcAft>
                        <a:buClr>
                          <a:schemeClr val="dk1"/>
                        </a:buClr>
                        <a:buSzPts val="1200"/>
                        <a:buFont typeface="Noto Sans Symbols"/>
                        <a:buChar char="▪"/>
                      </a:pPr>
                      <a:r>
                        <a:rPr lang="en-US" sz="1200">
                          <a:solidFill>
                            <a:schemeClr val="dk1"/>
                          </a:solidFill>
                          <a:latin typeface="Century Gothic"/>
                          <a:ea typeface="Century Gothic"/>
                          <a:cs typeface="Century Gothic"/>
                          <a:sym typeface="Century Gothic"/>
                        </a:rPr>
                        <a:t>At </a:t>
                      </a:r>
                      <a:r>
                        <a:rPr b="1" lang="en-US" sz="1200">
                          <a:solidFill>
                            <a:schemeClr val="dk1"/>
                          </a:solidFill>
                          <a:latin typeface="Century Gothic"/>
                          <a:ea typeface="Century Gothic"/>
                          <a:cs typeface="Century Gothic"/>
                          <a:sym typeface="Century Gothic"/>
                        </a:rPr>
                        <a:t>low</a:t>
                      </a:r>
                      <a:r>
                        <a:rPr lang="en-US" sz="1200">
                          <a:solidFill>
                            <a:schemeClr val="dk1"/>
                          </a:solidFill>
                          <a:latin typeface="Century Gothic"/>
                          <a:ea typeface="Century Gothic"/>
                          <a:cs typeface="Century Gothic"/>
                          <a:sym typeface="Century Gothic"/>
                        </a:rPr>
                        <a:t> ethanol conc. → minor metabolism by MEOS (</a:t>
                      </a:r>
                      <a:r>
                        <a:rPr b="1" lang="en-US" sz="1200">
                          <a:solidFill>
                            <a:schemeClr val="dk1"/>
                          </a:solidFill>
                          <a:latin typeface="Century Gothic"/>
                          <a:ea typeface="Century Gothic"/>
                          <a:cs typeface="Century Gothic"/>
                          <a:sym typeface="Century Gothic"/>
                        </a:rPr>
                        <a:t>microsomal ethanol-oxidizing system</a:t>
                      </a:r>
                      <a:r>
                        <a:rPr lang="en-US" sz="1200">
                          <a:solidFill>
                            <a:schemeClr val="dk1"/>
                          </a:solidFill>
                          <a:latin typeface="Century Gothic"/>
                          <a:ea typeface="Century Gothic"/>
                          <a:cs typeface="Century Gothic"/>
                          <a:sym typeface="Century Gothic"/>
                        </a:rPr>
                        <a:t>) mainly cyt-p450 (CYP2E1).</a:t>
                      </a:r>
                      <a:endParaRPr sz="1200">
                        <a:solidFill>
                          <a:schemeClr val="dk1"/>
                        </a:solidFill>
                        <a:latin typeface="Century Gothic"/>
                        <a:ea typeface="Century Gothic"/>
                        <a:cs typeface="Century Gothic"/>
                        <a:sym typeface="Century Gothic"/>
                      </a:endParaRPr>
                    </a:p>
                    <a:p>
                      <a:pPr indent="-411162" lvl="0" marL="547687" rtl="0" algn="l">
                        <a:spcBef>
                          <a:spcPts val="0"/>
                        </a:spcBef>
                        <a:spcAft>
                          <a:spcPts val="0"/>
                        </a:spcAft>
                        <a:buClr>
                          <a:schemeClr val="dk1"/>
                        </a:buClr>
                        <a:buSzPts val="1200"/>
                        <a:buFont typeface="Noto Sans Symbols"/>
                        <a:buChar char="▪"/>
                      </a:pPr>
                      <a:r>
                        <a:rPr lang="en-US" sz="1200">
                          <a:solidFill>
                            <a:schemeClr val="dk1"/>
                          </a:solidFill>
                          <a:latin typeface="Century Gothic"/>
                          <a:ea typeface="Century Gothic"/>
                          <a:cs typeface="Century Gothic"/>
                          <a:sym typeface="Century Gothic"/>
                        </a:rPr>
                        <a:t>Upon </a:t>
                      </a:r>
                      <a:r>
                        <a:rPr lang="en-US" sz="1200" u="sng">
                          <a:solidFill>
                            <a:schemeClr val="dk1"/>
                          </a:solidFill>
                          <a:latin typeface="Century Gothic"/>
                          <a:ea typeface="Century Gothic"/>
                          <a:cs typeface="Century Gothic"/>
                          <a:sym typeface="Century Gothic"/>
                        </a:rPr>
                        <a:t>continuous</a:t>
                      </a:r>
                      <a:r>
                        <a:rPr lang="en-US" sz="1200">
                          <a:solidFill>
                            <a:schemeClr val="dk1"/>
                          </a:solidFill>
                          <a:latin typeface="Century Gothic"/>
                          <a:ea typeface="Century Gothic"/>
                          <a:cs typeface="Century Gothic"/>
                          <a:sym typeface="Century Gothic"/>
                        </a:rPr>
                        <a:t> alcohol use, this enzyme is stimulated and contribute significantly to </a:t>
                      </a:r>
                      <a:r>
                        <a:rPr b="1" lang="en-US" sz="1200">
                          <a:solidFill>
                            <a:schemeClr val="dk1"/>
                          </a:solidFill>
                          <a:latin typeface="Century Gothic"/>
                          <a:ea typeface="Century Gothic"/>
                          <a:cs typeface="Century Gothic"/>
                          <a:sym typeface="Century Gothic"/>
                        </a:rPr>
                        <a:t>alcohol metabolism &amp; tolerance</a:t>
                      </a:r>
                      <a:r>
                        <a:rPr lang="en-US" sz="1200">
                          <a:solidFill>
                            <a:schemeClr val="dk1"/>
                          </a:solidFill>
                          <a:latin typeface="Century Gothic"/>
                          <a:ea typeface="Century Gothic"/>
                          <a:cs typeface="Century Gothic"/>
                          <a:sym typeface="Century Gothic"/>
                        </a:rPr>
                        <a:t>.</a:t>
                      </a:r>
                      <a:endParaRPr sz="1200">
                        <a:latin typeface="Century Gothic"/>
                        <a:ea typeface="Century Gothic"/>
                        <a:cs typeface="Century Gothic"/>
                        <a:sym typeface="Century Gothic"/>
                      </a:endParaRPr>
                    </a:p>
                  </a:txBody>
                  <a:tcPr marT="45725" marB="45725" marR="91450" marL="91450"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
        <p:nvSpPr>
          <p:cNvPr id="180" name="Google Shape;180;p26"/>
          <p:cNvSpPr/>
          <p:nvPr/>
        </p:nvSpPr>
        <p:spPr>
          <a:xfrm rot="-5400000">
            <a:off x="3073331" y="6782805"/>
            <a:ext cx="125412" cy="2414389"/>
          </a:xfrm>
          <a:prstGeom prst="downArrow">
            <a:avLst>
              <a:gd fmla="val 50000" name="adj1"/>
              <a:gd fmla="val 76353" name="adj2"/>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Century Gothic"/>
              <a:ea typeface="Century Gothic"/>
              <a:cs typeface="Century Gothic"/>
              <a:sym typeface="Century Gothic"/>
            </a:endParaRPr>
          </a:p>
        </p:txBody>
      </p:sp>
      <p:sp>
        <p:nvSpPr>
          <p:cNvPr id="181" name="Google Shape;181;p26"/>
          <p:cNvSpPr txBox="1"/>
          <p:nvPr/>
        </p:nvSpPr>
        <p:spPr>
          <a:xfrm>
            <a:off x="267937" y="7835968"/>
            <a:ext cx="1692345" cy="276999"/>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b="1" i="0" lang="en-US" sz="1100" u="none" cap="none" strike="noStrike">
                <a:solidFill>
                  <a:schemeClr val="dk1"/>
                </a:solidFill>
                <a:latin typeface="Century Gothic"/>
                <a:ea typeface="Century Gothic"/>
                <a:cs typeface="Century Gothic"/>
                <a:sym typeface="Century Gothic"/>
              </a:rPr>
              <a:t>CH</a:t>
            </a:r>
            <a:r>
              <a:rPr b="1" baseline="-25000" i="0" lang="en-US" sz="1100" u="none" cap="none" strike="noStrike">
                <a:solidFill>
                  <a:schemeClr val="dk1"/>
                </a:solidFill>
                <a:latin typeface="Century Gothic"/>
                <a:ea typeface="Century Gothic"/>
                <a:cs typeface="Century Gothic"/>
                <a:sym typeface="Century Gothic"/>
              </a:rPr>
              <a:t>3</a:t>
            </a:r>
            <a:r>
              <a:rPr b="1" i="0" lang="en-US" sz="1100" u="none" cap="none" strike="noStrike">
                <a:solidFill>
                  <a:schemeClr val="dk1"/>
                </a:solidFill>
                <a:latin typeface="Century Gothic"/>
                <a:ea typeface="Century Gothic"/>
                <a:cs typeface="Century Gothic"/>
                <a:sym typeface="Century Gothic"/>
              </a:rPr>
              <a:t>CH</a:t>
            </a:r>
            <a:r>
              <a:rPr b="1" baseline="-25000" i="0" lang="en-US" sz="1100" u="none" cap="none" strike="noStrike">
                <a:solidFill>
                  <a:schemeClr val="dk1"/>
                </a:solidFill>
                <a:latin typeface="Century Gothic"/>
                <a:ea typeface="Century Gothic"/>
                <a:cs typeface="Century Gothic"/>
                <a:sym typeface="Century Gothic"/>
              </a:rPr>
              <a:t>2</a:t>
            </a:r>
            <a:r>
              <a:rPr b="1" i="0" lang="en-US" sz="1100" u="none" cap="none" strike="noStrike">
                <a:solidFill>
                  <a:schemeClr val="dk1"/>
                </a:solidFill>
                <a:latin typeface="Century Gothic"/>
                <a:ea typeface="Century Gothic"/>
                <a:cs typeface="Century Gothic"/>
                <a:sym typeface="Century Gothic"/>
              </a:rPr>
              <a:t>OH (Ethanol)</a:t>
            </a:r>
            <a:endParaRPr b="1" i="0" sz="1100" u="none" cap="none" strike="noStrike">
              <a:solidFill>
                <a:schemeClr val="dk1"/>
              </a:solidFill>
              <a:latin typeface="Century Gothic"/>
              <a:ea typeface="Century Gothic"/>
              <a:cs typeface="Century Gothic"/>
              <a:sym typeface="Century Gothic"/>
            </a:endParaRPr>
          </a:p>
        </p:txBody>
      </p:sp>
      <p:sp>
        <p:nvSpPr>
          <p:cNvPr id="182" name="Google Shape;182;p26"/>
          <p:cNvSpPr txBox="1"/>
          <p:nvPr/>
        </p:nvSpPr>
        <p:spPr>
          <a:xfrm>
            <a:off x="4370050" y="6781725"/>
            <a:ext cx="2348700" cy="620700"/>
          </a:xfrm>
          <a:prstGeom prst="rect">
            <a:avLst/>
          </a:prstGeom>
          <a:noFill/>
          <a:ln cap="flat" cmpd="sng" w="9525">
            <a:solidFill>
              <a:schemeClr val="dk1"/>
            </a:solidFill>
            <a:prstDash val="dot"/>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100" u="none" cap="none" strike="noStrike">
                <a:solidFill>
                  <a:schemeClr val="dk1"/>
                </a:solidFill>
                <a:latin typeface="Century Gothic"/>
                <a:ea typeface="Century Gothic"/>
                <a:cs typeface="Century Gothic"/>
                <a:sym typeface="Century Gothic"/>
              </a:rPr>
              <a:t>90-98% in </a:t>
            </a:r>
            <a:r>
              <a:rPr b="1" i="0" lang="en-US" sz="1100" u="none" cap="none" strike="noStrike">
                <a:solidFill>
                  <a:schemeClr val="dk1"/>
                </a:solidFill>
                <a:latin typeface="Century Gothic"/>
                <a:ea typeface="Century Gothic"/>
                <a:cs typeface="Century Gothic"/>
                <a:sym typeface="Century Gothic"/>
              </a:rPr>
              <a:t>liver</a:t>
            </a:r>
            <a:endParaRPr sz="1100"/>
          </a:p>
          <a:p>
            <a:pPr indent="0" lvl="0" marL="0" marR="0" rtl="0" algn="ctr">
              <a:spcBef>
                <a:spcPts val="0"/>
              </a:spcBef>
              <a:spcAft>
                <a:spcPts val="0"/>
              </a:spcAft>
              <a:buNone/>
            </a:pPr>
            <a:r>
              <a:rPr b="0" i="0" lang="en-US" sz="1100" u="none" cap="none" strike="noStrike">
                <a:solidFill>
                  <a:schemeClr val="accent1"/>
                </a:solidFill>
                <a:latin typeface="Century Gothic"/>
                <a:ea typeface="Century Gothic"/>
                <a:cs typeface="Century Gothic"/>
                <a:sym typeface="Century Gothic"/>
              </a:rPr>
              <a:t>Depends on cytosolic enzyme (alcohol dehydrogenase)</a:t>
            </a:r>
            <a:endParaRPr b="0" i="0" sz="1100" u="none" cap="none" strike="noStrike">
              <a:solidFill>
                <a:schemeClr val="accent1"/>
              </a:solidFill>
              <a:latin typeface="Century Gothic"/>
              <a:ea typeface="Century Gothic"/>
              <a:cs typeface="Century Gothic"/>
              <a:sym typeface="Century Gothic"/>
            </a:endParaRPr>
          </a:p>
        </p:txBody>
      </p:sp>
      <p:sp>
        <p:nvSpPr>
          <p:cNvPr id="183" name="Google Shape;183;p26"/>
          <p:cNvSpPr txBox="1"/>
          <p:nvPr/>
        </p:nvSpPr>
        <p:spPr>
          <a:xfrm>
            <a:off x="2505822" y="8539500"/>
            <a:ext cx="575100" cy="21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dk1"/>
                </a:solidFill>
                <a:latin typeface="Century Gothic"/>
                <a:ea typeface="Century Gothic"/>
                <a:cs typeface="Century Gothic"/>
                <a:sym typeface="Century Gothic"/>
              </a:rPr>
              <a:t>NAD</a:t>
            </a:r>
            <a:r>
              <a:rPr b="0" baseline="30000" i="0" lang="en-US" sz="900" u="none" cap="none" strike="noStrike">
                <a:solidFill>
                  <a:schemeClr val="dk1"/>
                </a:solidFill>
                <a:latin typeface="Century Gothic"/>
                <a:ea typeface="Century Gothic"/>
                <a:cs typeface="Century Gothic"/>
                <a:sym typeface="Century Gothic"/>
              </a:rPr>
              <a:t>+</a:t>
            </a:r>
            <a:endParaRPr b="0" baseline="30000" i="0" sz="900" u="none" cap="none" strike="noStrike">
              <a:solidFill>
                <a:schemeClr val="dk1"/>
              </a:solidFill>
              <a:latin typeface="Century Gothic"/>
              <a:ea typeface="Century Gothic"/>
              <a:cs typeface="Century Gothic"/>
              <a:sym typeface="Century Gothic"/>
            </a:endParaRPr>
          </a:p>
        </p:txBody>
      </p:sp>
      <p:sp>
        <p:nvSpPr>
          <p:cNvPr id="184" name="Google Shape;184;p26"/>
          <p:cNvSpPr txBox="1"/>
          <p:nvPr/>
        </p:nvSpPr>
        <p:spPr>
          <a:xfrm>
            <a:off x="3101851" y="8532450"/>
            <a:ext cx="575100" cy="21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dk1"/>
                </a:solidFill>
                <a:latin typeface="Century Gothic"/>
                <a:ea typeface="Century Gothic"/>
                <a:cs typeface="Century Gothic"/>
                <a:sym typeface="Century Gothic"/>
              </a:rPr>
              <a:t>NADH</a:t>
            </a:r>
            <a:endParaRPr b="0" i="0" sz="900" u="none" cap="none" strike="noStrike">
              <a:solidFill>
                <a:schemeClr val="dk1"/>
              </a:solidFill>
              <a:latin typeface="Century Gothic"/>
              <a:ea typeface="Century Gothic"/>
              <a:cs typeface="Century Gothic"/>
              <a:sym typeface="Century Gothic"/>
            </a:endParaRPr>
          </a:p>
        </p:txBody>
      </p:sp>
      <p:sp>
        <p:nvSpPr>
          <p:cNvPr id="185" name="Google Shape;185;p26"/>
          <p:cNvSpPr/>
          <p:nvPr/>
        </p:nvSpPr>
        <p:spPr>
          <a:xfrm>
            <a:off x="2164826" y="7712850"/>
            <a:ext cx="2023500" cy="253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rPr b="1" i="0" lang="en-US" sz="1100" u="none" cap="none" strike="noStrike">
                <a:solidFill>
                  <a:schemeClr val="dk1"/>
                </a:solidFill>
                <a:latin typeface="Century Gothic"/>
                <a:ea typeface="Century Gothic"/>
                <a:cs typeface="Century Gothic"/>
                <a:sym typeface="Century Gothic"/>
              </a:rPr>
              <a:t>Alcohol dehydrogenase</a:t>
            </a:r>
            <a:endParaRPr b="1" i="0" sz="1100" u="none" cap="none" strike="noStrike">
              <a:solidFill>
                <a:schemeClr val="dk1"/>
              </a:solidFill>
              <a:latin typeface="Century Gothic"/>
              <a:ea typeface="Century Gothic"/>
              <a:cs typeface="Century Gothic"/>
              <a:sym typeface="Century Gothic"/>
            </a:endParaRPr>
          </a:p>
        </p:txBody>
      </p:sp>
      <p:sp>
        <p:nvSpPr>
          <p:cNvPr id="186" name="Google Shape;186;p26"/>
          <p:cNvSpPr/>
          <p:nvPr/>
        </p:nvSpPr>
        <p:spPr>
          <a:xfrm>
            <a:off x="4579199" y="7835975"/>
            <a:ext cx="2159100" cy="285600"/>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entury Gothic"/>
                <a:ea typeface="Century Gothic"/>
                <a:cs typeface="Century Gothic"/>
                <a:sym typeface="Century Gothic"/>
              </a:rPr>
              <a:t>CH</a:t>
            </a:r>
            <a:r>
              <a:rPr b="1" baseline="-25000" i="0" lang="en-US" sz="1100" u="none" cap="none" strike="noStrike">
                <a:solidFill>
                  <a:schemeClr val="dk1"/>
                </a:solidFill>
                <a:latin typeface="Century Gothic"/>
                <a:ea typeface="Century Gothic"/>
                <a:cs typeface="Century Gothic"/>
                <a:sym typeface="Century Gothic"/>
              </a:rPr>
              <a:t>3</a:t>
            </a:r>
            <a:r>
              <a:rPr b="1" i="0" lang="en-US" sz="1100" u="none" cap="none" strike="noStrike">
                <a:solidFill>
                  <a:schemeClr val="dk1"/>
                </a:solidFill>
                <a:latin typeface="Century Gothic"/>
                <a:ea typeface="Century Gothic"/>
                <a:cs typeface="Century Gothic"/>
                <a:sym typeface="Century Gothic"/>
              </a:rPr>
              <a:t>CHO (Acetaldehyde)</a:t>
            </a:r>
            <a:endParaRPr b="1" i="0" sz="1100" u="none" cap="none" strike="noStrike">
              <a:solidFill>
                <a:schemeClr val="dk1"/>
              </a:solidFill>
              <a:latin typeface="Century Gothic"/>
              <a:ea typeface="Century Gothic"/>
              <a:cs typeface="Century Gothic"/>
              <a:sym typeface="Century Gothic"/>
            </a:endParaRPr>
          </a:p>
        </p:txBody>
      </p:sp>
      <p:sp>
        <p:nvSpPr>
          <p:cNvPr id="187" name="Google Shape;187;p26"/>
          <p:cNvSpPr txBox="1"/>
          <p:nvPr/>
        </p:nvSpPr>
        <p:spPr>
          <a:xfrm>
            <a:off x="4370050" y="7480600"/>
            <a:ext cx="2348700" cy="253800"/>
          </a:xfrm>
          <a:prstGeom prst="rect">
            <a:avLst/>
          </a:prstGeom>
          <a:noFill/>
          <a:ln cap="flat" cmpd="sng" w="9525">
            <a:solidFill>
              <a:schemeClr val="dk1"/>
            </a:solidFill>
            <a:prstDash val="dot"/>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800" u="none" cap="none" strike="noStrike">
                <a:solidFill>
                  <a:schemeClr val="dk1"/>
                </a:solidFill>
                <a:latin typeface="Century Gothic"/>
                <a:ea typeface="Century Gothic"/>
                <a:cs typeface="Century Gothic"/>
                <a:sym typeface="Century Gothic"/>
              </a:rPr>
              <a:t>Acetaldehyde is </a:t>
            </a:r>
            <a:r>
              <a:rPr b="1" i="0" lang="en-US" sz="800" u="none" cap="none" strike="noStrike">
                <a:solidFill>
                  <a:schemeClr val="dk1"/>
                </a:solidFill>
                <a:latin typeface="Century Gothic"/>
                <a:ea typeface="Century Gothic"/>
                <a:cs typeface="Century Gothic"/>
                <a:sym typeface="Century Gothic"/>
              </a:rPr>
              <a:t>more toxic </a:t>
            </a:r>
            <a:r>
              <a:rPr i="0" lang="en-US" sz="800" u="none" cap="none" strike="noStrike">
                <a:solidFill>
                  <a:schemeClr val="dk1"/>
                </a:solidFill>
                <a:latin typeface="Century Gothic"/>
                <a:ea typeface="Century Gothic"/>
                <a:cs typeface="Century Gothic"/>
                <a:sym typeface="Century Gothic"/>
              </a:rPr>
              <a:t>than alcohol</a:t>
            </a:r>
            <a:endParaRPr i="0" sz="800" u="none" cap="none" strike="noStrike">
              <a:solidFill>
                <a:schemeClr val="dk1"/>
              </a:solidFill>
              <a:latin typeface="Century Gothic"/>
              <a:ea typeface="Century Gothic"/>
              <a:cs typeface="Century Gothic"/>
              <a:sym typeface="Century Gothic"/>
            </a:endParaRPr>
          </a:p>
        </p:txBody>
      </p:sp>
      <p:sp>
        <p:nvSpPr>
          <p:cNvPr id="188" name="Google Shape;188;p26"/>
          <p:cNvSpPr/>
          <p:nvPr/>
        </p:nvSpPr>
        <p:spPr>
          <a:xfrm>
            <a:off x="4867350" y="8276125"/>
            <a:ext cx="2023500" cy="400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rPr b="1" i="0" lang="en-US" sz="1100" u="none" cap="none" strike="noStrike">
                <a:solidFill>
                  <a:schemeClr val="dk1"/>
                </a:solidFill>
                <a:latin typeface="Century Gothic"/>
                <a:ea typeface="Century Gothic"/>
                <a:cs typeface="Century Gothic"/>
                <a:sym typeface="Century Gothic"/>
              </a:rPr>
              <a:t>Aldehyde (acetaldehyde) dehydrogenase</a:t>
            </a:r>
            <a:endParaRPr sz="1100">
              <a:solidFill>
                <a:schemeClr val="dk1"/>
              </a:solidFill>
            </a:endParaRPr>
          </a:p>
        </p:txBody>
      </p:sp>
      <p:sp>
        <p:nvSpPr>
          <p:cNvPr id="189" name="Google Shape;189;p26"/>
          <p:cNvSpPr/>
          <p:nvPr/>
        </p:nvSpPr>
        <p:spPr>
          <a:xfrm>
            <a:off x="2828925" y="750105"/>
            <a:ext cx="3429000" cy="277800"/>
          </a:xfrm>
          <a:prstGeom prst="rect">
            <a:avLst/>
          </a:prstGeom>
          <a:noFill/>
          <a:ln cap="flat" cmpd="sng" w="9525">
            <a:solidFill>
              <a:schemeClr val="dk1"/>
            </a:solidFill>
            <a:prstDash val="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entury Gothic"/>
                <a:ea typeface="Century Gothic"/>
                <a:cs typeface="Century Gothic"/>
                <a:sym typeface="Century Gothic"/>
              </a:rPr>
              <a:t>most commonly abused drug in the world.</a:t>
            </a:r>
            <a:endParaRPr/>
          </a:p>
        </p:txBody>
      </p:sp>
      <p:sp>
        <p:nvSpPr>
          <p:cNvPr id="190" name="Google Shape;190;p26"/>
          <p:cNvSpPr/>
          <p:nvPr/>
        </p:nvSpPr>
        <p:spPr>
          <a:xfrm>
            <a:off x="4834857" y="8121440"/>
            <a:ext cx="125412" cy="969759"/>
          </a:xfrm>
          <a:prstGeom prst="downArrow">
            <a:avLst>
              <a:gd fmla="val 50000" name="adj1"/>
              <a:gd fmla="val 76353" name="adj2"/>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Century Gothic"/>
              <a:ea typeface="Century Gothic"/>
              <a:cs typeface="Century Gothic"/>
              <a:sym typeface="Century Gothic"/>
            </a:endParaRPr>
          </a:p>
        </p:txBody>
      </p:sp>
      <p:sp>
        <p:nvSpPr>
          <p:cNvPr id="191" name="Google Shape;191;p26"/>
          <p:cNvSpPr/>
          <p:nvPr/>
        </p:nvSpPr>
        <p:spPr>
          <a:xfrm>
            <a:off x="4579210" y="9153042"/>
            <a:ext cx="1930400" cy="293946"/>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100" u="none" cap="none" strike="noStrike">
                <a:solidFill>
                  <a:schemeClr val="dk1"/>
                </a:solidFill>
                <a:latin typeface="Century Gothic"/>
                <a:ea typeface="Century Gothic"/>
                <a:cs typeface="Century Gothic"/>
                <a:sym typeface="Century Gothic"/>
              </a:rPr>
              <a:t>CH</a:t>
            </a:r>
            <a:r>
              <a:rPr b="1" baseline="-25000" i="0" lang="en-US" sz="1100" u="none" cap="none" strike="noStrike">
                <a:solidFill>
                  <a:schemeClr val="dk1"/>
                </a:solidFill>
                <a:latin typeface="Century Gothic"/>
                <a:ea typeface="Century Gothic"/>
                <a:cs typeface="Century Gothic"/>
                <a:sym typeface="Century Gothic"/>
              </a:rPr>
              <a:t>3</a:t>
            </a:r>
            <a:r>
              <a:rPr b="1" i="0" lang="en-US" sz="1100" u="none" cap="none" strike="noStrike">
                <a:solidFill>
                  <a:schemeClr val="dk1"/>
                </a:solidFill>
                <a:latin typeface="Century Gothic"/>
                <a:ea typeface="Century Gothic"/>
                <a:cs typeface="Century Gothic"/>
                <a:sym typeface="Century Gothic"/>
              </a:rPr>
              <a:t>COOH  (Acetic acid) </a:t>
            </a:r>
            <a:endParaRPr b="0" i="0" sz="1100" u="none" cap="none" strike="noStrike">
              <a:solidFill>
                <a:schemeClr val="dk1"/>
              </a:solidFill>
              <a:latin typeface="Century Gothic"/>
              <a:ea typeface="Century Gothic"/>
              <a:cs typeface="Century Gothic"/>
              <a:sym typeface="Century Gothic"/>
            </a:endParaRPr>
          </a:p>
        </p:txBody>
      </p:sp>
      <p:sp>
        <p:nvSpPr>
          <p:cNvPr id="192" name="Google Shape;192;p26"/>
          <p:cNvSpPr/>
          <p:nvPr/>
        </p:nvSpPr>
        <p:spPr>
          <a:xfrm>
            <a:off x="510664" y="9153042"/>
            <a:ext cx="1230316" cy="293946"/>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en-US" sz="1100" u="none" cap="none" strike="noStrike">
                <a:solidFill>
                  <a:schemeClr val="dk1"/>
                </a:solidFill>
                <a:latin typeface="Century Gothic"/>
                <a:ea typeface="Century Gothic"/>
                <a:cs typeface="Century Gothic"/>
                <a:sym typeface="Century Gothic"/>
              </a:rPr>
              <a:t>CO</a:t>
            </a:r>
            <a:r>
              <a:rPr b="1" baseline="-25000" i="0" lang="en-US" sz="1100" u="none" cap="none" strike="noStrike">
                <a:solidFill>
                  <a:schemeClr val="dk1"/>
                </a:solidFill>
                <a:latin typeface="Century Gothic"/>
                <a:ea typeface="Century Gothic"/>
                <a:cs typeface="Century Gothic"/>
                <a:sym typeface="Century Gothic"/>
              </a:rPr>
              <a:t>2</a:t>
            </a:r>
            <a:r>
              <a:rPr b="1" i="0" lang="en-US" sz="1100" u="none" cap="none" strike="noStrike">
                <a:solidFill>
                  <a:schemeClr val="dk1"/>
                </a:solidFill>
                <a:latin typeface="Century Gothic"/>
                <a:ea typeface="Century Gothic"/>
                <a:cs typeface="Century Gothic"/>
                <a:sym typeface="Century Gothic"/>
              </a:rPr>
              <a:t> + water</a:t>
            </a:r>
            <a:endParaRPr sz="1100"/>
          </a:p>
        </p:txBody>
      </p:sp>
      <p:sp>
        <p:nvSpPr>
          <p:cNvPr id="193" name="Google Shape;193;p26"/>
          <p:cNvSpPr txBox="1"/>
          <p:nvPr/>
        </p:nvSpPr>
        <p:spPr>
          <a:xfrm>
            <a:off x="2404425" y="8012375"/>
            <a:ext cx="1605900" cy="253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100" u="sng" cap="none" strike="noStrike">
                <a:solidFill>
                  <a:schemeClr val="dk1"/>
                </a:solidFill>
                <a:latin typeface="Century Gothic"/>
                <a:ea typeface="Century Gothic"/>
                <a:cs typeface="Century Gothic"/>
                <a:sym typeface="Century Gothic"/>
              </a:rPr>
              <a:t>cytosolic</a:t>
            </a:r>
            <a:r>
              <a:rPr b="0" i="0" lang="en-US" sz="1100" u="none" cap="none" strike="noStrike">
                <a:solidFill>
                  <a:schemeClr val="dk1"/>
                </a:solidFill>
                <a:latin typeface="Century Gothic"/>
                <a:ea typeface="Century Gothic"/>
                <a:cs typeface="Century Gothic"/>
                <a:sym typeface="Century Gothic"/>
              </a:rPr>
              <a:t> enzyme</a:t>
            </a:r>
            <a:endParaRPr b="0" i="0" sz="1100" u="none" cap="none" strike="noStrike">
              <a:solidFill>
                <a:schemeClr val="dk1"/>
              </a:solidFill>
              <a:latin typeface="Century Gothic"/>
              <a:ea typeface="Century Gothic"/>
              <a:cs typeface="Century Gothic"/>
              <a:sym typeface="Century Gothic"/>
            </a:endParaRPr>
          </a:p>
        </p:txBody>
      </p:sp>
      <p:sp>
        <p:nvSpPr>
          <p:cNvPr id="194" name="Google Shape;194;p26"/>
          <p:cNvSpPr/>
          <p:nvPr/>
        </p:nvSpPr>
        <p:spPr>
          <a:xfrm flipH="1" rot="5400000">
            <a:off x="3207040" y="8018008"/>
            <a:ext cx="125412" cy="2618928"/>
          </a:xfrm>
          <a:prstGeom prst="downArrow">
            <a:avLst>
              <a:gd fmla="val 50000" name="adj1"/>
              <a:gd fmla="val 76353" name="adj2"/>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Century Gothic"/>
              <a:ea typeface="Century Gothic"/>
              <a:cs typeface="Century Gothic"/>
              <a:sym typeface="Century Gothic"/>
            </a:endParaRPr>
          </a:p>
        </p:txBody>
      </p:sp>
      <p:sp>
        <p:nvSpPr>
          <p:cNvPr id="195" name="Google Shape;195;p26"/>
          <p:cNvSpPr txBox="1"/>
          <p:nvPr/>
        </p:nvSpPr>
        <p:spPr>
          <a:xfrm>
            <a:off x="4064876" y="8317225"/>
            <a:ext cx="575100" cy="21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dk1"/>
                </a:solidFill>
                <a:latin typeface="Century Gothic"/>
                <a:ea typeface="Century Gothic"/>
                <a:cs typeface="Century Gothic"/>
                <a:sym typeface="Century Gothic"/>
              </a:rPr>
              <a:t>NAD</a:t>
            </a:r>
            <a:r>
              <a:rPr b="0" baseline="30000" i="0" lang="en-US" sz="900" u="none" cap="none" strike="noStrike">
                <a:solidFill>
                  <a:schemeClr val="dk1"/>
                </a:solidFill>
                <a:latin typeface="Century Gothic"/>
                <a:ea typeface="Century Gothic"/>
                <a:cs typeface="Century Gothic"/>
                <a:sym typeface="Century Gothic"/>
              </a:rPr>
              <a:t>+</a:t>
            </a:r>
            <a:endParaRPr b="0" baseline="30000" i="0" sz="900" u="none" cap="none" strike="noStrike">
              <a:solidFill>
                <a:schemeClr val="dk1"/>
              </a:solidFill>
              <a:latin typeface="Century Gothic"/>
              <a:ea typeface="Century Gothic"/>
              <a:cs typeface="Century Gothic"/>
              <a:sym typeface="Century Gothic"/>
            </a:endParaRPr>
          </a:p>
        </p:txBody>
      </p:sp>
      <p:sp>
        <p:nvSpPr>
          <p:cNvPr id="196" name="Google Shape;196;p26"/>
          <p:cNvSpPr txBox="1"/>
          <p:nvPr/>
        </p:nvSpPr>
        <p:spPr>
          <a:xfrm>
            <a:off x="4091801" y="8653250"/>
            <a:ext cx="575100" cy="21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dk1"/>
                </a:solidFill>
                <a:latin typeface="Century Gothic"/>
                <a:ea typeface="Century Gothic"/>
                <a:cs typeface="Century Gothic"/>
                <a:sym typeface="Century Gothic"/>
              </a:rPr>
              <a:t>NADH</a:t>
            </a:r>
            <a:endParaRPr b="0" i="0" sz="900" u="none" cap="none" strike="noStrike">
              <a:solidFill>
                <a:schemeClr val="dk1"/>
              </a:solidFill>
              <a:latin typeface="Century Gothic"/>
              <a:ea typeface="Century Gothic"/>
              <a:cs typeface="Century Gothic"/>
              <a:sym typeface="Century Gothic"/>
            </a:endParaRPr>
          </a:p>
        </p:txBody>
      </p:sp>
      <p:sp>
        <p:nvSpPr>
          <p:cNvPr id="197" name="Google Shape;197;p26"/>
          <p:cNvSpPr/>
          <p:nvPr/>
        </p:nvSpPr>
        <p:spPr>
          <a:xfrm>
            <a:off x="2805348" y="8288666"/>
            <a:ext cx="575126" cy="255239"/>
          </a:xfrm>
          <a:prstGeom prst="curvedDownArrow">
            <a:avLst>
              <a:gd fmla="val 9186" name="adj1"/>
              <a:gd fmla="val 50000" name="adj2"/>
              <a:gd fmla="val 25000" name="adj3"/>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accent1"/>
              </a:solidFill>
              <a:latin typeface="Century Gothic"/>
              <a:ea typeface="Century Gothic"/>
              <a:cs typeface="Century Gothic"/>
              <a:sym typeface="Century Gothic"/>
            </a:endParaRPr>
          </a:p>
        </p:txBody>
      </p:sp>
      <p:sp>
        <p:nvSpPr>
          <p:cNvPr id="198" name="Google Shape;198;p26"/>
          <p:cNvSpPr/>
          <p:nvPr/>
        </p:nvSpPr>
        <p:spPr>
          <a:xfrm rot="5400000">
            <a:off x="4487942" y="8509637"/>
            <a:ext cx="395466" cy="212931"/>
          </a:xfrm>
          <a:prstGeom prst="curvedDownArrow">
            <a:avLst>
              <a:gd fmla="val 9186" name="adj1"/>
              <a:gd fmla="val 50000" name="adj2"/>
              <a:gd fmla="val 25000" name="adj3"/>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accent1"/>
              </a:solidFill>
              <a:latin typeface="Century Gothic"/>
              <a:ea typeface="Century Gothic"/>
              <a:cs typeface="Century Gothic"/>
              <a:sym typeface="Century Gothic"/>
            </a:endParaRPr>
          </a:p>
        </p:txBody>
      </p:sp>
      <p:sp>
        <p:nvSpPr>
          <p:cNvPr id="199" name="Google Shape;199;p26"/>
          <p:cNvSpPr txBox="1"/>
          <p:nvPr/>
        </p:nvSpPr>
        <p:spPr>
          <a:xfrm>
            <a:off x="4946825" y="8658100"/>
            <a:ext cx="17754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100" u="sng" cap="none" strike="noStrike">
                <a:solidFill>
                  <a:schemeClr val="dk1"/>
                </a:solidFill>
                <a:latin typeface="Century Gothic"/>
                <a:ea typeface="Century Gothic"/>
                <a:cs typeface="Century Gothic"/>
                <a:sym typeface="Century Gothic"/>
              </a:rPr>
              <a:t>mitochondrial</a:t>
            </a:r>
            <a:r>
              <a:rPr b="0" i="0" lang="en-US" sz="1100" u="none" cap="none" strike="noStrike">
                <a:solidFill>
                  <a:schemeClr val="dk1"/>
                </a:solidFill>
                <a:latin typeface="Century Gothic"/>
                <a:ea typeface="Century Gothic"/>
                <a:cs typeface="Century Gothic"/>
                <a:sym typeface="Century Gothic"/>
              </a:rPr>
              <a:t> enzyme</a:t>
            </a:r>
            <a:endParaRPr b="0" i="0" sz="1100" u="none" cap="none" strike="noStrike">
              <a:solidFill>
                <a:schemeClr val="dk1"/>
              </a:solidFill>
              <a:latin typeface="Century Gothic"/>
              <a:ea typeface="Century Gothic"/>
              <a:cs typeface="Century Gothic"/>
              <a:sym typeface="Century Gothic"/>
            </a:endParaRPr>
          </a:p>
        </p:txBody>
      </p:sp>
      <p:sp>
        <p:nvSpPr>
          <p:cNvPr id="200" name="Google Shape;200;p26"/>
          <p:cNvSpPr txBox="1"/>
          <p:nvPr/>
        </p:nvSpPr>
        <p:spPr>
          <a:xfrm>
            <a:off x="2492124" y="7518400"/>
            <a:ext cx="1692300" cy="21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100" u="none" cap="none" strike="noStrike">
                <a:solidFill>
                  <a:schemeClr val="accent1"/>
                </a:solidFill>
                <a:latin typeface="Century Gothic"/>
                <a:ea typeface="Century Gothic"/>
                <a:cs typeface="Century Gothic"/>
                <a:sym typeface="Century Gothic"/>
              </a:rPr>
              <a:t>Oxidation reaction</a:t>
            </a:r>
            <a:endParaRPr b="0" i="0" sz="1100" u="none" cap="none" strike="noStrike">
              <a:solidFill>
                <a:schemeClr val="accent1"/>
              </a:solidFill>
              <a:latin typeface="Century Gothic"/>
              <a:ea typeface="Century Gothic"/>
              <a:cs typeface="Century Gothic"/>
              <a:sym typeface="Century Gothic"/>
            </a:endParaRPr>
          </a:p>
        </p:txBody>
      </p:sp>
      <p:sp>
        <p:nvSpPr>
          <p:cNvPr id="201" name="Google Shape;201;p26"/>
          <p:cNvSpPr/>
          <p:nvPr/>
        </p:nvSpPr>
        <p:spPr>
          <a:xfrm>
            <a:off x="2283039" y="7595245"/>
            <a:ext cx="256619" cy="160575"/>
          </a:xfrm>
          <a:prstGeom prst="bentArrow">
            <a:avLst>
              <a:gd fmla="val 15201" name="adj1"/>
              <a:gd fmla="val 25000" name="adj2"/>
              <a:gd fmla="val 25000" name="adj3"/>
              <a:gd fmla="val 43750" name="adj4"/>
            </a:avLst>
          </a:prstGeom>
          <a:solidFill>
            <a:schemeClr val="accent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02" name="Google Shape;202;p26"/>
          <p:cNvSpPr txBox="1"/>
          <p:nvPr/>
        </p:nvSpPr>
        <p:spPr>
          <a:xfrm>
            <a:off x="215074" y="9546200"/>
            <a:ext cx="36852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100" u="none" cap="none" strike="noStrike">
                <a:solidFill>
                  <a:schemeClr val="accent3"/>
                </a:solidFill>
                <a:latin typeface="Century Gothic"/>
                <a:ea typeface="Century Gothic"/>
                <a:cs typeface="Century Gothic"/>
                <a:sym typeface="Century Gothic"/>
              </a:rPr>
              <a:t>* NAD+/NADH: nicotinamide adenine dinucleotide</a:t>
            </a:r>
            <a:endParaRPr sz="1100">
              <a:solidFill>
                <a:schemeClr val="accent3"/>
              </a:solidFill>
              <a:latin typeface="Century Gothic"/>
              <a:ea typeface="Century Gothic"/>
              <a:cs typeface="Century Gothic"/>
              <a:sym typeface="Century Gothic"/>
            </a:endParaRPr>
          </a:p>
        </p:txBody>
      </p:sp>
      <p:sp>
        <p:nvSpPr>
          <p:cNvPr id="203" name="Google Shape;203;p26"/>
          <p:cNvSpPr txBox="1"/>
          <p:nvPr/>
        </p:nvSpPr>
        <p:spPr>
          <a:xfrm>
            <a:off x="4867350" y="-9750"/>
            <a:ext cx="1990800" cy="64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D9D9D9"/>
                </a:solidFill>
                <a:latin typeface="Century Gothic"/>
                <a:ea typeface="Century Gothic"/>
                <a:cs typeface="Century Gothic"/>
                <a:sym typeface="Century Gothic"/>
              </a:rPr>
              <a:t>Medically </a:t>
            </a:r>
            <a:r>
              <a:rPr lang="en-US" sz="1000">
                <a:solidFill>
                  <a:srgbClr val="D9D9D9"/>
                </a:solidFill>
                <a:latin typeface="Century Gothic"/>
                <a:ea typeface="Century Gothic"/>
                <a:cs typeface="Century Gothic"/>
                <a:sym typeface="Century Gothic"/>
              </a:rPr>
              <a:t>it’s only used topically as antiseptic drug</a:t>
            </a:r>
            <a:endParaRPr sz="1000">
              <a:solidFill>
                <a:srgbClr val="D9D9D9"/>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7"/>
          <p:cNvSpPr/>
          <p:nvPr/>
        </p:nvSpPr>
        <p:spPr>
          <a:xfrm>
            <a:off x="1883398" y="1919287"/>
            <a:ext cx="3600600" cy="893700"/>
          </a:xfrm>
          <a:prstGeom prst="roundRect">
            <a:avLst>
              <a:gd fmla="val 16667" name="adj"/>
            </a:avLst>
          </a:prstGeom>
          <a:noFill/>
          <a:ln cap="flat" cmpd="sng" w="12700">
            <a:solidFill>
              <a:schemeClr val="dk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36506A"/>
              </a:solidFill>
              <a:latin typeface="Century Gothic"/>
              <a:ea typeface="Century Gothic"/>
              <a:cs typeface="Century Gothic"/>
              <a:sym typeface="Century Gothic"/>
            </a:endParaRPr>
          </a:p>
        </p:txBody>
      </p:sp>
      <p:sp>
        <p:nvSpPr>
          <p:cNvPr id="210" name="Google Shape;210;p27"/>
          <p:cNvSpPr/>
          <p:nvPr/>
        </p:nvSpPr>
        <p:spPr>
          <a:xfrm>
            <a:off x="0" y="0"/>
            <a:ext cx="6858000" cy="620700"/>
          </a:xfrm>
          <a:prstGeom prst="rect">
            <a:avLst/>
          </a:prstGeom>
          <a:solidFill>
            <a:srgbClr val="3BB8B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en-US" sz="2000">
                <a:solidFill>
                  <a:schemeClr val="lt1"/>
                </a:solidFill>
                <a:latin typeface="Century Gothic"/>
                <a:ea typeface="Century Gothic"/>
                <a:cs typeface="Century Gothic"/>
                <a:sym typeface="Century Gothic"/>
              </a:rPr>
              <a:t>Ethyl Alcohol</a:t>
            </a:r>
            <a:endParaRPr b="1" sz="2000">
              <a:solidFill>
                <a:schemeClr val="lt1"/>
              </a:solidFill>
              <a:latin typeface="Century Gothic"/>
              <a:ea typeface="Century Gothic"/>
              <a:cs typeface="Century Gothic"/>
              <a:sym typeface="Century Gothic"/>
            </a:endParaRPr>
          </a:p>
        </p:txBody>
      </p:sp>
      <p:sp>
        <p:nvSpPr>
          <p:cNvPr id="211" name="Google Shape;211;p27"/>
          <p:cNvSpPr/>
          <p:nvPr/>
        </p:nvSpPr>
        <p:spPr>
          <a:xfrm>
            <a:off x="55563" y="750888"/>
            <a:ext cx="5292600" cy="3699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400">
                <a:solidFill>
                  <a:schemeClr val="dk1"/>
                </a:solidFill>
                <a:latin typeface="Century Gothic"/>
                <a:ea typeface="Century Gothic"/>
                <a:cs typeface="Century Gothic"/>
                <a:sym typeface="Century Gothic"/>
              </a:rPr>
              <a:t>Hepatic cellular processing of alcohol (</a:t>
            </a:r>
            <a:r>
              <a:rPr b="1" lang="en-US" sz="1400">
                <a:solidFill>
                  <a:schemeClr val="dk1"/>
                </a:solidFill>
                <a:latin typeface="Century Gothic"/>
                <a:ea typeface="Century Gothic"/>
                <a:cs typeface="Century Gothic"/>
                <a:sym typeface="Century Gothic"/>
              </a:rPr>
              <a:t>minor pathway</a:t>
            </a:r>
            <a:r>
              <a:rPr b="1" lang="en-US" sz="1400">
                <a:solidFill>
                  <a:schemeClr val="dk1"/>
                </a:solidFill>
                <a:latin typeface="Century Gothic"/>
                <a:ea typeface="Century Gothic"/>
                <a:cs typeface="Century Gothic"/>
                <a:sym typeface="Century Gothic"/>
              </a:rPr>
              <a:t>):</a:t>
            </a:r>
            <a:endParaRPr b="1" sz="1400">
              <a:solidFill>
                <a:schemeClr val="dk1"/>
              </a:solidFill>
              <a:latin typeface="Century Gothic"/>
              <a:ea typeface="Century Gothic"/>
              <a:cs typeface="Century Gothic"/>
              <a:sym typeface="Century Gothic"/>
            </a:endParaRPr>
          </a:p>
        </p:txBody>
      </p:sp>
      <p:sp>
        <p:nvSpPr>
          <p:cNvPr id="212" name="Google Shape;212;p27"/>
          <p:cNvSpPr/>
          <p:nvPr/>
        </p:nvSpPr>
        <p:spPr>
          <a:xfrm>
            <a:off x="2887825" y="1503375"/>
            <a:ext cx="1650900" cy="335100"/>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3" name="Google Shape;213;p27"/>
          <p:cNvSpPr/>
          <p:nvPr/>
        </p:nvSpPr>
        <p:spPr>
          <a:xfrm>
            <a:off x="3655003" y="1835713"/>
            <a:ext cx="116400" cy="1099500"/>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sp>
        <p:nvSpPr>
          <p:cNvPr id="214" name="Google Shape;214;p27"/>
          <p:cNvSpPr txBox="1"/>
          <p:nvPr/>
        </p:nvSpPr>
        <p:spPr>
          <a:xfrm>
            <a:off x="2824225" y="1508100"/>
            <a:ext cx="1800300" cy="2382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b="1" lang="en-US" sz="1200">
                <a:solidFill>
                  <a:schemeClr val="dk1"/>
                </a:solidFill>
                <a:latin typeface="Century Gothic"/>
                <a:ea typeface="Century Gothic"/>
                <a:cs typeface="Century Gothic"/>
                <a:sym typeface="Century Gothic"/>
              </a:rPr>
              <a:t>CH</a:t>
            </a:r>
            <a:r>
              <a:rPr b="1" baseline="-25000" lang="en-US" sz="1200">
                <a:solidFill>
                  <a:schemeClr val="dk1"/>
                </a:solidFill>
                <a:latin typeface="Century Gothic"/>
                <a:ea typeface="Century Gothic"/>
                <a:cs typeface="Century Gothic"/>
                <a:sym typeface="Century Gothic"/>
              </a:rPr>
              <a:t>3</a:t>
            </a:r>
            <a:r>
              <a:rPr b="1" lang="en-US" sz="1200">
                <a:solidFill>
                  <a:schemeClr val="dk1"/>
                </a:solidFill>
                <a:latin typeface="Century Gothic"/>
                <a:ea typeface="Century Gothic"/>
                <a:cs typeface="Century Gothic"/>
                <a:sym typeface="Century Gothic"/>
              </a:rPr>
              <a:t>CH</a:t>
            </a:r>
            <a:r>
              <a:rPr b="1" baseline="-25000" lang="en-US" sz="1200">
                <a:solidFill>
                  <a:schemeClr val="dk1"/>
                </a:solidFill>
                <a:latin typeface="Century Gothic"/>
                <a:ea typeface="Century Gothic"/>
                <a:cs typeface="Century Gothic"/>
                <a:sym typeface="Century Gothic"/>
              </a:rPr>
              <a:t>2</a:t>
            </a:r>
            <a:r>
              <a:rPr b="1" lang="en-US" sz="1200">
                <a:solidFill>
                  <a:schemeClr val="dk1"/>
                </a:solidFill>
                <a:latin typeface="Century Gothic"/>
                <a:ea typeface="Century Gothic"/>
                <a:cs typeface="Century Gothic"/>
                <a:sym typeface="Century Gothic"/>
              </a:rPr>
              <a:t>OH (Ethanol)</a:t>
            </a:r>
            <a:endParaRPr b="1" sz="1200">
              <a:solidFill>
                <a:schemeClr val="dk1"/>
              </a:solidFill>
              <a:latin typeface="Century Gothic"/>
              <a:ea typeface="Century Gothic"/>
              <a:cs typeface="Century Gothic"/>
              <a:sym typeface="Century Gothic"/>
            </a:endParaRPr>
          </a:p>
        </p:txBody>
      </p:sp>
      <p:sp>
        <p:nvSpPr>
          <p:cNvPr id="215" name="Google Shape;215;p27"/>
          <p:cNvSpPr txBox="1"/>
          <p:nvPr/>
        </p:nvSpPr>
        <p:spPr>
          <a:xfrm>
            <a:off x="2921262" y="2496675"/>
            <a:ext cx="5967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entury Gothic"/>
                <a:ea typeface="Century Gothic"/>
                <a:cs typeface="Century Gothic"/>
                <a:sym typeface="Century Gothic"/>
              </a:rPr>
              <a:t>NADP</a:t>
            </a:r>
            <a:r>
              <a:rPr baseline="30000" lang="en-US" sz="1000">
                <a:solidFill>
                  <a:srgbClr val="BF9000"/>
                </a:solidFill>
                <a:latin typeface="Century Gothic"/>
                <a:ea typeface="Century Gothic"/>
                <a:cs typeface="Century Gothic"/>
                <a:sym typeface="Century Gothic"/>
              </a:rPr>
              <a:t>+</a:t>
            </a:r>
            <a:endParaRPr baseline="30000" sz="1000">
              <a:solidFill>
                <a:srgbClr val="BF9000"/>
              </a:solidFill>
              <a:latin typeface="Century Gothic"/>
              <a:ea typeface="Century Gothic"/>
              <a:cs typeface="Century Gothic"/>
              <a:sym typeface="Century Gothic"/>
            </a:endParaRPr>
          </a:p>
        </p:txBody>
      </p:sp>
      <p:sp>
        <p:nvSpPr>
          <p:cNvPr id="216" name="Google Shape;216;p27"/>
          <p:cNvSpPr txBox="1"/>
          <p:nvPr/>
        </p:nvSpPr>
        <p:spPr>
          <a:xfrm>
            <a:off x="2879264" y="2171977"/>
            <a:ext cx="6336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entury Gothic"/>
                <a:ea typeface="Century Gothic"/>
                <a:cs typeface="Century Gothic"/>
                <a:sym typeface="Century Gothic"/>
              </a:rPr>
              <a:t>NADP</a:t>
            </a:r>
            <a:r>
              <a:rPr lang="en-US" sz="1000">
                <a:solidFill>
                  <a:srgbClr val="BF9000"/>
                </a:solidFill>
                <a:latin typeface="Century Gothic"/>
                <a:ea typeface="Century Gothic"/>
                <a:cs typeface="Century Gothic"/>
                <a:sym typeface="Century Gothic"/>
              </a:rPr>
              <a:t>H</a:t>
            </a:r>
            <a:endParaRPr sz="1000">
              <a:solidFill>
                <a:srgbClr val="BF9000"/>
              </a:solidFill>
              <a:latin typeface="Century Gothic"/>
              <a:ea typeface="Century Gothic"/>
              <a:cs typeface="Century Gothic"/>
              <a:sym typeface="Century Gothic"/>
            </a:endParaRPr>
          </a:p>
        </p:txBody>
      </p:sp>
      <p:sp>
        <p:nvSpPr>
          <p:cNvPr id="217" name="Google Shape;217;p27"/>
          <p:cNvSpPr/>
          <p:nvPr/>
        </p:nvSpPr>
        <p:spPr>
          <a:xfrm>
            <a:off x="3070775" y="2993675"/>
            <a:ext cx="1297200" cy="270000"/>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en-US" sz="1200">
                <a:solidFill>
                  <a:schemeClr val="dk1"/>
                </a:solidFill>
                <a:latin typeface="Century Gothic"/>
                <a:ea typeface="Century Gothic"/>
                <a:cs typeface="Century Gothic"/>
                <a:sym typeface="Century Gothic"/>
              </a:rPr>
              <a:t>Acetaldehyde</a:t>
            </a:r>
            <a:endParaRPr sz="1200">
              <a:solidFill>
                <a:schemeClr val="dk1"/>
              </a:solidFill>
              <a:latin typeface="Century Gothic"/>
              <a:ea typeface="Century Gothic"/>
              <a:cs typeface="Century Gothic"/>
              <a:sym typeface="Century Gothic"/>
            </a:endParaRPr>
          </a:p>
        </p:txBody>
      </p:sp>
      <p:sp>
        <p:nvSpPr>
          <p:cNvPr id="218" name="Google Shape;218;p27"/>
          <p:cNvSpPr/>
          <p:nvPr/>
        </p:nvSpPr>
        <p:spPr>
          <a:xfrm>
            <a:off x="2946925" y="5379575"/>
            <a:ext cx="1650900" cy="340500"/>
          </a:xfrm>
          <a:prstGeom prst="round2DiagRect">
            <a:avLst>
              <a:gd fmla="val 16667" name="adj1"/>
              <a:gd fmla="val 0" name="adj2"/>
            </a:avLst>
          </a:prstGeom>
          <a:no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spcBef>
                <a:spcPts val="0"/>
              </a:spcBef>
              <a:spcAft>
                <a:spcPts val="0"/>
              </a:spcAft>
              <a:buNone/>
            </a:pPr>
            <a:r>
              <a:rPr b="1" lang="en-US" sz="1200">
                <a:solidFill>
                  <a:schemeClr val="dk1"/>
                </a:solidFill>
                <a:latin typeface="Century Gothic"/>
                <a:ea typeface="Century Gothic"/>
                <a:cs typeface="Century Gothic"/>
                <a:sym typeface="Century Gothic"/>
              </a:rPr>
              <a:t>Extrahepatic tissue</a:t>
            </a:r>
            <a:endParaRPr sz="1200"/>
          </a:p>
        </p:txBody>
      </p:sp>
      <p:sp>
        <p:nvSpPr>
          <p:cNvPr id="219" name="Google Shape;219;p27"/>
          <p:cNvSpPr txBox="1"/>
          <p:nvPr/>
        </p:nvSpPr>
        <p:spPr>
          <a:xfrm>
            <a:off x="2995612" y="1896984"/>
            <a:ext cx="371400" cy="276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lang="en-US" sz="1200">
                <a:solidFill>
                  <a:schemeClr val="dk1"/>
                </a:solidFill>
                <a:latin typeface="Century Gothic"/>
                <a:ea typeface="Century Gothic"/>
                <a:cs typeface="Century Gothic"/>
                <a:sym typeface="Century Gothic"/>
              </a:rPr>
              <a:t>O</a:t>
            </a:r>
            <a:r>
              <a:rPr b="1" baseline="-25000" lang="en-US" sz="1200">
                <a:solidFill>
                  <a:schemeClr val="dk1"/>
                </a:solidFill>
                <a:latin typeface="Century Gothic"/>
                <a:ea typeface="Century Gothic"/>
                <a:cs typeface="Century Gothic"/>
                <a:sym typeface="Century Gothic"/>
              </a:rPr>
              <a:t>2</a:t>
            </a:r>
            <a:endParaRPr b="1" sz="1200">
              <a:solidFill>
                <a:schemeClr val="dk1"/>
              </a:solidFill>
              <a:latin typeface="Century Gothic"/>
              <a:ea typeface="Century Gothic"/>
              <a:cs typeface="Century Gothic"/>
              <a:sym typeface="Century Gothic"/>
            </a:endParaRPr>
          </a:p>
        </p:txBody>
      </p:sp>
      <p:sp>
        <p:nvSpPr>
          <p:cNvPr id="220" name="Google Shape;220;p27"/>
          <p:cNvSpPr txBox="1"/>
          <p:nvPr/>
        </p:nvSpPr>
        <p:spPr>
          <a:xfrm>
            <a:off x="1942775" y="1934175"/>
            <a:ext cx="958800" cy="466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3E95A"/>
              </a:buClr>
              <a:buSzPts val="1200"/>
              <a:buFont typeface="Arial"/>
              <a:buNone/>
            </a:pPr>
            <a:r>
              <a:rPr b="1" lang="en-US" sz="1100">
                <a:solidFill>
                  <a:schemeClr val="accent1"/>
                </a:solidFill>
                <a:latin typeface="Century Gothic"/>
                <a:ea typeface="Century Gothic"/>
                <a:cs typeface="Century Gothic"/>
                <a:sym typeface="Century Gothic"/>
              </a:rPr>
              <a:t>ER</a:t>
            </a:r>
            <a:endParaRPr sz="1100">
              <a:solidFill>
                <a:schemeClr val="accent1"/>
              </a:solidFill>
            </a:endParaRPr>
          </a:p>
          <a:p>
            <a:pPr indent="0" lvl="0" marL="0" marR="0" rtl="0" algn="ctr">
              <a:lnSpc>
                <a:spcPct val="100000"/>
              </a:lnSpc>
              <a:spcBef>
                <a:spcPts val="0"/>
              </a:spcBef>
              <a:spcAft>
                <a:spcPts val="0"/>
              </a:spcAft>
              <a:buClr>
                <a:srgbClr val="A3E95A"/>
              </a:buClr>
              <a:buSzPts val="500"/>
              <a:buFont typeface="Arial"/>
              <a:buNone/>
            </a:pPr>
            <a:r>
              <a:rPr lang="en-US" sz="800">
                <a:solidFill>
                  <a:schemeClr val="accent1"/>
                </a:solidFill>
                <a:latin typeface="Century Gothic"/>
                <a:ea typeface="Century Gothic"/>
                <a:cs typeface="Century Gothic"/>
                <a:sym typeface="Century Gothic"/>
              </a:rPr>
              <a:t>(</a:t>
            </a:r>
            <a:r>
              <a:rPr lang="en-US" sz="800">
                <a:solidFill>
                  <a:schemeClr val="accent1"/>
                </a:solidFill>
                <a:latin typeface="Century Gothic"/>
                <a:ea typeface="Century Gothic"/>
                <a:cs typeface="Century Gothic"/>
                <a:sym typeface="Century Gothic"/>
              </a:rPr>
              <a:t>Endoplasmic reticulum)</a:t>
            </a:r>
            <a:endParaRPr sz="800">
              <a:solidFill>
                <a:schemeClr val="accent1"/>
              </a:solidFill>
              <a:latin typeface="Century Gothic"/>
              <a:ea typeface="Century Gothic"/>
              <a:cs typeface="Century Gothic"/>
              <a:sym typeface="Century Gothic"/>
            </a:endParaRPr>
          </a:p>
        </p:txBody>
      </p:sp>
      <p:sp>
        <p:nvSpPr>
          <p:cNvPr id="221" name="Google Shape;221;p27"/>
          <p:cNvSpPr/>
          <p:nvPr/>
        </p:nvSpPr>
        <p:spPr>
          <a:xfrm>
            <a:off x="3488007" y="2257420"/>
            <a:ext cx="209400" cy="404100"/>
          </a:xfrm>
          <a:prstGeom prst="curvedLeftArrow">
            <a:avLst>
              <a:gd fmla="val 25000" name="adj1"/>
              <a:gd fmla="val 50000" name="adj2"/>
              <a:gd fmla="val 25000" name="adj3"/>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2" name="Google Shape;222;p27"/>
          <p:cNvSpPr txBox="1"/>
          <p:nvPr/>
        </p:nvSpPr>
        <p:spPr>
          <a:xfrm>
            <a:off x="3664510" y="1954125"/>
            <a:ext cx="755700" cy="276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0000"/>
              </a:buClr>
              <a:buSzPts val="1200"/>
              <a:buFont typeface="Arial"/>
              <a:buNone/>
            </a:pPr>
            <a:r>
              <a:rPr b="1" lang="en-US" sz="1200">
                <a:solidFill>
                  <a:schemeClr val="dk1"/>
                </a:solidFill>
                <a:latin typeface="Century Gothic"/>
                <a:ea typeface="Century Gothic"/>
                <a:cs typeface="Century Gothic"/>
                <a:sym typeface="Century Gothic"/>
              </a:rPr>
              <a:t>CYP450</a:t>
            </a:r>
            <a:endParaRPr>
              <a:solidFill>
                <a:schemeClr val="dk1"/>
              </a:solidFill>
            </a:endParaRPr>
          </a:p>
        </p:txBody>
      </p:sp>
      <p:cxnSp>
        <p:nvCxnSpPr>
          <p:cNvPr id="223" name="Google Shape;223;p27"/>
          <p:cNvCxnSpPr/>
          <p:nvPr/>
        </p:nvCxnSpPr>
        <p:spPr>
          <a:xfrm flipH="1" rot="-5400000">
            <a:off x="4313363" y="2017575"/>
            <a:ext cx="1677000" cy="923700"/>
          </a:xfrm>
          <a:prstGeom prst="bentConnector3">
            <a:avLst>
              <a:gd fmla="val 574" name="adj1"/>
            </a:avLst>
          </a:prstGeom>
          <a:noFill/>
          <a:ln cap="flat" cmpd="sng" w="12700">
            <a:solidFill>
              <a:schemeClr val="accent1"/>
            </a:solidFill>
            <a:prstDash val="dot"/>
            <a:miter lim="800000"/>
            <a:headEnd len="med" w="med" type="none"/>
            <a:tailEnd len="med" w="med" type="triangle"/>
          </a:ln>
        </p:spPr>
      </p:cxnSp>
      <p:sp>
        <p:nvSpPr>
          <p:cNvPr id="224" name="Google Shape;224;p27"/>
          <p:cNvSpPr/>
          <p:nvPr/>
        </p:nvSpPr>
        <p:spPr>
          <a:xfrm>
            <a:off x="6226968" y="2173208"/>
            <a:ext cx="223800" cy="543900"/>
          </a:xfrm>
          <a:prstGeom prst="curvedLeftArrow">
            <a:avLst>
              <a:gd fmla="val 25000" name="adj1"/>
              <a:gd fmla="val 50000" name="adj2"/>
              <a:gd fmla="val 25000" name="adj3"/>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5" name="Google Shape;225;p27"/>
          <p:cNvSpPr txBox="1"/>
          <p:nvPr/>
        </p:nvSpPr>
        <p:spPr>
          <a:xfrm>
            <a:off x="5651800" y="2540275"/>
            <a:ext cx="649200" cy="26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entury Gothic"/>
                <a:ea typeface="Century Gothic"/>
                <a:cs typeface="Century Gothic"/>
                <a:sym typeface="Century Gothic"/>
              </a:rPr>
              <a:t>NADH</a:t>
            </a:r>
            <a:endParaRPr sz="1100">
              <a:solidFill>
                <a:schemeClr val="dk1"/>
              </a:solidFill>
              <a:latin typeface="Century Gothic"/>
              <a:ea typeface="Century Gothic"/>
              <a:cs typeface="Century Gothic"/>
              <a:sym typeface="Century Gothic"/>
            </a:endParaRPr>
          </a:p>
        </p:txBody>
      </p:sp>
      <p:sp>
        <p:nvSpPr>
          <p:cNvPr id="226" name="Google Shape;226;p27"/>
          <p:cNvSpPr txBox="1"/>
          <p:nvPr/>
        </p:nvSpPr>
        <p:spPr>
          <a:xfrm>
            <a:off x="5691883" y="2078201"/>
            <a:ext cx="582300" cy="26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entury Gothic"/>
                <a:ea typeface="Century Gothic"/>
                <a:cs typeface="Century Gothic"/>
                <a:sym typeface="Century Gothic"/>
              </a:rPr>
              <a:t>NAD+</a:t>
            </a:r>
            <a:endParaRPr sz="1100">
              <a:solidFill>
                <a:schemeClr val="dk1"/>
              </a:solidFill>
              <a:latin typeface="Century Gothic"/>
              <a:ea typeface="Century Gothic"/>
              <a:cs typeface="Century Gothic"/>
              <a:sym typeface="Century Gothic"/>
            </a:endParaRPr>
          </a:p>
        </p:txBody>
      </p:sp>
      <p:sp>
        <p:nvSpPr>
          <p:cNvPr id="227" name="Google Shape;227;p27"/>
          <p:cNvSpPr txBox="1"/>
          <p:nvPr/>
        </p:nvSpPr>
        <p:spPr>
          <a:xfrm rot="5400000">
            <a:off x="5793507" y="2269453"/>
            <a:ext cx="1693800" cy="2460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0000"/>
              </a:buClr>
              <a:buSzPts val="1000"/>
              <a:buFont typeface="Arial"/>
              <a:buNone/>
            </a:pPr>
            <a:r>
              <a:rPr b="1" lang="en-US" sz="1000">
                <a:solidFill>
                  <a:srgbClr val="FF0000"/>
                </a:solidFill>
                <a:latin typeface="Century Gothic"/>
                <a:ea typeface="Century Gothic"/>
                <a:cs typeface="Century Gothic"/>
                <a:sym typeface="Century Gothic"/>
              </a:rPr>
              <a:t>Alcohol dehydrogenase</a:t>
            </a:r>
            <a:endParaRPr>
              <a:solidFill>
                <a:srgbClr val="FF0000"/>
              </a:solidFill>
            </a:endParaRPr>
          </a:p>
        </p:txBody>
      </p:sp>
      <p:sp>
        <p:nvSpPr>
          <p:cNvPr id="228" name="Google Shape;228;p27"/>
          <p:cNvSpPr/>
          <p:nvPr/>
        </p:nvSpPr>
        <p:spPr>
          <a:xfrm>
            <a:off x="1942375" y="3403457"/>
            <a:ext cx="3609900" cy="1447800"/>
          </a:xfrm>
          <a:prstGeom prst="roundRect">
            <a:avLst>
              <a:gd fmla="val 16667" name="adj"/>
            </a:avLst>
          </a:prstGeom>
          <a:noFill/>
          <a:ln cap="flat" cmpd="sng" w="12700">
            <a:solidFill>
              <a:schemeClr val="dk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36506A"/>
              </a:solidFill>
              <a:latin typeface="Century Gothic"/>
              <a:ea typeface="Century Gothic"/>
              <a:cs typeface="Century Gothic"/>
              <a:sym typeface="Century Gothic"/>
            </a:endParaRPr>
          </a:p>
        </p:txBody>
      </p:sp>
      <p:cxnSp>
        <p:nvCxnSpPr>
          <p:cNvPr id="229" name="Google Shape;229;p27"/>
          <p:cNvCxnSpPr/>
          <p:nvPr/>
        </p:nvCxnSpPr>
        <p:spPr>
          <a:xfrm>
            <a:off x="3738563" y="4879520"/>
            <a:ext cx="4200" cy="490800"/>
          </a:xfrm>
          <a:prstGeom prst="straightConnector1">
            <a:avLst/>
          </a:prstGeom>
          <a:noFill/>
          <a:ln cap="flat" cmpd="sng" w="9525">
            <a:solidFill>
              <a:schemeClr val="accent1"/>
            </a:solidFill>
            <a:prstDash val="solid"/>
            <a:miter lim="800000"/>
            <a:headEnd len="sm" w="sm" type="none"/>
            <a:tailEnd len="med" w="med" type="triangle"/>
          </a:ln>
        </p:spPr>
      </p:cxnSp>
      <p:sp>
        <p:nvSpPr>
          <p:cNvPr id="230" name="Google Shape;230;p27"/>
          <p:cNvSpPr/>
          <p:nvPr/>
        </p:nvSpPr>
        <p:spPr>
          <a:xfrm>
            <a:off x="55574" y="5957900"/>
            <a:ext cx="2875500" cy="3651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a:solidFill>
                  <a:schemeClr val="dk1"/>
                </a:solidFill>
                <a:latin typeface="Century Gothic"/>
                <a:ea typeface="Century Gothic"/>
                <a:cs typeface="Century Gothic"/>
                <a:sym typeface="Century Gothic"/>
              </a:rPr>
              <a:t>Hepatic</a:t>
            </a:r>
            <a:r>
              <a:rPr b="1" lang="en-US">
                <a:solidFill>
                  <a:schemeClr val="dk1"/>
                </a:solidFill>
                <a:latin typeface="Century Gothic"/>
                <a:ea typeface="Century Gothic"/>
                <a:cs typeface="Century Gothic"/>
                <a:sym typeface="Century Gothic"/>
              </a:rPr>
              <a:t> ethanol metabolism:</a:t>
            </a:r>
            <a:endParaRPr b="1">
              <a:solidFill>
                <a:schemeClr val="dk1"/>
              </a:solidFill>
              <a:latin typeface="Century Gothic"/>
              <a:ea typeface="Century Gothic"/>
              <a:cs typeface="Century Gothic"/>
              <a:sym typeface="Century Gothic"/>
            </a:endParaRPr>
          </a:p>
        </p:txBody>
      </p:sp>
      <p:sp>
        <p:nvSpPr>
          <p:cNvPr id="231" name="Google Shape;231;p27"/>
          <p:cNvSpPr/>
          <p:nvPr/>
        </p:nvSpPr>
        <p:spPr>
          <a:xfrm flipH="1" rot="10800000">
            <a:off x="2309813" y="7169192"/>
            <a:ext cx="1573418" cy="80963"/>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sp>
        <p:nvSpPr>
          <p:cNvPr id="232" name="Google Shape;232;p27"/>
          <p:cNvSpPr/>
          <p:nvPr/>
        </p:nvSpPr>
        <p:spPr>
          <a:xfrm>
            <a:off x="1166813" y="7053263"/>
            <a:ext cx="1014300" cy="301500"/>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en-US" sz="1200">
                <a:solidFill>
                  <a:schemeClr val="dk1"/>
                </a:solidFill>
                <a:latin typeface="Century Gothic"/>
                <a:ea typeface="Century Gothic"/>
                <a:cs typeface="Century Gothic"/>
                <a:sym typeface="Century Gothic"/>
              </a:rPr>
              <a:t>Alcohol</a:t>
            </a:r>
            <a:endParaRPr sz="1200">
              <a:solidFill>
                <a:schemeClr val="dk1"/>
              </a:solidFill>
              <a:latin typeface="Century Gothic"/>
              <a:ea typeface="Century Gothic"/>
              <a:cs typeface="Century Gothic"/>
              <a:sym typeface="Century Gothic"/>
            </a:endParaRPr>
          </a:p>
        </p:txBody>
      </p:sp>
      <p:sp>
        <p:nvSpPr>
          <p:cNvPr id="233" name="Google Shape;233;p27"/>
          <p:cNvSpPr/>
          <p:nvPr/>
        </p:nvSpPr>
        <p:spPr>
          <a:xfrm>
            <a:off x="3992563" y="7053263"/>
            <a:ext cx="1431900" cy="301500"/>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en-US" sz="1200">
                <a:solidFill>
                  <a:schemeClr val="dk1"/>
                </a:solidFill>
                <a:latin typeface="Century Gothic"/>
                <a:ea typeface="Century Gothic"/>
                <a:cs typeface="Century Gothic"/>
                <a:sym typeface="Century Gothic"/>
              </a:rPr>
              <a:t>Acetaldehyde</a:t>
            </a:r>
            <a:endParaRPr sz="1200">
              <a:solidFill>
                <a:schemeClr val="dk1"/>
              </a:solidFill>
              <a:latin typeface="Century Gothic"/>
              <a:ea typeface="Century Gothic"/>
              <a:cs typeface="Century Gothic"/>
              <a:sym typeface="Century Gothic"/>
            </a:endParaRPr>
          </a:p>
        </p:txBody>
      </p:sp>
      <p:sp>
        <p:nvSpPr>
          <p:cNvPr id="234" name="Google Shape;234;p27"/>
          <p:cNvSpPr txBox="1"/>
          <p:nvPr/>
        </p:nvSpPr>
        <p:spPr>
          <a:xfrm>
            <a:off x="2079725" y="6892775"/>
            <a:ext cx="1912800" cy="2463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en-US" sz="1100">
                <a:solidFill>
                  <a:schemeClr val="dk1"/>
                </a:solidFill>
                <a:latin typeface="Century Gothic"/>
                <a:ea typeface="Century Gothic"/>
                <a:cs typeface="Century Gothic"/>
                <a:sym typeface="Century Gothic"/>
              </a:rPr>
              <a:t>Alcohol dehydrogenase</a:t>
            </a:r>
            <a:endParaRPr sz="1100">
              <a:solidFill>
                <a:schemeClr val="dk1"/>
              </a:solidFill>
            </a:endParaRPr>
          </a:p>
        </p:txBody>
      </p:sp>
      <p:sp>
        <p:nvSpPr>
          <p:cNvPr id="235" name="Google Shape;235;p27"/>
          <p:cNvSpPr txBox="1"/>
          <p:nvPr/>
        </p:nvSpPr>
        <p:spPr>
          <a:xfrm>
            <a:off x="2051438" y="6375050"/>
            <a:ext cx="1963800" cy="2769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b="1" lang="en-US" sz="1200">
                <a:solidFill>
                  <a:schemeClr val="accent1"/>
                </a:solidFill>
                <a:latin typeface="Century Gothic"/>
                <a:ea typeface="Century Gothic"/>
                <a:cs typeface="Century Gothic"/>
                <a:sym typeface="Century Gothic"/>
              </a:rPr>
              <a:t>*Rate limiting step* </a:t>
            </a:r>
            <a:r>
              <a:rPr lang="en-US" sz="800">
                <a:solidFill>
                  <a:srgbClr val="999999"/>
                </a:solidFill>
                <a:latin typeface="Century Gothic"/>
                <a:ea typeface="Century Gothic"/>
                <a:cs typeface="Century Gothic"/>
                <a:sym typeface="Century Gothic"/>
              </a:rPr>
              <a:t>which means it </a:t>
            </a:r>
            <a:r>
              <a:rPr lang="en-US" sz="800">
                <a:solidFill>
                  <a:srgbClr val="999999"/>
                </a:solidFill>
                <a:latin typeface="Century Gothic"/>
                <a:ea typeface="Century Gothic"/>
                <a:cs typeface="Century Gothic"/>
                <a:sym typeface="Century Gothic"/>
              </a:rPr>
              <a:t>controls</a:t>
            </a:r>
            <a:r>
              <a:rPr lang="en-US" sz="800">
                <a:solidFill>
                  <a:srgbClr val="999999"/>
                </a:solidFill>
                <a:latin typeface="Century Gothic"/>
                <a:ea typeface="Century Gothic"/>
                <a:cs typeface="Century Gothic"/>
                <a:sym typeface="Century Gothic"/>
              </a:rPr>
              <a:t> the whole pathway</a:t>
            </a:r>
            <a:endParaRPr sz="800">
              <a:solidFill>
                <a:srgbClr val="999999"/>
              </a:solidFill>
            </a:endParaRPr>
          </a:p>
        </p:txBody>
      </p:sp>
      <p:cxnSp>
        <p:nvCxnSpPr>
          <p:cNvPr id="236" name="Google Shape;236;p27"/>
          <p:cNvCxnSpPr/>
          <p:nvPr/>
        </p:nvCxnSpPr>
        <p:spPr>
          <a:xfrm rot="10800000">
            <a:off x="2976563" y="6704013"/>
            <a:ext cx="0" cy="238125"/>
          </a:xfrm>
          <a:prstGeom prst="straightConnector1">
            <a:avLst/>
          </a:prstGeom>
          <a:noFill/>
          <a:ln cap="flat" cmpd="sng" w="9525">
            <a:solidFill>
              <a:schemeClr val="accent1"/>
            </a:solidFill>
            <a:prstDash val="solid"/>
            <a:miter lim="800000"/>
            <a:headEnd len="sm" w="sm" type="none"/>
            <a:tailEnd len="med" w="med" type="triangle"/>
          </a:ln>
        </p:spPr>
      </p:cxnSp>
      <p:sp>
        <p:nvSpPr>
          <p:cNvPr id="237" name="Google Shape;237;p27"/>
          <p:cNvSpPr/>
          <p:nvPr/>
        </p:nvSpPr>
        <p:spPr>
          <a:xfrm>
            <a:off x="2636571" y="7226737"/>
            <a:ext cx="556420" cy="238125"/>
          </a:xfrm>
          <a:prstGeom prst="curvedDownArrow">
            <a:avLst>
              <a:gd fmla="val 25000" name="adj1"/>
              <a:gd fmla="val 50000" name="adj2"/>
              <a:gd fmla="val 25000" name="adj3"/>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8" name="Google Shape;238;p27"/>
          <p:cNvSpPr txBox="1"/>
          <p:nvPr/>
        </p:nvSpPr>
        <p:spPr>
          <a:xfrm>
            <a:off x="2384325" y="7453825"/>
            <a:ext cx="546900" cy="2154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lang="en-US" sz="1100">
                <a:solidFill>
                  <a:schemeClr val="dk1"/>
                </a:solidFill>
                <a:latin typeface="Century Gothic"/>
                <a:ea typeface="Century Gothic"/>
                <a:cs typeface="Century Gothic"/>
                <a:sym typeface="Century Gothic"/>
              </a:rPr>
              <a:t>NAD</a:t>
            </a:r>
            <a:r>
              <a:rPr baseline="30000" lang="en-US" sz="1100">
                <a:solidFill>
                  <a:srgbClr val="BF9000"/>
                </a:solidFill>
                <a:latin typeface="Century Gothic"/>
                <a:ea typeface="Century Gothic"/>
                <a:cs typeface="Century Gothic"/>
                <a:sym typeface="Century Gothic"/>
              </a:rPr>
              <a:t>+</a:t>
            </a:r>
            <a:endParaRPr sz="1100"/>
          </a:p>
        </p:txBody>
      </p:sp>
      <p:sp>
        <p:nvSpPr>
          <p:cNvPr id="239" name="Google Shape;239;p27"/>
          <p:cNvSpPr txBox="1"/>
          <p:nvPr/>
        </p:nvSpPr>
        <p:spPr>
          <a:xfrm>
            <a:off x="2860675" y="7451750"/>
            <a:ext cx="704700" cy="2154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lang="en-US" sz="1100">
                <a:solidFill>
                  <a:schemeClr val="dk1"/>
                </a:solidFill>
                <a:latin typeface="Century Gothic"/>
                <a:ea typeface="Century Gothic"/>
                <a:cs typeface="Century Gothic"/>
                <a:sym typeface="Century Gothic"/>
              </a:rPr>
              <a:t>NADH</a:t>
            </a:r>
            <a:endParaRPr sz="1100">
              <a:solidFill>
                <a:schemeClr val="dk1"/>
              </a:solidFill>
            </a:endParaRPr>
          </a:p>
        </p:txBody>
      </p:sp>
      <p:sp>
        <p:nvSpPr>
          <p:cNvPr id="240" name="Google Shape;240;p27"/>
          <p:cNvSpPr/>
          <p:nvPr/>
        </p:nvSpPr>
        <p:spPr>
          <a:xfrm>
            <a:off x="4648200" y="7394575"/>
            <a:ext cx="75300" cy="1012800"/>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sp>
        <p:nvSpPr>
          <p:cNvPr id="241" name="Google Shape;241;p27"/>
          <p:cNvSpPr/>
          <p:nvPr/>
        </p:nvSpPr>
        <p:spPr>
          <a:xfrm>
            <a:off x="4445793" y="7669770"/>
            <a:ext cx="227100" cy="466800"/>
          </a:xfrm>
          <a:prstGeom prst="curvedLeftArrow">
            <a:avLst>
              <a:gd fmla="val 25000" name="adj1"/>
              <a:gd fmla="val 50000" name="adj2"/>
              <a:gd fmla="val 25000" name="adj3"/>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2" name="Google Shape;242;p27"/>
          <p:cNvSpPr txBox="1"/>
          <p:nvPr/>
        </p:nvSpPr>
        <p:spPr>
          <a:xfrm>
            <a:off x="3866356" y="7572933"/>
            <a:ext cx="566700" cy="2154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lang="en-US" sz="1100">
                <a:solidFill>
                  <a:schemeClr val="dk1"/>
                </a:solidFill>
                <a:latin typeface="Century Gothic"/>
                <a:ea typeface="Century Gothic"/>
                <a:cs typeface="Century Gothic"/>
                <a:sym typeface="Century Gothic"/>
              </a:rPr>
              <a:t>NAD</a:t>
            </a:r>
            <a:r>
              <a:rPr baseline="30000" lang="en-US" sz="1100">
                <a:solidFill>
                  <a:schemeClr val="dk1"/>
                </a:solidFill>
                <a:latin typeface="Century Gothic"/>
                <a:ea typeface="Century Gothic"/>
                <a:cs typeface="Century Gothic"/>
                <a:sym typeface="Century Gothic"/>
              </a:rPr>
              <a:t>+</a:t>
            </a:r>
            <a:endParaRPr sz="1100">
              <a:solidFill>
                <a:schemeClr val="dk1"/>
              </a:solidFill>
              <a:latin typeface="Century Gothic"/>
              <a:ea typeface="Century Gothic"/>
              <a:cs typeface="Century Gothic"/>
              <a:sym typeface="Century Gothic"/>
            </a:endParaRPr>
          </a:p>
        </p:txBody>
      </p:sp>
      <p:sp>
        <p:nvSpPr>
          <p:cNvPr id="243" name="Google Shape;243;p27"/>
          <p:cNvSpPr txBox="1"/>
          <p:nvPr/>
        </p:nvSpPr>
        <p:spPr>
          <a:xfrm>
            <a:off x="3829824" y="7958700"/>
            <a:ext cx="649200" cy="2154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lang="en-US" sz="1100">
                <a:solidFill>
                  <a:schemeClr val="dk1"/>
                </a:solidFill>
                <a:latin typeface="Century Gothic"/>
                <a:ea typeface="Century Gothic"/>
                <a:cs typeface="Century Gothic"/>
                <a:sym typeface="Century Gothic"/>
              </a:rPr>
              <a:t>NADH</a:t>
            </a:r>
            <a:endParaRPr sz="1100">
              <a:solidFill>
                <a:schemeClr val="dk1"/>
              </a:solidFill>
            </a:endParaRPr>
          </a:p>
        </p:txBody>
      </p:sp>
      <p:sp>
        <p:nvSpPr>
          <p:cNvPr id="244" name="Google Shape;244;p27"/>
          <p:cNvSpPr txBox="1"/>
          <p:nvPr/>
        </p:nvSpPr>
        <p:spPr>
          <a:xfrm>
            <a:off x="4799600" y="7743825"/>
            <a:ext cx="2073300" cy="254100"/>
          </a:xfrm>
          <a:prstGeom prst="rect">
            <a:avLst/>
          </a:prstGeom>
          <a:noFill/>
          <a:ln>
            <a:noFill/>
          </a:ln>
        </p:spPr>
        <p:txBody>
          <a:bodyPr anchorCtr="0" anchor="t" bIns="45700" lIns="91425" spcFirstLastPara="1" rIns="91425" wrap="square" tIns="45700">
            <a:noAutofit/>
          </a:bodyPr>
          <a:lstStyle/>
          <a:p>
            <a:pPr indent="0" lvl="0" marL="0" marR="0" rtl="1" algn="l">
              <a:spcBef>
                <a:spcPts val="0"/>
              </a:spcBef>
              <a:spcAft>
                <a:spcPts val="0"/>
              </a:spcAft>
              <a:buNone/>
            </a:pPr>
            <a:r>
              <a:rPr b="1" lang="en-US" sz="1100">
                <a:solidFill>
                  <a:schemeClr val="dk1"/>
                </a:solidFill>
                <a:latin typeface="Century Gothic"/>
                <a:ea typeface="Century Gothic"/>
                <a:cs typeface="Century Gothic"/>
                <a:sym typeface="Century Gothic"/>
              </a:rPr>
              <a:t>Aldehyde dehydrogenase</a:t>
            </a:r>
            <a:endParaRPr sz="1100">
              <a:solidFill>
                <a:schemeClr val="dk1"/>
              </a:solidFill>
            </a:endParaRPr>
          </a:p>
        </p:txBody>
      </p:sp>
      <p:sp>
        <p:nvSpPr>
          <p:cNvPr id="245" name="Google Shape;245;p27"/>
          <p:cNvSpPr/>
          <p:nvPr/>
        </p:nvSpPr>
        <p:spPr>
          <a:xfrm>
            <a:off x="4133850" y="8456613"/>
            <a:ext cx="1012825" cy="301625"/>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entury Gothic"/>
                <a:ea typeface="Century Gothic"/>
                <a:cs typeface="Century Gothic"/>
                <a:sym typeface="Century Gothic"/>
              </a:rPr>
              <a:t>Acetate</a:t>
            </a:r>
            <a:endParaRPr sz="1200"/>
          </a:p>
        </p:txBody>
      </p:sp>
      <p:cxnSp>
        <p:nvCxnSpPr>
          <p:cNvPr id="246" name="Google Shape;246;p27"/>
          <p:cNvCxnSpPr/>
          <p:nvPr/>
        </p:nvCxnSpPr>
        <p:spPr>
          <a:xfrm rot="10800000">
            <a:off x="2373313" y="8618538"/>
            <a:ext cx="1617662" cy="0"/>
          </a:xfrm>
          <a:prstGeom prst="straightConnector1">
            <a:avLst/>
          </a:prstGeom>
          <a:noFill/>
          <a:ln cap="flat" cmpd="sng" w="9525">
            <a:solidFill>
              <a:schemeClr val="accent1"/>
            </a:solidFill>
            <a:prstDash val="solid"/>
            <a:miter lim="800000"/>
            <a:headEnd len="sm" w="sm" type="none"/>
            <a:tailEnd len="med" w="med" type="triangle"/>
          </a:ln>
        </p:spPr>
      </p:cxnSp>
      <p:cxnSp>
        <p:nvCxnSpPr>
          <p:cNvPr id="247" name="Google Shape;247;p27"/>
          <p:cNvCxnSpPr/>
          <p:nvPr/>
        </p:nvCxnSpPr>
        <p:spPr>
          <a:xfrm>
            <a:off x="1522037" y="8763904"/>
            <a:ext cx="0" cy="681038"/>
          </a:xfrm>
          <a:prstGeom prst="straightConnector1">
            <a:avLst/>
          </a:prstGeom>
          <a:noFill/>
          <a:ln cap="flat" cmpd="sng" w="9525">
            <a:solidFill>
              <a:schemeClr val="dk1"/>
            </a:solidFill>
            <a:prstDash val="solid"/>
            <a:round/>
            <a:headEnd len="med" w="med" type="none"/>
            <a:tailEnd len="med" w="med" type="none"/>
          </a:ln>
        </p:spPr>
      </p:cxnSp>
      <p:cxnSp>
        <p:nvCxnSpPr>
          <p:cNvPr id="248" name="Google Shape;248;p27"/>
          <p:cNvCxnSpPr/>
          <p:nvPr/>
        </p:nvCxnSpPr>
        <p:spPr>
          <a:xfrm>
            <a:off x="1522037" y="9444942"/>
            <a:ext cx="649288" cy="0"/>
          </a:xfrm>
          <a:prstGeom prst="straightConnector1">
            <a:avLst/>
          </a:prstGeom>
          <a:noFill/>
          <a:ln cap="flat" cmpd="sng" w="9525">
            <a:solidFill>
              <a:schemeClr val="dk1"/>
            </a:solidFill>
            <a:prstDash val="solid"/>
            <a:round/>
            <a:headEnd len="med" w="med" type="none"/>
            <a:tailEnd len="med" w="med" type="triangle"/>
          </a:ln>
        </p:spPr>
      </p:cxnSp>
      <p:cxnSp>
        <p:nvCxnSpPr>
          <p:cNvPr id="249" name="Google Shape;249;p27"/>
          <p:cNvCxnSpPr/>
          <p:nvPr/>
        </p:nvCxnSpPr>
        <p:spPr>
          <a:xfrm>
            <a:off x="1522037" y="9109979"/>
            <a:ext cx="649288" cy="0"/>
          </a:xfrm>
          <a:prstGeom prst="straightConnector1">
            <a:avLst/>
          </a:prstGeom>
          <a:noFill/>
          <a:ln cap="flat" cmpd="sng" w="9525">
            <a:solidFill>
              <a:schemeClr val="dk1"/>
            </a:solidFill>
            <a:prstDash val="solid"/>
            <a:round/>
            <a:headEnd len="med" w="med" type="none"/>
            <a:tailEnd len="med" w="med" type="triangle"/>
          </a:ln>
        </p:spPr>
      </p:cxnSp>
      <p:sp>
        <p:nvSpPr>
          <p:cNvPr id="250" name="Google Shape;250;p27"/>
          <p:cNvSpPr txBox="1"/>
          <p:nvPr/>
        </p:nvSpPr>
        <p:spPr>
          <a:xfrm>
            <a:off x="2130050" y="8970279"/>
            <a:ext cx="1546225" cy="277813"/>
          </a:xfrm>
          <a:prstGeom prst="rect">
            <a:avLst/>
          </a:prstGeom>
          <a:noFill/>
          <a:ln>
            <a:noFill/>
          </a:ln>
        </p:spPr>
        <p:txBody>
          <a:bodyPr anchorCtr="0" anchor="t" bIns="45700" lIns="91425" spcFirstLastPara="1" rIns="91425" wrap="square" tIns="45700">
            <a:noAutofit/>
          </a:bodyPr>
          <a:lstStyle/>
          <a:p>
            <a:pPr indent="0" lvl="0" marL="0" marR="0" rtl="1" algn="l">
              <a:lnSpc>
                <a:spcPct val="100000"/>
              </a:lnSpc>
              <a:spcBef>
                <a:spcPts val="0"/>
              </a:spcBef>
              <a:spcAft>
                <a:spcPts val="0"/>
              </a:spcAft>
              <a:buClr>
                <a:schemeClr val="dk1"/>
              </a:buClr>
              <a:buSzPts val="1200"/>
              <a:buFont typeface="Arial"/>
              <a:buNone/>
            </a:pPr>
            <a:r>
              <a:rPr b="1" lang="en-US" sz="1200">
                <a:solidFill>
                  <a:schemeClr val="dk1"/>
                </a:solidFill>
                <a:latin typeface="Century Gothic"/>
                <a:ea typeface="Century Gothic"/>
                <a:cs typeface="Century Gothic"/>
                <a:sym typeface="Century Gothic"/>
              </a:rPr>
              <a:t> Citric Acid Cycle</a:t>
            </a:r>
            <a:endParaRPr/>
          </a:p>
        </p:txBody>
      </p:sp>
      <p:sp>
        <p:nvSpPr>
          <p:cNvPr id="251" name="Google Shape;251;p27"/>
          <p:cNvSpPr txBox="1"/>
          <p:nvPr/>
        </p:nvSpPr>
        <p:spPr>
          <a:xfrm>
            <a:off x="2133225" y="9314767"/>
            <a:ext cx="1800225" cy="276225"/>
          </a:xfrm>
          <a:prstGeom prst="rect">
            <a:avLst/>
          </a:prstGeom>
          <a:noFill/>
          <a:ln>
            <a:noFill/>
          </a:ln>
        </p:spPr>
        <p:txBody>
          <a:bodyPr anchorCtr="0" anchor="t" bIns="45700" lIns="91425" spcFirstLastPara="1" rIns="91425" wrap="square" tIns="45700">
            <a:noAutofit/>
          </a:bodyPr>
          <a:lstStyle/>
          <a:p>
            <a:pPr indent="0" lvl="0" marL="0" marR="0" rtl="1" algn="l">
              <a:lnSpc>
                <a:spcPct val="100000"/>
              </a:lnSpc>
              <a:spcBef>
                <a:spcPts val="0"/>
              </a:spcBef>
              <a:spcAft>
                <a:spcPts val="0"/>
              </a:spcAft>
              <a:buClr>
                <a:schemeClr val="dk1"/>
              </a:buClr>
              <a:buSzPts val="1200"/>
              <a:buFont typeface="Arial"/>
              <a:buNone/>
            </a:pPr>
            <a:r>
              <a:rPr b="1" lang="en-US" sz="1200">
                <a:solidFill>
                  <a:schemeClr val="dk1"/>
                </a:solidFill>
                <a:latin typeface="Century Gothic"/>
                <a:ea typeface="Century Gothic"/>
                <a:cs typeface="Century Gothic"/>
                <a:sym typeface="Century Gothic"/>
              </a:rPr>
              <a:t>Fatty Acid synthesis</a:t>
            </a:r>
            <a:endParaRPr/>
          </a:p>
        </p:txBody>
      </p:sp>
      <p:cxnSp>
        <p:nvCxnSpPr>
          <p:cNvPr id="252" name="Google Shape;252;p27"/>
          <p:cNvCxnSpPr/>
          <p:nvPr/>
        </p:nvCxnSpPr>
        <p:spPr>
          <a:xfrm>
            <a:off x="3612775" y="9103629"/>
            <a:ext cx="792162" cy="0"/>
          </a:xfrm>
          <a:prstGeom prst="straightConnector1">
            <a:avLst/>
          </a:prstGeom>
          <a:noFill/>
          <a:ln cap="flat" cmpd="sng" w="9525">
            <a:solidFill>
              <a:schemeClr val="dk1"/>
            </a:solidFill>
            <a:prstDash val="solid"/>
            <a:round/>
            <a:headEnd len="med" w="med" type="none"/>
            <a:tailEnd len="med" w="med" type="triangle"/>
          </a:ln>
        </p:spPr>
      </p:cxnSp>
      <p:sp>
        <p:nvSpPr>
          <p:cNvPr id="253" name="Google Shape;253;p27"/>
          <p:cNvSpPr txBox="1"/>
          <p:nvPr/>
        </p:nvSpPr>
        <p:spPr>
          <a:xfrm>
            <a:off x="4462087" y="8976629"/>
            <a:ext cx="704850" cy="276225"/>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Clr>
                <a:schemeClr val="accent6"/>
              </a:buClr>
              <a:buSzPts val="1200"/>
              <a:buFont typeface="Arial"/>
              <a:buNone/>
            </a:pPr>
            <a:r>
              <a:rPr b="1" lang="en-US" sz="1200">
                <a:solidFill>
                  <a:schemeClr val="accent6"/>
                </a:solidFill>
                <a:latin typeface="Century Gothic"/>
                <a:ea typeface="Century Gothic"/>
                <a:cs typeface="Century Gothic"/>
                <a:sym typeface="Century Gothic"/>
              </a:rPr>
              <a:t>Energy</a:t>
            </a:r>
            <a:endParaRPr/>
          </a:p>
        </p:txBody>
      </p:sp>
      <p:cxnSp>
        <p:nvCxnSpPr>
          <p:cNvPr id="254" name="Google Shape;254;p27"/>
          <p:cNvCxnSpPr/>
          <p:nvPr/>
        </p:nvCxnSpPr>
        <p:spPr>
          <a:xfrm>
            <a:off x="3739775" y="9452879"/>
            <a:ext cx="649287" cy="0"/>
          </a:xfrm>
          <a:prstGeom prst="straightConnector1">
            <a:avLst/>
          </a:prstGeom>
          <a:noFill/>
          <a:ln cap="flat" cmpd="sng" w="9525">
            <a:solidFill>
              <a:schemeClr val="dk1"/>
            </a:solidFill>
            <a:prstDash val="solid"/>
            <a:round/>
            <a:headEnd len="med" w="med" type="none"/>
            <a:tailEnd len="med" w="med" type="triangle"/>
          </a:ln>
        </p:spPr>
      </p:cxnSp>
      <p:sp>
        <p:nvSpPr>
          <p:cNvPr id="255" name="Google Shape;255;p27"/>
          <p:cNvSpPr txBox="1"/>
          <p:nvPr/>
        </p:nvSpPr>
        <p:spPr>
          <a:xfrm>
            <a:off x="4347787" y="9335404"/>
            <a:ext cx="958850" cy="277813"/>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Clr>
                <a:schemeClr val="accent4"/>
              </a:buClr>
              <a:buSzPts val="1200"/>
              <a:buFont typeface="Arial"/>
              <a:buNone/>
            </a:pPr>
            <a:r>
              <a:rPr b="1" lang="en-US" sz="1200">
                <a:solidFill>
                  <a:schemeClr val="accent4"/>
                </a:solidFill>
                <a:latin typeface="Century Gothic"/>
                <a:ea typeface="Century Gothic"/>
                <a:cs typeface="Century Gothic"/>
                <a:sym typeface="Century Gothic"/>
              </a:rPr>
              <a:t>Fatty liver</a:t>
            </a:r>
            <a:endParaRPr/>
          </a:p>
        </p:txBody>
      </p:sp>
      <p:sp>
        <p:nvSpPr>
          <p:cNvPr id="256" name="Google Shape;256;p27"/>
          <p:cNvSpPr txBox="1"/>
          <p:nvPr/>
        </p:nvSpPr>
        <p:spPr>
          <a:xfrm>
            <a:off x="5709056" y="1649595"/>
            <a:ext cx="7362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accent1"/>
                </a:solidFill>
                <a:latin typeface="Century Gothic"/>
                <a:ea typeface="Century Gothic"/>
                <a:cs typeface="Century Gothic"/>
                <a:sym typeface="Century Gothic"/>
              </a:rPr>
              <a:t>Cytosol</a:t>
            </a:r>
            <a:endParaRPr b="1" sz="1200">
              <a:solidFill>
                <a:schemeClr val="accent1"/>
              </a:solidFill>
              <a:latin typeface="Century Gothic"/>
              <a:ea typeface="Century Gothic"/>
              <a:cs typeface="Century Gothic"/>
              <a:sym typeface="Century Gothic"/>
            </a:endParaRPr>
          </a:p>
        </p:txBody>
      </p:sp>
      <p:sp>
        <p:nvSpPr>
          <p:cNvPr id="257" name="Google Shape;257;p27"/>
          <p:cNvSpPr/>
          <p:nvPr/>
        </p:nvSpPr>
        <p:spPr>
          <a:xfrm>
            <a:off x="1059656" y="8461927"/>
            <a:ext cx="1170782" cy="301625"/>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entury Gothic"/>
                <a:ea typeface="Century Gothic"/>
                <a:cs typeface="Century Gothic"/>
                <a:sym typeface="Century Gothic"/>
              </a:rPr>
              <a:t>Acetyl CoA</a:t>
            </a:r>
            <a:endParaRPr sz="1200"/>
          </a:p>
        </p:txBody>
      </p:sp>
      <p:sp>
        <p:nvSpPr>
          <p:cNvPr id="258" name="Google Shape;258;p27"/>
          <p:cNvSpPr txBox="1"/>
          <p:nvPr/>
        </p:nvSpPr>
        <p:spPr>
          <a:xfrm>
            <a:off x="3994325" y="2178250"/>
            <a:ext cx="1431900" cy="6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accent1"/>
                </a:solidFill>
                <a:latin typeface="Century Gothic"/>
                <a:ea typeface="Century Gothic"/>
                <a:cs typeface="Century Gothic"/>
                <a:sym typeface="Century Gothic"/>
              </a:rPr>
              <a:t>The same effect of </a:t>
            </a:r>
            <a:r>
              <a:rPr lang="en-US" sz="800">
                <a:solidFill>
                  <a:srgbClr val="FF0000"/>
                </a:solidFill>
                <a:latin typeface="Century Gothic"/>
                <a:ea typeface="Century Gothic"/>
                <a:cs typeface="Century Gothic"/>
                <a:sym typeface="Century Gothic"/>
              </a:rPr>
              <a:t>alcohol dehydrogenase</a:t>
            </a:r>
            <a:r>
              <a:rPr lang="en-US" sz="800">
                <a:solidFill>
                  <a:schemeClr val="accent1"/>
                </a:solidFill>
                <a:latin typeface="Century Gothic"/>
                <a:ea typeface="Century Gothic"/>
                <a:cs typeface="Century Gothic"/>
                <a:sym typeface="Century Gothic"/>
              </a:rPr>
              <a:t> → converts Alcohol to Acetaldehyde</a:t>
            </a:r>
            <a:endParaRPr sz="800">
              <a:solidFill>
                <a:schemeClr val="accent1"/>
              </a:solidFill>
              <a:latin typeface="Century Gothic"/>
              <a:ea typeface="Century Gothic"/>
              <a:cs typeface="Century Gothic"/>
              <a:sym typeface="Century Gothic"/>
            </a:endParaRPr>
          </a:p>
        </p:txBody>
      </p:sp>
      <p:sp>
        <p:nvSpPr>
          <p:cNvPr id="259" name="Google Shape;259;p27"/>
          <p:cNvSpPr/>
          <p:nvPr/>
        </p:nvSpPr>
        <p:spPr>
          <a:xfrm flipH="1" rot="10800000">
            <a:off x="3779607" y="2204743"/>
            <a:ext cx="256500" cy="189600"/>
          </a:xfrm>
          <a:prstGeom prst="bentArrow">
            <a:avLst>
              <a:gd fmla="val 25000" name="adj1"/>
              <a:gd fmla="val 25000" name="adj2"/>
              <a:gd fmla="val 25000" name="adj3"/>
              <a:gd fmla="val 43750" name="adj4"/>
            </a:avLst>
          </a:prstGeom>
          <a:solidFill>
            <a:schemeClr val="accent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0" name="Google Shape;260;p27"/>
          <p:cNvSpPr txBox="1"/>
          <p:nvPr/>
        </p:nvSpPr>
        <p:spPr>
          <a:xfrm>
            <a:off x="140900" y="1688213"/>
            <a:ext cx="1650900" cy="3202200"/>
          </a:xfrm>
          <a:prstGeom prst="rect">
            <a:avLst/>
          </a:prstGeom>
          <a:noFill/>
          <a:ln cap="flat" cmpd="sng" w="9525">
            <a:solidFill>
              <a:schemeClr val="dk1"/>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accent1"/>
                </a:solidFill>
                <a:latin typeface="Century Gothic"/>
                <a:ea typeface="Century Gothic"/>
                <a:cs typeface="Century Gothic"/>
                <a:sym typeface="Century Gothic"/>
              </a:rPr>
              <a:t>If alcohol is taken in </a:t>
            </a:r>
            <a:r>
              <a:rPr b="1" lang="en-US" sz="1100">
                <a:solidFill>
                  <a:schemeClr val="accent1"/>
                </a:solidFill>
                <a:latin typeface="Century Gothic"/>
                <a:ea typeface="Century Gothic"/>
                <a:cs typeface="Century Gothic"/>
                <a:sym typeface="Century Gothic"/>
              </a:rPr>
              <a:t>low conc. </a:t>
            </a:r>
            <a:r>
              <a:rPr lang="en-US" sz="1100">
                <a:solidFill>
                  <a:schemeClr val="accent1"/>
                </a:solidFill>
                <a:latin typeface="Century Gothic"/>
                <a:ea typeface="Century Gothic"/>
                <a:cs typeface="Century Gothic"/>
                <a:sym typeface="Century Gothic"/>
              </a:rPr>
              <a:t>→ minor pathway will start its function.</a:t>
            </a:r>
            <a:endParaRPr sz="1100">
              <a:solidFill>
                <a:schemeClr val="accent1"/>
              </a:solidFill>
            </a:endParaRPr>
          </a:p>
          <a:p>
            <a:pPr indent="0" lvl="0" marL="0" marR="0" rtl="0" algn="l">
              <a:spcBef>
                <a:spcPts val="0"/>
              </a:spcBef>
              <a:spcAft>
                <a:spcPts val="0"/>
              </a:spcAft>
              <a:buNone/>
            </a:pPr>
            <a:r>
              <a:rPr lang="en-US" sz="1100">
                <a:solidFill>
                  <a:schemeClr val="accent1"/>
                </a:solidFill>
                <a:latin typeface="Century Gothic"/>
                <a:ea typeface="Century Gothic"/>
                <a:cs typeface="Century Gothic"/>
                <a:sym typeface="Century Gothic"/>
              </a:rPr>
              <a:t>But if </a:t>
            </a:r>
            <a:r>
              <a:rPr lang="en-US" sz="1100" u="sng">
                <a:solidFill>
                  <a:schemeClr val="accent1"/>
                </a:solidFill>
                <a:latin typeface="Century Gothic"/>
                <a:ea typeface="Century Gothic"/>
                <a:cs typeface="Century Gothic"/>
                <a:sym typeface="Century Gothic"/>
              </a:rPr>
              <a:t>it taken for </a:t>
            </a:r>
            <a:r>
              <a:rPr lang="en-US" sz="1100">
                <a:solidFill>
                  <a:schemeClr val="accent1"/>
                </a:solidFill>
                <a:latin typeface="Century Gothic"/>
                <a:ea typeface="Century Gothic"/>
                <a:cs typeface="Century Gothic"/>
                <a:sym typeface="Century Gothic"/>
              </a:rPr>
              <a:t>prolonged time, even in low conc. → chronic alcohol abuse →  induction of liver enzymes → </a:t>
            </a:r>
            <a:r>
              <a:rPr b="1" lang="en-US" sz="1100">
                <a:solidFill>
                  <a:schemeClr val="accent1"/>
                </a:solidFill>
                <a:latin typeface="Century Gothic"/>
                <a:ea typeface="Century Gothic"/>
                <a:cs typeface="Century Gothic"/>
                <a:sym typeface="Century Gothic"/>
              </a:rPr>
              <a:t>tolerance</a:t>
            </a:r>
            <a:r>
              <a:rPr lang="en-US" sz="1100">
                <a:solidFill>
                  <a:schemeClr val="accent1"/>
                </a:solidFill>
                <a:latin typeface="Century Gothic"/>
                <a:ea typeface="Century Gothic"/>
                <a:cs typeface="Century Gothic"/>
                <a:sym typeface="Century Gothic"/>
              </a:rPr>
              <a:t> is developed → upregulation of microsomal enzymes → result in </a:t>
            </a:r>
            <a:r>
              <a:rPr b="1" lang="en-US" sz="1100">
                <a:solidFill>
                  <a:schemeClr val="accent1"/>
                </a:solidFill>
                <a:latin typeface="Century Gothic"/>
                <a:ea typeface="Century Gothic"/>
                <a:cs typeface="Century Gothic"/>
                <a:sym typeface="Century Gothic"/>
              </a:rPr>
              <a:t>addiction</a:t>
            </a:r>
            <a:r>
              <a:rPr lang="en-US" sz="1100">
                <a:solidFill>
                  <a:schemeClr val="accent1"/>
                </a:solidFill>
                <a:latin typeface="Century Gothic"/>
                <a:ea typeface="Century Gothic"/>
                <a:cs typeface="Century Gothic"/>
                <a:sym typeface="Century Gothic"/>
              </a:rPr>
              <a:t>. (psychological &amp; physiological symptoms )</a:t>
            </a:r>
            <a:endParaRPr sz="1100">
              <a:solidFill>
                <a:schemeClr val="accent1"/>
              </a:solidFill>
              <a:latin typeface="Century Gothic"/>
              <a:ea typeface="Century Gothic"/>
              <a:cs typeface="Century Gothic"/>
              <a:sym typeface="Century Gothic"/>
            </a:endParaRPr>
          </a:p>
        </p:txBody>
      </p:sp>
      <p:sp>
        <p:nvSpPr>
          <p:cNvPr id="261" name="Google Shape;261;p27"/>
          <p:cNvSpPr txBox="1"/>
          <p:nvPr/>
        </p:nvSpPr>
        <p:spPr>
          <a:xfrm>
            <a:off x="5423197" y="912053"/>
            <a:ext cx="1297211" cy="338554"/>
          </a:xfrm>
          <a:prstGeom prst="rect">
            <a:avLst/>
          </a:prstGeom>
          <a:noFill/>
          <a:ln cap="flat" cmpd="sng" w="9525">
            <a:solidFill>
              <a:schemeClr val="dk1"/>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accent1"/>
                </a:solidFill>
                <a:latin typeface="Century Gothic"/>
                <a:ea typeface="Century Gothic"/>
                <a:cs typeface="Century Gothic"/>
                <a:sym typeface="Century Gothic"/>
              </a:rPr>
              <a:t>Depends on the </a:t>
            </a:r>
            <a:r>
              <a:rPr b="1" lang="en-US" sz="800">
                <a:solidFill>
                  <a:schemeClr val="accent1"/>
                </a:solidFill>
                <a:latin typeface="Century Gothic"/>
                <a:ea typeface="Century Gothic"/>
                <a:cs typeface="Century Gothic"/>
                <a:sym typeface="Century Gothic"/>
              </a:rPr>
              <a:t>microsomal enzymes</a:t>
            </a:r>
            <a:endParaRPr b="1" sz="800">
              <a:solidFill>
                <a:schemeClr val="accent1"/>
              </a:solidFill>
              <a:latin typeface="Century Gothic"/>
              <a:ea typeface="Century Gothic"/>
              <a:cs typeface="Century Gothic"/>
              <a:sym typeface="Century Gothic"/>
            </a:endParaRPr>
          </a:p>
        </p:txBody>
      </p:sp>
      <p:sp>
        <p:nvSpPr>
          <p:cNvPr id="262" name="Google Shape;262;p27"/>
          <p:cNvSpPr/>
          <p:nvPr/>
        </p:nvSpPr>
        <p:spPr>
          <a:xfrm>
            <a:off x="3659765" y="3267636"/>
            <a:ext cx="116400" cy="1150500"/>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sp>
        <p:nvSpPr>
          <p:cNvPr id="263" name="Google Shape;263;p27"/>
          <p:cNvSpPr/>
          <p:nvPr/>
        </p:nvSpPr>
        <p:spPr>
          <a:xfrm>
            <a:off x="3211513" y="4446133"/>
            <a:ext cx="1012800" cy="301500"/>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en-US" sz="1200">
                <a:solidFill>
                  <a:schemeClr val="dk1"/>
                </a:solidFill>
                <a:latin typeface="Century Gothic"/>
                <a:ea typeface="Century Gothic"/>
                <a:cs typeface="Century Gothic"/>
                <a:sym typeface="Century Gothic"/>
              </a:rPr>
              <a:t>Acetate</a:t>
            </a:r>
            <a:endParaRPr sz="1200">
              <a:solidFill>
                <a:schemeClr val="dk1"/>
              </a:solidFill>
              <a:latin typeface="Century Gothic"/>
              <a:ea typeface="Century Gothic"/>
              <a:cs typeface="Century Gothic"/>
              <a:sym typeface="Century Gothic"/>
            </a:endParaRPr>
          </a:p>
        </p:txBody>
      </p:sp>
      <p:sp>
        <p:nvSpPr>
          <p:cNvPr id="264" name="Google Shape;264;p27"/>
          <p:cNvSpPr/>
          <p:nvPr/>
        </p:nvSpPr>
        <p:spPr>
          <a:xfrm>
            <a:off x="3477897" y="3760863"/>
            <a:ext cx="209400" cy="493800"/>
          </a:xfrm>
          <a:prstGeom prst="curvedLeftArrow">
            <a:avLst>
              <a:gd fmla="val 25000" name="adj1"/>
              <a:gd fmla="val 50000" name="adj2"/>
              <a:gd fmla="val 25000" name="adj3"/>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5" name="Google Shape;265;p27"/>
          <p:cNvSpPr txBox="1"/>
          <p:nvPr/>
        </p:nvSpPr>
        <p:spPr>
          <a:xfrm>
            <a:off x="2950591" y="4079262"/>
            <a:ext cx="5583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entury Gothic"/>
                <a:ea typeface="Century Gothic"/>
                <a:cs typeface="Century Gothic"/>
                <a:sym typeface="Century Gothic"/>
              </a:rPr>
              <a:t>NADH</a:t>
            </a:r>
            <a:endParaRPr sz="1000">
              <a:solidFill>
                <a:schemeClr val="dk1"/>
              </a:solidFill>
              <a:latin typeface="Century Gothic"/>
              <a:ea typeface="Century Gothic"/>
              <a:cs typeface="Century Gothic"/>
              <a:sym typeface="Century Gothic"/>
            </a:endParaRPr>
          </a:p>
        </p:txBody>
      </p:sp>
      <p:sp>
        <p:nvSpPr>
          <p:cNvPr id="266" name="Google Shape;266;p27"/>
          <p:cNvSpPr txBox="1"/>
          <p:nvPr/>
        </p:nvSpPr>
        <p:spPr>
          <a:xfrm>
            <a:off x="2956201" y="3660069"/>
            <a:ext cx="5469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entury Gothic"/>
                <a:ea typeface="Century Gothic"/>
                <a:cs typeface="Century Gothic"/>
                <a:sym typeface="Century Gothic"/>
              </a:rPr>
              <a:t>NAD+</a:t>
            </a:r>
            <a:endParaRPr sz="1000">
              <a:solidFill>
                <a:schemeClr val="dk1"/>
              </a:solidFill>
              <a:latin typeface="Century Gothic"/>
              <a:ea typeface="Century Gothic"/>
              <a:cs typeface="Century Gothic"/>
              <a:sym typeface="Century Gothic"/>
            </a:endParaRPr>
          </a:p>
        </p:txBody>
      </p:sp>
      <p:sp>
        <p:nvSpPr>
          <p:cNvPr id="267" name="Google Shape;267;p27"/>
          <p:cNvSpPr txBox="1"/>
          <p:nvPr/>
        </p:nvSpPr>
        <p:spPr>
          <a:xfrm>
            <a:off x="3782637" y="3833357"/>
            <a:ext cx="1828800" cy="246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000"/>
              <a:buFont typeface="Arial"/>
              <a:buNone/>
            </a:pPr>
            <a:r>
              <a:rPr b="1" lang="en-US" sz="1000">
                <a:solidFill>
                  <a:srgbClr val="FF0000"/>
                </a:solidFill>
                <a:latin typeface="Century Gothic"/>
                <a:ea typeface="Century Gothic"/>
                <a:cs typeface="Century Gothic"/>
                <a:sym typeface="Century Gothic"/>
              </a:rPr>
              <a:t>Aldehyde dehydrogenase</a:t>
            </a:r>
            <a:endParaRPr>
              <a:solidFill>
                <a:srgbClr val="FF0000"/>
              </a:solidFill>
            </a:endParaRPr>
          </a:p>
        </p:txBody>
      </p:sp>
      <p:sp>
        <p:nvSpPr>
          <p:cNvPr id="268" name="Google Shape;268;p27"/>
          <p:cNvSpPr/>
          <p:nvPr/>
        </p:nvSpPr>
        <p:spPr>
          <a:xfrm>
            <a:off x="2028555" y="3422935"/>
            <a:ext cx="1172100" cy="2616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A3E95A"/>
              </a:buClr>
              <a:buSzPts val="1100"/>
              <a:buFont typeface="Arial"/>
              <a:buNone/>
            </a:pPr>
            <a:r>
              <a:rPr b="1" lang="en-US" sz="1100">
                <a:solidFill>
                  <a:schemeClr val="accent1"/>
                </a:solidFill>
                <a:latin typeface="Century Gothic"/>
                <a:ea typeface="Century Gothic"/>
                <a:cs typeface="Century Gothic"/>
                <a:sym typeface="Century Gothic"/>
              </a:rPr>
              <a:t>Mitochondrion</a:t>
            </a:r>
            <a:endParaRPr>
              <a:solidFill>
                <a:schemeClr val="accent1"/>
              </a:solidFill>
            </a:endParaRPr>
          </a:p>
        </p:txBody>
      </p:sp>
      <p:sp>
        <p:nvSpPr>
          <p:cNvPr id="269" name="Google Shape;269;p27"/>
          <p:cNvSpPr/>
          <p:nvPr/>
        </p:nvSpPr>
        <p:spPr>
          <a:xfrm>
            <a:off x="-1217175" y="2147850"/>
            <a:ext cx="1011300" cy="421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7"/>
          <p:cNvSpPr txBox="1"/>
          <p:nvPr/>
        </p:nvSpPr>
        <p:spPr>
          <a:xfrm>
            <a:off x="4369075" y="2728188"/>
            <a:ext cx="1297200" cy="5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accent1"/>
                </a:solidFill>
              </a:rPr>
              <a:t>accumulation</a:t>
            </a:r>
            <a:r>
              <a:rPr lang="en-US" sz="900">
                <a:solidFill>
                  <a:schemeClr val="accent1"/>
                </a:solidFill>
              </a:rPr>
              <a:t> of acetaldehyde will lead to nausea and vomiting</a:t>
            </a:r>
            <a:endParaRPr sz="9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28"/>
          <p:cNvSpPr/>
          <p:nvPr/>
        </p:nvSpPr>
        <p:spPr>
          <a:xfrm>
            <a:off x="56600" y="817675"/>
            <a:ext cx="4168800" cy="3711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411163" lvl="0" marL="547688" marR="0" rtl="0" algn="l">
              <a:spcBef>
                <a:spcPts val="0"/>
              </a:spcBef>
              <a:spcAft>
                <a:spcPts val="0"/>
              </a:spcAft>
              <a:buNone/>
            </a:pPr>
            <a:r>
              <a:rPr b="1" lang="en-US">
                <a:solidFill>
                  <a:schemeClr val="dk1"/>
                </a:solidFill>
                <a:latin typeface="Century Gothic"/>
                <a:ea typeface="Century Gothic"/>
                <a:cs typeface="Century Gothic"/>
                <a:sym typeface="Century Gothic"/>
              </a:rPr>
              <a:t>Aldehyde Dehydrogenase polymorphism</a:t>
            </a:r>
            <a:r>
              <a:rPr b="1" lang="en-US">
                <a:solidFill>
                  <a:schemeClr val="accent1"/>
                </a:solidFill>
                <a:latin typeface="Century Gothic"/>
                <a:ea typeface="Century Gothic"/>
                <a:cs typeface="Century Gothic"/>
                <a:sym typeface="Century Gothic"/>
              </a:rPr>
              <a:t>*</a:t>
            </a:r>
            <a:r>
              <a:rPr b="1" lang="en-US">
                <a:solidFill>
                  <a:schemeClr val="dk1"/>
                </a:solidFill>
                <a:latin typeface="Century Gothic"/>
                <a:ea typeface="Century Gothic"/>
                <a:cs typeface="Century Gothic"/>
                <a:sym typeface="Century Gothic"/>
              </a:rPr>
              <a:t>: </a:t>
            </a:r>
            <a:endParaRPr b="1">
              <a:solidFill>
                <a:schemeClr val="dk1"/>
              </a:solidFill>
              <a:latin typeface="Century Gothic"/>
              <a:ea typeface="Century Gothic"/>
              <a:cs typeface="Century Gothic"/>
              <a:sym typeface="Century Gothic"/>
            </a:endParaRPr>
          </a:p>
        </p:txBody>
      </p:sp>
      <p:sp>
        <p:nvSpPr>
          <p:cNvPr id="277" name="Google Shape;277;p28"/>
          <p:cNvSpPr/>
          <p:nvPr/>
        </p:nvSpPr>
        <p:spPr>
          <a:xfrm>
            <a:off x="254875" y="1372450"/>
            <a:ext cx="6168600" cy="2166900"/>
          </a:xfrm>
          <a:prstGeom prst="rect">
            <a:avLst/>
          </a:prstGeom>
          <a:noFill/>
          <a:ln>
            <a:noFill/>
          </a:ln>
        </p:spPr>
        <p:txBody>
          <a:bodyPr anchorCtr="0" anchor="t" bIns="45700" lIns="91425" spcFirstLastPara="1" rIns="91425" wrap="square" tIns="45700">
            <a:noAutofit/>
          </a:bodyPr>
          <a:lstStyle/>
          <a:p>
            <a:pPr indent="0" lvl="0" marL="136525" marR="0" rtl="0" algn="l">
              <a:spcBef>
                <a:spcPts val="0"/>
              </a:spcBef>
              <a:spcAft>
                <a:spcPts val="0"/>
              </a:spcAft>
              <a:buNone/>
            </a:pPr>
            <a:r>
              <a:rPr b="1" lang="en-US" sz="1200">
                <a:solidFill>
                  <a:schemeClr val="dk1"/>
                </a:solidFill>
                <a:latin typeface="Century Gothic"/>
                <a:ea typeface="Century Gothic"/>
                <a:cs typeface="Century Gothic"/>
                <a:sym typeface="Century Gothic"/>
              </a:rPr>
              <a:t>-</a:t>
            </a:r>
            <a:r>
              <a:rPr lang="en-US" sz="1200">
                <a:solidFill>
                  <a:schemeClr val="dk1"/>
                </a:solidFill>
                <a:latin typeface="Century Gothic"/>
                <a:ea typeface="Century Gothic"/>
                <a:cs typeface="Century Gothic"/>
                <a:sym typeface="Century Gothic"/>
              </a:rPr>
              <a:t> </a:t>
            </a:r>
            <a:r>
              <a:rPr b="1" lang="en-US" sz="1200">
                <a:solidFill>
                  <a:schemeClr val="accent1"/>
                </a:solidFill>
                <a:latin typeface="Century Gothic"/>
                <a:ea typeface="Century Gothic"/>
                <a:cs typeface="Century Gothic"/>
                <a:sym typeface="Century Gothic"/>
              </a:rPr>
              <a:t>Asian</a:t>
            </a:r>
            <a:r>
              <a:rPr lang="en-US" sz="1200">
                <a:solidFill>
                  <a:schemeClr val="dk1"/>
                </a:solidFill>
                <a:latin typeface="Century Gothic"/>
                <a:ea typeface="Century Gothic"/>
                <a:cs typeface="Century Gothic"/>
                <a:sym typeface="Century Gothic"/>
              </a:rPr>
              <a:t> populations (including Chinese, Japanese, Taiwanese, Korean) have genetic variation in </a:t>
            </a:r>
            <a:r>
              <a:rPr b="1" lang="en-US" sz="1200">
                <a:solidFill>
                  <a:schemeClr val="dk1"/>
                </a:solidFill>
                <a:latin typeface="Century Gothic"/>
                <a:ea typeface="Century Gothic"/>
                <a:cs typeface="Century Gothic"/>
                <a:sym typeface="Century Gothic"/>
              </a:rPr>
              <a:t>aldehyde dehydrogenase </a:t>
            </a:r>
            <a:r>
              <a:rPr lang="en-US" sz="1200">
                <a:solidFill>
                  <a:schemeClr val="dk1"/>
                </a:solidFill>
                <a:latin typeface="Century Gothic"/>
                <a:ea typeface="Century Gothic"/>
                <a:cs typeface="Century Gothic"/>
                <a:sym typeface="Century Gothic"/>
              </a:rPr>
              <a:t>resulting in a variant allele </a:t>
            </a:r>
            <a:r>
              <a:rPr lang="en-US" sz="1200">
                <a:solidFill>
                  <a:srgbClr val="999999"/>
                </a:solidFill>
                <a:latin typeface="Century Gothic"/>
                <a:ea typeface="Century Gothic"/>
                <a:cs typeface="Century Gothic"/>
                <a:sym typeface="Century Gothic"/>
              </a:rPr>
              <a:t>→ Which means that </a:t>
            </a:r>
            <a:r>
              <a:rPr b="1" lang="en-US" sz="1200">
                <a:solidFill>
                  <a:srgbClr val="999999"/>
                </a:solidFill>
                <a:latin typeface="Century Gothic"/>
                <a:ea typeface="Century Gothic"/>
                <a:cs typeface="Century Gothic"/>
                <a:sym typeface="Century Gothic"/>
              </a:rPr>
              <a:t>acetaldehyde</a:t>
            </a:r>
            <a:r>
              <a:rPr lang="en-US" sz="1200">
                <a:solidFill>
                  <a:srgbClr val="999999"/>
                </a:solidFill>
                <a:latin typeface="Century Gothic"/>
                <a:ea typeface="Century Gothic"/>
                <a:cs typeface="Century Gothic"/>
                <a:sym typeface="Century Gothic"/>
              </a:rPr>
              <a:t> can NOT be converted to </a:t>
            </a:r>
            <a:r>
              <a:rPr lang="en-US" sz="1200" u="sng">
                <a:solidFill>
                  <a:srgbClr val="999999"/>
                </a:solidFill>
                <a:latin typeface="Century Gothic"/>
                <a:ea typeface="Century Gothic"/>
                <a:cs typeface="Century Gothic"/>
                <a:sym typeface="Century Gothic"/>
              </a:rPr>
              <a:t>acetate</a:t>
            </a:r>
            <a:r>
              <a:rPr lang="en-US" sz="1200">
                <a:solidFill>
                  <a:srgbClr val="999999"/>
                </a:solidFill>
                <a:latin typeface="Century Gothic"/>
                <a:ea typeface="Century Gothic"/>
                <a:cs typeface="Century Gothic"/>
                <a:sym typeface="Century Gothic"/>
              </a:rPr>
              <a:t> due to </a:t>
            </a:r>
            <a:r>
              <a:rPr b="1" lang="en-US" sz="1200">
                <a:solidFill>
                  <a:srgbClr val="999999"/>
                </a:solidFill>
                <a:latin typeface="Century Gothic"/>
                <a:ea typeface="Century Gothic"/>
                <a:cs typeface="Century Gothic"/>
                <a:sym typeface="Century Gothic"/>
              </a:rPr>
              <a:t>aldehyde dehydrogenase deficiency</a:t>
            </a:r>
            <a:r>
              <a:rPr lang="en-US" sz="1200">
                <a:solidFill>
                  <a:srgbClr val="999999"/>
                </a:solidFill>
                <a:latin typeface="Century Gothic"/>
                <a:ea typeface="Century Gothic"/>
                <a:cs typeface="Century Gothic"/>
                <a:sym typeface="Century Gothic"/>
              </a:rPr>
              <a:t>.</a:t>
            </a:r>
            <a:endParaRPr sz="1200">
              <a:solidFill>
                <a:srgbClr val="999999"/>
              </a:solidFill>
            </a:endParaRPr>
          </a:p>
          <a:p>
            <a:pPr indent="0" lvl="0" marL="0" rtl="0" algn="l">
              <a:spcBef>
                <a:spcPts val="0"/>
              </a:spcBef>
              <a:spcAft>
                <a:spcPts val="0"/>
              </a:spcAft>
              <a:buNone/>
            </a:pPr>
            <a:r>
              <a:rPr b="1" lang="en-US" sz="1200">
                <a:solidFill>
                  <a:schemeClr val="dk1"/>
                </a:solidFill>
                <a:latin typeface="Century Gothic"/>
                <a:ea typeface="Century Gothic"/>
                <a:cs typeface="Century Gothic"/>
                <a:sym typeface="Century Gothic"/>
              </a:rPr>
              <a:t>-</a:t>
            </a:r>
            <a:r>
              <a:rPr lang="en-US" sz="1200">
                <a:solidFill>
                  <a:schemeClr val="dk1"/>
                </a:solidFill>
                <a:latin typeface="Century Gothic"/>
                <a:ea typeface="Century Gothic"/>
                <a:cs typeface="Century Gothic"/>
                <a:sym typeface="Century Gothic"/>
              </a:rPr>
              <a:t> They metabolized alcohol at </a:t>
            </a:r>
            <a:r>
              <a:rPr b="1" lang="en-US" sz="1200" u="sng">
                <a:solidFill>
                  <a:schemeClr val="dk1"/>
                </a:solidFill>
                <a:latin typeface="Century Gothic"/>
                <a:ea typeface="Century Gothic"/>
                <a:cs typeface="Century Gothic"/>
                <a:sym typeface="Century Gothic"/>
              </a:rPr>
              <a:t>slower</a:t>
            </a:r>
            <a:r>
              <a:rPr lang="en-US" sz="1200">
                <a:solidFill>
                  <a:schemeClr val="dk1"/>
                </a:solidFill>
                <a:latin typeface="Century Gothic"/>
                <a:ea typeface="Century Gothic"/>
                <a:cs typeface="Century Gothic"/>
                <a:sym typeface="Century Gothic"/>
              </a:rPr>
              <a:t> rate than other populations.</a:t>
            </a:r>
            <a:endParaRPr sz="1200">
              <a:solidFill>
                <a:schemeClr val="dk1"/>
              </a:solidFill>
            </a:endParaRPr>
          </a:p>
          <a:p>
            <a:pPr indent="0" lvl="0" marL="0" rtl="0" algn="l">
              <a:spcBef>
                <a:spcPts val="0"/>
              </a:spcBef>
              <a:spcAft>
                <a:spcPts val="0"/>
              </a:spcAft>
              <a:buNone/>
            </a:pPr>
            <a:r>
              <a:rPr b="1" lang="en-US" sz="1200">
                <a:solidFill>
                  <a:schemeClr val="dk1"/>
                </a:solidFill>
                <a:latin typeface="Century Gothic"/>
                <a:ea typeface="Century Gothic"/>
                <a:cs typeface="Century Gothic"/>
                <a:sym typeface="Century Gothic"/>
              </a:rPr>
              <a:t>-</a:t>
            </a:r>
            <a:r>
              <a:rPr lang="en-US" sz="1200">
                <a:solidFill>
                  <a:schemeClr val="dk1"/>
                </a:solidFill>
                <a:latin typeface="Century Gothic"/>
                <a:ea typeface="Century Gothic"/>
                <a:cs typeface="Century Gothic"/>
                <a:sym typeface="Century Gothic"/>
              </a:rPr>
              <a:t> Can develop “</a:t>
            </a:r>
            <a:r>
              <a:rPr b="1" lang="en-US" sz="1200" u="sng">
                <a:solidFill>
                  <a:schemeClr val="dk1"/>
                </a:solidFill>
                <a:latin typeface="Century Gothic"/>
                <a:ea typeface="Century Gothic"/>
                <a:cs typeface="Century Gothic"/>
                <a:sym typeface="Century Gothic"/>
              </a:rPr>
              <a:t>Acute</a:t>
            </a:r>
            <a:r>
              <a:rPr b="1" lang="en-US" sz="1200">
                <a:solidFill>
                  <a:schemeClr val="dk1"/>
                </a:solidFill>
                <a:latin typeface="Century Gothic"/>
                <a:ea typeface="Century Gothic"/>
                <a:cs typeface="Century Gothic"/>
                <a:sym typeface="Century Gothic"/>
              </a:rPr>
              <a:t> acetaldehyde toxicity</a:t>
            </a:r>
            <a:r>
              <a:rPr lang="en-US" sz="1200">
                <a:solidFill>
                  <a:schemeClr val="dk1"/>
                </a:solidFill>
                <a:latin typeface="Century Gothic"/>
                <a:ea typeface="Century Gothic"/>
                <a:cs typeface="Century Gothic"/>
                <a:sym typeface="Century Gothic"/>
              </a:rPr>
              <a:t>” after alcohol intake characterized by </a:t>
            </a:r>
            <a:r>
              <a:rPr b="1" lang="en-US" sz="1200">
                <a:solidFill>
                  <a:schemeClr val="dk1"/>
                </a:solidFill>
                <a:latin typeface="Century Gothic"/>
                <a:ea typeface="Century Gothic"/>
                <a:cs typeface="Century Gothic"/>
                <a:sym typeface="Century Gothic"/>
              </a:rPr>
              <a:t>nausea</a:t>
            </a:r>
            <a:r>
              <a:rPr lang="en-US" sz="1200">
                <a:solidFill>
                  <a:schemeClr val="dk1"/>
                </a:solidFill>
                <a:latin typeface="Century Gothic"/>
                <a:ea typeface="Century Gothic"/>
                <a:cs typeface="Century Gothic"/>
                <a:sym typeface="Century Gothic"/>
              </a:rPr>
              <a:t>, </a:t>
            </a:r>
            <a:r>
              <a:rPr b="1" lang="en-US" sz="1200">
                <a:solidFill>
                  <a:schemeClr val="dk1"/>
                </a:solidFill>
                <a:latin typeface="Century Gothic"/>
                <a:ea typeface="Century Gothic"/>
                <a:cs typeface="Century Gothic"/>
                <a:sym typeface="Century Gothic"/>
              </a:rPr>
              <a:t>vomiting</a:t>
            </a:r>
            <a:r>
              <a:rPr lang="en-US" sz="1200">
                <a:solidFill>
                  <a:schemeClr val="dk1"/>
                </a:solidFill>
                <a:latin typeface="Century Gothic"/>
                <a:ea typeface="Century Gothic"/>
                <a:cs typeface="Century Gothic"/>
                <a:sym typeface="Century Gothic"/>
              </a:rPr>
              <a:t>, </a:t>
            </a:r>
            <a:r>
              <a:rPr b="1" lang="en-US" sz="1200">
                <a:solidFill>
                  <a:schemeClr val="dk1"/>
                </a:solidFill>
                <a:latin typeface="Century Gothic"/>
                <a:ea typeface="Century Gothic"/>
                <a:cs typeface="Century Gothic"/>
                <a:sym typeface="Century Gothic"/>
              </a:rPr>
              <a:t>dizziness</a:t>
            </a:r>
            <a:r>
              <a:rPr lang="en-US" sz="1200">
                <a:solidFill>
                  <a:schemeClr val="dk1"/>
                </a:solidFill>
                <a:latin typeface="Century Gothic"/>
                <a:ea typeface="Century Gothic"/>
                <a:cs typeface="Century Gothic"/>
                <a:sym typeface="Century Gothic"/>
              </a:rPr>
              <a:t>, </a:t>
            </a:r>
            <a:r>
              <a:rPr b="1" lang="en-US" sz="1200">
                <a:solidFill>
                  <a:schemeClr val="dk1"/>
                </a:solidFill>
                <a:latin typeface="Century Gothic"/>
                <a:ea typeface="Century Gothic"/>
                <a:cs typeface="Century Gothic"/>
                <a:sym typeface="Century Gothic"/>
              </a:rPr>
              <a:t>headache</a:t>
            </a:r>
            <a:r>
              <a:rPr lang="en-US" sz="1200">
                <a:solidFill>
                  <a:schemeClr val="dk1"/>
                </a:solidFill>
                <a:latin typeface="Century Gothic"/>
                <a:ea typeface="Century Gothic"/>
                <a:cs typeface="Century Gothic"/>
                <a:sym typeface="Century Gothic"/>
              </a:rPr>
              <a:t>, </a:t>
            </a:r>
            <a:r>
              <a:rPr b="1" lang="en-US" sz="1200">
                <a:solidFill>
                  <a:schemeClr val="dk1"/>
                </a:solidFill>
                <a:latin typeface="Century Gothic"/>
                <a:ea typeface="Century Gothic"/>
                <a:cs typeface="Century Gothic"/>
                <a:sym typeface="Century Gothic"/>
              </a:rPr>
              <a:t>vasodilatation</a:t>
            </a:r>
            <a:r>
              <a:rPr lang="en-US" sz="1200">
                <a:solidFill>
                  <a:schemeClr val="dk1"/>
                </a:solidFill>
                <a:latin typeface="Century Gothic"/>
                <a:ea typeface="Century Gothic"/>
                <a:cs typeface="Century Gothic"/>
                <a:sym typeface="Century Gothic"/>
              </a:rPr>
              <a:t>, and </a:t>
            </a:r>
            <a:r>
              <a:rPr b="1" lang="en-US" sz="1200">
                <a:solidFill>
                  <a:schemeClr val="dk1"/>
                </a:solidFill>
                <a:latin typeface="Century Gothic"/>
                <a:ea typeface="Century Gothic"/>
                <a:cs typeface="Century Gothic"/>
                <a:sym typeface="Century Gothic"/>
              </a:rPr>
              <a:t>facial flushing → </a:t>
            </a:r>
            <a:r>
              <a:rPr lang="en-US" sz="1200">
                <a:solidFill>
                  <a:schemeClr val="dk1"/>
                </a:solidFill>
                <a:latin typeface="Century Gothic"/>
                <a:ea typeface="Century Gothic"/>
                <a:cs typeface="Century Gothic"/>
                <a:sym typeface="Century Gothic"/>
              </a:rPr>
              <a:t>it has a beneficial effect → This </a:t>
            </a:r>
            <a:r>
              <a:rPr lang="en-US" sz="1200" u="sng">
                <a:solidFill>
                  <a:schemeClr val="dk1"/>
                </a:solidFill>
                <a:latin typeface="Century Gothic"/>
                <a:ea typeface="Century Gothic"/>
                <a:cs typeface="Century Gothic"/>
                <a:sym typeface="Century Gothic"/>
              </a:rPr>
              <a:t>Strongly protect </a:t>
            </a:r>
            <a:r>
              <a:rPr lang="en-US" sz="1200">
                <a:solidFill>
                  <a:schemeClr val="dk1"/>
                </a:solidFill>
                <a:latin typeface="Century Gothic"/>
                <a:ea typeface="Century Gothic"/>
                <a:cs typeface="Century Gothic"/>
                <a:sym typeface="Century Gothic"/>
              </a:rPr>
              <a:t>against alcohol-use disorders and prevent them from becoming alcoholic.</a:t>
            </a:r>
            <a:endParaRPr sz="12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US" sz="1200">
                <a:solidFill>
                  <a:schemeClr val="accent1"/>
                </a:solidFill>
                <a:latin typeface="Century Gothic"/>
                <a:ea typeface="Century Gothic"/>
                <a:cs typeface="Century Gothic"/>
                <a:sym typeface="Century Gothic"/>
              </a:rPr>
              <a:t>*Polymorphism is the existence of one gene in </a:t>
            </a:r>
            <a:r>
              <a:rPr lang="en-US" sz="1200" u="sng">
                <a:solidFill>
                  <a:schemeClr val="accent1"/>
                </a:solidFill>
                <a:latin typeface="Century Gothic"/>
                <a:ea typeface="Century Gothic"/>
                <a:cs typeface="Century Gothic"/>
                <a:sym typeface="Century Gothic"/>
              </a:rPr>
              <a:t>different</a:t>
            </a:r>
            <a:r>
              <a:rPr lang="en-US" sz="1200">
                <a:solidFill>
                  <a:schemeClr val="accent1"/>
                </a:solidFill>
                <a:latin typeface="Century Gothic"/>
                <a:ea typeface="Century Gothic"/>
                <a:cs typeface="Century Gothic"/>
                <a:sym typeface="Century Gothic"/>
              </a:rPr>
              <a:t> forms.</a:t>
            </a:r>
            <a:endParaRPr sz="1200">
              <a:solidFill>
                <a:schemeClr val="accent1"/>
              </a:solidFill>
              <a:latin typeface="Century Gothic"/>
              <a:ea typeface="Century Gothic"/>
              <a:cs typeface="Century Gothic"/>
              <a:sym typeface="Century Gothic"/>
            </a:endParaRPr>
          </a:p>
          <a:p>
            <a:pPr indent="0" lvl="0" marL="136525" marR="0" rtl="0" algn="l">
              <a:spcBef>
                <a:spcPts val="0"/>
              </a:spcBef>
              <a:spcAft>
                <a:spcPts val="0"/>
              </a:spcAft>
              <a:buNone/>
            </a:pPr>
            <a:r>
              <a:t/>
            </a:r>
            <a:endParaRPr sz="1200">
              <a:solidFill>
                <a:schemeClr val="dk1"/>
              </a:solidFill>
              <a:latin typeface="Century Gothic"/>
              <a:ea typeface="Century Gothic"/>
              <a:cs typeface="Century Gothic"/>
              <a:sym typeface="Century Gothic"/>
            </a:endParaRPr>
          </a:p>
        </p:txBody>
      </p:sp>
      <p:sp>
        <p:nvSpPr>
          <p:cNvPr id="278" name="Google Shape;278;p28"/>
          <p:cNvSpPr/>
          <p:nvPr/>
        </p:nvSpPr>
        <p:spPr>
          <a:xfrm>
            <a:off x="0" y="0"/>
            <a:ext cx="6858000" cy="619932"/>
          </a:xfrm>
          <a:prstGeom prst="rect">
            <a:avLst/>
          </a:prstGeom>
          <a:solidFill>
            <a:srgbClr val="3BB8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entury Gothic"/>
                <a:ea typeface="Century Gothic"/>
                <a:cs typeface="Century Gothic"/>
                <a:sym typeface="Century Gothic"/>
              </a:rPr>
              <a:t>Genetic variation of alcohol metabolism</a:t>
            </a:r>
            <a:endParaRPr b="1" sz="2000">
              <a:solidFill>
                <a:schemeClr val="lt1"/>
              </a:solidFill>
              <a:latin typeface="Century Gothic"/>
              <a:ea typeface="Century Gothic"/>
              <a:cs typeface="Century Gothic"/>
              <a:sym typeface="Century Gothic"/>
            </a:endParaRPr>
          </a:p>
        </p:txBody>
      </p:sp>
      <p:sp>
        <p:nvSpPr>
          <p:cNvPr id="279" name="Google Shape;279;p28"/>
          <p:cNvSpPr/>
          <p:nvPr/>
        </p:nvSpPr>
        <p:spPr>
          <a:xfrm>
            <a:off x="56600" y="3721850"/>
            <a:ext cx="2097600" cy="4134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411163" lvl="0" marL="547688" marR="0" rtl="0" algn="l">
              <a:spcBef>
                <a:spcPts val="0"/>
              </a:spcBef>
              <a:spcAft>
                <a:spcPts val="0"/>
              </a:spcAft>
              <a:buNone/>
            </a:pPr>
            <a:r>
              <a:rPr b="1" lang="en-US">
                <a:solidFill>
                  <a:schemeClr val="dk1"/>
                </a:solidFill>
                <a:latin typeface="Century Gothic"/>
                <a:ea typeface="Century Gothic"/>
                <a:cs typeface="Century Gothic"/>
                <a:sym typeface="Century Gothic"/>
              </a:rPr>
              <a:t>Alcohol excretion:</a:t>
            </a:r>
            <a:endParaRPr b="1">
              <a:solidFill>
                <a:schemeClr val="dk1"/>
              </a:solidFill>
              <a:latin typeface="Century Gothic"/>
              <a:ea typeface="Century Gothic"/>
              <a:cs typeface="Century Gothic"/>
              <a:sym typeface="Century Gothic"/>
            </a:endParaRPr>
          </a:p>
        </p:txBody>
      </p:sp>
      <p:sp>
        <p:nvSpPr>
          <p:cNvPr id="280" name="Google Shape;280;p28"/>
          <p:cNvSpPr txBox="1"/>
          <p:nvPr/>
        </p:nvSpPr>
        <p:spPr>
          <a:xfrm>
            <a:off x="36225" y="4406875"/>
            <a:ext cx="6393000" cy="114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Excreted </a:t>
            </a:r>
            <a:r>
              <a:rPr lang="en-US" sz="1200" u="sng">
                <a:solidFill>
                  <a:schemeClr val="dk1"/>
                </a:solidFill>
                <a:latin typeface="Century Gothic"/>
                <a:ea typeface="Century Gothic"/>
                <a:cs typeface="Century Gothic"/>
                <a:sym typeface="Century Gothic"/>
              </a:rPr>
              <a:t>un</a:t>
            </a:r>
            <a:r>
              <a:rPr lang="en-US" sz="1200">
                <a:solidFill>
                  <a:schemeClr val="dk1"/>
                </a:solidFill>
                <a:latin typeface="Century Gothic"/>
                <a:ea typeface="Century Gothic"/>
                <a:cs typeface="Century Gothic"/>
                <a:sym typeface="Century Gothic"/>
              </a:rPr>
              <a:t>changed in </a:t>
            </a:r>
            <a:r>
              <a:rPr b="1" lang="en-US" sz="1200">
                <a:solidFill>
                  <a:schemeClr val="dk1"/>
                </a:solidFill>
                <a:latin typeface="Century Gothic"/>
                <a:ea typeface="Century Gothic"/>
                <a:cs typeface="Century Gothic"/>
                <a:sym typeface="Century Gothic"/>
              </a:rPr>
              <a:t>urine</a:t>
            </a:r>
            <a:r>
              <a:rPr lang="en-US" sz="1200">
                <a:solidFill>
                  <a:schemeClr val="dk1"/>
                </a:solidFill>
                <a:latin typeface="Century Gothic"/>
                <a:ea typeface="Century Gothic"/>
                <a:cs typeface="Century Gothic"/>
                <a:sym typeface="Century Gothic"/>
              </a:rPr>
              <a:t> (2-8%).</a:t>
            </a:r>
            <a:endParaRPr sz="1200"/>
          </a:p>
          <a:p>
            <a:pPr indent="0" lvl="0" marL="0" marR="0" rtl="0" algn="l">
              <a:spcBef>
                <a:spcPts val="0"/>
              </a:spcBef>
              <a:spcAft>
                <a:spcPts val="0"/>
              </a:spcAft>
              <a:buNone/>
            </a:pPr>
            <a:r>
              <a:rPr b="1" lang="en-US" sz="1200">
                <a:solidFill>
                  <a:schemeClr val="dk1"/>
                </a:solidFill>
                <a:latin typeface="Century Gothic"/>
                <a:ea typeface="Century Gothic"/>
                <a:cs typeface="Century Gothic"/>
                <a:sym typeface="Century Gothic"/>
              </a:rPr>
              <a:t>-</a:t>
            </a:r>
            <a:r>
              <a:rPr lang="en-US" sz="1200">
                <a:solidFill>
                  <a:schemeClr val="dk1"/>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Excreted</a:t>
            </a:r>
            <a:r>
              <a:rPr lang="en-US" sz="1200">
                <a:solidFill>
                  <a:schemeClr val="dk1"/>
                </a:solidFill>
                <a:latin typeface="Century Gothic"/>
                <a:ea typeface="Century Gothic"/>
                <a:cs typeface="Century Gothic"/>
                <a:sym typeface="Century Gothic"/>
              </a:rPr>
              <a:t> </a:t>
            </a:r>
            <a:r>
              <a:rPr lang="en-US" sz="1200" u="sng">
                <a:solidFill>
                  <a:schemeClr val="dk1"/>
                </a:solidFill>
                <a:latin typeface="Century Gothic"/>
                <a:ea typeface="Century Gothic"/>
                <a:cs typeface="Century Gothic"/>
                <a:sym typeface="Century Gothic"/>
              </a:rPr>
              <a:t>un</a:t>
            </a:r>
            <a:r>
              <a:rPr lang="en-US" sz="1200">
                <a:solidFill>
                  <a:schemeClr val="dk1"/>
                </a:solidFill>
                <a:latin typeface="Century Gothic"/>
                <a:ea typeface="Century Gothic"/>
                <a:cs typeface="Century Gothic"/>
                <a:sym typeface="Century Gothic"/>
              </a:rPr>
              <a:t>changed via </a:t>
            </a:r>
            <a:r>
              <a:rPr b="1" lang="en-US" sz="1200">
                <a:solidFill>
                  <a:schemeClr val="dk1"/>
                </a:solidFill>
                <a:latin typeface="Century Gothic"/>
                <a:ea typeface="Century Gothic"/>
                <a:cs typeface="Century Gothic"/>
                <a:sym typeface="Century Gothic"/>
              </a:rPr>
              <a:t>lung</a:t>
            </a:r>
            <a:r>
              <a:rPr lang="en-US" sz="1200">
                <a:solidFill>
                  <a:schemeClr val="dk1"/>
                </a:solidFill>
                <a:latin typeface="Century Gothic"/>
                <a:ea typeface="Century Gothic"/>
                <a:cs typeface="Century Gothic"/>
                <a:sym typeface="Century Gothic"/>
              </a:rPr>
              <a:t> (basis for </a:t>
            </a:r>
            <a:r>
              <a:rPr b="1" lang="en-US" sz="1200">
                <a:solidFill>
                  <a:schemeClr val="dk1"/>
                </a:solidFill>
                <a:latin typeface="Century Gothic"/>
                <a:ea typeface="Century Gothic"/>
                <a:cs typeface="Century Gothic"/>
                <a:sym typeface="Century Gothic"/>
              </a:rPr>
              <a:t>breath alcohol test</a:t>
            </a:r>
            <a:r>
              <a:rPr lang="en-US" sz="1200">
                <a:solidFill>
                  <a:schemeClr val="dk1"/>
                </a:solidFill>
                <a:latin typeface="Century Gothic"/>
                <a:ea typeface="Century Gothic"/>
                <a:cs typeface="Century Gothic"/>
                <a:sym typeface="Century Gothic"/>
              </a:rPr>
              <a:t>).</a:t>
            </a:r>
            <a:endParaRPr sz="1200">
              <a:solidFill>
                <a:schemeClr val="dk1"/>
              </a:solidFill>
            </a:endParaRPr>
          </a:p>
          <a:p>
            <a:pPr indent="0" lvl="0" marL="0" marR="0" rtl="0" algn="l">
              <a:spcBef>
                <a:spcPts val="0"/>
              </a:spcBef>
              <a:spcAft>
                <a:spcPts val="0"/>
              </a:spcAft>
              <a:buNone/>
            </a:pPr>
            <a:r>
              <a:rPr b="1" lang="en-US" sz="1200">
                <a:solidFill>
                  <a:schemeClr val="dk1"/>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Rate of elimination is </a:t>
            </a:r>
            <a:r>
              <a:rPr b="1" lang="en-US" sz="1200" u="sng">
                <a:solidFill>
                  <a:schemeClr val="hlink"/>
                </a:solidFill>
                <a:latin typeface="Century Gothic"/>
                <a:ea typeface="Century Gothic"/>
                <a:cs typeface="Century Gothic"/>
                <a:sym typeface="Century Gothic"/>
                <a:hlinkClick r:id="rId3"/>
              </a:rPr>
              <a:t>zero-order kinetic </a:t>
            </a:r>
            <a:r>
              <a:rPr lang="en-US" sz="1200">
                <a:solidFill>
                  <a:schemeClr val="dk1"/>
                </a:solidFill>
                <a:latin typeface="Century Gothic"/>
                <a:ea typeface="Century Gothic"/>
                <a:cs typeface="Century Gothic"/>
                <a:sym typeface="Century Gothic"/>
              </a:rPr>
              <a:t>(not conc.-dependent) </a:t>
            </a:r>
            <a:endParaRPr sz="1200"/>
          </a:p>
          <a:p>
            <a:pPr indent="0" lvl="0" marL="0" marR="0" rtl="0" algn="l">
              <a:spcBef>
                <a:spcPts val="0"/>
              </a:spcBef>
              <a:spcAft>
                <a:spcPts val="0"/>
              </a:spcAft>
              <a:buNone/>
            </a:pPr>
            <a:r>
              <a:rPr lang="en-US" sz="1200">
                <a:solidFill>
                  <a:schemeClr val="dk1"/>
                </a:solidFill>
                <a:latin typeface="Century Gothic"/>
                <a:ea typeface="Century Gothic"/>
                <a:cs typeface="Century Gothic"/>
                <a:sym typeface="Century Gothic"/>
              </a:rPr>
              <a:t>  i.e. rate of elimination is the same at low and high concentration → </a:t>
            </a:r>
            <a:endParaRPr sz="1200"/>
          </a:p>
          <a:p>
            <a:pPr indent="0" lvl="0" marL="0" marR="0" rtl="0" algn="l">
              <a:spcBef>
                <a:spcPts val="0"/>
              </a:spcBef>
              <a:spcAft>
                <a:spcPts val="0"/>
              </a:spcAft>
              <a:buNone/>
            </a:pPr>
            <a:r>
              <a:rPr lang="en-US" sz="1200">
                <a:solidFill>
                  <a:schemeClr val="accent1"/>
                </a:solidFill>
                <a:latin typeface="Century Gothic"/>
                <a:ea typeface="Century Gothic"/>
                <a:cs typeface="Century Gothic"/>
                <a:sym typeface="Century Gothic"/>
              </a:rPr>
              <a:t>  Any change (</a:t>
            </a:r>
            <a:r>
              <a:rPr lang="en-US" sz="1200">
                <a:solidFill>
                  <a:schemeClr val="accent1"/>
                </a:solidFill>
                <a:latin typeface="Century Gothic"/>
                <a:ea typeface="Century Gothic"/>
                <a:cs typeface="Century Gothic"/>
                <a:sym typeface="Century Gothic"/>
              </a:rPr>
              <a:t>increase</a:t>
            </a:r>
            <a:r>
              <a:rPr lang="en-US" sz="1200">
                <a:solidFill>
                  <a:schemeClr val="accent1"/>
                </a:solidFill>
                <a:latin typeface="Century Gothic"/>
                <a:ea typeface="Century Gothic"/>
                <a:cs typeface="Century Gothic"/>
                <a:sym typeface="Century Gothic"/>
              </a:rPr>
              <a:t>) in its conc. → toxicity.</a:t>
            </a:r>
            <a:endParaRPr sz="1200">
              <a:solidFill>
                <a:schemeClr val="accent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chemeClr val="dk1"/>
              </a:solidFill>
              <a:latin typeface="Century Gothic"/>
              <a:ea typeface="Century Gothic"/>
              <a:cs typeface="Century Gothic"/>
              <a:sym typeface="Century Gothic"/>
            </a:endParaRPr>
          </a:p>
        </p:txBody>
      </p:sp>
      <p:graphicFrame>
        <p:nvGraphicFramePr>
          <p:cNvPr id="281" name="Google Shape;281;p28"/>
          <p:cNvGraphicFramePr/>
          <p:nvPr/>
        </p:nvGraphicFramePr>
        <p:xfrm>
          <a:off x="448819" y="6216814"/>
          <a:ext cx="3000000" cy="3000000"/>
        </p:xfrm>
        <a:graphic>
          <a:graphicData uri="http://schemas.openxmlformats.org/drawingml/2006/table">
            <a:tbl>
              <a:tblPr bandRow="1" firstRow="1">
                <a:noFill/>
                <a:tableStyleId>{8E8E5181-0287-4987-9478-621960EB1E83}</a:tableStyleId>
              </a:tblPr>
              <a:tblGrid>
                <a:gridCol w="2995750"/>
                <a:gridCol w="2964625"/>
              </a:tblGrid>
              <a:tr h="292900">
                <a:tc>
                  <a:txBody>
                    <a:bodyPr>
                      <a:noAutofit/>
                    </a:bodyPr>
                    <a:lstStyle/>
                    <a:p>
                      <a:pPr indent="0" lvl="0" marL="0" rtl="0" algn="ctr">
                        <a:spcBef>
                          <a:spcPts val="0"/>
                        </a:spcBef>
                        <a:spcAft>
                          <a:spcPts val="0"/>
                        </a:spcAft>
                        <a:buClr>
                          <a:srgbClr val="FFFF00"/>
                        </a:buClr>
                        <a:buSzPts val="1400"/>
                        <a:buFont typeface="Century Gothic"/>
                        <a:buNone/>
                      </a:pPr>
                      <a:r>
                        <a:rPr lang="en-US">
                          <a:solidFill>
                            <a:srgbClr val="FFFF00"/>
                          </a:solidFill>
                        </a:rPr>
                        <a:t>Acute</a:t>
                      </a:r>
                      <a:r>
                        <a:rPr lang="en-US"/>
                        <a:t> alcohol</a:t>
                      </a:r>
                      <a:endParaRPr>
                        <a:solidFill>
                          <a:srgbClr val="FFFF00"/>
                        </a:solidFill>
                      </a:endParaRPr>
                    </a:p>
                  </a:txBody>
                  <a:tcPr marT="45725" marB="45725" marR="91450" marL="91450" anchor="ctr">
                    <a:lnL cap="flat" cmpd="sng" w="12700">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1"/>
                    </a:solidFill>
                  </a:tcPr>
                </a:tc>
                <a:tc>
                  <a:txBody>
                    <a:bodyPr>
                      <a:noAutofit/>
                    </a:bodyPr>
                    <a:lstStyle/>
                    <a:p>
                      <a:pPr indent="0" lvl="0" marL="0" rtl="0" algn="ctr">
                        <a:spcBef>
                          <a:spcPts val="0"/>
                        </a:spcBef>
                        <a:spcAft>
                          <a:spcPts val="0"/>
                        </a:spcAft>
                        <a:buClr>
                          <a:srgbClr val="FFFF00"/>
                        </a:buClr>
                        <a:buSzPts val="1400"/>
                        <a:buFont typeface="Century Gothic"/>
                        <a:buNone/>
                      </a:pPr>
                      <a:r>
                        <a:rPr lang="en-US">
                          <a:solidFill>
                            <a:srgbClr val="FFFF00"/>
                          </a:solidFill>
                        </a:rPr>
                        <a:t>Chronic </a:t>
                      </a:r>
                      <a:r>
                        <a:rPr lang="en-US"/>
                        <a:t>alcohol</a:t>
                      </a:r>
                      <a:endParaRPr/>
                    </a:p>
                  </a:txBody>
                  <a:tcPr marT="45725" marB="45725" marR="91450" marL="91450"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1"/>
                    </a:solidFill>
                  </a:tcPr>
                </a:tc>
              </a:tr>
              <a:tr h="2450475">
                <a:tc>
                  <a:txBody>
                    <a:bodyPr>
                      <a:noAutofit/>
                    </a:bodyPr>
                    <a:lstStyle/>
                    <a:p>
                      <a:pPr indent="0" lvl="0" marL="0" marR="0" rtl="0" algn="l">
                        <a:lnSpc>
                          <a:spcPct val="120000"/>
                        </a:lnSpc>
                        <a:spcBef>
                          <a:spcPts val="0"/>
                        </a:spcBef>
                        <a:spcAft>
                          <a:spcPts val="0"/>
                        </a:spcAft>
                        <a:buClr>
                          <a:schemeClr val="dk1"/>
                        </a:buClr>
                        <a:buSzPts val="1200"/>
                        <a:buFont typeface="Century Gothic"/>
                        <a:buNone/>
                      </a:pPr>
                      <a:r>
                        <a:rPr b="1" lang="en-US" sz="1200">
                          <a:latin typeface="Century Gothic"/>
                          <a:ea typeface="Century Gothic"/>
                          <a:cs typeface="Century Gothic"/>
                          <a:sym typeface="Century Gothic"/>
                        </a:rPr>
                        <a:t>- </a:t>
                      </a:r>
                      <a:r>
                        <a:rPr b="1" lang="en-US" sz="1200"/>
                        <a:t>Enhancement the effect of </a:t>
                      </a:r>
                      <a:r>
                        <a:rPr b="1" lang="en-US" sz="1200" u="sng"/>
                        <a:t>GABA</a:t>
                      </a:r>
                      <a:r>
                        <a:rPr b="1" lang="en-US" sz="1200"/>
                        <a:t> </a:t>
                      </a:r>
                      <a:r>
                        <a:rPr lang="en-US" sz="1200"/>
                        <a:t>(inhibitory neurotransmitter) </a:t>
                      </a:r>
                      <a:r>
                        <a:rPr b="1" lang="en-US" sz="1200"/>
                        <a:t>on its GABA receptors </a:t>
                      </a:r>
                      <a:r>
                        <a:rPr lang="en-US" sz="1200"/>
                        <a:t>in brain → CNS depression.</a:t>
                      </a:r>
                      <a:endParaRPr/>
                    </a:p>
                    <a:p>
                      <a:pPr indent="0" lvl="0" marL="0" marR="0" rtl="0" algn="l">
                        <a:lnSpc>
                          <a:spcPct val="120000"/>
                        </a:lnSpc>
                        <a:spcBef>
                          <a:spcPts val="0"/>
                        </a:spcBef>
                        <a:spcAft>
                          <a:spcPts val="0"/>
                        </a:spcAft>
                        <a:buClr>
                          <a:schemeClr val="dk1"/>
                        </a:buClr>
                        <a:buSzPts val="1200"/>
                        <a:buFont typeface="Century Gothic"/>
                        <a:buNone/>
                      </a:pPr>
                      <a:r>
                        <a:rPr b="1" lang="en-US" sz="1200"/>
                        <a:t>- Inhibition of </a:t>
                      </a:r>
                      <a:r>
                        <a:rPr b="1" lang="en-US" sz="1200" u="sng"/>
                        <a:t>glutamate</a:t>
                      </a:r>
                      <a:r>
                        <a:rPr b="1" lang="en-US" sz="1200"/>
                        <a:t> action </a:t>
                      </a:r>
                      <a:r>
                        <a:rPr lang="en-US" sz="1200"/>
                        <a:t>(excitatory neurotransmitter) </a:t>
                      </a:r>
                      <a:r>
                        <a:rPr b="1" lang="en-US" sz="1200"/>
                        <a:t>on NMDA </a:t>
                      </a:r>
                      <a:r>
                        <a:rPr lang="en-US" sz="1200">
                          <a:solidFill>
                            <a:srgbClr val="999999"/>
                          </a:solidFill>
                        </a:rPr>
                        <a:t>(N-methyl-d-aspartate) </a:t>
                      </a:r>
                      <a:r>
                        <a:rPr b="1" lang="en-US" sz="1200"/>
                        <a:t>receptors </a:t>
                      </a:r>
                      <a:r>
                        <a:rPr lang="en-US" sz="1200"/>
                        <a:t>→ disruption in memory, consciousness, and </a:t>
                      </a:r>
                      <a:r>
                        <a:rPr lang="en-US" sz="1200"/>
                        <a:t>alertness</a:t>
                      </a:r>
                      <a:r>
                        <a:rPr lang="en-US" sz="1200">
                          <a:solidFill>
                            <a:schemeClr val="dk1"/>
                          </a:solidFill>
                          <a:latin typeface="Century Gothic"/>
                          <a:ea typeface="Century Gothic"/>
                          <a:cs typeface="Century Gothic"/>
                          <a:sym typeface="Century Gothic"/>
                        </a:rPr>
                        <a:t>.</a:t>
                      </a:r>
                      <a:endParaRPr sz="1200">
                        <a:solidFill>
                          <a:schemeClr val="dk1"/>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chemeClr val="dk1"/>
                        </a:buClr>
                        <a:buSzPts val="1200"/>
                        <a:buFont typeface="Century Gothic"/>
                        <a:buNone/>
                      </a:pPr>
                      <a:r>
                        <a:rPr lang="en-US" sz="1200">
                          <a:solidFill>
                            <a:schemeClr val="accent1"/>
                          </a:solidFill>
                        </a:rPr>
                        <a:t>that’s why it’s contraindicated for drivers</a:t>
                      </a:r>
                      <a:endParaRPr sz="1200">
                        <a:solidFill>
                          <a:schemeClr val="accent1"/>
                        </a:solidFill>
                      </a:endParaRPr>
                    </a:p>
                  </a:txBody>
                  <a:tcPr marT="45725" marB="45725" marR="91450" marL="91450" anchor="ctr">
                    <a:lnL cap="flat" cmpd="sng" w="12700">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noAutofit/>
                    </a:bodyPr>
                    <a:lstStyle/>
                    <a:p>
                      <a:pPr indent="0" lvl="1" marL="0" rtl="0" algn="l">
                        <a:spcBef>
                          <a:spcPts val="600"/>
                        </a:spcBef>
                        <a:spcAft>
                          <a:spcPts val="0"/>
                        </a:spcAft>
                        <a:buClr>
                          <a:srgbClr val="0033CC"/>
                        </a:buClr>
                        <a:buSzPts val="1200"/>
                        <a:buFont typeface="Century Gothic"/>
                        <a:buNone/>
                      </a:pPr>
                      <a:r>
                        <a:rPr b="1" lang="en-US" sz="1200"/>
                        <a:t>Up-regulation of NMDA receptors </a:t>
                      </a:r>
                      <a:r>
                        <a:rPr lang="en-US" sz="1200"/>
                        <a:t>&amp; voltage sensitive Ca</a:t>
                      </a:r>
                      <a:r>
                        <a:rPr baseline="30000" lang="en-US" sz="1200"/>
                        <a:t>2+</a:t>
                      </a:r>
                      <a:r>
                        <a:rPr lang="en-US" sz="1200"/>
                        <a:t> channels (Ca</a:t>
                      </a:r>
                      <a:r>
                        <a:rPr baseline="30000" lang="en-US" sz="1200"/>
                        <a:t>2+</a:t>
                      </a:r>
                      <a:r>
                        <a:rPr lang="en-US" sz="1200"/>
                        <a:t> influx to nerve cells).1 </a:t>
                      </a:r>
                      <a:endParaRPr/>
                    </a:p>
                    <a:p>
                      <a:pPr indent="0" lvl="0" marL="0" rtl="0" algn="l">
                        <a:lnSpc>
                          <a:spcPct val="120000"/>
                        </a:lnSpc>
                        <a:spcBef>
                          <a:spcPts val="0"/>
                        </a:spcBef>
                        <a:spcAft>
                          <a:spcPts val="0"/>
                        </a:spcAft>
                        <a:buClr>
                          <a:schemeClr val="dk1"/>
                        </a:buClr>
                        <a:buSzPts val="1200"/>
                        <a:buFont typeface="Century Gothic"/>
                        <a:buNone/>
                      </a:pPr>
                      <a:r>
                        <a:rPr lang="en-US" sz="1200"/>
                        <a:t>→ Leading to </a:t>
                      </a:r>
                      <a:r>
                        <a:rPr b="1" lang="en-US" sz="1200"/>
                        <a:t>alcohol tolerance </a:t>
                      </a:r>
                      <a:r>
                        <a:rPr lang="en-US" sz="1200"/>
                        <a:t>&amp; </a:t>
                      </a:r>
                      <a:r>
                        <a:rPr b="1" lang="en-US" sz="1200"/>
                        <a:t>withdrawal symptoms </a:t>
                      </a:r>
                      <a:r>
                        <a:rPr lang="en-US" sz="1200"/>
                        <a:t>(tremors, exaggerated response &amp;</a:t>
                      </a:r>
                      <a:endParaRPr/>
                    </a:p>
                    <a:p>
                      <a:pPr indent="0" lvl="0" marL="0" rtl="0" algn="l">
                        <a:lnSpc>
                          <a:spcPct val="120000"/>
                        </a:lnSpc>
                        <a:spcBef>
                          <a:spcPts val="0"/>
                        </a:spcBef>
                        <a:spcAft>
                          <a:spcPts val="0"/>
                        </a:spcAft>
                        <a:buClr>
                          <a:schemeClr val="dk1"/>
                        </a:buClr>
                        <a:buSzPts val="1200"/>
                        <a:buFont typeface="Century Gothic"/>
                        <a:buNone/>
                      </a:pPr>
                      <a:r>
                        <a:rPr lang="en-US" sz="1200"/>
                        <a:t>seizures).1</a:t>
                      </a:r>
                      <a:endParaRPr/>
                    </a:p>
                    <a:p>
                      <a:pPr indent="0" lvl="0" marL="0" rtl="0" algn="l">
                        <a:lnSpc>
                          <a:spcPct val="120000"/>
                        </a:lnSpc>
                        <a:spcBef>
                          <a:spcPts val="0"/>
                        </a:spcBef>
                        <a:spcAft>
                          <a:spcPts val="0"/>
                        </a:spcAft>
                        <a:buClr>
                          <a:schemeClr val="dk1"/>
                        </a:buClr>
                        <a:buSzPts val="1200"/>
                        <a:buFont typeface="Century Gothic"/>
                        <a:buNone/>
                      </a:pPr>
                      <a:r>
                        <a:rPr b="1" lang="en-US" sz="1200"/>
                        <a:t>-</a:t>
                      </a:r>
                      <a:r>
                        <a:rPr lang="en-US" sz="1200"/>
                        <a:t> </a:t>
                      </a:r>
                      <a:r>
                        <a:rPr lang="en-US" sz="1200">
                          <a:solidFill>
                            <a:schemeClr val="accent1"/>
                          </a:solidFill>
                        </a:rPr>
                        <a:t>Chronic means </a:t>
                      </a:r>
                      <a:r>
                        <a:rPr b="1" lang="en-US" sz="1200">
                          <a:solidFill>
                            <a:schemeClr val="accent1"/>
                          </a:solidFill>
                        </a:rPr>
                        <a:t>low</a:t>
                      </a:r>
                      <a:r>
                        <a:rPr lang="en-US" sz="1200">
                          <a:solidFill>
                            <a:schemeClr val="accent1"/>
                          </a:solidFill>
                        </a:rPr>
                        <a:t> doses in </a:t>
                      </a:r>
                      <a:r>
                        <a:rPr b="1" lang="en-US" sz="1200">
                          <a:solidFill>
                            <a:schemeClr val="accent1"/>
                          </a:solidFill>
                        </a:rPr>
                        <a:t>prolonged</a:t>
                      </a:r>
                      <a:r>
                        <a:rPr lang="en-US" sz="1200">
                          <a:solidFill>
                            <a:schemeClr val="accent1"/>
                          </a:solidFill>
                        </a:rPr>
                        <a:t> time</a:t>
                      </a:r>
                      <a:endParaRPr sz="1200">
                        <a:solidFill>
                          <a:schemeClr val="accent1"/>
                        </a:solidFill>
                      </a:endParaRPr>
                    </a:p>
                    <a:p>
                      <a:pPr indent="0" lvl="0" marL="0" rtl="0" algn="l">
                        <a:lnSpc>
                          <a:spcPct val="120000"/>
                        </a:lnSpc>
                        <a:spcBef>
                          <a:spcPts val="0"/>
                        </a:spcBef>
                        <a:spcAft>
                          <a:spcPts val="0"/>
                        </a:spcAft>
                        <a:buClr>
                          <a:schemeClr val="dk1"/>
                        </a:buClr>
                        <a:buSzPts val="1200"/>
                        <a:buFont typeface="Century Gothic"/>
                        <a:buNone/>
                      </a:pPr>
                      <a:r>
                        <a:rPr lang="en-US" sz="1200">
                          <a:solidFill>
                            <a:schemeClr val="accent1"/>
                          </a:solidFill>
                        </a:rPr>
                        <a:t>GABA will be down-regulated.</a:t>
                      </a:r>
                      <a:endParaRPr sz="1200">
                        <a:solidFill>
                          <a:schemeClr val="accent1"/>
                        </a:solidFill>
                      </a:endParaRPr>
                    </a:p>
                  </a:txBody>
                  <a:tcPr marT="45725" marB="45725" marR="91450" marL="91450"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
        <p:nvSpPr>
          <p:cNvPr id="282" name="Google Shape;282;p28"/>
          <p:cNvSpPr/>
          <p:nvPr/>
        </p:nvSpPr>
        <p:spPr>
          <a:xfrm>
            <a:off x="60225" y="5755800"/>
            <a:ext cx="3372000" cy="4134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411163" lvl="0" marL="547688" marR="0" rtl="0" algn="l">
              <a:spcBef>
                <a:spcPts val="0"/>
              </a:spcBef>
              <a:spcAft>
                <a:spcPts val="0"/>
              </a:spcAft>
              <a:buNone/>
            </a:pPr>
            <a:r>
              <a:rPr b="1" lang="en-US">
                <a:solidFill>
                  <a:schemeClr val="dk1"/>
                </a:solidFill>
                <a:latin typeface="Century Gothic"/>
                <a:ea typeface="Century Gothic"/>
                <a:cs typeface="Century Gothic"/>
                <a:sym typeface="Century Gothic"/>
              </a:rPr>
              <a:t>Mechanism of action of alcohol: </a:t>
            </a:r>
            <a:endParaRPr b="1">
              <a:solidFill>
                <a:schemeClr val="dk1"/>
              </a:solidFill>
              <a:latin typeface="Century Gothic"/>
              <a:ea typeface="Century Gothic"/>
              <a:cs typeface="Century Gothic"/>
              <a:sym typeface="Century Gothic"/>
            </a:endParaRPr>
          </a:p>
        </p:txBody>
      </p:sp>
      <p:sp>
        <p:nvSpPr>
          <p:cNvPr id="283" name="Google Shape;283;p28"/>
          <p:cNvSpPr/>
          <p:nvPr/>
        </p:nvSpPr>
        <p:spPr>
          <a:xfrm>
            <a:off x="4062094" y="5801911"/>
            <a:ext cx="2255400" cy="277800"/>
          </a:xfrm>
          <a:prstGeom prst="rect">
            <a:avLst/>
          </a:prstGeom>
          <a:noFill/>
          <a:ln cap="flat" cmpd="sng" w="9525">
            <a:solidFill>
              <a:schemeClr val="dk1"/>
            </a:solidFill>
            <a:prstDash val="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0000"/>
                </a:solidFill>
                <a:latin typeface="Century Gothic"/>
                <a:ea typeface="Century Gothic"/>
                <a:cs typeface="Century Gothic"/>
                <a:sym typeface="Century Gothic"/>
              </a:rPr>
              <a:t>Alcohol is a CNS </a:t>
            </a:r>
            <a:r>
              <a:rPr b="1" lang="en-US" sz="1200">
                <a:solidFill>
                  <a:srgbClr val="FF0000"/>
                </a:solidFill>
                <a:latin typeface="Century Gothic"/>
                <a:ea typeface="Century Gothic"/>
                <a:cs typeface="Century Gothic"/>
                <a:sym typeface="Century Gothic"/>
              </a:rPr>
              <a:t>depressant</a:t>
            </a:r>
            <a:endParaRPr b="1" sz="1200">
              <a:solidFill>
                <a:srgbClr val="FF0000"/>
              </a:solidFill>
              <a:latin typeface="Century Gothic"/>
              <a:ea typeface="Century Gothic"/>
              <a:cs typeface="Century Gothic"/>
              <a:sym typeface="Century Gothic"/>
            </a:endParaRPr>
          </a:p>
        </p:txBody>
      </p:sp>
      <p:sp>
        <p:nvSpPr>
          <p:cNvPr id="284" name="Google Shape;284;p28"/>
          <p:cNvSpPr txBox="1"/>
          <p:nvPr/>
        </p:nvSpPr>
        <p:spPr>
          <a:xfrm>
            <a:off x="118063" y="9066725"/>
            <a:ext cx="6621900" cy="4476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en-US" sz="1000">
                <a:solidFill>
                  <a:srgbClr val="999999"/>
                </a:solidFill>
              </a:rPr>
              <a:t>باختصار الفرق بين الاكيوت و الكرونك. ان الاكيوت للحين ما صار فيه تغيير بتركيب الريسيبتورز لمن يبدا الشخص </a:t>
            </a:r>
            <a:r>
              <a:rPr lang="en-US" sz="1000">
                <a:solidFill>
                  <a:srgbClr val="999999"/>
                </a:solidFill>
              </a:rPr>
              <a:t>يستخدم</a:t>
            </a:r>
            <a:r>
              <a:rPr lang="en-US" sz="1000">
                <a:solidFill>
                  <a:srgbClr val="999999"/>
                </a:solidFill>
              </a:rPr>
              <a:t> الكحول يصير فيه بلوك للقلوتاميت ريسيبتورز </a:t>
            </a:r>
            <a:r>
              <a:rPr lang="en-US" sz="1000">
                <a:solidFill>
                  <a:srgbClr val="999999"/>
                </a:solidFill>
              </a:rPr>
              <a:t>فيبدأ</a:t>
            </a:r>
            <a:r>
              <a:rPr lang="en-US" sz="1000">
                <a:solidFill>
                  <a:srgbClr val="999999"/>
                </a:solidFill>
              </a:rPr>
              <a:t> الجسم يحس انه فيه شي غلط </a:t>
            </a:r>
            <a:r>
              <a:rPr lang="en-US" sz="1000">
                <a:solidFill>
                  <a:srgbClr val="999999"/>
                </a:solidFill>
              </a:rPr>
              <a:t>فيزيد</a:t>
            </a:r>
            <a:r>
              <a:rPr lang="en-US" sz="1000">
                <a:solidFill>
                  <a:srgbClr val="999999"/>
                </a:solidFill>
              </a:rPr>
              <a:t> عدد الريسيبتورز حقت القلوتاميت علشان كذا لمن المدمن يوقف استخدام الكحول يكون عنده قلوتاميت ريسيبتورز كثير ولمن يرجع عمل القلوتاميت طبيعي يصير عندنا اوفر ستيميوليشن للقلوتاميت ريسيبتورز (لانها صارت كثيره) علشان كذا تطلع عنده اعراض ترك الكحول الميكانزم هذا كله اسمه (Up </a:t>
            </a:r>
            <a:r>
              <a:rPr lang="en-US" sz="1000">
                <a:solidFill>
                  <a:srgbClr val="999999"/>
                </a:solidFill>
              </a:rPr>
              <a:t>Regulation</a:t>
            </a:r>
            <a:r>
              <a:rPr lang="en-US" sz="1000">
                <a:solidFill>
                  <a:srgbClr val="999999"/>
                </a:solidFill>
              </a:rPr>
              <a:t>) </a:t>
            </a:r>
            <a:endParaRPr sz="1000">
              <a:solidFill>
                <a:srgbClr val="9999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29"/>
          <p:cNvSpPr/>
          <p:nvPr/>
        </p:nvSpPr>
        <p:spPr>
          <a:xfrm>
            <a:off x="2404272" y="6674168"/>
            <a:ext cx="2122756" cy="369332"/>
          </a:xfrm>
          <a:prstGeom prst="round2DiagRect">
            <a:avLst>
              <a:gd fmla="val 16667" name="adj1"/>
              <a:gd fmla="val 0" name="adj2"/>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a:solidFill>
                  <a:schemeClr val="dk1"/>
                </a:solidFill>
                <a:latin typeface="Century Gothic"/>
                <a:ea typeface="Century Gothic"/>
                <a:cs typeface="Century Gothic"/>
                <a:sym typeface="Century Gothic"/>
              </a:rPr>
              <a:t>CVS</a:t>
            </a:r>
            <a:endParaRPr b="1">
              <a:solidFill>
                <a:schemeClr val="dk1"/>
              </a:solidFill>
              <a:latin typeface="Century Gothic"/>
              <a:ea typeface="Century Gothic"/>
              <a:cs typeface="Century Gothic"/>
              <a:sym typeface="Century Gothic"/>
            </a:endParaRPr>
          </a:p>
        </p:txBody>
      </p:sp>
      <p:graphicFrame>
        <p:nvGraphicFramePr>
          <p:cNvPr id="291" name="Google Shape;291;p29"/>
          <p:cNvGraphicFramePr/>
          <p:nvPr/>
        </p:nvGraphicFramePr>
        <p:xfrm>
          <a:off x="0" y="0"/>
          <a:ext cx="3000000" cy="3000000"/>
        </p:xfrm>
        <a:graphic>
          <a:graphicData uri="http://schemas.openxmlformats.org/drawingml/2006/table">
            <a:tbl>
              <a:tblPr bandRow="1" firstRow="1">
                <a:noFill/>
                <a:tableStyleId>{790F6457-98C4-44A0-B692-4AC1C6D1F4E6}</a:tableStyleId>
              </a:tblPr>
              <a:tblGrid>
                <a:gridCol w="3429000"/>
                <a:gridCol w="3429000"/>
              </a:tblGrid>
              <a:tr h="708450">
                <a:tc gridSpan="2">
                  <a:txBody>
                    <a:bodyPr>
                      <a:noAutofit/>
                    </a:bodyPr>
                    <a:lstStyle/>
                    <a:p>
                      <a:pPr indent="0" lvl="0" marL="0" marR="0" rtl="0" algn="ctr">
                        <a:spcBef>
                          <a:spcPts val="0"/>
                        </a:spcBef>
                        <a:spcAft>
                          <a:spcPts val="0"/>
                        </a:spcAft>
                        <a:buNone/>
                      </a:pPr>
                      <a:r>
                        <a:rPr b="1" lang="en-US" sz="2000">
                          <a:solidFill>
                            <a:srgbClr val="FFFF00"/>
                          </a:solidFill>
                          <a:latin typeface="Century Gothic"/>
                          <a:ea typeface="Century Gothic"/>
                          <a:cs typeface="Century Gothic"/>
                          <a:sym typeface="Century Gothic"/>
                        </a:rPr>
                        <a:t>Acute </a:t>
                      </a:r>
                      <a:r>
                        <a:rPr b="1" lang="en-US" sz="2000">
                          <a:solidFill>
                            <a:schemeClr val="lt1"/>
                          </a:solidFill>
                          <a:latin typeface="Century Gothic"/>
                          <a:ea typeface="Century Gothic"/>
                          <a:cs typeface="Century Gothic"/>
                          <a:sym typeface="Century Gothic"/>
                        </a:rPr>
                        <a:t>actions of alcohol </a:t>
                      </a:r>
                      <a:endParaRPr b="1" sz="2000"/>
                    </a:p>
                    <a:p>
                      <a:pPr indent="0" lvl="0" marL="0" marR="0" rtl="0" algn="ctr">
                        <a:spcBef>
                          <a:spcPts val="0"/>
                        </a:spcBef>
                        <a:spcAft>
                          <a:spcPts val="0"/>
                        </a:spcAft>
                        <a:buNone/>
                      </a:pPr>
                      <a:r>
                        <a:rPr b="1" lang="en-US" sz="2000">
                          <a:solidFill>
                            <a:schemeClr val="lt1"/>
                          </a:solidFill>
                        </a:rPr>
                        <a:t>(depends on the </a:t>
                      </a:r>
                      <a:r>
                        <a:rPr b="1" lang="en-US" sz="2000" u="none">
                          <a:solidFill>
                            <a:schemeClr val="lt1"/>
                          </a:solidFill>
                          <a:latin typeface="Century Gothic"/>
                          <a:ea typeface="Century Gothic"/>
                          <a:cs typeface="Century Gothic"/>
                          <a:sym typeface="Century Gothic"/>
                        </a:rPr>
                        <a:t>conc</a:t>
                      </a:r>
                      <a:r>
                        <a:rPr b="1" lang="en-US" sz="2000">
                          <a:solidFill>
                            <a:schemeClr val="lt1"/>
                          </a:solidFill>
                        </a:rPr>
                        <a:t>.)</a:t>
                      </a:r>
                      <a:endParaRPr b="1" sz="2000">
                        <a:solidFill>
                          <a:schemeClr val="lt1"/>
                        </a:solidFill>
                        <a:latin typeface="Century Gothic"/>
                        <a:ea typeface="Century Gothic"/>
                        <a:cs typeface="Century Gothic"/>
                        <a:sym typeface="Century Gothic"/>
                      </a:endParaRPr>
                    </a:p>
                  </a:txBody>
                  <a:tcPr marT="45725" marB="45725" marR="91450" marL="91450" anchor="ctr">
                    <a:solidFill>
                      <a:schemeClr val="accent1"/>
                    </a:solidFill>
                  </a:tcPr>
                </a:tc>
                <a:tc hMerge="1"/>
              </a:tr>
              <a:tr h="399650">
                <a:tc gridSpan="2">
                  <a:txBody>
                    <a:bodyPr>
                      <a:noAutofit/>
                    </a:bodyPr>
                    <a:lstStyle/>
                    <a:p>
                      <a:pPr indent="0" lvl="0" marL="0" marR="0" rtl="0" algn="ctr">
                        <a:lnSpc>
                          <a:spcPct val="100000"/>
                        </a:lnSpc>
                        <a:spcBef>
                          <a:spcPts val="0"/>
                        </a:spcBef>
                        <a:spcAft>
                          <a:spcPts val="0"/>
                        </a:spcAft>
                        <a:buClr>
                          <a:srgbClr val="171616"/>
                        </a:buClr>
                        <a:buSzPts val="1800"/>
                        <a:buFont typeface="Century Gothic"/>
                        <a:buNone/>
                      </a:pPr>
                      <a:r>
                        <a:rPr b="1" lang="en-US">
                          <a:latin typeface="Century Gothic"/>
                          <a:ea typeface="Century Gothic"/>
                          <a:cs typeface="Century Gothic"/>
                          <a:sym typeface="Century Gothic"/>
                        </a:rPr>
                        <a:t>In mild-moderate amounts</a:t>
                      </a:r>
                      <a:endParaRPr/>
                    </a:p>
                  </a:txBody>
                  <a:tcPr marT="45725" marB="45725" marR="91450" marL="91450" anchor="ctr">
                    <a:solidFill>
                      <a:srgbClr val="BEFDED"/>
                    </a:solidFill>
                  </a:tcPr>
                </a:tc>
                <a:tc hMerge="1"/>
              </a:tr>
              <a:tr h="2102650">
                <a:tc>
                  <a:txBody>
                    <a:bodyPr>
                      <a:noAutofit/>
                    </a:bodyPr>
                    <a:lstStyle/>
                    <a:p>
                      <a:pPr indent="0" lvl="0" marL="0" rtl="0" algn="l">
                        <a:lnSpc>
                          <a:spcPct val="150000"/>
                        </a:lnSpc>
                        <a:spcBef>
                          <a:spcPts val="0"/>
                        </a:spcBef>
                        <a:spcAft>
                          <a:spcPts val="0"/>
                        </a:spcAft>
                        <a:buClr>
                          <a:schemeClr val="dk1"/>
                        </a:buClr>
                        <a:buSzPts val="1400"/>
                        <a:buFont typeface="Century Gothic"/>
                        <a:buNone/>
                      </a:pPr>
                      <a:r>
                        <a:rPr b="1" lang="en-US" u="sng"/>
                        <a:t>CNS depression</a:t>
                      </a:r>
                      <a:r>
                        <a:rPr b="1" lang="en-US"/>
                        <a:t>:  </a:t>
                      </a:r>
                      <a:endParaRPr/>
                    </a:p>
                    <a:p>
                      <a:pPr indent="0" lvl="2" marL="0" rtl="0" algn="l">
                        <a:lnSpc>
                          <a:spcPct val="150000"/>
                        </a:lnSpc>
                        <a:spcBef>
                          <a:spcPts val="0"/>
                        </a:spcBef>
                        <a:spcAft>
                          <a:spcPts val="0"/>
                        </a:spcAft>
                        <a:buClr>
                          <a:srgbClr val="0033CC"/>
                        </a:buClr>
                        <a:buSzPts val="1200"/>
                        <a:buFont typeface="Century Gothic"/>
                        <a:buNone/>
                      </a:pPr>
                      <a:r>
                        <a:rPr lang="en-US" sz="1200"/>
                        <a:t> </a:t>
                      </a:r>
                      <a:r>
                        <a:rPr b="1" lang="en-US" sz="1200"/>
                        <a:t>-</a:t>
                      </a:r>
                      <a:r>
                        <a:rPr lang="en-US" sz="1200"/>
                        <a:t> Relieves anxiety, euphoria (feeling</a:t>
                      </a:r>
                      <a:endParaRPr/>
                    </a:p>
                    <a:p>
                      <a:pPr indent="0" lvl="2" marL="0" rtl="0" algn="l">
                        <a:lnSpc>
                          <a:spcPct val="150000"/>
                        </a:lnSpc>
                        <a:spcBef>
                          <a:spcPts val="0"/>
                        </a:spcBef>
                        <a:spcAft>
                          <a:spcPts val="0"/>
                        </a:spcAft>
                        <a:buClr>
                          <a:srgbClr val="0033CC"/>
                        </a:buClr>
                        <a:buSzPts val="1200"/>
                        <a:buFont typeface="Century Gothic"/>
                        <a:buNone/>
                      </a:pPr>
                      <a:r>
                        <a:rPr lang="en-US" sz="1200"/>
                        <a:t>   of well-being).</a:t>
                      </a:r>
                      <a:endParaRPr/>
                    </a:p>
                    <a:p>
                      <a:pPr indent="0" lvl="2" marL="0" rtl="0" algn="l">
                        <a:lnSpc>
                          <a:spcPct val="150000"/>
                        </a:lnSpc>
                        <a:spcBef>
                          <a:spcPts val="0"/>
                        </a:spcBef>
                        <a:spcAft>
                          <a:spcPts val="0"/>
                        </a:spcAft>
                        <a:buClr>
                          <a:srgbClr val="0033CC"/>
                        </a:buClr>
                        <a:buSzPts val="1200"/>
                        <a:buFont typeface="Century Gothic"/>
                        <a:buNone/>
                      </a:pPr>
                      <a:r>
                        <a:rPr lang="en-US" sz="1200"/>
                        <a:t>  </a:t>
                      </a:r>
                      <a:r>
                        <a:rPr b="1" lang="en-US" sz="1200"/>
                        <a:t>-</a:t>
                      </a:r>
                      <a:r>
                        <a:rPr lang="en-US" sz="1200"/>
                        <a:t> Nystagmus, slurred speech, </a:t>
                      </a:r>
                      <a:endParaRPr/>
                    </a:p>
                    <a:p>
                      <a:pPr indent="0" lvl="2" marL="0" rtl="0" algn="l">
                        <a:lnSpc>
                          <a:spcPct val="150000"/>
                        </a:lnSpc>
                        <a:spcBef>
                          <a:spcPts val="0"/>
                        </a:spcBef>
                        <a:spcAft>
                          <a:spcPts val="0"/>
                        </a:spcAft>
                        <a:buClr>
                          <a:srgbClr val="0033CC"/>
                        </a:buClr>
                        <a:buSzPts val="1200"/>
                        <a:buFont typeface="Century Gothic"/>
                        <a:buNone/>
                      </a:pPr>
                      <a:r>
                        <a:rPr lang="en-US" sz="1200"/>
                        <a:t>    impaired judgment, and ataxia.</a:t>
                      </a:r>
                      <a:endParaRPr/>
                    </a:p>
                    <a:p>
                      <a:pPr indent="0" lvl="2" marL="0" rtl="0" algn="l">
                        <a:lnSpc>
                          <a:spcPct val="150000"/>
                        </a:lnSpc>
                        <a:spcBef>
                          <a:spcPts val="0"/>
                        </a:spcBef>
                        <a:spcAft>
                          <a:spcPts val="0"/>
                        </a:spcAft>
                        <a:buClr>
                          <a:srgbClr val="0033CC"/>
                        </a:buClr>
                        <a:buSzPts val="1200"/>
                        <a:buFont typeface="Century Gothic"/>
                        <a:buNone/>
                      </a:pPr>
                      <a:r>
                        <a:rPr lang="en-US" sz="1200"/>
                        <a:t>  </a:t>
                      </a:r>
                      <a:r>
                        <a:rPr b="1" lang="en-US" sz="1200"/>
                        <a:t>-</a:t>
                      </a:r>
                      <a:r>
                        <a:rPr lang="en-US" sz="1200"/>
                        <a:t> Sedation, hypnosis, loss of </a:t>
                      </a:r>
                      <a:r>
                        <a:rPr lang="en-US" sz="1200"/>
                        <a:t>consciousness</a:t>
                      </a:r>
                      <a:endParaRPr b="1"/>
                    </a:p>
                  </a:txBody>
                  <a:tcPr marT="45725" marB="45725" marR="91450" marL="91450"/>
                </a:tc>
                <a:tc>
                  <a:txBody>
                    <a:bodyPr>
                      <a:noAutofit/>
                    </a:bodyPr>
                    <a:lstStyle/>
                    <a:p>
                      <a:pPr indent="0" lvl="0" marL="0" rtl="0" algn="l">
                        <a:lnSpc>
                          <a:spcPct val="150000"/>
                        </a:lnSpc>
                        <a:spcBef>
                          <a:spcPts val="0"/>
                        </a:spcBef>
                        <a:spcAft>
                          <a:spcPts val="0"/>
                        </a:spcAft>
                        <a:buClr>
                          <a:schemeClr val="dk1"/>
                        </a:buClr>
                        <a:buSzPts val="1400"/>
                        <a:buFont typeface="Century Gothic"/>
                        <a:buNone/>
                      </a:pPr>
                      <a:r>
                        <a:rPr b="1" lang="en-US" u="sng"/>
                        <a:t>CVS depression</a:t>
                      </a:r>
                      <a:r>
                        <a:rPr b="1" lang="en-US"/>
                        <a:t>:</a:t>
                      </a:r>
                      <a:endParaRPr/>
                    </a:p>
                    <a:p>
                      <a:pPr indent="0" lvl="1" marL="0" rtl="0" algn="l">
                        <a:lnSpc>
                          <a:spcPct val="150000"/>
                        </a:lnSpc>
                        <a:spcBef>
                          <a:spcPts val="0"/>
                        </a:spcBef>
                        <a:spcAft>
                          <a:spcPts val="0"/>
                        </a:spcAft>
                        <a:buClr>
                          <a:srgbClr val="0033CC"/>
                        </a:buClr>
                        <a:buSzPts val="1200"/>
                        <a:buFont typeface="Century Gothic"/>
                        <a:buNone/>
                      </a:pPr>
                      <a:r>
                        <a:rPr lang="en-US" sz="1200"/>
                        <a:t>  </a:t>
                      </a:r>
                      <a:r>
                        <a:rPr b="1" lang="en-US" sz="1200"/>
                        <a:t>-</a:t>
                      </a:r>
                      <a:r>
                        <a:rPr lang="en-US" sz="1200"/>
                        <a:t> Myocardial contractility </a:t>
                      </a:r>
                      <a:r>
                        <a:rPr b="1" lang="en-US" sz="1200"/>
                        <a:t>depression </a:t>
                      </a:r>
                      <a:endParaRPr/>
                    </a:p>
                    <a:p>
                      <a:pPr indent="0" lvl="1" marL="0" rtl="0" algn="l">
                        <a:lnSpc>
                          <a:spcPct val="150000"/>
                        </a:lnSpc>
                        <a:spcBef>
                          <a:spcPts val="0"/>
                        </a:spcBef>
                        <a:spcAft>
                          <a:spcPts val="0"/>
                        </a:spcAft>
                        <a:buClr>
                          <a:srgbClr val="0033CC"/>
                        </a:buClr>
                        <a:buSzPts val="1200"/>
                        <a:buFont typeface="Century Gothic"/>
                        <a:buNone/>
                      </a:pPr>
                      <a:r>
                        <a:rPr lang="en-US" sz="1200"/>
                        <a:t>  </a:t>
                      </a:r>
                      <a:r>
                        <a:rPr b="1" lang="en-US" sz="1200"/>
                        <a:t>-</a:t>
                      </a:r>
                      <a:r>
                        <a:rPr lang="en-US" sz="1200"/>
                        <a:t> Vasodilatation due to : vasomotor</a:t>
                      </a:r>
                      <a:r>
                        <a:rPr lang="en-US" sz="1200"/>
                        <a:t> </a:t>
                      </a:r>
                      <a:endParaRPr/>
                    </a:p>
                    <a:p>
                      <a:pPr indent="0" lvl="1" marL="0" rtl="0" algn="l">
                        <a:lnSpc>
                          <a:spcPct val="150000"/>
                        </a:lnSpc>
                        <a:spcBef>
                          <a:spcPts val="0"/>
                        </a:spcBef>
                        <a:spcAft>
                          <a:spcPts val="0"/>
                        </a:spcAft>
                        <a:buClr>
                          <a:srgbClr val="0033CC"/>
                        </a:buClr>
                        <a:buSzPts val="1200"/>
                        <a:buFont typeface="Century Gothic"/>
                        <a:buNone/>
                      </a:pPr>
                      <a:r>
                        <a:rPr lang="en-US" sz="1200"/>
                        <a:t> </a:t>
                      </a:r>
                      <a:r>
                        <a:rPr lang="en-US" sz="1200"/>
                        <a:t>  center depression &amp; direct smooth</a:t>
                      </a:r>
                      <a:endParaRPr/>
                    </a:p>
                    <a:p>
                      <a:pPr indent="0" lvl="1" marL="0" rtl="0" algn="l">
                        <a:lnSpc>
                          <a:spcPct val="150000"/>
                        </a:lnSpc>
                        <a:spcBef>
                          <a:spcPts val="0"/>
                        </a:spcBef>
                        <a:spcAft>
                          <a:spcPts val="0"/>
                        </a:spcAft>
                        <a:buClr>
                          <a:srgbClr val="0033CC"/>
                        </a:buClr>
                        <a:buSzPts val="1200"/>
                        <a:buFont typeface="Century Gothic"/>
                        <a:buNone/>
                      </a:pPr>
                      <a:r>
                        <a:rPr lang="en-US" sz="1200"/>
                        <a:t>   muscle  relaxation caused by </a:t>
                      </a:r>
                      <a:endParaRPr/>
                    </a:p>
                    <a:p>
                      <a:pPr indent="0" lvl="1" marL="0" rtl="0" algn="l">
                        <a:lnSpc>
                          <a:spcPct val="150000"/>
                        </a:lnSpc>
                        <a:spcBef>
                          <a:spcPts val="0"/>
                        </a:spcBef>
                        <a:spcAft>
                          <a:spcPts val="0"/>
                        </a:spcAft>
                        <a:buClr>
                          <a:srgbClr val="0033CC"/>
                        </a:buClr>
                        <a:buSzPts val="1200"/>
                        <a:buFont typeface="Century Gothic"/>
                        <a:buNone/>
                      </a:pPr>
                      <a:r>
                        <a:rPr lang="en-US" sz="1200"/>
                        <a:t>   </a:t>
                      </a:r>
                      <a:r>
                        <a:rPr b="1" lang="en-US" sz="1200"/>
                        <a:t>acetaldehyde</a:t>
                      </a:r>
                      <a:r>
                        <a:rPr lang="en-US" sz="1200"/>
                        <a:t>. → </a:t>
                      </a:r>
                      <a:r>
                        <a:rPr lang="en-US" sz="1200">
                          <a:solidFill>
                            <a:srgbClr val="999999"/>
                          </a:solidFill>
                        </a:rPr>
                        <a:t>hypothermia may be </a:t>
                      </a:r>
                      <a:endParaRPr>
                        <a:solidFill>
                          <a:srgbClr val="999999"/>
                        </a:solidFill>
                      </a:endParaRPr>
                    </a:p>
                    <a:p>
                      <a:pPr indent="0" lvl="1" marL="0" rtl="0" algn="l">
                        <a:lnSpc>
                          <a:spcPct val="150000"/>
                        </a:lnSpc>
                        <a:spcBef>
                          <a:spcPts val="0"/>
                        </a:spcBef>
                        <a:spcAft>
                          <a:spcPts val="0"/>
                        </a:spcAft>
                        <a:buClr>
                          <a:srgbClr val="0033CC"/>
                        </a:buClr>
                        <a:buSzPts val="1200"/>
                        <a:buFont typeface="Century Gothic"/>
                        <a:buNone/>
                      </a:pPr>
                      <a:r>
                        <a:rPr lang="en-US" sz="1200">
                          <a:solidFill>
                            <a:srgbClr val="999999"/>
                          </a:solidFill>
                        </a:rPr>
                        <a:t>   marked in sever overdose</a:t>
                      </a:r>
                      <a:endParaRPr sz="1200">
                        <a:solidFill>
                          <a:srgbClr val="999999"/>
                        </a:solidFill>
                      </a:endParaRPr>
                    </a:p>
                    <a:p>
                      <a:pPr indent="0" lvl="1" marL="0" rtl="0" algn="l">
                        <a:lnSpc>
                          <a:spcPct val="150000"/>
                        </a:lnSpc>
                        <a:spcBef>
                          <a:spcPts val="0"/>
                        </a:spcBef>
                        <a:spcAft>
                          <a:spcPts val="0"/>
                        </a:spcAft>
                        <a:buClr>
                          <a:srgbClr val="0033CC"/>
                        </a:buClr>
                        <a:buSzPts val="1200"/>
                        <a:buFont typeface="Century Gothic"/>
                        <a:buNone/>
                      </a:pPr>
                      <a:r>
                        <a:rPr lang="en-US" sz="1200">
                          <a:solidFill>
                            <a:schemeClr val="accent1"/>
                          </a:solidFill>
                        </a:rPr>
                        <a:t>  that is why we see redness on their checks</a:t>
                      </a:r>
                      <a:endParaRPr sz="1200">
                        <a:solidFill>
                          <a:schemeClr val="accent1"/>
                        </a:solidFill>
                      </a:endParaRPr>
                    </a:p>
                  </a:txBody>
                  <a:tcPr marT="45725" marB="45725" marR="91450" marL="91450"/>
                </a:tc>
              </a:tr>
              <a:tr h="380400">
                <a:tc gridSpan="2">
                  <a:txBody>
                    <a:bodyPr>
                      <a:noAutofit/>
                    </a:bodyPr>
                    <a:lstStyle/>
                    <a:p>
                      <a:pPr indent="0" lvl="0" marL="0" marR="0" rtl="1" algn="ctr">
                        <a:spcBef>
                          <a:spcPts val="0"/>
                        </a:spcBef>
                        <a:spcAft>
                          <a:spcPts val="0"/>
                        </a:spcAft>
                        <a:buClr>
                          <a:schemeClr val="dk1"/>
                        </a:buClr>
                        <a:buSzPts val="1800"/>
                        <a:buFont typeface="Arial"/>
                        <a:buNone/>
                      </a:pPr>
                      <a:r>
                        <a:rPr b="1" lang="en-US">
                          <a:solidFill>
                            <a:schemeClr val="dk1"/>
                          </a:solidFill>
                          <a:latin typeface="Century Gothic"/>
                          <a:ea typeface="Century Gothic"/>
                          <a:cs typeface="Century Gothic"/>
                          <a:sym typeface="Century Gothic"/>
                        </a:rPr>
                        <a:t>In </a:t>
                      </a:r>
                      <a:r>
                        <a:rPr b="1" lang="en-US" u="sng">
                          <a:solidFill>
                            <a:schemeClr val="dk1"/>
                          </a:solidFill>
                          <a:latin typeface="Century Gothic"/>
                          <a:ea typeface="Century Gothic"/>
                          <a:cs typeface="Century Gothic"/>
                          <a:sym typeface="Century Gothic"/>
                        </a:rPr>
                        <a:t>severe</a:t>
                      </a:r>
                      <a:r>
                        <a:rPr b="1" lang="en-US">
                          <a:solidFill>
                            <a:schemeClr val="dk1"/>
                          </a:solidFill>
                          <a:latin typeface="Century Gothic"/>
                          <a:ea typeface="Century Gothic"/>
                          <a:cs typeface="Century Gothic"/>
                          <a:sym typeface="Century Gothic"/>
                        </a:rPr>
                        <a:t> amounts</a:t>
                      </a:r>
                      <a:endParaRPr/>
                    </a:p>
                  </a:txBody>
                  <a:tcPr marT="45725" marB="45725" marR="91450" marL="91450" anchor="ctr">
                    <a:lnB cap="flat" cmpd="sng" w="12700">
                      <a:solidFill>
                        <a:schemeClr val="dk1"/>
                      </a:solidFill>
                      <a:prstDash val="solid"/>
                      <a:round/>
                      <a:headEnd len="sm" w="sm" type="none"/>
                      <a:tailEnd len="sm" w="sm" type="none"/>
                    </a:lnB>
                    <a:solidFill>
                      <a:srgbClr val="D7FC84"/>
                    </a:solidFill>
                  </a:tcPr>
                </a:tc>
                <a:tc hMerge="1"/>
              </a:tr>
              <a:tr h="1363100">
                <a:tc gridSpan="2">
                  <a:txBody>
                    <a:bodyPr>
                      <a:noAutofit/>
                    </a:bodyPr>
                    <a:lstStyle/>
                    <a:p>
                      <a:pPr indent="0" lvl="0" marL="0" marR="0" rtl="0" algn="l">
                        <a:spcBef>
                          <a:spcPts val="0"/>
                        </a:spcBef>
                        <a:spcAft>
                          <a:spcPts val="0"/>
                        </a:spcAft>
                        <a:buClr>
                          <a:schemeClr val="dk1"/>
                        </a:buClr>
                        <a:buSzPts val="1200"/>
                        <a:buFont typeface="Century Gothic"/>
                        <a:buNone/>
                      </a:pPr>
                      <a:r>
                        <a:rPr lang="en-US" sz="1200">
                          <a:latin typeface="Century Gothic"/>
                          <a:ea typeface="Century Gothic"/>
                          <a:cs typeface="Century Gothic"/>
                          <a:sym typeface="Century Gothic"/>
                        </a:rPr>
                        <a:t>  Severe CNS depression</a:t>
                      </a:r>
                      <a:r>
                        <a:rPr lang="en-US" sz="1200">
                          <a:latin typeface="Century Gothic"/>
                          <a:ea typeface="Century Gothic"/>
                          <a:cs typeface="Century Gothic"/>
                          <a:sym typeface="Century Gothic"/>
                        </a:rPr>
                        <a:t>                 </a:t>
                      </a:r>
                      <a:r>
                        <a:rPr b="1" lang="en-US" sz="1200">
                          <a:latin typeface="Century Gothic"/>
                          <a:ea typeface="Century Gothic"/>
                          <a:cs typeface="Century Gothic"/>
                          <a:sym typeface="Century Gothic"/>
                        </a:rPr>
                        <a:t>Respiratory depression. </a:t>
                      </a:r>
                      <a:r>
                        <a:rPr b="0" lang="en-US" sz="900">
                          <a:solidFill>
                            <a:srgbClr val="999999"/>
                          </a:solidFill>
                          <a:latin typeface="Century Gothic"/>
                          <a:ea typeface="Century Gothic"/>
                          <a:cs typeface="Century Gothic"/>
                          <a:sym typeface="Century Gothic"/>
                        </a:rPr>
                        <a:t>Most common</a:t>
                      </a:r>
                      <a:r>
                        <a:rPr b="0" lang="en-US" sz="900">
                          <a:solidFill>
                            <a:srgbClr val="999999"/>
                          </a:solidFill>
                          <a:latin typeface="Century Gothic"/>
                          <a:ea typeface="Century Gothic"/>
                          <a:cs typeface="Century Gothic"/>
                          <a:sym typeface="Century Gothic"/>
                        </a:rPr>
                        <a:t> cause of death  </a:t>
                      </a:r>
                      <a:r>
                        <a:rPr b="0" lang="en-US" sz="900">
                          <a:solidFill>
                            <a:srgbClr val="7F7F7F"/>
                          </a:solidFill>
                          <a:latin typeface="Century Gothic"/>
                          <a:ea typeface="Century Gothic"/>
                          <a:cs typeface="Century Gothic"/>
                          <a:sym typeface="Century Gothic"/>
                        </a:rPr>
                        <a:t> </a:t>
                      </a:r>
                      <a:endParaRPr b="0" sz="900">
                        <a:solidFill>
                          <a:srgbClr val="7F7F7F"/>
                        </a:solidFill>
                        <a:latin typeface="Century Gothic"/>
                        <a:ea typeface="Century Gothic"/>
                        <a:cs typeface="Century Gothic"/>
                        <a:sym typeface="Century Gothic"/>
                      </a:endParaRPr>
                    </a:p>
                    <a:p>
                      <a:pPr indent="0" lvl="0" marL="0" marR="0" rtl="0" algn="l">
                        <a:spcBef>
                          <a:spcPts val="600"/>
                        </a:spcBef>
                        <a:spcAft>
                          <a:spcPts val="0"/>
                        </a:spcAft>
                        <a:buClr>
                          <a:schemeClr val="dk1"/>
                        </a:buClr>
                        <a:buSzPts val="1200"/>
                        <a:buFont typeface="Century Gothic"/>
                        <a:buNone/>
                      </a:pPr>
                      <a:r>
                        <a:rPr lang="en-US" sz="1200">
                          <a:latin typeface="Century Gothic"/>
                          <a:ea typeface="Century Gothic"/>
                          <a:cs typeface="Century Gothic"/>
                          <a:sym typeface="Century Gothic"/>
                        </a:rPr>
                        <a:t>  Respiratory acidosis </a:t>
                      </a:r>
                      <a:r>
                        <a:rPr lang="en-US" sz="1200">
                          <a:latin typeface="Century Gothic"/>
                          <a:ea typeface="Century Gothic"/>
                          <a:cs typeface="Century Gothic"/>
                          <a:sym typeface="Century Gothic"/>
                        </a:rPr>
                        <a:t>                       </a:t>
                      </a:r>
                      <a:r>
                        <a:rPr lang="en-US" sz="1200">
                          <a:latin typeface="Century Gothic"/>
                          <a:ea typeface="Century Gothic"/>
                          <a:cs typeface="Century Gothic"/>
                          <a:sym typeface="Century Gothic"/>
                        </a:rPr>
                        <a:t>Nausea, vomiting, aspiration of vomitus</a:t>
                      </a:r>
                      <a:endParaRPr/>
                    </a:p>
                    <a:p>
                      <a:pPr indent="0" lvl="0" marL="0" marR="0" rtl="0" algn="l">
                        <a:spcBef>
                          <a:spcPts val="600"/>
                        </a:spcBef>
                        <a:spcAft>
                          <a:spcPts val="0"/>
                        </a:spcAft>
                        <a:buClr>
                          <a:schemeClr val="dk1"/>
                        </a:buClr>
                        <a:buSzPts val="1200"/>
                        <a:buFont typeface="Century Gothic"/>
                        <a:buNone/>
                      </a:pPr>
                      <a:r>
                        <a:rPr b="0" lang="en-US" sz="1200">
                          <a:latin typeface="Century Gothic"/>
                          <a:ea typeface="Century Gothic"/>
                          <a:cs typeface="Century Gothic"/>
                          <a:sym typeface="Century Gothic"/>
                        </a:rPr>
                        <a:t>  </a:t>
                      </a:r>
                      <a:r>
                        <a:rPr b="1" lang="en-US" sz="1200">
                          <a:latin typeface="Century Gothic"/>
                          <a:ea typeface="Century Gothic"/>
                          <a:cs typeface="Century Gothic"/>
                          <a:sym typeface="Century Gothic"/>
                        </a:rPr>
                        <a:t>CVS depression </a:t>
                      </a:r>
                      <a:r>
                        <a:rPr b="1" lang="en-US" sz="1200">
                          <a:latin typeface="Century Gothic"/>
                          <a:ea typeface="Century Gothic"/>
                          <a:cs typeface="Century Gothic"/>
                          <a:sym typeface="Century Gothic"/>
                        </a:rPr>
                        <a:t>                            </a:t>
                      </a:r>
                      <a:r>
                        <a:rPr b="1" lang="en-US" sz="1200"/>
                        <a:t> </a:t>
                      </a:r>
                      <a:r>
                        <a:rPr lang="en-US" sz="1200">
                          <a:latin typeface="Century Gothic"/>
                          <a:ea typeface="Century Gothic"/>
                          <a:cs typeface="Century Gothic"/>
                          <a:sym typeface="Century Gothic"/>
                        </a:rPr>
                        <a:t>Volume depletion (dehydration </a:t>
                      </a:r>
                      <a:endParaRPr/>
                    </a:p>
                    <a:p>
                      <a:pPr indent="0" lvl="0" marL="0" marR="0" rtl="0" algn="l">
                        <a:spcBef>
                          <a:spcPts val="600"/>
                        </a:spcBef>
                        <a:spcAft>
                          <a:spcPts val="0"/>
                        </a:spcAft>
                        <a:buClr>
                          <a:schemeClr val="dk1"/>
                        </a:buClr>
                        <a:buSzPts val="1200"/>
                        <a:buFont typeface="Century Gothic"/>
                        <a:buNone/>
                      </a:pPr>
                      <a:r>
                        <a:rPr lang="en-US" sz="1200">
                          <a:latin typeface="Century Gothic"/>
                          <a:ea typeface="Century Gothic"/>
                          <a:cs typeface="Century Gothic"/>
                          <a:sym typeface="Century Gothic"/>
                        </a:rPr>
                        <a:t>  </a:t>
                      </a:r>
                      <a:r>
                        <a:rPr b="1" lang="en-US" sz="1200" u="sng">
                          <a:latin typeface="Century Gothic"/>
                          <a:ea typeface="Century Gothic"/>
                          <a:cs typeface="Century Gothic"/>
                          <a:sym typeface="Century Gothic"/>
                        </a:rPr>
                        <a:t>Hypo</a:t>
                      </a:r>
                      <a:r>
                        <a:rPr b="1" lang="en-US" sz="1200">
                          <a:latin typeface="Century Gothic"/>
                          <a:ea typeface="Century Gothic"/>
                          <a:cs typeface="Century Gothic"/>
                          <a:sym typeface="Century Gothic"/>
                        </a:rPr>
                        <a:t>tension</a:t>
                      </a:r>
                      <a:r>
                        <a:rPr lang="en-US" sz="1200">
                          <a:latin typeface="Century Gothic"/>
                          <a:ea typeface="Century Gothic"/>
                          <a:cs typeface="Century Gothic"/>
                          <a:sym typeface="Century Gothic"/>
                        </a:rPr>
                        <a:t>                               </a:t>
                      </a:r>
                      <a:r>
                        <a:rPr lang="en-US" sz="600">
                          <a:latin typeface="Century Gothic"/>
                          <a:ea typeface="Century Gothic"/>
                          <a:cs typeface="Century Gothic"/>
                          <a:sym typeface="Century Gothic"/>
                        </a:rPr>
                        <a:t> </a:t>
                      </a:r>
                      <a:r>
                        <a:rPr lang="en-US" sz="1200">
                          <a:latin typeface="Century Gothic"/>
                          <a:ea typeface="Century Gothic"/>
                          <a:cs typeface="Century Gothic"/>
                          <a:sym typeface="Century Gothic"/>
                        </a:rPr>
                        <a:t>    </a:t>
                      </a:r>
                      <a:r>
                        <a:rPr b="1" lang="en-US" sz="1200"/>
                        <a:t> </a:t>
                      </a:r>
                      <a:r>
                        <a:rPr lang="en-US" sz="1200" u="sng">
                          <a:latin typeface="Century Gothic"/>
                          <a:ea typeface="Century Gothic"/>
                          <a:cs typeface="Century Gothic"/>
                          <a:sym typeface="Century Gothic"/>
                        </a:rPr>
                        <a:t>Hypo</a:t>
                      </a:r>
                      <a:r>
                        <a:rPr lang="en-US" sz="1200">
                          <a:latin typeface="Century Gothic"/>
                          <a:ea typeface="Century Gothic"/>
                          <a:cs typeface="Century Gothic"/>
                          <a:sym typeface="Century Gothic"/>
                        </a:rPr>
                        <a:t>thermia → </a:t>
                      </a:r>
                      <a:r>
                        <a:rPr lang="en-US" sz="1200">
                          <a:solidFill>
                            <a:schemeClr val="accent1"/>
                          </a:solidFill>
                          <a:latin typeface="Century Gothic"/>
                          <a:ea typeface="Century Gothic"/>
                          <a:cs typeface="Century Gothic"/>
                          <a:sym typeface="Century Gothic"/>
                        </a:rPr>
                        <a:t>in large doses.</a:t>
                      </a:r>
                      <a:endParaRPr sz="1200">
                        <a:solidFill>
                          <a:schemeClr val="accent1"/>
                        </a:solidFill>
                        <a:latin typeface="Century Gothic"/>
                        <a:ea typeface="Century Gothic"/>
                        <a:cs typeface="Century Gothic"/>
                        <a:sym typeface="Century Gothic"/>
                      </a:endParaRPr>
                    </a:p>
                    <a:p>
                      <a:pPr indent="0" lvl="0" marL="0" marR="0" rtl="0" algn="l">
                        <a:spcBef>
                          <a:spcPts val="600"/>
                        </a:spcBef>
                        <a:spcAft>
                          <a:spcPts val="0"/>
                        </a:spcAft>
                        <a:buClr>
                          <a:schemeClr val="dk1"/>
                        </a:buClr>
                        <a:buSzPts val="1200"/>
                        <a:buFont typeface="Century Gothic"/>
                        <a:buNone/>
                      </a:pPr>
                      <a:r>
                        <a:rPr b="0" lang="en-US" sz="1200">
                          <a:latin typeface="Century Gothic"/>
                          <a:ea typeface="Century Gothic"/>
                          <a:cs typeface="Century Gothic"/>
                          <a:sym typeface="Century Gothic"/>
                        </a:rPr>
                        <a:t>  </a:t>
                      </a:r>
                      <a:r>
                        <a:rPr b="1" lang="en-US" sz="1200">
                          <a:latin typeface="Century Gothic"/>
                          <a:ea typeface="Century Gothic"/>
                          <a:cs typeface="Century Gothic"/>
                          <a:sym typeface="Century Gothic"/>
                        </a:rPr>
                        <a:t>Coma</a:t>
                      </a:r>
                      <a:r>
                        <a:rPr b="0" lang="en-US" sz="1200">
                          <a:latin typeface="Century Gothic"/>
                          <a:ea typeface="Century Gothic"/>
                          <a:cs typeface="Century Gothic"/>
                          <a:sym typeface="Century Gothic"/>
                        </a:rPr>
                        <a:t>,</a:t>
                      </a:r>
                      <a:r>
                        <a:rPr b="1" lang="en-US" sz="1200">
                          <a:latin typeface="Century Gothic"/>
                          <a:ea typeface="Century Gothic"/>
                          <a:cs typeface="Century Gothic"/>
                          <a:sym typeface="Century Gothic"/>
                        </a:rPr>
                        <a:t> death </a:t>
                      </a:r>
                      <a:r>
                        <a:rPr lang="en-US" sz="1200"/>
                        <a:t> </a:t>
                      </a:r>
                      <a:r>
                        <a:rPr lang="en-US" sz="1200">
                          <a:solidFill>
                            <a:schemeClr val="accent1"/>
                          </a:solidFill>
                        </a:rPr>
                        <a:t> </a:t>
                      </a:r>
                      <a:r>
                        <a:rPr b="0" lang="en-US" sz="1200">
                          <a:solidFill>
                            <a:schemeClr val="accent1"/>
                          </a:solidFill>
                          <a:latin typeface="Century Gothic"/>
                          <a:ea typeface="Century Gothic"/>
                          <a:cs typeface="Century Gothic"/>
                          <a:sym typeface="Century Gothic"/>
                        </a:rPr>
                        <a:t>if it </a:t>
                      </a:r>
                      <a:r>
                        <a:rPr b="0" lang="en-US" sz="1200" u="sng">
                          <a:solidFill>
                            <a:schemeClr val="accent1"/>
                          </a:solidFill>
                          <a:latin typeface="Century Gothic"/>
                          <a:ea typeface="Century Gothic"/>
                          <a:cs typeface="Century Gothic"/>
                          <a:sym typeface="Century Gothic"/>
                        </a:rPr>
                        <a:t>combined</a:t>
                      </a:r>
                      <a:r>
                        <a:rPr b="0" lang="en-US" sz="1200">
                          <a:solidFill>
                            <a:schemeClr val="accent1"/>
                          </a:solidFill>
                          <a:latin typeface="Century Gothic"/>
                          <a:ea typeface="Century Gothic"/>
                          <a:cs typeface="Century Gothic"/>
                          <a:sym typeface="Century Gothic"/>
                        </a:rPr>
                        <a:t> with sleeping pills → CNS depression</a:t>
                      </a:r>
                      <a:r>
                        <a:rPr lang="en-US" sz="1200">
                          <a:solidFill>
                            <a:schemeClr val="accent1"/>
                          </a:solidFill>
                        </a:rPr>
                        <a:t>.</a:t>
                      </a:r>
                      <a:endParaRPr b="0" sz="1200">
                        <a:solidFill>
                          <a:schemeClr val="accent1"/>
                        </a:solidFill>
                        <a:latin typeface="Century Gothic"/>
                        <a:ea typeface="Century Gothic"/>
                        <a:cs typeface="Century Gothic"/>
                        <a:sym typeface="Century Gothic"/>
                      </a:endParaRPr>
                    </a:p>
                  </a:txBody>
                  <a:tcPr marT="45725" marB="45725" marR="91450" marL="9145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292" name="Google Shape;292;p29"/>
          <p:cNvSpPr/>
          <p:nvPr/>
        </p:nvSpPr>
        <p:spPr>
          <a:xfrm>
            <a:off x="0" y="5006348"/>
            <a:ext cx="6858000" cy="426300"/>
          </a:xfrm>
          <a:prstGeom prst="rect">
            <a:avLst/>
          </a:prstGeom>
          <a:solidFill>
            <a:srgbClr val="3BB8B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en-US" sz="2000">
                <a:solidFill>
                  <a:srgbClr val="FFFF00"/>
                </a:solidFill>
                <a:latin typeface="Century Gothic"/>
                <a:ea typeface="Century Gothic"/>
                <a:cs typeface="Century Gothic"/>
                <a:sym typeface="Century Gothic"/>
              </a:rPr>
              <a:t>Chronic</a:t>
            </a:r>
            <a:r>
              <a:rPr b="1" lang="en-US" sz="2000">
                <a:solidFill>
                  <a:srgbClr val="FFF565"/>
                </a:solidFill>
                <a:latin typeface="Century Gothic"/>
                <a:ea typeface="Century Gothic"/>
                <a:cs typeface="Century Gothic"/>
                <a:sym typeface="Century Gothic"/>
              </a:rPr>
              <a:t> </a:t>
            </a:r>
            <a:r>
              <a:rPr b="1" lang="en-US" sz="2000">
                <a:solidFill>
                  <a:schemeClr val="lt1"/>
                </a:solidFill>
                <a:latin typeface="Century Gothic"/>
                <a:ea typeface="Century Gothic"/>
                <a:cs typeface="Century Gothic"/>
                <a:sym typeface="Century Gothic"/>
              </a:rPr>
              <a:t>actions of alcohol</a:t>
            </a:r>
            <a:endParaRPr b="1" sz="2000">
              <a:solidFill>
                <a:schemeClr val="lt1"/>
              </a:solidFill>
              <a:latin typeface="Century Gothic"/>
              <a:ea typeface="Century Gothic"/>
              <a:cs typeface="Century Gothic"/>
              <a:sym typeface="Century Gothic"/>
            </a:endParaRPr>
          </a:p>
        </p:txBody>
      </p:sp>
      <p:sp>
        <p:nvSpPr>
          <p:cNvPr id="293" name="Google Shape;293;p29"/>
          <p:cNvSpPr/>
          <p:nvPr/>
        </p:nvSpPr>
        <p:spPr>
          <a:xfrm>
            <a:off x="0" y="4954271"/>
            <a:ext cx="6858000" cy="52069"/>
          </a:xfrm>
          <a:prstGeom prst="rect">
            <a:avLst/>
          </a:prstGeom>
          <a:solidFill>
            <a:schemeClr val="dk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94" name="Google Shape;294;p29"/>
          <p:cNvSpPr/>
          <p:nvPr/>
        </p:nvSpPr>
        <p:spPr>
          <a:xfrm>
            <a:off x="467045" y="6166683"/>
            <a:ext cx="1043700" cy="320100"/>
          </a:xfrm>
          <a:prstGeom prst="round2DiagRect">
            <a:avLst>
              <a:gd fmla="val 16667" name="adj1"/>
              <a:gd fmla="val 0" name="adj2"/>
            </a:avLst>
          </a:prstGeom>
          <a:solidFill>
            <a:srgbClr val="FEE0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rgbClr val="999999"/>
                </a:solidFill>
                <a:latin typeface="Century Gothic"/>
                <a:ea typeface="Century Gothic"/>
                <a:cs typeface="Century Gothic"/>
                <a:sym typeface="Century Gothic"/>
              </a:rPr>
              <a:t>T</a:t>
            </a:r>
            <a:r>
              <a:rPr b="1" lang="en-US" sz="1200">
                <a:solidFill>
                  <a:schemeClr val="dk1"/>
                </a:solidFill>
                <a:latin typeface="Century Gothic"/>
                <a:ea typeface="Century Gothic"/>
                <a:cs typeface="Century Gothic"/>
                <a:sym typeface="Century Gothic"/>
              </a:rPr>
              <a:t>olerance</a:t>
            </a:r>
            <a:endParaRPr b="1" sz="1200">
              <a:solidFill>
                <a:schemeClr val="dk1"/>
              </a:solidFill>
              <a:latin typeface="Century Gothic"/>
              <a:ea typeface="Century Gothic"/>
              <a:cs typeface="Century Gothic"/>
              <a:sym typeface="Century Gothic"/>
            </a:endParaRPr>
          </a:p>
        </p:txBody>
      </p:sp>
      <p:sp>
        <p:nvSpPr>
          <p:cNvPr id="295" name="Google Shape;295;p29"/>
          <p:cNvSpPr/>
          <p:nvPr/>
        </p:nvSpPr>
        <p:spPr>
          <a:xfrm>
            <a:off x="1712749" y="6166683"/>
            <a:ext cx="1388260" cy="320023"/>
          </a:xfrm>
          <a:prstGeom prst="round2DiagRect">
            <a:avLst>
              <a:gd fmla="val 16667" name="adj1"/>
              <a:gd fmla="val 0" name="adj2"/>
            </a:avLst>
          </a:prstGeom>
          <a:solidFill>
            <a:srgbClr val="FEE0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rgbClr val="999999"/>
                </a:solidFill>
                <a:latin typeface="Century Gothic"/>
                <a:ea typeface="Century Gothic"/>
                <a:cs typeface="Century Gothic"/>
                <a:sym typeface="Century Gothic"/>
              </a:rPr>
              <a:t>D</a:t>
            </a:r>
            <a:r>
              <a:rPr b="1" lang="en-US" sz="1200">
                <a:solidFill>
                  <a:schemeClr val="dk1"/>
                </a:solidFill>
                <a:latin typeface="Century Gothic"/>
                <a:ea typeface="Century Gothic"/>
                <a:cs typeface="Century Gothic"/>
                <a:sym typeface="Century Gothic"/>
              </a:rPr>
              <a:t>ependence</a:t>
            </a:r>
            <a:endParaRPr b="1" sz="1200">
              <a:solidFill>
                <a:schemeClr val="dk1"/>
              </a:solidFill>
              <a:latin typeface="Century Gothic"/>
              <a:ea typeface="Century Gothic"/>
              <a:cs typeface="Century Gothic"/>
              <a:sym typeface="Century Gothic"/>
            </a:endParaRPr>
          </a:p>
        </p:txBody>
      </p:sp>
      <p:sp>
        <p:nvSpPr>
          <p:cNvPr id="296" name="Google Shape;296;p29"/>
          <p:cNvSpPr/>
          <p:nvPr/>
        </p:nvSpPr>
        <p:spPr>
          <a:xfrm>
            <a:off x="3303010" y="6166683"/>
            <a:ext cx="1030451" cy="320023"/>
          </a:xfrm>
          <a:prstGeom prst="round2DiagRect">
            <a:avLst>
              <a:gd fmla="val 16667" name="adj1"/>
              <a:gd fmla="val 0" name="adj2"/>
            </a:avLst>
          </a:prstGeom>
          <a:solidFill>
            <a:srgbClr val="FEE0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rgbClr val="999999"/>
                </a:solidFill>
                <a:latin typeface="Century Gothic"/>
                <a:ea typeface="Century Gothic"/>
                <a:cs typeface="Century Gothic"/>
                <a:sym typeface="Century Gothic"/>
              </a:rPr>
              <a:t>A</a:t>
            </a:r>
            <a:r>
              <a:rPr b="1" lang="en-US" sz="1200">
                <a:solidFill>
                  <a:schemeClr val="dk1"/>
                </a:solidFill>
                <a:latin typeface="Century Gothic"/>
                <a:ea typeface="Century Gothic"/>
                <a:cs typeface="Century Gothic"/>
                <a:sym typeface="Century Gothic"/>
              </a:rPr>
              <a:t>ddiction</a:t>
            </a:r>
            <a:endParaRPr b="1" sz="1200">
              <a:solidFill>
                <a:schemeClr val="dk1"/>
              </a:solidFill>
              <a:latin typeface="Century Gothic"/>
              <a:ea typeface="Century Gothic"/>
              <a:cs typeface="Century Gothic"/>
              <a:sym typeface="Century Gothic"/>
            </a:endParaRPr>
          </a:p>
        </p:txBody>
      </p:sp>
      <p:sp>
        <p:nvSpPr>
          <p:cNvPr id="297" name="Google Shape;297;p29"/>
          <p:cNvSpPr/>
          <p:nvPr/>
        </p:nvSpPr>
        <p:spPr>
          <a:xfrm>
            <a:off x="4535462" y="6166683"/>
            <a:ext cx="1838834" cy="320023"/>
          </a:xfrm>
          <a:prstGeom prst="round2DiagRect">
            <a:avLst>
              <a:gd fmla="val 16667" name="adj1"/>
              <a:gd fmla="val 0" name="adj2"/>
            </a:avLst>
          </a:prstGeom>
          <a:solidFill>
            <a:srgbClr val="FEE0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rgbClr val="999999"/>
                </a:solidFill>
                <a:latin typeface="Century Gothic"/>
                <a:ea typeface="Century Gothic"/>
                <a:cs typeface="Century Gothic"/>
                <a:sym typeface="Century Gothic"/>
              </a:rPr>
              <a:t>B</a:t>
            </a:r>
            <a:r>
              <a:rPr b="1" lang="en-US" sz="1200">
                <a:solidFill>
                  <a:schemeClr val="dk1"/>
                </a:solidFill>
                <a:latin typeface="Century Gothic"/>
                <a:ea typeface="Century Gothic"/>
                <a:cs typeface="Century Gothic"/>
                <a:sym typeface="Century Gothic"/>
              </a:rPr>
              <a:t>ehavioral changes</a:t>
            </a:r>
            <a:endParaRPr b="1" sz="1200">
              <a:solidFill>
                <a:schemeClr val="dk1"/>
              </a:solidFill>
              <a:latin typeface="Century Gothic"/>
              <a:ea typeface="Century Gothic"/>
              <a:cs typeface="Century Gothic"/>
              <a:sym typeface="Century Gothic"/>
            </a:endParaRPr>
          </a:p>
        </p:txBody>
      </p:sp>
      <p:sp>
        <p:nvSpPr>
          <p:cNvPr id="298" name="Google Shape;298;p29"/>
          <p:cNvSpPr txBox="1"/>
          <p:nvPr/>
        </p:nvSpPr>
        <p:spPr>
          <a:xfrm>
            <a:off x="72887" y="5723830"/>
            <a:ext cx="68196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entury Gothic"/>
                <a:ea typeface="Century Gothic"/>
                <a:cs typeface="Century Gothic"/>
                <a:sym typeface="Century Gothic"/>
              </a:rPr>
              <a:t>- </a:t>
            </a:r>
            <a:r>
              <a:rPr b="1" lang="en-US" sz="1200">
                <a:solidFill>
                  <a:schemeClr val="dk1"/>
                </a:solidFill>
                <a:latin typeface="Century Gothic"/>
                <a:ea typeface="Century Gothic"/>
                <a:cs typeface="Century Gothic"/>
                <a:sym typeface="Century Gothic"/>
              </a:rPr>
              <a:t>Chronic</a:t>
            </a:r>
            <a:r>
              <a:rPr lang="en-US" sz="1200">
                <a:solidFill>
                  <a:schemeClr val="dk1"/>
                </a:solidFill>
                <a:latin typeface="Century Gothic"/>
                <a:ea typeface="Century Gothic"/>
                <a:cs typeface="Century Gothic"/>
                <a:sym typeface="Century Gothic"/>
              </a:rPr>
              <a:t> ethanol abuse (</a:t>
            </a:r>
            <a:r>
              <a:rPr b="1" lang="en-US" sz="1200">
                <a:solidFill>
                  <a:schemeClr val="dk1"/>
                </a:solidFill>
                <a:latin typeface="Century Gothic"/>
                <a:ea typeface="Century Gothic"/>
                <a:cs typeface="Century Gothic"/>
                <a:sym typeface="Century Gothic"/>
              </a:rPr>
              <a:t>alcoholism</a:t>
            </a:r>
            <a:r>
              <a:rPr b="1" lang="en-US" sz="1200">
                <a:solidFill>
                  <a:srgbClr val="BF9000"/>
                </a:solidFill>
                <a:latin typeface="Century Gothic"/>
                <a:ea typeface="Century Gothic"/>
                <a:cs typeface="Century Gothic"/>
                <a:sym typeface="Century Gothic"/>
              </a:rPr>
              <a:t> </a:t>
            </a:r>
            <a:r>
              <a:rPr lang="en-US" sz="1200">
                <a:solidFill>
                  <a:schemeClr val="accent1"/>
                </a:solidFill>
                <a:latin typeface="Century Gothic"/>
                <a:ea typeface="Century Gothic"/>
                <a:cs typeface="Century Gothic"/>
                <a:sym typeface="Century Gothic"/>
              </a:rPr>
              <a:t>= addiction</a:t>
            </a:r>
            <a:r>
              <a:rPr lang="en-US" sz="1200">
                <a:solidFill>
                  <a:schemeClr val="dk1"/>
                </a:solidFill>
                <a:latin typeface="Century Gothic"/>
                <a:ea typeface="Century Gothic"/>
                <a:cs typeface="Century Gothic"/>
                <a:sym typeface="Century Gothic"/>
              </a:rPr>
              <a:t>) is associated with many complications:</a:t>
            </a:r>
            <a:endParaRPr sz="1200">
              <a:solidFill>
                <a:schemeClr val="dk1"/>
              </a:solidFill>
              <a:latin typeface="Century Gothic"/>
              <a:ea typeface="Century Gothic"/>
              <a:cs typeface="Century Gothic"/>
              <a:sym typeface="Century Gothic"/>
            </a:endParaRPr>
          </a:p>
        </p:txBody>
      </p:sp>
      <p:sp>
        <p:nvSpPr>
          <p:cNvPr id="299" name="Google Shape;299;p29"/>
          <p:cNvSpPr/>
          <p:nvPr/>
        </p:nvSpPr>
        <p:spPr>
          <a:xfrm>
            <a:off x="281525" y="6674175"/>
            <a:ext cx="1773300" cy="1012500"/>
          </a:xfrm>
          <a:prstGeom prst="rect">
            <a:avLst/>
          </a:prstGeom>
          <a:noFill/>
          <a:ln cap="flat" cmpd="sng" w="9525">
            <a:solidFill>
              <a:srgbClr val="FEE5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hepatic cirrhosis &amp; liver failure.</a:t>
            </a:r>
            <a:r>
              <a:rPr lang="en-US" sz="800">
                <a:solidFill>
                  <a:schemeClr val="accent1"/>
                </a:solidFill>
                <a:latin typeface="Century Gothic"/>
                <a:ea typeface="Century Gothic"/>
                <a:cs typeface="Century Gothic"/>
                <a:sym typeface="Century Gothic"/>
              </a:rPr>
              <a:t>caused by (RAAS)renin-angiotensin-aldosterone</a:t>
            </a:r>
            <a:endParaRPr sz="800">
              <a:solidFill>
                <a:schemeClr val="accent1"/>
              </a:solidFill>
              <a:latin typeface="Century Gothic"/>
              <a:ea typeface="Century Gothic"/>
              <a:cs typeface="Century Gothic"/>
              <a:sym typeface="Century Gothic"/>
            </a:endParaRPr>
          </a:p>
        </p:txBody>
      </p:sp>
      <p:sp>
        <p:nvSpPr>
          <p:cNvPr id="300" name="Google Shape;300;p29"/>
          <p:cNvSpPr/>
          <p:nvPr/>
        </p:nvSpPr>
        <p:spPr>
          <a:xfrm>
            <a:off x="281515" y="6674168"/>
            <a:ext cx="1773300" cy="369300"/>
          </a:xfrm>
          <a:prstGeom prst="round2DiagRect">
            <a:avLst>
              <a:gd fmla="val 16667" name="adj1"/>
              <a:gd fmla="val 0" name="adj2"/>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a:solidFill>
                  <a:schemeClr val="dk1"/>
                </a:solidFill>
                <a:latin typeface="Century Gothic"/>
                <a:ea typeface="Century Gothic"/>
                <a:cs typeface="Century Gothic"/>
                <a:sym typeface="Century Gothic"/>
              </a:rPr>
              <a:t>Liver</a:t>
            </a:r>
            <a:endParaRPr b="1">
              <a:solidFill>
                <a:schemeClr val="dk1"/>
              </a:solidFill>
              <a:latin typeface="Century Gothic"/>
              <a:ea typeface="Century Gothic"/>
              <a:cs typeface="Century Gothic"/>
              <a:sym typeface="Century Gothic"/>
            </a:endParaRPr>
          </a:p>
        </p:txBody>
      </p:sp>
      <p:sp>
        <p:nvSpPr>
          <p:cNvPr id="301" name="Google Shape;301;p29"/>
          <p:cNvSpPr/>
          <p:nvPr/>
        </p:nvSpPr>
        <p:spPr>
          <a:xfrm>
            <a:off x="2404275" y="6674175"/>
            <a:ext cx="2122800" cy="1012500"/>
          </a:xfrm>
          <a:prstGeom prst="rect">
            <a:avLst/>
          </a:prstGeom>
          <a:noFill/>
          <a:ln cap="flat" cmpd="sng" w="9525">
            <a:solidFill>
              <a:srgbClr val="FEE5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1" lang="en-US" sz="1200" u="sng">
                <a:solidFill>
                  <a:schemeClr val="dk1"/>
                </a:solidFill>
                <a:latin typeface="Century Gothic"/>
                <a:ea typeface="Century Gothic"/>
                <a:cs typeface="Century Gothic"/>
                <a:sym typeface="Century Gothic"/>
              </a:rPr>
              <a:t>Hyper</a:t>
            </a:r>
            <a:r>
              <a:rPr b="1" lang="en-US" sz="1200">
                <a:solidFill>
                  <a:schemeClr val="dk1"/>
                </a:solidFill>
                <a:latin typeface="Century Gothic"/>
                <a:ea typeface="Century Gothic"/>
                <a:cs typeface="Century Gothic"/>
                <a:sym typeface="Century Gothic"/>
              </a:rPr>
              <a:t>tension</a:t>
            </a:r>
            <a:r>
              <a:rPr lang="en-US" sz="1200">
                <a:solidFill>
                  <a:schemeClr val="dk1"/>
                </a:solidFill>
                <a:latin typeface="Century Gothic"/>
                <a:ea typeface="Century Gothic"/>
                <a:cs typeface="Century Gothic"/>
                <a:sym typeface="Century Gothic"/>
              </a:rPr>
              <a:t> &amp; myocardial infarction &amp; </a:t>
            </a:r>
            <a:r>
              <a:rPr lang="en-US" sz="1200">
                <a:solidFill>
                  <a:schemeClr val="accent1"/>
                </a:solidFill>
                <a:latin typeface="Century Gothic"/>
                <a:ea typeface="Century Gothic"/>
                <a:cs typeface="Century Gothic"/>
                <a:sym typeface="Century Gothic"/>
              </a:rPr>
              <a:t>damage blood vessels </a:t>
            </a:r>
            <a:endParaRPr sz="1200">
              <a:solidFill>
                <a:schemeClr val="accent1"/>
              </a:solidFill>
            </a:endParaRPr>
          </a:p>
        </p:txBody>
      </p:sp>
      <p:sp>
        <p:nvSpPr>
          <p:cNvPr id="302" name="Google Shape;302;p29"/>
          <p:cNvSpPr/>
          <p:nvPr/>
        </p:nvSpPr>
        <p:spPr>
          <a:xfrm>
            <a:off x="4876400" y="6674175"/>
            <a:ext cx="1773300" cy="1012500"/>
          </a:xfrm>
          <a:prstGeom prst="rect">
            <a:avLst/>
          </a:prstGeom>
          <a:noFill/>
          <a:ln cap="flat" cmpd="sng" w="9525">
            <a:solidFill>
              <a:srgbClr val="FEE5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Hematological disorders &amp; neoplasia.</a:t>
            </a:r>
            <a:endParaRPr sz="1200"/>
          </a:p>
        </p:txBody>
      </p:sp>
      <p:sp>
        <p:nvSpPr>
          <p:cNvPr id="303" name="Google Shape;303;p29"/>
          <p:cNvSpPr/>
          <p:nvPr/>
        </p:nvSpPr>
        <p:spPr>
          <a:xfrm>
            <a:off x="4876402" y="6674168"/>
            <a:ext cx="1773382" cy="369332"/>
          </a:xfrm>
          <a:prstGeom prst="round2DiagRect">
            <a:avLst>
              <a:gd fmla="val 16667" name="adj1"/>
              <a:gd fmla="val 0" name="adj2"/>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a:solidFill>
                  <a:schemeClr val="dk1"/>
                </a:solidFill>
                <a:latin typeface="Century Gothic"/>
                <a:ea typeface="Century Gothic"/>
                <a:cs typeface="Century Gothic"/>
                <a:sym typeface="Century Gothic"/>
              </a:rPr>
              <a:t>Hematology</a:t>
            </a:r>
            <a:endParaRPr b="1">
              <a:solidFill>
                <a:schemeClr val="dk1"/>
              </a:solidFill>
              <a:latin typeface="Century Gothic"/>
              <a:ea typeface="Century Gothic"/>
              <a:cs typeface="Century Gothic"/>
              <a:sym typeface="Century Gothic"/>
            </a:endParaRPr>
          </a:p>
        </p:txBody>
      </p:sp>
      <p:sp>
        <p:nvSpPr>
          <p:cNvPr id="304" name="Google Shape;304;p29"/>
          <p:cNvSpPr/>
          <p:nvPr/>
        </p:nvSpPr>
        <p:spPr>
          <a:xfrm>
            <a:off x="281515" y="7837063"/>
            <a:ext cx="1773300" cy="1677900"/>
          </a:xfrm>
          <a:prstGeom prst="rect">
            <a:avLst/>
          </a:prstGeom>
          <a:noFill/>
          <a:ln cap="flat" cmpd="sng" w="9525">
            <a:solidFill>
              <a:srgbClr val="FEE5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irritation, inflammation, bleeding, nutritional deficiencies</a:t>
            </a:r>
            <a:endParaRPr sz="1200"/>
          </a:p>
        </p:txBody>
      </p:sp>
      <p:sp>
        <p:nvSpPr>
          <p:cNvPr id="305" name="Google Shape;305;p29"/>
          <p:cNvSpPr/>
          <p:nvPr/>
        </p:nvSpPr>
        <p:spPr>
          <a:xfrm>
            <a:off x="281515" y="7837062"/>
            <a:ext cx="1773300" cy="369300"/>
          </a:xfrm>
          <a:prstGeom prst="round2DiagRect">
            <a:avLst>
              <a:gd fmla="val 16667" name="adj1"/>
              <a:gd fmla="val 0" name="adj2"/>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a:solidFill>
                  <a:schemeClr val="dk1"/>
                </a:solidFill>
                <a:latin typeface="Century Gothic"/>
                <a:ea typeface="Century Gothic"/>
                <a:cs typeface="Century Gothic"/>
                <a:sym typeface="Century Gothic"/>
              </a:rPr>
              <a:t>GIT</a:t>
            </a:r>
            <a:endParaRPr b="1">
              <a:solidFill>
                <a:schemeClr val="dk1"/>
              </a:solidFill>
              <a:latin typeface="Century Gothic"/>
              <a:ea typeface="Century Gothic"/>
              <a:cs typeface="Century Gothic"/>
              <a:sym typeface="Century Gothic"/>
            </a:endParaRPr>
          </a:p>
        </p:txBody>
      </p:sp>
      <p:sp>
        <p:nvSpPr>
          <p:cNvPr id="306" name="Google Shape;306;p29"/>
          <p:cNvSpPr/>
          <p:nvPr/>
        </p:nvSpPr>
        <p:spPr>
          <a:xfrm>
            <a:off x="2404271" y="7837063"/>
            <a:ext cx="2122757" cy="1678002"/>
          </a:xfrm>
          <a:prstGeom prst="rect">
            <a:avLst/>
          </a:prstGeom>
          <a:noFill/>
          <a:ln cap="flat" cmpd="sng" w="9525">
            <a:solidFill>
              <a:srgbClr val="FEE5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cerebral atrophy, cerebellar degeneration, and peripheral neuropathy. Wernicke encephalopathy or Korsakoff psychosis* may occur.</a:t>
            </a:r>
            <a:endParaRPr sz="1200"/>
          </a:p>
        </p:txBody>
      </p:sp>
      <p:sp>
        <p:nvSpPr>
          <p:cNvPr id="307" name="Google Shape;307;p29"/>
          <p:cNvSpPr/>
          <p:nvPr/>
        </p:nvSpPr>
        <p:spPr>
          <a:xfrm>
            <a:off x="2404272" y="7837062"/>
            <a:ext cx="2122756" cy="369332"/>
          </a:xfrm>
          <a:prstGeom prst="round2DiagRect">
            <a:avLst>
              <a:gd fmla="val 16667" name="adj1"/>
              <a:gd fmla="val 0" name="adj2"/>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a:solidFill>
                  <a:schemeClr val="dk1"/>
                </a:solidFill>
                <a:latin typeface="Century Gothic"/>
                <a:ea typeface="Century Gothic"/>
                <a:cs typeface="Century Gothic"/>
                <a:sym typeface="Century Gothic"/>
              </a:rPr>
              <a:t>CNS</a:t>
            </a:r>
            <a:endParaRPr b="1">
              <a:solidFill>
                <a:schemeClr val="dk1"/>
              </a:solidFill>
              <a:latin typeface="Century Gothic"/>
              <a:ea typeface="Century Gothic"/>
              <a:cs typeface="Century Gothic"/>
              <a:sym typeface="Century Gothic"/>
            </a:endParaRPr>
          </a:p>
        </p:txBody>
      </p:sp>
      <p:sp>
        <p:nvSpPr>
          <p:cNvPr id="308" name="Google Shape;308;p29"/>
          <p:cNvSpPr/>
          <p:nvPr/>
        </p:nvSpPr>
        <p:spPr>
          <a:xfrm>
            <a:off x="4876402" y="7837063"/>
            <a:ext cx="1773382" cy="1678001"/>
          </a:xfrm>
          <a:prstGeom prst="rect">
            <a:avLst/>
          </a:prstGeom>
          <a:noFill/>
          <a:ln cap="flat" cmpd="sng" w="9525">
            <a:solidFill>
              <a:srgbClr val="FEE5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gynecomastia &amp; testicular atrophy</a:t>
            </a:r>
            <a:endParaRPr sz="1200"/>
          </a:p>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Hematological disorders, neoplasia</a:t>
            </a:r>
            <a:r>
              <a:rPr lang="en-US" sz="1200">
                <a:solidFill>
                  <a:schemeClr val="dk1"/>
                </a:solidFill>
                <a:latin typeface="Century Gothic"/>
                <a:ea typeface="Century Gothic"/>
                <a:cs typeface="Century Gothic"/>
                <a:sym typeface="Century Gothic"/>
              </a:rPr>
              <a:t>.</a:t>
            </a:r>
            <a:endParaRPr sz="1200"/>
          </a:p>
        </p:txBody>
      </p:sp>
      <p:sp>
        <p:nvSpPr>
          <p:cNvPr id="309" name="Google Shape;309;p29"/>
          <p:cNvSpPr/>
          <p:nvPr/>
        </p:nvSpPr>
        <p:spPr>
          <a:xfrm>
            <a:off x="4876402" y="7837062"/>
            <a:ext cx="1773382" cy="369332"/>
          </a:xfrm>
          <a:prstGeom prst="round2DiagRect">
            <a:avLst>
              <a:gd fmla="val 16667" name="adj1"/>
              <a:gd fmla="val 0" name="adj2"/>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a:solidFill>
                  <a:schemeClr val="dk1"/>
                </a:solidFill>
                <a:latin typeface="Century Gothic"/>
                <a:ea typeface="Century Gothic"/>
                <a:cs typeface="Century Gothic"/>
                <a:sym typeface="Century Gothic"/>
              </a:rPr>
              <a:t>Endocrine</a:t>
            </a:r>
            <a:endParaRPr b="1">
              <a:solidFill>
                <a:schemeClr val="dk1"/>
              </a:solidFill>
              <a:latin typeface="Century Gothic"/>
              <a:ea typeface="Century Gothic"/>
              <a:cs typeface="Century Gothic"/>
              <a:sym typeface="Century Gothic"/>
            </a:endParaRPr>
          </a:p>
        </p:txBody>
      </p:sp>
      <p:sp>
        <p:nvSpPr>
          <p:cNvPr id="310" name="Google Shape;310;p29"/>
          <p:cNvSpPr txBox="1"/>
          <p:nvPr/>
        </p:nvSpPr>
        <p:spPr>
          <a:xfrm>
            <a:off x="72875" y="9588175"/>
            <a:ext cx="6716100" cy="21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999999"/>
                </a:solidFill>
                <a:latin typeface="Century Gothic"/>
                <a:ea typeface="Century Gothic"/>
                <a:cs typeface="Century Gothic"/>
                <a:sym typeface="Century Gothic"/>
              </a:rPr>
              <a:t>* Korsakoff syndrome is a chronic memory disorder caused by severe deficiency of thiamine (vitamin </a:t>
            </a:r>
            <a:r>
              <a:rPr b="1" lang="en-US" sz="1000">
                <a:solidFill>
                  <a:srgbClr val="999999"/>
                </a:solidFill>
                <a:latin typeface="Century Gothic"/>
                <a:ea typeface="Century Gothic"/>
                <a:cs typeface="Century Gothic"/>
                <a:sym typeface="Century Gothic"/>
              </a:rPr>
              <a:t>B1</a:t>
            </a:r>
            <a:r>
              <a:rPr lang="en-US" sz="1000">
                <a:solidFill>
                  <a:srgbClr val="999999"/>
                </a:solidFill>
                <a:latin typeface="Century Gothic"/>
                <a:ea typeface="Century Gothic"/>
                <a:cs typeface="Century Gothic"/>
                <a:sym typeface="Century Gothic"/>
              </a:rPr>
              <a:t>)</a:t>
            </a:r>
            <a:endParaRPr sz="1000">
              <a:solidFill>
                <a:srgbClr val="999999"/>
              </a:solidFill>
              <a:latin typeface="Century Gothic"/>
              <a:ea typeface="Century Gothic"/>
              <a:cs typeface="Century Gothic"/>
              <a:sym typeface="Century Gothic"/>
            </a:endParaRPr>
          </a:p>
        </p:txBody>
      </p:sp>
      <p:sp>
        <p:nvSpPr>
          <p:cNvPr id="311" name="Google Shape;311;p29"/>
          <p:cNvSpPr txBox="1"/>
          <p:nvPr/>
        </p:nvSpPr>
        <p:spPr>
          <a:xfrm>
            <a:off x="5641000" y="5473900"/>
            <a:ext cx="799200" cy="187500"/>
          </a:xfrm>
          <a:prstGeom prst="rect">
            <a:avLst/>
          </a:prstGeom>
          <a:noFill/>
          <a:ln cap="flat" cmpd="sng" w="9525">
            <a:solidFill>
              <a:srgbClr val="666666"/>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rgbClr val="999999"/>
                </a:solidFill>
                <a:latin typeface="Century Gothic"/>
                <a:ea typeface="Century Gothic"/>
                <a:cs typeface="Century Gothic"/>
                <a:sym typeface="Century Gothic"/>
              </a:rPr>
              <a:t>T-DAB &lt;o/</a:t>
            </a:r>
            <a:endParaRPr b="1" sz="1000">
              <a:solidFill>
                <a:srgbClr val="999999"/>
              </a:solidFill>
              <a:latin typeface="Century Gothic"/>
              <a:ea typeface="Century Gothic"/>
              <a:cs typeface="Century Gothic"/>
              <a:sym typeface="Century Gothic"/>
            </a:endParaRPr>
          </a:p>
        </p:txBody>
      </p:sp>
      <p:sp>
        <p:nvSpPr>
          <p:cNvPr id="312" name="Google Shape;312;p29"/>
          <p:cNvSpPr txBox="1"/>
          <p:nvPr/>
        </p:nvSpPr>
        <p:spPr>
          <a:xfrm>
            <a:off x="4876400" y="574363"/>
            <a:ext cx="1990800" cy="64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B7B7B7"/>
                </a:solidFill>
                <a:latin typeface="Century Gothic"/>
                <a:ea typeface="Century Gothic"/>
                <a:cs typeface="Century Gothic"/>
                <a:sym typeface="Century Gothic"/>
              </a:rPr>
              <a:t>Gradual CNS depressing</a:t>
            </a:r>
            <a:endParaRPr sz="1000">
              <a:solidFill>
                <a:srgbClr val="B7B7B7"/>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graphicFrame>
        <p:nvGraphicFramePr>
          <p:cNvPr id="318" name="Google Shape;318;p30"/>
          <p:cNvGraphicFramePr/>
          <p:nvPr/>
        </p:nvGraphicFramePr>
        <p:xfrm>
          <a:off x="0" y="-2"/>
          <a:ext cx="3000000" cy="3000000"/>
        </p:xfrm>
        <a:graphic>
          <a:graphicData uri="http://schemas.openxmlformats.org/drawingml/2006/table">
            <a:tbl>
              <a:tblPr bandRow="1" firstRow="1">
                <a:noFill/>
                <a:tableStyleId>{790F6457-98C4-44A0-B692-4AC1C6D1F4E6}</a:tableStyleId>
              </a:tblPr>
              <a:tblGrid>
                <a:gridCol w="428525"/>
                <a:gridCol w="6429475"/>
              </a:tblGrid>
              <a:tr h="469675">
                <a:tc gridSpan="2">
                  <a:txBody>
                    <a:bodyPr>
                      <a:noAutofit/>
                    </a:bodyPr>
                    <a:lstStyle/>
                    <a:p>
                      <a:pPr indent="0" lvl="0" marL="0" rtl="0" algn="ctr">
                        <a:spcBef>
                          <a:spcPts val="0"/>
                        </a:spcBef>
                        <a:spcAft>
                          <a:spcPts val="0"/>
                        </a:spcAft>
                        <a:buNone/>
                      </a:pPr>
                      <a:r>
                        <a:rPr b="1" lang="en-US" sz="2000">
                          <a:solidFill>
                            <a:schemeClr val="lt1"/>
                          </a:solidFill>
                          <a:latin typeface="Century Gothic"/>
                          <a:ea typeface="Century Gothic"/>
                          <a:cs typeface="Century Gothic"/>
                          <a:sym typeface="Century Gothic"/>
                        </a:rPr>
                        <a:t>Complications Of Chronic Alcohol Use (Alcoholism)</a:t>
                      </a:r>
                      <a:endParaRPr b="1" sz="2000">
                        <a:solidFill>
                          <a:schemeClr val="dk1"/>
                        </a:solidFill>
                        <a:latin typeface="Century Gothic"/>
                        <a:ea typeface="Century Gothic"/>
                        <a:cs typeface="Century Gothic"/>
                        <a:sym typeface="Century Gothic"/>
                      </a:endParaRPr>
                    </a:p>
                  </a:txBody>
                  <a:tcPr marT="45725" marB="45725" marR="91450" marL="91450" anchor="ctr">
                    <a:solidFill>
                      <a:schemeClr val="accent1"/>
                    </a:solidFill>
                  </a:tcPr>
                </a:tc>
                <a:tc hMerge="1"/>
              </a:tr>
              <a:tr h="3660625">
                <a:tc rowSpan="3">
                  <a:txBody>
                    <a:bodyPr>
                      <a:noAutofit/>
                    </a:bodyPr>
                    <a:lstStyle/>
                    <a:p>
                      <a:pPr indent="0" lvl="0" marL="457200" rtl="0" algn="l">
                        <a:spcBef>
                          <a:spcPts val="0"/>
                        </a:spcBef>
                        <a:spcAft>
                          <a:spcPts val="0"/>
                        </a:spcAft>
                        <a:buNone/>
                      </a:pPr>
                      <a:r>
                        <a:t/>
                      </a:r>
                      <a:endParaRPr b="1" sz="1350">
                        <a:solidFill>
                          <a:srgbClr val="C00000"/>
                        </a:solidFill>
                        <a:latin typeface="Century Gothic"/>
                        <a:ea typeface="Century Gothic"/>
                        <a:cs typeface="Century Gothic"/>
                        <a:sym typeface="Century Gothic"/>
                      </a:endParaRPr>
                    </a:p>
                  </a:txBody>
                  <a:tcPr marT="45725" marB="45725" marR="91450" marL="91450" anchor="ctr">
                    <a:solidFill>
                      <a:srgbClr val="D8D8D8"/>
                    </a:solidFill>
                  </a:tcPr>
                </a:tc>
                <a:tc>
                  <a:txBody>
                    <a:bodyPr>
                      <a:noAutofit/>
                    </a:bodyPr>
                    <a:lstStyle/>
                    <a:p>
                      <a:pPr indent="0" lvl="0" marL="457200" marR="0" rtl="0" algn="l">
                        <a:lnSpc>
                          <a:spcPct val="100000"/>
                        </a:lnSpc>
                        <a:spcBef>
                          <a:spcPts val="0"/>
                        </a:spcBef>
                        <a:spcAft>
                          <a:spcPts val="0"/>
                        </a:spcAft>
                        <a:buClr>
                          <a:srgbClr val="C00000"/>
                        </a:buClr>
                        <a:buSzPts val="1350"/>
                        <a:buFont typeface="Arial"/>
                        <a:buNone/>
                      </a:pPr>
                      <a:r>
                        <a:rPr b="1" lang="en-US" sz="1200"/>
                        <a:t>The most common medical complication occurs with liver:</a:t>
                      </a:r>
                      <a:endParaRPr sz="1200"/>
                    </a:p>
                    <a:p>
                      <a:pPr indent="0" lvl="0" marL="457200" marR="0" rtl="0" algn="l">
                        <a:lnSpc>
                          <a:spcPct val="100000"/>
                        </a:lnSpc>
                        <a:spcBef>
                          <a:spcPts val="0"/>
                        </a:spcBef>
                        <a:spcAft>
                          <a:spcPts val="0"/>
                        </a:spcAft>
                        <a:buClr>
                          <a:srgbClr val="171616"/>
                        </a:buClr>
                        <a:buSzPts val="1350"/>
                        <a:buFont typeface="Arial"/>
                        <a:buNone/>
                      </a:pPr>
                      <a:r>
                        <a:rPr b="1" lang="en-US" sz="1200"/>
                        <a:t>1-Reduction of gluconeogenesis </a:t>
                      </a:r>
                      <a:r>
                        <a:rPr lang="en-US" sz="1200">
                          <a:solidFill>
                            <a:schemeClr val="accent1"/>
                          </a:solidFill>
                        </a:rPr>
                        <a:t>(</a:t>
                      </a:r>
                      <a:r>
                        <a:rPr lang="en-US" sz="1200">
                          <a:solidFill>
                            <a:schemeClr val="accent1"/>
                          </a:solidFill>
                        </a:rPr>
                        <a:t>decrease glucose conc.)</a:t>
                      </a:r>
                      <a:endParaRPr sz="1200">
                        <a:solidFill>
                          <a:schemeClr val="accent1"/>
                        </a:solidFill>
                      </a:endParaRPr>
                    </a:p>
                    <a:p>
                      <a:pPr indent="0" lvl="0" marL="457200" marR="0" rtl="0" algn="l">
                        <a:spcBef>
                          <a:spcPts val="0"/>
                        </a:spcBef>
                        <a:spcAft>
                          <a:spcPts val="0"/>
                        </a:spcAft>
                        <a:buClr>
                          <a:srgbClr val="171616"/>
                        </a:buClr>
                        <a:buSzPts val="1350"/>
                        <a:buFont typeface="Century Gothic"/>
                        <a:buNone/>
                      </a:pPr>
                      <a:r>
                        <a:rPr b="1" lang="en-US" sz="1200"/>
                        <a:t>2- Fatty liver/ alcoholic steatosis</a:t>
                      </a:r>
                      <a:r>
                        <a:rPr b="1" lang="en-US" sz="1350"/>
                        <a:t> </a:t>
                      </a:r>
                      <a:endParaRPr/>
                    </a:p>
                    <a:p>
                      <a:pPr indent="0" lvl="0" marL="457200" marR="0" rtl="0" algn="l">
                        <a:lnSpc>
                          <a:spcPct val="100000"/>
                        </a:lnSpc>
                        <a:spcBef>
                          <a:spcPts val="0"/>
                        </a:spcBef>
                        <a:spcAft>
                          <a:spcPts val="0"/>
                        </a:spcAft>
                        <a:buClr>
                          <a:schemeClr val="accent1"/>
                        </a:buClr>
                        <a:buSzPts val="900"/>
                        <a:buFont typeface="Arial"/>
                        <a:buNone/>
                      </a:pPr>
                      <a:r>
                        <a:rPr lang="en-US" sz="1200">
                          <a:solidFill>
                            <a:schemeClr val="accent1"/>
                          </a:solidFill>
                          <a:latin typeface="Century Gothic"/>
                          <a:ea typeface="Century Gothic"/>
                          <a:cs typeface="Century Gothic"/>
                          <a:sym typeface="Century Gothic"/>
                        </a:rPr>
                        <a:t>Reduction of gluconeogenesis → accumulation of </a:t>
                      </a:r>
                      <a:endParaRPr sz="1200">
                        <a:solidFill>
                          <a:schemeClr val="accent1"/>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Clr>
                          <a:schemeClr val="accent1"/>
                        </a:buClr>
                        <a:buSzPts val="900"/>
                        <a:buFont typeface="Arial"/>
                        <a:buNone/>
                      </a:pPr>
                      <a:r>
                        <a:rPr lang="en-US" sz="1200">
                          <a:solidFill>
                            <a:schemeClr val="accent1"/>
                          </a:solidFill>
                          <a:latin typeface="Century Gothic"/>
                          <a:ea typeface="Century Gothic"/>
                          <a:cs typeface="Century Gothic"/>
                          <a:sym typeface="Century Gothic"/>
                        </a:rPr>
                        <a:t>Acetyl coA</a:t>
                      </a:r>
                      <a:r>
                        <a:rPr lang="en-US" sz="1200">
                          <a:solidFill>
                            <a:schemeClr val="accent1"/>
                          </a:solidFill>
                        </a:rPr>
                        <a:t>→ </a:t>
                      </a:r>
                      <a:r>
                        <a:rPr lang="en-US" sz="1200">
                          <a:solidFill>
                            <a:schemeClr val="accent1"/>
                          </a:solidFill>
                          <a:latin typeface="Century Gothic"/>
                          <a:ea typeface="Century Gothic"/>
                          <a:cs typeface="Century Gothic"/>
                          <a:sym typeface="Century Gothic"/>
                        </a:rPr>
                        <a:t>energy production from alcohol rather than</a:t>
                      </a:r>
                      <a:endParaRPr sz="1200">
                        <a:solidFill>
                          <a:schemeClr val="accent1"/>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Clr>
                          <a:schemeClr val="accent1"/>
                        </a:buClr>
                        <a:buSzPts val="900"/>
                        <a:buFont typeface="Arial"/>
                        <a:buNone/>
                      </a:pPr>
                      <a:r>
                        <a:rPr lang="en-US" sz="1200">
                          <a:solidFill>
                            <a:schemeClr val="accent1"/>
                          </a:solidFill>
                          <a:latin typeface="Century Gothic"/>
                          <a:ea typeface="Century Gothic"/>
                          <a:cs typeface="Century Gothic"/>
                          <a:sym typeface="Century Gothic"/>
                        </a:rPr>
                        <a:t> from fat </a:t>
                      </a:r>
                      <a:r>
                        <a:rPr lang="en-US" sz="1200">
                          <a:solidFill>
                            <a:schemeClr val="accent1"/>
                          </a:solidFill>
                        </a:rPr>
                        <a:t>→ </a:t>
                      </a:r>
                      <a:r>
                        <a:rPr lang="en-US" sz="1200">
                          <a:solidFill>
                            <a:schemeClr val="accent1"/>
                          </a:solidFill>
                          <a:latin typeface="Century Gothic"/>
                          <a:ea typeface="Century Gothic"/>
                          <a:cs typeface="Century Gothic"/>
                          <a:sym typeface="Century Gothic"/>
                        </a:rPr>
                        <a:t>accumulation of fat → (fatty liver)</a:t>
                      </a:r>
                      <a:endParaRPr b="1" sz="500">
                        <a:solidFill>
                          <a:schemeClr val="accent1"/>
                        </a:solidFill>
                      </a:endParaRPr>
                    </a:p>
                    <a:p>
                      <a:pPr indent="0" lvl="0" marL="457200" marR="0" rtl="0" algn="l">
                        <a:spcBef>
                          <a:spcPts val="0"/>
                        </a:spcBef>
                        <a:spcAft>
                          <a:spcPts val="0"/>
                        </a:spcAft>
                        <a:buClr>
                          <a:srgbClr val="171616"/>
                        </a:buClr>
                        <a:buSzPts val="1350"/>
                        <a:buFont typeface="Century Gothic"/>
                        <a:buNone/>
                      </a:pPr>
                      <a:r>
                        <a:rPr b="1" lang="en-US" sz="1200"/>
                        <a:t>3-Hepatitis </a:t>
                      </a:r>
                      <a:endParaRPr b="1" sz="1200"/>
                    </a:p>
                    <a:p>
                      <a:pPr indent="0" lvl="0" marL="457200" marR="0" rtl="0" algn="l">
                        <a:lnSpc>
                          <a:spcPct val="100000"/>
                        </a:lnSpc>
                        <a:spcBef>
                          <a:spcPts val="0"/>
                        </a:spcBef>
                        <a:spcAft>
                          <a:spcPts val="0"/>
                        </a:spcAft>
                        <a:buClr>
                          <a:srgbClr val="171616"/>
                        </a:buClr>
                        <a:buSzPts val="1350"/>
                        <a:buFont typeface="Century Gothic"/>
                        <a:buNone/>
                      </a:pPr>
                      <a:r>
                        <a:rPr b="1" lang="en-US" sz="1200"/>
                        <a:t>4- Hepatic cirrhosis:</a:t>
                      </a:r>
                      <a:endParaRPr sz="1200"/>
                    </a:p>
                    <a:p>
                      <a:pPr indent="0" lvl="0" marL="457200" marR="0" rtl="0" algn="l">
                        <a:spcBef>
                          <a:spcPts val="0"/>
                        </a:spcBef>
                        <a:spcAft>
                          <a:spcPts val="0"/>
                        </a:spcAft>
                        <a:buClr>
                          <a:srgbClr val="171616"/>
                        </a:buClr>
                        <a:buSzPts val="1350"/>
                        <a:buFont typeface="Century Gothic"/>
                        <a:buNone/>
                      </a:pPr>
                      <a:r>
                        <a:rPr b="1" lang="en-US" sz="1200"/>
                        <a:t>jaundice,</a:t>
                      </a:r>
                      <a:r>
                        <a:rPr b="1" lang="en-US" sz="1200"/>
                        <a:t> </a:t>
                      </a:r>
                      <a:r>
                        <a:rPr b="1" lang="en-US" sz="1200"/>
                        <a:t>Ascites, bleeding,</a:t>
                      </a:r>
                      <a:r>
                        <a:rPr b="1" lang="en-US" sz="1200"/>
                        <a:t> </a:t>
                      </a:r>
                      <a:r>
                        <a:rPr b="1" lang="en-US" sz="1200"/>
                        <a:t>encephalopathy.</a:t>
                      </a:r>
                      <a:endParaRPr sz="1200"/>
                    </a:p>
                    <a:p>
                      <a:pPr indent="0" lvl="0" marL="457200" marR="0" rtl="0" algn="l">
                        <a:lnSpc>
                          <a:spcPct val="100000"/>
                        </a:lnSpc>
                        <a:spcBef>
                          <a:spcPts val="0"/>
                        </a:spcBef>
                        <a:spcAft>
                          <a:spcPts val="0"/>
                        </a:spcAft>
                        <a:buClr>
                          <a:schemeClr val="accent3"/>
                        </a:buClr>
                        <a:buSzPts val="1200"/>
                        <a:buFont typeface="Century Gothic"/>
                        <a:buNone/>
                      </a:pPr>
                      <a:r>
                        <a:rPr lang="en-US" sz="1200">
                          <a:solidFill>
                            <a:srgbClr val="999999"/>
                          </a:solidFill>
                          <a:latin typeface="Century Gothic"/>
                          <a:ea typeface="Century Gothic"/>
                          <a:cs typeface="Century Gothic"/>
                          <a:sym typeface="Century Gothic"/>
                        </a:rPr>
                        <a:t>(liver metabolism not going properly → accumulation ammonia </a:t>
                      </a:r>
                      <a:endParaRPr sz="1200">
                        <a:solidFill>
                          <a:srgbClr val="999999"/>
                        </a:solidFill>
                      </a:endParaRPr>
                    </a:p>
                    <a:p>
                      <a:pPr indent="0" lvl="0" marL="171450" marR="0" rtl="0" algn="l">
                        <a:lnSpc>
                          <a:spcPct val="100000"/>
                        </a:lnSpc>
                        <a:spcBef>
                          <a:spcPts val="0"/>
                        </a:spcBef>
                        <a:spcAft>
                          <a:spcPts val="0"/>
                        </a:spcAft>
                        <a:buNone/>
                      </a:pPr>
                      <a:r>
                        <a:rPr lang="en-US" sz="1200">
                          <a:solidFill>
                            <a:srgbClr val="999999"/>
                          </a:solidFill>
                        </a:rPr>
                        <a:t>        → </a:t>
                      </a:r>
                      <a:r>
                        <a:rPr lang="en-US" sz="1200">
                          <a:solidFill>
                            <a:srgbClr val="999999"/>
                          </a:solidFill>
                          <a:latin typeface="Century Gothic"/>
                          <a:ea typeface="Century Gothic"/>
                          <a:cs typeface="Century Gothic"/>
                          <a:sym typeface="Century Gothic"/>
                        </a:rPr>
                        <a:t>enter brain → encephalopathy) </a:t>
                      </a:r>
                      <a:endParaRPr b="1" sz="1200">
                        <a:solidFill>
                          <a:srgbClr val="171616"/>
                        </a:solidFill>
                      </a:endParaRPr>
                    </a:p>
                    <a:p>
                      <a:pPr indent="0" lvl="0" marL="457200" marR="0" rtl="0" algn="l">
                        <a:spcBef>
                          <a:spcPts val="0"/>
                        </a:spcBef>
                        <a:spcAft>
                          <a:spcPts val="0"/>
                        </a:spcAft>
                        <a:buClr>
                          <a:srgbClr val="171616"/>
                        </a:buClr>
                        <a:buSzPts val="1350"/>
                        <a:buFont typeface="Century Gothic"/>
                        <a:buNone/>
                      </a:pPr>
                      <a:r>
                        <a:rPr b="1" lang="en-US" sz="1200"/>
                        <a:t>5- </a:t>
                      </a:r>
                      <a:r>
                        <a:rPr b="1" lang="en-US" sz="1200" u="sng"/>
                        <a:t>Ir</a:t>
                      </a:r>
                      <a:r>
                        <a:rPr b="1" lang="en-US" sz="1200"/>
                        <a:t>reversible liver failure.</a:t>
                      </a:r>
                      <a:endParaRPr sz="1200"/>
                    </a:p>
                    <a:p>
                      <a:pPr indent="0" lvl="0" marL="457200" marR="0" rtl="0" algn="l">
                        <a:spcBef>
                          <a:spcPts val="0"/>
                        </a:spcBef>
                        <a:spcAft>
                          <a:spcPts val="0"/>
                        </a:spcAft>
                        <a:buClr>
                          <a:schemeClr val="accent3"/>
                        </a:buClr>
                        <a:buSzPts val="1100"/>
                        <a:buFont typeface="Century Gothic"/>
                        <a:buNone/>
                      </a:pPr>
                      <a:r>
                        <a:rPr b="0" lang="en-US" sz="1200">
                          <a:solidFill>
                            <a:srgbClr val="999999"/>
                          </a:solidFill>
                        </a:rPr>
                        <a:t>Acetate converted to other product Acetyl </a:t>
                      </a:r>
                      <a:r>
                        <a:rPr lang="en-US" sz="1200">
                          <a:solidFill>
                            <a:srgbClr val="999999"/>
                          </a:solidFill>
                        </a:rPr>
                        <a:t>C</a:t>
                      </a:r>
                      <a:r>
                        <a:rPr b="0" lang="en-US" sz="1200">
                          <a:solidFill>
                            <a:srgbClr val="999999"/>
                          </a:solidFill>
                        </a:rPr>
                        <a:t>oA “other than CO2+ H2O”.</a:t>
                      </a:r>
                      <a:endParaRPr sz="1200">
                        <a:solidFill>
                          <a:srgbClr val="999999"/>
                        </a:solidFill>
                      </a:endParaRPr>
                    </a:p>
                    <a:p>
                      <a:pPr indent="0" lvl="0" marL="457200" marR="0" rtl="0" algn="l">
                        <a:spcBef>
                          <a:spcPts val="0"/>
                        </a:spcBef>
                        <a:spcAft>
                          <a:spcPts val="0"/>
                        </a:spcAft>
                        <a:buClr>
                          <a:schemeClr val="accent3"/>
                        </a:buClr>
                        <a:buSzPts val="1100"/>
                        <a:buFont typeface="Century Gothic"/>
                        <a:buNone/>
                      </a:pPr>
                      <a:r>
                        <a:rPr b="0" lang="en-US" sz="1200">
                          <a:solidFill>
                            <a:srgbClr val="999999"/>
                          </a:solidFill>
                        </a:rPr>
                        <a:t> In over drinking → </a:t>
                      </a:r>
                      <a:r>
                        <a:rPr b="0" lang="en-US" sz="1200" u="sng">
                          <a:solidFill>
                            <a:srgbClr val="999999"/>
                          </a:solidFill>
                        </a:rPr>
                        <a:t>depletion</a:t>
                      </a:r>
                      <a:r>
                        <a:rPr b="0" lang="en-US" sz="1200">
                          <a:solidFill>
                            <a:srgbClr val="999999"/>
                          </a:solidFill>
                        </a:rPr>
                        <a:t> of NAD will be in reduced form → </a:t>
                      </a:r>
                      <a:endParaRPr sz="1200">
                        <a:solidFill>
                          <a:srgbClr val="999999"/>
                        </a:solidFill>
                      </a:endParaRPr>
                    </a:p>
                    <a:p>
                      <a:pPr indent="0" lvl="0" marL="457200" marR="0" rtl="0" algn="l">
                        <a:spcBef>
                          <a:spcPts val="0"/>
                        </a:spcBef>
                        <a:spcAft>
                          <a:spcPts val="0"/>
                        </a:spcAft>
                        <a:buClr>
                          <a:schemeClr val="accent3"/>
                        </a:buClr>
                        <a:buSzPts val="1100"/>
                        <a:buFont typeface="Century Gothic"/>
                        <a:buNone/>
                      </a:pPr>
                      <a:r>
                        <a:rPr b="0" lang="en-US" sz="1200">
                          <a:solidFill>
                            <a:srgbClr val="999999"/>
                          </a:solidFill>
                        </a:rPr>
                        <a:t>all enzymes depend on NAD will not work → That lead to accumulation of Acetyl </a:t>
                      </a:r>
                      <a:r>
                        <a:rPr lang="en-US" sz="1200">
                          <a:solidFill>
                            <a:srgbClr val="999999"/>
                          </a:solidFill>
                        </a:rPr>
                        <a:t>Co</a:t>
                      </a:r>
                      <a:r>
                        <a:rPr b="0" lang="en-US" sz="1200">
                          <a:solidFill>
                            <a:srgbClr val="999999"/>
                          </a:solidFill>
                        </a:rPr>
                        <a:t>A → converted into fatty</a:t>
                      </a:r>
                      <a:r>
                        <a:rPr b="0" lang="en-US" sz="1200">
                          <a:solidFill>
                            <a:srgbClr val="999999"/>
                          </a:solidFill>
                        </a:rPr>
                        <a:t> </a:t>
                      </a:r>
                      <a:r>
                        <a:rPr b="0" lang="en-US" sz="1200">
                          <a:solidFill>
                            <a:srgbClr val="999999"/>
                          </a:solidFill>
                        </a:rPr>
                        <a:t>acid→ deposition in liver → first step injury happen in liver on drinking alcohol. </a:t>
                      </a:r>
                      <a:endParaRPr sz="1200">
                        <a:solidFill>
                          <a:srgbClr val="999999"/>
                        </a:solidFill>
                      </a:endParaRPr>
                    </a:p>
                  </a:txBody>
                  <a:tcPr marT="45725" marB="45725" marR="91450" marL="91450" anchor="ctr"/>
                </a:tc>
              </a:tr>
              <a:tr h="2231725">
                <a:tc vMerge="1"/>
                <a:tc>
                  <a:txBody>
                    <a:bodyPr>
                      <a:noAutofit/>
                    </a:bodyPr>
                    <a:lstStyle/>
                    <a:p>
                      <a:pPr indent="0" lvl="0" marL="0" marR="0" rtl="0" algn="ctr">
                        <a:lnSpc>
                          <a:spcPct val="100000"/>
                        </a:lnSpc>
                        <a:spcBef>
                          <a:spcPts val="0"/>
                        </a:spcBef>
                        <a:spcAft>
                          <a:spcPts val="0"/>
                        </a:spcAft>
                        <a:buClr>
                          <a:srgbClr val="7030A0"/>
                        </a:buClr>
                        <a:buSzPts val="1350"/>
                        <a:buFont typeface="Century Gothic"/>
                        <a:buNone/>
                      </a:pPr>
                      <a:r>
                        <a:rPr b="1" lang="en-US" sz="1200"/>
                        <a:t>Healthy Liver vs Fatty Liver</a:t>
                      </a:r>
                      <a:endParaRPr sz="1200"/>
                    </a:p>
                    <a:p>
                      <a:pPr indent="0" lvl="0" marL="0" marR="0" rtl="0" algn="l">
                        <a:lnSpc>
                          <a:spcPct val="100000"/>
                        </a:lnSpc>
                        <a:spcBef>
                          <a:spcPts val="0"/>
                        </a:spcBef>
                        <a:spcAft>
                          <a:spcPts val="0"/>
                        </a:spcAft>
                        <a:buClr>
                          <a:schemeClr val="dk1"/>
                        </a:buClr>
                        <a:buSzPts val="1350"/>
                        <a:buFont typeface="Century Gothic"/>
                        <a:buNone/>
                      </a:pPr>
                      <a:r>
                        <a:t/>
                      </a:r>
                      <a:endParaRPr b="1" sz="1350"/>
                    </a:p>
                    <a:p>
                      <a:pPr indent="0" lvl="0" marL="0" marR="0" rtl="0" algn="l">
                        <a:lnSpc>
                          <a:spcPct val="100000"/>
                        </a:lnSpc>
                        <a:spcBef>
                          <a:spcPts val="0"/>
                        </a:spcBef>
                        <a:spcAft>
                          <a:spcPts val="0"/>
                        </a:spcAft>
                        <a:buClr>
                          <a:schemeClr val="dk1"/>
                        </a:buClr>
                        <a:buSzPts val="1350"/>
                        <a:buFont typeface="Century Gothic"/>
                        <a:buNone/>
                      </a:pPr>
                      <a:r>
                        <a:t/>
                      </a:r>
                      <a:endParaRPr b="1" sz="1350"/>
                    </a:p>
                    <a:p>
                      <a:pPr indent="0" lvl="0" marL="0" marR="0" rtl="0" algn="l">
                        <a:lnSpc>
                          <a:spcPct val="100000"/>
                        </a:lnSpc>
                        <a:spcBef>
                          <a:spcPts val="0"/>
                        </a:spcBef>
                        <a:spcAft>
                          <a:spcPts val="0"/>
                        </a:spcAft>
                        <a:buClr>
                          <a:schemeClr val="dk1"/>
                        </a:buClr>
                        <a:buSzPts val="1350"/>
                        <a:buFont typeface="Century Gothic"/>
                        <a:buNone/>
                      </a:pPr>
                      <a:r>
                        <a:t/>
                      </a:r>
                      <a:endParaRPr b="1" sz="1350"/>
                    </a:p>
                    <a:p>
                      <a:pPr indent="0" lvl="0" marL="0" marR="0" rtl="0" algn="l">
                        <a:lnSpc>
                          <a:spcPct val="100000"/>
                        </a:lnSpc>
                        <a:spcBef>
                          <a:spcPts val="0"/>
                        </a:spcBef>
                        <a:spcAft>
                          <a:spcPts val="0"/>
                        </a:spcAft>
                        <a:buClr>
                          <a:schemeClr val="dk1"/>
                        </a:buClr>
                        <a:buSzPts val="1350"/>
                        <a:buFont typeface="Century Gothic"/>
                        <a:buNone/>
                      </a:pPr>
                      <a:r>
                        <a:t/>
                      </a:r>
                      <a:endParaRPr b="1" sz="1350"/>
                    </a:p>
                    <a:p>
                      <a:pPr indent="0" lvl="0" marL="0" marR="0" rtl="0" algn="l">
                        <a:lnSpc>
                          <a:spcPct val="100000"/>
                        </a:lnSpc>
                        <a:spcBef>
                          <a:spcPts val="0"/>
                        </a:spcBef>
                        <a:spcAft>
                          <a:spcPts val="0"/>
                        </a:spcAft>
                        <a:buClr>
                          <a:schemeClr val="dk1"/>
                        </a:buClr>
                        <a:buSzPts val="1350"/>
                        <a:buFont typeface="Century Gothic"/>
                        <a:buNone/>
                      </a:pPr>
                      <a:r>
                        <a:t/>
                      </a:r>
                      <a:endParaRPr b="1" sz="1350"/>
                    </a:p>
                    <a:p>
                      <a:pPr indent="0" lvl="0" marL="0" marR="0" rtl="0" algn="l">
                        <a:lnSpc>
                          <a:spcPct val="100000"/>
                        </a:lnSpc>
                        <a:spcBef>
                          <a:spcPts val="0"/>
                        </a:spcBef>
                        <a:spcAft>
                          <a:spcPts val="0"/>
                        </a:spcAft>
                        <a:buClr>
                          <a:schemeClr val="dk1"/>
                        </a:buClr>
                        <a:buSzPts val="1350"/>
                        <a:buFont typeface="Century Gothic"/>
                        <a:buNone/>
                      </a:pPr>
                      <a:r>
                        <a:t/>
                      </a:r>
                      <a:endParaRPr b="1" sz="1350"/>
                    </a:p>
                    <a:p>
                      <a:pPr indent="0" lvl="0" marL="0" marR="0" rtl="0" algn="ctr">
                        <a:lnSpc>
                          <a:spcPct val="100000"/>
                        </a:lnSpc>
                        <a:spcBef>
                          <a:spcPts val="0"/>
                        </a:spcBef>
                        <a:spcAft>
                          <a:spcPts val="0"/>
                        </a:spcAft>
                        <a:buClr>
                          <a:schemeClr val="dk1"/>
                        </a:buClr>
                        <a:buSzPts val="1350"/>
                        <a:buFont typeface="Century Gothic"/>
                        <a:buNone/>
                      </a:pPr>
                      <a:r>
                        <a:t/>
                      </a:r>
                      <a:endParaRPr b="1" sz="1350"/>
                    </a:p>
                    <a:p>
                      <a:pPr indent="0" lvl="0" marL="0" marR="0" rtl="0" algn="l">
                        <a:lnSpc>
                          <a:spcPct val="100000"/>
                        </a:lnSpc>
                        <a:spcBef>
                          <a:spcPts val="0"/>
                        </a:spcBef>
                        <a:spcAft>
                          <a:spcPts val="0"/>
                        </a:spcAft>
                        <a:buClr>
                          <a:srgbClr val="BF9000"/>
                        </a:buClr>
                        <a:buSzPts val="1350"/>
                        <a:buFont typeface="Century Gothic"/>
                        <a:buNone/>
                      </a:pPr>
                      <a:r>
                        <a:t/>
                      </a:r>
                      <a:endParaRPr b="1" sz="1350"/>
                    </a:p>
                  </a:txBody>
                  <a:tcPr marT="45725" marB="45725" marR="91450" marL="91450" anchor="ctr"/>
                </a:tc>
              </a:tr>
              <a:tr h="1433825">
                <a:tc vMerge="1"/>
                <a:tc>
                  <a:txBody>
                    <a:bodyPr>
                      <a:noAutofit/>
                    </a:bodyPr>
                    <a:lstStyle/>
                    <a:p>
                      <a:pPr indent="0" lvl="0" marL="0" marR="0" rtl="0" algn="l">
                        <a:lnSpc>
                          <a:spcPct val="100000"/>
                        </a:lnSpc>
                        <a:spcBef>
                          <a:spcPts val="0"/>
                        </a:spcBef>
                        <a:spcAft>
                          <a:spcPts val="0"/>
                        </a:spcAft>
                        <a:buClr>
                          <a:srgbClr val="7030A0"/>
                        </a:buClr>
                        <a:buSzPts val="1350"/>
                        <a:buFont typeface="Century Gothic"/>
                        <a:buNone/>
                      </a:pPr>
                      <a:r>
                        <a:rPr b="1" lang="en-US" sz="1200" u="none">
                          <a:solidFill>
                            <a:srgbClr val="7030A0"/>
                          </a:solidFill>
                        </a:rPr>
                        <a:t> </a:t>
                      </a:r>
                      <a:r>
                        <a:rPr b="1" lang="en-US" sz="1200" u="none"/>
                        <a:t>-</a:t>
                      </a:r>
                      <a:r>
                        <a:rPr b="1" lang="en-US" sz="1200" u="sng"/>
                        <a:t>Alcoholic Liver Disease</a:t>
                      </a:r>
                      <a:r>
                        <a:rPr b="1" lang="en-US" sz="1200" u="none"/>
                        <a:t>:</a:t>
                      </a:r>
                      <a:endParaRPr b="1" sz="1200" u="none"/>
                    </a:p>
                    <a:p>
                      <a:pPr indent="0" lvl="0" marL="0" marR="0" rtl="0" algn="l">
                        <a:lnSpc>
                          <a:spcPct val="100000"/>
                        </a:lnSpc>
                        <a:spcBef>
                          <a:spcPts val="0"/>
                        </a:spcBef>
                        <a:spcAft>
                          <a:spcPts val="0"/>
                        </a:spcAft>
                        <a:buClr>
                          <a:srgbClr val="7030A0"/>
                        </a:buClr>
                        <a:buSzPts val="1350"/>
                        <a:buFont typeface="Century Gothic"/>
                        <a:buNone/>
                      </a:pPr>
                      <a:r>
                        <a:rPr b="0" lang="en-US" sz="1200"/>
                        <a:t>Normal Liver </a:t>
                      </a:r>
                      <a:r>
                        <a:rPr lang="en-US" sz="1350">
                          <a:solidFill>
                            <a:srgbClr val="7030A0"/>
                          </a:solidFill>
                        </a:rPr>
                        <a:t>   </a:t>
                      </a:r>
                      <a:r>
                        <a:rPr b="1" lang="en-US" sz="1200"/>
                        <a:t>Steatosis</a:t>
                      </a:r>
                      <a:r>
                        <a:rPr b="0" lang="en-US" sz="1200"/>
                        <a:t> </a:t>
                      </a:r>
                      <a:r>
                        <a:rPr b="1" lang="en-US" sz="1200">
                          <a:solidFill>
                            <a:srgbClr val="999999"/>
                          </a:solidFill>
                        </a:rPr>
                        <a:t>(</a:t>
                      </a:r>
                      <a:r>
                        <a:rPr b="0" lang="en-US" sz="1200">
                          <a:solidFill>
                            <a:srgbClr val="999999"/>
                          </a:solidFill>
                        </a:rPr>
                        <a:t>infiltration of liver cells with fat</a:t>
                      </a:r>
                      <a:r>
                        <a:rPr b="1" lang="en-US" sz="1200">
                          <a:solidFill>
                            <a:srgbClr val="999999"/>
                          </a:solidFill>
                        </a:rPr>
                        <a:t>)</a:t>
                      </a:r>
                      <a:r>
                        <a:rPr b="1" lang="en-US" sz="1200">
                          <a:solidFill>
                            <a:srgbClr val="7030A0"/>
                          </a:solidFill>
                        </a:rPr>
                        <a:t>            </a:t>
                      </a:r>
                      <a:r>
                        <a:rPr b="1" lang="en-US" sz="1200"/>
                        <a:t>Steatohepatitis</a:t>
                      </a:r>
                      <a:endParaRPr b="1" sz="1200"/>
                    </a:p>
                    <a:p>
                      <a:pPr indent="0" lvl="0" marL="0" marR="0" rtl="0" algn="l">
                        <a:lnSpc>
                          <a:spcPct val="100000"/>
                        </a:lnSpc>
                        <a:spcBef>
                          <a:spcPts val="0"/>
                        </a:spcBef>
                        <a:spcAft>
                          <a:spcPts val="0"/>
                        </a:spcAft>
                        <a:buClr>
                          <a:srgbClr val="7030A0"/>
                        </a:buClr>
                        <a:buSzPts val="1350"/>
                        <a:buFont typeface="Century Gothic"/>
                        <a:buNone/>
                      </a:pPr>
                      <a:r>
                        <a:rPr b="1" lang="en-US" sz="1200">
                          <a:solidFill>
                            <a:srgbClr val="7030A0"/>
                          </a:solidFill>
                        </a:rPr>
                        <a:t> </a:t>
                      </a:r>
                      <a:r>
                        <a:rPr b="1" lang="en-US" sz="1200">
                          <a:solidFill>
                            <a:srgbClr val="999999"/>
                          </a:solidFill>
                        </a:rPr>
                        <a:t>(</a:t>
                      </a:r>
                      <a:r>
                        <a:rPr b="0" lang="en-US" sz="1200">
                          <a:solidFill>
                            <a:srgbClr val="999999"/>
                          </a:solidFill>
                          <a:latin typeface="Century Gothic"/>
                          <a:ea typeface="Century Gothic"/>
                          <a:cs typeface="Century Gothic"/>
                          <a:sym typeface="Century Gothic"/>
                        </a:rPr>
                        <a:t> </a:t>
                      </a:r>
                      <a:r>
                        <a:rPr b="0" lang="en-US" sz="1200">
                          <a:solidFill>
                            <a:srgbClr val="999999"/>
                          </a:solidFill>
                          <a:latin typeface="Century Gothic"/>
                          <a:ea typeface="Century Gothic"/>
                          <a:cs typeface="Century Gothic"/>
                          <a:sym typeface="Century Gothic"/>
                        </a:rPr>
                        <a:t>inflammation of the liver with concurrent fat accumulation in liver</a:t>
                      </a:r>
                      <a:r>
                        <a:rPr b="1" lang="en-US" sz="1200">
                          <a:solidFill>
                            <a:srgbClr val="999999"/>
                          </a:solidFill>
                        </a:rPr>
                        <a:t>)</a:t>
                      </a:r>
                      <a:r>
                        <a:rPr b="1" lang="en-US" sz="1200">
                          <a:solidFill>
                            <a:srgbClr val="7030A0"/>
                          </a:solidFill>
                        </a:rPr>
                        <a:t>          </a:t>
                      </a:r>
                      <a:r>
                        <a:rPr b="1" lang="en-US" sz="1200"/>
                        <a:t>Cirrhosis</a:t>
                      </a:r>
                      <a:r>
                        <a:rPr b="1" lang="en-US" sz="1200">
                          <a:solidFill>
                            <a:srgbClr val="7030A0"/>
                          </a:solidFill>
                        </a:rPr>
                        <a:t> </a:t>
                      </a:r>
                      <a:r>
                        <a:rPr b="1" lang="en-US" sz="1200">
                          <a:solidFill>
                            <a:srgbClr val="999999"/>
                          </a:solidFill>
                        </a:rPr>
                        <a:t>(</a:t>
                      </a:r>
                      <a:r>
                        <a:rPr b="0" lang="en-US" sz="1200">
                          <a:solidFill>
                            <a:srgbClr val="999999"/>
                          </a:solidFill>
                          <a:latin typeface="Century Gothic"/>
                          <a:ea typeface="Century Gothic"/>
                          <a:cs typeface="Century Gothic"/>
                          <a:sym typeface="Century Gothic"/>
                        </a:rPr>
                        <a:t>a</a:t>
                      </a:r>
                      <a:r>
                        <a:rPr b="0" lang="en-US" sz="1200">
                          <a:solidFill>
                            <a:schemeClr val="accent3"/>
                          </a:solidFill>
                          <a:latin typeface="Century Gothic"/>
                          <a:ea typeface="Century Gothic"/>
                          <a:cs typeface="Century Gothic"/>
                          <a:sym typeface="Century Gothic"/>
                        </a:rPr>
                        <a:t> </a:t>
                      </a:r>
                      <a:r>
                        <a:rPr b="0" lang="en-US" sz="1200">
                          <a:solidFill>
                            <a:srgbClr val="999999"/>
                          </a:solidFill>
                          <a:latin typeface="Century Gothic"/>
                          <a:ea typeface="Century Gothic"/>
                          <a:cs typeface="Century Gothic"/>
                          <a:sym typeface="Century Gothic"/>
                        </a:rPr>
                        <a:t>chronic disease of the liver marked by degeneration of cells, inflammation, and fibrous thickening of tissue</a:t>
                      </a:r>
                      <a:r>
                        <a:rPr b="1" lang="en-US" sz="1200">
                          <a:solidFill>
                            <a:srgbClr val="999999"/>
                          </a:solidFill>
                        </a:rPr>
                        <a:t>)</a:t>
                      </a:r>
                      <a:endParaRPr b="1" sz="1200">
                        <a:solidFill>
                          <a:srgbClr val="999999"/>
                        </a:solidFill>
                      </a:endParaRPr>
                    </a:p>
                    <a:p>
                      <a:pPr indent="-171450" lvl="0" marL="171450" marR="0" rtl="0" algn="l">
                        <a:lnSpc>
                          <a:spcPct val="100000"/>
                        </a:lnSpc>
                        <a:spcBef>
                          <a:spcPts val="0"/>
                        </a:spcBef>
                        <a:spcAft>
                          <a:spcPts val="0"/>
                        </a:spcAft>
                        <a:buClr>
                          <a:schemeClr val="accent3"/>
                        </a:buClr>
                        <a:buSzPts val="1200"/>
                        <a:buFont typeface="Arial"/>
                        <a:buChar char="•"/>
                      </a:pPr>
                      <a:r>
                        <a:rPr b="0" lang="en-US" sz="1200">
                          <a:solidFill>
                            <a:srgbClr val="999999"/>
                          </a:solidFill>
                        </a:rPr>
                        <a:t>Fatty liver → inflammation→ hepatitis → fibrosis “liver not functioning”</a:t>
                      </a:r>
                      <a:r>
                        <a:rPr b="0" lang="en-US" sz="1200">
                          <a:solidFill>
                            <a:srgbClr val="999999"/>
                          </a:solidFill>
                        </a:rPr>
                        <a:t> →</a:t>
                      </a:r>
                      <a:r>
                        <a:rPr b="0" lang="en-US" sz="1200">
                          <a:solidFill>
                            <a:srgbClr val="999999"/>
                          </a:solidFill>
                        </a:rPr>
                        <a:t> cirrhosis.</a:t>
                      </a:r>
                      <a:r>
                        <a:rPr b="0" lang="en-US" sz="1200">
                          <a:solidFill>
                            <a:schemeClr val="accent3"/>
                          </a:solidFill>
                        </a:rPr>
                        <a:t> </a:t>
                      </a:r>
                      <a:endParaRPr sz="1200"/>
                    </a:p>
                  </a:txBody>
                  <a:tcPr marT="45725" marB="45725" marR="91450" marL="91450" anchor="ctr"/>
                </a:tc>
              </a:tr>
              <a:tr h="2110150">
                <a:tc>
                  <a:txBody>
                    <a:bodyPr>
                      <a:noAutofit/>
                    </a:bodyPr>
                    <a:lstStyle/>
                    <a:p>
                      <a:pPr indent="0" lvl="0" marL="0" marR="0" rtl="0" algn="ctr">
                        <a:lnSpc>
                          <a:spcPct val="100000"/>
                        </a:lnSpc>
                        <a:spcBef>
                          <a:spcPts val="0"/>
                        </a:spcBef>
                        <a:spcAft>
                          <a:spcPts val="0"/>
                        </a:spcAft>
                        <a:buClr>
                          <a:srgbClr val="000000"/>
                        </a:buClr>
                        <a:buFont typeface="Arial"/>
                        <a:buNone/>
                      </a:pPr>
                      <a:r>
                        <a:t/>
                      </a:r>
                      <a:endParaRPr b="1" sz="1300">
                        <a:solidFill>
                          <a:schemeClr val="dk1"/>
                        </a:solidFill>
                        <a:latin typeface="Century Gothic"/>
                        <a:ea typeface="Century Gothic"/>
                        <a:cs typeface="Century Gothic"/>
                        <a:sym typeface="Century Gothic"/>
                      </a:endParaRPr>
                    </a:p>
                  </a:txBody>
                  <a:tcPr marT="45725" marB="45725" marR="91450" marL="91450" anchor="ctr">
                    <a:solidFill>
                      <a:srgbClr val="BEFDED"/>
                    </a:solidFill>
                  </a:tcPr>
                </a:tc>
                <a:tc>
                  <a:txBody>
                    <a:bodyPr>
                      <a:noAutofit/>
                    </a:bodyPr>
                    <a:lstStyle/>
                    <a:p>
                      <a:pPr indent="-279400" lvl="0" marL="285750" marR="0" rtl="0" algn="l">
                        <a:lnSpc>
                          <a:spcPct val="100000"/>
                        </a:lnSpc>
                        <a:spcBef>
                          <a:spcPts val="0"/>
                        </a:spcBef>
                        <a:spcAft>
                          <a:spcPts val="0"/>
                        </a:spcAft>
                        <a:buClr>
                          <a:schemeClr val="dk1"/>
                        </a:buClr>
                        <a:buSzPts val="1200"/>
                        <a:buFont typeface="Courier New"/>
                        <a:buChar char="o"/>
                      </a:pPr>
                      <a:r>
                        <a:rPr b="1" lang="en-US" sz="1200">
                          <a:solidFill>
                            <a:srgbClr val="999999"/>
                          </a:solidFill>
                          <a:latin typeface="Century Gothic"/>
                          <a:ea typeface="Century Gothic"/>
                          <a:cs typeface="Century Gothic"/>
                          <a:sym typeface="Century Gothic"/>
                        </a:rPr>
                        <a:t>G</a:t>
                      </a:r>
                      <a:r>
                        <a:rPr b="1" lang="en-US" sz="1200">
                          <a:solidFill>
                            <a:schemeClr val="dk1"/>
                          </a:solidFill>
                          <a:latin typeface="Century Gothic"/>
                          <a:ea typeface="Century Gothic"/>
                          <a:cs typeface="Century Gothic"/>
                          <a:sym typeface="Century Gothic"/>
                        </a:rPr>
                        <a:t>astritis, </a:t>
                      </a:r>
                      <a:r>
                        <a:rPr b="1" lang="en-US" sz="1200">
                          <a:solidFill>
                            <a:srgbClr val="999999"/>
                          </a:solidFill>
                        </a:rPr>
                        <a:t>H</a:t>
                      </a:r>
                      <a:r>
                        <a:rPr b="1" lang="en-US" sz="1200">
                          <a:solidFill>
                            <a:schemeClr val="dk1"/>
                          </a:solidFill>
                          <a:latin typeface="Century Gothic"/>
                          <a:ea typeface="Century Gothic"/>
                          <a:cs typeface="Century Gothic"/>
                          <a:sym typeface="Century Gothic"/>
                        </a:rPr>
                        <a:t>emorrhagic esophagitis, </a:t>
                      </a:r>
                      <a:r>
                        <a:rPr b="1" lang="en-US" sz="1200">
                          <a:solidFill>
                            <a:srgbClr val="999999"/>
                          </a:solidFill>
                        </a:rPr>
                        <a:t>U</a:t>
                      </a:r>
                      <a:r>
                        <a:rPr b="1" lang="en-US" sz="1200">
                          <a:solidFill>
                            <a:schemeClr val="dk1"/>
                          </a:solidFill>
                          <a:latin typeface="Century Gothic"/>
                          <a:ea typeface="Century Gothic"/>
                          <a:cs typeface="Century Gothic"/>
                          <a:sym typeface="Century Gothic"/>
                        </a:rPr>
                        <a:t>lcer diseases, </a:t>
                      </a:r>
                      <a:r>
                        <a:rPr b="1" lang="en-US" sz="1200">
                          <a:solidFill>
                            <a:srgbClr val="999999"/>
                          </a:solidFill>
                        </a:rPr>
                        <a:t>P</a:t>
                      </a:r>
                      <a:r>
                        <a:rPr b="1" lang="en-US" sz="1200">
                          <a:solidFill>
                            <a:schemeClr val="dk1"/>
                          </a:solidFill>
                          <a:latin typeface="Century Gothic"/>
                          <a:ea typeface="Century Gothic"/>
                          <a:cs typeface="Century Gothic"/>
                          <a:sym typeface="Century Gothic"/>
                        </a:rPr>
                        <a:t>ancreatitis </a:t>
                      </a:r>
                      <a:r>
                        <a:rPr b="0" lang="en-US" sz="1200">
                          <a:solidFill>
                            <a:srgbClr val="171616"/>
                          </a:solidFill>
                          <a:latin typeface="Century Gothic"/>
                          <a:ea typeface="Century Gothic"/>
                          <a:cs typeface="Century Gothic"/>
                          <a:sym typeface="Century Gothic"/>
                        </a:rPr>
                        <a:t>(due to direct toxic action on epithelium)</a:t>
                      </a:r>
                      <a:endParaRPr sz="1200"/>
                    </a:p>
                    <a:p>
                      <a:pPr indent="0" lvl="0" marL="0" marR="0" rtl="0" algn="l">
                        <a:lnSpc>
                          <a:spcPct val="100000"/>
                        </a:lnSpc>
                        <a:spcBef>
                          <a:spcPts val="0"/>
                        </a:spcBef>
                        <a:spcAft>
                          <a:spcPts val="0"/>
                        </a:spcAft>
                        <a:buClr>
                          <a:srgbClr val="171616"/>
                        </a:buClr>
                        <a:buSzPts val="1300"/>
                        <a:buFont typeface="Century Gothic"/>
                        <a:buNone/>
                      </a:pPr>
                      <a:r>
                        <a:t/>
                      </a:r>
                      <a:endParaRPr sz="1200">
                        <a:solidFill>
                          <a:srgbClr val="171616"/>
                        </a:solidFill>
                      </a:endParaRPr>
                    </a:p>
                    <a:p>
                      <a:pPr indent="0" lvl="0" marL="0" marR="0" rtl="0" algn="l">
                        <a:lnSpc>
                          <a:spcPct val="100000"/>
                        </a:lnSpc>
                        <a:spcBef>
                          <a:spcPts val="0"/>
                        </a:spcBef>
                        <a:spcAft>
                          <a:spcPts val="0"/>
                        </a:spcAft>
                        <a:buClr>
                          <a:srgbClr val="171616"/>
                        </a:buClr>
                        <a:buSzPts val="1300"/>
                        <a:buFont typeface="Century Gothic"/>
                        <a:buNone/>
                      </a:pPr>
                      <a:r>
                        <a:rPr b="0" lang="en-US" sz="1200">
                          <a:latin typeface="Century Gothic"/>
                          <a:ea typeface="Century Gothic"/>
                          <a:cs typeface="Century Gothic"/>
                          <a:sym typeface="Century Gothic"/>
                        </a:rPr>
                        <a:t>- It injures the </a:t>
                      </a:r>
                      <a:r>
                        <a:rPr b="1" lang="en-US" sz="1200">
                          <a:latin typeface="Century Gothic"/>
                          <a:ea typeface="Century Gothic"/>
                          <a:cs typeface="Century Gothic"/>
                          <a:sym typeface="Century Gothic"/>
                        </a:rPr>
                        <a:t>small intestine</a:t>
                      </a:r>
                      <a:r>
                        <a:rPr b="0" lang="en-US" sz="1200">
                          <a:latin typeface="Century Gothic"/>
                          <a:ea typeface="Century Gothic"/>
                          <a:cs typeface="Century Gothic"/>
                          <a:sym typeface="Century Gothic"/>
                        </a:rPr>
                        <a:t>,</a:t>
                      </a:r>
                      <a:r>
                        <a:rPr b="0" lang="en-US" sz="1200">
                          <a:latin typeface="Century Gothic"/>
                          <a:ea typeface="Century Gothic"/>
                          <a:cs typeface="Century Gothic"/>
                          <a:sym typeface="Century Gothic"/>
                        </a:rPr>
                        <a:t> leading to:</a:t>
                      </a:r>
                      <a:endParaRPr b="0" sz="1200">
                        <a:latin typeface="Century Gothic"/>
                        <a:ea typeface="Century Gothic"/>
                        <a:cs typeface="Century Gothic"/>
                        <a:sym typeface="Century Gothic"/>
                      </a:endParaRPr>
                    </a:p>
                    <a:p>
                      <a:pPr indent="-279400" lvl="0" marL="285750" marR="0" rtl="0" algn="l">
                        <a:lnSpc>
                          <a:spcPct val="100000"/>
                        </a:lnSpc>
                        <a:spcBef>
                          <a:spcPts val="0"/>
                        </a:spcBef>
                        <a:spcAft>
                          <a:spcPts val="0"/>
                        </a:spcAft>
                        <a:buClr>
                          <a:schemeClr val="dk1"/>
                        </a:buClr>
                        <a:buSzPts val="1200"/>
                        <a:buFont typeface="Courier New"/>
                        <a:buChar char="o"/>
                      </a:pPr>
                      <a:r>
                        <a:rPr b="1" lang="en-US" sz="1200">
                          <a:solidFill>
                            <a:schemeClr val="dk1"/>
                          </a:solidFill>
                          <a:latin typeface="Century Gothic"/>
                          <a:ea typeface="Century Gothic"/>
                          <a:cs typeface="Century Gothic"/>
                          <a:sym typeface="Century Gothic"/>
                        </a:rPr>
                        <a:t>Diarrhea  </a:t>
                      </a:r>
                      <a:r>
                        <a:rPr b="0" lang="en-US" sz="1200">
                          <a:solidFill>
                            <a:schemeClr val="accent1"/>
                          </a:solidFill>
                          <a:latin typeface="Century Gothic"/>
                          <a:ea typeface="Century Gothic"/>
                          <a:cs typeface="Century Gothic"/>
                          <a:sym typeface="Century Gothic"/>
                        </a:rPr>
                        <a:t>→ decrease the absorption in the intestine.</a:t>
                      </a:r>
                      <a:endParaRPr sz="1200">
                        <a:solidFill>
                          <a:schemeClr val="accent1"/>
                        </a:solidFill>
                      </a:endParaRPr>
                    </a:p>
                    <a:p>
                      <a:pPr indent="-279400" lvl="0" marL="285750" marR="0" rtl="0" algn="l">
                        <a:lnSpc>
                          <a:spcPct val="100000"/>
                        </a:lnSpc>
                        <a:spcBef>
                          <a:spcPts val="0"/>
                        </a:spcBef>
                        <a:spcAft>
                          <a:spcPts val="0"/>
                        </a:spcAft>
                        <a:buClr>
                          <a:schemeClr val="dk1"/>
                        </a:buClr>
                        <a:buSzPts val="1200"/>
                        <a:buFont typeface="Courier New"/>
                        <a:buChar char="o"/>
                      </a:pPr>
                      <a:r>
                        <a:rPr b="1" lang="en-US" sz="1200">
                          <a:solidFill>
                            <a:schemeClr val="dk1"/>
                          </a:solidFill>
                          <a:latin typeface="Century Gothic"/>
                          <a:ea typeface="Century Gothic"/>
                          <a:cs typeface="Century Gothic"/>
                          <a:sym typeface="Century Gothic"/>
                        </a:rPr>
                        <a:t>Deficiency of vitamins</a:t>
                      </a:r>
                      <a:r>
                        <a:rPr b="1" lang="en-US" sz="1200">
                          <a:solidFill>
                            <a:schemeClr val="accent5"/>
                          </a:solidFill>
                          <a:latin typeface="Century Gothic"/>
                          <a:ea typeface="Century Gothic"/>
                          <a:cs typeface="Century Gothic"/>
                          <a:sym typeface="Century Gothic"/>
                        </a:rPr>
                        <a:t>. </a:t>
                      </a:r>
                      <a:endParaRPr sz="1200"/>
                    </a:p>
                    <a:p>
                      <a:pPr indent="-279400" lvl="0" marL="285750" marR="0" rtl="0" algn="l">
                        <a:lnSpc>
                          <a:spcPct val="100000"/>
                        </a:lnSpc>
                        <a:spcBef>
                          <a:spcPts val="0"/>
                        </a:spcBef>
                        <a:spcAft>
                          <a:spcPts val="0"/>
                        </a:spcAft>
                        <a:buClr>
                          <a:schemeClr val="dk1"/>
                        </a:buClr>
                        <a:buSzPts val="1200"/>
                        <a:buFont typeface="Courier New"/>
                        <a:buChar char="o"/>
                      </a:pPr>
                      <a:r>
                        <a:rPr b="1" lang="en-US" sz="1200">
                          <a:solidFill>
                            <a:schemeClr val="dk1"/>
                          </a:solidFill>
                          <a:latin typeface="Century Gothic"/>
                          <a:ea typeface="Century Gothic"/>
                          <a:cs typeface="Century Gothic"/>
                          <a:sym typeface="Century Gothic"/>
                        </a:rPr>
                        <a:t>Exacerbates nutritional</a:t>
                      </a:r>
                      <a:r>
                        <a:rPr b="1" lang="en-US" sz="1200">
                          <a:solidFill>
                            <a:schemeClr val="dk1"/>
                          </a:solidFill>
                          <a:latin typeface="Century Gothic"/>
                          <a:ea typeface="Century Gothic"/>
                          <a:cs typeface="Century Gothic"/>
                          <a:sym typeface="Century Gothic"/>
                        </a:rPr>
                        <a:t> </a:t>
                      </a:r>
                      <a:r>
                        <a:rPr b="1" lang="en-US" sz="1200">
                          <a:solidFill>
                            <a:schemeClr val="dk1"/>
                          </a:solidFill>
                          <a:latin typeface="Century Gothic"/>
                          <a:ea typeface="Century Gothic"/>
                          <a:cs typeface="Century Gothic"/>
                          <a:sym typeface="Century Gothic"/>
                        </a:rPr>
                        <a:t>deficiencies</a:t>
                      </a:r>
                      <a:endParaRPr sz="1200"/>
                    </a:p>
                    <a:p>
                      <a:pPr indent="-279400" lvl="0" marL="285750" marR="0" rtl="0" algn="l">
                        <a:lnSpc>
                          <a:spcPct val="100000"/>
                        </a:lnSpc>
                        <a:spcBef>
                          <a:spcPts val="0"/>
                        </a:spcBef>
                        <a:spcAft>
                          <a:spcPts val="0"/>
                        </a:spcAft>
                        <a:buClr>
                          <a:schemeClr val="dk1"/>
                        </a:buClr>
                        <a:buSzPts val="1200"/>
                        <a:buFont typeface="Courier New"/>
                        <a:buChar char="o"/>
                      </a:pPr>
                      <a:r>
                        <a:rPr b="1" lang="en-US" sz="1200">
                          <a:solidFill>
                            <a:schemeClr val="dk1"/>
                          </a:solidFill>
                          <a:latin typeface="Century Gothic"/>
                          <a:ea typeface="Century Gothic"/>
                          <a:cs typeface="Century Gothic"/>
                          <a:sym typeface="Century Gothic"/>
                        </a:rPr>
                        <a:t>weight loss, and malnutrition </a:t>
                      </a:r>
                      <a:r>
                        <a:rPr b="0" lang="en-US" sz="1200">
                          <a:solidFill>
                            <a:srgbClr val="999999"/>
                          </a:solidFill>
                          <a:latin typeface="Century Gothic"/>
                          <a:ea typeface="Century Gothic"/>
                          <a:cs typeface="Century Gothic"/>
                          <a:sym typeface="Century Gothic"/>
                        </a:rPr>
                        <a:t>(due</a:t>
                      </a:r>
                      <a:r>
                        <a:rPr b="0" lang="en-US" sz="1200">
                          <a:solidFill>
                            <a:srgbClr val="999999"/>
                          </a:solidFill>
                          <a:latin typeface="Century Gothic"/>
                          <a:ea typeface="Century Gothic"/>
                          <a:cs typeface="Century Gothic"/>
                          <a:sym typeface="Century Gothic"/>
                        </a:rPr>
                        <a:t> to malabsorption</a:t>
                      </a:r>
                      <a:r>
                        <a:rPr b="0" lang="en-US" sz="1200">
                          <a:solidFill>
                            <a:srgbClr val="999999"/>
                          </a:solidFill>
                          <a:latin typeface="Century Gothic"/>
                          <a:ea typeface="Century Gothic"/>
                          <a:cs typeface="Century Gothic"/>
                          <a:sym typeface="Century Gothic"/>
                        </a:rPr>
                        <a:t>)</a:t>
                      </a:r>
                      <a:endParaRPr b="1" sz="1200">
                        <a:solidFill>
                          <a:srgbClr val="999999"/>
                        </a:solidFill>
                        <a:latin typeface="Century Gothic"/>
                        <a:ea typeface="Century Gothic"/>
                        <a:cs typeface="Century Gothic"/>
                        <a:sym typeface="Century Gothic"/>
                      </a:endParaRPr>
                    </a:p>
                    <a:p>
                      <a:pPr indent="-279400" lvl="0" marL="285750" marR="0" rtl="0" algn="l">
                        <a:lnSpc>
                          <a:spcPct val="100000"/>
                        </a:lnSpc>
                        <a:spcBef>
                          <a:spcPts val="0"/>
                        </a:spcBef>
                        <a:spcAft>
                          <a:spcPts val="0"/>
                        </a:spcAft>
                        <a:buClr>
                          <a:schemeClr val="dk1"/>
                        </a:buClr>
                        <a:buSzPts val="1200"/>
                        <a:buFont typeface="Courier New"/>
                        <a:buChar char="o"/>
                      </a:pPr>
                      <a:r>
                        <a:rPr b="0" lang="en-US" sz="1200">
                          <a:latin typeface="Century Gothic"/>
                          <a:ea typeface="Century Gothic"/>
                          <a:cs typeface="Century Gothic"/>
                          <a:sym typeface="Century Gothic"/>
                        </a:rPr>
                        <a:t>In heavy drinkers: increased risk of </a:t>
                      </a:r>
                      <a:r>
                        <a:rPr b="1" lang="en-US" sz="1200">
                          <a:latin typeface="Century Gothic"/>
                          <a:ea typeface="Century Gothic"/>
                          <a:cs typeface="Century Gothic"/>
                          <a:sym typeface="Century Gothic"/>
                        </a:rPr>
                        <a:t>oral </a:t>
                      </a:r>
                      <a:r>
                        <a:rPr b="0" lang="en-US" sz="1200">
                          <a:latin typeface="Century Gothic"/>
                          <a:ea typeface="Century Gothic"/>
                          <a:cs typeface="Century Gothic"/>
                          <a:sym typeface="Century Gothic"/>
                        </a:rPr>
                        <a:t>and</a:t>
                      </a:r>
                      <a:r>
                        <a:rPr b="1" lang="en-US" sz="1200">
                          <a:latin typeface="Century Gothic"/>
                          <a:ea typeface="Century Gothic"/>
                          <a:cs typeface="Century Gothic"/>
                          <a:sym typeface="Century Gothic"/>
                        </a:rPr>
                        <a:t> esophageal cancer.</a:t>
                      </a:r>
                      <a:endParaRPr sz="1200"/>
                    </a:p>
                  </a:txBody>
                  <a:tcPr marT="45725" marB="45725" marR="91450" marL="91450" anchor="ctr"/>
                </a:tc>
              </a:tr>
            </a:tbl>
          </a:graphicData>
        </a:graphic>
      </p:graphicFrame>
      <p:pic>
        <p:nvPicPr>
          <p:cNvPr id="319" name="Google Shape;319;p30"/>
          <p:cNvPicPr preferRelativeResize="0"/>
          <p:nvPr/>
        </p:nvPicPr>
        <p:blipFill rotWithShape="1">
          <a:blip r:embed="rId3">
            <a:alphaModFix/>
          </a:blip>
          <a:srcRect b="0" l="0" r="0" t="0"/>
          <a:stretch/>
        </p:blipFill>
        <p:spPr>
          <a:xfrm>
            <a:off x="1679300" y="4758150"/>
            <a:ext cx="1327450" cy="871800"/>
          </a:xfrm>
          <a:prstGeom prst="rect">
            <a:avLst/>
          </a:prstGeom>
          <a:noFill/>
          <a:ln>
            <a:noFill/>
          </a:ln>
        </p:spPr>
      </p:pic>
      <p:pic>
        <p:nvPicPr>
          <p:cNvPr id="320" name="Google Shape;320;p30"/>
          <p:cNvPicPr preferRelativeResize="0"/>
          <p:nvPr/>
        </p:nvPicPr>
        <p:blipFill rotWithShape="1">
          <a:blip r:embed="rId4">
            <a:alphaModFix/>
          </a:blip>
          <a:srcRect b="0" l="0" r="0" t="0"/>
          <a:stretch/>
        </p:blipFill>
        <p:spPr>
          <a:xfrm>
            <a:off x="4283125" y="4758150"/>
            <a:ext cx="1327454" cy="871800"/>
          </a:xfrm>
          <a:prstGeom prst="rect">
            <a:avLst/>
          </a:prstGeom>
          <a:noFill/>
          <a:ln>
            <a:noFill/>
          </a:ln>
        </p:spPr>
      </p:pic>
      <p:cxnSp>
        <p:nvCxnSpPr>
          <p:cNvPr id="321" name="Google Shape;321;p30"/>
          <p:cNvCxnSpPr/>
          <p:nvPr/>
        </p:nvCxnSpPr>
        <p:spPr>
          <a:xfrm rot="5400000">
            <a:off x="2331188" y="4458621"/>
            <a:ext cx="341700" cy="262800"/>
          </a:xfrm>
          <a:prstGeom prst="bentConnector3">
            <a:avLst>
              <a:gd fmla="val 22301" name="adj1"/>
            </a:avLst>
          </a:prstGeom>
          <a:noFill/>
          <a:ln cap="flat" cmpd="sng" w="9525">
            <a:solidFill>
              <a:schemeClr val="dk1"/>
            </a:solidFill>
            <a:prstDash val="solid"/>
            <a:miter lim="800000"/>
            <a:headEnd len="sm" w="sm" type="none"/>
            <a:tailEnd len="med" w="med" type="triangle"/>
          </a:ln>
        </p:spPr>
      </p:cxnSp>
      <p:cxnSp>
        <p:nvCxnSpPr>
          <p:cNvPr id="322" name="Google Shape;322;p30"/>
          <p:cNvCxnSpPr/>
          <p:nvPr/>
        </p:nvCxnSpPr>
        <p:spPr>
          <a:xfrm flipH="1" rot="-5400000">
            <a:off x="4618080" y="4451695"/>
            <a:ext cx="341700" cy="265500"/>
          </a:xfrm>
          <a:prstGeom prst="bentConnector3">
            <a:avLst>
              <a:gd fmla="val 28453" name="adj1"/>
            </a:avLst>
          </a:prstGeom>
          <a:noFill/>
          <a:ln cap="flat" cmpd="sng" w="9525">
            <a:solidFill>
              <a:schemeClr val="dk1"/>
            </a:solidFill>
            <a:prstDash val="solid"/>
            <a:miter lim="800000"/>
            <a:headEnd len="sm" w="sm" type="none"/>
            <a:tailEnd len="med" w="med" type="triangle"/>
          </a:ln>
        </p:spPr>
      </p:cxnSp>
      <p:pic>
        <p:nvPicPr>
          <p:cNvPr id="323" name="Google Shape;323;p30"/>
          <p:cNvPicPr preferRelativeResize="0"/>
          <p:nvPr/>
        </p:nvPicPr>
        <p:blipFill rotWithShape="1">
          <a:blip r:embed="rId5">
            <a:alphaModFix/>
          </a:blip>
          <a:srcRect b="0" l="0" r="0" t="0"/>
          <a:stretch/>
        </p:blipFill>
        <p:spPr>
          <a:xfrm>
            <a:off x="5749543" y="506775"/>
            <a:ext cx="1108057" cy="1010100"/>
          </a:xfrm>
          <a:prstGeom prst="rect">
            <a:avLst/>
          </a:prstGeom>
          <a:noFill/>
          <a:ln>
            <a:noFill/>
          </a:ln>
        </p:spPr>
      </p:pic>
      <p:pic>
        <p:nvPicPr>
          <p:cNvPr id="324" name="Google Shape;324;p30"/>
          <p:cNvPicPr preferRelativeResize="0"/>
          <p:nvPr/>
        </p:nvPicPr>
        <p:blipFill rotWithShape="1">
          <a:blip r:embed="rId6">
            <a:alphaModFix/>
          </a:blip>
          <a:srcRect b="0" l="0" r="0" t="0"/>
          <a:stretch/>
        </p:blipFill>
        <p:spPr>
          <a:xfrm>
            <a:off x="5749950" y="1488375"/>
            <a:ext cx="1108050" cy="1086725"/>
          </a:xfrm>
          <a:prstGeom prst="rect">
            <a:avLst/>
          </a:prstGeom>
          <a:noFill/>
          <a:ln>
            <a:noFill/>
          </a:ln>
        </p:spPr>
      </p:pic>
      <p:sp>
        <p:nvSpPr>
          <p:cNvPr id="325" name="Google Shape;325;p30"/>
          <p:cNvSpPr/>
          <p:nvPr/>
        </p:nvSpPr>
        <p:spPr>
          <a:xfrm rot="-5400000">
            <a:off x="5018875" y="1706475"/>
            <a:ext cx="9057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171616"/>
                </a:solidFill>
                <a:latin typeface="Century Gothic"/>
                <a:ea typeface="Century Gothic"/>
                <a:cs typeface="Century Gothic"/>
                <a:sym typeface="Century Gothic"/>
              </a:rPr>
              <a:t>Liver in </a:t>
            </a:r>
            <a:endParaRPr b="1" sz="1000">
              <a:solidFill>
                <a:srgbClr val="171616"/>
              </a:solidFill>
              <a:latin typeface="Century Gothic"/>
              <a:ea typeface="Century Gothic"/>
              <a:cs typeface="Century Gothic"/>
              <a:sym typeface="Century Gothic"/>
            </a:endParaRPr>
          </a:p>
          <a:p>
            <a:pPr indent="0" lvl="0" marL="0" marR="0" rtl="0" algn="ctr">
              <a:spcBef>
                <a:spcPts val="0"/>
              </a:spcBef>
              <a:spcAft>
                <a:spcPts val="0"/>
              </a:spcAft>
              <a:buNone/>
            </a:pPr>
            <a:r>
              <a:rPr b="1" lang="en-US" sz="1000">
                <a:solidFill>
                  <a:srgbClr val="171616"/>
                </a:solidFill>
                <a:latin typeface="Century Gothic"/>
                <a:ea typeface="Century Gothic"/>
                <a:cs typeface="Century Gothic"/>
                <a:sym typeface="Century Gothic"/>
              </a:rPr>
              <a:t>chronic alcoholics </a:t>
            </a:r>
            <a:endParaRPr/>
          </a:p>
        </p:txBody>
      </p:sp>
      <p:sp>
        <p:nvSpPr>
          <p:cNvPr id="326" name="Google Shape;326;p30"/>
          <p:cNvSpPr/>
          <p:nvPr/>
        </p:nvSpPr>
        <p:spPr>
          <a:xfrm rot="-5400000">
            <a:off x="5120650" y="888685"/>
            <a:ext cx="1010100" cy="246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171616"/>
                </a:solidFill>
                <a:latin typeface="Century Gothic"/>
                <a:ea typeface="Century Gothic"/>
                <a:cs typeface="Century Gothic"/>
                <a:sym typeface="Century Gothic"/>
              </a:rPr>
              <a:t>Healthy Liver </a:t>
            </a:r>
            <a:endParaRPr/>
          </a:p>
        </p:txBody>
      </p:sp>
      <p:sp>
        <p:nvSpPr>
          <p:cNvPr id="327" name="Google Shape;327;p30"/>
          <p:cNvSpPr txBox="1"/>
          <p:nvPr/>
        </p:nvSpPr>
        <p:spPr>
          <a:xfrm rot="-5400000">
            <a:off x="-865350" y="3951150"/>
            <a:ext cx="2089800" cy="35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Century Gothic"/>
                <a:ea typeface="Century Gothic"/>
                <a:cs typeface="Century Gothic"/>
                <a:sym typeface="Century Gothic"/>
              </a:rPr>
              <a:t>Liver</a:t>
            </a:r>
            <a:endParaRPr b="1">
              <a:solidFill>
                <a:schemeClr val="dk1"/>
              </a:solidFill>
              <a:latin typeface="Century Gothic"/>
              <a:ea typeface="Century Gothic"/>
              <a:cs typeface="Century Gothic"/>
              <a:sym typeface="Century Gothic"/>
            </a:endParaRPr>
          </a:p>
        </p:txBody>
      </p:sp>
      <p:sp>
        <p:nvSpPr>
          <p:cNvPr id="328" name="Google Shape;328;p30"/>
          <p:cNvSpPr txBox="1"/>
          <p:nvPr/>
        </p:nvSpPr>
        <p:spPr>
          <a:xfrm rot="-5400000">
            <a:off x="-677400" y="8648675"/>
            <a:ext cx="1811700" cy="4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Century Gothic"/>
                <a:ea typeface="Century Gothic"/>
                <a:cs typeface="Century Gothic"/>
                <a:sym typeface="Century Gothic"/>
              </a:rPr>
              <a:t>GIT System</a:t>
            </a:r>
            <a:endParaRPr>
              <a:solidFill>
                <a:schemeClr val="dk1"/>
              </a:solidFill>
            </a:endParaRPr>
          </a:p>
        </p:txBody>
      </p:sp>
      <p:sp>
        <p:nvSpPr>
          <p:cNvPr id="329" name="Google Shape;329;p30"/>
          <p:cNvSpPr txBox="1"/>
          <p:nvPr/>
        </p:nvSpPr>
        <p:spPr>
          <a:xfrm>
            <a:off x="4817350" y="8246625"/>
            <a:ext cx="1827600" cy="341700"/>
          </a:xfrm>
          <a:prstGeom prst="rect">
            <a:avLst/>
          </a:prstGeom>
          <a:noFill/>
          <a:ln cap="flat" cmpd="sng" w="9525">
            <a:solidFill>
              <a:srgbClr val="99999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900">
                <a:solidFill>
                  <a:srgbClr val="999999"/>
                </a:solidFill>
                <a:latin typeface="Century Gothic"/>
                <a:ea typeface="Century Gothic"/>
                <a:cs typeface="Century Gothic"/>
                <a:sym typeface="Century Gothic"/>
              </a:rPr>
              <a:t>mnemonics</a:t>
            </a:r>
            <a:r>
              <a:rPr b="1" lang="en-US" sz="900">
                <a:solidFill>
                  <a:srgbClr val="999999"/>
                </a:solidFill>
                <a:latin typeface="Century Gothic"/>
                <a:ea typeface="Century Gothic"/>
                <a:cs typeface="Century Gothic"/>
                <a:sym typeface="Century Gothic"/>
              </a:rPr>
              <a:t>!!</a:t>
            </a:r>
            <a:endParaRPr b="1" sz="900">
              <a:solidFill>
                <a:srgbClr val="999999"/>
              </a:solidFill>
              <a:latin typeface="Century Gothic"/>
              <a:ea typeface="Century Gothic"/>
              <a:cs typeface="Century Gothic"/>
              <a:sym typeface="Century Gothic"/>
            </a:endParaRPr>
          </a:p>
          <a:p>
            <a:pPr indent="0" lvl="0" marL="0" rtl="0" algn="ctr">
              <a:spcBef>
                <a:spcPts val="0"/>
              </a:spcBef>
              <a:spcAft>
                <a:spcPts val="0"/>
              </a:spcAft>
              <a:buNone/>
            </a:pPr>
            <a:r>
              <a:rPr b="1" lang="en-US" sz="900">
                <a:solidFill>
                  <a:srgbClr val="999999"/>
                </a:solidFill>
                <a:latin typeface="Century Gothic"/>
                <a:ea typeface="Century Gothic"/>
                <a:cs typeface="Century Gothic"/>
                <a:sym typeface="Century Gothic"/>
              </a:rPr>
              <a:t>H</a:t>
            </a:r>
            <a:r>
              <a:rPr lang="en-US" sz="900">
                <a:solidFill>
                  <a:srgbClr val="999999"/>
                </a:solidFill>
                <a:latin typeface="Century Gothic"/>
                <a:ea typeface="Century Gothic"/>
                <a:cs typeface="Century Gothic"/>
                <a:sym typeface="Century Gothic"/>
              </a:rPr>
              <a:t>assan</a:t>
            </a:r>
            <a:r>
              <a:rPr b="1" lang="en-US" sz="900">
                <a:solidFill>
                  <a:srgbClr val="999999"/>
                </a:solidFill>
                <a:latin typeface="Century Gothic"/>
                <a:ea typeface="Century Gothic"/>
                <a:cs typeface="Century Gothic"/>
                <a:sym typeface="Century Gothic"/>
              </a:rPr>
              <a:t> G</a:t>
            </a:r>
            <a:r>
              <a:rPr lang="en-US" sz="900">
                <a:solidFill>
                  <a:srgbClr val="999999"/>
                </a:solidFill>
                <a:latin typeface="Century Gothic"/>
                <a:ea typeface="Century Gothic"/>
                <a:cs typeface="Century Gothic"/>
                <a:sym typeface="Century Gothic"/>
              </a:rPr>
              <a:t>ave</a:t>
            </a:r>
            <a:r>
              <a:rPr b="1" lang="en-US" sz="900">
                <a:solidFill>
                  <a:srgbClr val="999999"/>
                </a:solidFill>
                <a:latin typeface="Century Gothic"/>
                <a:ea typeface="Century Gothic"/>
                <a:cs typeface="Century Gothic"/>
                <a:sym typeface="Century Gothic"/>
              </a:rPr>
              <a:t> </a:t>
            </a:r>
            <a:r>
              <a:rPr lang="en-US" sz="900">
                <a:solidFill>
                  <a:srgbClr val="999999"/>
                </a:solidFill>
                <a:latin typeface="Century Gothic"/>
                <a:ea typeface="Century Gothic"/>
                <a:cs typeface="Century Gothic"/>
                <a:sym typeface="Century Gothic"/>
              </a:rPr>
              <a:t>his</a:t>
            </a:r>
            <a:r>
              <a:rPr b="1" lang="en-US" sz="900">
                <a:solidFill>
                  <a:srgbClr val="999999"/>
                </a:solidFill>
                <a:latin typeface="Century Gothic"/>
                <a:ea typeface="Century Gothic"/>
                <a:cs typeface="Century Gothic"/>
                <a:sym typeface="Century Gothic"/>
              </a:rPr>
              <a:t> U</a:t>
            </a:r>
            <a:r>
              <a:rPr lang="en-US" sz="900">
                <a:solidFill>
                  <a:srgbClr val="999999"/>
                </a:solidFill>
                <a:latin typeface="Century Gothic"/>
                <a:ea typeface="Century Gothic"/>
                <a:cs typeface="Century Gothic"/>
                <a:sym typeface="Century Gothic"/>
              </a:rPr>
              <a:t>ncle</a:t>
            </a:r>
            <a:r>
              <a:rPr b="1" lang="en-US" sz="900">
                <a:solidFill>
                  <a:srgbClr val="999999"/>
                </a:solidFill>
                <a:latin typeface="Century Gothic"/>
                <a:ea typeface="Century Gothic"/>
                <a:cs typeface="Century Gothic"/>
                <a:sym typeface="Century Gothic"/>
              </a:rPr>
              <a:t> </a:t>
            </a:r>
            <a:r>
              <a:rPr lang="en-US" sz="900">
                <a:solidFill>
                  <a:srgbClr val="999999"/>
                </a:solidFill>
                <a:latin typeface="Century Gothic"/>
                <a:ea typeface="Century Gothic"/>
                <a:cs typeface="Century Gothic"/>
                <a:sym typeface="Century Gothic"/>
              </a:rPr>
              <a:t>a</a:t>
            </a:r>
            <a:r>
              <a:rPr b="1" lang="en-US" sz="900">
                <a:solidFill>
                  <a:srgbClr val="999999"/>
                </a:solidFill>
                <a:latin typeface="Century Gothic"/>
                <a:ea typeface="Century Gothic"/>
                <a:cs typeface="Century Gothic"/>
                <a:sym typeface="Century Gothic"/>
              </a:rPr>
              <a:t> P</a:t>
            </a:r>
            <a:r>
              <a:rPr lang="en-US" sz="900">
                <a:solidFill>
                  <a:srgbClr val="999999"/>
                </a:solidFill>
                <a:latin typeface="Century Gothic"/>
                <a:ea typeface="Century Gothic"/>
                <a:cs typeface="Century Gothic"/>
                <a:sym typeface="Century Gothic"/>
              </a:rPr>
              <a:t>ie</a:t>
            </a:r>
            <a:endParaRPr sz="900">
              <a:solidFill>
                <a:srgbClr val="999999"/>
              </a:solidFill>
              <a:latin typeface="Century Gothic"/>
              <a:ea typeface="Century Gothic"/>
              <a:cs typeface="Century Gothic"/>
              <a:sym typeface="Century Gothic"/>
            </a:endParaRPr>
          </a:p>
        </p:txBody>
      </p:sp>
      <p:sp>
        <p:nvSpPr>
          <p:cNvPr id="330" name="Google Shape;330;p30"/>
          <p:cNvSpPr txBox="1"/>
          <p:nvPr/>
        </p:nvSpPr>
        <p:spPr>
          <a:xfrm>
            <a:off x="456900" y="5820000"/>
            <a:ext cx="6360600" cy="48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0000"/>
                </a:solidFill>
                <a:latin typeface="Century Gothic"/>
                <a:ea typeface="Century Gothic"/>
                <a:cs typeface="Century Gothic"/>
                <a:sym typeface="Century Gothic"/>
              </a:rPr>
              <a:t>Acetaldehyde</a:t>
            </a:r>
            <a:r>
              <a:rPr lang="en-US" sz="1200">
                <a:solidFill>
                  <a:srgbClr val="FF0000"/>
                </a:solidFill>
                <a:latin typeface="Century Gothic"/>
                <a:ea typeface="Century Gothic"/>
                <a:cs typeface="Century Gothic"/>
                <a:sym typeface="Century Gothic"/>
              </a:rPr>
              <a:t> is more toxic than alcohol </a:t>
            </a:r>
            <a:r>
              <a:rPr lang="en-US" sz="1200">
                <a:solidFill>
                  <a:schemeClr val="dk1"/>
                </a:solidFill>
                <a:latin typeface="Century Gothic"/>
                <a:ea typeface="Century Gothic"/>
                <a:cs typeface="Century Gothic"/>
                <a:sym typeface="Century Gothic"/>
              </a:rPr>
              <a:t>→ causing inflammation and </a:t>
            </a:r>
            <a:r>
              <a:rPr b="1" lang="en-US" sz="1200">
                <a:solidFill>
                  <a:schemeClr val="dk1"/>
                </a:solidFill>
                <a:latin typeface="Century Gothic"/>
                <a:ea typeface="Century Gothic"/>
                <a:cs typeface="Century Gothic"/>
                <a:sym typeface="Century Gothic"/>
              </a:rPr>
              <a:t>fat cell proliferation</a:t>
            </a:r>
            <a:endParaRPr sz="1200">
              <a:solidFill>
                <a:schemeClr val="dk1"/>
              </a:solidFill>
            </a:endParaRPr>
          </a:p>
        </p:txBody>
      </p:sp>
      <p:pic>
        <p:nvPicPr>
          <p:cNvPr id="331" name="Google Shape;331;p30"/>
          <p:cNvPicPr preferRelativeResize="0"/>
          <p:nvPr/>
        </p:nvPicPr>
        <p:blipFill>
          <a:blip r:embed="rId7">
            <a:alphaModFix/>
          </a:blip>
          <a:stretch>
            <a:fillRect/>
          </a:stretch>
        </p:blipFill>
        <p:spPr>
          <a:xfrm>
            <a:off x="1447500" y="6821473"/>
            <a:ext cx="104775" cy="85725"/>
          </a:xfrm>
          <a:prstGeom prst="rect">
            <a:avLst/>
          </a:prstGeom>
          <a:noFill/>
          <a:ln>
            <a:noFill/>
          </a:ln>
        </p:spPr>
      </p:pic>
      <p:pic>
        <p:nvPicPr>
          <p:cNvPr id="332" name="Google Shape;332;p30"/>
          <p:cNvPicPr preferRelativeResize="0"/>
          <p:nvPr/>
        </p:nvPicPr>
        <p:blipFill>
          <a:blip r:embed="rId8">
            <a:alphaModFix/>
          </a:blip>
          <a:stretch>
            <a:fillRect/>
          </a:stretch>
        </p:blipFill>
        <p:spPr>
          <a:xfrm>
            <a:off x="1447500" y="6745273"/>
            <a:ext cx="114300" cy="85725"/>
          </a:xfrm>
          <a:prstGeom prst="rect">
            <a:avLst/>
          </a:prstGeom>
          <a:noFill/>
          <a:ln>
            <a:noFill/>
          </a:ln>
        </p:spPr>
      </p:pic>
      <p:sp>
        <p:nvSpPr>
          <p:cNvPr id="333" name="Google Shape;333;p30"/>
          <p:cNvSpPr/>
          <p:nvPr/>
        </p:nvSpPr>
        <p:spPr>
          <a:xfrm>
            <a:off x="7097100" y="3085800"/>
            <a:ext cx="1526100" cy="627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0"/>
          <p:cNvSpPr/>
          <p:nvPr/>
        </p:nvSpPr>
        <p:spPr>
          <a:xfrm>
            <a:off x="7228200" y="2469950"/>
            <a:ext cx="823800" cy="1713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0"/>
          <p:cNvSpPr/>
          <p:nvPr/>
        </p:nvSpPr>
        <p:spPr>
          <a:xfrm>
            <a:off x="7167300" y="1355725"/>
            <a:ext cx="945600" cy="2529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0"/>
          <p:cNvSpPr/>
          <p:nvPr/>
        </p:nvSpPr>
        <p:spPr>
          <a:xfrm>
            <a:off x="7228200" y="7003500"/>
            <a:ext cx="1189200" cy="2529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0"/>
          <p:cNvSpPr/>
          <p:nvPr/>
        </p:nvSpPr>
        <p:spPr>
          <a:xfrm>
            <a:off x="4765925" y="6770569"/>
            <a:ext cx="262800" cy="114000"/>
          </a:xfrm>
          <a:prstGeom prst="rightArrow">
            <a:avLst>
              <a:gd fmla="val 50000" name="adj1"/>
              <a:gd fmla="val 50000" name="adj2"/>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0"/>
          <p:cNvSpPr/>
          <p:nvPr/>
        </p:nvSpPr>
        <p:spPr>
          <a:xfrm rot="10796076">
            <a:off x="4765925" y="6713515"/>
            <a:ext cx="262800" cy="57000"/>
          </a:xfrm>
          <a:prstGeom prst="rightArrow">
            <a:avLst>
              <a:gd fmla="val 50000" name="adj1"/>
              <a:gd fmla="val 50000" name="adj2"/>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0"/>
          <p:cNvSpPr/>
          <p:nvPr/>
        </p:nvSpPr>
        <p:spPr>
          <a:xfrm>
            <a:off x="5604125" y="6999177"/>
            <a:ext cx="262800" cy="171300"/>
          </a:xfrm>
          <a:prstGeom prst="rightArrow">
            <a:avLst>
              <a:gd fmla="val 50000" name="adj1"/>
              <a:gd fmla="val 50000" name="adj2"/>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0"/>
          <p:cNvSpPr/>
          <p:nvPr/>
        </p:nvSpPr>
        <p:spPr>
          <a:xfrm rot="10796076">
            <a:off x="5604125" y="6942115"/>
            <a:ext cx="262800" cy="57000"/>
          </a:xfrm>
          <a:prstGeom prst="rightArrow">
            <a:avLst>
              <a:gd fmla="val 50000" name="adj1"/>
              <a:gd fmla="val 50000" name="adj2"/>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1000"/>
                                        <p:tgtEl>
                                          <p:spTgt spid="31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graphicFrame>
        <p:nvGraphicFramePr>
          <p:cNvPr id="345" name="Google Shape;345;p31"/>
          <p:cNvGraphicFramePr/>
          <p:nvPr/>
        </p:nvGraphicFramePr>
        <p:xfrm>
          <a:off x="0" y="4"/>
          <a:ext cx="3000000" cy="3000000"/>
        </p:xfrm>
        <a:graphic>
          <a:graphicData uri="http://schemas.openxmlformats.org/drawingml/2006/table">
            <a:tbl>
              <a:tblPr bandRow="1" firstRow="1">
                <a:noFill/>
                <a:tableStyleId>{790F6457-98C4-44A0-B692-4AC1C6D1F4E6}</a:tableStyleId>
              </a:tblPr>
              <a:tblGrid>
                <a:gridCol w="396975"/>
                <a:gridCol w="6461025"/>
              </a:tblGrid>
              <a:tr h="400500">
                <a:tc gridSpan="2">
                  <a:txBody>
                    <a:bodyPr>
                      <a:noAutofit/>
                    </a:bodyPr>
                    <a:lstStyle/>
                    <a:p>
                      <a:pPr indent="0" lvl="0" marL="0" rtl="0" algn="ctr">
                        <a:spcBef>
                          <a:spcPts val="0"/>
                        </a:spcBef>
                        <a:spcAft>
                          <a:spcPts val="0"/>
                        </a:spcAft>
                        <a:buNone/>
                      </a:pPr>
                      <a:r>
                        <a:rPr b="1" lang="en-US" sz="2000">
                          <a:solidFill>
                            <a:schemeClr val="lt1"/>
                          </a:solidFill>
                          <a:latin typeface="Century Gothic"/>
                          <a:ea typeface="Century Gothic"/>
                          <a:cs typeface="Century Gothic"/>
                          <a:sym typeface="Century Gothic"/>
                        </a:rPr>
                        <a:t>Complications Of Chronic Alcohol Use (Alcoholism)</a:t>
                      </a:r>
                      <a:endParaRPr b="1" sz="2000">
                        <a:solidFill>
                          <a:schemeClr val="dk1"/>
                        </a:solidFill>
                        <a:latin typeface="Century Gothic"/>
                        <a:ea typeface="Century Gothic"/>
                        <a:cs typeface="Century Gothic"/>
                        <a:sym typeface="Century Gothic"/>
                      </a:endParaRPr>
                    </a:p>
                  </a:txBody>
                  <a:tcPr marT="45725" marB="45725" marR="91450" marL="91450" anchor="ctr">
                    <a:solidFill>
                      <a:schemeClr val="accent1"/>
                    </a:solidFill>
                  </a:tcPr>
                </a:tc>
                <a:tc hMerge="1"/>
              </a:tr>
              <a:tr h="2064150">
                <a:tc>
                  <a:txBody>
                    <a:bodyPr>
                      <a:noAutofit/>
                    </a:bodyPr>
                    <a:lstStyle/>
                    <a:p>
                      <a:pPr indent="0" lvl="0" marL="0" marR="0" rtl="0" algn="ctr">
                        <a:lnSpc>
                          <a:spcPct val="100000"/>
                        </a:lnSpc>
                        <a:spcBef>
                          <a:spcPts val="0"/>
                        </a:spcBef>
                        <a:spcAft>
                          <a:spcPts val="0"/>
                        </a:spcAft>
                        <a:buClr>
                          <a:srgbClr val="171616"/>
                        </a:buClr>
                        <a:buSzPts val="1400"/>
                        <a:buFont typeface="Century Gothic"/>
                        <a:buNone/>
                      </a:pPr>
                      <a:r>
                        <a:t/>
                      </a:r>
                      <a:endParaRPr b="1">
                        <a:solidFill>
                          <a:srgbClr val="171616"/>
                        </a:solidFill>
                      </a:endParaRPr>
                    </a:p>
                  </a:txBody>
                  <a:tcPr marT="45725" marB="45725" marR="91450" marL="91450" anchor="ctr">
                    <a:solidFill>
                      <a:srgbClr val="A3E95A"/>
                    </a:solidFill>
                  </a:tcPr>
                </a:tc>
                <a:tc>
                  <a:txBody>
                    <a:bodyPr>
                      <a:noAutofit/>
                    </a:bodyPr>
                    <a:lstStyle/>
                    <a:p>
                      <a:pPr indent="0" lvl="0" marL="0" marR="0" rtl="0" algn="l">
                        <a:lnSpc>
                          <a:spcPct val="100000"/>
                        </a:lnSpc>
                        <a:spcBef>
                          <a:spcPts val="0"/>
                        </a:spcBef>
                        <a:spcAft>
                          <a:spcPts val="0"/>
                        </a:spcAft>
                        <a:buClr>
                          <a:srgbClr val="171616"/>
                        </a:buClr>
                        <a:buSzPts val="1400"/>
                        <a:buFont typeface="Century Gothic"/>
                        <a:buNone/>
                      </a:pPr>
                      <a:r>
                        <a:rPr b="1" lang="en-US" sz="1200">
                          <a:latin typeface="Century Gothic"/>
                          <a:ea typeface="Century Gothic"/>
                          <a:cs typeface="Century Gothic"/>
                          <a:sym typeface="Century Gothic"/>
                        </a:rPr>
                        <a:t>1- Chronic </a:t>
                      </a:r>
                      <a:r>
                        <a:rPr b="0" lang="en-US" sz="1200">
                          <a:latin typeface="Century Gothic"/>
                          <a:ea typeface="Century Gothic"/>
                          <a:cs typeface="Century Gothic"/>
                          <a:sym typeface="Century Gothic"/>
                        </a:rPr>
                        <a:t>alcohol abuse can lead to </a:t>
                      </a:r>
                      <a:r>
                        <a:rPr b="1" lang="en-US" sz="1200" u="sng">
                          <a:latin typeface="Century Gothic"/>
                          <a:ea typeface="Century Gothic"/>
                          <a:cs typeface="Century Gothic"/>
                          <a:sym typeface="Century Gothic"/>
                        </a:rPr>
                        <a:t>cardiomyopathy</a:t>
                      </a:r>
                      <a:endParaRPr b="1" sz="1200" u="sng">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171616"/>
                        </a:buClr>
                        <a:buSzPts val="1400"/>
                        <a:buFont typeface="Century Gothic"/>
                        <a:buNone/>
                      </a:pPr>
                      <a:r>
                        <a:rPr b="1" lang="en-US" sz="1200">
                          <a:latin typeface="Century Gothic"/>
                          <a:ea typeface="Century Gothic"/>
                          <a:cs typeface="Century Gothic"/>
                          <a:sym typeface="Century Gothic"/>
                        </a:rPr>
                        <a:t>2- Cardiac hypertrophy, fibrosis.</a:t>
                      </a:r>
                      <a:endParaRPr sz="1200"/>
                    </a:p>
                    <a:p>
                      <a:pPr indent="0" lvl="0" marL="0" marR="0" rtl="0" algn="l">
                        <a:lnSpc>
                          <a:spcPct val="100000"/>
                        </a:lnSpc>
                        <a:spcBef>
                          <a:spcPts val="0"/>
                        </a:spcBef>
                        <a:spcAft>
                          <a:spcPts val="0"/>
                        </a:spcAft>
                        <a:buClr>
                          <a:srgbClr val="171616"/>
                        </a:buClr>
                        <a:buSzPts val="1400"/>
                        <a:buFont typeface="Century Gothic"/>
                        <a:buNone/>
                      </a:pPr>
                      <a:r>
                        <a:rPr b="1" lang="en-US" sz="1200">
                          <a:latin typeface="Century Gothic"/>
                          <a:ea typeface="Century Gothic"/>
                          <a:cs typeface="Century Gothic"/>
                          <a:sym typeface="Century Gothic"/>
                        </a:rPr>
                        <a:t>3- Congestive heart failure.</a:t>
                      </a:r>
                      <a:endParaRPr sz="1200"/>
                    </a:p>
                    <a:p>
                      <a:pPr indent="0" lvl="0" marL="0" marR="0" rtl="0" algn="l">
                        <a:lnSpc>
                          <a:spcPct val="100000"/>
                        </a:lnSpc>
                        <a:spcBef>
                          <a:spcPts val="0"/>
                        </a:spcBef>
                        <a:spcAft>
                          <a:spcPts val="0"/>
                        </a:spcAft>
                        <a:buClr>
                          <a:srgbClr val="171616"/>
                        </a:buClr>
                        <a:buSzPts val="1400"/>
                        <a:buFont typeface="Century Gothic"/>
                        <a:buNone/>
                      </a:pPr>
                      <a:r>
                        <a:rPr b="1" lang="en-US" sz="1200">
                          <a:latin typeface="Century Gothic"/>
                          <a:ea typeface="Century Gothic"/>
                          <a:cs typeface="Century Gothic"/>
                          <a:sym typeface="Century Gothic"/>
                        </a:rPr>
                        <a:t>4- </a:t>
                      </a:r>
                      <a:r>
                        <a:rPr b="1" lang="en-US" sz="1200" u="sng">
                          <a:latin typeface="Century Gothic"/>
                          <a:ea typeface="Century Gothic"/>
                          <a:cs typeface="Century Gothic"/>
                          <a:sym typeface="Century Gothic"/>
                        </a:rPr>
                        <a:t>Arrhythmia</a:t>
                      </a:r>
                      <a:r>
                        <a:rPr b="1" lang="en-US" sz="1200">
                          <a:latin typeface="Century Gothic"/>
                          <a:ea typeface="Century Gothic"/>
                          <a:cs typeface="Century Gothic"/>
                          <a:sym typeface="Century Gothic"/>
                        </a:rPr>
                        <a:t> </a:t>
                      </a:r>
                      <a:r>
                        <a:rPr b="0" lang="en-US" sz="1200">
                          <a:latin typeface="Century Gothic"/>
                          <a:ea typeface="Century Gothic"/>
                          <a:cs typeface="Century Gothic"/>
                          <a:sym typeface="Century Gothic"/>
                        </a:rPr>
                        <a:t>→ due to </a:t>
                      </a:r>
                      <a:r>
                        <a:rPr b="1" lang="en-US" sz="1200">
                          <a:latin typeface="Century Gothic"/>
                          <a:ea typeface="Century Gothic"/>
                          <a:cs typeface="Century Gothic"/>
                          <a:sym typeface="Century Gothic"/>
                        </a:rPr>
                        <a:t>K</a:t>
                      </a:r>
                      <a:r>
                        <a:rPr b="1" baseline="30000" lang="en-US" sz="1200">
                          <a:latin typeface="Century Gothic"/>
                          <a:ea typeface="Century Gothic"/>
                          <a:cs typeface="Century Gothic"/>
                          <a:sym typeface="Century Gothic"/>
                        </a:rPr>
                        <a:t>+</a:t>
                      </a:r>
                      <a:r>
                        <a:rPr b="0" baseline="30000" lang="en-US" sz="1200">
                          <a:latin typeface="Century Gothic"/>
                          <a:ea typeface="Century Gothic"/>
                          <a:cs typeface="Century Gothic"/>
                          <a:sym typeface="Century Gothic"/>
                        </a:rPr>
                        <a:t> </a:t>
                      </a:r>
                      <a:r>
                        <a:rPr b="0" lang="en-US" sz="1200">
                          <a:latin typeface="Century Gothic"/>
                          <a:ea typeface="Century Gothic"/>
                          <a:cs typeface="Century Gothic"/>
                          <a:sym typeface="Century Gothic"/>
                        </a:rPr>
                        <a:t>and</a:t>
                      </a:r>
                      <a:r>
                        <a:rPr b="0" lang="en-US" sz="1200">
                          <a:latin typeface="Century Gothic"/>
                          <a:ea typeface="Century Gothic"/>
                          <a:cs typeface="Century Gothic"/>
                          <a:sym typeface="Century Gothic"/>
                        </a:rPr>
                        <a:t> </a:t>
                      </a:r>
                      <a:r>
                        <a:rPr b="1" lang="en-US" sz="1200">
                          <a:latin typeface="Century Gothic"/>
                          <a:ea typeface="Century Gothic"/>
                          <a:cs typeface="Century Gothic"/>
                          <a:sym typeface="Century Gothic"/>
                        </a:rPr>
                        <a:t>Mg</a:t>
                      </a:r>
                      <a:r>
                        <a:rPr b="1" baseline="30000" lang="en-US" sz="1200">
                          <a:latin typeface="Century Gothic"/>
                          <a:ea typeface="Century Gothic"/>
                          <a:cs typeface="Century Gothic"/>
                          <a:sym typeface="Century Gothic"/>
                        </a:rPr>
                        <a:t>2+</a:t>
                      </a:r>
                      <a:r>
                        <a:rPr b="1" lang="en-US" sz="1200">
                          <a:latin typeface="Century Gothic"/>
                          <a:ea typeface="Century Gothic"/>
                          <a:cs typeface="Century Gothic"/>
                          <a:sym typeface="Century Gothic"/>
                        </a:rPr>
                        <a:t> </a:t>
                      </a:r>
                      <a:r>
                        <a:rPr b="0" lang="en-US" sz="1200">
                          <a:latin typeface="Century Gothic"/>
                          <a:ea typeface="Century Gothic"/>
                          <a:cs typeface="Century Gothic"/>
                          <a:sym typeface="Century Gothic"/>
                        </a:rPr>
                        <a:t>depletion</a:t>
                      </a:r>
                      <a:r>
                        <a:rPr b="0" lang="en-US" sz="1200">
                          <a:solidFill>
                            <a:srgbClr val="171616"/>
                          </a:solidFill>
                          <a:latin typeface="Century Gothic"/>
                          <a:ea typeface="Century Gothic"/>
                          <a:cs typeface="Century Gothic"/>
                          <a:sym typeface="Century Gothic"/>
                        </a:rPr>
                        <a:t> </a:t>
                      </a:r>
                      <a:r>
                        <a:rPr b="0" lang="en-US" sz="1200">
                          <a:solidFill>
                            <a:srgbClr val="999999"/>
                          </a:solidFill>
                          <a:latin typeface="Century Gothic"/>
                          <a:ea typeface="Century Gothic"/>
                          <a:cs typeface="Century Gothic"/>
                          <a:sym typeface="Century Gothic"/>
                        </a:rPr>
                        <a:t>as well as enhanced release of catecholamines.</a:t>
                      </a:r>
                      <a:endParaRPr sz="1200">
                        <a:solidFill>
                          <a:srgbClr val="999999"/>
                        </a:solidFill>
                      </a:endParaRPr>
                    </a:p>
                    <a:p>
                      <a:pPr indent="0" lvl="0" marL="0" marR="0" rtl="0" algn="l">
                        <a:lnSpc>
                          <a:spcPct val="100000"/>
                        </a:lnSpc>
                        <a:spcBef>
                          <a:spcPts val="0"/>
                        </a:spcBef>
                        <a:spcAft>
                          <a:spcPts val="0"/>
                        </a:spcAft>
                        <a:buClr>
                          <a:srgbClr val="171616"/>
                        </a:buClr>
                        <a:buSzPts val="1400"/>
                        <a:buFont typeface="Century Gothic"/>
                        <a:buNone/>
                      </a:pPr>
                      <a:r>
                        <a:rPr b="1" lang="en-US" sz="1200">
                          <a:latin typeface="Century Gothic"/>
                          <a:ea typeface="Century Gothic"/>
                          <a:cs typeface="Century Gothic"/>
                          <a:sym typeface="Century Gothic"/>
                        </a:rPr>
                        <a:t>5-</a:t>
                      </a:r>
                      <a:r>
                        <a:rPr b="1" lang="en-US" sz="1200">
                          <a:latin typeface="Century Gothic"/>
                          <a:ea typeface="Century Gothic"/>
                          <a:cs typeface="Century Gothic"/>
                          <a:sym typeface="Century Gothic"/>
                        </a:rPr>
                        <a:t> </a:t>
                      </a:r>
                      <a:r>
                        <a:rPr b="1" lang="en-US" sz="1200" u="sng">
                          <a:latin typeface="Century Gothic"/>
                          <a:ea typeface="Century Gothic"/>
                          <a:cs typeface="Century Gothic"/>
                          <a:sym typeface="Century Gothic"/>
                        </a:rPr>
                        <a:t>Hypertension</a:t>
                      </a:r>
                      <a:r>
                        <a:rPr b="1" lang="en-US" sz="1200" u="none">
                          <a:latin typeface="Century Gothic"/>
                          <a:ea typeface="Century Gothic"/>
                          <a:cs typeface="Century Gothic"/>
                          <a:sym typeface="Century Gothic"/>
                        </a:rPr>
                        <a:t> →</a:t>
                      </a:r>
                      <a:r>
                        <a:rPr b="1" lang="en-US" sz="1200">
                          <a:latin typeface="Century Gothic"/>
                          <a:ea typeface="Century Gothic"/>
                          <a:cs typeface="Century Gothic"/>
                          <a:sym typeface="Century Gothic"/>
                        </a:rPr>
                        <a:t> </a:t>
                      </a:r>
                      <a:r>
                        <a:rPr b="0" lang="en-US" sz="1200">
                          <a:latin typeface="Century Gothic"/>
                          <a:ea typeface="Century Gothic"/>
                          <a:cs typeface="Century Gothic"/>
                          <a:sym typeface="Century Gothic"/>
                        </a:rPr>
                        <a:t>due to  increased </a:t>
                      </a:r>
                      <a:r>
                        <a:rPr b="1" lang="en-US" sz="1200">
                          <a:latin typeface="Century Gothic"/>
                          <a:ea typeface="Century Gothic"/>
                          <a:cs typeface="Century Gothic"/>
                          <a:sym typeface="Century Gothic"/>
                        </a:rPr>
                        <a:t>Ca</a:t>
                      </a:r>
                      <a:r>
                        <a:rPr b="1" baseline="30000" lang="en-US" sz="1200">
                          <a:latin typeface="Century Gothic"/>
                          <a:ea typeface="Century Gothic"/>
                          <a:cs typeface="Century Gothic"/>
                          <a:sym typeface="Century Gothic"/>
                        </a:rPr>
                        <a:t>2+</a:t>
                      </a:r>
                      <a:r>
                        <a:rPr b="1" lang="en-US" sz="1200">
                          <a:latin typeface="Century Gothic"/>
                          <a:ea typeface="Century Gothic"/>
                          <a:cs typeface="Century Gothic"/>
                          <a:sym typeface="Century Gothic"/>
                        </a:rPr>
                        <a:t> </a:t>
                      </a:r>
                      <a:r>
                        <a:rPr b="0" lang="en-US" sz="1200">
                          <a:latin typeface="Century Gothic"/>
                          <a:ea typeface="Century Gothic"/>
                          <a:cs typeface="Century Gothic"/>
                          <a:sym typeface="Century Gothic"/>
                        </a:rPr>
                        <a:t>&amp;</a:t>
                      </a:r>
                      <a:r>
                        <a:rPr b="0" lang="en-US" sz="1200">
                          <a:latin typeface="Century Gothic"/>
                          <a:ea typeface="Century Gothic"/>
                          <a:cs typeface="Century Gothic"/>
                          <a:sym typeface="Century Gothic"/>
                        </a:rPr>
                        <a:t> </a:t>
                      </a:r>
                      <a:r>
                        <a:rPr b="0" lang="en-US" sz="1200">
                          <a:latin typeface="Century Gothic"/>
                          <a:ea typeface="Century Gothic"/>
                          <a:cs typeface="Century Gothic"/>
                          <a:sym typeface="Century Gothic"/>
                        </a:rPr>
                        <a:t>sympathetic activity. </a:t>
                      </a:r>
                      <a:endParaRPr sz="1200"/>
                    </a:p>
                    <a:p>
                      <a:pPr indent="0" lvl="0" marL="0" marR="0" rtl="0" algn="l">
                        <a:lnSpc>
                          <a:spcPct val="100000"/>
                        </a:lnSpc>
                        <a:spcBef>
                          <a:spcPts val="0"/>
                        </a:spcBef>
                        <a:spcAft>
                          <a:spcPts val="0"/>
                        </a:spcAft>
                        <a:buClr>
                          <a:srgbClr val="171616"/>
                        </a:buClr>
                        <a:buSzPts val="1400"/>
                        <a:buFont typeface="Century Gothic"/>
                        <a:buNone/>
                      </a:pPr>
                      <a:r>
                        <a:rPr b="0" lang="en-US" sz="1200">
                          <a:solidFill>
                            <a:srgbClr val="171616"/>
                          </a:solidFill>
                          <a:latin typeface="Century Gothic"/>
                          <a:ea typeface="Century Gothic"/>
                          <a:cs typeface="Century Gothic"/>
                          <a:sym typeface="Century Gothic"/>
                        </a:rPr>
                        <a:t> </a:t>
                      </a:r>
                      <a:r>
                        <a:rPr b="0" lang="en-US" sz="1200">
                          <a:solidFill>
                            <a:srgbClr val="999999"/>
                          </a:solidFill>
                          <a:latin typeface="Century Gothic"/>
                          <a:ea typeface="Century Gothic"/>
                          <a:cs typeface="Century Gothic"/>
                          <a:sym typeface="Century Gothic"/>
                        </a:rPr>
                        <a:t> *</a:t>
                      </a:r>
                      <a:r>
                        <a:rPr b="0" lang="en-US" sz="1200">
                          <a:solidFill>
                            <a:srgbClr val="999999"/>
                          </a:solidFill>
                          <a:latin typeface="Century Gothic"/>
                          <a:ea typeface="Century Gothic"/>
                          <a:cs typeface="Century Gothic"/>
                          <a:sym typeface="Century Gothic"/>
                        </a:rPr>
                        <a:t> Alcohol is the most common cause of </a:t>
                      </a:r>
                      <a:r>
                        <a:rPr b="1" lang="en-US" sz="1200">
                          <a:solidFill>
                            <a:srgbClr val="999999"/>
                          </a:solidFill>
                          <a:latin typeface="Century Gothic"/>
                          <a:ea typeface="Century Gothic"/>
                          <a:cs typeface="Century Gothic"/>
                          <a:sym typeface="Century Gothic"/>
                        </a:rPr>
                        <a:t>reversible hypertension</a:t>
                      </a:r>
                      <a:r>
                        <a:rPr b="0" lang="en-US" sz="1200">
                          <a:solidFill>
                            <a:srgbClr val="999999"/>
                          </a:solidFill>
                          <a:latin typeface="Century Gothic"/>
                          <a:ea typeface="Century Gothic"/>
                          <a:cs typeface="Century Gothic"/>
                          <a:sym typeface="Century Gothic"/>
                        </a:rPr>
                        <a:t>.</a:t>
                      </a:r>
                      <a:endParaRPr b="0" sz="1200">
                        <a:solidFill>
                          <a:srgbClr val="999999"/>
                        </a:solidFill>
                        <a:latin typeface="Century Gothic"/>
                        <a:ea typeface="Century Gothic"/>
                        <a:cs typeface="Century Gothic"/>
                        <a:sym typeface="Century Gothic"/>
                      </a:endParaRPr>
                    </a:p>
                  </a:txBody>
                  <a:tcPr marT="45725" marB="45725" marR="91450" marL="91450" anchor="ctr"/>
                </a:tc>
              </a:tr>
              <a:tr h="2312025">
                <a:tc>
                  <a:txBody>
                    <a:bodyPr>
                      <a:noAutofit/>
                    </a:bodyPr>
                    <a:lstStyle/>
                    <a:p>
                      <a:pPr indent="0" lvl="0" marL="0" marR="0" rtl="0" algn="ctr">
                        <a:lnSpc>
                          <a:spcPct val="100000"/>
                        </a:lnSpc>
                        <a:spcBef>
                          <a:spcPts val="0"/>
                        </a:spcBef>
                        <a:spcAft>
                          <a:spcPts val="0"/>
                        </a:spcAft>
                        <a:buClr>
                          <a:srgbClr val="171616"/>
                        </a:buClr>
                        <a:buSzPts val="1200"/>
                        <a:buFont typeface="Century Gothic"/>
                        <a:buNone/>
                      </a:pPr>
                      <a:r>
                        <a:t/>
                      </a:r>
                      <a:endParaRPr b="1" sz="1200">
                        <a:solidFill>
                          <a:srgbClr val="171616"/>
                        </a:solidFill>
                      </a:endParaRPr>
                    </a:p>
                  </a:txBody>
                  <a:tcPr marT="45725" marB="45725" marR="91450" marL="91450" anchor="ctr">
                    <a:solidFill>
                      <a:schemeClr val="accent4"/>
                    </a:solidFill>
                  </a:tcPr>
                </a:tc>
                <a:tc>
                  <a:txBody>
                    <a:bodyPr>
                      <a:noAutofit/>
                    </a:bodyPr>
                    <a:lstStyle/>
                    <a:p>
                      <a:pPr indent="0" lvl="0" marL="0" marR="0" rtl="0" algn="l">
                        <a:lnSpc>
                          <a:spcPct val="100000"/>
                        </a:lnSpc>
                        <a:spcBef>
                          <a:spcPts val="0"/>
                        </a:spcBef>
                        <a:spcAft>
                          <a:spcPts val="0"/>
                        </a:spcAft>
                        <a:buClr>
                          <a:srgbClr val="171616"/>
                        </a:buClr>
                        <a:buSzPts val="1350"/>
                        <a:buFont typeface="Century Gothic"/>
                        <a:buNone/>
                      </a:pPr>
                      <a:r>
                        <a:rPr b="1" lang="en-US" sz="1200">
                          <a:latin typeface="Century Gothic"/>
                          <a:ea typeface="Century Gothic"/>
                          <a:cs typeface="Century Gothic"/>
                          <a:sym typeface="Century Gothic"/>
                        </a:rPr>
                        <a:t>1- </a:t>
                      </a:r>
                      <a:r>
                        <a:rPr b="1" lang="en-US" sz="1200" u="sng">
                          <a:latin typeface="Century Gothic"/>
                          <a:ea typeface="Century Gothic"/>
                          <a:cs typeface="Century Gothic"/>
                          <a:sym typeface="Century Gothic"/>
                        </a:rPr>
                        <a:t>Iron deficiency anemia</a:t>
                      </a:r>
                      <a:r>
                        <a:rPr b="1" lang="en-US" sz="1200">
                          <a:latin typeface="Century Gothic"/>
                          <a:ea typeface="Century Gothic"/>
                          <a:cs typeface="Century Gothic"/>
                          <a:sym typeface="Century Gothic"/>
                        </a:rPr>
                        <a:t> </a:t>
                      </a:r>
                      <a:r>
                        <a:rPr b="0" lang="en-US" sz="1200">
                          <a:latin typeface="Century Gothic"/>
                          <a:ea typeface="Century Gothic"/>
                          <a:cs typeface="Century Gothic"/>
                          <a:sym typeface="Century Gothic"/>
                        </a:rPr>
                        <a:t>(due to inadequate dietary intake</a:t>
                      </a:r>
                      <a:r>
                        <a:rPr b="0" lang="en-US" sz="1200">
                          <a:solidFill>
                            <a:srgbClr val="171616"/>
                          </a:solidFill>
                          <a:latin typeface="Century Gothic"/>
                          <a:ea typeface="Century Gothic"/>
                          <a:cs typeface="Century Gothic"/>
                          <a:sym typeface="Century Gothic"/>
                        </a:rPr>
                        <a:t> </a:t>
                      </a:r>
                      <a:r>
                        <a:rPr b="0" lang="en-US" sz="1200">
                          <a:solidFill>
                            <a:schemeClr val="accent1"/>
                          </a:solidFill>
                          <a:latin typeface="Century Gothic"/>
                          <a:ea typeface="Century Gothic"/>
                          <a:cs typeface="Century Gothic"/>
                          <a:sym typeface="Century Gothic"/>
                        </a:rPr>
                        <a:t>“low absorption” </a:t>
                      </a:r>
                      <a:r>
                        <a:rPr b="0" lang="en-US" sz="1200">
                          <a:latin typeface="Century Gothic"/>
                          <a:ea typeface="Century Gothic"/>
                          <a:cs typeface="Century Gothic"/>
                          <a:sym typeface="Century Gothic"/>
                        </a:rPr>
                        <a:t>&amp; GIT bleeding).</a:t>
                      </a:r>
                      <a:r>
                        <a:rPr b="0" lang="en-US" sz="1200">
                          <a:solidFill>
                            <a:schemeClr val="accent1"/>
                          </a:solidFill>
                          <a:latin typeface="Century Gothic"/>
                          <a:ea typeface="Century Gothic"/>
                          <a:cs typeface="Century Gothic"/>
                          <a:sym typeface="Century Gothic"/>
                        </a:rPr>
                        <a:t>(microcytic anemia)</a:t>
                      </a:r>
                      <a:endParaRPr sz="1200">
                        <a:solidFill>
                          <a:schemeClr val="accent1"/>
                        </a:solidFill>
                      </a:endParaRPr>
                    </a:p>
                    <a:p>
                      <a:pPr indent="0" lvl="0" marL="0" marR="0" rtl="0" algn="l">
                        <a:lnSpc>
                          <a:spcPct val="100000"/>
                        </a:lnSpc>
                        <a:spcBef>
                          <a:spcPts val="0"/>
                        </a:spcBef>
                        <a:spcAft>
                          <a:spcPts val="0"/>
                        </a:spcAft>
                        <a:buClr>
                          <a:srgbClr val="171616"/>
                        </a:buClr>
                        <a:buSzPts val="1350"/>
                        <a:buFont typeface="Century Gothic"/>
                        <a:buNone/>
                      </a:pPr>
                      <a:r>
                        <a:rPr b="1" lang="en-US" sz="1200">
                          <a:latin typeface="Century Gothic"/>
                          <a:ea typeface="Century Gothic"/>
                          <a:cs typeface="Century Gothic"/>
                          <a:sym typeface="Century Gothic"/>
                        </a:rPr>
                        <a:t>2- </a:t>
                      </a:r>
                      <a:r>
                        <a:rPr b="1" lang="en-US" sz="1200" u="sng">
                          <a:latin typeface="Century Gothic"/>
                          <a:ea typeface="Century Gothic"/>
                          <a:cs typeface="Century Gothic"/>
                          <a:sym typeface="Century Gothic"/>
                        </a:rPr>
                        <a:t>Megaloblastic anemia:</a:t>
                      </a:r>
                      <a:r>
                        <a:rPr b="1" lang="en-US" sz="1200">
                          <a:latin typeface="Century Gothic"/>
                          <a:ea typeface="Century Gothic"/>
                          <a:cs typeface="Century Gothic"/>
                          <a:sym typeface="Century Gothic"/>
                        </a:rPr>
                        <a:t> </a:t>
                      </a:r>
                      <a:r>
                        <a:rPr b="0" lang="en-US" sz="1200">
                          <a:latin typeface="Century Gothic"/>
                          <a:ea typeface="Century Gothic"/>
                          <a:cs typeface="Century Gothic"/>
                          <a:sym typeface="Century Gothic"/>
                        </a:rPr>
                        <a:t>(due to </a:t>
                      </a:r>
                      <a:r>
                        <a:rPr b="1" lang="en-US" sz="1200">
                          <a:latin typeface="Century Gothic"/>
                          <a:ea typeface="Century Gothic"/>
                          <a:cs typeface="Century Gothic"/>
                          <a:sym typeface="Century Gothic"/>
                        </a:rPr>
                        <a:t>folate deficiency</a:t>
                      </a:r>
                      <a:r>
                        <a:rPr b="0" lang="en-US" sz="1200">
                          <a:latin typeface="Century Gothic"/>
                          <a:ea typeface="Century Gothic"/>
                          <a:cs typeface="Century Gothic"/>
                          <a:sym typeface="Century Gothic"/>
                        </a:rPr>
                        <a:t>, malnutrition, impaired folate absorption).</a:t>
                      </a:r>
                      <a:r>
                        <a:rPr b="0" lang="en-US" sz="1200">
                          <a:solidFill>
                            <a:schemeClr val="accent1"/>
                          </a:solidFill>
                          <a:latin typeface="Century Gothic"/>
                          <a:ea typeface="Century Gothic"/>
                          <a:cs typeface="Century Gothic"/>
                          <a:sym typeface="Century Gothic"/>
                        </a:rPr>
                        <a:t>because of </a:t>
                      </a:r>
                      <a:r>
                        <a:rPr lang="en-US" sz="1200">
                          <a:solidFill>
                            <a:schemeClr val="accent1"/>
                          </a:solidFill>
                        </a:rPr>
                        <a:t>damage</a:t>
                      </a:r>
                      <a:r>
                        <a:rPr b="0" lang="en-US" sz="1200">
                          <a:solidFill>
                            <a:schemeClr val="accent1"/>
                          </a:solidFill>
                          <a:latin typeface="Century Gothic"/>
                          <a:ea typeface="Century Gothic"/>
                          <a:cs typeface="Century Gothic"/>
                          <a:sym typeface="Century Gothic"/>
                        </a:rPr>
                        <a:t> to gastric mucosa</a:t>
                      </a:r>
                      <a:endParaRPr sz="1200">
                        <a:solidFill>
                          <a:schemeClr val="accent1"/>
                        </a:solidFill>
                      </a:endParaRPr>
                    </a:p>
                    <a:p>
                      <a:pPr indent="0" lvl="0" marL="0" marR="0" rtl="0" algn="l">
                        <a:lnSpc>
                          <a:spcPct val="100000"/>
                        </a:lnSpc>
                        <a:spcBef>
                          <a:spcPts val="0"/>
                        </a:spcBef>
                        <a:spcAft>
                          <a:spcPts val="0"/>
                        </a:spcAft>
                        <a:buClr>
                          <a:srgbClr val="171616"/>
                        </a:buClr>
                        <a:buSzPts val="1350"/>
                        <a:buFont typeface="Century Gothic"/>
                        <a:buNone/>
                      </a:pPr>
                      <a:r>
                        <a:rPr b="1" lang="en-US" sz="1200">
                          <a:latin typeface="Century Gothic"/>
                          <a:ea typeface="Century Gothic"/>
                          <a:cs typeface="Century Gothic"/>
                          <a:sym typeface="Century Gothic"/>
                        </a:rPr>
                        <a:t>3- Hemolytic anemia. </a:t>
                      </a:r>
                      <a:r>
                        <a:rPr lang="en-US" sz="1200">
                          <a:solidFill>
                            <a:schemeClr val="accent1"/>
                          </a:solidFill>
                        </a:rPr>
                        <a:t>because</a:t>
                      </a:r>
                      <a:r>
                        <a:rPr lang="en-US" sz="1200">
                          <a:solidFill>
                            <a:schemeClr val="accent1"/>
                          </a:solidFill>
                        </a:rPr>
                        <a:t> of </a:t>
                      </a:r>
                      <a:r>
                        <a:rPr lang="en-US" sz="1200">
                          <a:solidFill>
                            <a:schemeClr val="accent1"/>
                          </a:solidFill>
                        </a:rPr>
                        <a:t>oxidative stress</a:t>
                      </a:r>
                      <a:r>
                        <a:rPr lang="en-US" sz="1200">
                          <a:solidFill>
                            <a:schemeClr val="accent1"/>
                          </a:solidFill>
                        </a:rPr>
                        <a:t> </a:t>
                      </a:r>
                      <a:endParaRPr sz="1200">
                        <a:solidFill>
                          <a:schemeClr val="accent1"/>
                        </a:solidFill>
                      </a:endParaRPr>
                    </a:p>
                    <a:p>
                      <a:pPr indent="0" lvl="0" marL="0" marR="0" rtl="0" algn="l">
                        <a:lnSpc>
                          <a:spcPct val="100000"/>
                        </a:lnSpc>
                        <a:spcBef>
                          <a:spcPts val="0"/>
                        </a:spcBef>
                        <a:spcAft>
                          <a:spcPts val="0"/>
                        </a:spcAft>
                        <a:buClr>
                          <a:srgbClr val="171616"/>
                        </a:buClr>
                        <a:buSzPts val="1350"/>
                        <a:buFont typeface="Century Gothic"/>
                        <a:buNone/>
                      </a:pPr>
                      <a:r>
                        <a:rPr b="1" lang="en-US" sz="1200">
                          <a:latin typeface="Century Gothic"/>
                          <a:ea typeface="Century Gothic"/>
                          <a:cs typeface="Century Gothic"/>
                          <a:sym typeface="Century Gothic"/>
                        </a:rPr>
                        <a:t>4- Bone marrow suppression</a:t>
                      </a:r>
                      <a:endParaRPr sz="1200"/>
                    </a:p>
                    <a:p>
                      <a:pPr indent="0" lvl="0" marL="0" marR="0" rtl="0" algn="l">
                        <a:lnSpc>
                          <a:spcPct val="100000"/>
                        </a:lnSpc>
                        <a:spcBef>
                          <a:spcPts val="0"/>
                        </a:spcBef>
                        <a:spcAft>
                          <a:spcPts val="0"/>
                        </a:spcAft>
                        <a:buClr>
                          <a:srgbClr val="171616"/>
                        </a:buClr>
                        <a:buSzPts val="1350"/>
                        <a:buFont typeface="Century Gothic"/>
                        <a:buNone/>
                      </a:pPr>
                      <a:r>
                        <a:rPr b="1" lang="en-US" sz="1200">
                          <a:latin typeface="Century Gothic"/>
                          <a:ea typeface="Century Gothic"/>
                          <a:cs typeface="Century Gothic"/>
                          <a:sym typeface="Century Gothic"/>
                        </a:rPr>
                        <a:t>5- Thrombocytopenia</a:t>
                      </a:r>
                      <a:r>
                        <a:rPr b="1" lang="en-US" sz="1200">
                          <a:latin typeface="Century Gothic"/>
                          <a:ea typeface="Century Gothic"/>
                          <a:cs typeface="Century Gothic"/>
                          <a:sym typeface="Century Gothic"/>
                        </a:rPr>
                        <a:t> </a:t>
                      </a:r>
                      <a:r>
                        <a:rPr b="0" lang="en-US" sz="1200">
                          <a:latin typeface="Century Gothic"/>
                          <a:ea typeface="Century Gothic"/>
                          <a:cs typeface="Century Gothic"/>
                          <a:sym typeface="Century Gothic"/>
                        </a:rPr>
                        <a:t>(suppressing platelet formation, prolong bleeding times).</a:t>
                      </a:r>
                      <a:endParaRPr sz="1200"/>
                    </a:p>
                    <a:p>
                      <a:pPr indent="0" lvl="0" marL="0" marR="0" rtl="0" algn="l">
                        <a:lnSpc>
                          <a:spcPct val="100000"/>
                        </a:lnSpc>
                        <a:spcBef>
                          <a:spcPts val="0"/>
                        </a:spcBef>
                        <a:spcAft>
                          <a:spcPts val="0"/>
                        </a:spcAft>
                        <a:buClr>
                          <a:srgbClr val="171616"/>
                        </a:buClr>
                        <a:buSzPts val="1350"/>
                        <a:buFont typeface="Century Gothic"/>
                        <a:buNone/>
                      </a:pPr>
                      <a:r>
                        <a:rPr b="1" lang="en-US" sz="1200">
                          <a:latin typeface="Century Gothic"/>
                          <a:ea typeface="Century Gothic"/>
                          <a:cs typeface="Century Gothic"/>
                          <a:sym typeface="Century Gothic"/>
                        </a:rPr>
                        <a:t>6- Impaired production of vitamin-K dependent clotting factors </a:t>
                      </a:r>
                      <a:r>
                        <a:rPr b="0" lang="en-US" sz="1200">
                          <a:latin typeface="Century Gothic"/>
                          <a:ea typeface="Century Gothic"/>
                          <a:cs typeface="Century Gothic"/>
                          <a:sym typeface="Century Gothic"/>
                        </a:rPr>
                        <a:t>leading to prolonged prothrombin time.</a:t>
                      </a:r>
                      <a:r>
                        <a:rPr b="0" lang="en-US" sz="1200">
                          <a:solidFill>
                            <a:srgbClr val="171616"/>
                          </a:solidFill>
                          <a:latin typeface="Century Gothic"/>
                          <a:ea typeface="Century Gothic"/>
                          <a:cs typeface="Century Gothic"/>
                          <a:sym typeface="Century Gothic"/>
                        </a:rPr>
                        <a:t> </a:t>
                      </a:r>
                      <a:endParaRPr sz="1200"/>
                    </a:p>
                  </a:txBody>
                  <a:tcPr marT="45725" marB="45725" marR="91450" marL="91450" anchor="ctr"/>
                </a:tc>
              </a:tr>
              <a:tr h="2999575">
                <a:tc>
                  <a:txBody>
                    <a:bodyPr>
                      <a:noAutofit/>
                    </a:bodyPr>
                    <a:lstStyle/>
                    <a:p>
                      <a:pPr indent="0" lvl="0" marL="0" marR="0" rtl="0" algn="ctr">
                        <a:lnSpc>
                          <a:spcPct val="100000"/>
                        </a:lnSpc>
                        <a:spcBef>
                          <a:spcPts val="0"/>
                        </a:spcBef>
                        <a:spcAft>
                          <a:spcPts val="0"/>
                        </a:spcAft>
                        <a:buClr>
                          <a:schemeClr val="lt1"/>
                        </a:buClr>
                        <a:buSzPts val="1600"/>
                        <a:buFont typeface="Century Gothic"/>
                        <a:buNone/>
                      </a:pPr>
                      <a:r>
                        <a:t/>
                      </a:r>
                      <a:endParaRPr b="1" sz="1600">
                        <a:solidFill>
                          <a:schemeClr val="lt1"/>
                        </a:solidFill>
                      </a:endParaRPr>
                    </a:p>
                  </a:txBody>
                  <a:tcPr marT="45725" marB="45725" marR="91450" marL="91450" anchor="ctr">
                    <a:solidFill>
                      <a:srgbClr val="FF0C52"/>
                    </a:solidFill>
                  </a:tcPr>
                </a:tc>
                <a:tc>
                  <a:txBody>
                    <a:bodyPr>
                      <a:noAutofit/>
                    </a:bodyPr>
                    <a:lstStyle/>
                    <a:p>
                      <a:pPr indent="0" lvl="0" marL="0" marR="0" rtl="0" algn="l">
                        <a:lnSpc>
                          <a:spcPct val="100000"/>
                        </a:lnSpc>
                        <a:spcBef>
                          <a:spcPts val="0"/>
                        </a:spcBef>
                        <a:spcAft>
                          <a:spcPts val="0"/>
                        </a:spcAft>
                        <a:buClr>
                          <a:srgbClr val="171616"/>
                        </a:buClr>
                        <a:buSzPts val="1350"/>
                        <a:buFont typeface="Century Gothic"/>
                        <a:buNone/>
                      </a:pPr>
                      <a:r>
                        <a:rPr b="1" lang="en-US" sz="1200">
                          <a:latin typeface="Century Gothic"/>
                          <a:ea typeface="Century Gothic"/>
                          <a:cs typeface="Century Gothic"/>
                          <a:sym typeface="Century Gothic"/>
                        </a:rPr>
                        <a:t>1- </a:t>
                      </a:r>
                      <a:r>
                        <a:rPr b="1" lang="en-US" sz="1200" u="sng">
                          <a:latin typeface="Century Gothic"/>
                          <a:ea typeface="Century Gothic"/>
                          <a:cs typeface="Century Gothic"/>
                          <a:sym typeface="Century Gothic"/>
                        </a:rPr>
                        <a:t>Hypo</a:t>
                      </a:r>
                      <a:r>
                        <a:rPr b="1" lang="en-US" sz="1200">
                          <a:latin typeface="Century Gothic"/>
                          <a:ea typeface="Century Gothic"/>
                          <a:cs typeface="Century Gothic"/>
                          <a:sym typeface="Century Gothic"/>
                        </a:rPr>
                        <a:t>gonadism</a:t>
                      </a:r>
                      <a:r>
                        <a:rPr b="1" lang="en-US" sz="1200">
                          <a:solidFill>
                            <a:srgbClr val="171616"/>
                          </a:solidFill>
                          <a:latin typeface="Century Gothic"/>
                          <a:ea typeface="Century Gothic"/>
                          <a:cs typeface="Century Gothic"/>
                          <a:sym typeface="Century Gothic"/>
                        </a:rPr>
                        <a:t> </a:t>
                      </a:r>
                      <a:r>
                        <a:rPr b="0" lang="en-US" sz="1200">
                          <a:solidFill>
                            <a:srgbClr val="999999"/>
                          </a:solidFill>
                          <a:latin typeface="Century Gothic"/>
                          <a:ea typeface="Century Gothic"/>
                          <a:cs typeface="Century Gothic"/>
                          <a:sym typeface="Century Gothic"/>
                        </a:rPr>
                        <a:t>(reduction or absence of hormone secretion or other physiological activity of the gonads (testes or ovaries))</a:t>
                      </a:r>
                      <a:r>
                        <a:rPr b="0" lang="en-US" sz="1200">
                          <a:solidFill>
                            <a:srgbClr val="999999"/>
                          </a:solidFill>
                          <a:latin typeface="Century Gothic"/>
                          <a:ea typeface="Century Gothic"/>
                          <a:cs typeface="Century Gothic"/>
                          <a:sym typeface="Century Gothic"/>
                        </a:rPr>
                        <a:t> :</a:t>
                      </a:r>
                      <a:endParaRPr b="0" sz="1200">
                        <a:solidFill>
                          <a:srgbClr val="999999"/>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FF0C52"/>
                        </a:buClr>
                        <a:buSzPts val="1350"/>
                        <a:buFont typeface="Century Gothic"/>
                        <a:buNone/>
                      </a:pPr>
                      <a:r>
                        <a:t/>
                      </a:r>
                      <a:endParaRPr b="1" sz="1200">
                        <a:solidFill>
                          <a:srgbClr val="171616"/>
                        </a:solidFill>
                      </a:endParaRPr>
                    </a:p>
                    <a:p>
                      <a:pPr indent="0" lvl="0" marL="0" marR="0" rtl="0" algn="l">
                        <a:lnSpc>
                          <a:spcPct val="100000"/>
                        </a:lnSpc>
                        <a:spcBef>
                          <a:spcPts val="0"/>
                        </a:spcBef>
                        <a:spcAft>
                          <a:spcPts val="0"/>
                        </a:spcAft>
                        <a:buClr>
                          <a:srgbClr val="FF0C52"/>
                        </a:buClr>
                        <a:buSzPts val="1350"/>
                        <a:buFont typeface="Century Gothic"/>
                        <a:buNone/>
                      </a:pPr>
                      <a:r>
                        <a:rPr b="1" lang="en-US" sz="1200">
                          <a:solidFill>
                            <a:srgbClr val="FF0C52"/>
                          </a:solidFill>
                          <a:latin typeface="Century Gothic"/>
                          <a:ea typeface="Century Gothic"/>
                          <a:cs typeface="Century Gothic"/>
                          <a:sym typeface="Century Gothic"/>
                        </a:rPr>
                        <a:t> </a:t>
                      </a:r>
                      <a:r>
                        <a:rPr b="1" lang="en-US" sz="1200">
                          <a:solidFill>
                            <a:srgbClr val="FF0C52"/>
                          </a:solidFill>
                          <a:latin typeface="Century Gothic"/>
                          <a:ea typeface="Century Gothic"/>
                          <a:cs typeface="Century Gothic"/>
                          <a:sym typeface="Century Gothic"/>
                        </a:rPr>
                        <a:t> </a:t>
                      </a:r>
                      <a:r>
                        <a:rPr b="1" lang="en-US" sz="1200">
                          <a:latin typeface="Century Gothic"/>
                          <a:ea typeface="Century Gothic"/>
                          <a:cs typeface="Century Gothic"/>
                          <a:sym typeface="Century Gothic"/>
                        </a:rPr>
                        <a:t>- </a:t>
                      </a:r>
                      <a:r>
                        <a:rPr b="0" lang="en-US" sz="1200">
                          <a:latin typeface="Century Gothic"/>
                          <a:ea typeface="Century Gothic"/>
                          <a:cs typeface="Century Gothic"/>
                          <a:sym typeface="Century Gothic"/>
                        </a:rPr>
                        <a:t>In</a:t>
                      </a:r>
                      <a:r>
                        <a:rPr b="1" lang="en-US" sz="1200">
                          <a:latin typeface="Century Gothic"/>
                          <a:ea typeface="Century Gothic"/>
                          <a:cs typeface="Century Gothic"/>
                          <a:sym typeface="Century Gothic"/>
                        </a:rPr>
                        <a:t> women: </a:t>
                      </a:r>
                      <a:r>
                        <a:rPr b="0" lang="en-US" sz="1200">
                          <a:latin typeface="Century Gothic"/>
                          <a:ea typeface="Century Gothic"/>
                          <a:cs typeface="Century Gothic"/>
                          <a:sym typeface="Century Gothic"/>
                        </a:rPr>
                        <a:t>ovarian dysfunction, amenorrhea</a:t>
                      </a:r>
                      <a:r>
                        <a:rPr b="0" lang="en-US" sz="1200">
                          <a:solidFill>
                            <a:srgbClr val="171616"/>
                          </a:solidFill>
                          <a:latin typeface="Century Gothic"/>
                          <a:ea typeface="Century Gothic"/>
                          <a:cs typeface="Century Gothic"/>
                          <a:sym typeface="Century Gothic"/>
                        </a:rPr>
                        <a:t> </a:t>
                      </a:r>
                      <a:r>
                        <a:rPr b="0" lang="en-US" sz="1200">
                          <a:solidFill>
                            <a:srgbClr val="999999"/>
                          </a:solidFill>
                          <a:latin typeface="Century Gothic"/>
                          <a:ea typeface="Century Gothic"/>
                          <a:cs typeface="Century Gothic"/>
                          <a:sym typeface="Century Gothic"/>
                        </a:rPr>
                        <a:t>(in abnormal absence of menstruation)</a:t>
                      </a:r>
                      <a:r>
                        <a:rPr b="0" lang="en-US" sz="1200">
                          <a:solidFill>
                            <a:schemeClr val="accent3"/>
                          </a:solidFill>
                          <a:latin typeface="Century Gothic"/>
                          <a:ea typeface="Century Gothic"/>
                          <a:cs typeface="Century Gothic"/>
                          <a:sym typeface="Century Gothic"/>
                        </a:rPr>
                        <a:t> </a:t>
                      </a:r>
                      <a:r>
                        <a:rPr b="0" lang="en-US" sz="1200">
                          <a:latin typeface="Century Gothic"/>
                          <a:ea typeface="Century Gothic"/>
                          <a:cs typeface="Century Gothic"/>
                          <a:sym typeface="Century Gothic"/>
                        </a:rPr>
                        <a:t>, anovulation,</a:t>
                      </a:r>
                      <a:r>
                        <a:rPr b="0" lang="en-US" sz="1200">
                          <a:latin typeface="Century Gothic"/>
                          <a:ea typeface="Century Gothic"/>
                          <a:cs typeface="Century Gothic"/>
                          <a:sym typeface="Century Gothic"/>
                        </a:rPr>
                        <a:t> </a:t>
                      </a:r>
                      <a:r>
                        <a:rPr b="1" lang="en-US" sz="1200">
                          <a:latin typeface="Century Gothic"/>
                          <a:ea typeface="Century Gothic"/>
                          <a:cs typeface="Century Gothic"/>
                          <a:sym typeface="Century Gothic"/>
                        </a:rPr>
                        <a:t>hyperprolactinemia</a:t>
                      </a:r>
                      <a:r>
                        <a:rPr b="1" lang="en-US" sz="1200">
                          <a:solidFill>
                            <a:srgbClr val="171616"/>
                          </a:solidFill>
                          <a:latin typeface="Century Gothic"/>
                          <a:ea typeface="Century Gothic"/>
                          <a:cs typeface="Century Gothic"/>
                          <a:sym typeface="Century Gothic"/>
                        </a:rPr>
                        <a:t> </a:t>
                      </a:r>
                      <a:r>
                        <a:rPr b="0" lang="en-US" sz="1200">
                          <a:solidFill>
                            <a:srgbClr val="999999"/>
                          </a:solidFill>
                          <a:latin typeface="Century Gothic"/>
                          <a:ea typeface="Century Gothic"/>
                          <a:cs typeface="Century Gothic"/>
                          <a:sym typeface="Century Gothic"/>
                        </a:rPr>
                        <a:t>(high</a:t>
                      </a:r>
                      <a:r>
                        <a:rPr b="0" lang="en-US" sz="1200">
                          <a:solidFill>
                            <a:srgbClr val="999999"/>
                          </a:solidFill>
                          <a:latin typeface="Century Gothic"/>
                          <a:ea typeface="Century Gothic"/>
                          <a:cs typeface="Century Gothic"/>
                          <a:sym typeface="Century Gothic"/>
                        </a:rPr>
                        <a:t> prolactin)</a:t>
                      </a:r>
                      <a:r>
                        <a:rPr b="0" lang="en-US" sz="1200">
                          <a:solidFill>
                            <a:srgbClr val="171616"/>
                          </a:solidFill>
                          <a:latin typeface="Century Gothic"/>
                          <a:ea typeface="Century Gothic"/>
                          <a:cs typeface="Century Gothic"/>
                          <a:sym typeface="Century Gothic"/>
                        </a:rPr>
                        <a:t> </a:t>
                      </a:r>
                      <a:r>
                        <a:rPr b="0" lang="en-US" sz="1200">
                          <a:latin typeface="Century Gothic"/>
                          <a:ea typeface="Century Gothic"/>
                          <a:cs typeface="Century Gothic"/>
                          <a:sym typeface="Century Gothic"/>
                        </a:rPr>
                        <a:t>→</a:t>
                      </a:r>
                      <a:r>
                        <a:rPr b="0" lang="en-US" sz="1200">
                          <a:latin typeface="Century Gothic"/>
                          <a:ea typeface="Century Gothic"/>
                          <a:cs typeface="Century Gothic"/>
                          <a:sym typeface="Century Gothic"/>
                        </a:rPr>
                        <a:t> infertility.</a:t>
                      </a:r>
                      <a:endParaRPr sz="1200"/>
                    </a:p>
                    <a:p>
                      <a:pPr indent="0" lvl="0" marL="0" marR="0" rtl="0" algn="l">
                        <a:lnSpc>
                          <a:spcPct val="100000"/>
                        </a:lnSpc>
                        <a:spcBef>
                          <a:spcPts val="0"/>
                        </a:spcBef>
                        <a:spcAft>
                          <a:spcPts val="0"/>
                        </a:spcAft>
                        <a:buClr>
                          <a:schemeClr val="dk1"/>
                        </a:buClr>
                        <a:buSzPts val="1350"/>
                        <a:buFont typeface="Century Gothic"/>
                        <a:buNone/>
                      </a:pPr>
                      <a:r>
                        <a:t/>
                      </a:r>
                      <a:endParaRPr b="1" sz="1200">
                        <a:solidFill>
                          <a:srgbClr val="171616"/>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70C0"/>
                        </a:buClr>
                        <a:buSzPts val="1350"/>
                        <a:buFont typeface="Century Gothic"/>
                        <a:buNone/>
                      </a:pPr>
                      <a:r>
                        <a:rPr b="1" lang="en-US" sz="1200"/>
                        <a:t>-</a:t>
                      </a:r>
                      <a:r>
                        <a:rPr b="1" lang="en-US" sz="1200">
                          <a:latin typeface="Century Gothic"/>
                          <a:ea typeface="Century Gothic"/>
                          <a:cs typeface="Century Gothic"/>
                          <a:sym typeface="Century Gothic"/>
                        </a:rPr>
                        <a:t> </a:t>
                      </a:r>
                      <a:r>
                        <a:rPr b="0" lang="en-US" sz="1200">
                          <a:latin typeface="Century Gothic"/>
                          <a:ea typeface="Century Gothic"/>
                          <a:cs typeface="Century Gothic"/>
                          <a:sym typeface="Century Gothic"/>
                        </a:rPr>
                        <a:t>In</a:t>
                      </a:r>
                      <a:r>
                        <a:rPr b="1" lang="en-US" sz="1200">
                          <a:latin typeface="Century Gothic"/>
                          <a:ea typeface="Century Gothic"/>
                          <a:cs typeface="Century Gothic"/>
                          <a:sym typeface="Century Gothic"/>
                        </a:rPr>
                        <a:t> men: </a:t>
                      </a:r>
                      <a:r>
                        <a:rPr b="0" lang="en-US" sz="1200">
                          <a:latin typeface="Century Gothic"/>
                          <a:ea typeface="Century Gothic"/>
                          <a:cs typeface="Century Gothic"/>
                          <a:sym typeface="Century Gothic"/>
                        </a:rPr>
                        <a:t>gynecomastia</a:t>
                      </a:r>
                      <a:r>
                        <a:rPr b="0" lang="en-US" sz="1000">
                          <a:latin typeface="Century Gothic"/>
                          <a:ea typeface="Century Gothic"/>
                          <a:cs typeface="Century Gothic"/>
                          <a:sym typeface="Century Gothic"/>
                        </a:rPr>
                        <a:t>(التث</a:t>
                      </a:r>
                      <a:r>
                        <a:rPr lang="en-US" sz="1000"/>
                        <a:t>دي)</a:t>
                      </a:r>
                      <a:r>
                        <a:rPr b="0" lang="en-US" sz="1200">
                          <a:latin typeface="Century Gothic"/>
                          <a:ea typeface="Century Gothic"/>
                          <a:cs typeface="Century Gothic"/>
                          <a:sym typeface="Century Gothic"/>
                        </a:rPr>
                        <a:t>, decreased muscle &amp; bone mass, testicular atrophy, sexual impotence due to inhibition of luteinizing hormone (</a:t>
                      </a:r>
                      <a:r>
                        <a:rPr b="1" lang="en-US" sz="1200">
                          <a:latin typeface="Century Gothic"/>
                          <a:ea typeface="Century Gothic"/>
                          <a:cs typeface="Century Gothic"/>
                          <a:sym typeface="Century Gothic"/>
                        </a:rPr>
                        <a:t>LH</a:t>
                      </a:r>
                      <a:r>
                        <a:rPr b="0" lang="en-US" sz="1200">
                          <a:latin typeface="Century Gothic"/>
                          <a:ea typeface="Century Gothic"/>
                          <a:cs typeface="Century Gothic"/>
                          <a:sym typeface="Century Gothic"/>
                        </a:rPr>
                        <a:t>), decrease in </a:t>
                      </a:r>
                      <a:r>
                        <a:rPr b="1" lang="en-US" sz="1200">
                          <a:latin typeface="Century Gothic"/>
                          <a:ea typeface="Century Gothic"/>
                          <a:cs typeface="Century Gothic"/>
                          <a:sym typeface="Century Gothic"/>
                        </a:rPr>
                        <a:t>testosterone</a:t>
                      </a:r>
                      <a:r>
                        <a:rPr b="0" lang="en-US" sz="1200">
                          <a:latin typeface="Century Gothic"/>
                          <a:ea typeface="Century Gothic"/>
                          <a:cs typeface="Century Gothic"/>
                          <a:sym typeface="Century Gothic"/>
                        </a:rPr>
                        <a:t>, estradiol, progesterone. </a:t>
                      </a:r>
                      <a:endParaRPr b="0" sz="12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70C0"/>
                        </a:buClr>
                        <a:buSzPts val="1350"/>
                        <a:buFont typeface="Century Gothic"/>
                        <a:buNone/>
                      </a:pPr>
                      <a:r>
                        <a:rPr lang="en-US" sz="1200">
                          <a:solidFill>
                            <a:schemeClr val="accent1"/>
                          </a:solidFill>
                        </a:rPr>
                        <a:t>in short term it </a:t>
                      </a:r>
                      <a:r>
                        <a:rPr lang="en-US" sz="1200">
                          <a:solidFill>
                            <a:schemeClr val="accent1"/>
                          </a:solidFill>
                        </a:rPr>
                        <a:t>increase</a:t>
                      </a:r>
                      <a:r>
                        <a:rPr lang="en-US" sz="1200">
                          <a:solidFill>
                            <a:schemeClr val="accent1"/>
                          </a:solidFill>
                        </a:rPr>
                        <a:t> sexual ability </a:t>
                      </a:r>
                      <a:endParaRPr sz="1200">
                        <a:solidFill>
                          <a:schemeClr val="accent1"/>
                        </a:solidFill>
                      </a:endParaRPr>
                    </a:p>
                    <a:p>
                      <a:pPr indent="0" lvl="0" marL="0" marR="0" rtl="0" algn="l">
                        <a:lnSpc>
                          <a:spcPct val="100000"/>
                        </a:lnSpc>
                        <a:spcBef>
                          <a:spcPts val="0"/>
                        </a:spcBef>
                        <a:spcAft>
                          <a:spcPts val="0"/>
                        </a:spcAft>
                        <a:buClr>
                          <a:srgbClr val="0070C0"/>
                        </a:buClr>
                        <a:buSzPts val="1350"/>
                        <a:buFont typeface="Century Gothic"/>
                        <a:buNone/>
                      </a:pPr>
                      <a:r>
                        <a:rPr lang="en-US" sz="1200">
                          <a:solidFill>
                            <a:schemeClr val="accent1"/>
                          </a:solidFill>
                        </a:rPr>
                        <a:t>in long term (months or years)it cause impotence</a:t>
                      </a:r>
                      <a:endParaRPr sz="1200">
                        <a:solidFill>
                          <a:schemeClr val="accent1"/>
                        </a:solidFill>
                      </a:endParaRPr>
                    </a:p>
                    <a:p>
                      <a:pPr indent="0" lvl="0" marL="0" marR="0" rtl="0" algn="l">
                        <a:lnSpc>
                          <a:spcPct val="100000"/>
                        </a:lnSpc>
                        <a:spcBef>
                          <a:spcPts val="0"/>
                        </a:spcBef>
                        <a:spcAft>
                          <a:spcPts val="0"/>
                        </a:spcAft>
                        <a:buClr>
                          <a:schemeClr val="dk1"/>
                        </a:buClr>
                        <a:buSzPts val="1350"/>
                        <a:buFont typeface="Century Gothic"/>
                        <a:buNone/>
                      </a:pPr>
                      <a:r>
                        <a:t/>
                      </a:r>
                      <a:endParaRPr b="1" sz="1200">
                        <a:solidFill>
                          <a:srgbClr val="171616"/>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171616"/>
                        </a:buClr>
                        <a:buSzPts val="1350"/>
                        <a:buFont typeface="Century Gothic"/>
                        <a:buNone/>
                      </a:pPr>
                      <a:r>
                        <a:rPr b="1" lang="en-US" sz="1200">
                          <a:latin typeface="Century Gothic"/>
                          <a:ea typeface="Century Gothic"/>
                          <a:cs typeface="Century Gothic"/>
                          <a:sym typeface="Century Gothic"/>
                        </a:rPr>
                        <a:t>2- </a:t>
                      </a:r>
                      <a:r>
                        <a:rPr b="1" lang="en-US" sz="1200" u="sng">
                          <a:latin typeface="Century Gothic"/>
                          <a:ea typeface="Century Gothic"/>
                          <a:cs typeface="Century Gothic"/>
                          <a:sym typeface="Century Gothic"/>
                        </a:rPr>
                        <a:t>Hypo</a:t>
                      </a:r>
                      <a:r>
                        <a:rPr b="1" lang="en-US" sz="1200">
                          <a:latin typeface="Century Gothic"/>
                          <a:ea typeface="Century Gothic"/>
                          <a:cs typeface="Century Gothic"/>
                          <a:sym typeface="Century Gothic"/>
                        </a:rPr>
                        <a:t>glycemia &amp; ketoacidosis </a:t>
                      </a:r>
                      <a:r>
                        <a:rPr b="0" lang="en-US" sz="1200">
                          <a:latin typeface="Century Gothic"/>
                          <a:ea typeface="Century Gothic"/>
                          <a:cs typeface="Century Gothic"/>
                          <a:sym typeface="Century Gothic"/>
                        </a:rPr>
                        <a:t>due to impaired </a:t>
                      </a:r>
                      <a:r>
                        <a:rPr b="1" lang="en-US" sz="1200">
                          <a:latin typeface="Century Gothic"/>
                          <a:ea typeface="Century Gothic"/>
                          <a:cs typeface="Century Gothic"/>
                          <a:sym typeface="Century Gothic"/>
                        </a:rPr>
                        <a:t>hepatic gluconeogenesis</a:t>
                      </a:r>
                      <a:r>
                        <a:rPr b="0" lang="en-US" sz="1200">
                          <a:latin typeface="Century Gothic"/>
                          <a:ea typeface="Century Gothic"/>
                          <a:cs typeface="Century Gothic"/>
                          <a:sym typeface="Century Gothic"/>
                        </a:rPr>
                        <a:t> &amp; excessive lipolytic factors, especially increased </a:t>
                      </a:r>
                      <a:r>
                        <a:rPr b="1" lang="en-US" sz="1200">
                          <a:latin typeface="Century Gothic"/>
                          <a:ea typeface="Century Gothic"/>
                          <a:cs typeface="Century Gothic"/>
                          <a:sym typeface="Century Gothic"/>
                        </a:rPr>
                        <a:t>cortisol</a:t>
                      </a:r>
                      <a:r>
                        <a:rPr b="0" lang="en-US" sz="1200">
                          <a:latin typeface="Century Gothic"/>
                          <a:ea typeface="Century Gothic"/>
                          <a:cs typeface="Century Gothic"/>
                          <a:sym typeface="Century Gothic"/>
                        </a:rPr>
                        <a:t> and </a:t>
                      </a:r>
                      <a:r>
                        <a:rPr b="1" lang="en-US" sz="1200">
                          <a:latin typeface="Century Gothic"/>
                          <a:ea typeface="Century Gothic"/>
                          <a:cs typeface="Century Gothic"/>
                          <a:sym typeface="Century Gothic"/>
                        </a:rPr>
                        <a:t>growth hormone</a:t>
                      </a:r>
                      <a:r>
                        <a:rPr b="0" lang="en-US" sz="1200">
                          <a:latin typeface="Century Gothic"/>
                          <a:ea typeface="Century Gothic"/>
                          <a:cs typeface="Century Gothic"/>
                          <a:sym typeface="Century Gothic"/>
                        </a:rPr>
                        <a:t>.</a:t>
                      </a:r>
                      <a:r>
                        <a:rPr b="0" lang="en-US" sz="1200">
                          <a:latin typeface="Century Gothic"/>
                          <a:ea typeface="Century Gothic"/>
                          <a:cs typeface="Century Gothic"/>
                          <a:sym typeface="Century Gothic"/>
                        </a:rPr>
                        <a:t> </a:t>
                      </a:r>
                      <a:endParaRPr b="0" sz="1200">
                        <a:latin typeface="Century Gothic"/>
                        <a:ea typeface="Century Gothic"/>
                        <a:cs typeface="Century Gothic"/>
                        <a:sym typeface="Century Gothic"/>
                      </a:endParaRPr>
                    </a:p>
                  </a:txBody>
                  <a:tcPr marT="45725" marB="45725" marR="91450" marL="91450" anchor="ctr"/>
                </a:tc>
              </a:tr>
              <a:tr h="2129750">
                <a:tc>
                  <a:txBody>
                    <a:bodyPr>
                      <a:noAutofit/>
                    </a:bodyPr>
                    <a:lstStyle/>
                    <a:p>
                      <a:pPr indent="0" lvl="0" marL="0" marR="0" rtl="0" algn="ctr">
                        <a:lnSpc>
                          <a:spcPct val="100000"/>
                        </a:lnSpc>
                        <a:spcBef>
                          <a:spcPts val="0"/>
                        </a:spcBef>
                        <a:spcAft>
                          <a:spcPts val="0"/>
                        </a:spcAft>
                        <a:buClr>
                          <a:srgbClr val="000000"/>
                        </a:buClr>
                        <a:buFont typeface="Arial"/>
                        <a:buNone/>
                      </a:pPr>
                      <a:r>
                        <a:t/>
                      </a:r>
                      <a:endParaRPr b="1" sz="1300">
                        <a:solidFill>
                          <a:srgbClr val="171616"/>
                        </a:solidFill>
                      </a:endParaRPr>
                    </a:p>
                  </a:txBody>
                  <a:tcPr marT="45725" marB="45725" marR="91450" marL="91450" anchor="ctr">
                    <a:solidFill>
                      <a:srgbClr val="BEFDED"/>
                    </a:solidFill>
                  </a:tcPr>
                </a:tc>
                <a:tc>
                  <a:txBody>
                    <a:bodyPr>
                      <a:noAutofit/>
                    </a:bodyPr>
                    <a:lstStyle/>
                    <a:p>
                      <a:pPr indent="0" lvl="0" marL="0" marR="0" rtl="0" algn="l">
                        <a:lnSpc>
                          <a:spcPct val="100000"/>
                        </a:lnSpc>
                        <a:spcBef>
                          <a:spcPts val="0"/>
                        </a:spcBef>
                        <a:spcAft>
                          <a:spcPts val="0"/>
                        </a:spcAft>
                        <a:buClr>
                          <a:srgbClr val="171616"/>
                        </a:buClr>
                        <a:buSzPts val="1350"/>
                        <a:buFont typeface="Century Gothic"/>
                        <a:buNone/>
                      </a:pPr>
                      <a:r>
                        <a:rPr b="1" lang="en-US" sz="1200">
                          <a:latin typeface="Century Gothic"/>
                          <a:ea typeface="Century Gothic"/>
                          <a:cs typeface="Century Gothic"/>
                          <a:sym typeface="Century Gothic"/>
                        </a:rPr>
                        <a:t>1- Tolerance </a:t>
                      </a:r>
                      <a:r>
                        <a:rPr lang="en-US" sz="1200">
                          <a:solidFill>
                            <a:schemeClr val="accent1"/>
                          </a:solidFill>
                        </a:rPr>
                        <a:t>due to </a:t>
                      </a:r>
                      <a:r>
                        <a:rPr lang="en-US" sz="1200">
                          <a:solidFill>
                            <a:schemeClr val="accent1"/>
                          </a:solidFill>
                        </a:rPr>
                        <a:t>Up regulation</a:t>
                      </a:r>
                      <a:endParaRPr sz="1200">
                        <a:solidFill>
                          <a:schemeClr val="accent1"/>
                        </a:solidFill>
                      </a:endParaRPr>
                    </a:p>
                    <a:p>
                      <a:pPr indent="0" lvl="0" marL="0" marR="0" rtl="0" algn="l">
                        <a:lnSpc>
                          <a:spcPct val="100000"/>
                        </a:lnSpc>
                        <a:spcBef>
                          <a:spcPts val="0"/>
                        </a:spcBef>
                        <a:spcAft>
                          <a:spcPts val="0"/>
                        </a:spcAft>
                        <a:buClr>
                          <a:srgbClr val="171616"/>
                        </a:buClr>
                        <a:buSzPts val="1350"/>
                        <a:buFont typeface="Century Gothic"/>
                        <a:buNone/>
                      </a:pPr>
                      <a:r>
                        <a:rPr b="1" lang="en-US" sz="1200">
                          <a:latin typeface="Century Gothic"/>
                          <a:ea typeface="Century Gothic"/>
                          <a:cs typeface="Century Gothic"/>
                          <a:sym typeface="Century Gothic"/>
                        </a:rPr>
                        <a:t>2- Physiological and psychological dependence</a:t>
                      </a:r>
                      <a:endParaRPr sz="1200"/>
                    </a:p>
                    <a:p>
                      <a:pPr indent="0" lvl="0" marL="0" marR="0" rtl="0" algn="l">
                        <a:lnSpc>
                          <a:spcPct val="100000"/>
                        </a:lnSpc>
                        <a:spcBef>
                          <a:spcPts val="0"/>
                        </a:spcBef>
                        <a:spcAft>
                          <a:spcPts val="0"/>
                        </a:spcAft>
                        <a:buClr>
                          <a:schemeClr val="accent3"/>
                        </a:buClr>
                        <a:buSzPts val="1100"/>
                        <a:buFont typeface="Century Gothic"/>
                        <a:buNone/>
                      </a:pPr>
                      <a:r>
                        <a:rPr b="0" lang="en-US" sz="1200">
                          <a:solidFill>
                            <a:srgbClr val="999999"/>
                          </a:solidFill>
                          <a:latin typeface="Century Gothic"/>
                          <a:ea typeface="Century Gothic"/>
                          <a:cs typeface="Century Gothic"/>
                          <a:sym typeface="Century Gothic"/>
                        </a:rPr>
                        <a:t>Physiological Dependence refers to the process throughout which a body becomes dependent upon a foreign substance,Ex.</a:t>
                      </a:r>
                      <a:r>
                        <a:rPr b="0" lang="en-US" sz="1200">
                          <a:solidFill>
                            <a:srgbClr val="999999"/>
                          </a:solidFill>
                          <a:latin typeface="Century Gothic"/>
                          <a:ea typeface="Century Gothic"/>
                          <a:cs typeface="Century Gothic"/>
                          <a:sym typeface="Century Gothic"/>
                        </a:rPr>
                        <a:t> </a:t>
                      </a:r>
                      <a:r>
                        <a:rPr b="0" lang="en-US" sz="1200">
                          <a:solidFill>
                            <a:srgbClr val="999999"/>
                          </a:solidFill>
                          <a:latin typeface="Century Gothic"/>
                          <a:ea typeface="Century Gothic"/>
                          <a:cs typeface="Century Gothic"/>
                          <a:sym typeface="Century Gothic"/>
                        </a:rPr>
                        <a:t>person becomes addicted to alcohol or drugs.</a:t>
                      </a:r>
                      <a:endParaRPr sz="1200">
                        <a:solidFill>
                          <a:srgbClr val="999999"/>
                        </a:solidFill>
                      </a:endParaRPr>
                    </a:p>
                    <a:p>
                      <a:pPr indent="0" lvl="0" marL="0" marR="0" rtl="0" algn="l">
                        <a:lnSpc>
                          <a:spcPct val="100000"/>
                        </a:lnSpc>
                        <a:spcBef>
                          <a:spcPts val="0"/>
                        </a:spcBef>
                        <a:spcAft>
                          <a:spcPts val="0"/>
                        </a:spcAft>
                        <a:buClr>
                          <a:srgbClr val="171616"/>
                        </a:buClr>
                        <a:buSzPts val="1350"/>
                        <a:buFont typeface="Century Gothic"/>
                        <a:buNone/>
                      </a:pPr>
                      <a:r>
                        <a:rPr b="1" lang="en-US" sz="1200">
                          <a:latin typeface="Century Gothic"/>
                          <a:ea typeface="Century Gothic"/>
                          <a:cs typeface="Century Gothic"/>
                          <a:sym typeface="Century Gothic"/>
                        </a:rPr>
                        <a:t>3- Addiction: dopamine</a:t>
                      </a:r>
                      <a:r>
                        <a:rPr lang="en-US" sz="1000">
                          <a:solidFill>
                            <a:schemeClr val="accent1"/>
                          </a:solidFill>
                        </a:rPr>
                        <a:t>(major </a:t>
                      </a:r>
                      <a:r>
                        <a:rPr lang="en-US" sz="1000">
                          <a:solidFill>
                            <a:schemeClr val="accent1"/>
                          </a:solidFill>
                        </a:rPr>
                        <a:t>transmitter</a:t>
                      </a:r>
                      <a:r>
                        <a:rPr lang="en-US" sz="1000">
                          <a:solidFill>
                            <a:schemeClr val="accent1"/>
                          </a:solidFill>
                        </a:rPr>
                        <a:t> for drug </a:t>
                      </a:r>
                      <a:r>
                        <a:rPr lang="en-US" sz="1000">
                          <a:solidFill>
                            <a:schemeClr val="accent1"/>
                          </a:solidFill>
                        </a:rPr>
                        <a:t>addiction</a:t>
                      </a:r>
                      <a:r>
                        <a:rPr lang="en-US" sz="1000">
                          <a:solidFill>
                            <a:schemeClr val="accent1"/>
                          </a:solidFill>
                        </a:rPr>
                        <a:t>)</a:t>
                      </a:r>
                      <a:r>
                        <a:rPr b="0" lang="en-US" sz="1000">
                          <a:solidFill>
                            <a:schemeClr val="accent1"/>
                          </a:solidFill>
                          <a:latin typeface="Century Gothic"/>
                          <a:ea typeface="Century Gothic"/>
                          <a:cs typeface="Century Gothic"/>
                          <a:sym typeface="Century Gothic"/>
                        </a:rPr>
                        <a:t>,</a:t>
                      </a:r>
                      <a:r>
                        <a:rPr b="1" lang="en-US" sz="1200">
                          <a:latin typeface="Century Gothic"/>
                          <a:ea typeface="Century Gothic"/>
                          <a:cs typeface="Century Gothic"/>
                          <a:sym typeface="Century Gothic"/>
                        </a:rPr>
                        <a:t> serotonin and opioids are involved.</a:t>
                      </a:r>
                      <a:endParaRPr sz="1200"/>
                    </a:p>
                    <a:p>
                      <a:pPr indent="0" lvl="0" marL="0" marR="0" rtl="0" algn="l">
                        <a:lnSpc>
                          <a:spcPct val="100000"/>
                        </a:lnSpc>
                        <a:spcBef>
                          <a:spcPts val="0"/>
                        </a:spcBef>
                        <a:spcAft>
                          <a:spcPts val="0"/>
                        </a:spcAft>
                        <a:buClr>
                          <a:srgbClr val="171616"/>
                        </a:buClr>
                        <a:buSzPts val="1350"/>
                        <a:buFont typeface="Century Gothic"/>
                        <a:buNone/>
                      </a:pPr>
                      <a:r>
                        <a:rPr b="1" lang="en-US" sz="1200">
                          <a:latin typeface="Century Gothic"/>
                          <a:ea typeface="Century Gothic"/>
                          <a:cs typeface="Century Gothic"/>
                          <a:sym typeface="Century Gothic"/>
                        </a:rPr>
                        <a:t>4- Neurologic disturbances</a:t>
                      </a:r>
                      <a:endParaRPr sz="1200"/>
                    </a:p>
                    <a:p>
                      <a:pPr indent="0" lvl="0" marL="0" marR="0" rtl="0" algn="l">
                        <a:lnSpc>
                          <a:spcPct val="100000"/>
                        </a:lnSpc>
                        <a:spcBef>
                          <a:spcPts val="0"/>
                        </a:spcBef>
                        <a:spcAft>
                          <a:spcPts val="0"/>
                        </a:spcAft>
                        <a:buClr>
                          <a:srgbClr val="171616"/>
                        </a:buClr>
                        <a:buSzPts val="1350"/>
                        <a:buFont typeface="Century Gothic"/>
                        <a:buNone/>
                      </a:pPr>
                      <a:r>
                        <a:rPr b="1" lang="en-US" sz="1200">
                          <a:latin typeface="Century Gothic"/>
                          <a:ea typeface="Century Gothic"/>
                          <a:cs typeface="Century Gothic"/>
                          <a:sym typeface="Century Gothic"/>
                        </a:rPr>
                        <a:t>5- Wernicke-Korsakoff syndrome</a:t>
                      </a:r>
                      <a:endParaRPr sz="1200"/>
                    </a:p>
                    <a:p>
                      <a:pPr indent="0" lvl="0" marL="0" marR="0" rtl="0" algn="l">
                        <a:lnSpc>
                          <a:spcPct val="100000"/>
                        </a:lnSpc>
                        <a:spcBef>
                          <a:spcPts val="0"/>
                        </a:spcBef>
                        <a:spcAft>
                          <a:spcPts val="0"/>
                        </a:spcAft>
                        <a:buClr>
                          <a:schemeClr val="accent3"/>
                        </a:buClr>
                        <a:buSzPts val="1100"/>
                        <a:buFont typeface="Century Gothic"/>
                        <a:buNone/>
                      </a:pPr>
                      <a:r>
                        <a:rPr lang="en-US" sz="1200">
                          <a:solidFill>
                            <a:srgbClr val="999999"/>
                          </a:solidFill>
                          <a:latin typeface="Century Gothic"/>
                          <a:ea typeface="Century Gothic"/>
                          <a:cs typeface="Century Gothic"/>
                          <a:sym typeface="Century Gothic"/>
                        </a:rPr>
                        <a:t>Vitamins deficiency→ A,D,B”B1”→ Wernicke encephalopathy or Korsakoff psychosis may occur. </a:t>
                      </a:r>
                      <a:endParaRPr sz="1200">
                        <a:solidFill>
                          <a:srgbClr val="999999"/>
                        </a:solidFill>
                      </a:endParaRPr>
                    </a:p>
                  </a:txBody>
                  <a:tcPr marT="45725" marB="45725" marR="91450" marL="91450" anchor="ctr"/>
                </a:tc>
              </a:tr>
            </a:tbl>
          </a:graphicData>
        </a:graphic>
      </p:graphicFrame>
      <p:sp>
        <p:nvSpPr>
          <p:cNvPr id="346" name="Google Shape;346;p31"/>
          <p:cNvSpPr txBox="1"/>
          <p:nvPr/>
        </p:nvSpPr>
        <p:spPr>
          <a:xfrm rot="-5400000">
            <a:off x="-958050" y="1183250"/>
            <a:ext cx="2287500" cy="37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171616"/>
              </a:buClr>
              <a:buSzPts val="1400"/>
              <a:buFont typeface="Century Gothic"/>
              <a:buNone/>
            </a:pPr>
            <a:r>
              <a:rPr b="1" lang="en-US">
                <a:solidFill>
                  <a:srgbClr val="171616"/>
                </a:solidFill>
                <a:latin typeface="Century Gothic"/>
                <a:ea typeface="Century Gothic"/>
                <a:cs typeface="Century Gothic"/>
                <a:sym typeface="Century Gothic"/>
              </a:rPr>
              <a:t>Cardiovascular System</a:t>
            </a:r>
            <a:endParaRPr/>
          </a:p>
        </p:txBody>
      </p:sp>
      <p:sp>
        <p:nvSpPr>
          <p:cNvPr id="347" name="Google Shape;347;p31"/>
          <p:cNvSpPr txBox="1"/>
          <p:nvPr/>
        </p:nvSpPr>
        <p:spPr>
          <a:xfrm rot="-5400000">
            <a:off x="-949950" y="3401550"/>
            <a:ext cx="2387700" cy="48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171616"/>
              </a:buClr>
              <a:buSzPts val="1200"/>
              <a:buFont typeface="Century Gothic"/>
              <a:buNone/>
            </a:pPr>
            <a:r>
              <a:rPr b="1" lang="en-US" sz="1200">
                <a:solidFill>
                  <a:srgbClr val="171616"/>
                </a:solidFill>
                <a:latin typeface="Century Gothic"/>
                <a:ea typeface="Century Gothic"/>
                <a:cs typeface="Century Gothic"/>
                <a:sym typeface="Century Gothic"/>
              </a:rPr>
              <a:t>Hematological complications</a:t>
            </a:r>
            <a:endParaRPr/>
          </a:p>
        </p:txBody>
      </p:sp>
      <p:sp>
        <p:nvSpPr>
          <p:cNvPr id="348" name="Google Shape;348;p31"/>
          <p:cNvSpPr txBox="1"/>
          <p:nvPr/>
        </p:nvSpPr>
        <p:spPr>
          <a:xfrm rot="-5400000">
            <a:off x="-1328425" y="6232250"/>
            <a:ext cx="31053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1600"/>
              <a:buFont typeface="Century Gothic"/>
              <a:buNone/>
            </a:pPr>
            <a:r>
              <a:rPr b="1" lang="en-US">
                <a:solidFill>
                  <a:schemeClr val="lt1"/>
                </a:solidFill>
                <a:latin typeface="Century Gothic"/>
                <a:ea typeface="Century Gothic"/>
                <a:cs typeface="Century Gothic"/>
                <a:sym typeface="Century Gothic"/>
              </a:rPr>
              <a:t>Endocrine system</a:t>
            </a:r>
            <a:endParaRPr/>
          </a:p>
        </p:txBody>
      </p:sp>
      <p:sp>
        <p:nvSpPr>
          <p:cNvPr id="349" name="Google Shape;349;p31"/>
          <p:cNvSpPr txBox="1"/>
          <p:nvPr/>
        </p:nvSpPr>
        <p:spPr>
          <a:xfrm rot="-5400000">
            <a:off x="-922200" y="8610700"/>
            <a:ext cx="22686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Font typeface="Arial"/>
              <a:buNone/>
            </a:pPr>
            <a:r>
              <a:rPr b="1" lang="en-US">
                <a:solidFill>
                  <a:srgbClr val="171616"/>
                </a:solidFill>
                <a:latin typeface="Century Gothic"/>
                <a:ea typeface="Century Gothic"/>
                <a:cs typeface="Century Gothic"/>
                <a:sym typeface="Century Gothic"/>
              </a:rPr>
              <a:t>Central Nervous System</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350" name="Google Shape;350;p31"/>
          <p:cNvSpPr/>
          <p:nvPr/>
        </p:nvSpPr>
        <p:spPr>
          <a:xfrm>
            <a:off x="7265650" y="1374475"/>
            <a:ext cx="655500" cy="168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1"/>
          <p:cNvSpPr/>
          <p:nvPr/>
        </p:nvSpPr>
        <p:spPr>
          <a:xfrm>
            <a:off x="7097200" y="5226400"/>
            <a:ext cx="992400" cy="1218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1"/>
          <p:cNvSpPr/>
          <p:nvPr/>
        </p:nvSpPr>
        <p:spPr>
          <a:xfrm>
            <a:off x="7097200" y="8402325"/>
            <a:ext cx="814500" cy="2622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1"/>
          <p:cNvSpPr/>
          <p:nvPr/>
        </p:nvSpPr>
        <p:spPr>
          <a:xfrm>
            <a:off x="7218825" y="9488400"/>
            <a:ext cx="655500" cy="1218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32"/>
          <p:cNvSpPr/>
          <p:nvPr/>
        </p:nvSpPr>
        <p:spPr>
          <a:xfrm>
            <a:off x="0" y="0"/>
            <a:ext cx="6858000" cy="619932"/>
          </a:xfrm>
          <a:prstGeom prst="rect">
            <a:avLst/>
          </a:prstGeom>
          <a:solidFill>
            <a:srgbClr val="3BB8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entury Gothic"/>
                <a:ea typeface="Century Gothic"/>
                <a:cs typeface="Century Gothic"/>
                <a:sym typeface="Century Gothic"/>
              </a:rPr>
              <a:t>Chronic Alcoholism Associated Syndromes </a:t>
            </a:r>
            <a:endParaRPr sz="2000">
              <a:solidFill>
                <a:schemeClr val="lt1"/>
              </a:solidFill>
              <a:latin typeface="Century Gothic"/>
              <a:ea typeface="Century Gothic"/>
              <a:cs typeface="Century Gothic"/>
              <a:sym typeface="Century Gothic"/>
            </a:endParaRPr>
          </a:p>
        </p:txBody>
      </p:sp>
      <p:graphicFrame>
        <p:nvGraphicFramePr>
          <p:cNvPr id="360" name="Google Shape;360;p32"/>
          <p:cNvGraphicFramePr/>
          <p:nvPr/>
        </p:nvGraphicFramePr>
        <p:xfrm>
          <a:off x="496303" y="823606"/>
          <a:ext cx="3000000" cy="3000000"/>
        </p:xfrm>
        <a:graphic>
          <a:graphicData uri="http://schemas.openxmlformats.org/drawingml/2006/table">
            <a:tbl>
              <a:tblPr bandRow="1" firstRow="1">
                <a:noFill/>
                <a:tableStyleId>{E3ABE578-0B93-4C43-9D9A-7F2D9B46B9E4}</a:tableStyleId>
              </a:tblPr>
              <a:tblGrid>
                <a:gridCol w="4108925"/>
                <a:gridCol w="1786625"/>
              </a:tblGrid>
              <a:tr h="424350">
                <a:tc gridSpan="2">
                  <a:txBody>
                    <a:bodyPr>
                      <a:noAutofit/>
                    </a:bodyPr>
                    <a:lstStyle/>
                    <a:p>
                      <a:pPr indent="0" lvl="0" marL="0" marR="0" rtl="0" algn="ctr">
                        <a:spcBef>
                          <a:spcPts val="0"/>
                        </a:spcBef>
                        <a:spcAft>
                          <a:spcPts val="0"/>
                        </a:spcAft>
                        <a:buNone/>
                      </a:pPr>
                      <a:r>
                        <a:rPr lang="en-US"/>
                        <a:t>Fetal Alcohol Syndrome (FAS): </a:t>
                      </a:r>
                      <a:r>
                        <a:rPr lang="en-US" u="sng">
                          <a:solidFill>
                            <a:srgbClr val="FFFF00"/>
                          </a:solidFill>
                        </a:rPr>
                        <a:t>Irreversible</a:t>
                      </a:r>
                      <a:endParaRPr/>
                    </a:p>
                  </a:txBody>
                  <a:tcPr marT="45725" marB="45725" marR="91450" marL="91450" anchor="ctr"/>
                </a:tc>
                <a:tc hMerge="1"/>
              </a:tr>
              <a:tr h="2821450">
                <a:tc>
                  <a:txBody>
                    <a:bodyPr>
                      <a:noAutofit/>
                    </a:bodyPr>
                    <a:lstStyle/>
                    <a:p>
                      <a:pPr indent="-285750" lvl="0" marL="285750" rtl="0" algn="l">
                        <a:spcBef>
                          <a:spcPts val="0"/>
                        </a:spcBef>
                        <a:spcAft>
                          <a:spcPts val="0"/>
                        </a:spcAft>
                        <a:buClr>
                          <a:srgbClr val="999999"/>
                        </a:buClr>
                        <a:buSzPts val="1200"/>
                        <a:buFont typeface="Noto Sans Symbols"/>
                        <a:buChar char="▪"/>
                      </a:pPr>
                      <a:r>
                        <a:rPr lang="en-US" sz="1200">
                          <a:solidFill>
                            <a:srgbClr val="999999"/>
                          </a:solidFill>
                        </a:rPr>
                        <a:t>Alcohol is the leading cause of mental retardation and congenital malformation.</a:t>
                      </a:r>
                      <a:endParaRPr sz="1200">
                        <a:solidFill>
                          <a:srgbClr val="999999"/>
                        </a:solidFill>
                      </a:endParaRPr>
                    </a:p>
                    <a:p>
                      <a:pPr indent="-288925" lvl="0" marL="285750" rtl="0" algn="l">
                        <a:spcBef>
                          <a:spcPts val="0"/>
                        </a:spcBef>
                        <a:spcAft>
                          <a:spcPts val="0"/>
                        </a:spcAft>
                        <a:buClr>
                          <a:srgbClr val="999999"/>
                        </a:buClr>
                        <a:buSzPts val="1200"/>
                        <a:buFont typeface="Noto Sans Symbols"/>
                        <a:buChar char="▪"/>
                      </a:pPr>
                      <a:r>
                        <a:rPr lang="en-US" sz="1200">
                          <a:solidFill>
                            <a:srgbClr val="999999"/>
                          </a:solidFill>
                        </a:rPr>
                        <a:t>Ethanol rapidly crosses placenta → the fetal liver has little or no </a:t>
                      </a:r>
                      <a:r>
                        <a:rPr b="1" lang="en-US" sz="1200">
                          <a:solidFill>
                            <a:srgbClr val="999999"/>
                          </a:solidFill>
                        </a:rPr>
                        <a:t>alcohol dehydrogenase </a:t>
                      </a:r>
                      <a:r>
                        <a:rPr lang="en-US" sz="1200">
                          <a:solidFill>
                            <a:srgbClr val="999999"/>
                          </a:solidFill>
                        </a:rPr>
                        <a:t>→ fetus must rely on maternal &amp; placental enzymes for elimination.</a:t>
                      </a:r>
                      <a:endParaRPr sz="1200">
                        <a:solidFill>
                          <a:srgbClr val="999999"/>
                        </a:solidFill>
                      </a:endParaRPr>
                    </a:p>
                    <a:p>
                      <a:pPr indent="-285750" lvl="0" marL="285750" rtl="0" algn="l">
                        <a:spcBef>
                          <a:spcPts val="0"/>
                        </a:spcBef>
                        <a:spcAft>
                          <a:spcPts val="0"/>
                        </a:spcAft>
                        <a:buClr>
                          <a:schemeClr val="dk1"/>
                        </a:buClr>
                        <a:buSzPts val="1200"/>
                        <a:buFont typeface="Noto Sans Symbols"/>
                        <a:buChar char="▪"/>
                      </a:pPr>
                      <a:r>
                        <a:rPr lang="en-US" sz="1200"/>
                        <a:t>Ethanol rapidly crosses placenta </a:t>
                      </a:r>
                      <a:r>
                        <a:rPr lang="en-US" sz="1000">
                          <a:solidFill>
                            <a:schemeClr val="accent1"/>
                          </a:solidFill>
                        </a:rPr>
                        <a:t>because it is highly lipid soluble and it is very small molecule </a:t>
                      </a:r>
                      <a:endParaRPr sz="1000">
                        <a:solidFill>
                          <a:schemeClr val="accent1"/>
                        </a:solidFill>
                      </a:endParaRPr>
                    </a:p>
                    <a:p>
                      <a:pPr indent="-285750" lvl="0" marL="285750" rtl="0" algn="l">
                        <a:spcBef>
                          <a:spcPts val="0"/>
                        </a:spcBef>
                        <a:spcAft>
                          <a:spcPts val="0"/>
                        </a:spcAft>
                        <a:buClr>
                          <a:schemeClr val="dk1"/>
                        </a:buClr>
                        <a:buSzPts val="1200"/>
                        <a:buFont typeface="Noto Sans Symbols"/>
                        <a:buChar char="▪"/>
                      </a:pPr>
                      <a:r>
                        <a:rPr b="1" lang="en-US" sz="1200"/>
                        <a:t>Pre-natal</a:t>
                      </a:r>
                      <a:r>
                        <a:rPr lang="en-US" sz="1200"/>
                        <a:t> exposure to alcohol causes:</a:t>
                      </a:r>
                      <a:endParaRPr sz="1200"/>
                    </a:p>
                    <a:p>
                      <a:pPr indent="-330200" lvl="0" marL="342900" rtl="0" algn="l">
                        <a:spcBef>
                          <a:spcPts val="0"/>
                        </a:spcBef>
                        <a:spcAft>
                          <a:spcPts val="0"/>
                        </a:spcAft>
                        <a:buClr>
                          <a:schemeClr val="dk1"/>
                        </a:buClr>
                        <a:buSzPts val="1200"/>
                        <a:buFont typeface="Century Gothic"/>
                        <a:buAutoNum type="arabicPeriod"/>
                      </a:pPr>
                      <a:r>
                        <a:rPr b="1" lang="en-US" sz="1200"/>
                        <a:t> Intrauterine </a:t>
                      </a:r>
                      <a:r>
                        <a:rPr b="1" lang="en-US" sz="1200" u="sng"/>
                        <a:t>growth retardation</a:t>
                      </a:r>
                      <a:r>
                        <a:rPr b="1" lang="en-US" sz="1200"/>
                        <a:t> (due to hypoxia)</a:t>
                      </a:r>
                      <a:endParaRPr sz="1200"/>
                    </a:p>
                    <a:p>
                      <a:pPr indent="-330200" lvl="0" marL="342900" rtl="0" algn="l">
                        <a:spcBef>
                          <a:spcPts val="0"/>
                        </a:spcBef>
                        <a:spcAft>
                          <a:spcPts val="0"/>
                        </a:spcAft>
                        <a:buClr>
                          <a:schemeClr val="dk1"/>
                        </a:buClr>
                        <a:buSzPts val="1200"/>
                        <a:buFont typeface="Century Gothic"/>
                        <a:buAutoNum type="arabicPeriod"/>
                      </a:pPr>
                      <a:r>
                        <a:rPr b="1" lang="en-US" sz="1200"/>
                        <a:t> Congenital malformation (teratogenesis): </a:t>
                      </a:r>
                      <a:endParaRPr sz="1200"/>
                    </a:p>
                    <a:p>
                      <a:pPr indent="-330200" lvl="0" marL="342900" rtl="0" algn="l">
                        <a:spcBef>
                          <a:spcPts val="0"/>
                        </a:spcBef>
                        <a:spcAft>
                          <a:spcPts val="0"/>
                        </a:spcAft>
                        <a:buClr>
                          <a:schemeClr val="dk1"/>
                        </a:buClr>
                        <a:buSzPts val="1200"/>
                        <a:buFont typeface="Century Gothic"/>
                        <a:buAutoNum type="alphaLcPeriod"/>
                      </a:pPr>
                      <a:r>
                        <a:rPr lang="en-US" sz="1200"/>
                        <a:t>Microcephaly</a:t>
                      </a:r>
                      <a:endParaRPr sz="1200"/>
                    </a:p>
                    <a:p>
                      <a:pPr indent="-330200" lvl="0" marL="342900" rtl="0" algn="l">
                        <a:spcBef>
                          <a:spcPts val="0"/>
                        </a:spcBef>
                        <a:spcAft>
                          <a:spcPts val="0"/>
                        </a:spcAft>
                        <a:buClr>
                          <a:schemeClr val="dk1"/>
                        </a:buClr>
                        <a:buSzPts val="1200"/>
                        <a:buFont typeface="Century Gothic"/>
                        <a:buAutoNum type="alphaLcPeriod"/>
                      </a:pPr>
                      <a:r>
                        <a:rPr lang="en-US" sz="1200"/>
                        <a:t>Impaired facial development</a:t>
                      </a:r>
                      <a:endParaRPr sz="1200"/>
                    </a:p>
                    <a:p>
                      <a:pPr indent="-330200" lvl="0" marL="342900" rtl="0" algn="l">
                        <a:spcBef>
                          <a:spcPts val="0"/>
                        </a:spcBef>
                        <a:spcAft>
                          <a:spcPts val="0"/>
                        </a:spcAft>
                        <a:buClr>
                          <a:schemeClr val="dk1"/>
                        </a:buClr>
                        <a:buSzPts val="1200"/>
                        <a:buFont typeface="Century Gothic"/>
                        <a:buAutoNum type="alphaLcPeriod"/>
                      </a:pPr>
                      <a:r>
                        <a:rPr lang="en-US" sz="1200"/>
                        <a:t>Congenital heart defects</a:t>
                      </a:r>
                      <a:endParaRPr sz="1200"/>
                    </a:p>
                    <a:p>
                      <a:pPr indent="-330200" lvl="0" marL="342900" rtl="0" algn="l">
                        <a:spcBef>
                          <a:spcPts val="0"/>
                        </a:spcBef>
                        <a:spcAft>
                          <a:spcPts val="0"/>
                        </a:spcAft>
                        <a:buClr>
                          <a:schemeClr val="dk1"/>
                        </a:buClr>
                        <a:buSzPts val="1200"/>
                        <a:buFont typeface="Century Gothic"/>
                        <a:buAutoNum type="alphaLcPeriod"/>
                      </a:pPr>
                      <a:r>
                        <a:rPr lang="en-US" sz="1200"/>
                        <a:t>Physical and mental retardation.</a:t>
                      </a:r>
                      <a:endParaRPr sz="1200"/>
                    </a:p>
                    <a:p>
                      <a:pPr indent="0" lvl="0" marL="0" rtl="0" algn="l">
                        <a:spcBef>
                          <a:spcPts val="0"/>
                        </a:spcBef>
                        <a:spcAft>
                          <a:spcPts val="0"/>
                        </a:spcAft>
                        <a:buNone/>
                      </a:pPr>
                      <a:r>
                        <a:t/>
                      </a:r>
                      <a:endParaRPr sz="1200"/>
                    </a:p>
                    <a:p>
                      <a:pPr indent="-285750" lvl="0" marL="285750" marR="0" rtl="0" algn="l">
                        <a:lnSpc>
                          <a:spcPct val="100000"/>
                        </a:lnSpc>
                        <a:spcBef>
                          <a:spcPts val="0"/>
                        </a:spcBef>
                        <a:spcAft>
                          <a:spcPts val="0"/>
                        </a:spcAft>
                        <a:buClr>
                          <a:schemeClr val="dk1"/>
                        </a:buClr>
                        <a:buSzPts val="1400"/>
                        <a:buFont typeface="Noto Sans Symbols"/>
                        <a:buNone/>
                      </a:pPr>
                      <a:r>
                        <a:t/>
                      </a:r>
                      <a:endParaRPr>
                        <a:solidFill>
                          <a:srgbClr val="0070C0"/>
                        </a:solidFill>
                      </a:endParaRPr>
                    </a:p>
                  </a:txBody>
                  <a:tcPr marT="45725" marB="45725" marR="91450" marL="91450" anchor="ctr">
                    <a:lnR cap="flat" cmpd="sng" w="9525">
                      <a:solidFill>
                        <a:schemeClr val="accent1"/>
                      </a:solidFill>
                      <a:prstDash val="solid"/>
                      <a:round/>
                      <a:headEnd len="sm" w="sm" type="none"/>
                      <a:tailEnd len="sm" w="sm" type="none"/>
                    </a:lnR>
                  </a:tcPr>
                </a:tc>
                <a:tc>
                  <a:txBody>
                    <a:bodyPr>
                      <a:noAutofit/>
                    </a:bodyPr>
                    <a:lstStyle/>
                    <a:p>
                      <a:pPr indent="0" lvl="0" marL="342900" marR="0" rtl="0" algn="l">
                        <a:lnSpc>
                          <a:spcPct val="100000"/>
                        </a:lnSpc>
                        <a:spcBef>
                          <a:spcPts val="0"/>
                        </a:spcBef>
                        <a:spcAft>
                          <a:spcPts val="0"/>
                        </a:spcAft>
                        <a:buNone/>
                      </a:pPr>
                      <a:r>
                        <a:t/>
                      </a:r>
                      <a:endParaRPr sz="1400">
                        <a:solidFill>
                          <a:srgbClr val="0070C0"/>
                        </a:solidFill>
                      </a:endParaRPr>
                    </a:p>
                  </a:txBody>
                  <a:tcPr marT="45725" marB="45725" marR="91450" marL="91450" anchor="ctr">
                    <a:lnL cap="flat" cmpd="sng" w="9525">
                      <a:solidFill>
                        <a:schemeClr val="accent1"/>
                      </a:solidFill>
                      <a:prstDash val="solid"/>
                      <a:round/>
                      <a:headEnd len="sm" w="sm" type="none"/>
                      <a:tailEnd len="sm" w="sm" type="none"/>
                    </a:lnL>
                  </a:tcPr>
                </a:tc>
              </a:tr>
            </a:tbl>
          </a:graphicData>
        </a:graphic>
      </p:graphicFrame>
      <p:pic>
        <p:nvPicPr>
          <p:cNvPr descr="File:Photo of baby with FAS.jpg" id="361" name="Google Shape;361;p32"/>
          <p:cNvPicPr preferRelativeResize="0"/>
          <p:nvPr/>
        </p:nvPicPr>
        <p:blipFill rotWithShape="1">
          <a:blip r:embed="rId3">
            <a:alphaModFix/>
          </a:blip>
          <a:srcRect b="0" l="0" r="0" t="0"/>
          <a:stretch/>
        </p:blipFill>
        <p:spPr>
          <a:xfrm>
            <a:off x="4997698" y="1348700"/>
            <a:ext cx="954900" cy="1086102"/>
          </a:xfrm>
          <a:prstGeom prst="rect">
            <a:avLst/>
          </a:prstGeom>
          <a:noFill/>
          <a:ln>
            <a:noFill/>
          </a:ln>
        </p:spPr>
      </p:pic>
      <p:graphicFrame>
        <p:nvGraphicFramePr>
          <p:cNvPr id="362" name="Google Shape;362;p32"/>
          <p:cNvGraphicFramePr/>
          <p:nvPr/>
        </p:nvGraphicFramePr>
        <p:xfrm>
          <a:off x="496305" y="4282185"/>
          <a:ext cx="3000000" cy="3000000"/>
        </p:xfrm>
        <a:graphic>
          <a:graphicData uri="http://schemas.openxmlformats.org/drawingml/2006/table">
            <a:tbl>
              <a:tblPr bandRow="1" firstRow="1">
                <a:noFill/>
                <a:tableStyleId>{865CEB96-7FAF-4B27-8E22-38D5E511DF2B}</a:tableStyleId>
              </a:tblPr>
              <a:tblGrid>
                <a:gridCol w="3045200"/>
                <a:gridCol w="2850350"/>
              </a:tblGrid>
              <a:tr h="337475">
                <a:tc gridSpan="2">
                  <a:txBody>
                    <a:bodyPr>
                      <a:noAutofit/>
                    </a:bodyPr>
                    <a:lstStyle/>
                    <a:p>
                      <a:pPr indent="0" lvl="0" marL="0" marR="0" rtl="0" algn="ctr">
                        <a:spcBef>
                          <a:spcPts val="0"/>
                        </a:spcBef>
                        <a:spcAft>
                          <a:spcPts val="0"/>
                        </a:spcAft>
                        <a:buNone/>
                      </a:pPr>
                      <a:r>
                        <a:rPr lang="en-US"/>
                        <a:t>Wernicke-Korsakoff syndrome</a:t>
                      </a:r>
                      <a:endParaRPr/>
                    </a:p>
                  </a:txBody>
                  <a:tcPr marT="45725" marB="45725" marR="91450" marL="91450" anchor="ctr"/>
                </a:tc>
                <a:tc hMerge="1"/>
              </a:tr>
              <a:tr h="304800">
                <a:tc gridSpan="2">
                  <a:txBody>
                    <a:bodyPr>
                      <a:noAutofit/>
                    </a:bodyPr>
                    <a:lstStyle/>
                    <a:p>
                      <a:pPr indent="0" lvl="0" marL="0" marR="0" rtl="0" algn="ctr">
                        <a:lnSpc>
                          <a:spcPct val="100000"/>
                        </a:lnSpc>
                        <a:spcBef>
                          <a:spcPts val="0"/>
                        </a:spcBef>
                        <a:spcAft>
                          <a:spcPts val="0"/>
                        </a:spcAft>
                        <a:buClr>
                          <a:schemeClr val="dk1"/>
                        </a:buClr>
                        <a:buSzPts val="1400"/>
                        <a:buFont typeface="Century Gothic"/>
                        <a:buNone/>
                      </a:pPr>
                      <a:r>
                        <a:rPr b="1" lang="en-US" sz="1200"/>
                        <a:t>It is a combined manifestation of </a:t>
                      </a:r>
                      <a:r>
                        <a:rPr b="1" lang="en-US" sz="1200">
                          <a:solidFill>
                            <a:srgbClr val="6F2FA1"/>
                          </a:solidFill>
                        </a:rPr>
                        <a:t>2</a:t>
                      </a:r>
                      <a:r>
                        <a:rPr b="1" lang="en-US" sz="1200">
                          <a:solidFill>
                            <a:srgbClr val="FFD966"/>
                          </a:solidFill>
                        </a:rPr>
                        <a:t> </a:t>
                      </a:r>
                      <a:r>
                        <a:rPr b="1" lang="en-US" sz="1200"/>
                        <a:t>disorders:</a:t>
                      </a:r>
                      <a:endParaRPr sz="1200"/>
                    </a:p>
                  </a:txBody>
                  <a:tcPr marT="45725" marB="45725" marR="91450" marL="91450" anchor="ctr"/>
                </a:tc>
                <a:tc hMerge="1"/>
              </a:tr>
              <a:tr h="1371600">
                <a:tc>
                  <a:txBody>
                    <a:bodyPr>
                      <a:noAutofit/>
                    </a:bodyPr>
                    <a:lstStyle/>
                    <a:p>
                      <a:pPr indent="0" lvl="0" marL="0" rtl="0" algn="l">
                        <a:spcBef>
                          <a:spcPts val="0"/>
                        </a:spcBef>
                        <a:spcAft>
                          <a:spcPts val="0"/>
                        </a:spcAft>
                        <a:buClr>
                          <a:srgbClr val="FF0C52"/>
                        </a:buClr>
                        <a:buSzPts val="1400"/>
                        <a:buFont typeface="Century Gothic"/>
                        <a:buNone/>
                      </a:pPr>
                      <a:r>
                        <a:rPr b="1" lang="en-US" sz="1200"/>
                        <a:t>- Wernicke's encephalopathy: </a:t>
                      </a:r>
                      <a:r>
                        <a:rPr lang="en-US" sz="1200"/>
                        <a:t>characterized by:</a:t>
                      </a:r>
                      <a:endParaRPr sz="1200"/>
                    </a:p>
                    <a:p>
                      <a:pPr indent="-330200" lvl="0" marL="342900" rtl="0" algn="l">
                        <a:spcBef>
                          <a:spcPts val="0"/>
                        </a:spcBef>
                        <a:spcAft>
                          <a:spcPts val="0"/>
                        </a:spcAft>
                        <a:buClr>
                          <a:schemeClr val="dk1"/>
                        </a:buClr>
                        <a:buSzPts val="1200"/>
                        <a:buFont typeface="Century Gothic"/>
                        <a:buAutoNum type="arabicPeriod"/>
                      </a:pPr>
                      <a:r>
                        <a:rPr lang="en-US" sz="1200"/>
                        <a:t>ocular disturbances.</a:t>
                      </a:r>
                      <a:endParaRPr sz="1200"/>
                    </a:p>
                    <a:p>
                      <a:pPr indent="-330200" lvl="0" marL="342900" rtl="0" algn="l">
                        <a:spcBef>
                          <a:spcPts val="0"/>
                        </a:spcBef>
                        <a:spcAft>
                          <a:spcPts val="0"/>
                        </a:spcAft>
                        <a:buClr>
                          <a:schemeClr val="dk1"/>
                        </a:buClr>
                        <a:buSzPts val="1200"/>
                        <a:buFont typeface="Century Gothic"/>
                        <a:buAutoNum type="arabicPeriod"/>
                      </a:pPr>
                      <a:r>
                        <a:rPr lang="en-US" sz="1200"/>
                        <a:t>unsteady gait.</a:t>
                      </a:r>
                      <a:endParaRPr sz="1200"/>
                    </a:p>
                    <a:p>
                      <a:pPr indent="-330200" lvl="0" marL="342900" rtl="0" algn="l">
                        <a:spcBef>
                          <a:spcPts val="0"/>
                        </a:spcBef>
                        <a:spcAft>
                          <a:spcPts val="0"/>
                        </a:spcAft>
                        <a:buClr>
                          <a:schemeClr val="dk1"/>
                        </a:buClr>
                        <a:buSzPts val="1200"/>
                        <a:buFont typeface="Century Gothic"/>
                        <a:buAutoNum type="arabicPeriod"/>
                      </a:pPr>
                      <a:r>
                        <a:rPr lang="en-US" sz="1200"/>
                        <a:t>changes in mental state as confusion, delirium</a:t>
                      </a:r>
                      <a:r>
                        <a:rPr lang="en-US" sz="1200">
                          <a:solidFill>
                            <a:srgbClr val="999999"/>
                          </a:solidFill>
                        </a:rPr>
                        <a:t>(هذيان) </a:t>
                      </a:r>
                      <a:r>
                        <a:rPr lang="en-US" sz="1200"/>
                        <a:t>,ataxia.</a:t>
                      </a:r>
                      <a:endParaRPr sz="1200">
                        <a:solidFill>
                          <a:schemeClr val="accent1"/>
                        </a:solidFill>
                      </a:endParaRPr>
                    </a:p>
                    <a:p>
                      <a:pPr indent="-330200" lvl="0" marL="342900" rtl="0" algn="l">
                        <a:spcBef>
                          <a:spcPts val="0"/>
                        </a:spcBef>
                        <a:spcAft>
                          <a:spcPts val="0"/>
                        </a:spcAft>
                        <a:buClr>
                          <a:schemeClr val="accent1"/>
                        </a:buClr>
                        <a:buSzPts val="1200"/>
                        <a:buFont typeface="Century Gothic"/>
                        <a:buAutoNum type="arabicPeriod"/>
                      </a:pPr>
                      <a:r>
                        <a:rPr lang="en-US" sz="1200">
                          <a:solidFill>
                            <a:schemeClr val="accent1"/>
                          </a:solidFill>
                        </a:rPr>
                        <a:t>Nystagmus </a:t>
                      </a:r>
                      <a:r>
                        <a:rPr lang="en-US" sz="800">
                          <a:solidFill>
                            <a:schemeClr val="accent1"/>
                          </a:solidFill>
                        </a:rPr>
                        <a:t>(All</a:t>
                      </a:r>
                      <a:r>
                        <a:rPr lang="en-US" sz="1200">
                          <a:solidFill>
                            <a:schemeClr val="accent1"/>
                          </a:solidFill>
                        </a:rPr>
                        <a:t> </a:t>
                      </a:r>
                      <a:r>
                        <a:rPr lang="en-US" sz="800">
                          <a:solidFill>
                            <a:schemeClr val="accent1"/>
                          </a:solidFill>
                        </a:rPr>
                        <a:t>these symptoms is caused due to thalamus &amp; hypothalamus damage)</a:t>
                      </a:r>
                      <a:endParaRPr sz="1200">
                        <a:solidFill>
                          <a:schemeClr val="accent1"/>
                        </a:solidFill>
                      </a:endParaRPr>
                    </a:p>
                  </a:txBody>
                  <a:tcPr marT="45725" marB="45725" marR="91450" marL="91450">
                    <a:lnR cap="flat" cmpd="sng" w="9525">
                      <a:solidFill>
                        <a:schemeClr val="accent2"/>
                      </a:solidFill>
                      <a:prstDash val="solid"/>
                      <a:round/>
                      <a:headEnd len="sm" w="sm" type="none"/>
                      <a:tailEnd len="sm" w="sm" type="none"/>
                    </a:lnR>
                  </a:tcPr>
                </a:tc>
                <a:tc>
                  <a:txBody>
                    <a:bodyPr>
                      <a:noAutofit/>
                    </a:bodyPr>
                    <a:lstStyle/>
                    <a:p>
                      <a:pPr indent="0" lvl="0" marL="0" rtl="0" algn="l">
                        <a:spcBef>
                          <a:spcPts val="0"/>
                        </a:spcBef>
                        <a:spcAft>
                          <a:spcPts val="0"/>
                        </a:spcAft>
                        <a:buClr>
                          <a:srgbClr val="FF0C52"/>
                        </a:buClr>
                        <a:buSzPts val="1400"/>
                        <a:buFont typeface="Century Gothic"/>
                        <a:buNone/>
                      </a:pPr>
                      <a:r>
                        <a:rPr b="1" lang="en-US" sz="1200"/>
                        <a:t>- Korsakoff's psychosis: </a:t>
                      </a:r>
                      <a:endParaRPr sz="1200"/>
                    </a:p>
                    <a:p>
                      <a:pPr indent="-330200" lvl="0" marL="342900" rtl="0" algn="l">
                        <a:spcBef>
                          <a:spcPts val="0"/>
                        </a:spcBef>
                        <a:spcAft>
                          <a:spcPts val="0"/>
                        </a:spcAft>
                        <a:buClr>
                          <a:schemeClr val="dk1"/>
                        </a:buClr>
                        <a:buSzPts val="1200"/>
                        <a:buFont typeface="Century Gothic"/>
                        <a:buAutoNum type="arabicPeriod"/>
                      </a:pPr>
                      <a:r>
                        <a:rPr lang="en-US" sz="1200"/>
                        <a:t>Impaired memory </a:t>
                      </a:r>
                      <a:endParaRPr sz="1200"/>
                    </a:p>
                    <a:p>
                      <a:pPr indent="-330200" lvl="0" marL="342900" rtl="0" algn="l">
                        <a:spcBef>
                          <a:spcPts val="0"/>
                        </a:spcBef>
                        <a:spcAft>
                          <a:spcPts val="0"/>
                        </a:spcAft>
                        <a:buClr>
                          <a:schemeClr val="dk1"/>
                        </a:buClr>
                        <a:buSzPts val="1200"/>
                        <a:buFont typeface="Century Gothic"/>
                        <a:buAutoNum type="arabicPeriod"/>
                      </a:pPr>
                      <a:r>
                        <a:rPr lang="en-US" sz="1200"/>
                        <a:t>Cognitive and behavioral dysfunction.</a:t>
                      </a:r>
                      <a:endParaRPr sz="1200">
                        <a:latin typeface="Arial"/>
                        <a:ea typeface="Arial"/>
                        <a:cs typeface="Arial"/>
                        <a:sym typeface="Arial"/>
                      </a:endParaRPr>
                    </a:p>
                    <a:p>
                      <a:pPr indent="0" lvl="0" marL="0" marR="0" rtl="0" algn="l">
                        <a:lnSpc>
                          <a:spcPct val="100000"/>
                        </a:lnSpc>
                        <a:spcBef>
                          <a:spcPts val="0"/>
                        </a:spcBef>
                        <a:spcAft>
                          <a:spcPts val="0"/>
                        </a:spcAft>
                        <a:buClr>
                          <a:srgbClr val="FF0C52"/>
                        </a:buClr>
                        <a:buSzPts val="1400"/>
                        <a:buFont typeface="Century Gothic"/>
                        <a:buNone/>
                      </a:pPr>
                      <a:r>
                        <a:t/>
                      </a:r>
                      <a:endParaRPr b="1" sz="1200"/>
                    </a:p>
                  </a:txBody>
                  <a:tcPr marT="45725" marB="45725" marR="91450" marL="91450">
                    <a:lnL cap="flat" cmpd="sng" w="9525">
                      <a:solidFill>
                        <a:schemeClr val="accent2"/>
                      </a:solidFill>
                      <a:prstDash val="solid"/>
                      <a:round/>
                      <a:headEnd len="sm" w="sm" type="none"/>
                      <a:tailEnd len="sm" w="sm" type="none"/>
                    </a:lnL>
                  </a:tcPr>
                </a:tc>
              </a:tr>
              <a:tr h="304800">
                <a:tc gridSpan="2">
                  <a:txBody>
                    <a:bodyPr>
                      <a:noAutofit/>
                    </a:bodyPr>
                    <a:lstStyle/>
                    <a:p>
                      <a:pPr indent="0" lvl="0" marL="0" marR="0" rtl="0" algn="l">
                        <a:lnSpc>
                          <a:spcPct val="100000"/>
                        </a:lnSpc>
                        <a:spcBef>
                          <a:spcPts val="0"/>
                        </a:spcBef>
                        <a:spcAft>
                          <a:spcPts val="0"/>
                        </a:spcAft>
                        <a:buClr>
                          <a:schemeClr val="dk1"/>
                        </a:buClr>
                        <a:buSzPts val="1400"/>
                        <a:buFont typeface="Century Gothic"/>
                        <a:buNone/>
                      </a:pPr>
                      <a:r>
                        <a:rPr b="1" lang="en-US" sz="1200">
                          <a:solidFill>
                            <a:schemeClr val="dk1"/>
                          </a:solidFill>
                        </a:rPr>
                        <a:t>Treated by:    </a:t>
                      </a:r>
                      <a:r>
                        <a:rPr b="1" lang="en-US" sz="1200">
                          <a:solidFill>
                            <a:schemeClr val="accent2"/>
                          </a:solidFill>
                        </a:rPr>
                        <a:t>Thiamine </a:t>
                      </a:r>
                      <a:r>
                        <a:rPr b="1" lang="en-US" sz="1200">
                          <a:solidFill>
                            <a:schemeClr val="dk1"/>
                          </a:solidFill>
                        </a:rPr>
                        <a:t>+</a:t>
                      </a:r>
                      <a:r>
                        <a:rPr b="1" lang="en-US" sz="1200">
                          <a:solidFill>
                            <a:schemeClr val="accent2"/>
                          </a:solidFill>
                        </a:rPr>
                        <a:t> </a:t>
                      </a:r>
                      <a:r>
                        <a:rPr b="1" lang="en-US" sz="1200" u="sng">
                          <a:solidFill>
                            <a:schemeClr val="accent2"/>
                          </a:solidFill>
                        </a:rPr>
                        <a:t>dextrose-containing</a:t>
                      </a:r>
                      <a:r>
                        <a:rPr b="1" lang="en-US" sz="1200">
                          <a:solidFill>
                            <a:schemeClr val="accent2"/>
                          </a:solidFill>
                        </a:rPr>
                        <a:t> IV fluids</a:t>
                      </a:r>
                      <a:endParaRPr b="1" sz="1200">
                        <a:solidFill>
                          <a:schemeClr val="accent2"/>
                        </a:solidFill>
                      </a:endParaRPr>
                    </a:p>
                  </a:txBody>
                  <a:tcPr marT="45725" marB="45725" marR="91450" marL="91450" anchor="ctr"/>
                </a:tc>
                <a:tc hMerge="1"/>
              </a:tr>
            </a:tbl>
          </a:graphicData>
        </a:graphic>
      </p:graphicFrame>
      <p:graphicFrame>
        <p:nvGraphicFramePr>
          <p:cNvPr id="363" name="Google Shape;363;p32"/>
          <p:cNvGraphicFramePr/>
          <p:nvPr/>
        </p:nvGraphicFramePr>
        <p:xfrm>
          <a:off x="496305" y="7421193"/>
          <a:ext cx="3000000" cy="3000000"/>
        </p:xfrm>
        <a:graphic>
          <a:graphicData uri="http://schemas.openxmlformats.org/drawingml/2006/table">
            <a:tbl>
              <a:tblPr bandRow="1" firstRow="1">
                <a:noFill/>
                <a:tableStyleId>{8E8E5181-0287-4987-9478-621960EB1E83}</a:tableStyleId>
              </a:tblPr>
              <a:tblGrid>
                <a:gridCol w="2947775"/>
                <a:gridCol w="2947775"/>
              </a:tblGrid>
              <a:tr h="276950">
                <a:tc gridSpan="2">
                  <a:txBody>
                    <a:bodyPr>
                      <a:noAutofit/>
                    </a:bodyPr>
                    <a:lstStyle/>
                    <a:p>
                      <a:pPr indent="0" lvl="0" marL="0" marR="0" rtl="0" algn="ctr">
                        <a:lnSpc>
                          <a:spcPct val="100000"/>
                        </a:lnSpc>
                        <a:spcBef>
                          <a:spcPts val="0"/>
                        </a:spcBef>
                        <a:spcAft>
                          <a:spcPts val="0"/>
                        </a:spcAft>
                        <a:buClr>
                          <a:schemeClr val="lt1"/>
                        </a:buClr>
                        <a:buSzPts val="1600"/>
                        <a:buFont typeface="Century Gothic"/>
                        <a:buNone/>
                      </a:pPr>
                      <a:r>
                        <a:rPr lang="en-US">
                          <a:solidFill>
                            <a:schemeClr val="lt1"/>
                          </a:solidFill>
                        </a:rPr>
                        <a:t>Alcoholism Tolerance</a:t>
                      </a:r>
                      <a:endParaRPr/>
                    </a:p>
                  </a:txBody>
                  <a:tcPr marT="45725" marB="45725" marR="91450" marL="91450" anchor="ctr">
                    <a:lnL cap="flat" cmpd="sng" w="9525">
                      <a:solidFill>
                        <a:schemeClr val="accent4"/>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1"/>
                    </a:solidFill>
                  </a:tcPr>
                </a:tc>
                <a:tc hMerge="1"/>
              </a:tr>
              <a:tr h="417150">
                <a:tc gridSpan="2">
                  <a:txBody>
                    <a:bodyPr>
                      <a:noAutofit/>
                    </a:bodyPr>
                    <a:lstStyle/>
                    <a:p>
                      <a:pPr indent="0" lvl="0" marL="0" marR="0" rtl="0" algn="ctr">
                        <a:lnSpc>
                          <a:spcPct val="100000"/>
                        </a:lnSpc>
                        <a:spcBef>
                          <a:spcPts val="0"/>
                        </a:spcBef>
                        <a:spcAft>
                          <a:spcPts val="0"/>
                        </a:spcAft>
                        <a:buClr>
                          <a:srgbClr val="171616"/>
                        </a:buClr>
                        <a:buSzPts val="1400"/>
                        <a:buFont typeface="Noto Sans Symbols"/>
                        <a:buNone/>
                      </a:pPr>
                      <a:r>
                        <a:rPr b="1" lang="en-US" sz="1200"/>
                        <a:t>Chronic</a:t>
                      </a:r>
                      <a:r>
                        <a:rPr lang="en-US" sz="1200"/>
                        <a:t> consumption of alcohol leads to tolerance.</a:t>
                      </a:r>
                      <a:endParaRPr sz="1200"/>
                    </a:p>
                    <a:p>
                      <a:pPr indent="0" lvl="0" marL="0" marR="0" rtl="0" algn="ctr">
                        <a:lnSpc>
                          <a:spcPct val="100000"/>
                        </a:lnSpc>
                        <a:spcBef>
                          <a:spcPts val="0"/>
                        </a:spcBef>
                        <a:spcAft>
                          <a:spcPts val="0"/>
                        </a:spcAft>
                        <a:buClr>
                          <a:srgbClr val="171616"/>
                        </a:buClr>
                        <a:buSzPts val="1400"/>
                        <a:buFont typeface="Noto Sans Symbols"/>
                        <a:buNone/>
                      </a:pPr>
                      <a:r>
                        <a:rPr lang="en-US" sz="1200"/>
                        <a:t>develops due to:</a:t>
                      </a:r>
                      <a:endParaRPr sz="1200"/>
                    </a:p>
                  </a:txBody>
                  <a:tcPr marT="45725" marB="45725" marR="91450" marL="91450"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hMerge="1"/>
              </a:tr>
              <a:tr h="1503850">
                <a:tc>
                  <a:txBody>
                    <a:bodyPr>
                      <a:noAutofit/>
                    </a:bodyPr>
                    <a:lstStyle/>
                    <a:p>
                      <a:pPr indent="0" lvl="0" marL="0" rtl="0" algn="ctr">
                        <a:spcBef>
                          <a:spcPts val="0"/>
                        </a:spcBef>
                        <a:spcAft>
                          <a:spcPts val="0"/>
                        </a:spcAft>
                        <a:buClr>
                          <a:srgbClr val="BF9000"/>
                        </a:buClr>
                        <a:buSzPts val="1400"/>
                        <a:buFont typeface="Arial"/>
                        <a:buNone/>
                      </a:pPr>
                      <a:r>
                        <a:rPr b="1" lang="en-US" sz="1200"/>
                        <a:t>Metabolic tolerance </a:t>
                      </a:r>
                      <a:r>
                        <a:rPr lang="en-US" sz="1200"/>
                        <a:t>pharmaco</a:t>
                      </a:r>
                      <a:r>
                        <a:rPr lang="en-US" sz="1200" u="sng"/>
                        <a:t>kinetic</a:t>
                      </a:r>
                      <a:endParaRPr sz="1200" u="sng"/>
                    </a:p>
                    <a:p>
                      <a:pPr indent="0" lvl="0" marL="0" rtl="0" algn="l">
                        <a:spcBef>
                          <a:spcPts val="0"/>
                        </a:spcBef>
                        <a:spcAft>
                          <a:spcPts val="0"/>
                        </a:spcAft>
                        <a:buClr>
                          <a:srgbClr val="BF9000"/>
                        </a:buClr>
                        <a:buSzPts val="1400"/>
                        <a:buFont typeface="Arial"/>
                        <a:buNone/>
                      </a:pPr>
                      <a:r>
                        <a:t/>
                      </a:r>
                      <a:endParaRPr sz="800" u="sng">
                        <a:solidFill>
                          <a:srgbClr val="BF9000"/>
                        </a:solidFill>
                      </a:endParaRPr>
                    </a:p>
                    <a:p>
                      <a:pPr indent="0" lvl="0" marL="0" rtl="0" algn="l">
                        <a:spcBef>
                          <a:spcPts val="0"/>
                        </a:spcBef>
                        <a:spcAft>
                          <a:spcPts val="0"/>
                        </a:spcAft>
                        <a:buClr>
                          <a:schemeClr val="accent1"/>
                        </a:buClr>
                        <a:buSzPts val="1000"/>
                        <a:buFont typeface="Arial"/>
                        <a:buNone/>
                      </a:pPr>
                      <a:r>
                        <a:rPr lang="en-US" sz="1200">
                          <a:solidFill>
                            <a:schemeClr val="accent1"/>
                          </a:solidFill>
                        </a:rPr>
                        <a:t>→ Change in the absorption, distribution, metabolism, excretion.</a:t>
                      </a:r>
                      <a:endParaRPr sz="1200"/>
                    </a:p>
                    <a:p>
                      <a:pPr indent="0" lvl="0" marL="0" rtl="0" algn="l">
                        <a:spcBef>
                          <a:spcPts val="0"/>
                        </a:spcBef>
                        <a:spcAft>
                          <a:spcPts val="0"/>
                        </a:spcAft>
                        <a:buClr>
                          <a:schemeClr val="dk1"/>
                        </a:buClr>
                        <a:buSzPts val="500"/>
                        <a:buFont typeface="Arial"/>
                        <a:buNone/>
                      </a:pPr>
                      <a:r>
                        <a:t/>
                      </a:r>
                      <a:endParaRPr sz="800">
                        <a:solidFill>
                          <a:schemeClr val="accent1"/>
                        </a:solidFill>
                      </a:endParaRPr>
                    </a:p>
                    <a:p>
                      <a:pPr indent="0" lvl="0" marL="0" rtl="0" algn="l">
                        <a:spcBef>
                          <a:spcPts val="0"/>
                        </a:spcBef>
                        <a:spcAft>
                          <a:spcPts val="0"/>
                        </a:spcAft>
                        <a:buClr>
                          <a:srgbClr val="171616"/>
                        </a:buClr>
                        <a:buSzPts val="1400"/>
                        <a:buFont typeface="Arial"/>
                        <a:buNone/>
                      </a:pPr>
                      <a:r>
                        <a:rPr lang="en-US" sz="1200">
                          <a:solidFill>
                            <a:srgbClr val="171616"/>
                          </a:solidFill>
                        </a:rPr>
                        <a:t>due to induction of </a:t>
                      </a:r>
                      <a:r>
                        <a:rPr b="1" lang="en-US" sz="1200">
                          <a:solidFill>
                            <a:srgbClr val="171616"/>
                          </a:solidFill>
                        </a:rPr>
                        <a:t>liver microsomal enzymes </a:t>
                      </a:r>
                      <a:r>
                        <a:rPr lang="en-US" sz="1200">
                          <a:solidFill>
                            <a:srgbClr val="171616"/>
                          </a:solidFill>
                        </a:rPr>
                        <a:t>e.g. CYP450</a:t>
                      </a:r>
                      <a:endParaRPr/>
                    </a:p>
                  </a:txBody>
                  <a:tcPr marT="45725" marB="45725" marR="91450" marL="91450"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noAutofit/>
                    </a:bodyPr>
                    <a:lstStyle/>
                    <a:p>
                      <a:pPr indent="0" lvl="0" marL="0" rtl="0" algn="ctr">
                        <a:spcBef>
                          <a:spcPts val="0"/>
                        </a:spcBef>
                        <a:spcAft>
                          <a:spcPts val="0"/>
                        </a:spcAft>
                        <a:buClr>
                          <a:srgbClr val="BF9000"/>
                        </a:buClr>
                        <a:buSzPts val="1400"/>
                        <a:buFont typeface="Arial"/>
                        <a:buNone/>
                      </a:pPr>
                      <a:r>
                        <a:rPr b="1" lang="en-US" sz="1200"/>
                        <a:t>Functional tolerance </a:t>
                      </a:r>
                      <a:r>
                        <a:rPr lang="en-US" sz="1200"/>
                        <a:t>Pharmaco</a:t>
                      </a:r>
                      <a:r>
                        <a:rPr lang="en-US" sz="1200" u="sng"/>
                        <a:t>dynamic</a:t>
                      </a:r>
                      <a:endParaRPr sz="1200" u="sng"/>
                    </a:p>
                    <a:p>
                      <a:pPr indent="0" lvl="0" marL="0" rtl="0" algn="ctr">
                        <a:spcBef>
                          <a:spcPts val="0"/>
                        </a:spcBef>
                        <a:spcAft>
                          <a:spcPts val="0"/>
                        </a:spcAft>
                        <a:buClr>
                          <a:srgbClr val="BF9000"/>
                        </a:buClr>
                        <a:buSzPts val="1400"/>
                        <a:buFont typeface="Arial"/>
                        <a:buNone/>
                      </a:pPr>
                      <a:r>
                        <a:rPr lang="en-US" sz="1200"/>
                        <a:t> </a:t>
                      </a:r>
                      <a:endParaRPr sz="1200"/>
                    </a:p>
                    <a:p>
                      <a:pPr indent="0" lvl="0" marL="0" rtl="0" algn="l">
                        <a:spcBef>
                          <a:spcPts val="0"/>
                        </a:spcBef>
                        <a:spcAft>
                          <a:spcPts val="0"/>
                        </a:spcAft>
                        <a:buClr>
                          <a:schemeClr val="accent1"/>
                        </a:buClr>
                        <a:buSzPts val="1000"/>
                        <a:buFont typeface="Arial"/>
                        <a:buNone/>
                      </a:pPr>
                      <a:r>
                        <a:rPr lang="en-US" sz="1200">
                          <a:solidFill>
                            <a:schemeClr val="accent1"/>
                          </a:solidFill>
                        </a:rPr>
                        <a:t>→ Change in the receptors.</a:t>
                      </a:r>
                      <a:endParaRPr sz="1200"/>
                    </a:p>
                    <a:p>
                      <a:pPr indent="0" lvl="0" marL="0" rtl="0" algn="l">
                        <a:spcBef>
                          <a:spcPts val="0"/>
                        </a:spcBef>
                        <a:spcAft>
                          <a:spcPts val="0"/>
                        </a:spcAft>
                        <a:buClr>
                          <a:schemeClr val="accent1"/>
                        </a:buClr>
                        <a:buSzPts val="1000"/>
                        <a:buFont typeface="Arial"/>
                        <a:buNone/>
                      </a:pPr>
                      <a:r>
                        <a:t/>
                      </a:r>
                      <a:endParaRPr sz="800"/>
                    </a:p>
                    <a:p>
                      <a:pPr indent="0" lvl="0" marL="0" rtl="0" algn="l">
                        <a:spcBef>
                          <a:spcPts val="0"/>
                        </a:spcBef>
                        <a:spcAft>
                          <a:spcPts val="0"/>
                        </a:spcAft>
                        <a:buClr>
                          <a:srgbClr val="171616"/>
                        </a:buClr>
                        <a:buSzPts val="1400"/>
                        <a:buFont typeface="Arial"/>
                        <a:buNone/>
                      </a:pPr>
                      <a:r>
                        <a:rPr lang="en-US" sz="1200">
                          <a:solidFill>
                            <a:srgbClr val="171616"/>
                          </a:solidFill>
                        </a:rPr>
                        <a:t>due to </a:t>
                      </a:r>
                      <a:r>
                        <a:rPr b="1" lang="en-US" sz="1200">
                          <a:solidFill>
                            <a:srgbClr val="171616"/>
                          </a:solidFill>
                        </a:rPr>
                        <a:t>change in CNS sensitivity</a:t>
                      </a:r>
                      <a:endParaRPr/>
                    </a:p>
                  </a:txBody>
                  <a:tcPr marT="45725" marB="45725" marR="91450" marL="91450"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
        <p:nvSpPr>
          <p:cNvPr id="364" name="Google Shape;364;p32"/>
          <p:cNvSpPr/>
          <p:nvPr/>
        </p:nvSpPr>
        <p:spPr>
          <a:xfrm>
            <a:off x="7190750" y="1683475"/>
            <a:ext cx="964500" cy="2154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2"/>
          <p:cNvSpPr/>
          <p:nvPr/>
        </p:nvSpPr>
        <p:spPr>
          <a:xfrm>
            <a:off x="7097125" y="8926625"/>
            <a:ext cx="954900" cy="1872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6" name="Google Shape;366;p32"/>
          <p:cNvPicPr preferRelativeResize="0"/>
          <p:nvPr/>
        </p:nvPicPr>
        <p:blipFill>
          <a:blip r:embed="rId4">
            <a:alphaModFix/>
          </a:blip>
          <a:stretch>
            <a:fillRect/>
          </a:stretch>
        </p:blipFill>
        <p:spPr>
          <a:xfrm>
            <a:off x="4734861" y="2504475"/>
            <a:ext cx="1480555" cy="1250826"/>
          </a:xfrm>
          <a:prstGeom prst="rect">
            <a:avLst/>
          </a:prstGeom>
          <a:noFill/>
          <a:ln>
            <a:noFill/>
          </a:ln>
        </p:spPr>
      </p:pic>
      <p:sp>
        <p:nvSpPr>
          <p:cNvPr id="367" name="Google Shape;367;p32"/>
          <p:cNvSpPr txBox="1"/>
          <p:nvPr/>
        </p:nvSpPr>
        <p:spPr>
          <a:xfrm>
            <a:off x="4605225" y="3717575"/>
            <a:ext cx="1786500" cy="49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solidFill>
                  <a:schemeClr val="dk1"/>
                </a:solidFill>
                <a:latin typeface="Century Gothic"/>
                <a:ea typeface="Century Gothic"/>
                <a:cs typeface="Century Gothic"/>
                <a:sym typeface="Century Gothic"/>
              </a:rPr>
              <a:t>The right brain is an infant’s brain that had pre-natal exposure to alcohol. </a:t>
            </a:r>
            <a:endParaRPr sz="90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grpSp>
        <p:nvGrpSpPr>
          <p:cNvPr id="373" name="Google Shape;373;p33"/>
          <p:cNvGrpSpPr/>
          <p:nvPr/>
        </p:nvGrpSpPr>
        <p:grpSpPr>
          <a:xfrm>
            <a:off x="247094" y="834042"/>
            <a:ext cx="6363817" cy="2712282"/>
            <a:chOff x="1865" y="123733"/>
            <a:chExt cx="6363817" cy="2588549"/>
          </a:xfrm>
        </p:grpSpPr>
        <p:sp>
          <p:nvSpPr>
            <p:cNvPr id="374" name="Google Shape;374;p33"/>
            <p:cNvSpPr/>
            <p:nvPr/>
          </p:nvSpPr>
          <p:spPr>
            <a:xfrm>
              <a:off x="1865" y="123733"/>
              <a:ext cx="1479957" cy="887974"/>
            </a:xfrm>
            <a:prstGeom prst="rect">
              <a:avLst/>
            </a:prstGeom>
            <a:solidFill>
              <a:srgbClr val="FE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3"/>
            <p:cNvSpPr txBox="1"/>
            <p:nvPr/>
          </p:nvSpPr>
          <p:spPr>
            <a:xfrm>
              <a:off x="1865" y="123733"/>
              <a:ext cx="1479957" cy="887974"/>
            </a:xfrm>
            <a:prstGeom prst="rect">
              <a:avLst/>
            </a:prstGeom>
            <a:noFill/>
            <a:ln>
              <a:noFill/>
            </a:ln>
          </p:spPr>
          <p:txBody>
            <a:bodyPr anchorCtr="0" anchor="t" bIns="22850" lIns="22850" spcFirstLastPara="1" rIns="22850" wrap="square" tIns="22850">
              <a:noAutofit/>
            </a:bodyPr>
            <a:lstStyle/>
            <a:p>
              <a:pPr indent="0" lvl="0" marL="0" marR="0" rtl="0" algn="ctr">
                <a:lnSpc>
                  <a:spcPct val="90000"/>
                </a:lnSpc>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lnSpc>
                  <a:spcPct val="90000"/>
                </a:lnSpc>
                <a:spcBef>
                  <a:spcPts val="210"/>
                </a:spcBef>
                <a:spcAft>
                  <a:spcPts val="0"/>
                </a:spcAft>
                <a:buNone/>
              </a:pPr>
              <a:r>
                <a:rPr lang="en-US" sz="1200">
                  <a:solidFill>
                    <a:schemeClr val="dk1"/>
                  </a:solidFill>
                  <a:latin typeface="Century Gothic"/>
                  <a:ea typeface="Century Gothic"/>
                  <a:cs typeface="Century Gothic"/>
                  <a:sym typeface="Century Gothic"/>
                </a:rPr>
                <a:t>Autonomic hyperactivity &amp; craving for alcohol</a:t>
              </a:r>
              <a:endParaRPr sz="1200">
                <a:solidFill>
                  <a:schemeClr val="dk1"/>
                </a:solidFill>
                <a:latin typeface="Century Gothic"/>
                <a:ea typeface="Century Gothic"/>
                <a:cs typeface="Century Gothic"/>
                <a:sym typeface="Century Gothic"/>
              </a:endParaRPr>
            </a:p>
            <a:p>
              <a:pPr indent="-63500" lvl="1" marL="114300" marR="0" rtl="0" algn="ctr">
                <a:lnSpc>
                  <a:spcPct val="90000"/>
                </a:lnSpc>
                <a:spcBef>
                  <a:spcPts val="420"/>
                </a:spcBef>
                <a:spcAft>
                  <a:spcPts val="0"/>
                </a:spcAft>
                <a:buClr>
                  <a:schemeClr val="lt1"/>
                </a:buClr>
                <a:buSzPts val="800"/>
                <a:buFont typeface="Century Gothic"/>
                <a:buNone/>
              </a:pPr>
              <a:r>
                <a:t/>
              </a:r>
              <a:endParaRPr b="0" i="0" sz="1200" u="none" cap="none" strike="noStrike">
                <a:solidFill>
                  <a:schemeClr val="dk1"/>
                </a:solidFill>
                <a:latin typeface="Century Gothic"/>
                <a:ea typeface="Century Gothic"/>
                <a:cs typeface="Century Gothic"/>
                <a:sym typeface="Century Gothic"/>
              </a:endParaRPr>
            </a:p>
          </p:txBody>
        </p:sp>
        <p:sp>
          <p:nvSpPr>
            <p:cNvPr id="376" name="Google Shape;376;p33"/>
            <p:cNvSpPr/>
            <p:nvPr/>
          </p:nvSpPr>
          <p:spPr>
            <a:xfrm>
              <a:off x="1629818" y="123733"/>
              <a:ext cx="1479957" cy="887974"/>
            </a:xfrm>
            <a:prstGeom prst="rect">
              <a:avLst/>
            </a:prstGeom>
            <a:solidFill>
              <a:srgbClr val="ACE5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3"/>
            <p:cNvSpPr txBox="1"/>
            <p:nvPr/>
          </p:nvSpPr>
          <p:spPr>
            <a:xfrm>
              <a:off x="1629818" y="123733"/>
              <a:ext cx="1479957" cy="887974"/>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lnSpc>
                  <a:spcPct val="90000"/>
                </a:lnSpc>
                <a:spcBef>
                  <a:spcPts val="420"/>
                </a:spcBef>
                <a:spcAft>
                  <a:spcPts val="0"/>
                </a:spcAft>
                <a:buNone/>
              </a:pPr>
              <a:r>
                <a:rPr lang="en-US" sz="1200">
                  <a:solidFill>
                    <a:schemeClr val="dk1"/>
                  </a:solidFill>
                  <a:latin typeface="Century Gothic"/>
                  <a:ea typeface="Century Gothic"/>
                  <a:cs typeface="Century Gothic"/>
                  <a:sym typeface="Century Gothic"/>
                </a:rPr>
                <a:t>Vomiting, thirst</a:t>
              </a:r>
              <a:endParaRPr sz="1200">
                <a:solidFill>
                  <a:schemeClr val="dk1"/>
                </a:solidFill>
                <a:latin typeface="Century Gothic"/>
                <a:ea typeface="Century Gothic"/>
                <a:cs typeface="Century Gothic"/>
                <a:sym typeface="Century Gothic"/>
              </a:endParaRPr>
            </a:p>
            <a:p>
              <a:pPr indent="-38100" lvl="1" marL="114300" marR="0" rtl="0" algn="ctr">
                <a:lnSpc>
                  <a:spcPct val="90000"/>
                </a:lnSpc>
                <a:spcBef>
                  <a:spcPts val="455"/>
                </a:spcBef>
                <a:spcAft>
                  <a:spcPts val="0"/>
                </a:spcAft>
                <a:buClr>
                  <a:schemeClr val="lt1"/>
                </a:buClr>
                <a:buSzPts val="1200"/>
                <a:buFont typeface="Century Gothic"/>
                <a:buNone/>
              </a:pPr>
              <a:r>
                <a:t/>
              </a:r>
              <a:endParaRPr b="0" i="0" sz="1200" u="none" cap="none" strike="noStrike">
                <a:solidFill>
                  <a:schemeClr val="dk1"/>
                </a:solidFill>
                <a:latin typeface="Century Gothic"/>
                <a:ea typeface="Century Gothic"/>
                <a:cs typeface="Century Gothic"/>
                <a:sym typeface="Century Gothic"/>
              </a:endParaRPr>
            </a:p>
          </p:txBody>
        </p:sp>
        <p:sp>
          <p:nvSpPr>
            <p:cNvPr id="378" name="Google Shape;378;p33"/>
            <p:cNvSpPr/>
            <p:nvPr/>
          </p:nvSpPr>
          <p:spPr>
            <a:xfrm>
              <a:off x="3257772" y="123733"/>
              <a:ext cx="1479957" cy="887974"/>
            </a:xfrm>
            <a:prstGeom prst="rect">
              <a:avLst/>
            </a:prstGeom>
            <a:solidFill>
              <a:srgbClr val="FFC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3"/>
            <p:cNvSpPr txBox="1"/>
            <p:nvPr/>
          </p:nvSpPr>
          <p:spPr>
            <a:xfrm>
              <a:off x="3257772" y="123733"/>
              <a:ext cx="1479957" cy="887974"/>
            </a:xfrm>
            <a:prstGeom prst="rect">
              <a:avLst/>
            </a:prstGeom>
            <a:noFill/>
            <a:ln>
              <a:noFill/>
            </a:ln>
          </p:spPr>
          <p:txBody>
            <a:bodyPr anchorCtr="0" anchor="t" bIns="30475" lIns="30475" spcFirstLastPara="1" rIns="30475" wrap="square" tIns="30475">
              <a:noAutofit/>
            </a:bodyPr>
            <a:lstStyle/>
            <a:p>
              <a:pPr indent="0" lvl="0" marL="0" marR="0" rtl="0" algn="ctr">
                <a:lnSpc>
                  <a:spcPct val="90000"/>
                </a:lnSpc>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lnSpc>
                  <a:spcPct val="90000"/>
                </a:lnSpc>
                <a:spcBef>
                  <a:spcPts val="280"/>
                </a:spcBef>
                <a:spcAft>
                  <a:spcPts val="0"/>
                </a:spcAft>
                <a:buNone/>
              </a:pPr>
              <a:r>
                <a:rPr lang="en-US" sz="1200">
                  <a:solidFill>
                    <a:schemeClr val="dk1"/>
                  </a:solidFill>
                  <a:latin typeface="Century Gothic"/>
                  <a:ea typeface="Century Gothic"/>
                  <a:cs typeface="Century Gothic"/>
                  <a:sym typeface="Century Gothic"/>
                </a:rPr>
                <a:t>Profuse sweating, severe tachycardia</a:t>
              </a:r>
              <a:endParaRPr sz="1200">
                <a:solidFill>
                  <a:schemeClr val="dk1"/>
                </a:solidFill>
                <a:latin typeface="Century Gothic"/>
                <a:ea typeface="Century Gothic"/>
                <a:cs typeface="Century Gothic"/>
                <a:sym typeface="Century Gothic"/>
              </a:endParaRPr>
            </a:p>
            <a:p>
              <a:pPr indent="-38100" lvl="1" marL="114300" marR="0" rtl="0" algn="ctr">
                <a:lnSpc>
                  <a:spcPct val="90000"/>
                </a:lnSpc>
                <a:spcBef>
                  <a:spcPts val="455"/>
                </a:spcBef>
                <a:spcAft>
                  <a:spcPts val="0"/>
                </a:spcAft>
                <a:buClr>
                  <a:schemeClr val="dk1"/>
                </a:buClr>
                <a:buSzPts val="1200"/>
                <a:buFont typeface="Century Gothic"/>
                <a:buNone/>
              </a:pPr>
              <a:r>
                <a:t/>
              </a:r>
              <a:endParaRPr b="0" i="0" sz="1200" u="none" cap="none" strike="noStrike">
                <a:solidFill>
                  <a:schemeClr val="dk1"/>
                </a:solidFill>
                <a:latin typeface="Century Gothic"/>
                <a:ea typeface="Century Gothic"/>
                <a:cs typeface="Century Gothic"/>
                <a:sym typeface="Century Gothic"/>
              </a:endParaRPr>
            </a:p>
          </p:txBody>
        </p:sp>
        <p:sp>
          <p:nvSpPr>
            <p:cNvPr id="380" name="Google Shape;380;p33"/>
            <p:cNvSpPr/>
            <p:nvPr/>
          </p:nvSpPr>
          <p:spPr>
            <a:xfrm>
              <a:off x="4885725" y="123733"/>
              <a:ext cx="1479957" cy="887974"/>
            </a:xfrm>
            <a:prstGeom prst="rect">
              <a:avLst/>
            </a:prstGeom>
            <a:solidFill>
              <a:srgbClr val="FE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3"/>
            <p:cNvSpPr txBox="1"/>
            <p:nvPr/>
          </p:nvSpPr>
          <p:spPr>
            <a:xfrm>
              <a:off x="4885725" y="123733"/>
              <a:ext cx="1479900" cy="8880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lnSpc>
                  <a:spcPct val="90000"/>
                </a:lnSpc>
                <a:spcBef>
                  <a:spcPts val="420"/>
                </a:spcBef>
                <a:spcAft>
                  <a:spcPts val="0"/>
                </a:spcAft>
                <a:buNone/>
              </a:pPr>
              <a:r>
                <a:rPr lang="en-US" sz="1200">
                  <a:solidFill>
                    <a:schemeClr val="dk1"/>
                  </a:solidFill>
                  <a:latin typeface="Century Gothic"/>
                  <a:ea typeface="Century Gothic"/>
                  <a:cs typeface="Century Gothic"/>
                  <a:sym typeface="Century Gothic"/>
                </a:rPr>
                <a:t>Vasodilatation, fever </a:t>
              </a:r>
              <a:endParaRPr sz="1200">
                <a:solidFill>
                  <a:schemeClr val="dk1"/>
                </a:solidFill>
                <a:latin typeface="Century Gothic"/>
                <a:ea typeface="Century Gothic"/>
                <a:cs typeface="Century Gothic"/>
                <a:sym typeface="Century Gothic"/>
              </a:endParaRPr>
            </a:p>
            <a:p>
              <a:pPr indent="-38100" lvl="1" marL="114300" marR="0" rtl="0" algn="ctr">
                <a:lnSpc>
                  <a:spcPct val="90000"/>
                </a:lnSpc>
                <a:spcBef>
                  <a:spcPts val="455"/>
                </a:spcBef>
                <a:spcAft>
                  <a:spcPts val="0"/>
                </a:spcAft>
                <a:buClr>
                  <a:schemeClr val="dk1"/>
                </a:buClr>
                <a:buSzPts val="1200"/>
                <a:buFont typeface="Century Gothic"/>
                <a:buNone/>
              </a:pPr>
              <a:r>
                <a:t/>
              </a:r>
              <a:endParaRPr b="0" i="0" sz="1200" u="none" cap="none" strike="noStrike">
                <a:solidFill>
                  <a:schemeClr val="dk1"/>
                </a:solidFill>
                <a:latin typeface="Century Gothic"/>
                <a:ea typeface="Century Gothic"/>
                <a:cs typeface="Century Gothic"/>
                <a:sym typeface="Century Gothic"/>
              </a:endParaRPr>
            </a:p>
          </p:txBody>
        </p:sp>
        <p:sp>
          <p:nvSpPr>
            <p:cNvPr id="382" name="Google Shape;382;p33"/>
            <p:cNvSpPr/>
            <p:nvPr/>
          </p:nvSpPr>
          <p:spPr>
            <a:xfrm>
              <a:off x="195924" y="1159703"/>
              <a:ext cx="1893235" cy="1552579"/>
            </a:xfrm>
            <a:prstGeom prst="rect">
              <a:avLst/>
            </a:prstGeom>
            <a:solidFill>
              <a:srgbClr val="ACE5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3"/>
            <p:cNvSpPr txBox="1"/>
            <p:nvPr/>
          </p:nvSpPr>
          <p:spPr>
            <a:xfrm>
              <a:off x="195924" y="1159703"/>
              <a:ext cx="1893235" cy="1552579"/>
            </a:xfrm>
            <a:prstGeom prst="rect">
              <a:avLst/>
            </a:prstGeom>
            <a:noFill/>
            <a:ln>
              <a:noFill/>
            </a:ln>
          </p:spPr>
          <p:txBody>
            <a:bodyPr anchorCtr="0" anchor="t" bIns="30475" lIns="30475" spcFirstLastPara="1" rIns="30475" wrap="square" tIns="30475">
              <a:noAutofit/>
            </a:bodyPr>
            <a:lstStyle/>
            <a:p>
              <a:pPr indent="0" lvl="0" marL="0" marR="0" rtl="0" algn="ctr">
                <a:lnSpc>
                  <a:spcPct val="90000"/>
                </a:lnSpc>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lnSpc>
                  <a:spcPct val="90000"/>
                </a:lnSpc>
                <a:spcBef>
                  <a:spcPts val="28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lnSpc>
                  <a:spcPct val="90000"/>
                </a:lnSpc>
                <a:spcBef>
                  <a:spcPts val="420"/>
                </a:spcBef>
                <a:spcAft>
                  <a:spcPts val="0"/>
                </a:spcAft>
                <a:buNone/>
              </a:pPr>
              <a:r>
                <a:rPr lang="en-US" sz="1200">
                  <a:solidFill>
                    <a:schemeClr val="dk1"/>
                  </a:solidFill>
                  <a:latin typeface="Century Gothic"/>
                  <a:ea typeface="Century Gothic"/>
                  <a:cs typeface="Century Gothic"/>
                  <a:sym typeface="Century Gothic"/>
                </a:rPr>
                <a:t>Delirium</a:t>
              </a:r>
              <a:r>
                <a:rPr lang="en-US" sz="1200">
                  <a:solidFill>
                    <a:srgbClr val="999999"/>
                  </a:solidFill>
                  <a:latin typeface="Century Gothic"/>
                  <a:ea typeface="Century Gothic"/>
                  <a:cs typeface="Century Gothic"/>
                  <a:sym typeface="Century Gothic"/>
                </a:rPr>
                <a:t>(هذيان),</a:t>
              </a:r>
              <a:r>
                <a:rPr lang="en-US" sz="1200">
                  <a:solidFill>
                    <a:schemeClr val="dk1"/>
                  </a:solidFill>
                  <a:latin typeface="Century Gothic"/>
                  <a:ea typeface="Century Gothic"/>
                  <a:cs typeface="Century Gothic"/>
                  <a:sym typeface="Century Gothic"/>
                </a:rPr>
                <a:t> tremors, anxiety, agitation, insomnia</a:t>
              </a:r>
              <a:endParaRPr sz="1200">
                <a:solidFill>
                  <a:schemeClr val="dk1"/>
                </a:solidFill>
                <a:latin typeface="Century Gothic"/>
                <a:ea typeface="Century Gothic"/>
                <a:cs typeface="Century Gothic"/>
                <a:sym typeface="Century Gothic"/>
              </a:endParaRPr>
            </a:p>
            <a:p>
              <a:pPr indent="0" lvl="1" marL="114300" marR="0" rtl="0" algn="ctr">
                <a:lnSpc>
                  <a:spcPct val="90000"/>
                </a:lnSpc>
                <a:spcBef>
                  <a:spcPts val="455"/>
                </a:spcBef>
                <a:spcAft>
                  <a:spcPts val="0"/>
                </a:spcAft>
                <a:buClr>
                  <a:schemeClr val="dk1"/>
                </a:buClr>
                <a:buSzPts val="1200"/>
                <a:buFont typeface="Century Gothic"/>
                <a:buNone/>
              </a:pPr>
              <a:r>
                <a:t/>
              </a:r>
              <a:endParaRPr b="0" i="0" sz="1200" cap="none" strike="noStrike">
                <a:solidFill>
                  <a:schemeClr val="dk1"/>
                </a:solidFill>
                <a:latin typeface="Century Gothic"/>
                <a:ea typeface="Century Gothic"/>
                <a:cs typeface="Century Gothic"/>
                <a:sym typeface="Century Gothic"/>
              </a:endParaRPr>
            </a:p>
            <a:p>
              <a:pPr indent="-38100" lvl="1" marL="114300" marR="0" rtl="0" algn="ctr">
                <a:lnSpc>
                  <a:spcPct val="90000"/>
                </a:lnSpc>
                <a:spcBef>
                  <a:spcPts val="180"/>
                </a:spcBef>
                <a:spcAft>
                  <a:spcPts val="0"/>
                </a:spcAft>
                <a:buClr>
                  <a:schemeClr val="lt1"/>
                </a:buClr>
                <a:buSzPts val="1200"/>
                <a:buFont typeface="Century Gothic"/>
                <a:buNone/>
              </a:pPr>
              <a:r>
                <a:t/>
              </a:r>
              <a:endParaRPr b="0" i="0" sz="1200" cap="none" strike="noStrike">
                <a:solidFill>
                  <a:schemeClr val="dk1"/>
                </a:solidFill>
                <a:latin typeface="Century Gothic"/>
                <a:ea typeface="Century Gothic"/>
                <a:cs typeface="Century Gothic"/>
                <a:sym typeface="Century Gothic"/>
              </a:endParaRPr>
            </a:p>
            <a:p>
              <a:pPr indent="0" lvl="1" marL="114300" marR="0" rtl="0" algn="ctr">
                <a:lnSpc>
                  <a:spcPct val="90000"/>
                </a:lnSpc>
                <a:spcBef>
                  <a:spcPts val="180"/>
                </a:spcBef>
                <a:spcAft>
                  <a:spcPts val="0"/>
                </a:spcAft>
                <a:buClr>
                  <a:schemeClr val="dk1"/>
                </a:buClr>
                <a:buSzPts val="1200"/>
                <a:buFont typeface="Century Gothic"/>
                <a:buNone/>
              </a:pPr>
              <a:r>
                <a:t/>
              </a:r>
              <a:endParaRPr b="0" i="0" sz="1200" cap="none" strike="noStrike">
                <a:solidFill>
                  <a:schemeClr val="dk1"/>
                </a:solidFill>
                <a:latin typeface="Century Gothic"/>
                <a:ea typeface="Century Gothic"/>
                <a:cs typeface="Century Gothic"/>
                <a:sym typeface="Century Gothic"/>
              </a:endParaRPr>
            </a:p>
          </p:txBody>
        </p:sp>
        <p:sp>
          <p:nvSpPr>
            <p:cNvPr id="384" name="Google Shape;384;p33"/>
            <p:cNvSpPr/>
            <p:nvPr/>
          </p:nvSpPr>
          <p:spPr>
            <a:xfrm>
              <a:off x="2237156" y="1159703"/>
              <a:ext cx="1893235" cy="1552579"/>
            </a:xfrm>
            <a:prstGeom prst="rect">
              <a:avLst/>
            </a:prstGeom>
            <a:solidFill>
              <a:srgbClr val="FFC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3"/>
            <p:cNvSpPr txBox="1"/>
            <p:nvPr/>
          </p:nvSpPr>
          <p:spPr>
            <a:xfrm>
              <a:off x="2237156" y="1159703"/>
              <a:ext cx="1893235" cy="1552579"/>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US" sz="1200">
                  <a:solidFill>
                    <a:schemeClr val="dk1"/>
                  </a:solidFill>
                  <a:latin typeface="Century Gothic"/>
                  <a:ea typeface="Century Gothic"/>
                  <a:cs typeface="Century Gothic"/>
                  <a:sym typeface="Century Gothic"/>
                </a:rPr>
                <a:t>Transient visual/ auditory illusions, violent behavior, hallucinations.</a:t>
              </a:r>
              <a:endParaRPr sz="1200">
                <a:solidFill>
                  <a:schemeClr val="dk1"/>
                </a:solidFill>
                <a:latin typeface="Century Gothic"/>
                <a:ea typeface="Century Gothic"/>
                <a:cs typeface="Century Gothic"/>
                <a:sym typeface="Century Gothic"/>
              </a:endParaRPr>
            </a:p>
          </p:txBody>
        </p:sp>
        <p:sp>
          <p:nvSpPr>
            <p:cNvPr id="386" name="Google Shape;386;p33"/>
            <p:cNvSpPr/>
            <p:nvPr/>
          </p:nvSpPr>
          <p:spPr>
            <a:xfrm>
              <a:off x="4278388" y="1159703"/>
              <a:ext cx="1893235" cy="1552579"/>
            </a:xfrm>
            <a:prstGeom prst="rect">
              <a:avLst/>
            </a:prstGeom>
            <a:solidFill>
              <a:srgbClr val="FE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3"/>
            <p:cNvSpPr txBox="1"/>
            <p:nvPr/>
          </p:nvSpPr>
          <p:spPr>
            <a:xfrm>
              <a:off x="4278388" y="1159703"/>
              <a:ext cx="1893235" cy="155257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lang="en-US" sz="1200">
                  <a:solidFill>
                    <a:schemeClr val="dk1"/>
                  </a:solidFill>
                  <a:latin typeface="Century Gothic"/>
                  <a:ea typeface="Century Gothic"/>
                  <a:cs typeface="Century Gothic"/>
                  <a:sym typeface="Century Gothic"/>
                </a:rPr>
                <a:t>Grand mal </a:t>
              </a:r>
              <a:r>
                <a:rPr b="1" lang="en-US" sz="1200">
                  <a:solidFill>
                    <a:schemeClr val="dk1"/>
                  </a:solidFill>
                  <a:latin typeface="Century Gothic"/>
                  <a:ea typeface="Century Gothic"/>
                  <a:cs typeface="Century Gothic"/>
                  <a:sym typeface="Century Gothic"/>
                </a:rPr>
                <a:t>seizures</a:t>
              </a:r>
              <a:r>
                <a:rPr lang="en-US" sz="1200">
                  <a:solidFill>
                    <a:schemeClr val="dk1"/>
                  </a:solidFill>
                  <a:latin typeface="Century Gothic"/>
                  <a:ea typeface="Century Gothic"/>
                  <a:cs typeface="Century Gothic"/>
                  <a:sym typeface="Century Gothic"/>
                </a:rPr>
                <a:t> (after 7-48 hr alcohol cessation)1 </a:t>
              </a:r>
              <a:endParaRPr sz="1200">
                <a:solidFill>
                  <a:schemeClr val="dk1"/>
                </a:solidFill>
                <a:latin typeface="Century Gothic"/>
                <a:ea typeface="Century Gothic"/>
                <a:cs typeface="Century Gothic"/>
                <a:sym typeface="Century Gothic"/>
              </a:endParaRPr>
            </a:p>
            <a:p>
              <a:pPr indent="0" lvl="0" marL="0" marR="0" rtl="0" algn="ctr">
                <a:lnSpc>
                  <a:spcPct val="90000"/>
                </a:lnSpc>
                <a:spcBef>
                  <a:spcPts val="525"/>
                </a:spcBef>
                <a:spcAft>
                  <a:spcPts val="0"/>
                </a:spcAft>
                <a:buNone/>
              </a:pPr>
              <a:r>
                <a:rPr lang="en-US" sz="1200">
                  <a:solidFill>
                    <a:schemeClr val="dk1"/>
                  </a:solidFill>
                  <a:latin typeface="Century Gothic"/>
                  <a:ea typeface="Century Gothic"/>
                  <a:cs typeface="Century Gothic"/>
                  <a:sym typeface="Century Gothic"/>
                </a:rPr>
                <a:t>Due to </a:t>
              </a:r>
              <a:r>
                <a:rPr lang="en-US" sz="1200" u="sng">
                  <a:solidFill>
                    <a:schemeClr val="dk1"/>
                  </a:solidFill>
                  <a:latin typeface="Century Gothic"/>
                  <a:ea typeface="Century Gothic"/>
                  <a:cs typeface="Century Gothic"/>
                  <a:sym typeface="Century Gothic"/>
                </a:rPr>
                <a:t>super</a:t>
              </a:r>
              <a:r>
                <a:rPr lang="en-US" sz="1200">
                  <a:solidFill>
                    <a:schemeClr val="dk1"/>
                  </a:solidFill>
                  <a:latin typeface="Century Gothic"/>
                  <a:ea typeface="Century Gothic"/>
                  <a:cs typeface="Century Gothic"/>
                  <a:sym typeface="Century Gothic"/>
                </a:rPr>
                <a:t>-sensitivity of </a:t>
              </a:r>
              <a:r>
                <a:rPr b="1" lang="en-US" sz="1200" u="none">
                  <a:solidFill>
                    <a:schemeClr val="dk1"/>
                  </a:solidFill>
                  <a:latin typeface="Century Gothic"/>
                  <a:ea typeface="Century Gothic"/>
                  <a:cs typeface="Century Gothic"/>
                  <a:sym typeface="Century Gothic"/>
                </a:rPr>
                <a:t>glutamate receptors </a:t>
              </a:r>
              <a:endParaRPr sz="1200">
                <a:solidFill>
                  <a:schemeClr val="dk1"/>
                </a:solidFill>
                <a:latin typeface="Century Gothic"/>
                <a:ea typeface="Century Gothic"/>
                <a:cs typeface="Century Gothic"/>
                <a:sym typeface="Century Gothic"/>
              </a:endParaRPr>
            </a:p>
            <a:p>
              <a:pPr indent="0" lvl="0" marL="0" marR="0" rtl="0" algn="ctr">
                <a:lnSpc>
                  <a:spcPct val="90000"/>
                </a:lnSpc>
                <a:spcBef>
                  <a:spcPts val="420"/>
                </a:spcBef>
                <a:spcAft>
                  <a:spcPts val="0"/>
                </a:spcAft>
                <a:buNone/>
              </a:pPr>
              <a:r>
                <a:rPr lang="en-US" sz="1200" u="none">
                  <a:solidFill>
                    <a:schemeClr val="dk1"/>
                  </a:solidFill>
                  <a:latin typeface="Century Gothic"/>
                  <a:ea typeface="Century Gothic"/>
                  <a:cs typeface="Century Gothic"/>
                  <a:sym typeface="Century Gothic"/>
                </a:rPr>
                <a:t>&amp; </a:t>
              </a:r>
              <a:r>
                <a:rPr lang="en-US" sz="1200" u="sng">
                  <a:solidFill>
                    <a:schemeClr val="dk1"/>
                  </a:solidFill>
                  <a:latin typeface="Century Gothic"/>
                  <a:ea typeface="Century Gothic"/>
                  <a:cs typeface="Century Gothic"/>
                  <a:sym typeface="Century Gothic"/>
                </a:rPr>
                <a:t>Hypo</a:t>
              </a:r>
              <a:r>
                <a:rPr lang="en-US" sz="1200">
                  <a:solidFill>
                    <a:schemeClr val="dk1"/>
                  </a:solidFill>
                  <a:latin typeface="Century Gothic"/>
                  <a:ea typeface="Century Gothic"/>
                  <a:cs typeface="Century Gothic"/>
                  <a:sym typeface="Century Gothic"/>
                </a:rPr>
                <a:t>-activity of </a:t>
              </a:r>
              <a:r>
                <a:rPr b="1" lang="en-US" sz="1200" u="none">
                  <a:solidFill>
                    <a:schemeClr val="dk1"/>
                  </a:solidFill>
                  <a:latin typeface="Century Gothic"/>
                  <a:ea typeface="Century Gothic"/>
                  <a:cs typeface="Century Gothic"/>
                  <a:sym typeface="Century Gothic"/>
                </a:rPr>
                <a:t>GABA receptors </a:t>
              </a:r>
              <a:r>
                <a:rPr lang="en-US" sz="1200" u="none">
                  <a:solidFill>
                    <a:schemeClr val="dk1"/>
                  </a:solidFill>
                  <a:latin typeface="Century Gothic"/>
                  <a:ea typeface="Century Gothic"/>
                  <a:cs typeface="Century Gothic"/>
                  <a:sym typeface="Century Gothic"/>
                </a:rPr>
                <a:t>are</a:t>
              </a:r>
              <a:r>
                <a:rPr lang="en-US" sz="1200" u="none">
                  <a:solidFill>
                    <a:schemeClr val="dk1"/>
                  </a:solidFill>
                  <a:latin typeface="Century Gothic"/>
                  <a:ea typeface="Century Gothic"/>
                  <a:cs typeface="Century Gothic"/>
                  <a:sym typeface="Century Gothic"/>
                </a:rPr>
                <a:t> possibly involved.</a:t>
              </a:r>
              <a:endParaRPr b="1" sz="1200" u="none">
                <a:solidFill>
                  <a:schemeClr val="dk1"/>
                </a:solidFill>
                <a:latin typeface="Century Gothic"/>
                <a:ea typeface="Century Gothic"/>
                <a:cs typeface="Century Gothic"/>
                <a:sym typeface="Century Gothic"/>
              </a:endParaRPr>
            </a:p>
          </p:txBody>
        </p:sp>
      </p:grpSp>
      <p:grpSp>
        <p:nvGrpSpPr>
          <p:cNvPr id="388" name="Google Shape;388;p33"/>
          <p:cNvGrpSpPr/>
          <p:nvPr/>
        </p:nvGrpSpPr>
        <p:grpSpPr>
          <a:xfrm>
            <a:off x="342900" y="5479017"/>
            <a:ext cx="6172201" cy="4245007"/>
            <a:chOff x="97676" y="3432"/>
            <a:chExt cx="6172201" cy="4245007"/>
          </a:xfrm>
        </p:grpSpPr>
        <p:sp>
          <p:nvSpPr>
            <p:cNvPr id="389" name="Google Shape;389;p33"/>
            <p:cNvSpPr/>
            <p:nvPr/>
          </p:nvSpPr>
          <p:spPr>
            <a:xfrm>
              <a:off x="2721986" y="3629078"/>
              <a:ext cx="354533" cy="91440"/>
            </a:xfrm>
            <a:custGeom>
              <a:rect b="b" l="l" r="r" t="t"/>
              <a:pathLst>
                <a:path extrusionOk="0" h="120000" w="120000">
                  <a:moveTo>
                    <a:pt x="0" y="60000"/>
                  </a:moveTo>
                  <a:lnTo>
                    <a:pt x="120000" y="60000"/>
                  </a:lnTo>
                </a:path>
              </a:pathLst>
            </a:custGeom>
            <a:noFill/>
            <a:ln cap="flat" cmpd="sng" w="12700">
              <a:solidFill>
                <a:srgbClr val="32A59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3"/>
            <p:cNvSpPr txBox="1"/>
            <p:nvPr/>
          </p:nvSpPr>
          <p:spPr>
            <a:xfrm>
              <a:off x="2890389" y="3665934"/>
              <a:ext cx="17726" cy="17726"/>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
          <p:nvSpPr>
            <p:cNvPr id="391" name="Google Shape;391;p33"/>
            <p:cNvSpPr/>
            <p:nvPr/>
          </p:nvSpPr>
          <p:spPr>
            <a:xfrm>
              <a:off x="594782" y="2124216"/>
              <a:ext cx="354533" cy="1550581"/>
            </a:xfrm>
            <a:custGeom>
              <a:rect b="b" l="l" r="r" t="t"/>
              <a:pathLst>
                <a:path extrusionOk="0" h="120000" w="120000">
                  <a:moveTo>
                    <a:pt x="0" y="0"/>
                  </a:moveTo>
                  <a:lnTo>
                    <a:pt x="60000" y="0"/>
                  </a:lnTo>
                  <a:lnTo>
                    <a:pt x="60000" y="120000"/>
                  </a:lnTo>
                  <a:lnTo>
                    <a:pt x="120000" y="120000"/>
                  </a:lnTo>
                </a:path>
              </a:pathLst>
            </a:custGeom>
            <a:noFill/>
            <a:ln cap="flat" cmpd="sng" w="12700">
              <a:solidFill>
                <a:srgbClr val="2B918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3"/>
            <p:cNvSpPr txBox="1"/>
            <p:nvPr/>
          </p:nvSpPr>
          <p:spPr>
            <a:xfrm>
              <a:off x="732284" y="2859742"/>
              <a:ext cx="79529" cy="79529"/>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393" name="Google Shape;393;p33"/>
            <p:cNvSpPr/>
            <p:nvPr/>
          </p:nvSpPr>
          <p:spPr>
            <a:xfrm>
              <a:off x="2721986" y="2760243"/>
              <a:ext cx="354533" cy="91440"/>
            </a:xfrm>
            <a:custGeom>
              <a:rect b="b" l="l" r="r" t="t"/>
              <a:pathLst>
                <a:path extrusionOk="0" h="120000" w="120000">
                  <a:moveTo>
                    <a:pt x="0" y="60000"/>
                  </a:moveTo>
                  <a:lnTo>
                    <a:pt x="120000" y="60000"/>
                  </a:lnTo>
                </a:path>
              </a:pathLst>
            </a:custGeom>
            <a:noFill/>
            <a:ln cap="flat" cmpd="sng" w="12700">
              <a:solidFill>
                <a:srgbClr val="32A59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3"/>
            <p:cNvSpPr txBox="1"/>
            <p:nvPr/>
          </p:nvSpPr>
          <p:spPr>
            <a:xfrm>
              <a:off x="2890389" y="2797099"/>
              <a:ext cx="17726" cy="17726"/>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
          <p:nvSpPr>
            <p:cNvPr id="395" name="Google Shape;395;p33"/>
            <p:cNvSpPr/>
            <p:nvPr/>
          </p:nvSpPr>
          <p:spPr>
            <a:xfrm>
              <a:off x="594782" y="2124216"/>
              <a:ext cx="354533" cy="681746"/>
            </a:xfrm>
            <a:custGeom>
              <a:rect b="b" l="l" r="r" t="t"/>
              <a:pathLst>
                <a:path extrusionOk="0" h="120000" w="120000">
                  <a:moveTo>
                    <a:pt x="0" y="0"/>
                  </a:moveTo>
                  <a:lnTo>
                    <a:pt x="60000" y="0"/>
                  </a:lnTo>
                  <a:lnTo>
                    <a:pt x="60000" y="120000"/>
                  </a:lnTo>
                  <a:lnTo>
                    <a:pt x="120000" y="120000"/>
                  </a:lnTo>
                </a:path>
              </a:pathLst>
            </a:custGeom>
            <a:noFill/>
            <a:ln cap="flat" cmpd="sng" w="12700">
              <a:solidFill>
                <a:srgbClr val="2B918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3"/>
            <p:cNvSpPr txBox="1"/>
            <p:nvPr/>
          </p:nvSpPr>
          <p:spPr>
            <a:xfrm>
              <a:off x="752839" y="2445879"/>
              <a:ext cx="38421" cy="38421"/>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397" name="Google Shape;397;p33"/>
            <p:cNvSpPr/>
            <p:nvPr/>
          </p:nvSpPr>
          <p:spPr>
            <a:xfrm>
              <a:off x="594782" y="1937128"/>
              <a:ext cx="354533" cy="187088"/>
            </a:xfrm>
            <a:custGeom>
              <a:rect b="b" l="l" r="r" t="t"/>
              <a:pathLst>
                <a:path extrusionOk="0" h="120000" w="120000">
                  <a:moveTo>
                    <a:pt x="0" y="120000"/>
                  </a:moveTo>
                  <a:lnTo>
                    <a:pt x="60000" y="120000"/>
                  </a:lnTo>
                  <a:lnTo>
                    <a:pt x="60000" y="0"/>
                  </a:lnTo>
                  <a:lnTo>
                    <a:pt x="120000" y="0"/>
                  </a:lnTo>
                </a:path>
              </a:pathLst>
            </a:custGeom>
            <a:noFill/>
            <a:ln cap="flat" cmpd="sng" w="12700">
              <a:solidFill>
                <a:srgbClr val="2B918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3"/>
            <p:cNvSpPr txBox="1"/>
            <p:nvPr/>
          </p:nvSpPr>
          <p:spPr>
            <a:xfrm>
              <a:off x="762027" y="2020650"/>
              <a:ext cx="20043" cy="20043"/>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399" name="Google Shape;399;p33"/>
            <p:cNvSpPr/>
            <p:nvPr/>
          </p:nvSpPr>
          <p:spPr>
            <a:xfrm>
              <a:off x="2721986" y="1181084"/>
              <a:ext cx="354533" cy="506929"/>
            </a:xfrm>
            <a:custGeom>
              <a:rect b="b" l="l" r="r" t="t"/>
              <a:pathLst>
                <a:path extrusionOk="0" h="120000" w="120000">
                  <a:moveTo>
                    <a:pt x="0" y="0"/>
                  </a:moveTo>
                  <a:lnTo>
                    <a:pt x="60000" y="0"/>
                  </a:lnTo>
                  <a:lnTo>
                    <a:pt x="60000" y="120000"/>
                  </a:lnTo>
                  <a:lnTo>
                    <a:pt x="120000" y="120000"/>
                  </a:lnTo>
                </a:path>
              </a:pathLst>
            </a:custGeom>
            <a:noFill/>
            <a:ln cap="flat" cmpd="sng" w="12700">
              <a:solidFill>
                <a:srgbClr val="32A59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3"/>
            <p:cNvSpPr txBox="1"/>
            <p:nvPr/>
          </p:nvSpPr>
          <p:spPr>
            <a:xfrm>
              <a:off x="2883787" y="1419084"/>
              <a:ext cx="30930" cy="30930"/>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
          <p:nvSpPr>
            <p:cNvPr id="401" name="Google Shape;401;p33"/>
            <p:cNvSpPr/>
            <p:nvPr/>
          </p:nvSpPr>
          <p:spPr>
            <a:xfrm>
              <a:off x="2721986" y="442805"/>
              <a:ext cx="354533" cy="738279"/>
            </a:xfrm>
            <a:custGeom>
              <a:rect b="b" l="l" r="r" t="t"/>
              <a:pathLst>
                <a:path extrusionOk="0" h="120000" w="120000">
                  <a:moveTo>
                    <a:pt x="0" y="120000"/>
                  </a:moveTo>
                  <a:lnTo>
                    <a:pt x="60000" y="120000"/>
                  </a:lnTo>
                  <a:lnTo>
                    <a:pt x="60000" y="0"/>
                  </a:lnTo>
                  <a:lnTo>
                    <a:pt x="120000" y="0"/>
                  </a:lnTo>
                </a:path>
              </a:pathLst>
            </a:custGeom>
            <a:noFill/>
            <a:ln cap="flat" cmpd="sng" w="12700">
              <a:solidFill>
                <a:srgbClr val="32A59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3"/>
            <p:cNvSpPr txBox="1"/>
            <p:nvPr/>
          </p:nvSpPr>
          <p:spPr>
            <a:xfrm>
              <a:off x="2878778" y="791470"/>
              <a:ext cx="40949" cy="40949"/>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
          <p:nvSpPr>
            <p:cNvPr id="403" name="Google Shape;403;p33"/>
            <p:cNvSpPr/>
            <p:nvPr/>
          </p:nvSpPr>
          <p:spPr>
            <a:xfrm>
              <a:off x="594782" y="1181084"/>
              <a:ext cx="354533" cy="943132"/>
            </a:xfrm>
            <a:custGeom>
              <a:rect b="b" l="l" r="r" t="t"/>
              <a:pathLst>
                <a:path extrusionOk="0" h="120000" w="120000">
                  <a:moveTo>
                    <a:pt x="0" y="120000"/>
                  </a:moveTo>
                  <a:lnTo>
                    <a:pt x="60000" y="120000"/>
                  </a:lnTo>
                  <a:lnTo>
                    <a:pt x="60000" y="0"/>
                  </a:lnTo>
                  <a:lnTo>
                    <a:pt x="120000" y="0"/>
                  </a:lnTo>
                </a:path>
              </a:pathLst>
            </a:custGeom>
            <a:noFill/>
            <a:ln cap="flat" cmpd="sng" w="12700">
              <a:solidFill>
                <a:srgbClr val="2B918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3"/>
            <p:cNvSpPr txBox="1"/>
            <p:nvPr/>
          </p:nvSpPr>
          <p:spPr>
            <a:xfrm>
              <a:off x="746860" y="1627461"/>
              <a:ext cx="50378" cy="50378"/>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405" name="Google Shape;405;p33"/>
            <p:cNvSpPr/>
            <p:nvPr/>
          </p:nvSpPr>
          <p:spPr>
            <a:xfrm rot="-5400000">
              <a:off x="-1489774" y="1918290"/>
              <a:ext cx="3672000" cy="497100"/>
            </a:xfrm>
            <a:prstGeom prst="rect">
              <a:avLst/>
            </a:prstGeom>
            <a:solidFill>
              <a:schemeClr val="accent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3"/>
            <p:cNvSpPr txBox="1"/>
            <p:nvPr/>
          </p:nvSpPr>
          <p:spPr>
            <a:xfrm rot="-5400000">
              <a:off x="-1677874" y="1975789"/>
              <a:ext cx="4048200" cy="497100"/>
            </a:xfrm>
            <a:prstGeom prst="rect">
              <a:avLst/>
            </a:prstGeom>
            <a:noFill/>
            <a:ln>
              <a:noFill/>
            </a:ln>
          </p:spPr>
          <p:txBody>
            <a:bodyPr anchorCtr="0" anchor="ctr" bIns="10775" lIns="10775" spcFirstLastPara="1" rIns="10775" wrap="square" tIns="10775">
              <a:noAutofit/>
            </a:bodyPr>
            <a:lstStyle/>
            <a:p>
              <a:pPr indent="0" lvl="0" marL="0" marR="0" rtl="1" algn="ctr">
                <a:lnSpc>
                  <a:spcPct val="90000"/>
                </a:lnSpc>
                <a:spcBef>
                  <a:spcPts val="0"/>
                </a:spcBef>
                <a:spcAft>
                  <a:spcPts val="0"/>
                </a:spcAft>
                <a:buNone/>
              </a:pPr>
              <a:r>
                <a:rPr b="1" lang="en-US">
                  <a:solidFill>
                    <a:schemeClr val="lt1"/>
                  </a:solidFill>
                  <a:latin typeface="Century Gothic"/>
                  <a:ea typeface="Century Gothic"/>
                  <a:cs typeface="Century Gothic"/>
                  <a:sym typeface="Century Gothic"/>
                </a:rPr>
                <a:t>Management of Alcoholism </a:t>
              </a:r>
              <a:r>
                <a:rPr b="1" lang="en-US">
                  <a:solidFill>
                    <a:schemeClr val="lt1"/>
                  </a:solidFill>
                  <a:latin typeface="Century Gothic"/>
                  <a:ea typeface="Century Gothic"/>
                  <a:cs typeface="Century Gothic"/>
                  <a:sym typeface="Century Gothic"/>
                </a:rPr>
                <a:t>Withdrawal</a:t>
              </a:r>
              <a:r>
                <a:rPr b="1" lang="en-US">
                  <a:solidFill>
                    <a:schemeClr val="lt1"/>
                  </a:solidFill>
                  <a:latin typeface="Century Gothic"/>
                  <a:ea typeface="Century Gothic"/>
                  <a:cs typeface="Century Gothic"/>
                  <a:sym typeface="Century Gothic"/>
                </a:rPr>
                <a:t> </a:t>
              </a:r>
              <a:endParaRPr b="1">
                <a:solidFill>
                  <a:schemeClr val="lt1"/>
                </a:solidFill>
                <a:latin typeface="Century Gothic"/>
                <a:ea typeface="Century Gothic"/>
                <a:cs typeface="Century Gothic"/>
                <a:sym typeface="Century Gothic"/>
              </a:endParaRPr>
            </a:p>
          </p:txBody>
        </p:sp>
        <p:sp>
          <p:nvSpPr>
            <p:cNvPr id="407" name="Google Shape;407;p33"/>
            <p:cNvSpPr/>
            <p:nvPr/>
          </p:nvSpPr>
          <p:spPr>
            <a:xfrm>
              <a:off x="949316" y="870618"/>
              <a:ext cx="1772669" cy="620931"/>
            </a:xfrm>
            <a:prstGeom prst="rect">
              <a:avLst/>
            </a:prstGeom>
            <a:solidFill>
              <a:srgbClr val="ACE5E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3"/>
            <p:cNvSpPr txBox="1"/>
            <p:nvPr/>
          </p:nvSpPr>
          <p:spPr>
            <a:xfrm>
              <a:off x="949316" y="870618"/>
              <a:ext cx="1772669" cy="620931"/>
            </a:xfrm>
            <a:prstGeom prst="rect">
              <a:avLst/>
            </a:prstGeom>
            <a:noFill/>
            <a:ln>
              <a:noFill/>
            </a:ln>
          </p:spPr>
          <p:txBody>
            <a:bodyPr anchorCtr="0" anchor="ctr" bIns="8875" lIns="8875" spcFirstLastPara="1" rIns="8875" wrap="square" tIns="8875">
              <a:noAutofit/>
            </a:bodyPr>
            <a:lstStyle/>
            <a:p>
              <a:pPr indent="0" lvl="0" marL="0" marR="0" rtl="1" algn="ctr">
                <a:lnSpc>
                  <a:spcPct val="90000"/>
                </a:lnSpc>
                <a:spcBef>
                  <a:spcPts val="0"/>
                </a:spcBef>
                <a:spcAft>
                  <a:spcPts val="0"/>
                </a:spcAft>
                <a:buNone/>
              </a:pPr>
              <a:r>
                <a:rPr b="1" lang="en-US" sz="1200">
                  <a:solidFill>
                    <a:schemeClr val="accent2"/>
                  </a:solidFill>
                  <a:latin typeface="Century Gothic"/>
                  <a:ea typeface="Century Gothic"/>
                  <a:cs typeface="Century Gothic"/>
                  <a:sym typeface="Century Gothic"/>
                </a:rPr>
                <a:t>Benzodiazepines </a:t>
              </a:r>
              <a:endParaRPr b="1" sz="1200">
                <a:solidFill>
                  <a:schemeClr val="accent2"/>
                </a:solidFill>
                <a:latin typeface="Century Gothic"/>
                <a:ea typeface="Century Gothic"/>
                <a:cs typeface="Century Gothic"/>
                <a:sym typeface="Century Gothic"/>
              </a:endParaRPr>
            </a:p>
            <a:p>
              <a:pPr indent="0" lvl="0" marL="0" marR="0" rtl="1" algn="ctr">
                <a:lnSpc>
                  <a:spcPct val="90000"/>
                </a:lnSpc>
                <a:spcBef>
                  <a:spcPts val="0"/>
                </a:spcBef>
                <a:spcAft>
                  <a:spcPts val="0"/>
                </a:spcAft>
                <a:buNone/>
              </a:pPr>
              <a:r>
                <a:rPr lang="en-US" sz="1000">
                  <a:solidFill>
                    <a:schemeClr val="accent1"/>
                  </a:solidFill>
                  <a:latin typeface="Century Gothic"/>
                  <a:ea typeface="Century Gothic"/>
                  <a:cs typeface="Century Gothic"/>
                  <a:sym typeface="Century Gothic"/>
                </a:rPr>
                <a:t>incrase GABA</a:t>
              </a:r>
              <a:endParaRPr sz="1000">
                <a:solidFill>
                  <a:schemeClr val="accent1"/>
                </a:solidFill>
                <a:latin typeface="Century Gothic"/>
                <a:ea typeface="Century Gothic"/>
                <a:cs typeface="Century Gothic"/>
                <a:sym typeface="Century Gothic"/>
              </a:endParaRPr>
            </a:p>
          </p:txBody>
        </p:sp>
        <p:sp>
          <p:nvSpPr>
            <p:cNvPr id="409" name="Google Shape;409;p33"/>
            <p:cNvSpPr/>
            <p:nvPr/>
          </p:nvSpPr>
          <p:spPr>
            <a:xfrm>
              <a:off x="3076520" y="3432"/>
              <a:ext cx="3193357" cy="878746"/>
            </a:xfrm>
            <a:prstGeom prst="rect">
              <a:avLst/>
            </a:prstGeom>
            <a:noFill/>
            <a:ln cap="flat" cmpd="sng" w="9525">
              <a:solidFill>
                <a:srgbClr val="2C898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3"/>
            <p:cNvSpPr txBox="1"/>
            <p:nvPr/>
          </p:nvSpPr>
          <p:spPr>
            <a:xfrm>
              <a:off x="3076520" y="3432"/>
              <a:ext cx="3193357" cy="878746"/>
            </a:xfrm>
            <a:prstGeom prst="rect">
              <a:avLst/>
            </a:prstGeom>
            <a:noFill/>
            <a:ln>
              <a:noFill/>
            </a:ln>
          </p:spPr>
          <p:txBody>
            <a:bodyPr anchorCtr="0" anchor="ctr" bIns="6350" lIns="6350" spcFirstLastPara="1" rIns="6350" wrap="square" tIns="6350">
              <a:noAutofit/>
            </a:bodyPr>
            <a:lstStyle/>
            <a:p>
              <a:pPr indent="0" lvl="0" marL="0" marR="0" rtl="0" algn="l">
                <a:lnSpc>
                  <a:spcPct val="90000"/>
                </a:lnSpc>
                <a:spcBef>
                  <a:spcPts val="0"/>
                </a:spcBef>
                <a:spcAft>
                  <a:spcPts val="0"/>
                </a:spcAft>
                <a:buNone/>
              </a:pPr>
              <a:r>
                <a:rPr lang="en-US" sz="1200">
                  <a:solidFill>
                    <a:srgbClr val="171616"/>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as (</a:t>
              </a:r>
              <a:r>
                <a:rPr b="1" lang="en-US" sz="1200">
                  <a:solidFill>
                    <a:schemeClr val="accent2"/>
                  </a:solidFill>
                  <a:latin typeface="Century Gothic"/>
                  <a:ea typeface="Century Gothic"/>
                  <a:cs typeface="Century Gothic"/>
                  <a:sym typeface="Century Gothic"/>
                </a:rPr>
                <a:t>chlordiazepoxide</a:t>
              </a:r>
              <a:r>
                <a:rPr b="1" lang="en-US" sz="1200">
                  <a:solidFill>
                    <a:srgbClr val="171616"/>
                  </a:solidFill>
                  <a:latin typeface="Century Gothic"/>
                  <a:ea typeface="Century Gothic"/>
                  <a:cs typeface="Century Gothic"/>
                  <a:sym typeface="Century Gothic"/>
                </a:rPr>
                <a:t>, </a:t>
              </a:r>
              <a:r>
                <a:rPr b="1" lang="en-US" sz="1200">
                  <a:solidFill>
                    <a:schemeClr val="accent2"/>
                  </a:solidFill>
                  <a:latin typeface="Century Gothic"/>
                  <a:ea typeface="Century Gothic"/>
                  <a:cs typeface="Century Gothic"/>
                  <a:sym typeface="Century Gothic"/>
                </a:rPr>
                <a:t>diazepam</a:t>
              </a:r>
              <a:r>
                <a:rPr lang="en-US" sz="1200">
                  <a:solidFill>
                    <a:schemeClr val="dk1"/>
                  </a:solidFill>
                  <a:latin typeface="Century Gothic"/>
                  <a:ea typeface="Century Gothic"/>
                  <a:cs typeface="Century Gothic"/>
                  <a:sym typeface="Century Gothic"/>
                </a:rPr>
                <a:t>)</a:t>
              </a:r>
              <a:r>
                <a:rPr lang="en-US" sz="1200">
                  <a:solidFill>
                    <a:srgbClr val="171616"/>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a:t>
              </a:r>
              <a:r>
                <a:rPr lang="en-US" sz="1200">
                  <a:solidFill>
                    <a:srgbClr val="171616"/>
                  </a:solidFill>
                  <a:latin typeface="Century Gothic"/>
                  <a:ea typeface="Century Gothic"/>
                  <a:cs typeface="Century Gothic"/>
                  <a:sym typeface="Century Gothic"/>
                </a:rPr>
                <a:t> </a:t>
              </a:r>
              <a:r>
                <a:rPr lang="en-US" sz="1200">
                  <a:solidFill>
                    <a:srgbClr val="999999"/>
                  </a:solidFill>
                  <a:latin typeface="Century Gothic"/>
                  <a:ea typeface="Century Gothic"/>
                  <a:cs typeface="Century Gothic"/>
                  <a:sym typeface="Century Gothic"/>
                </a:rPr>
                <a:t>long acting drug.</a:t>
              </a:r>
              <a:endParaRPr sz="1200">
                <a:solidFill>
                  <a:srgbClr val="999999"/>
                </a:solidFill>
                <a:latin typeface="Century Gothic"/>
                <a:ea typeface="Century Gothic"/>
                <a:cs typeface="Century Gothic"/>
                <a:sym typeface="Century Gothic"/>
              </a:endParaRPr>
            </a:p>
            <a:p>
              <a:pPr indent="0" lvl="0" marL="0" marR="0" rtl="0" algn="l">
                <a:lnSpc>
                  <a:spcPct val="90000"/>
                </a:lnSpc>
                <a:spcBef>
                  <a:spcPts val="420"/>
                </a:spcBef>
                <a:spcAft>
                  <a:spcPts val="0"/>
                </a:spcAft>
                <a:buNone/>
              </a:pPr>
              <a:r>
                <a:rPr lang="en-US" sz="1200">
                  <a:solidFill>
                    <a:srgbClr val="171616"/>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Or</a:t>
              </a:r>
              <a:r>
                <a:rPr lang="en-US" sz="1200">
                  <a:solidFill>
                    <a:srgbClr val="171616"/>
                  </a:solidFill>
                  <a:latin typeface="Century Gothic"/>
                  <a:ea typeface="Century Gothic"/>
                  <a:cs typeface="Century Gothic"/>
                  <a:sym typeface="Century Gothic"/>
                </a:rPr>
                <a:t> </a:t>
              </a:r>
              <a:r>
                <a:rPr b="1" lang="en-US" sz="1200">
                  <a:solidFill>
                    <a:schemeClr val="accent2"/>
                  </a:solidFill>
                  <a:latin typeface="Century Gothic"/>
                  <a:ea typeface="Century Gothic"/>
                  <a:cs typeface="Century Gothic"/>
                  <a:sym typeface="Century Gothic"/>
                </a:rPr>
                <a:t>lorazepam</a:t>
              </a:r>
              <a:r>
                <a:rPr lang="en-US" sz="1200">
                  <a:solidFill>
                    <a:srgbClr val="171616"/>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that is </a:t>
              </a:r>
              <a:r>
                <a:rPr b="1" lang="en-US" sz="1200">
                  <a:solidFill>
                    <a:schemeClr val="dk1"/>
                  </a:solidFill>
                  <a:latin typeface="Century Gothic"/>
                  <a:ea typeface="Century Gothic"/>
                  <a:cs typeface="Century Gothic"/>
                  <a:sym typeface="Century Gothic"/>
                </a:rPr>
                <a:t>preferable</a:t>
              </a:r>
              <a:r>
                <a:rPr lang="en-US" sz="1200">
                  <a:solidFill>
                    <a:schemeClr val="dk1"/>
                  </a:solidFill>
                  <a:latin typeface="Century Gothic"/>
                  <a:ea typeface="Century Gothic"/>
                  <a:cs typeface="Century Gothic"/>
                  <a:sym typeface="Century Gothic"/>
                </a:rPr>
                <a:t> </a:t>
              </a:r>
              <a:r>
                <a:rPr b="1" lang="en-US" sz="1200">
                  <a:solidFill>
                    <a:schemeClr val="dk1"/>
                  </a:solidFill>
                  <a:latin typeface="Century Gothic"/>
                  <a:ea typeface="Century Gothic"/>
                  <a:cs typeface="Century Gothic"/>
                  <a:sym typeface="Century Gothic"/>
                </a:rPr>
                <a:t>shorter</a:t>
              </a:r>
              <a:r>
                <a:rPr lang="en-US" sz="1200">
                  <a:solidFill>
                    <a:schemeClr val="dk1"/>
                  </a:solidFill>
                  <a:latin typeface="Century Gothic"/>
                  <a:ea typeface="Century Gothic"/>
                  <a:cs typeface="Century Gothic"/>
                  <a:sym typeface="Century Gothic"/>
                </a:rPr>
                <a:t> duration of action</a:t>
              </a:r>
              <a:endParaRPr sz="1200">
                <a:solidFill>
                  <a:schemeClr val="dk1"/>
                </a:solidFill>
                <a:latin typeface="Century Gothic"/>
                <a:ea typeface="Century Gothic"/>
                <a:cs typeface="Century Gothic"/>
                <a:sym typeface="Century Gothic"/>
              </a:endParaRPr>
            </a:p>
          </p:txBody>
        </p:sp>
        <p:sp>
          <p:nvSpPr>
            <p:cNvPr id="411" name="Google Shape;411;p33"/>
            <p:cNvSpPr/>
            <p:nvPr/>
          </p:nvSpPr>
          <p:spPr>
            <a:xfrm>
              <a:off x="3076520" y="1017290"/>
              <a:ext cx="3193357" cy="1341446"/>
            </a:xfrm>
            <a:prstGeom prst="rect">
              <a:avLst/>
            </a:prstGeom>
            <a:noFill/>
            <a:ln cap="flat" cmpd="sng" w="9525">
              <a:solidFill>
                <a:srgbClr val="2C898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3"/>
            <p:cNvSpPr txBox="1"/>
            <p:nvPr/>
          </p:nvSpPr>
          <p:spPr>
            <a:xfrm>
              <a:off x="3076520" y="1017290"/>
              <a:ext cx="3193357" cy="1341446"/>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lang="en-US" sz="1200">
                  <a:solidFill>
                    <a:schemeClr val="dk1"/>
                  </a:solidFill>
                  <a:latin typeface="Century Gothic"/>
                  <a:ea typeface="Century Gothic"/>
                  <a:cs typeface="Century Gothic"/>
                  <a:sym typeface="Century Gothic"/>
                </a:rPr>
                <a:t>should be carefully adjusted to provide </a:t>
              </a:r>
              <a:r>
                <a:rPr b="1" lang="en-US" sz="1200">
                  <a:solidFill>
                    <a:schemeClr val="dk1"/>
                  </a:solidFill>
                  <a:latin typeface="Century Gothic"/>
                  <a:ea typeface="Century Gothic"/>
                  <a:cs typeface="Century Gothic"/>
                  <a:sym typeface="Century Gothic"/>
                </a:rPr>
                <a:t>efficacy</a:t>
              </a:r>
              <a:r>
                <a:rPr lang="en-US" sz="1200">
                  <a:solidFill>
                    <a:schemeClr val="dk1"/>
                  </a:solidFill>
                  <a:latin typeface="Century Gothic"/>
                  <a:ea typeface="Century Gothic"/>
                  <a:cs typeface="Century Gothic"/>
                  <a:sym typeface="Century Gothic"/>
                </a:rPr>
                <a:t> (via </a:t>
              </a:r>
              <a:r>
                <a:rPr b="1" lang="en-US" sz="1200">
                  <a:solidFill>
                    <a:schemeClr val="dk1"/>
                  </a:solidFill>
                  <a:latin typeface="Century Gothic"/>
                  <a:ea typeface="Century Gothic"/>
                  <a:cs typeface="Century Gothic"/>
                  <a:sym typeface="Century Gothic"/>
                </a:rPr>
                <a:t>IV/po</a:t>
              </a:r>
              <a:r>
                <a:rPr lang="en-US" sz="1200">
                  <a:solidFill>
                    <a:schemeClr val="dk1"/>
                  </a:solidFill>
                  <a:latin typeface="Century Gothic"/>
                  <a:ea typeface="Century Gothic"/>
                  <a:cs typeface="Century Gothic"/>
                  <a:sym typeface="Century Gothic"/>
                </a:rPr>
                <a:t>) &amp; Manage </a:t>
              </a:r>
              <a:r>
                <a:rPr b="0" lang="en-US" sz="1200">
                  <a:solidFill>
                    <a:schemeClr val="dk1"/>
                  </a:solidFill>
                  <a:latin typeface="Century Gothic"/>
                  <a:ea typeface="Century Gothic"/>
                  <a:cs typeface="Century Gothic"/>
                  <a:sym typeface="Century Gothic"/>
                </a:rPr>
                <a:t>withdrawal symptoms </a:t>
              </a:r>
              <a:r>
                <a:rPr lang="en-US" sz="1200">
                  <a:solidFill>
                    <a:schemeClr val="dk1"/>
                  </a:solidFill>
                  <a:latin typeface="Century Gothic"/>
                  <a:ea typeface="Century Gothic"/>
                  <a:cs typeface="Century Gothic"/>
                  <a:sym typeface="Century Gothic"/>
                </a:rPr>
                <a:t>&amp; prevent irritability, insomnia, agitation &amp; seizures.</a:t>
              </a:r>
              <a:endParaRPr sz="1200">
                <a:solidFill>
                  <a:schemeClr val="dk1"/>
                </a:solidFill>
              </a:endParaRPr>
            </a:p>
            <a:p>
              <a:pPr indent="0" lvl="0" marL="0" marR="0" rtl="0" algn="ctr">
                <a:lnSpc>
                  <a:spcPct val="90000"/>
                </a:lnSpc>
                <a:spcBef>
                  <a:spcPts val="420"/>
                </a:spcBef>
                <a:spcAft>
                  <a:spcPts val="0"/>
                </a:spcAft>
                <a:buNone/>
              </a:pPr>
              <a:r>
                <a:rPr lang="en-US" sz="1200">
                  <a:solidFill>
                    <a:schemeClr val="dk1"/>
                  </a:solidFill>
                  <a:latin typeface="Century Gothic"/>
                  <a:ea typeface="Century Gothic"/>
                  <a:cs typeface="Century Gothic"/>
                  <a:sym typeface="Century Gothic"/>
                </a:rPr>
                <a:t>Avoid excessive dose that causes </a:t>
              </a:r>
              <a:r>
                <a:rPr b="1" lang="en-US" sz="1200">
                  <a:solidFill>
                    <a:schemeClr val="dk1"/>
                  </a:solidFill>
                  <a:latin typeface="Century Gothic"/>
                  <a:ea typeface="Century Gothic"/>
                  <a:cs typeface="Century Gothic"/>
                  <a:sym typeface="Century Gothic"/>
                </a:rPr>
                <a:t>respiratory depression </a:t>
              </a:r>
              <a:r>
                <a:rPr lang="en-US" sz="1200">
                  <a:solidFill>
                    <a:schemeClr val="dk1"/>
                  </a:solidFill>
                  <a:latin typeface="Century Gothic"/>
                  <a:ea typeface="Century Gothic"/>
                  <a:cs typeface="Century Gothic"/>
                  <a:sym typeface="Century Gothic"/>
                </a:rPr>
                <a:t>&amp; </a:t>
              </a:r>
              <a:r>
                <a:rPr b="1" lang="en-US" sz="1200" u="sng">
                  <a:solidFill>
                    <a:schemeClr val="dk1"/>
                  </a:solidFill>
                  <a:latin typeface="Century Gothic"/>
                  <a:ea typeface="Century Gothic"/>
                  <a:cs typeface="Century Gothic"/>
                  <a:sym typeface="Century Gothic"/>
                </a:rPr>
                <a:t>hypo</a:t>
              </a:r>
              <a:r>
                <a:rPr b="1" lang="en-US" sz="1200">
                  <a:solidFill>
                    <a:schemeClr val="dk1"/>
                  </a:solidFill>
                  <a:latin typeface="Century Gothic"/>
                  <a:ea typeface="Century Gothic"/>
                  <a:cs typeface="Century Gothic"/>
                  <a:sym typeface="Century Gothic"/>
                </a:rPr>
                <a:t>tension</a:t>
              </a:r>
              <a:endParaRPr b="1" sz="1200">
                <a:solidFill>
                  <a:schemeClr val="dk1"/>
                </a:solidFill>
                <a:latin typeface="Century Gothic"/>
                <a:ea typeface="Century Gothic"/>
                <a:cs typeface="Century Gothic"/>
                <a:sym typeface="Century Gothic"/>
              </a:endParaRPr>
            </a:p>
          </p:txBody>
        </p:sp>
        <p:sp>
          <p:nvSpPr>
            <p:cNvPr id="413" name="Google Shape;413;p33"/>
            <p:cNvSpPr/>
            <p:nvPr/>
          </p:nvSpPr>
          <p:spPr>
            <a:xfrm>
              <a:off x="949316" y="1626662"/>
              <a:ext cx="1772669" cy="620931"/>
            </a:xfrm>
            <a:prstGeom prst="rect">
              <a:avLst/>
            </a:prstGeom>
            <a:solidFill>
              <a:srgbClr val="FFD96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3"/>
            <p:cNvSpPr txBox="1"/>
            <p:nvPr/>
          </p:nvSpPr>
          <p:spPr>
            <a:xfrm>
              <a:off x="949316" y="1626662"/>
              <a:ext cx="1772669" cy="620931"/>
            </a:xfrm>
            <a:prstGeom prst="rect">
              <a:avLst/>
            </a:prstGeom>
            <a:noFill/>
            <a:ln>
              <a:noFill/>
            </a:ln>
          </p:spPr>
          <p:txBody>
            <a:bodyPr anchorCtr="0" anchor="ctr" bIns="8875" lIns="8875" spcFirstLastPara="1" rIns="8875" wrap="square" tIns="8875">
              <a:noAutofit/>
            </a:bodyPr>
            <a:lstStyle/>
            <a:p>
              <a:pPr indent="0" lvl="0" marL="0" marR="0" rtl="1" algn="ctr">
                <a:lnSpc>
                  <a:spcPct val="90000"/>
                </a:lnSpc>
                <a:spcBef>
                  <a:spcPts val="0"/>
                </a:spcBef>
                <a:spcAft>
                  <a:spcPts val="0"/>
                </a:spcAft>
                <a:buNone/>
              </a:pPr>
              <a:r>
                <a:rPr b="1" lang="en-US" sz="1200">
                  <a:solidFill>
                    <a:schemeClr val="accent2"/>
                  </a:solidFill>
                  <a:latin typeface="Century Gothic"/>
                  <a:ea typeface="Century Gothic"/>
                  <a:cs typeface="Century Gothic"/>
                  <a:sym typeface="Century Gothic"/>
                </a:rPr>
                <a:t>Fluoxetine </a:t>
              </a:r>
              <a:endParaRPr b="1" sz="1000">
                <a:solidFill>
                  <a:schemeClr val="accent1"/>
                </a:solidFill>
                <a:latin typeface="Century Gothic"/>
                <a:ea typeface="Century Gothic"/>
                <a:cs typeface="Century Gothic"/>
                <a:sym typeface="Century Gothic"/>
              </a:endParaRPr>
            </a:p>
            <a:p>
              <a:pPr indent="0" lvl="0" marL="0" marR="0" rtl="1" algn="ctr">
                <a:lnSpc>
                  <a:spcPct val="90000"/>
                </a:lnSpc>
                <a:spcBef>
                  <a:spcPts val="0"/>
                </a:spcBef>
                <a:spcAft>
                  <a:spcPts val="0"/>
                </a:spcAft>
                <a:buNone/>
              </a:pPr>
              <a:r>
                <a:rPr lang="en-US" sz="900">
                  <a:solidFill>
                    <a:schemeClr val="accent1"/>
                  </a:solidFill>
                  <a:latin typeface="Century Gothic"/>
                  <a:ea typeface="Century Gothic"/>
                  <a:cs typeface="Century Gothic"/>
                  <a:sym typeface="Century Gothic"/>
                </a:rPr>
                <a:t>it's </a:t>
              </a:r>
              <a:r>
                <a:rPr lang="en-US" sz="900">
                  <a:solidFill>
                    <a:schemeClr val="accent1"/>
                  </a:solidFill>
                  <a:latin typeface="Century Gothic"/>
                  <a:ea typeface="Century Gothic"/>
                  <a:cs typeface="Century Gothic"/>
                  <a:sym typeface="Century Gothic"/>
                </a:rPr>
                <a:t>increase</a:t>
              </a:r>
              <a:r>
                <a:rPr lang="en-US" sz="900">
                  <a:solidFill>
                    <a:schemeClr val="accent1"/>
                  </a:solidFill>
                  <a:latin typeface="Century Gothic"/>
                  <a:ea typeface="Century Gothic"/>
                  <a:cs typeface="Century Gothic"/>
                  <a:sym typeface="Century Gothic"/>
                </a:rPr>
                <a:t> </a:t>
              </a:r>
              <a:r>
                <a:rPr lang="en-US" sz="900">
                  <a:solidFill>
                    <a:schemeClr val="accent1"/>
                  </a:solidFill>
                  <a:latin typeface="Century Gothic"/>
                  <a:ea typeface="Century Gothic"/>
                  <a:cs typeface="Century Gothic"/>
                  <a:sym typeface="Century Gothic"/>
                </a:rPr>
                <a:t>serotonin</a:t>
              </a:r>
              <a:r>
                <a:rPr lang="en-US" sz="900">
                  <a:solidFill>
                    <a:schemeClr val="accent1"/>
                  </a:solidFill>
                  <a:latin typeface="Century Gothic"/>
                  <a:ea typeface="Century Gothic"/>
                  <a:cs typeface="Century Gothic"/>
                  <a:sym typeface="Century Gothic"/>
                </a:rPr>
                <a:t> level</a:t>
              </a:r>
              <a:endParaRPr sz="900">
                <a:solidFill>
                  <a:schemeClr val="accent1"/>
                </a:solidFill>
                <a:latin typeface="Century Gothic"/>
                <a:ea typeface="Century Gothic"/>
                <a:cs typeface="Century Gothic"/>
                <a:sym typeface="Century Gothic"/>
              </a:endParaRPr>
            </a:p>
            <a:p>
              <a:pPr indent="0" lvl="0" marL="0" marR="0" rtl="1" algn="ctr">
                <a:lnSpc>
                  <a:spcPct val="90000"/>
                </a:lnSpc>
                <a:spcBef>
                  <a:spcPts val="0"/>
                </a:spcBef>
                <a:spcAft>
                  <a:spcPts val="0"/>
                </a:spcAft>
                <a:buNone/>
              </a:pPr>
              <a:r>
                <a:rPr lang="en-US" sz="900">
                  <a:solidFill>
                    <a:schemeClr val="accent1"/>
                  </a:solidFill>
                  <a:latin typeface="Century Gothic"/>
                  <a:ea typeface="Century Gothic"/>
                  <a:cs typeface="Century Gothic"/>
                  <a:sym typeface="Century Gothic"/>
                </a:rPr>
                <a:t>and </a:t>
              </a:r>
              <a:r>
                <a:rPr lang="en-US" sz="900">
                  <a:solidFill>
                    <a:schemeClr val="accent1"/>
                  </a:solidFill>
                  <a:latin typeface="Century Gothic"/>
                  <a:ea typeface="Century Gothic"/>
                  <a:cs typeface="Century Gothic"/>
                  <a:sym typeface="Century Gothic"/>
                </a:rPr>
                <a:t>decrease</a:t>
              </a:r>
              <a:r>
                <a:rPr lang="en-US" sz="900">
                  <a:solidFill>
                    <a:schemeClr val="accent1"/>
                  </a:solidFill>
                  <a:latin typeface="Century Gothic"/>
                  <a:ea typeface="Century Gothic"/>
                  <a:cs typeface="Century Gothic"/>
                  <a:sym typeface="Century Gothic"/>
                </a:rPr>
                <a:t> dopamine </a:t>
              </a:r>
              <a:endParaRPr sz="900">
                <a:solidFill>
                  <a:schemeClr val="accent1"/>
                </a:solidFill>
                <a:latin typeface="Century Gothic"/>
                <a:ea typeface="Century Gothic"/>
                <a:cs typeface="Century Gothic"/>
                <a:sym typeface="Century Gothic"/>
              </a:endParaRPr>
            </a:p>
            <a:p>
              <a:pPr indent="0" lvl="0" marL="0" marR="0" rtl="1" algn="ctr">
                <a:lnSpc>
                  <a:spcPct val="90000"/>
                </a:lnSpc>
                <a:spcBef>
                  <a:spcPts val="490"/>
                </a:spcBef>
                <a:spcAft>
                  <a:spcPts val="0"/>
                </a:spcAft>
                <a:buNone/>
              </a:pPr>
              <a:r>
                <a:rPr b="0" lang="en-US" sz="800">
                  <a:solidFill>
                    <a:schemeClr val="accent3"/>
                  </a:solidFill>
                  <a:latin typeface="Century Gothic"/>
                  <a:ea typeface="Century Gothic"/>
                  <a:cs typeface="Century Gothic"/>
                  <a:sym typeface="Century Gothic"/>
                </a:rPr>
                <a:t>(Serotonin reupta</a:t>
              </a:r>
              <a:r>
                <a:rPr b="0" lang="en-US" sz="800">
                  <a:solidFill>
                    <a:schemeClr val="accent3"/>
                  </a:solidFill>
                  <a:latin typeface="Century Gothic"/>
                  <a:ea typeface="Century Gothic"/>
                  <a:cs typeface="Century Gothic"/>
                  <a:sym typeface="Century Gothic"/>
                </a:rPr>
                <a:t>ke</a:t>
              </a:r>
              <a:r>
                <a:rPr b="0" lang="en-US" sz="800">
                  <a:solidFill>
                    <a:schemeClr val="accent3"/>
                  </a:solidFill>
                  <a:latin typeface="Century Gothic"/>
                  <a:ea typeface="Century Gothic"/>
                  <a:cs typeface="Century Gothic"/>
                  <a:sym typeface="Century Gothic"/>
                </a:rPr>
                <a:t> </a:t>
              </a:r>
              <a:r>
                <a:rPr b="0" lang="en-US" sz="800">
                  <a:solidFill>
                    <a:schemeClr val="accent3"/>
                  </a:solidFill>
                  <a:latin typeface="Century Gothic"/>
                  <a:ea typeface="Century Gothic"/>
                  <a:cs typeface="Century Gothic"/>
                  <a:sym typeface="Century Gothic"/>
                </a:rPr>
                <a:t>inhibitors</a:t>
              </a:r>
              <a:r>
                <a:rPr b="0" lang="en-US" sz="800">
                  <a:solidFill>
                    <a:schemeClr val="accent3"/>
                  </a:solidFill>
                  <a:latin typeface="Century Gothic"/>
                  <a:ea typeface="Century Gothic"/>
                  <a:cs typeface="Century Gothic"/>
                  <a:sym typeface="Century Gothic"/>
                </a:rPr>
                <a:t>)</a:t>
              </a:r>
              <a:endParaRPr b="0" sz="800">
                <a:solidFill>
                  <a:schemeClr val="accent3"/>
                </a:solidFill>
                <a:latin typeface="Century Gothic"/>
                <a:ea typeface="Century Gothic"/>
                <a:cs typeface="Century Gothic"/>
                <a:sym typeface="Century Gothic"/>
              </a:endParaRPr>
            </a:p>
          </p:txBody>
        </p:sp>
        <p:sp>
          <p:nvSpPr>
            <p:cNvPr id="415" name="Google Shape;415;p33"/>
            <p:cNvSpPr/>
            <p:nvPr/>
          </p:nvSpPr>
          <p:spPr>
            <a:xfrm>
              <a:off x="949316" y="2382705"/>
              <a:ext cx="1772669" cy="846514"/>
            </a:xfrm>
            <a:prstGeom prst="rect">
              <a:avLst/>
            </a:prstGeom>
            <a:solidFill>
              <a:srgbClr val="FEE0E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3"/>
            <p:cNvSpPr txBox="1"/>
            <p:nvPr/>
          </p:nvSpPr>
          <p:spPr>
            <a:xfrm>
              <a:off x="949316" y="2382705"/>
              <a:ext cx="1772669" cy="846514"/>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b="1" lang="en-US" sz="1200">
                  <a:solidFill>
                    <a:schemeClr val="accent2"/>
                  </a:solidFill>
                  <a:latin typeface="Century Gothic"/>
                  <a:ea typeface="Century Gothic"/>
                  <a:cs typeface="Century Gothic"/>
                  <a:sym typeface="Century Gothic"/>
                </a:rPr>
                <a:t>Clonidine Propranolol</a:t>
              </a:r>
              <a:r>
                <a:rPr b="1" lang="en-US" sz="1200">
                  <a:solidFill>
                    <a:schemeClr val="accent2"/>
                  </a:solidFill>
                  <a:latin typeface="Century Gothic"/>
                  <a:ea typeface="Century Gothic"/>
                  <a:cs typeface="Century Gothic"/>
                  <a:sym typeface="Century Gothic"/>
                </a:rPr>
                <a:t> </a:t>
              </a:r>
              <a:r>
                <a:rPr b="0" lang="en-US" sz="900">
                  <a:solidFill>
                    <a:schemeClr val="accent1"/>
                  </a:solidFill>
                  <a:latin typeface="Century Gothic"/>
                  <a:ea typeface="Century Gothic"/>
                  <a:cs typeface="Century Gothic"/>
                  <a:sym typeface="Century Gothic"/>
                </a:rPr>
                <a:t>(nonselective beta-blocker)</a:t>
              </a:r>
              <a:endParaRPr b="0" sz="900">
                <a:solidFill>
                  <a:schemeClr val="accent1"/>
                </a:solidFill>
                <a:latin typeface="Century Gothic"/>
                <a:ea typeface="Century Gothic"/>
                <a:cs typeface="Century Gothic"/>
                <a:sym typeface="Century Gothic"/>
              </a:endParaRPr>
            </a:p>
          </p:txBody>
        </p:sp>
        <p:sp>
          <p:nvSpPr>
            <p:cNvPr id="417" name="Google Shape;417;p33"/>
            <p:cNvSpPr/>
            <p:nvPr/>
          </p:nvSpPr>
          <p:spPr>
            <a:xfrm>
              <a:off x="3076520" y="2495343"/>
              <a:ext cx="3193357" cy="621239"/>
            </a:xfrm>
            <a:prstGeom prst="rect">
              <a:avLst/>
            </a:prstGeom>
            <a:noFill/>
            <a:ln cap="flat" cmpd="sng" w="9525">
              <a:solidFill>
                <a:srgbClr val="2C898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3"/>
            <p:cNvSpPr txBox="1"/>
            <p:nvPr/>
          </p:nvSpPr>
          <p:spPr>
            <a:xfrm>
              <a:off x="3076520" y="2495343"/>
              <a:ext cx="3193357" cy="621239"/>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lang="en-US" sz="1200">
                  <a:solidFill>
                    <a:schemeClr val="accent2"/>
                  </a:solidFill>
                  <a:latin typeface="Century Gothic"/>
                  <a:ea typeface="Century Gothic"/>
                  <a:cs typeface="Century Gothic"/>
                  <a:sym typeface="Century Gothic"/>
                </a:rPr>
                <a:t>Clonidine</a:t>
              </a:r>
              <a:r>
                <a:rPr b="1" lang="en-US" sz="1200">
                  <a:solidFill>
                    <a:srgbClr val="999999"/>
                  </a:solidFill>
                  <a:latin typeface="Century Gothic"/>
                  <a:ea typeface="Century Gothic"/>
                  <a:cs typeface="Century Gothic"/>
                  <a:sym typeface="Century Gothic"/>
                </a:rPr>
                <a:t> </a:t>
              </a:r>
              <a:r>
                <a:rPr b="0" lang="en-US" sz="1200">
                  <a:solidFill>
                    <a:srgbClr val="999999"/>
                  </a:solidFill>
                  <a:latin typeface="Century Gothic"/>
                  <a:ea typeface="Century Gothic"/>
                  <a:cs typeface="Century Gothic"/>
                  <a:sym typeface="Century Gothic"/>
                </a:rPr>
                <a:t>is</a:t>
              </a:r>
              <a:r>
                <a:rPr b="1" lang="en-US" sz="1200">
                  <a:solidFill>
                    <a:srgbClr val="999999"/>
                  </a:solidFill>
                  <a:latin typeface="Century Gothic"/>
                  <a:ea typeface="Century Gothic"/>
                  <a:cs typeface="Century Gothic"/>
                  <a:sym typeface="Century Gothic"/>
                </a:rPr>
                <a:t> </a:t>
              </a:r>
              <a:r>
                <a:rPr b="0" lang="en-US" sz="1200">
                  <a:solidFill>
                    <a:srgbClr val="999999"/>
                  </a:solidFill>
                  <a:latin typeface="Century Gothic"/>
                  <a:ea typeface="Century Gothic"/>
                  <a:cs typeface="Century Gothic"/>
                  <a:sym typeface="Century Gothic"/>
                </a:rPr>
                <a:t>a</a:t>
              </a:r>
              <a:r>
                <a:rPr b="0" baseline="-25000" lang="en-US" sz="1200">
                  <a:solidFill>
                    <a:srgbClr val="999999"/>
                  </a:solidFill>
                  <a:latin typeface="Century Gothic"/>
                  <a:ea typeface="Century Gothic"/>
                  <a:cs typeface="Century Gothic"/>
                  <a:sym typeface="Century Gothic"/>
                </a:rPr>
                <a:t>2</a:t>
              </a:r>
              <a:r>
                <a:rPr b="0" lang="en-US" sz="1200">
                  <a:solidFill>
                    <a:srgbClr val="999999"/>
                  </a:solidFill>
                  <a:latin typeface="Century Gothic"/>
                  <a:ea typeface="Century Gothic"/>
                  <a:cs typeface="Century Gothic"/>
                  <a:sym typeface="Century Gothic"/>
                </a:rPr>
                <a:t> agonist</a:t>
              </a:r>
              <a:r>
                <a:rPr b="0" lang="en-US" sz="1200">
                  <a:solidFill>
                    <a:schemeClr val="dk1"/>
                  </a:solidFill>
                  <a:latin typeface="Century Gothic"/>
                  <a:ea typeface="Century Gothic"/>
                  <a:cs typeface="Century Gothic"/>
                  <a:sym typeface="Century Gothic"/>
                </a:rPr>
                <a:t> </a:t>
              </a:r>
              <a:r>
                <a:rPr b="1" lang="en-US" sz="1200" u="sng">
                  <a:solidFill>
                    <a:schemeClr val="dk1"/>
                  </a:solidFill>
                  <a:latin typeface="Century Gothic"/>
                  <a:ea typeface="Century Gothic"/>
                  <a:cs typeface="Century Gothic"/>
                  <a:sym typeface="Century Gothic"/>
                </a:rPr>
                <a:t>presynaptic </a:t>
              </a:r>
              <a:endParaRPr b="1" sz="1200" u="sng">
                <a:solidFill>
                  <a:schemeClr val="dk1"/>
                </a:solidFill>
                <a:latin typeface="Century Gothic"/>
                <a:ea typeface="Century Gothic"/>
                <a:cs typeface="Century Gothic"/>
                <a:sym typeface="Century Gothic"/>
              </a:endParaRPr>
            </a:p>
            <a:p>
              <a:pPr indent="0" lvl="0" marL="0" marR="0" rtl="0" algn="ctr">
                <a:lnSpc>
                  <a:spcPct val="90000"/>
                </a:lnSpc>
                <a:spcBef>
                  <a:spcPts val="420"/>
                </a:spcBef>
                <a:spcAft>
                  <a:spcPts val="0"/>
                </a:spcAft>
                <a:buNone/>
              </a:pPr>
              <a:r>
                <a:rPr b="1" lang="en-US" sz="1200">
                  <a:solidFill>
                    <a:schemeClr val="dk1"/>
                  </a:solidFill>
                  <a:latin typeface="Century Gothic"/>
                  <a:ea typeface="Century Gothic"/>
                  <a:cs typeface="Century Gothic"/>
                  <a:sym typeface="Century Gothic"/>
                </a:rPr>
                <a:t>inhibits</a:t>
              </a:r>
              <a:r>
                <a:rPr lang="en-US" sz="1200">
                  <a:solidFill>
                    <a:schemeClr val="dk1"/>
                  </a:solidFill>
                  <a:latin typeface="Century Gothic"/>
                  <a:ea typeface="Century Gothic"/>
                  <a:cs typeface="Century Gothic"/>
                  <a:sym typeface="Century Gothic"/>
                </a:rPr>
                <a:t> the action of exaggerated </a:t>
              </a:r>
              <a:r>
                <a:rPr b="1" lang="en-US" sz="1200">
                  <a:solidFill>
                    <a:schemeClr val="dk1"/>
                  </a:solidFill>
                  <a:latin typeface="Century Gothic"/>
                  <a:ea typeface="Century Gothic"/>
                  <a:cs typeface="Century Gothic"/>
                  <a:sym typeface="Century Gothic"/>
                </a:rPr>
                <a:t>sympathetic</a:t>
              </a:r>
              <a:r>
                <a:rPr lang="en-US" sz="1200">
                  <a:solidFill>
                    <a:schemeClr val="dk1"/>
                  </a:solidFill>
                  <a:latin typeface="Century Gothic"/>
                  <a:ea typeface="Century Gothic"/>
                  <a:cs typeface="Century Gothic"/>
                  <a:sym typeface="Century Gothic"/>
                </a:rPr>
                <a:t> activity</a:t>
              </a:r>
              <a:endParaRPr sz="1200">
                <a:solidFill>
                  <a:schemeClr val="dk1"/>
                </a:solidFill>
                <a:latin typeface="Century Gothic"/>
                <a:ea typeface="Century Gothic"/>
                <a:cs typeface="Century Gothic"/>
                <a:sym typeface="Century Gothic"/>
              </a:endParaRPr>
            </a:p>
          </p:txBody>
        </p:sp>
        <p:sp>
          <p:nvSpPr>
            <p:cNvPr id="419" name="Google Shape;419;p33"/>
            <p:cNvSpPr/>
            <p:nvPr/>
          </p:nvSpPr>
          <p:spPr>
            <a:xfrm>
              <a:off x="949316" y="3364332"/>
              <a:ext cx="1772669" cy="620931"/>
            </a:xfrm>
            <a:prstGeom prst="rect">
              <a:avLst/>
            </a:prstGeom>
            <a:solidFill>
              <a:srgbClr val="ACE5E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3"/>
            <p:cNvSpPr txBox="1"/>
            <p:nvPr/>
          </p:nvSpPr>
          <p:spPr>
            <a:xfrm>
              <a:off x="949316" y="3364332"/>
              <a:ext cx="1772669" cy="620931"/>
            </a:xfrm>
            <a:prstGeom prst="rect">
              <a:avLst/>
            </a:prstGeom>
            <a:noFill/>
            <a:ln>
              <a:noFill/>
            </a:ln>
          </p:spPr>
          <p:txBody>
            <a:bodyPr anchorCtr="0" anchor="ctr" bIns="8875" lIns="8875" spcFirstLastPara="1" rIns="8875" wrap="square" tIns="8875">
              <a:noAutofit/>
            </a:bodyPr>
            <a:lstStyle/>
            <a:p>
              <a:pPr indent="0" lvl="0" marL="0" marR="0" rtl="1" algn="ctr">
                <a:lnSpc>
                  <a:spcPct val="90000"/>
                </a:lnSpc>
                <a:spcBef>
                  <a:spcPts val="0"/>
                </a:spcBef>
                <a:spcAft>
                  <a:spcPts val="0"/>
                </a:spcAft>
                <a:buNone/>
              </a:pPr>
              <a:r>
                <a:rPr b="1" lang="en-US" sz="1200">
                  <a:solidFill>
                    <a:schemeClr val="accent2"/>
                  </a:solidFill>
                  <a:latin typeface="Century Gothic"/>
                  <a:ea typeface="Century Gothic"/>
                  <a:cs typeface="Century Gothic"/>
                  <a:sym typeface="Century Gothic"/>
                </a:rPr>
                <a:t>Acamprosate </a:t>
              </a:r>
              <a:endParaRPr b="1" sz="1200">
                <a:solidFill>
                  <a:schemeClr val="accent2"/>
                </a:solidFill>
                <a:latin typeface="Century Gothic"/>
                <a:ea typeface="Century Gothic"/>
                <a:cs typeface="Century Gothic"/>
                <a:sym typeface="Century Gothic"/>
              </a:endParaRPr>
            </a:p>
            <a:p>
              <a:pPr indent="0" lvl="0" marL="0" marR="0" rtl="1" algn="ctr">
                <a:lnSpc>
                  <a:spcPct val="90000"/>
                </a:lnSpc>
                <a:spcBef>
                  <a:spcPts val="0"/>
                </a:spcBef>
                <a:spcAft>
                  <a:spcPts val="0"/>
                </a:spcAft>
                <a:buNone/>
              </a:pPr>
              <a:r>
                <a:rPr b="1" lang="en-US" sz="1000">
                  <a:solidFill>
                    <a:schemeClr val="accent1"/>
                  </a:solidFill>
                  <a:latin typeface="Century Gothic"/>
                  <a:ea typeface="Century Gothic"/>
                  <a:cs typeface="Century Gothic"/>
                  <a:sym typeface="Century Gothic"/>
                </a:rPr>
                <a:t>بديل للكحول </a:t>
              </a:r>
              <a:r>
                <a:rPr b="1" lang="en-US" sz="1000">
                  <a:solidFill>
                    <a:schemeClr val="accent1"/>
                  </a:solidFill>
                  <a:latin typeface="Century Gothic"/>
                  <a:ea typeface="Century Gothic"/>
                  <a:cs typeface="Century Gothic"/>
                  <a:sym typeface="Century Gothic"/>
                </a:rPr>
                <a:t>ولا يسبب</a:t>
              </a:r>
              <a:r>
                <a:rPr b="1" lang="en-US" sz="1000">
                  <a:solidFill>
                    <a:schemeClr val="accent1"/>
                  </a:solidFill>
                  <a:latin typeface="Century Gothic"/>
                  <a:ea typeface="Century Gothic"/>
                  <a:cs typeface="Century Gothic"/>
                  <a:sym typeface="Century Gothic"/>
                </a:rPr>
                <a:t> </a:t>
              </a:r>
              <a:r>
                <a:rPr b="1" lang="en-US" sz="1000">
                  <a:solidFill>
                    <a:schemeClr val="accent1"/>
                  </a:solidFill>
                  <a:latin typeface="Century Gothic"/>
                  <a:ea typeface="Century Gothic"/>
                  <a:cs typeface="Century Gothic"/>
                  <a:sym typeface="Century Gothic"/>
                </a:rPr>
                <a:t>الإدمان</a:t>
              </a:r>
              <a:r>
                <a:rPr b="1" lang="en-US" sz="1000">
                  <a:solidFill>
                    <a:schemeClr val="accent1"/>
                  </a:solidFill>
                  <a:latin typeface="Century Gothic"/>
                  <a:ea typeface="Century Gothic"/>
                  <a:cs typeface="Century Gothic"/>
                  <a:sym typeface="Century Gothic"/>
                </a:rPr>
                <a:t> وله نفس effect </a:t>
              </a:r>
              <a:endParaRPr b="1" sz="1000">
                <a:solidFill>
                  <a:schemeClr val="accent1"/>
                </a:solidFill>
                <a:latin typeface="Century Gothic"/>
                <a:ea typeface="Century Gothic"/>
                <a:cs typeface="Century Gothic"/>
                <a:sym typeface="Century Gothic"/>
              </a:endParaRPr>
            </a:p>
          </p:txBody>
        </p:sp>
        <p:sp>
          <p:nvSpPr>
            <p:cNvPr id="421" name="Google Shape;421;p33"/>
            <p:cNvSpPr/>
            <p:nvPr/>
          </p:nvSpPr>
          <p:spPr>
            <a:xfrm>
              <a:off x="3076520" y="3386193"/>
              <a:ext cx="3193357" cy="577209"/>
            </a:xfrm>
            <a:prstGeom prst="rect">
              <a:avLst/>
            </a:prstGeom>
            <a:noFill/>
            <a:ln cap="flat" cmpd="sng" w="9525">
              <a:solidFill>
                <a:srgbClr val="2C898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3"/>
            <p:cNvSpPr txBox="1"/>
            <p:nvPr/>
          </p:nvSpPr>
          <p:spPr>
            <a:xfrm>
              <a:off x="3076520" y="3386193"/>
              <a:ext cx="3193357" cy="577209"/>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lang="en-US" sz="1200">
                  <a:solidFill>
                    <a:schemeClr val="dk1"/>
                  </a:solidFill>
                  <a:latin typeface="Century Gothic"/>
                  <a:ea typeface="Century Gothic"/>
                  <a:cs typeface="Century Gothic"/>
                  <a:sym typeface="Century Gothic"/>
                </a:rPr>
                <a:t> weak </a:t>
              </a:r>
              <a:r>
                <a:rPr b="1" lang="en-US" sz="1200">
                  <a:solidFill>
                    <a:schemeClr val="dk1"/>
                  </a:solidFill>
                  <a:latin typeface="Century Gothic"/>
                  <a:ea typeface="Century Gothic"/>
                  <a:cs typeface="Century Gothic"/>
                  <a:sym typeface="Century Gothic"/>
                </a:rPr>
                <a:t>NMDA receptor antagonist   </a:t>
              </a:r>
              <a:r>
                <a:rPr lang="en-US" sz="1200">
                  <a:solidFill>
                    <a:schemeClr val="dk1"/>
                  </a:solidFill>
                  <a:latin typeface="Century Gothic"/>
                  <a:ea typeface="Century Gothic"/>
                  <a:cs typeface="Century Gothic"/>
                  <a:sym typeface="Century Gothic"/>
                </a:rPr>
                <a:t>&amp; </a:t>
              </a:r>
              <a:r>
                <a:rPr b="1" lang="en-US" sz="1200">
                  <a:solidFill>
                    <a:schemeClr val="dk1"/>
                  </a:solidFill>
                  <a:latin typeface="Century Gothic"/>
                  <a:ea typeface="Century Gothic"/>
                  <a:cs typeface="Century Gothic"/>
                  <a:sym typeface="Century Gothic"/>
                </a:rPr>
                <a:t>GABA activator</a:t>
              </a:r>
              <a:r>
                <a:rPr b="0" lang="en-US" sz="1200">
                  <a:solidFill>
                    <a:schemeClr val="dk1"/>
                  </a:solidFill>
                  <a:latin typeface="Century Gothic"/>
                  <a:ea typeface="Century Gothic"/>
                  <a:cs typeface="Century Gothic"/>
                  <a:sym typeface="Century Gothic"/>
                </a:rPr>
                <a:t> → </a:t>
              </a:r>
              <a:r>
                <a:rPr lang="en-US" sz="1200">
                  <a:solidFill>
                    <a:schemeClr val="dk1"/>
                  </a:solidFill>
                  <a:latin typeface="Century Gothic"/>
                  <a:ea typeface="Century Gothic"/>
                  <a:cs typeface="Century Gothic"/>
                  <a:sym typeface="Century Gothic"/>
                </a:rPr>
                <a:t>reduce </a:t>
              </a:r>
              <a:r>
                <a:rPr b="1" lang="en-US" sz="1200">
                  <a:solidFill>
                    <a:schemeClr val="dk1"/>
                  </a:solidFill>
                  <a:latin typeface="Century Gothic"/>
                  <a:ea typeface="Century Gothic"/>
                  <a:cs typeface="Century Gothic"/>
                  <a:sym typeface="Century Gothic"/>
                </a:rPr>
                <a:t>psychic craving</a:t>
              </a:r>
              <a:r>
                <a:rPr b="0" lang="en-US" sz="1200">
                  <a:solidFill>
                    <a:srgbClr val="171616"/>
                  </a:solidFill>
                  <a:latin typeface="Century Gothic"/>
                  <a:ea typeface="Century Gothic"/>
                  <a:cs typeface="Century Gothic"/>
                  <a:sym typeface="Century Gothic"/>
                </a:rPr>
                <a:t> </a:t>
              </a:r>
              <a:r>
                <a:rPr b="0" lang="en-US" sz="1200">
                  <a:solidFill>
                    <a:srgbClr val="999999"/>
                  </a:solidFill>
                  <a:latin typeface="Century Gothic"/>
                  <a:ea typeface="Century Gothic"/>
                  <a:cs typeface="Century Gothic"/>
                  <a:sym typeface="Century Gothic"/>
                </a:rPr>
                <a:t>reduce risk of relapse</a:t>
              </a:r>
              <a:endParaRPr sz="1200">
                <a:solidFill>
                  <a:srgbClr val="999999"/>
                </a:solidFill>
                <a:latin typeface="Century Gothic"/>
                <a:ea typeface="Century Gothic"/>
                <a:cs typeface="Century Gothic"/>
                <a:sym typeface="Century Gothic"/>
              </a:endParaRPr>
            </a:p>
          </p:txBody>
        </p:sp>
      </p:grpSp>
      <p:sp>
        <p:nvSpPr>
          <p:cNvPr id="423" name="Google Shape;423;p33"/>
          <p:cNvSpPr txBox="1"/>
          <p:nvPr/>
        </p:nvSpPr>
        <p:spPr>
          <a:xfrm>
            <a:off x="554875" y="4819350"/>
            <a:ext cx="5532300" cy="523200"/>
          </a:xfrm>
          <a:prstGeom prst="rect">
            <a:avLst/>
          </a:prstGeom>
          <a:noFill/>
          <a:ln cap="flat" cmpd="sng" w="9525">
            <a:solidFill>
              <a:srgbClr val="FFC1D2"/>
            </a:solidFill>
            <a:prstDash val="dashDot"/>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The Management of alcoholism withdrawal is substituting alcohol with a long-acting sedative hypnotic drug then tapering the dose.</a:t>
            </a:r>
            <a:endParaRPr sz="1200">
              <a:solidFill>
                <a:schemeClr val="dk1"/>
              </a:solidFill>
              <a:latin typeface="Century Gothic"/>
              <a:ea typeface="Century Gothic"/>
              <a:cs typeface="Century Gothic"/>
              <a:sym typeface="Century Gothic"/>
            </a:endParaRPr>
          </a:p>
        </p:txBody>
      </p:sp>
      <p:sp>
        <p:nvSpPr>
          <p:cNvPr id="424" name="Google Shape;424;p33"/>
          <p:cNvSpPr/>
          <p:nvPr/>
        </p:nvSpPr>
        <p:spPr>
          <a:xfrm>
            <a:off x="54625" y="248475"/>
            <a:ext cx="3339900" cy="3711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411163" lvl="0" marL="547688" marR="0" rtl="0" algn="l">
              <a:spcBef>
                <a:spcPts val="0"/>
              </a:spcBef>
              <a:spcAft>
                <a:spcPts val="0"/>
              </a:spcAft>
              <a:buNone/>
            </a:pPr>
            <a:r>
              <a:rPr b="1" lang="en-US">
                <a:solidFill>
                  <a:schemeClr val="dk1"/>
                </a:solidFill>
                <a:latin typeface="Century Gothic"/>
                <a:ea typeface="Century Gothic"/>
                <a:cs typeface="Century Gothic"/>
                <a:sym typeface="Century Gothic"/>
              </a:rPr>
              <a:t>Alcoholism withdrawal symptoms: </a:t>
            </a:r>
            <a:endParaRPr b="1">
              <a:solidFill>
                <a:schemeClr val="dk1"/>
              </a:solidFill>
            </a:endParaRPr>
          </a:p>
        </p:txBody>
      </p:sp>
      <p:sp>
        <p:nvSpPr>
          <p:cNvPr id="425" name="Google Shape;425;p33"/>
          <p:cNvSpPr/>
          <p:nvPr/>
        </p:nvSpPr>
        <p:spPr>
          <a:xfrm>
            <a:off x="54625" y="4119925"/>
            <a:ext cx="3894600" cy="3711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411163" lvl="0" marL="547688" marR="0" rtl="0" algn="l">
              <a:spcBef>
                <a:spcPts val="0"/>
              </a:spcBef>
              <a:spcAft>
                <a:spcPts val="0"/>
              </a:spcAft>
              <a:buNone/>
            </a:pPr>
            <a:r>
              <a:rPr b="1" lang="en-US">
                <a:solidFill>
                  <a:schemeClr val="dk1"/>
                </a:solidFill>
                <a:latin typeface="Century Gothic"/>
                <a:ea typeface="Century Gothic"/>
                <a:cs typeface="Century Gothic"/>
                <a:sym typeface="Century Gothic"/>
              </a:rPr>
              <a:t>Management of alcoholism withdrawal:</a:t>
            </a:r>
            <a:endParaRPr b="1">
              <a:solidFill>
                <a:schemeClr val="dk1"/>
              </a:solidFill>
              <a:latin typeface="Century Gothic"/>
              <a:ea typeface="Century Gothic"/>
              <a:cs typeface="Century Gothic"/>
              <a:sym typeface="Century Gothic"/>
            </a:endParaRPr>
          </a:p>
        </p:txBody>
      </p:sp>
      <p:sp>
        <p:nvSpPr>
          <p:cNvPr id="426" name="Google Shape;426;p33"/>
          <p:cNvSpPr txBox="1"/>
          <p:nvPr/>
        </p:nvSpPr>
        <p:spPr>
          <a:xfrm>
            <a:off x="3714206" y="248475"/>
            <a:ext cx="2991300" cy="40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accent1"/>
                </a:solidFill>
                <a:latin typeface="Century Gothic"/>
                <a:ea typeface="Century Gothic"/>
                <a:cs typeface="Century Gothic"/>
                <a:sym typeface="Century Gothic"/>
              </a:rPr>
              <a:t>There symptoms result from high sympathetic activity &amp; upregulation of the receptors</a:t>
            </a:r>
            <a:endParaRPr sz="1000">
              <a:solidFill>
                <a:schemeClr val="accent1"/>
              </a:solidFill>
              <a:latin typeface="Century Gothic"/>
              <a:ea typeface="Century Gothic"/>
              <a:cs typeface="Century Gothic"/>
              <a:sym typeface="Century Gothic"/>
            </a:endParaRPr>
          </a:p>
        </p:txBody>
      </p:sp>
      <p:sp>
        <p:nvSpPr>
          <p:cNvPr id="427" name="Google Shape;427;p33"/>
          <p:cNvSpPr txBox="1"/>
          <p:nvPr/>
        </p:nvSpPr>
        <p:spPr>
          <a:xfrm>
            <a:off x="4110550" y="3652325"/>
            <a:ext cx="2475000" cy="743100"/>
          </a:xfrm>
          <a:prstGeom prst="rect">
            <a:avLst/>
          </a:prstGeom>
          <a:noFill/>
          <a:ln cap="flat" cmpd="sng" w="9525">
            <a:solidFill>
              <a:srgbClr val="99999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999999"/>
                </a:solidFill>
                <a:latin typeface="Century Gothic"/>
                <a:ea typeface="Century Gothic"/>
                <a:cs typeface="Century Gothic"/>
                <a:sym typeface="Century Gothic"/>
              </a:rPr>
              <a:t>Mnemonic for Alcohol </a:t>
            </a:r>
            <a:r>
              <a:rPr lang="en-US" sz="800">
                <a:solidFill>
                  <a:srgbClr val="999999"/>
                </a:solidFill>
                <a:latin typeface="Century Gothic"/>
                <a:ea typeface="Century Gothic"/>
                <a:cs typeface="Century Gothic"/>
                <a:sym typeface="Century Gothic"/>
              </a:rPr>
              <a:t>withdrawal </a:t>
            </a:r>
            <a:r>
              <a:rPr b="1" lang="en-US" sz="800">
                <a:solidFill>
                  <a:srgbClr val="999999"/>
                </a:solidFill>
                <a:latin typeface="Century Gothic"/>
                <a:ea typeface="Century Gothic"/>
                <a:cs typeface="Century Gothic"/>
                <a:sym typeface="Century Gothic"/>
              </a:rPr>
              <a:t>(PAST NITE):</a:t>
            </a:r>
            <a:endParaRPr sz="8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b="1" lang="en-US" sz="800">
                <a:solidFill>
                  <a:srgbClr val="999999"/>
                </a:solidFill>
                <a:latin typeface="Century Gothic"/>
                <a:ea typeface="Century Gothic"/>
                <a:cs typeface="Century Gothic"/>
                <a:sym typeface="Century Gothic"/>
              </a:rPr>
              <a:t>P</a:t>
            </a:r>
            <a:r>
              <a:rPr lang="en-US" sz="800">
                <a:solidFill>
                  <a:srgbClr val="999999"/>
                </a:solidFill>
                <a:latin typeface="Century Gothic"/>
                <a:ea typeface="Century Gothic"/>
                <a:cs typeface="Century Gothic"/>
                <a:sym typeface="Century Gothic"/>
              </a:rPr>
              <a:t>sychomotor</a:t>
            </a:r>
            <a:r>
              <a:rPr lang="en-US" sz="800">
                <a:solidFill>
                  <a:srgbClr val="999999"/>
                </a:solidFill>
                <a:latin typeface="Century Gothic"/>
                <a:ea typeface="Century Gothic"/>
                <a:cs typeface="Century Gothic"/>
                <a:sym typeface="Century Gothic"/>
              </a:rPr>
              <a:t> agitation</a:t>
            </a:r>
            <a:r>
              <a:rPr lang="en-US" sz="800">
                <a:solidFill>
                  <a:srgbClr val="FF9900"/>
                </a:solidFill>
                <a:latin typeface="Century Gothic"/>
                <a:ea typeface="Century Gothic"/>
                <a:cs typeface="Century Gothic"/>
                <a:sym typeface="Century Gothic"/>
              </a:rPr>
              <a:t>	</a:t>
            </a:r>
            <a:r>
              <a:rPr b="1" lang="en-US" sz="800">
                <a:solidFill>
                  <a:srgbClr val="999999"/>
                </a:solidFill>
                <a:latin typeface="Century Gothic"/>
                <a:ea typeface="Century Gothic"/>
                <a:cs typeface="Century Gothic"/>
                <a:sym typeface="Century Gothic"/>
              </a:rPr>
              <a:t>N</a:t>
            </a:r>
            <a:r>
              <a:rPr lang="en-US" sz="800">
                <a:solidFill>
                  <a:srgbClr val="999999"/>
                </a:solidFill>
                <a:latin typeface="Century Gothic"/>
                <a:ea typeface="Century Gothic"/>
                <a:cs typeface="Century Gothic"/>
                <a:sym typeface="Century Gothic"/>
              </a:rPr>
              <a:t>ausea</a:t>
            </a:r>
            <a:endParaRPr sz="8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b="1" lang="en-US" sz="800">
                <a:solidFill>
                  <a:srgbClr val="999999"/>
                </a:solidFill>
                <a:latin typeface="Century Gothic"/>
                <a:ea typeface="Century Gothic"/>
                <a:cs typeface="Century Gothic"/>
                <a:sym typeface="Century Gothic"/>
              </a:rPr>
              <a:t>A</a:t>
            </a:r>
            <a:r>
              <a:rPr lang="en-US" sz="800">
                <a:solidFill>
                  <a:srgbClr val="999999"/>
                </a:solidFill>
                <a:latin typeface="Century Gothic"/>
                <a:ea typeface="Century Gothic"/>
                <a:cs typeface="Century Gothic"/>
                <a:sym typeface="Century Gothic"/>
              </a:rPr>
              <a:t>nxiety</a:t>
            </a:r>
            <a:r>
              <a:rPr lang="en-US" sz="800">
                <a:solidFill>
                  <a:srgbClr val="FF9900"/>
                </a:solidFill>
                <a:latin typeface="Century Gothic"/>
                <a:ea typeface="Century Gothic"/>
                <a:cs typeface="Century Gothic"/>
                <a:sym typeface="Century Gothic"/>
              </a:rPr>
              <a:t>			</a:t>
            </a:r>
            <a:r>
              <a:rPr b="1" lang="en-US" sz="800">
                <a:solidFill>
                  <a:srgbClr val="999999"/>
                </a:solidFill>
                <a:latin typeface="Century Gothic"/>
                <a:ea typeface="Century Gothic"/>
                <a:cs typeface="Century Gothic"/>
                <a:sym typeface="Century Gothic"/>
              </a:rPr>
              <a:t>I</a:t>
            </a:r>
            <a:r>
              <a:rPr lang="en-US" sz="800">
                <a:solidFill>
                  <a:srgbClr val="999999"/>
                </a:solidFill>
                <a:latin typeface="Century Gothic"/>
                <a:ea typeface="Century Gothic"/>
                <a:cs typeface="Century Gothic"/>
                <a:sym typeface="Century Gothic"/>
              </a:rPr>
              <a:t>nsomnia</a:t>
            </a:r>
            <a:endParaRPr sz="8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b="1" lang="en-US" sz="800">
                <a:solidFill>
                  <a:srgbClr val="999999"/>
                </a:solidFill>
                <a:latin typeface="Century Gothic"/>
                <a:ea typeface="Century Gothic"/>
                <a:cs typeface="Century Gothic"/>
                <a:sym typeface="Century Gothic"/>
              </a:rPr>
              <a:t>S</a:t>
            </a:r>
            <a:r>
              <a:rPr lang="en-US" sz="800">
                <a:solidFill>
                  <a:srgbClr val="999999"/>
                </a:solidFill>
                <a:latin typeface="Century Gothic"/>
                <a:ea typeface="Century Gothic"/>
                <a:cs typeface="Century Gothic"/>
                <a:sym typeface="Century Gothic"/>
              </a:rPr>
              <a:t>eizures</a:t>
            </a:r>
            <a:r>
              <a:rPr lang="en-US" sz="800">
                <a:solidFill>
                  <a:srgbClr val="FF9900"/>
                </a:solidFill>
                <a:latin typeface="Century Gothic"/>
                <a:ea typeface="Century Gothic"/>
                <a:cs typeface="Century Gothic"/>
                <a:sym typeface="Century Gothic"/>
              </a:rPr>
              <a:t>			</a:t>
            </a:r>
            <a:r>
              <a:rPr b="1" lang="en-US" sz="800">
                <a:solidFill>
                  <a:srgbClr val="999999"/>
                </a:solidFill>
                <a:latin typeface="Century Gothic"/>
                <a:ea typeface="Century Gothic"/>
                <a:cs typeface="Century Gothic"/>
                <a:sym typeface="Century Gothic"/>
              </a:rPr>
              <a:t>T</a:t>
            </a:r>
            <a:r>
              <a:rPr lang="en-US" sz="800">
                <a:solidFill>
                  <a:srgbClr val="999999"/>
                </a:solidFill>
                <a:latin typeface="Century Gothic"/>
                <a:ea typeface="Century Gothic"/>
                <a:cs typeface="Century Gothic"/>
                <a:sym typeface="Century Gothic"/>
              </a:rPr>
              <a:t>remors</a:t>
            </a:r>
            <a:endParaRPr sz="8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b="1" lang="en-US" sz="800">
                <a:solidFill>
                  <a:srgbClr val="999999"/>
                </a:solidFill>
                <a:latin typeface="Century Gothic"/>
                <a:ea typeface="Century Gothic"/>
                <a:cs typeface="Century Gothic"/>
                <a:sym typeface="Century Gothic"/>
              </a:rPr>
              <a:t>T</a:t>
            </a:r>
            <a:r>
              <a:rPr lang="en-US" sz="800">
                <a:solidFill>
                  <a:srgbClr val="999999"/>
                </a:solidFill>
                <a:latin typeface="Century Gothic"/>
                <a:ea typeface="Century Gothic"/>
                <a:cs typeface="Century Gothic"/>
                <a:sym typeface="Century Gothic"/>
              </a:rPr>
              <a:t>ransient hallucinations</a:t>
            </a:r>
            <a:r>
              <a:rPr lang="en-US" sz="800">
                <a:solidFill>
                  <a:srgbClr val="FF9900"/>
                </a:solidFill>
                <a:latin typeface="Century Gothic"/>
                <a:ea typeface="Century Gothic"/>
                <a:cs typeface="Century Gothic"/>
                <a:sym typeface="Century Gothic"/>
              </a:rPr>
              <a:t>	</a:t>
            </a:r>
            <a:r>
              <a:rPr b="1" lang="en-US" sz="800">
                <a:solidFill>
                  <a:srgbClr val="999999"/>
                </a:solidFill>
                <a:latin typeface="Century Gothic"/>
                <a:ea typeface="Century Gothic"/>
                <a:cs typeface="Century Gothic"/>
                <a:sym typeface="Century Gothic"/>
              </a:rPr>
              <a:t>E</a:t>
            </a:r>
            <a:r>
              <a:rPr lang="en-US" sz="800">
                <a:solidFill>
                  <a:srgbClr val="999999"/>
                </a:solidFill>
                <a:latin typeface="Century Gothic"/>
                <a:ea typeface="Century Gothic"/>
                <a:cs typeface="Century Gothic"/>
                <a:sym typeface="Century Gothic"/>
              </a:rPr>
              <a:t>xcitability</a:t>
            </a:r>
            <a:endParaRPr sz="800">
              <a:solidFill>
                <a:srgbClr val="999999"/>
              </a:solidFill>
              <a:latin typeface="Century Gothic"/>
              <a:ea typeface="Century Gothic"/>
              <a:cs typeface="Century Gothic"/>
              <a:sym typeface="Century Gothic"/>
            </a:endParaRPr>
          </a:p>
        </p:txBody>
      </p:sp>
      <p:sp>
        <p:nvSpPr>
          <p:cNvPr id="428" name="Google Shape;428;p33"/>
          <p:cNvSpPr txBox="1"/>
          <p:nvPr/>
        </p:nvSpPr>
        <p:spPr>
          <a:xfrm>
            <a:off x="0" y="3571525"/>
            <a:ext cx="4068900" cy="5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chemeClr val="accent1"/>
                </a:solidFill>
              </a:rPr>
              <a:t>-for treatment : we give them GABA agonist or glutamate antagonist</a:t>
            </a:r>
            <a:endParaRPr sz="1000">
              <a:solidFill>
                <a:schemeClr val="accent1"/>
              </a:solidFill>
            </a:endParaRPr>
          </a:p>
          <a:p>
            <a:pPr indent="0" lvl="0" marL="0" rtl="0" algn="l">
              <a:spcBef>
                <a:spcPts val="0"/>
              </a:spcBef>
              <a:spcAft>
                <a:spcPts val="0"/>
              </a:spcAft>
              <a:buNone/>
            </a:pPr>
            <a:r>
              <a:rPr lang="en-US" sz="1000">
                <a:solidFill>
                  <a:schemeClr val="accent1"/>
                </a:solidFill>
              </a:rPr>
              <a:t>-major cause of </a:t>
            </a:r>
            <a:r>
              <a:rPr lang="en-US" sz="1000">
                <a:solidFill>
                  <a:schemeClr val="accent1"/>
                </a:solidFill>
              </a:rPr>
              <a:t>withdrawal</a:t>
            </a:r>
            <a:r>
              <a:rPr lang="en-US" sz="1000">
                <a:solidFill>
                  <a:schemeClr val="accent1"/>
                </a:solidFill>
              </a:rPr>
              <a:t> </a:t>
            </a:r>
            <a:r>
              <a:rPr lang="en-US" sz="1000">
                <a:solidFill>
                  <a:schemeClr val="accent1"/>
                </a:solidFill>
              </a:rPr>
              <a:t>symptoms</a:t>
            </a:r>
            <a:r>
              <a:rPr lang="en-US" sz="1000">
                <a:solidFill>
                  <a:schemeClr val="accent1"/>
                </a:solidFill>
              </a:rPr>
              <a:t> is high glutamate and low GABA </a:t>
            </a:r>
            <a:endParaRPr sz="1000">
              <a:solidFill>
                <a:schemeClr val="accen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نسق Office">
  <a:themeElements>
    <a:clrScheme name="Pharma">
      <a:dk1>
        <a:srgbClr val="36506A"/>
      </a:dk1>
      <a:lt1>
        <a:srgbClr val="FFFFFF"/>
      </a:lt1>
      <a:dk2>
        <a:srgbClr val="44546A"/>
      </a:dk2>
      <a:lt2>
        <a:srgbClr val="E7E6E6"/>
      </a:lt2>
      <a:accent1>
        <a:srgbClr val="3BB7B2"/>
      </a:accent1>
      <a:accent2>
        <a:srgbClr val="FF6692"/>
      </a:accent2>
      <a:accent3>
        <a:srgbClr val="949A98"/>
      </a:accent3>
      <a:accent4>
        <a:srgbClr val="FFC000"/>
      </a:accent4>
      <a:accent5>
        <a:srgbClr val="3BB7B2"/>
      </a:accent5>
      <a:accent6>
        <a:srgbClr val="70AD47"/>
      </a:accent6>
      <a:hlink>
        <a:srgbClr val="00BEB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نسق Office">
  <a:themeElements>
    <a:clrScheme name="Pharma">
      <a:dk1>
        <a:srgbClr val="36506A"/>
      </a:dk1>
      <a:lt1>
        <a:srgbClr val="FFFFFF"/>
      </a:lt1>
      <a:dk2>
        <a:srgbClr val="44546A"/>
      </a:dk2>
      <a:lt2>
        <a:srgbClr val="E7E6E6"/>
      </a:lt2>
      <a:accent1>
        <a:srgbClr val="3BB7B2"/>
      </a:accent1>
      <a:accent2>
        <a:srgbClr val="FF6692"/>
      </a:accent2>
      <a:accent3>
        <a:srgbClr val="949A98"/>
      </a:accent3>
      <a:accent4>
        <a:srgbClr val="FFC000"/>
      </a:accent4>
      <a:accent5>
        <a:srgbClr val="3BB7B2"/>
      </a:accent5>
      <a:accent6>
        <a:srgbClr val="70AD47"/>
      </a:accent6>
      <a:hlink>
        <a:srgbClr val="00BEB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نسق Office">
  <a:themeElements>
    <a:clrScheme name="مكتب">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