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firstSlideNum="0" strictFirstAndLastChars="0" saveSubsetFonts="1" showSpecialPlsOnTitleSld="0">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9906000" cx="6858000"/>
  <p:notesSz cx="6858000" cy="9144000"/>
  <p:embeddedFontLs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6657761-8AB5-4F3D-BF3B-355F2E7CEC19}">
  <a:tblStyle styleId="{F6657761-8AB5-4F3D-BF3B-355F2E7CEC19}" styleName="Table_0">
    <a:wholeTbl>
      <a:tcTxStyle b="off" i="off">
        <a:font>
          <a:latin typeface="Century Gothic"/>
          <a:ea typeface="Century Gothic"/>
          <a:cs typeface="Century Gothic"/>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lt1"/>
      </a:tcTxStyle>
      <a:tcStyle>
        <a:fill>
          <a:solidFill>
            <a:schemeClr val="accent1"/>
          </a:solidFill>
        </a:fill>
      </a:tcStyle>
    </a:firstRow>
    <a:neCell>
      <a:tcTxStyle/>
    </a:neCell>
    <a:nwCell>
      <a:tcTxStyle/>
    </a:nwCell>
  </a:tblStyle>
  <a:tblStyle styleId="{C5320265-FD75-4F86-AFD6-A30B0097635F}"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FDCA8C5-64D8-4F84-B667-37A322D8AA0F}" styleName="Table_2">
    <a:wholeTbl>
      <a:tcTxStyle b="off" i="off">
        <a:font>
          <a:latin typeface="Century Gothic"/>
          <a:ea typeface="Century Gothic"/>
          <a:cs typeface="Century Gothic"/>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91671D8-9AC3-4269-81F9-EF68744D946A}" styleName="Table_3">
    <a:wholeTbl>
      <a:tcTxStyle b="off" i="off">
        <a:font>
          <a:latin typeface="Century Gothic"/>
          <a:ea typeface="Century Gothic"/>
          <a:cs typeface="Century Gothic"/>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tcStyle>
    </a:band1H>
    <a:band2H>
      <a:tcTxStyle/>
    </a:band2H>
    <a:band1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1V>
    <a:band2V>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4"/>
              </a:solidFill>
              <a:prstDash val="solid"/>
              <a:round/>
              <a:headEnd len="sm" w="sm" type="none"/>
              <a:tailEnd len="sm" w="sm" type="none"/>
            </a:ln>
          </a:top>
        </a:tcBdr>
      </a:tcStyle>
    </a:lastRow>
    <a:seCell>
      <a:tcTxStyle/>
    </a:seCell>
    <a:swCell>
      <a:tcTxStyle/>
    </a:swCell>
    <a:firstRow>
      <a:tcTxStyle b="on" i="off">
        <a:font>
          <a:latin typeface="Century Gothic"/>
          <a:ea typeface="Century Gothic"/>
          <a:cs typeface="Century Gothic"/>
        </a:font>
        <a:schemeClr val="lt1"/>
      </a:tcTxStyle>
      <a:tcStyle>
        <a:fill>
          <a:solidFill>
            <a:schemeClr val="accent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CenturyGothic-bold.fntdata"/><Relationship Id="rId14" Type="http://schemas.openxmlformats.org/officeDocument/2006/relationships/slide" Target="slides/slide7.xml"/><Relationship Id="rId36" Type="http://schemas.openxmlformats.org/officeDocument/2006/relationships/font" Target="fonts/CenturyGothic-regular.fntdata"/><Relationship Id="rId17" Type="http://schemas.openxmlformats.org/officeDocument/2006/relationships/slide" Target="slides/slide10.xml"/><Relationship Id="rId39" Type="http://schemas.openxmlformats.org/officeDocument/2006/relationships/font" Target="fonts/CenturyGothic-boldItalic.fntdata"/><Relationship Id="rId16" Type="http://schemas.openxmlformats.org/officeDocument/2006/relationships/slide" Target="slides/slide9.xml"/><Relationship Id="rId38" Type="http://schemas.openxmlformats.org/officeDocument/2006/relationships/font" Target="fonts/CenturyGothic-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5342d561f_0_0: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5342d561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45342d561f_0_0: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Clr>
                <a:schemeClr val="dk1"/>
              </a:buClr>
              <a:buSzPts val="1400"/>
              <a:buFont typeface="Arial"/>
              <a:buNone/>
            </a:pPr>
            <a:r>
              <a:rPr lang="en-US" sz="1100">
                <a:solidFill>
                  <a:schemeClr val="accent1"/>
                </a:solidFill>
                <a:latin typeface="Century Gothic"/>
                <a:ea typeface="Century Gothic"/>
                <a:cs typeface="Century Gothic"/>
                <a:sym typeface="Century Gothic"/>
              </a:rPr>
              <a:t>why?NA will cause vasoconstriction</a:t>
            </a:r>
            <a:r>
              <a:rPr lang="en-US">
                <a:latin typeface="Century Gothic"/>
                <a:ea typeface="Century Gothic"/>
                <a:cs typeface="Century Gothic"/>
                <a:sym typeface="Century Gothic"/>
              </a:rPr>
              <a:t>. note taker might mean NE</a:t>
            </a:r>
            <a:endParaRPr>
              <a:latin typeface="Century Gothic"/>
              <a:ea typeface="Century Gothic"/>
              <a:cs typeface="Century Gothic"/>
              <a:sym typeface="Century Gothic"/>
            </a:endParaRPr>
          </a:p>
        </p:txBody>
      </p:sp>
      <p:sp>
        <p:nvSpPr>
          <p:cNvPr id="355" name="Google Shape;355;p1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435 had tranylcypromine as a non-selective IRREVERSIBLE MAOI</a:t>
            </a:r>
            <a:endParaRPr/>
          </a:p>
        </p:txBody>
      </p:sp>
      <p:sp>
        <p:nvSpPr>
          <p:cNvPr id="363" name="Google Shape;363;p1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41f110e70a_1_6: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41f110e70a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g41f110e70a_1_6: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41f110e70a_1_44: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41f110e70a_1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41f110e70a_1_44: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45342d561f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beginning of lec2</a:t>
            </a:r>
            <a:endParaRPr/>
          </a:p>
        </p:txBody>
      </p:sp>
      <p:sp>
        <p:nvSpPr>
          <p:cNvPr id="452" name="Google Shape;452;g45342d561f_0_95: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45342d561f_0_2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SERT transporter is mentioned as </a:t>
            </a:r>
            <a:r>
              <a:rPr b="1" lang="en-US" sz="1500">
                <a:solidFill>
                  <a:srgbClr val="00FF00"/>
                </a:solidFill>
                <a:latin typeface="Century Gothic"/>
                <a:ea typeface="Century Gothic"/>
                <a:cs typeface="Century Gothic"/>
                <a:sym typeface="Century Gothic"/>
              </a:rPr>
              <a:t>5-HT transport in boys slides </a:t>
            </a:r>
            <a:endParaRPr/>
          </a:p>
        </p:txBody>
      </p:sp>
      <p:sp>
        <p:nvSpPr>
          <p:cNvPr id="466" name="Google Shape;466;g45342d561f_0_209: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45342d561f_0_293: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45342d561f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77" name="Google Shape;477;g45342d561f_0_293:notes"/>
          <p:cNvSpPr txBox="1"/>
          <p:nvPr>
            <p:ph idx="12" type="sldNum"/>
          </p:nvPr>
        </p:nvSpPr>
        <p:spPr>
          <a:xfrm>
            <a:off x="1588" y="8685213"/>
            <a:ext cx="2971800" cy="4587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45342d561f_0_3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the table citalopram isn't available it’s from 435</a:t>
            </a:r>
            <a:endParaRPr/>
          </a:p>
        </p:txBody>
      </p:sp>
      <p:sp>
        <p:nvSpPr>
          <p:cNvPr id="487" name="Google Shape;487;g45342d561f_0_380: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5342d561f_0_4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45342d561f_0_466: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g45342d561f_0_568: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45342d561f_0_5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45342d561f_0_568: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4d85311a7_0_6: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4d85311a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added missing 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300">
                <a:latin typeface="Century Gothic"/>
                <a:ea typeface="Century Gothic"/>
                <a:cs typeface="Century Gothic"/>
                <a:sym typeface="Century Gothic"/>
              </a:rPr>
              <a:t>Changes in mood are associated with depression and/or mania.</a:t>
            </a:r>
            <a:endParaRPr/>
          </a:p>
          <a:p>
            <a:pPr indent="0" lvl="0" marL="0" rtl="0" algn="l">
              <a:spcBef>
                <a:spcPts val="0"/>
              </a:spcBef>
              <a:spcAft>
                <a:spcPts val="0"/>
              </a:spcAft>
              <a:buNone/>
            </a:pPr>
            <a:r>
              <a:t/>
            </a: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sz="1300">
                <a:latin typeface="Century Gothic"/>
                <a:ea typeface="Century Gothic"/>
                <a:cs typeface="Century Gothic"/>
                <a:sym typeface="Century Gothic"/>
              </a:rPr>
              <a:t>Disorders of mood rather than disturbance in thought or cognition.</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sz="1300">
              <a:latin typeface="Century Gothic"/>
              <a:ea typeface="Century Gothic"/>
              <a:cs typeface="Century Gothic"/>
              <a:sym typeface="Century Gothic"/>
            </a:endParaRPr>
          </a:p>
          <a:p>
            <a:pPr indent="0" lvl="0" marL="0" rtl="0" algn="l">
              <a:spcBef>
                <a:spcPts val="0"/>
              </a:spcBef>
              <a:spcAft>
                <a:spcPts val="0"/>
              </a:spcAft>
              <a:buNone/>
            </a:pPr>
            <a:r>
              <a:rPr b="1" lang="en-US" sz="1300">
                <a:latin typeface="Century Gothic"/>
                <a:ea typeface="Century Gothic"/>
                <a:cs typeface="Century Gothic"/>
                <a:sym typeface="Century Gothic"/>
              </a:rPr>
              <a:t>Incidence</a:t>
            </a:r>
            <a:r>
              <a:rPr lang="en-US" sz="1300">
                <a:latin typeface="Century Gothic"/>
                <a:ea typeface="Century Gothic"/>
                <a:cs typeface="Century Gothic"/>
                <a:sym typeface="Century Gothic"/>
              </a:rPr>
              <a:t>: Depression is a chronic and recurrent illness that can affect at least 20% of the population at some period in their lifetime.</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sz="1300">
              <a:latin typeface="Century Gothic"/>
              <a:ea typeface="Century Gothic"/>
              <a:cs typeface="Century Gothic"/>
              <a:sym typeface="Century Gothic"/>
            </a:endParaRPr>
          </a:p>
          <a:p>
            <a:pPr indent="0" lvl="0" marL="0" rtl="0" algn="l">
              <a:spcBef>
                <a:spcPts val="0"/>
              </a:spcBef>
              <a:spcAft>
                <a:spcPts val="0"/>
              </a:spcAft>
              <a:buNone/>
            </a:pPr>
            <a:r>
              <a:rPr lang="en-US" sz="1300">
                <a:solidFill>
                  <a:srgbClr val="FF00FF"/>
                </a:solidFill>
                <a:latin typeface="Century Gothic"/>
                <a:ea typeface="Century Gothic"/>
                <a:cs typeface="Century Gothic"/>
                <a:sym typeface="Century Gothic"/>
              </a:rPr>
              <a:t>An estimated 35-40 million Americans living today will suffer from major Depressive Illness during their lives.</a:t>
            </a:r>
            <a:endParaRPr sz="1300">
              <a:solidFill>
                <a:srgbClr val="FF00FF"/>
              </a:solidFill>
              <a:latin typeface="Century Gothic"/>
              <a:ea typeface="Century Gothic"/>
              <a:cs typeface="Century Gothic"/>
              <a:sym typeface="Century Gothic"/>
            </a:endParaRPr>
          </a:p>
          <a:p>
            <a:pPr indent="0" lvl="0" marL="0" rtl="0" algn="l">
              <a:spcBef>
                <a:spcPts val="0"/>
              </a:spcBef>
              <a:spcAft>
                <a:spcPts val="0"/>
              </a:spcAft>
              <a:buNone/>
            </a:pPr>
            <a:r>
              <a:t/>
            </a:r>
            <a:endParaRPr b="1" sz="13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en-US" sz="1300">
                <a:latin typeface="Century Gothic"/>
                <a:ea typeface="Century Gothic"/>
                <a:cs typeface="Century Gothic"/>
                <a:sym typeface="Century Gothic"/>
              </a:rPr>
              <a:t>Cost:</a:t>
            </a:r>
            <a:r>
              <a:rPr lang="en-US" sz="1300">
                <a:latin typeface="Century Gothic"/>
                <a:ea typeface="Century Gothic"/>
                <a:cs typeface="Century Gothic"/>
                <a:sym typeface="Century Gothic"/>
              </a:rPr>
              <a:t> 15-35 billions $ / year in USA only.</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sz="13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71" name="Google Shape;171;g44d85311a7_0_6: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g45342d561f_0_653: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8" name="Google Shape;538;g45342d561f_0_6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39" name="Google Shape;539;g45342d561f_0_653:notes"/>
          <p:cNvSpPr txBox="1"/>
          <p:nvPr>
            <p:ph idx="12" type="sldNum"/>
          </p:nvPr>
        </p:nvSpPr>
        <p:spPr>
          <a:xfrm>
            <a:off x="1588" y="8685213"/>
            <a:ext cx="2971800" cy="4587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21: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7" name="Google Shape;587;p2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45342d561f_0_774: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45342d561f_0_7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99" name="Google Shape;599;g45342d561f_0_774:notes"/>
          <p:cNvSpPr txBox="1"/>
          <p:nvPr>
            <p:ph idx="12" type="sldNum"/>
          </p:nvPr>
        </p:nvSpPr>
        <p:spPr>
          <a:xfrm>
            <a:off x="1588" y="8685213"/>
            <a:ext cx="2971800" cy="4587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g45342d561f_0_8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45342d561f_0_860: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g41eddfa2dd_0_0: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41eddfa2d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g41eddfa2dd_0_0: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45342d561f_0_945: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45342d561f_0_9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g45342d561f_0_945: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6" name="Shape 636"/>
        <p:cNvGrpSpPr/>
        <p:nvPr/>
      </p:nvGrpSpPr>
      <p:grpSpPr>
        <a:xfrm>
          <a:off x="0" y="0"/>
          <a:ext cx="0" cy="0"/>
          <a:chOff x="0" y="0"/>
          <a:chExt cx="0" cy="0"/>
        </a:xfrm>
      </p:grpSpPr>
      <p:sp>
        <p:nvSpPr>
          <p:cNvPr id="637" name="Google Shape;637;g45342d561f_0_1027: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45342d561f_0_10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g45342d561f_0_1027: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g41eddfa2dd_0_6: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41eddfa2dd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g41eddfa2dd_0_6: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g41eddfa2dd_0_13: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41eddfa2dd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41eddfa2dd_0_13: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4: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4d85311a7_0_57:notes"/>
          <p:cNvSpPr/>
          <p:nvPr>
            <p:ph idx="2" type="sldImg"/>
          </p:nvPr>
        </p:nvSpPr>
        <p:spPr>
          <a:xfrm>
            <a:off x="2360613" y="1143000"/>
            <a:ext cx="21369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4d85311a7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added symptoms of mania</a:t>
            </a:r>
            <a:endParaRPr/>
          </a:p>
        </p:txBody>
      </p:sp>
      <p:sp>
        <p:nvSpPr>
          <p:cNvPr id="209" name="Google Shape;209;g44d85311a7_0_57: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5: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7: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7" name="Google Shape;287;p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sz="2000">
                <a:solidFill>
                  <a:srgbClr val="000000"/>
                </a:solidFill>
                <a:latin typeface="Century Gothic"/>
                <a:ea typeface="Century Gothic"/>
                <a:cs typeface="Century Gothic"/>
                <a:sym typeface="Century Gothic"/>
              </a:rPr>
              <a:t>serotonin reupatke enhancer is mentioned only in females slides</a:t>
            </a:r>
            <a:endParaRPr>
              <a:solidFill>
                <a:srgbClr val="000000"/>
              </a:solidFill>
            </a:endParaRPr>
          </a:p>
        </p:txBody>
      </p:sp>
      <p:sp>
        <p:nvSpPr>
          <p:cNvPr id="313" name="Google Shape;313;p8: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9: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10: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5" name="Google Shape;345;p1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showMasterSp="0"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7" name="Google Shape;17;p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8" name="Google Shape;18;p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b="0" i="0" sz="900" u="none" cap="none" strike="noStrike">
                <a:solidFill>
                  <a:srgbClr val="8E95A0"/>
                </a:solidFill>
                <a:latin typeface="Century Gothic"/>
                <a:ea typeface="Century Gothic"/>
                <a:cs typeface="Century Gothic"/>
                <a:sym typeface="Century Gothic"/>
              </a:defRPr>
            </a:lvl1pPr>
            <a:lvl2pPr indent="0" lvl="1" marL="0" marR="0" rtl="1" algn="r">
              <a:spcBef>
                <a:spcPts val="0"/>
              </a:spcBef>
              <a:buNone/>
              <a:defRPr b="0" i="0" sz="900" u="none" cap="none" strike="noStrike">
                <a:solidFill>
                  <a:srgbClr val="8E95A0"/>
                </a:solidFill>
                <a:latin typeface="Century Gothic"/>
                <a:ea typeface="Century Gothic"/>
                <a:cs typeface="Century Gothic"/>
                <a:sym typeface="Century Gothic"/>
              </a:defRPr>
            </a:lvl2pPr>
            <a:lvl3pPr indent="0" lvl="2" marL="0" marR="0" rtl="1" algn="r">
              <a:spcBef>
                <a:spcPts val="0"/>
              </a:spcBef>
              <a:buNone/>
              <a:defRPr b="0" i="0" sz="900" u="none" cap="none" strike="noStrike">
                <a:solidFill>
                  <a:srgbClr val="8E95A0"/>
                </a:solidFill>
                <a:latin typeface="Century Gothic"/>
                <a:ea typeface="Century Gothic"/>
                <a:cs typeface="Century Gothic"/>
                <a:sym typeface="Century Gothic"/>
              </a:defRPr>
            </a:lvl3pPr>
            <a:lvl4pPr indent="0" lvl="3" marL="0" marR="0" rtl="1" algn="r">
              <a:spcBef>
                <a:spcPts val="0"/>
              </a:spcBef>
              <a:buNone/>
              <a:defRPr b="0" i="0" sz="900" u="none" cap="none" strike="noStrike">
                <a:solidFill>
                  <a:srgbClr val="8E95A0"/>
                </a:solidFill>
                <a:latin typeface="Century Gothic"/>
                <a:ea typeface="Century Gothic"/>
                <a:cs typeface="Century Gothic"/>
                <a:sym typeface="Century Gothic"/>
              </a:defRPr>
            </a:lvl4pPr>
            <a:lvl5pPr indent="0" lvl="4" marL="0" marR="0" rtl="1" algn="r">
              <a:spcBef>
                <a:spcPts val="0"/>
              </a:spcBef>
              <a:buNone/>
              <a:defRPr b="0" i="0" sz="900" u="none" cap="none" strike="noStrike">
                <a:solidFill>
                  <a:srgbClr val="8E95A0"/>
                </a:solidFill>
                <a:latin typeface="Century Gothic"/>
                <a:ea typeface="Century Gothic"/>
                <a:cs typeface="Century Gothic"/>
                <a:sym typeface="Century Gothic"/>
              </a:defRPr>
            </a:lvl5pPr>
            <a:lvl6pPr indent="0" lvl="5" marL="0" marR="0" rtl="1" algn="r">
              <a:spcBef>
                <a:spcPts val="0"/>
              </a:spcBef>
              <a:buNone/>
              <a:defRPr b="0" i="0" sz="900" u="none" cap="none" strike="noStrike">
                <a:solidFill>
                  <a:srgbClr val="8E95A0"/>
                </a:solidFill>
                <a:latin typeface="Century Gothic"/>
                <a:ea typeface="Century Gothic"/>
                <a:cs typeface="Century Gothic"/>
                <a:sym typeface="Century Gothic"/>
              </a:defRPr>
            </a:lvl6pPr>
            <a:lvl7pPr indent="0" lvl="6" marL="0" marR="0" rtl="1" algn="r">
              <a:spcBef>
                <a:spcPts val="0"/>
              </a:spcBef>
              <a:buNone/>
              <a:defRPr b="0" i="0" sz="900" u="none" cap="none" strike="noStrike">
                <a:solidFill>
                  <a:srgbClr val="8E95A0"/>
                </a:solidFill>
                <a:latin typeface="Century Gothic"/>
                <a:ea typeface="Century Gothic"/>
                <a:cs typeface="Century Gothic"/>
                <a:sym typeface="Century Gothic"/>
              </a:defRPr>
            </a:lvl7pPr>
            <a:lvl8pPr indent="0" lvl="7" marL="0" marR="0" rtl="1" algn="r">
              <a:spcBef>
                <a:spcPts val="0"/>
              </a:spcBef>
              <a:buNone/>
              <a:defRPr b="0" i="0" sz="900" u="none" cap="none" strike="noStrike">
                <a:solidFill>
                  <a:srgbClr val="8E95A0"/>
                </a:solidFill>
                <a:latin typeface="Century Gothic"/>
                <a:ea typeface="Century Gothic"/>
                <a:cs typeface="Century Gothic"/>
                <a:sym typeface="Century Gothic"/>
              </a:defRPr>
            </a:lvl8pPr>
            <a:lvl9pPr indent="0" lvl="8" marL="0" marR="0" rtl="1" algn="r">
              <a:spcBef>
                <a:spcPts val="0"/>
              </a:spcBef>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showMasterSp="0"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75" name="Google Shape;75;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6" name="Google Shape;76;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7" name="Google Shape;77;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showMasterSp="0"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81" name="Google Shape;81;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2" name="Google Shape;82;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3" name="Google Shape;83;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showMasterSp="0"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2" name="Google Shape;92;p14"/>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3" name="Google Shape;93;p14"/>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showMasterSp="0"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514350" y="1621191"/>
            <a:ext cx="5829300" cy="3448800"/>
          </a:xfrm>
          <a:prstGeom prst="rect">
            <a:avLst/>
          </a:prstGeom>
          <a:noFill/>
          <a:ln>
            <a:noFill/>
          </a:ln>
        </p:spPr>
        <p:txBody>
          <a:bodyPr anchorCtr="0" anchor="b" bIns="45700" lIns="91425" spcFirstLastPara="1" rIns="91425" wrap="square" tIns="45700"/>
          <a:lstStyle>
            <a:lvl1pPr lvl="0" marR="0" rtl="1" algn="ctr">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6" name="Google Shape;96;p15"/>
          <p:cNvSpPr txBox="1"/>
          <p:nvPr>
            <p:ph idx="1" type="subTitle"/>
          </p:nvPr>
        </p:nvSpPr>
        <p:spPr>
          <a:xfrm>
            <a:off x="857250" y="5202944"/>
            <a:ext cx="5143500" cy="2391600"/>
          </a:xfrm>
          <a:prstGeom prst="rect">
            <a:avLst/>
          </a:prstGeom>
          <a:noFill/>
          <a:ln>
            <a:noFill/>
          </a:ln>
        </p:spPr>
        <p:txBody>
          <a:bodyPr anchorCtr="0" anchor="t" bIns="45700" lIns="91425" spcFirstLastPara="1" rIns="91425" wrap="square" tIns="45700"/>
          <a:lstStyle>
            <a:lvl1pPr lvl="0" marR="0" rtl="1"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1"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2pPr>
            <a:lvl3pPr lvl="2" marR="0" rtl="1"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entury Gothic"/>
                <a:ea typeface="Century Gothic"/>
                <a:cs typeface="Century Gothic"/>
                <a:sym typeface="Century Gothic"/>
              </a:defRPr>
            </a:lvl3pPr>
            <a:lvl4pPr lvl="3"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lvl="4"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lvl="5"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6pPr>
            <a:lvl7pPr lvl="6"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7pPr>
            <a:lvl8pPr lvl="7"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8pPr>
            <a:lvl9pPr lvl="8"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9pPr>
          </a:lstStyle>
          <a:p/>
        </p:txBody>
      </p:sp>
      <p:sp>
        <p:nvSpPr>
          <p:cNvPr id="97" name="Google Shape;97;p15"/>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8" name="Google Shape;98;p15"/>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99" name="Google Shape;99;p15"/>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showMasterSp="0"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16"/>
          <p:cNvSpPr txBox="1"/>
          <p:nvPr>
            <p:ph idx="1" type="body"/>
          </p:nvPr>
        </p:nvSpPr>
        <p:spPr>
          <a:xfrm>
            <a:off x="471488" y="2637014"/>
            <a:ext cx="59151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03" name="Google Shape;103;p16"/>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4" name="Google Shape;104;p16"/>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05" name="Google Shape;105;p16"/>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showMasterSp="0"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467916" y="2469624"/>
            <a:ext cx="5915100" cy="41205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7"/>
          <p:cNvSpPr txBox="1"/>
          <p:nvPr>
            <p:ph idx="1" type="body"/>
          </p:nvPr>
        </p:nvSpPr>
        <p:spPr>
          <a:xfrm>
            <a:off x="467916" y="6629226"/>
            <a:ext cx="5915100" cy="2166900"/>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rgbClr val="8E95A0"/>
              </a:buClr>
              <a:buSzPts val="1500"/>
              <a:buFont typeface="Arial"/>
              <a:buNone/>
              <a:defRPr b="0" i="0" sz="1500" u="none" cap="none" strike="noStrike">
                <a:solidFill>
                  <a:srgbClr val="8E95A0"/>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rgbClr val="8E95A0"/>
              </a:buClr>
              <a:buSzPts val="1350"/>
              <a:buFont typeface="Arial"/>
              <a:buNone/>
              <a:defRPr b="0" i="0" sz="1350" u="none" cap="none" strike="noStrike">
                <a:solidFill>
                  <a:srgbClr val="8E95A0"/>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9pPr>
          </a:lstStyle>
          <a:p/>
        </p:txBody>
      </p:sp>
      <p:sp>
        <p:nvSpPr>
          <p:cNvPr id="109" name="Google Shape;109;p17"/>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0" name="Google Shape;110;p17"/>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1" name="Google Shape;111;p17"/>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ان" showMasterSp="0"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4" name="Google Shape;114;p18"/>
          <p:cNvSpPr txBox="1"/>
          <p:nvPr>
            <p:ph idx="1" type="body"/>
          </p:nvPr>
        </p:nvSpPr>
        <p:spPr>
          <a:xfrm>
            <a:off x="471488" y="2637014"/>
            <a:ext cx="29145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15" name="Google Shape;115;p18"/>
          <p:cNvSpPr txBox="1"/>
          <p:nvPr>
            <p:ph idx="2" type="body"/>
          </p:nvPr>
        </p:nvSpPr>
        <p:spPr>
          <a:xfrm>
            <a:off x="3471863" y="2637014"/>
            <a:ext cx="29145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16" name="Google Shape;116;p18"/>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7" name="Google Shape;117;p18"/>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18" name="Google Shape;118;p18"/>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المقارنة" showMasterSp="0"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472381"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19"/>
          <p:cNvSpPr txBox="1"/>
          <p:nvPr>
            <p:ph idx="1" type="body"/>
          </p:nvPr>
        </p:nvSpPr>
        <p:spPr>
          <a:xfrm>
            <a:off x="472381" y="2428347"/>
            <a:ext cx="2901300" cy="1190100"/>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122" name="Google Shape;122;p19"/>
          <p:cNvSpPr txBox="1"/>
          <p:nvPr>
            <p:ph idx="2" type="body"/>
          </p:nvPr>
        </p:nvSpPr>
        <p:spPr>
          <a:xfrm>
            <a:off x="472381" y="3618442"/>
            <a:ext cx="2901300" cy="5322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23" name="Google Shape;123;p19"/>
          <p:cNvSpPr txBox="1"/>
          <p:nvPr>
            <p:ph idx="3" type="body"/>
          </p:nvPr>
        </p:nvSpPr>
        <p:spPr>
          <a:xfrm>
            <a:off x="3471863" y="2428347"/>
            <a:ext cx="2915400" cy="1190100"/>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124" name="Google Shape;124;p19"/>
          <p:cNvSpPr txBox="1"/>
          <p:nvPr>
            <p:ph idx="4" type="body"/>
          </p:nvPr>
        </p:nvSpPr>
        <p:spPr>
          <a:xfrm>
            <a:off x="3471863" y="3618442"/>
            <a:ext cx="2915400" cy="5322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25" name="Google Shape;125;p19"/>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26" name="Google Shape;126;p19"/>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27" name="Google Shape;127;p19"/>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showMasterSp="0"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20"/>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1" name="Google Shape;131;p20"/>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2" name="Google Shape;132;p20"/>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showMasterSp="0"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472381" y="660400"/>
            <a:ext cx="2211900" cy="23115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21"/>
          <p:cNvSpPr txBox="1"/>
          <p:nvPr>
            <p:ph idx="1" type="body"/>
          </p:nvPr>
        </p:nvSpPr>
        <p:spPr>
          <a:xfrm>
            <a:off x="2915543" y="1426283"/>
            <a:ext cx="3471900" cy="7039800"/>
          </a:xfrm>
          <a:prstGeom prst="rect">
            <a:avLst/>
          </a:prstGeom>
          <a:noFill/>
          <a:ln>
            <a:noFill/>
          </a:ln>
        </p:spPr>
        <p:txBody>
          <a:bodyPr anchorCtr="0" anchor="t" bIns="45700" lIns="91425" spcFirstLastPara="1" rIns="91425" wrap="square" tIns="45700"/>
          <a:lstStyle>
            <a:lvl1pPr indent="-381000" lvl="0" marL="457200" marR="0" rtl="1" algn="r">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1pPr>
            <a:lvl2pPr indent="-361950" lvl="1" marL="914400" marR="0" rtl="1" algn="r">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2pPr>
            <a:lvl3pPr indent="-342900" lvl="2" marL="13716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23850" lvl="3" marL="1828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4pPr>
            <a:lvl5pPr indent="-323850" lvl="4" marL="22860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5pPr>
            <a:lvl6pPr indent="-323850" lvl="5" marL="27432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6pPr>
            <a:lvl7pPr indent="-323850" lvl="6" marL="32004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7pPr>
            <a:lvl8pPr indent="-323850" lvl="7" marL="3657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8pPr>
            <a:lvl9pPr indent="-323850" lvl="8" marL="4114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9pPr>
          </a:lstStyle>
          <a:p/>
        </p:txBody>
      </p:sp>
      <p:sp>
        <p:nvSpPr>
          <p:cNvPr id="136" name="Google Shape;136;p21"/>
          <p:cNvSpPr txBox="1"/>
          <p:nvPr>
            <p:ph idx="2" type="body"/>
          </p:nvPr>
        </p:nvSpPr>
        <p:spPr>
          <a:xfrm>
            <a:off x="472381" y="2971800"/>
            <a:ext cx="2211900" cy="5505600"/>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137" name="Google Shape;137;p21"/>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8" name="Google Shape;138;p21"/>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9" name="Google Shape;139;p21"/>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showMasterSp="0"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lstStyle>
            <a:lvl1pPr lvl="0" marR="0" rtl="1" algn="ctr">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p3"/>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lstStyle>
            <a:lvl1pPr lvl="0" marR="0" rtl="1"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1"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2pPr>
            <a:lvl3pPr lvl="2" marR="0" rtl="1"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entury Gothic"/>
                <a:ea typeface="Century Gothic"/>
                <a:cs typeface="Century Gothic"/>
                <a:sym typeface="Century Gothic"/>
              </a:defRPr>
            </a:lvl3pPr>
            <a:lvl4pPr lvl="3"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4pPr>
            <a:lvl5pPr lvl="4"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5pPr>
            <a:lvl6pPr lvl="5"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6pPr>
            <a:lvl7pPr lvl="6"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7pPr>
            <a:lvl8pPr lvl="7"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8pPr>
            <a:lvl9pPr lvl="8" marR="0" rtl="1"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9pPr>
          </a:lstStyle>
          <a:p/>
        </p:txBody>
      </p:sp>
      <p:sp>
        <p:nvSpPr>
          <p:cNvPr id="22" name="Google Shape;22;p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مع تسمية توضيحية" showMasterSp="0"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472381" y="660400"/>
            <a:ext cx="2211900" cy="23115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22"/>
          <p:cNvSpPr/>
          <p:nvPr>
            <p:ph idx="2" type="pic"/>
          </p:nvPr>
        </p:nvSpPr>
        <p:spPr>
          <a:xfrm>
            <a:off x="2915543" y="1426283"/>
            <a:ext cx="3471900" cy="7039800"/>
          </a:xfrm>
          <a:prstGeom prst="rect">
            <a:avLst/>
          </a:prstGeom>
          <a:noFill/>
          <a:ln>
            <a:noFill/>
          </a:ln>
        </p:spPr>
        <p:txBody>
          <a:bodyPr anchorCtr="0" anchor="t" bIns="45700" lIns="91425" spcFirstLastPara="1" rIns="91425" wrap="square" tIns="45700"/>
          <a:lstStyle>
            <a:lvl1pPr lvl="0" marR="0" rtl="1" algn="r">
              <a:lnSpc>
                <a:spcPct val="90000"/>
              </a:lnSpc>
              <a:spcBef>
                <a:spcPts val="75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375"/>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375"/>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143" name="Google Shape;143;p22"/>
          <p:cNvSpPr txBox="1"/>
          <p:nvPr>
            <p:ph idx="1" type="body"/>
          </p:nvPr>
        </p:nvSpPr>
        <p:spPr>
          <a:xfrm>
            <a:off x="472381" y="2971800"/>
            <a:ext cx="2211900" cy="5505600"/>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144" name="Google Shape;144;p22"/>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5" name="Google Shape;145;p22"/>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6" name="Google Shape;146;p22"/>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showMasterSp="0"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 name="Google Shape;149;p23"/>
          <p:cNvSpPr txBox="1"/>
          <p:nvPr>
            <p:ph idx="1" type="body"/>
          </p:nvPr>
        </p:nvSpPr>
        <p:spPr>
          <a:xfrm rot="5400000">
            <a:off x="286313" y="2822114"/>
            <a:ext cx="6285300" cy="59151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50" name="Google Shape;150;p23"/>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1" name="Google Shape;151;p23"/>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2" name="Google Shape;152;p23"/>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showMasterSp="0"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1449713" y="3985504"/>
            <a:ext cx="8394900" cy="14787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5" name="Google Shape;155;p24"/>
          <p:cNvSpPr txBox="1"/>
          <p:nvPr>
            <p:ph idx="1" type="body"/>
          </p:nvPr>
        </p:nvSpPr>
        <p:spPr>
          <a:xfrm rot="5400000">
            <a:off x="-1550718" y="2549554"/>
            <a:ext cx="8394900" cy="43506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56" name="Google Shape;156;p24"/>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Google Shape;157;p24"/>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8" name="Google Shape;158;p24"/>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showMasterSp="0"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28" name="Google Shape;28;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9" name="Google Shape;29;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0" name="Google Shape;30;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showMasterSp="0"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4500"/>
              <a:buFont typeface="Century Gothic"/>
              <a:buNone/>
              <a:defRPr b="0" i="0" sz="45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rgbClr val="8E95A0"/>
              </a:buClr>
              <a:buSzPts val="1500"/>
              <a:buFont typeface="Arial"/>
              <a:buNone/>
              <a:defRPr b="0" i="0" sz="1500" u="none" cap="none" strike="noStrike">
                <a:solidFill>
                  <a:srgbClr val="8E95A0"/>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rgbClr val="8E95A0"/>
              </a:buClr>
              <a:buSzPts val="1350"/>
              <a:buFont typeface="Arial"/>
              <a:buNone/>
              <a:defRPr b="0" i="0" sz="1350" u="none" cap="none" strike="noStrike">
                <a:solidFill>
                  <a:srgbClr val="8E95A0"/>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rgbClr val="8E95A0"/>
              </a:buClr>
              <a:buSzPts val="1200"/>
              <a:buFont typeface="Arial"/>
              <a:buNone/>
              <a:defRPr b="0" i="0" sz="1200" u="none" cap="none" strike="noStrike">
                <a:solidFill>
                  <a:srgbClr val="8E95A0"/>
                </a:solidFill>
                <a:latin typeface="Century Gothic"/>
                <a:ea typeface="Century Gothic"/>
                <a:cs typeface="Century Gothic"/>
                <a:sym typeface="Century Gothic"/>
              </a:defRPr>
            </a:lvl9pPr>
          </a:lstStyle>
          <a:p/>
        </p:txBody>
      </p:sp>
      <p:sp>
        <p:nvSpPr>
          <p:cNvPr id="34" name="Google Shape;34;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5" name="Google Shape;35;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ان" showMasterSp="0"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6"/>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40" name="Google Shape;40;p6"/>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41" name="Google Shape;41;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2" name="Google Shape;42;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3" name="Google Shape;43;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المقارنة" showMasterSp="0"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7"/>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47" name="Google Shape;47;p7"/>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48" name="Google Shape;48;p7"/>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lstStyle>
            <a:lvl1pPr indent="-228600" lvl="0" marL="457200" marR="0" rtl="1" algn="r">
              <a:lnSpc>
                <a:spcPct val="90000"/>
              </a:lnSpc>
              <a:spcBef>
                <a:spcPts val="750"/>
              </a:spcBef>
              <a:spcAft>
                <a:spcPts val="0"/>
              </a:spcAft>
              <a:buClr>
                <a:schemeClr val="dk1"/>
              </a:buClr>
              <a:buSzPts val="1800"/>
              <a:buFont typeface="Arial"/>
              <a:buNone/>
              <a:defRPr b="1" i="0" sz="18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500"/>
              <a:buFont typeface="Arial"/>
              <a:buNone/>
              <a:defRPr b="1" i="0" sz="150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1350"/>
              <a:buFont typeface="Arial"/>
              <a:buNone/>
              <a:defRPr b="1" i="0" sz="135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49" name="Google Shape;49;p7"/>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50" name="Google Shape;50;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1" name="Google Shape;51;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2" name="Google Shape;52;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showMasterSp="0"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6" name="Google Shape;56;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Google Shape;57;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showMasterSp="0"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lstStyle>
            <a:lvl1pPr indent="-381000" lvl="0" marL="457200" marR="0" rtl="1" algn="r">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1pPr>
            <a:lvl2pPr indent="-361950" lvl="1" marL="914400" marR="0" rtl="1" algn="r">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2pPr>
            <a:lvl3pPr indent="-342900" lvl="2" marL="13716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23850" lvl="3" marL="1828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4pPr>
            <a:lvl5pPr indent="-323850" lvl="4" marL="22860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5pPr>
            <a:lvl6pPr indent="-323850" lvl="5" marL="27432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6pPr>
            <a:lvl7pPr indent="-323850" lvl="6" marL="32004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7pPr>
            <a:lvl8pPr indent="-323850" lvl="7" marL="3657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8pPr>
            <a:lvl9pPr indent="-323850" lvl="8" marL="41148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9pPr>
          </a:lstStyle>
          <a:p/>
        </p:txBody>
      </p:sp>
      <p:sp>
        <p:nvSpPr>
          <p:cNvPr id="61" name="Google Shape;61;p9"/>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62" name="Google Shape;62;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3" name="Google Shape;63;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4" name="Google Shape;64;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مع تسمية توضيحية" showMasterSp="0"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lstStyle>
            <a:lvl1pPr lvl="0" marR="0" rtl="1" algn="l">
              <a:lnSpc>
                <a:spcPct val="90000"/>
              </a:lnSpc>
              <a:spcBef>
                <a:spcPts val="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2915543" y="1426283"/>
            <a:ext cx="3471863" cy="7039681"/>
          </a:xfrm>
          <a:prstGeom prst="rect">
            <a:avLst/>
          </a:prstGeom>
          <a:noFill/>
          <a:ln>
            <a:noFill/>
          </a:ln>
        </p:spPr>
        <p:txBody>
          <a:bodyPr anchorCtr="0" anchor="t" bIns="45700" lIns="91425" spcFirstLastPara="1" rIns="91425" wrap="square" tIns="45700"/>
          <a:lstStyle>
            <a:lvl1pPr lvl="0" marR="0" rtl="1" algn="r">
              <a:lnSpc>
                <a:spcPct val="90000"/>
              </a:lnSpc>
              <a:spcBef>
                <a:spcPts val="75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1pPr>
            <a:lvl2pPr lvl="1" marR="0" rtl="1" algn="r">
              <a:lnSpc>
                <a:spcPct val="90000"/>
              </a:lnSpc>
              <a:spcBef>
                <a:spcPts val="375"/>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2pPr>
            <a:lvl3pPr lvl="2" marR="0" rtl="1" algn="r">
              <a:lnSpc>
                <a:spcPct val="90000"/>
              </a:lnSpc>
              <a:spcBef>
                <a:spcPts val="375"/>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4pPr>
            <a:lvl5pPr lvl="4"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5pPr>
            <a:lvl6pPr lvl="5"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6pPr>
            <a:lvl7pPr lvl="6"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7pPr>
            <a:lvl8pPr lvl="7"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8pPr>
            <a:lvl9pPr lvl="8" marR="0" rtl="1" algn="r">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68" name="Google Shape;68;p10"/>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lstStyle>
            <a:lvl1pPr indent="-228600" lvl="0" marL="457200" marR="0" rtl="1" algn="r">
              <a:lnSpc>
                <a:spcPct val="90000"/>
              </a:lnSpc>
              <a:spcBef>
                <a:spcPts val="75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1pPr>
            <a:lvl2pPr indent="-228600" lvl="1" marL="914400" marR="0" rtl="1" algn="r">
              <a:lnSpc>
                <a:spcPct val="90000"/>
              </a:lnSpc>
              <a:spcBef>
                <a:spcPts val="375"/>
              </a:spcBef>
              <a:spcAft>
                <a:spcPts val="0"/>
              </a:spcAft>
              <a:buClr>
                <a:schemeClr val="dk1"/>
              </a:buClr>
              <a:buSzPts val="1050"/>
              <a:buFont typeface="Arial"/>
              <a:buNone/>
              <a:defRPr b="0" i="0" sz="1050" u="none" cap="none" strike="noStrike">
                <a:solidFill>
                  <a:schemeClr val="dk1"/>
                </a:solidFill>
                <a:latin typeface="Century Gothic"/>
                <a:ea typeface="Century Gothic"/>
                <a:cs typeface="Century Gothic"/>
                <a:sym typeface="Century Gothic"/>
              </a:defRPr>
            </a:lvl2pPr>
            <a:lvl3pPr indent="-228600" lvl="2" marL="1371600" marR="0" rtl="1" algn="r">
              <a:lnSpc>
                <a:spcPct val="90000"/>
              </a:lnSpc>
              <a:spcBef>
                <a:spcPts val="375"/>
              </a:spcBef>
              <a:spcAft>
                <a:spcPts val="0"/>
              </a:spcAft>
              <a:buClr>
                <a:schemeClr val="dk1"/>
              </a:buClr>
              <a:buSzPts val="900"/>
              <a:buFont typeface="Arial"/>
              <a:buNone/>
              <a:defRPr b="0" i="0" sz="900" u="none" cap="none" strike="noStrike">
                <a:solidFill>
                  <a:schemeClr val="dk1"/>
                </a:solidFill>
                <a:latin typeface="Century Gothic"/>
                <a:ea typeface="Century Gothic"/>
                <a:cs typeface="Century Gothic"/>
                <a:sym typeface="Century Gothic"/>
              </a:defRPr>
            </a:lvl3pPr>
            <a:lvl4pPr indent="-228600" lvl="3" marL="1828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4pPr>
            <a:lvl5pPr indent="-228600" lvl="4" marL="22860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5pPr>
            <a:lvl6pPr indent="-228600" lvl="5" marL="27432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6pPr>
            <a:lvl7pPr indent="-228600" lvl="6" marL="32004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7pPr>
            <a:lvl8pPr indent="-228600" lvl="7" marL="36576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8pPr>
            <a:lvl9pPr indent="-228600" lvl="8" marL="4114800" marR="0" rtl="1" algn="r">
              <a:lnSpc>
                <a:spcPct val="90000"/>
              </a:lnSpc>
              <a:spcBef>
                <a:spcPts val="375"/>
              </a:spcBef>
              <a:spcAft>
                <a:spcPts val="0"/>
              </a:spcAft>
              <a:buClr>
                <a:schemeClr val="dk1"/>
              </a:buClr>
              <a:buSzPts val="750"/>
              <a:buFont typeface="Arial"/>
              <a:buNone/>
              <a:defRPr b="0" i="0" sz="750" u="none" cap="none" strike="noStrike">
                <a:solidFill>
                  <a:schemeClr val="dk1"/>
                </a:solidFill>
                <a:latin typeface="Century Gothic"/>
                <a:ea typeface="Century Gothic"/>
                <a:cs typeface="Century Gothic"/>
                <a:sym typeface="Century Gothic"/>
              </a:defRPr>
            </a:lvl9pPr>
          </a:lstStyle>
          <a:p/>
        </p:txBody>
      </p:sp>
      <p:sp>
        <p:nvSpPr>
          <p:cNvPr id="69" name="Google Shape;69;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0" name="Google Shape;70;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sz="900">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1" name="Google Shape;71;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sz="900">
                <a:solidFill>
                  <a:srgbClr val="8E95A0"/>
                </a:solidFill>
                <a:latin typeface="Century Gothic"/>
                <a:ea typeface="Century Gothic"/>
                <a:cs typeface="Century Gothic"/>
                <a:sym typeface="Century Gothic"/>
              </a:defRPr>
            </a:lvl1pPr>
            <a:lvl2pPr indent="0" lvl="1" marL="0" marR="0" rtl="1" algn="r">
              <a:spcBef>
                <a:spcPts val="0"/>
              </a:spcBef>
              <a:buNone/>
              <a:defRPr sz="900">
                <a:solidFill>
                  <a:srgbClr val="8E95A0"/>
                </a:solidFill>
                <a:latin typeface="Century Gothic"/>
                <a:ea typeface="Century Gothic"/>
                <a:cs typeface="Century Gothic"/>
                <a:sym typeface="Century Gothic"/>
              </a:defRPr>
            </a:lvl2pPr>
            <a:lvl3pPr indent="0" lvl="2" marL="0" marR="0" rtl="1" algn="r">
              <a:spcBef>
                <a:spcPts val="0"/>
              </a:spcBef>
              <a:buNone/>
              <a:defRPr sz="900">
                <a:solidFill>
                  <a:srgbClr val="8E95A0"/>
                </a:solidFill>
                <a:latin typeface="Century Gothic"/>
                <a:ea typeface="Century Gothic"/>
                <a:cs typeface="Century Gothic"/>
                <a:sym typeface="Century Gothic"/>
              </a:defRPr>
            </a:lvl3pPr>
            <a:lvl4pPr indent="0" lvl="3" marL="0" marR="0" rtl="1" algn="r">
              <a:spcBef>
                <a:spcPts val="0"/>
              </a:spcBef>
              <a:buNone/>
              <a:defRPr sz="900">
                <a:solidFill>
                  <a:srgbClr val="8E95A0"/>
                </a:solidFill>
                <a:latin typeface="Century Gothic"/>
                <a:ea typeface="Century Gothic"/>
                <a:cs typeface="Century Gothic"/>
                <a:sym typeface="Century Gothic"/>
              </a:defRPr>
            </a:lvl4pPr>
            <a:lvl5pPr indent="0" lvl="4" marL="0" marR="0" rtl="1" algn="r">
              <a:spcBef>
                <a:spcPts val="0"/>
              </a:spcBef>
              <a:buNone/>
              <a:defRPr sz="900">
                <a:solidFill>
                  <a:srgbClr val="8E95A0"/>
                </a:solidFill>
                <a:latin typeface="Century Gothic"/>
                <a:ea typeface="Century Gothic"/>
                <a:cs typeface="Century Gothic"/>
                <a:sym typeface="Century Gothic"/>
              </a:defRPr>
            </a:lvl5pPr>
            <a:lvl6pPr indent="0" lvl="5" marL="0" marR="0" rtl="1" algn="r">
              <a:spcBef>
                <a:spcPts val="0"/>
              </a:spcBef>
              <a:buNone/>
              <a:defRPr sz="900">
                <a:solidFill>
                  <a:srgbClr val="8E95A0"/>
                </a:solidFill>
                <a:latin typeface="Century Gothic"/>
                <a:ea typeface="Century Gothic"/>
                <a:cs typeface="Century Gothic"/>
                <a:sym typeface="Century Gothic"/>
              </a:defRPr>
            </a:lvl6pPr>
            <a:lvl7pPr indent="0" lvl="6" marL="0" marR="0" rtl="1" algn="r">
              <a:spcBef>
                <a:spcPts val="0"/>
              </a:spcBef>
              <a:buNone/>
              <a:defRPr sz="900">
                <a:solidFill>
                  <a:srgbClr val="8E95A0"/>
                </a:solidFill>
                <a:latin typeface="Century Gothic"/>
                <a:ea typeface="Century Gothic"/>
                <a:cs typeface="Century Gothic"/>
                <a:sym typeface="Century Gothic"/>
              </a:defRPr>
            </a:lvl7pPr>
            <a:lvl8pPr indent="0" lvl="7" marL="0" marR="0" rtl="1" algn="r">
              <a:spcBef>
                <a:spcPts val="0"/>
              </a:spcBef>
              <a:buNone/>
              <a:defRPr sz="900">
                <a:solidFill>
                  <a:srgbClr val="8E95A0"/>
                </a:solidFill>
                <a:latin typeface="Century Gothic"/>
                <a:ea typeface="Century Gothic"/>
                <a:cs typeface="Century Gothic"/>
                <a:sym typeface="Century Gothic"/>
              </a:defRPr>
            </a:lvl8pPr>
            <a:lvl9pPr indent="0" lvl="8" marL="0" marR="0" rtl="1" algn="r">
              <a:spcBef>
                <a:spcPts val="0"/>
              </a:spcBef>
              <a:buNone/>
              <a:defRPr sz="900">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1.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lstStyle>
            <a:lvl1pPr lvl="0" marR="0" rtl="1" algn="l">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lstStyle>
            <a:lvl1pPr lvl="0" marR="0" rtl="1" algn="ctr">
              <a:spcBef>
                <a:spcPts val="0"/>
              </a:spcBef>
              <a:spcAft>
                <a:spcPts val="0"/>
              </a:spcAft>
              <a:buSzPts val="1400"/>
              <a:buNone/>
              <a:defRPr b="0" i="0" sz="900" u="none" cap="none" strike="noStrike">
                <a:solidFill>
                  <a:srgbClr val="8E95A0"/>
                </a:solidFill>
                <a:latin typeface="Century Gothic"/>
                <a:ea typeface="Century Gothic"/>
                <a:cs typeface="Century Gothic"/>
                <a:sym typeface="Century Gothic"/>
              </a:defRPr>
            </a:lvl1pPr>
            <a:lvl2pPr lvl="1"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1" algn="r">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1" algn="r">
              <a:spcBef>
                <a:spcPts val="0"/>
              </a:spcBef>
              <a:buNone/>
              <a:defRPr b="0" i="0" sz="900" u="none" cap="none" strike="noStrike">
                <a:solidFill>
                  <a:srgbClr val="8E95A0"/>
                </a:solidFill>
                <a:latin typeface="Century Gothic"/>
                <a:ea typeface="Century Gothic"/>
                <a:cs typeface="Century Gothic"/>
                <a:sym typeface="Century Gothic"/>
              </a:defRPr>
            </a:lvl1pPr>
            <a:lvl2pPr indent="0" lvl="1" marL="0" marR="0" rtl="1" algn="r">
              <a:spcBef>
                <a:spcPts val="0"/>
              </a:spcBef>
              <a:buNone/>
              <a:defRPr b="0" i="0" sz="900" u="none" cap="none" strike="noStrike">
                <a:solidFill>
                  <a:srgbClr val="8E95A0"/>
                </a:solidFill>
                <a:latin typeface="Century Gothic"/>
                <a:ea typeface="Century Gothic"/>
                <a:cs typeface="Century Gothic"/>
                <a:sym typeface="Century Gothic"/>
              </a:defRPr>
            </a:lvl2pPr>
            <a:lvl3pPr indent="0" lvl="2" marL="0" marR="0" rtl="1" algn="r">
              <a:spcBef>
                <a:spcPts val="0"/>
              </a:spcBef>
              <a:buNone/>
              <a:defRPr b="0" i="0" sz="900" u="none" cap="none" strike="noStrike">
                <a:solidFill>
                  <a:srgbClr val="8E95A0"/>
                </a:solidFill>
                <a:latin typeface="Century Gothic"/>
                <a:ea typeface="Century Gothic"/>
                <a:cs typeface="Century Gothic"/>
                <a:sym typeface="Century Gothic"/>
              </a:defRPr>
            </a:lvl3pPr>
            <a:lvl4pPr indent="0" lvl="3" marL="0" marR="0" rtl="1" algn="r">
              <a:spcBef>
                <a:spcPts val="0"/>
              </a:spcBef>
              <a:buNone/>
              <a:defRPr b="0" i="0" sz="900" u="none" cap="none" strike="noStrike">
                <a:solidFill>
                  <a:srgbClr val="8E95A0"/>
                </a:solidFill>
                <a:latin typeface="Century Gothic"/>
                <a:ea typeface="Century Gothic"/>
                <a:cs typeface="Century Gothic"/>
                <a:sym typeface="Century Gothic"/>
              </a:defRPr>
            </a:lvl4pPr>
            <a:lvl5pPr indent="0" lvl="4" marL="0" marR="0" rtl="1" algn="r">
              <a:spcBef>
                <a:spcPts val="0"/>
              </a:spcBef>
              <a:buNone/>
              <a:defRPr b="0" i="0" sz="900" u="none" cap="none" strike="noStrike">
                <a:solidFill>
                  <a:srgbClr val="8E95A0"/>
                </a:solidFill>
                <a:latin typeface="Century Gothic"/>
                <a:ea typeface="Century Gothic"/>
                <a:cs typeface="Century Gothic"/>
                <a:sym typeface="Century Gothic"/>
              </a:defRPr>
            </a:lvl5pPr>
            <a:lvl6pPr indent="0" lvl="5" marL="0" marR="0" rtl="1" algn="r">
              <a:spcBef>
                <a:spcPts val="0"/>
              </a:spcBef>
              <a:buNone/>
              <a:defRPr b="0" i="0" sz="900" u="none" cap="none" strike="noStrike">
                <a:solidFill>
                  <a:srgbClr val="8E95A0"/>
                </a:solidFill>
                <a:latin typeface="Century Gothic"/>
                <a:ea typeface="Century Gothic"/>
                <a:cs typeface="Century Gothic"/>
                <a:sym typeface="Century Gothic"/>
              </a:defRPr>
            </a:lvl6pPr>
            <a:lvl7pPr indent="0" lvl="6" marL="0" marR="0" rtl="1" algn="r">
              <a:spcBef>
                <a:spcPts val="0"/>
              </a:spcBef>
              <a:buNone/>
              <a:defRPr b="0" i="0" sz="900" u="none" cap="none" strike="noStrike">
                <a:solidFill>
                  <a:srgbClr val="8E95A0"/>
                </a:solidFill>
                <a:latin typeface="Century Gothic"/>
                <a:ea typeface="Century Gothic"/>
                <a:cs typeface="Century Gothic"/>
                <a:sym typeface="Century Gothic"/>
              </a:defRPr>
            </a:lvl7pPr>
            <a:lvl8pPr indent="0" lvl="7" marL="0" marR="0" rtl="1" algn="r">
              <a:spcBef>
                <a:spcPts val="0"/>
              </a:spcBef>
              <a:buNone/>
              <a:defRPr b="0" i="0" sz="900" u="none" cap="none" strike="noStrike">
                <a:solidFill>
                  <a:srgbClr val="8E95A0"/>
                </a:solidFill>
                <a:latin typeface="Century Gothic"/>
                <a:ea typeface="Century Gothic"/>
                <a:cs typeface="Century Gothic"/>
                <a:sym typeface="Century Gothic"/>
              </a:defRPr>
            </a:lvl8pPr>
            <a:lvl9pPr indent="0" lvl="8" marL="0" marR="0" rtl="1" algn="r">
              <a:spcBef>
                <a:spcPts val="0"/>
              </a:spcBef>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71488" y="527405"/>
            <a:ext cx="5915100" cy="1914600"/>
          </a:xfrm>
          <a:prstGeom prst="rect">
            <a:avLst/>
          </a:prstGeom>
          <a:noFill/>
          <a:ln>
            <a:noFill/>
          </a:ln>
        </p:spPr>
        <p:txBody>
          <a:bodyPr anchorCtr="0" anchor="ctr" bIns="45700" lIns="91425" spcFirstLastPara="1" rIns="91425" wrap="square" tIns="45700"/>
          <a:lstStyle>
            <a:lvl1pPr lvl="0" marR="0" rtl="1"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3"/>
          <p:cNvSpPr txBox="1"/>
          <p:nvPr>
            <p:ph idx="1" type="body"/>
          </p:nvPr>
        </p:nvSpPr>
        <p:spPr>
          <a:xfrm>
            <a:off x="471488" y="2637014"/>
            <a:ext cx="5915100" cy="6285300"/>
          </a:xfrm>
          <a:prstGeom prst="rect">
            <a:avLst/>
          </a:prstGeom>
          <a:noFill/>
          <a:ln>
            <a:noFill/>
          </a:ln>
        </p:spPr>
        <p:txBody>
          <a:bodyPr anchorCtr="0" anchor="t" bIns="45700" lIns="91425" spcFirstLastPara="1" rIns="91425" wrap="square" tIns="45700"/>
          <a:lstStyle>
            <a:lvl1pPr indent="-361950" lvl="0" marL="457200" marR="0" rtl="1" algn="r">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1" algn="r">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1" algn="r">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6pPr>
            <a:lvl7pPr indent="-314325" lvl="6" marL="32004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7pPr>
            <a:lvl8pPr indent="-314325" lvl="7" marL="36576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8pPr>
            <a:lvl9pPr indent="-314325" lvl="8" marL="4114800" marR="0" rtl="1" algn="r">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9pPr>
          </a:lstStyle>
          <a:p/>
        </p:txBody>
      </p:sp>
      <p:sp>
        <p:nvSpPr>
          <p:cNvPr id="87" name="Google Shape;87;p13"/>
          <p:cNvSpPr txBox="1"/>
          <p:nvPr>
            <p:ph idx="10" type="dt"/>
          </p:nvPr>
        </p:nvSpPr>
        <p:spPr>
          <a:xfrm>
            <a:off x="471488" y="9181397"/>
            <a:ext cx="1542900" cy="527400"/>
          </a:xfrm>
          <a:prstGeom prst="rect">
            <a:avLst/>
          </a:prstGeom>
          <a:noFill/>
          <a:ln>
            <a:noFill/>
          </a:ln>
        </p:spPr>
        <p:txBody>
          <a:bodyPr anchorCtr="0" anchor="ctr" bIns="45700" lIns="91425" spcFirstLastPara="1" rIns="91425" wrap="square" tIns="45700"/>
          <a:lstStyle>
            <a:lvl1pPr lvl="0" marR="0" rtl="1" algn="l">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8" name="Google Shape;88;p13"/>
          <p:cNvSpPr txBox="1"/>
          <p:nvPr>
            <p:ph idx="11" type="ftr"/>
          </p:nvPr>
        </p:nvSpPr>
        <p:spPr>
          <a:xfrm>
            <a:off x="2271713" y="9181397"/>
            <a:ext cx="2314500" cy="527400"/>
          </a:xfrm>
          <a:prstGeom prst="rect">
            <a:avLst/>
          </a:prstGeom>
          <a:noFill/>
          <a:ln>
            <a:noFill/>
          </a:ln>
        </p:spPr>
        <p:txBody>
          <a:bodyPr anchorCtr="0" anchor="ctr" bIns="45700" lIns="91425" spcFirstLastPara="1" rIns="91425" wrap="square" tIns="45700"/>
          <a:lstStyle>
            <a:lvl1pPr lvl="0" marR="0" rtl="1" algn="ctr">
              <a:lnSpc>
                <a:spcPct val="100000"/>
              </a:lnSpc>
              <a:spcBef>
                <a:spcPts val="0"/>
              </a:spcBef>
              <a:spcAft>
                <a:spcPts val="0"/>
              </a:spcAft>
              <a:buClr>
                <a:srgbClr val="000000"/>
              </a:buClr>
              <a:buSzPts val="1400"/>
              <a:buFont typeface="Arial"/>
              <a:buNone/>
              <a:defRPr b="0" i="0" sz="900" u="none" cap="none" strike="noStrike">
                <a:solidFill>
                  <a:srgbClr val="8E95A0"/>
                </a:solidFill>
                <a:latin typeface="Century Gothic"/>
                <a:ea typeface="Century Gothic"/>
                <a:cs typeface="Century Gothic"/>
                <a:sym typeface="Century Gothic"/>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89" name="Google Shape;89;p13"/>
          <p:cNvSpPr txBox="1"/>
          <p:nvPr>
            <p:ph idx="12" type="sldNum"/>
          </p:nvPr>
        </p:nvSpPr>
        <p:spPr>
          <a:xfrm>
            <a:off x="4843463" y="9181397"/>
            <a:ext cx="1542900" cy="527400"/>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1pPr>
            <a:lvl2pPr indent="0" lvl="1"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2pPr>
            <a:lvl3pPr indent="0" lvl="2"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3pPr>
            <a:lvl4pPr indent="0" lvl="3"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4pPr>
            <a:lvl5pPr indent="0" lvl="4"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5pPr>
            <a:lvl6pPr indent="0" lvl="5"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6pPr>
            <a:lvl7pPr indent="0" lvl="6"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7pPr>
            <a:lvl8pPr indent="0" lvl="7"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8pPr>
            <a:lvl9pPr indent="0" lvl="8" marL="0" marR="0" rtl="1" algn="r">
              <a:lnSpc>
                <a:spcPct val="100000"/>
              </a:lnSpc>
              <a:spcBef>
                <a:spcPts val="0"/>
              </a:spcBef>
              <a:spcAft>
                <a:spcPts val="0"/>
              </a:spcAft>
              <a:buClr>
                <a:srgbClr val="000000"/>
              </a:buClr>
              <a:buSzPts val="900"/>
              <a:buFont typeface="Arial"/>
              <a:buNone/>
              <a:defRPr b="0" i="0" sz="900" u="none" cap="none" strike="noStrike">
                <a:solidFill>
                  <a:srgbClr val="8E95A0"/>
                </a:solidFill>
                <a:latin typeface="Century Gothic"/>
                <a:ea typeface="Century Gothic"/>
                <a:cs typeface="Century Gothic"/>
                <a:sym typeface="Century Gothic"/>
              </a:defRPr>
            </a:lvl9pPr>
          </a:lstStyle>
          <a:p>
            <a:pPr indent="0" lvl="0" marL="0" rtl="1"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drive.google.com/open?id=0B8NyM96qUdjfVXBtQWtvV1NLR0k" TargetMode="External"/><Relationship Id="rId4" Type="http://schemas.openxmlformats.org/officeDocument/2006/relationships/hyperlink" Target="https://drive.google.com/open?id=0B8NyM96qUdjfVXBtQWtvV1NLR0k" TargetMode="External"/><Relationship Id="rId5" Type="http://schemas.openxmlformats.org/officeDocument/2006/relationships/hyperlink" Target="https://drive.google.com/open?id=0B8NyM96qUdjfVXBtQWtvV1NLR0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5"/>
          <p:cNvPicPr preferRelativeResize="0"/>
          <p:nvPr/>
        </p:nvPicPr>
        <p:blipFill>
          <a:blip r:embed="rId3">
            <a:alphaModFix/>
          </a:blip>
          <a:stretch>
            <a:fillRect/>
          </a:stretch>
        </p:blipFill>
        <p:spPr>
          <a:xfrm>
            <a:off x="0" y="1"/>
            <a:ext cx="6858000" cy="9906000"/>
          </a:xfrm>
          <a:prstGeom prst="rect">
            <a:avLst/>
          </a:prstGeom>
          <a:noFill/>
          <a:ln>
            <a:noFill/>
          </a:ln>
        </p:spPr>
      </p:pic>
      <p:sp>
        <p:nvSpPr>
          <p:cNvPr id="165" name="Google Shape;165;p25"/>
          <p:cNvSpPr txBox="1"/>
          <p:nvPr/>
        </p:nvSpPr>
        <p:spPr>
          <a:xfrm>
            <a:off x="439525" y="4193650"/>
            <a:ext cx="50298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entury Gothic"/>
                <a:ea typeface="Century Gothic"/>
                <a:cs typeface="Century Gothic"/>
                <a:sym typeface="Century Gothic"/>
              </a:rPr>
              <a:t>Drugs used in depression Old &amp; New</a:t>
            </a:r>
            <a:endParaRPr/>
          </a:p>
        </p:txBody>
      </p:sp>
      <p:pic>
        <p:nvPicPr>
          <p:cNvPr id="166" name="Google Shape;166;p25"/>
          <p:cNvPicPr preferRelativeResize="0"/>
          <p:nvPr/>
        </p:nvPicPr>
        <p:blipFill>
          <a:blip r:embed="rId4">
            <a:alphaModFix/>
          </a:blip>
          <a:stretch>
            <a:fillRect/>
          </a:stretch>
        </p:blipFill>
        <p:spPr>
          <a:xfrm>
            <a:off x="5186925" y="792825"/>
            <a:ext cx="1397700" cy="912150"/>
          </a:xfrm>
          <a:prstGeom prst="rect">
            <a:avLst/>
          </a:prstGeom>
          <a:noFill/>
          <a:ln>
            <a:noFill/>
          </a:ln>
        </p:spPr>
      </p:pic>
      <p:pic>
        <p:nvPicPr>
          <p:cNvPr id="167" name="Google Shape;167;p25"/>
          <p:cNvPicPr preferRelativeResize="0"/>
          <p:nvPr/>
        </p:nvPicPr>
        <p:blipFill>
          <a:blip r:embed="rId5">
            <a:alphaModFix/>
          </a:blip>
          <a:stretch>
            <a:fillRect/>
          </a:stretch>
        </p:blipFill>
        <p:spPr>
          <a:xfrm>
            <a:off x="0" y="152400"/>
            <a:ext cx="1664725" cy="132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graphicFrame>
        <p:nvGraphicFramePr>
          <p:cNvPr id="357" name="Google Shape;357;p34"/>
          <p:cNvGraphicFramePr/>
          <p:nvPr/>
        </p:nvGraphicFramePr>
        <p:xfrm>
          <a:off x="0" y="-5"/>
          <a:ext cx="3000000" cy="3000000"/>
        </p:xfrm>
        <a:graphic>
          <a:graphicData uri="http://schemas.openxmlformats.org/drawingml/2006/table">
            <a:tbl>
              <a:tblPr bandRow="1" firstRow="1">
                <a:noFill/>
                <a:tableStyleId>{0FDCA8C5-64D8-4F84-B667-37A322D8AA0F}</a:tableStyleId>
              </a:tblPr>
              <a:tblGrid>
                <a:gridCol w="922725"/>
                <a:gridCol w="5935275"/>
              </a:tblGrid>
              <a:tr h="328900">
                <a:tc>
                  <a:txBody>
                    <a:bodyPr>
                      <a:noAutofit/>
                    </a:bodyPr>
                    <a:lstStyle/>
                    <a:p>
                      <a:pPr indent="0" lvl="0" marL="0" marR="0" rtl="1" algn="ctr">
                        <a:spcBef>
                          <a:spcPts val="0"/>
                        </a:spcBef>
                        <a:spcAft>
                          <a:spcPts val="0"/>
                        </a:spcAft>
                        <a:buNone/>
                      </a:pPr>
                      <a:r>
                        <a:rPr b="1" lang="en-US" sz="1200">
                          <a:solidFill>
                            <a:srgbClr val="000000"/>
                          </a:solidFill>
                        </a:rPr>
                        <a:t>Drug</a:t>
                      </a:r>
                      <a:endParaRPr b="1" sz="1200" u="none" cap="none" strike="noStrike">
                        <a:solidFill>
                          <a:srgbClr val="000000"/>
                        </a:solidFill>
                      </a:endParaRPr>
                    </a:p>
                  </a:txBody>
                  <a:tcPr marT="45725" marB="45725" marR="91450" marL="91450" anchor="ctr">
                    <a:solidFill>
                      <a:srgbClr val="BEFDED"/>
                    </a:solidFill>
                  </a:tcPr>
                </a:tc>
                <a:tc>
                  <a:txBody>
                    <a:bodyPr>
                      <a:noAutofit/>
                    </a:bodyPr>
                    <a:lstStyle/>
                    <a:p>
                      <a:pPr indent="0" lvl="0" marL="0" marR="0" rtl="0" algn="ctr">
                        <a:spcBef>
                          <a:spcPts val="0"/>
                        </a:spcBef>
                        <a:spcAft>
                          <a:spcPts val="0"/>
                        </a:spcAft>
                        <a:buNone/>
                      </a:pPr>
                      <a:r>
                        <a:rPr b="1" lang="en-US" u="none" cap="none" strike="noStrike">
                          <a:solidFill>
                            <a:schemeClr val="accent2"/>
                          </a:solidFill>
                        </a:rPr>
                        <a:t>Tricyclics (TCAs) </a:t>
                      </a:r>
                      <a:r>
                        <a:rPr b="1" lang="en-US" u="none" cap="none" strike="noStrike">
                          <a:solidFill>
                            <a:schemeClr val="dk1"/>
                          </a:solidFill>
                        </a:rPr>
                        <a:t>(cont.)</a:t>
                      </a:r>
                      <a:endParaRPr b="1" u="none" cap="none" strike="noStrike">
                        <a:solidFill>
                          <a:schemeClr val="dk1"/>
                        </a:solidFill>
                      </a:endParaRPr>
                    </a:p>
                  </a:txBody>
                  <a:tcPr marT="45725" marB="45725" marR="91450" marL="91450" anchor="ctr">
                    <a:solidFill>
                      <a:srgbClr val="BEFDED"/>
                    </a:solidFill>
                  </a:tcPr>
                </a:tc>
              </a:tr>
              <a:tr h="3806400">
                <a:tc>
                  <a:txBody>
                    <a:bodyPr>
                      <a:noAutofit/>
                    </a:bodyPr>
                    <a:lstStyle/>
                    <a:p>
                      <a:pPr indent="0" lvl="0" marL="0" marR="0" rtl="0" algn="ctr">
                        <a:lnSpc>
                          <a:spcPct val="100000"/>
                        </a:lnSpc>
                        <a:spcBef>
                          <a:spcPts val="0"/>
                        </a:spcBef>
                        <a:spcAft>
                          <a:spcPts val="0"/>
                        </a:spcAft>
                        <a:buNone/>
                      </a:pPr>
                      <a:r>
                        <a:t/>
                      </a:r>
                      <a:endParaRPr b="1" sz="1200" u="none" cap="none" strike="noStrike">
                        <a:solidFill>
                          <a:srgbClr val="000000"/>
                        </a:solidFill>
                      </a:endParaRPr>
                    </a:p>
                  </a:txBody>
                  <a:tcPr marT="45725" marB="45725" marR="91450" marL="91450" anchor="ctr">
                    <a:solidFill>
                      <a:srgbClr val="FE444A"/>
                    </a:solidFill>
                  </a:tcPr>
                </a:tc>
                <a:tc>
                  <a:txBody>
                    <a:bodyPr>
                      <a:noAutofit/>
                    </a:bodyPr>
                    <a:lstStyle/>
                    <a:p>
                      <a:pPr indent="0" lvl="0" marL="0" marR="0" rtl="0" algn="l">
                        <a:lnSpc>
                          <a:spcPct val="100000"/>
                        </a:lnSpc>
                        <a:spcBef>
                          <a:spcPts val="0"/>
                        </a:spcBef>
                        <a:spcAft>
                          <a:spcPts val="0"/>
                        </a:spcAft>
                        <a:buClr>
                          <a:schemeClr val="dk1"/>
                        </a:buClr>
                        <a:buSzPts val="1400"/>
                        <a:buFont typeface="Arial"/>
                        <a:buNone/>
                      </a:pPr>
                      <a:r>
                        <a:rPr b="1" lang="en-US" sz="1200" u="sng" cap="none" strike="noStrike"/>
                        <a:t>TCAs block:</a:t>
                      </a:r>
                      <a:endParaRPr b="1" sz="1200" u="sng" cap="none" strike="noStrike"/>
                    </a:p>
                    <a:p>
                      <a:pPr indent="0" lvl="0" marL="0" marR="0" rtl="0" algn="l">
                        <a:lnSpc>
                          <a:spcPct val="100000"/>
                        </a:lnSpc>
                        <a:spcBef>
                          <a:spcPts val="0"/>
                        </a:spcBef>
                        <a:spcAft>
                          <a:spcPts val="0"/>
                        </a:spcAft>
                        <a:buClr>
                          <a:schemeClr val="dk1"/>
                        </a:buClr>
                        <a:buSzPts val="1400"/>
                        <a:buFont typeface="Arial"/>
                        <a:buNone/>
                      </a:pPr>
                      <a:r>
                        <a:rPr b="1" lang="en-US" sz="1200"/>
                        <a:t>-</a:t>
                      </a:r>
                      <a:r>
                        <a:rPr b="1" lang="en-US" sz="1200" cap="none" strike="noStrike"/>
                        <a:t> α</a:t>
                      </a:r>
                      <a:r>
                        <a:rPr b="1" baseline="-25000" lang="en-US" sz="1200" cap="none" strike="noStrike"/>
                        <a:t>1</a:t>
                      </a:r>
                      <a:r>
                        <a:rPr lang="en-US" sz="1200" cap="none" strike="noStrike"/>
                        <a:t> adrenergic receptors </a:t>
                      </a:r>
                      <a:endParaRPr sz="1200" cap="none" strike="noStrike"/>
                    </a:p>
                    <a:p>
                      <a:pPr indent="0" lvl="0" marL="0" marR="0" rtl="0" algn="l">
                        <a:lnSpc>
                          <a:spcPct val="100000"/>
                        </a:lnSpc>
                        <a:spcBef>
                          <a:spcPts val="0"/>
                        </a:spcBef>
                        <a:spcAft>
                          <a:spcPts val="0"/>
                        </a:spcAft>
                        <a:buClr>
                          <a:schemeClr val="dk1"/>
                        </a:buClr>
                        <a:buSzPts val="1400"/>
                        <a:buFont typeface="Arial"/>
                        <a:buNone/>
                      </a:pPr>
                      <a:r>
                        <a:rPr lang="en-US" sz="1200" cap="none" strike="noStrike"/>
                        <a:t>- </a:t>
                      </a:r>
                      <a:r>
                        <a:rPr b="1" lang="en-US" sz="1200" cap="none" strike="noStrike"/>
                        <a:t>H1</a:t>
                      </a:r>
                      <a:r>
                        <a:rPr lang="en-US" sz="1200" cap="none" strike="noStrike"/>
                        <a:t> histamines receptors</a:t>
                      </a:r>
                      <a:endParaRPr sz="1200" cap="none" strike="noStrike"/>
                    </a:p>
                    <a:p>
                      <a:pPr indent="0" lvl="0" marL="0" marR="0" rtl="0" algn="l">
                        <a:lnSpc>
                          <a:spcPct val="100000"/>
                        </a:lnSpc>
                        <a:spcBef>
                          <a:spcPts val="0"/>
                        </a:spcBef>
                        <a:spcAft>
                          <a:spcPts val="0"/>
                        </a:spcAft>
                        <a:buClr>
                          <a:schemeClr val="dk1"/>
                        </a:buClr>
                        <a:buSzPts val="1400"/>
                        <a:buFont typeface="Arial"/>
                        <a:buNone/>
                      </a:pPr>
                      <a:r>
                        <a:rPr lang="en-US" sz="1200" cap="none" strike="noStrike"/>
                        <a:t> - </a:t>
                      </a:r>
                      <a:r>
                        <a:rPr b="1" lang="en-US" sz="1200" cap="none" strike="noStrike"/>
                        <a:t>M1</a:t>
                      </a:r>
                      <a:r>
                        <a:rPr lang="en-US" sz="1200" cap="none" strike="noStrike"/>
                        <a:t> cholinergic receptors </a:t>
                      </a:r>
                      <a:endParaRPr sz="1200" cap="none" strike="noStrike"/>
                    </a:p>
                    <a:p>
                      <a:pPr indent="0" lvl="0" marL="0" marR="0" rtl="0" algn="l">
                        <a:lnSpc>
                          <a:spcPct val="100000"/>
                        </a:lnSpc>
                        <a:spcBef>
                          <a:spcPts val="0"/>
                        </a:spcBef>
                        <a:spcAft>
                          <a:spcPts val="0"/>
                        </a:spcAft>
                        <a:buClr>
                          <a:schemeClr val="dk1"/>
                        </a:buClr>
                        <a:buSzPts val="1400"/>
                        <a:buFont typeface="Arial"/>
                        <a:buNone/>
                      </a:pPr>
                      <a:r>
                        <a:rPr lang="en-US" sz="1200" cap="none" strike="noStrike"/>
                        <a:t>- </a:t>
                      </a:r>
                      <a:r>
                        <a:rPr b="1" lang="en-US" sz="1200" cap="none" strike="noStrike"/>
                        <a:t>5HT2</a:t>
                      </a:r>
                      <a:r>
                        <a:rPr lang="en-US" sz="1200" cap="none" strike="noStrike"/>
                        <a:t> receptors</a:t>
                      </a:r>
                      <a:endParaRPr sz="1200" cap="none" strike="noStrike"/>
                    </a:p>
                    <a:p>
                      <a:pPr indent="0" lvl="0" marL="0" marR="0" rtl="0" algn="l">
                        <a:lnSpc>
                          <a:spcPct val="100000"/>
                        </a:lnSpc>
                        <a:spcBef>
                          <a:spcPts val="0"/>
                        </a:spcBef>
                        <a:spcAft>
                          <a:spcPts val="0"/>
                        </a:spcAft>
                        <a:buClr>
                          <a:schemeClr val="dk1"/>
                        </a:buClr>
                        <a:buSzPts val="1400"/>
                        <a:buFont typeface="Arial"/>
                        <a:buNone/>
                      </a:pPr>
                      <a:r>
                        <a:rPr lang="en-US" sz="1200" cap="none" strike="noStrike"/>
                        <a:t>- </a:t>
                      </a:r>
                      <a:r>
                        <a:rPr b="1" lang="en-US" sz="1200" cap="none" strike="noStrike"/>
                        <a:t>Anti-cholinergic</a:t>
                      </a:r>
                      <a:r>
                        <a:rPr lang="en-US" sz="1200" cap="none" strike="noStrike"/>
                        <a:t>: Dry mouth  </a:t>
                      </a:r>
                      <a:r>
                        <a:rPr b="1" lang="en-US" sz="1200" cap="none" strike="noStrike"/>
                        <a:t>blurred vision</a:t>
                      </a:r>
                      <a:r>
                        <a:rPr lang="en-US" sz="1200" cap="none" strike="noStrike"/>
                        <a:t>, constipation &amp; urine retention, aggravation of </a:t>
                      </a:r>
                      <a:r>
                        <a:rPr b="1" lang="en-US" sz="1200" cap="none" strike="noStrike"/>
                        <a:t>glaucoma</a:t>
                      </a:r>
                      <a:r>
                        <a:rPr b="1" lang="en-US" sz="1200" cap="none" strike="noStrike">
                          <a:solidFill>
                            <a:schemeClr val="dk1"/>
                          </a:solidFill>
                        </a:rPr>
                        <a:t> ,</a:t>
                      </a:r>
                      <a:r>
                        <a:rPr lang="en-US" sz="1200">
                          <a:solidFill>
                            <a:srgbClr val="999999"/>
                          </a:solidFill>
                        </a:rPr>
                        <a:t>(dental problem; </a:t>
                      </a:r>
                      <a:r>
                        <a:rPr b="1" lang="en-US" sz="1200">
                          <a:solidFill>
                            <a:srgbClr val="999999"/>
                          </a:solidFill>
                        </a:rPr>
                        <a:t>xerostomia</a:t>
                      </a:r>
                      <a:r>
                        <a:rPr lang="en-US" sz="1200">
                          <a:solidFill>
                            <a:srgbClr val="999999"/>
                          </a:solidFill>
                        </a:rPr>
                        <a:t>).</a:t>
                      </a:r>
                      <a:endParaRPr sz="1200"/>
                    </a:p>
                    <a:p>
                      <a:pPr indent="0" lvl="0" marL="0" marR="0" rtl="0" algn="l">
                        <a:lnSpc>
                          <a:spcPct val="100000"/>
                        </a:lnSpc>
                        <a:spcBef>
                          <a:spcPts val="0"/>
                        </a:spcBef>
                        <a:spcAft>
                          <a:spcPts val="0"/>
                        </a:spcAft>
                        <a:buClr>
                          <a:schemeClr val="dk1"/>
                        </a:buClr>
                        <a:buSzPts val="1400"/>
                        <a:buFont typeface="Arial"/>
                        <a:buNone/>
                      </a:pPr>
                      <a:r>
                        <a:rPr lang="en-US" sz="1200" cap="none" strike="noStrike">
                          <a:solidFill>
                            <a:schemeClr val="dk1"/>
                          </a:solidFill>
                        </a:rPr>
                        <a:t>-</a:t>
                      </a:r>
                      <a:r>
                        <a:rPr lang="en-US" sz="1200" cap="none" strike="noStrike"/>
                        <a:t> </a:t>
                      </a:r>
                      <a:r>
                        <a:rPr b="1" lang="en-US" sz="1200" cap="none" strike="noStrike"/>
                        <a:t>Anti-histaminic</a:t>
                      </a:r>
                      <a:r>
                        <a:rPr lang="en-US" sz="1200" cap="none" strike="noStrike"/>
                        <a:t>: </a:t>
                      </a:r>
                      <a:r>
                        <a:rPr b="1" lang="en-US" sz="1200" cap="none" strike="noStrike"/>
                        <a:t>Sedation</a:t>
                      </a:r>
                      <a:r>
                        <a:rPr lang="en-US" sz="1200" cap="none" strike="noStrike"/>
                        <a:t>, confusion.</a:t>
                      </a:r>
                      <a:r>
                        <a:rPr lang="en-US" sz="1200" cap="none" strike="noStrike">
                          <a:solidFill>
                            <a:schemeClr val="dk1"/>
                          </a:solidFill>
                        </a:rPr>
                        <a:t> → </a:t>
                      </a:r>
                      <a:r>
                        <a:rPr lang="en-US" sz="1200" cap="none" strike="noStrike">
                          <a:solidFill>
                            <a:schemeClr val="accent3"/>
                          </a:solidFill>
                        </a:rPr>
                        <a:t>H1 receptor effects.</a:t>
                      </a:r>
                      <a:endParaRPr sz="1200" cap="none" strike="noStrike">
                        <a:solidFill>
                          <a:schemeClr val="accent3"/>
                        </a:solidFill>
                      </a:endParaRPr>
                    </a:p>
                    <a:p>
                      <a:pPr indent="0" lvl="0" marL="0" marR="0" rtl="0" algn="l">
                        <a:lnSpc>
                          <a:spcPct val="100000"/>
                        </a:lnSpc>
                        <a:spcBef>
                          <a:spcPts val="0"/>
                        </a:spcBef>
                        <a:spcAft>
                          <a:spcPts val="0"/>
                        </a:spcAft>
                        <a:buClr>
                          <a:schemeClr val="dk1"/>
                        </a:buClr>
                        <a:buSzPts val="1400"/>
                        <a:buFont typeface="Arial"/>
                        <a:buNone/>
                      </a:pPr>
                      <a:r>
                        <a:rPr lang="en-US" sz="1200" cap="none" strike="noStrike">
                          <a:solidFill>
                            <a:schemeClr val="dk1"/>
                          </a:solidFill>
                        </a:rPr>
                        <a:t>-</a:t>
                      </a:r>
                      <a:r>
                        <a:rPr lang="en-US" sz="1200" cap="none" strike="noStrike"/>
                        <a:t> </a:t>
                      </a:r>
                      <a:r>
                        <a:rPr b="1" lang="en-US" sz="1200" cap="none" strike="noStrike"/>
                        <a:t>Anti-adrenergic</a:t>
                      </a:r>
                      <a:r>
                        <a:rPr lang="en-US" sz="1200" cap="none" strike="noStrike"/>
                        <a:t>: </a:t>
                      </a:r>
                      <a:r>
                        <a:rPr lang="en-US" sz="1200" cap="none" strike="noStrike">
                          <a:solidFill>
                            <a:srgbClr val="FF0000"/>
                          </a:solidFill>
                        </a:rPr>
                        <a:t>Postural hypotension</a:t>
                      </a:r>
                      <a:r>
                        <a:rPr lang="en-US" sz="1200" cap="none" strike="noStrike"/>
                        <a:t>, arrhythmias, conduction defects.</a:t>
                      </a:r>
                      <a:endParaRPr sz="1200"/>
                    </a:p>
                    <a:p>
                      <a:pPr indent="0" lvl="0" marL="0" marR="0" rtl="0" algn="l">
                        <a:lnSpc>
                          <a:spcPct val="100000"/>
                        </a:lnSpc>
                        <a:spcBef>
                          <a:spcPts val="700"/>
                        </a:spcBef>
                        <a:spcAft>
                          <a:spcPts val="0"/>
                        </a:spcAft>
                        <a:buClr>
                          <a:schemeClr val="dk1"/>
                        </a:buClr>
                        <a:buSzPts val="1400"/>
                        <a:buFont typeface="Arial"/>
                        <a:buNone/>
                      </a:pPr>
                      <a:r>
                        <a:rPr lang="en-US" sz="1200" u="none" cap="none" strike="noStrike">
                          <a:solidFill>
                            <a:schemeClr val="dk1"/>
                          </a:solidFill>
                        </a:rPr>
                        <a:t>- </a:t>
                      </a:r>
                      <a:r>
                        <a:rPr b="1" lang="en-US" sz="1200" u="none" cap="none" strike="noStrike">
                          <a:solidFill>
                            <a:srgbClr val="FF0000"/>
                          </a:solidFill>
                        </a:rPr>
                        <a:t>Weight gain, sexual dysfunction</a:t>
                      </a:r>
                      <a:r>
                        <a:rPr lang="en-US" sz="1200" u="none" cap="none" strike="noStrike">
                          <a:solidFill>
                            <a:srgbClr val="FF0000"/>
                          </a:solidFill>
                        </a:rPr>
                        <a:t> </a:t>
                      </a:r>
                      <a:r>
                        <a:rPr lang="en-US" sz="1200" u="none" cap="none" strike="noStrike">
                          <a:solidFill>
                            <a:schemeClr val="dk1"/>
                          </a:solidFill>
                        </a:rPr>
                        <a:t>&amp;</a:t>
                      </a:r>
                      <a:r>
                        <a:rPr lang="en-US" sz="1200" u="none" cap="none" strike="noStrike">
                          <a:solidFill>
                            <a:srgbClr val="FF0000"/>
                          </a:solidFill>
                        </a:rPr>
                        <a:t> </a:t>
                      </a:r>
                      <a:r>
                        <a:rPr lang="en-US" sz="1200" u="none" cap="none" strike="noStrike"/>
                        <a:t>impotence.</a:t>
                      </a:r>
                      <a:r>
                        <a:rPr lang="en-US" sz="1200" u="none" cap="none" strike="noStrike">
                          <a:solidFill>
                            <a:schemeClr val="dk1"/>
                          </a:solidFill>
                        </a:rPr>
                        <a:t> →the </a:t>
                      </a:r>
                      <a:r>
                        <a:rPr b="1" lang="en-US" sz="1200" u="none" cap="none" strike="noStrike">
                          <a:solidFill>
                            <a:schemeClr val="accent1"/>
                          </a:solidFill>
                        </a:rPr>
                        <a:t> old group </a:t>
                      </a:r>
                      <a:r>
                        <a:rPr b="1" lang="en-US" sz="1200">
                          <a:solidFill>
                            <a:schemeClr val="accent1"/>
                          </a:solidFill>
                        </a:rPr>
                        <a:t>causes </a:t>
                      </a:r>
                      <a:r>
                        <a:rPr b="1" lang="en-US" sz="1200" u="none" cap="none" strike="noStrike">
                          <a:solidFill>
                            <a:schemeClr val="accent1"/>
                          </a:solidFill>
                        </a:rPr>
                        <a:t>sexual dysfunction </a:t>
                      </a:r>
                      <a:r>
                        <a:rPr b="1" lang="en-US" sz="1200" u="sng" cap="none" strike="noStrike">
                          <a:solidFill>
                            <a:schemeClr val="accent1"/>
                          </a:solidFill>
                        </a:rPr>
                        <a:t>while most of  new </a:t>
                      </a:r>
                      <a:r>
                        <a:rPr b="1" lang="en-US" sz="1200" u="sng">
                          <a:solidFill>
                            <a:schemeClr val="accent1"/>
                          </a:solidFill>
                        </a:rPr>
                        <a:t>group</a:t>
                      </a:r>
                      <a:r>
                        <a:rPr b="1" lang="en-US" sz="1200" u="sng" cap="none" strike="noStrike">
                          <a:solidFill>
                            <a:schemeClr val="accent1"/>
                          </a:solidFill>
                        </a:rPr>
                        <a:t> </a:t>
                      </a:r>
                      <a:r>
                        <a:rPr b="1" lang="en-US" sz="1200" u="sng">
                          <a:solidFill>
                            <a:schemeClr val="accent1"/>
                          </a:solidFill>
                        </a:rPr>
                        <a:t>doesn't cause </a:t>
                      </a:r>
                      <a:r>
                        <a:rPr b="1" lang="en-US" sz="1200" u="sng" cap="none" strike="noStrike">
                          <a:solidFill>
                            <a:schemeClr val="accent1"/>
                          </a:solidFill>
                        </a:rPr>
                        <a:t>.</a:t>
                      </a:r>
                      <a:endParaRPr b="1" sz="1200" u="sng" cap="none" strike="noStrike">
                        <a:solidFill>
                          <a:schemeClr val="accent1"/>
                        </a:solidFill>
                      </a:endParaRPr>
                    </a:p>
                    <a:p>
                      <a:pPr indent="0" lvl="0" marL="0" marR="0" rtl="0" algn="l">
                        <a:lnSpc>
                          <a:spcPct val="100000"/>
                        </a:lnSpc>
                        <a:spcBef>
                          <a:spcPts val="700"/>
                        </a:spcBef>
                        <a:spcAft>
                          <a:spcPts val="0"/>
                        </a:spcAft>
                        <a:buClr>
                          <a:schemeClr val="dk1"/>
                        </a:buClr>
                        <a:buSzPts val="1400"/>
                        <a:buFont typeface="Arial"/>
                        <a:buNone/>
                      </a:pPr>
                      <a:r>
                        <a:rPr lang="en-US" sz="1200" u="none" cap="none" strike="noStrike">
                          <a:solidFill>
                            <a:schemeClr val="dk1"/>
                          </a:solidFill>
                        </a:rPr>
                        <a:t>-</a:t>
                      </a:r>
                      <a:r>
                        <a:rPr lang="en-US" sz="1200" u="none" cap="none" strike="noStrike"/>
                        <a:t> </a:t>
                      </a:r>
                      <a:r>
                        <a:rPr b="1" lang="en-US" sz="1200" u="none" cap="none" strike="noStrike"/>
                        <a:t>Lower seizure threshold</a:t>
                      </a:r>
                      <a:r>
                        <a:rPr lang="en-US" sz="1200" u="none" cap="none" strike="noStrike"/>
                        <a:t>.</a:t>
                      </a:r>
                      <a:endParaRPr sz="1200"/>
                    </a:p>
                    <a:p>
                      <a:pPr indent="0" lvl="0" marL="0" marR="0" rtl="0" algn="l">
                        <a:lnSpc>
                          <a:spcPct val="100000"/>
                        </a:lnSpc>
                        <a:spcBef>
                          <a:spcPts val="700"/>
                        </a:spcBef>
                        <a:spcAft>
                          <a:spcPts val="0"/>
                        </a:spcAft>
                        <a:buClr>
                          <a:schemeClr val="dk1"/>
                        </a:buClr>
                        <a:buSzPts val="1400"/>
                        <a:buFont typeface="Arial"/>
                        <a:buNone/>
                      </a:pPr>
                      <a:r>
                        <a:rPr lang="en-US" sz="1200" u="none" cap="none" strike="noStrike"/>
                        <a:t>- TCAs have narrow therapeutic index: toxicity can develop; excitement, </a:t>
                      </a:r>
                      <a:r>
                        <a:rPr b="1" lang="en-US" sz="1200" u="none" cap="none" strike="noStrike"/>
                        <a:t>delirium</a:t>
                      </a:r>
                      <a:r>
                        <a:rPr lang="en-US" sz="1200" u="none" cap="none" strike="noStrike"/>
                        <a:t> , convulsions, </a:t>
                      </a:r>
                      <a:r>
                        <a:rPr b="1" lang="en-US" sz="1200" u="none" cap="none" strike="noStrike"/>
                        <a:t>respiratory depression</a:t>
                      </a:r>
                      <a:r>
                        <a:rPr lang="en-US" sz="1200" u="none" cap="none" strike="noStrike"/>
                        <a:t>,</a:t>
                      </a:r>
                      <a:r>
                        <a:rPr lang="en-US" sz="1200" u="none" cap="none" strike="noStrike">
                          <a:solidFill>
                            <a:schemeClr val="dk1"/>
                          </a:solidFill>
                        </a:rPr>
                        <a:t> </a:t>
                      </a:r>
                      <a:r>
                        <a:rPr lang="en-US" sz="1200" u="none" cap="none" strike="noStrike">
                          <a:solidFill>
                            <a:schemeClr val="accent1"/>
                          </a:solidFill>
                        </a:rPr>
                        <a:t>coma</a:t>
                      </a:r>
                      <a:r>
                        <a:rPr lang="en-US" sz="1200" u="none" cap="none" strike="noStrike">
                          <a:solidFill>
                            <a:schemeClr val="dk1"/>
                          </a:solidFill>
                        </a:rPr>
                        <a:t>, </a:t>
                      </a:r>
                      <a:r>
                        <a:rPr b="1" lang="en-US" sz="1200" u="none" cap="none" strike="noStrike">
                          <a:solidFill>
                            <a:srgbClr val="FF0000"/>
                          </a:solidFill>
                        </a:rPr>
                        <a:t>atropine-like effects, cardiac arrhythmias, sudden death.</a:t>
                      </a:r>
                      <a:endParaRPr b="1" sz="1200">
                        <a:solidFill>
                          <a:srgbClr val="FF0000"/>
                        </a:solidFill>
                      </a:endParaRPr>
                    </a:p>
                    <a:p>
                      <a:pPr indent="0" lvl="0" marL="0" marR="0" rtl="0" algn="l">
                        <a:lnSpc>
                          <a:spcPct val="100000"/>
                        </a:lnSpc>
                        <a:spcBef>
                          <a:spcPts val="700"/>
                        </a:spcBef>
                        <a:spcAft>
                          <a:spcPts val="0"/>
                        </a:spcAft>
                        <a:buClr>
                          <a:schemeClr val="dk1"/>
                        </a:buClr>
                        <a:buSzPts val="1400"/>
                        <a:buFont typeface="Arial"/>
                        <a:buNone/>
                      </a:pPr>
                      <a:r>
                        <a:rPr lang="en-US" sz="1200" u="none" cap="none" strike="noStrike"/>
                        <a:t>- </a:t>
                      </a:r>
                      <a:r>
                        <a:rPr lang="en-US" sz="1200" u="none" cap="none" strike="noStrike"/>
                        <a:t>TADs are </a:t>
                      </a:r>
                      <a:r>
                        <a:rPr b="1" lang="en-US" sz="1200" u="none" cap="none" strike="noStrike"/>
                        <a:t>highly protein bound </a:t>
                      </a:r>
                      <a:r>
                        <a:rPr lang="en-US" sz="1200" u="none" cap="none" strike="noStrike"/>
                        <a:t>and have a </a:t>
                      </a:r>
                      <a:r>
                        <a:rPr b="1" lang="en-US" sz="1200" u="none" cap="none" strike="noStrike"/>
                        <a:t>large volume of distribution</a:t>
                      </a:r>
                      <a:r>
                        <a:rPr lang="en-US" sz="1200" u="none" cap="none" strike="noStrike"/>
                        <a:t> → Therefore </a:t>
                      </a:r>
                      <a:r>
                        <a:rPr b="1" lang="en-US" sz="1200" u="none" cap="none" strike="noStrike"/>
                        <a:t>hemodialysis</a:t>
                      </a:r>
                      <a:r>
                        <a:rPr lang="en-US" sz="1200" u="none" cap="none" strike="noStrike"/>
                        <a:t> is </a:t>
                      </a:r>
                      <a:r>
                        <a:rPr b="1" lang="en-US" sz="1200" u="none" cap="none" strike="noStrike"/>
                        <a:t>not</a:t>
                      </a:r>
                      <a:r>
                        <a:rPr lang="en-US" sz="1200" u="none" cap="none" strike="noStrike"/>
                        <a:t> effective for treatment of TCA toxicity.</a:t>
                      </a:r>
                      <a:endParaRPr sz="1200" u="none" cap="none" strike="noStrike"/>
                    </a:p>
                  </a:txBody>
                  <a:tcPr marT="45725" marB="45725" marR="91450" marL="91450" anchor="ctr"/>
                </a:tc>
              </a:tr>
              <a:tr h="3303200">
                <a:tc>
                  <a:txBody>
                    <a:bodyPr>
                      <a:noAutofit/>
                    </a:bodyPr>
                    <a:lstStyle/>
                    <a:p>
                      <a:pPr indent="0" lvl="0" marL="0" marR="0" rtl="0" algn="ctr">
                        <a:lnSpc>
                          <a:spcPct val="100000"/>
                        </a:lnSpc>
                        <a:spcBef>
                          <a:spcPts val="0"/>
                        </a:spcBef>
                        <a:spcAft>
                          <a:spcPts val="0"/>
                        </a:spcAft>
                        <a:buNone/>
                      </a:pPr>
                      <a:r>
                        <a:t/>
                      </a:r>
                      <a:endParaRPr b="1" sz="1200" u="none" cap="none" strike="noStrike">
                        <a:solidFill>
                          <a:srgbClr val="000000"/>
                        </a:solidFill>
                      </a:endParaRPr>
                    </a:p>
                  </a:txBody>
                  <a:tcPr marT="45725" marB="45725" marR="91450" marL="91450" anchor="ctr">
                    <a:solidFill>
                      <a:srgbClr val="6AA84F"/>
                    </a:solidFill>
                  </a:tcPr>
                </a:tc>
                <a:tc>
                  <a:txBody>
                    <a:bodyPr>
                      <a:noAutofit/>
                    </a:bodyPr>
                    <a:lstStyle/>
                    <a:p>
                      <a:pPr indent="0" lvl="0" marL="0" marR="0" rtl="0" algn="l">
                        <a:lnSpc>
                          <a:spcPct val="100000"/>
                        </a:lnSpc>
                        <a:spcBef>
                          <a:spcPts val="0"/>
                        </a:spcBef>
                        <a:spcAft>
                          <a:spcPts val="0"/>
                        </a:spcAft>
                        <a:buClr>
                          <a:schemeClr val="dk1"/>
                        </a:buClr>
                        <a:buSzPts val="1400"/>
                        <a:buFont typeface="Arial"/>
                        <a:buNone/>
                      </a:pPr>
                      <a:r>
                        <a:rPr lang="en-US" sz="1200" u="none" cap="none" strike="noStrike">
                          <a:solidFill>
                            <a:schemeClr val="dk1"/>
                          </a:solidFill>
                        </a:rPr>
                        <a:t>-</a:t>
                      </a:r>
                      <a:r>
                        <a:rPr lang="en-US" sz="1200" u="none" cap="none" strike="noStrike"/>
                        <a:t> TCA are strongly bound to plasma protein, therefore their effect can be potentiated by drugs that compete for their plasma protein binding site</a:t>
                      </a:r>
                      <a:r>
                        <a:rPr b="1" lang="en-US" sz="1200" u="none" cap="none" strike="noStrike">
                          <a:solidFill>
                            <a:schemeClr val="dk1"/>
                          </a:solidFill>
                        </a:rPr>
                        <a:t> </a:t>
                      </a:r>
                      <a:r>
                        <a:rPr lang="en-US" sz="1200" u="none" cap="none" strike="noStrike">
                          <a:solidFill>
                            <a:schemeClr val="dk1"/>
                          </a:solidFill>
                        </a:rPr>
                        <a:t>(</a:t>
                      </a:r>
                      <a:r>
                        <a:rPr b="1" lang="en-US" sz="1200" u="none" cap="none" strike="noStrike">
                          <a:solidFill>
                            <a:schemeClr val="accent2"/>
                          </a:solidFill>
                        </a:rPr>
                        <a:t>Aspirin</a:t>
                      </a:r>
                      <a:r>
                        <a:rPr lang="en-US" sz="1200" u="none" cap="none" strike="noStrike">
                          <a:solidFill>
                            <a:schemeClr val="dk1"/>
                          </a:solidFill>
                        </a:rPr>
                        <a:t> and </a:t>
                      </a:r>
                      <a:r>
                        <a:rPr b="1" lang="en-US" sz="1200" u="none" cap="none" strike="noStrike">
                          <a:solidFill>
                            <a:schemeClr val="accent2"/>
                          </a:solidFill>
                        </a:rPr>
                        <a:t>Phenylbutazone</a:t>
                      </a:r>
                      <a:r>
                        <a:rPr lang="en-US" sz="1200" u="none" cap="none" strike="noStrike">
                          <a:solidFill>
                            <a:schemeClr val="dk1"/>
                          </a:solidFill>
                        </a:rPr>
                        <a:t>). → </a:t>
                      </a:r>
                      <a:r>
                        <a:rPr lang="en-US" sz="1200" u="none" cap="none" strike="noStrike">
                          <a:solidFill>
                            <a:schemeClr val="accent1"/>
                          </a:solidFill>
                        </a:rPr>
                        <a:t>increase their effect.</a:t>
                      </a:r>
                      <a:endParaRPr sz="1200" u="none" cap="none" strike="noStrike">
                        <a:solidFill>
                          <a:schemeClr val="accent1"/>
                        </a:solidFill>
                      </a:endParaRPr>
                    </a:p>
                    <a:p>
                      <a:pPr indent="0" lvl="0" marL="0" marR="0" rtl="0" algn="l">
                        <a:lnSpc>
                          <a:spcPct val="100000"/>
                        </a:lnSpc>
                        <a:spcBef>
                          <a:spcPts val="500"/>
                        </a:spcBef>
                        <a:spcAft>
                          <a:spcPts val="0"/>
                        </a:spcAft>
                        <a:buClr>
                          <a:schemeClr val="dk1"/>
                        </a:buClr>
                        <a:buSzPts val="1400"/>
                        <a:buFont typeface="Arial"/>
                        <a:buNone/>
                      </a:pPr>
                      <a:r>
                        <a:rPr lang="en-US" sz="1200" u="none" cap="none" strike="noStrike">
                          <a:solidFill>
                            <a:schemeClr val="dk1"/>
                          </a:solidFill>
                        </a:rPr>
                        <a:t>-</a:t>
                      </a:r>
                      <a:r>
                        <a:rPr lang="en-US" sz="1200" u="none" cap="none" strike="noStrike"/>
                        <a:t> TCAs are metabolized by liver microsomal enzymes, therefore their effect can be reduced by inducers of liver microsomal enzymes</a:t>
                      </a:r>
                      <a:r>
                        <a:rPr lang="en-US" sz="1200" u="none" cap="none" strike="noStrike">
                          <a:solidFill>
                            <a:schemeClr val="dk1"/>
                          </a:solidFill>
                        </a:rPr>
                        <a:t> (</a:t>
                      </a:r>
                      <a:r>
                        <a:rPr b="1" lang="en-US" sz="1200" u="none" cap="none" strike="noStrike">
                          <a:solidFill>
                            <a:schemeClr val="accent2"/>
                          </a:solidFill>
                        </a:rPr>
                        <a:t>Barbiturates</a:t>
                      </a:r>
                      <a:r>
                        <a:rPr lang="en-US" sz="1200" u="none" cap="none" strike="noStrike">
                          <a:solidFill>
                            <a:schemeClr val="dk1"/>
                          </a:solidFill>
                        </a:rPr>
                        <a:t>), or </a:t>
                      </a:r>
                      <a:r>
                        <a:rPr lang="en-US" sz="1200" u="none" cap="none" strike="noStrike"/>
                        <a:t>potentiated by inhibitors</a:t>
                      </a:r>
                      <a:r>
                        <a:rPr lang="en-US" sz="1200" u="none" cap="none" strike="noStrike">
                          <a:solidFill>
                            <a:schemeClr val="dk1"/>
                          </a:solidFill>
                        </a:rPr>
                        <a:t> of liver microsomal enzymes (</a:t>
                      </a:r>
                      <a:r>
                        <a:rPr b="1" lang="en-US" sz="1200" u="none" cap="none" strike="noStrike">
                          <a:solidFill>
                            <a:schemeClr val="accent2"/>
                          </a:solidFill>
                        </a:rPr>
                        <a:t>Oral contraceptives</a:t>
                      </a:r>
                      <a:r>
                        <a:rPr b="1" lang="en-US" sz="1200" u="none" cap="none" strike="noStrike">
                          <a:solidFill>
                            <a:schemeClr val="dk1"/>
                          </a:solidFill>
                        </a:rPr>
                        <a:t>, </a:t>
                      </a:r>
                      <a:r>
                        <a:rPr b="1" lang="en-US" sz="1200" u="none" cap="none" strike="noStrike">
                          <a:solidFill>
                            <a:schemeClr val="accent2"/>
                          </a:solidFill>
                        </a:rPr>
                        <a:t>Antipsychotics</a:t>
                      </a:r>
                      <a:r>
                        <a:rPr b="1" lang="en-US" sz="1200" u="none" cap="none" strike="noStrike">
                          <a:solidFill>
                            <a:schemeClr val="dk1"/>
                          </a:solidFill>
                        </a:rPr>
                        <a:t>, and </a:t>
                      </a:r>
                      <a:r>
                        <a:rPr b="1" lang="en-US" sz="1200" u="none" cap="none" strike="noStrike">
                          <a:solidFill>
                            <a:schemeClr val="accent2"/>
                          </a:solidFill>
                        </a:rPr>
                        <a:t>SSRIs</a:t>
                      </a:r>
                      <a:r>
                        <a:rPr b="1" lang="en-US" sz="1200" u="none" cap="none" strike="noStrike">
                          <a:solidFill>
                            <a:schemeClr val="dk1"/>
                          </a:solidFill>
                        </a:rPr>
                        <a:t>).</a:t>
                      </a:r>
                      <a:endParaRPr b="1" sz="1200"/>
                    </a:p>
                    <a:p>
                      <a:pPr indent="0" lvl="0" marL="0" marR="0" rtl="0" algn="l">
                        <a:lnSpc>
                          <a:spcPct val="100000"/>
                        </a:lnSpc>
                        <a:spcBef>
                          <a:spcPts val="500"/>
                        </a:spcBef>
                        <a:spcAft>
                          <a:spcPts val="0"/>
                        </a:spcAft>
                        <a:buClr>
                          <a:schemeClr val="dk1"/>
                        </a:buClr>
                        <a:buSzPts val="1400"/>
                        <a:buFont typeface="Arial"/>
                        <a:buNone/>
                      </a:pPr>
                      <a:r>
                        <a:rPr lang="en-US" sz="1200" u="none" cap="none" strike="noStrike">
                          <a:solidFill>
                            <a:schemeClr val="dk1"/>
                          </a:solidFill>
                        </a:rPr>
                        <a:t>- </a:t>
                      </a:r>
                      <a:r>
                        <a:rPr b="1" lang="en-US" sz="1200" u="none" cap="none" strike="noStrike">
                          <a:solidFill>
                            <a:schemeClr val="accent2"/>
                          </a:solidFill>
                        </a:rPr>
                        <a:t>TCAs</a:t>
                      </a:r>
                      <a:r>
                        <a:rPr lang="en-US" sz="1200" u="none" cap="none" strike="noStrike">
                          <a:solidFill>
                            <a:schemeClr val="dk1"/>
                          </a:solidFill>
                        </a:rPr>
                        <a:t> (inhibitors of monoamine reuptake) </a:t>
                      </a:r>
                      <a:r>
                        <a:rPr lang="en-US" sz="1200" cap="none" strike="noStrike"/>
                        <a:t>should not be given with</a:t>
                      </a:r>
                      <a:r>
                        <a:rPr lang="en-US" sz="1200" u="none" cap="none" strike="noStrike">
                          <a:solidFill>
                            <a:srgbClr val="FF0000"/>
                          </a:solidFill>
                        </a:rPr>
                        <a:t> </a:t>
                      </a:r>
                      <a:r>
                        <a:rPr b="1" lang="en-US" sz="1200" u="none" cap="none" strike="noStrike">
                          <a:solidFill>
                            <a:schemeClr val="accent2"/>
                          </a:solidFill>
                        </a:rPr>
                        <a:t>MAOIs </a:t>
                      </a:r>
                      <a:endParaRPr b="1" sz="1200" u="none" cap="none" strike="noStrike">
                        <a:solidFill>
                          <a:schemeClr val="accent2"/>
                        </a:solidFill>
                      </a:endParaRPr>
                    </a:p>
                    <a:p>
                      <a:pPr indent="0" lvl="0" marL="0" marR="0" rtl="0" algn="l">
                        <a:lnSpc>
                          <a:spcPct val="100000"/>
                        </a:lnSpc>
                        <a:spcBef>
                          <a:spcPts val="500"/>
                        </a:spcBef>
                        <a:spcAft>
                          <a:spcPts val="0"/>
                        </a:spcAft>
                        <a:buClr>
                          <a:schemeClr val="dk1"/>
                        </a:buClr>
                        <a:buSzPts val="1400"/>
                        <a:buFont typeface="Arial"/>
                        <a:buNone/>
                      </a:pPr>
                      <a:r>
                        <a:rPr lang="en-US" sz="1200" u="none" cap="none" strike="noStrike">
                          <a:solidFill>
                            <a:schemeClr val="dk1"/>
                          </a:solidFill>
                        </a:rPr>
                        <a:t>( inhibitors of monoamine degradation) → </a:t>
                      </a:r>
                      <a:r>
                        <a:rPr b="1" lang="en-US" sz="1200" u="none" cap="none" strike="noStrike">
                          <a:solidFill>
                            <a:srgbClr val="FF0000"/>
                          </a:solidFill>
                        </a:rPr>
                        <a:t>cause hypertensive crisis</a:t>
                      </a:r>
                      <a:r>
                        <a:rPr lang="en-US" sz="1100" u="none" cap="none" strike="noStrike">
                          <a:solidFill>
                            <a:schemeClr val="accent1"/>
                          </a:solidFill>
                        </a:rPr>
                        <a:t> wh</a:t>
                      </a:r>
                      <a:r>
                        <a:rPr lang="en-US" sz="1100">
                          <a:solidFill>
                            <a:schemeClr val="accent1"/>
                          </a:solidFill>
                        </a:rPr>
                        <a:t>y?NA will cause vasoconstriction</a:t>
                      </a:r>
                      <a:r>
                        <a:rPr lang="en-US" sz="1200" u="none" cap="none" strike="noStrike">
                          <a:solidFill>
                            <a:schemeClr val="dk1"/>
                          </a:solidFill>
                        </a:rPr>
                        <a:t>. </a:t>
                      </a:r>
                      <a:endParaRPr sz="1200" u="none" cap="none" strike="noStrike">
                        <a:solidFill>
                          <a:schemeClr val="dk1"/>
                        </a:solidFill>
                      </a:endParaRPr>
                    </a:p>
                    <a:p>
                      <a:pPr indent="0" lvl="0" marL="0" marR="0" rtl="0" algn="l">
                        <a:lnSpc>
                          <a:spcPct val="100000"/>
                        </a:lnSpc>
                        <a:spcBef>
                          <a:spcPts val="500"/>
                        </a:spcBef>
                        <a:spcAft>
                          <a:spcPts val="0"/>
                        </a:spcAft>
                        <a:buClr>
                          <a:schemeClr val="dk1"/>
                        </a:buClr>
                        <a:buSzPts val="1400"/>
                        <a:buFont typeface="Arial"/>
                        <a:buNone/>
                      </a:pPr>
                      <a:r>
                        <a:rPr lang="en-US" sz="1200" u="none" cap="none" strike="noStrike">
                          <a:solidFill>
                            <a:schemeClr val="dk1"/>
                          </a:solidFill>
                        </a:rPr>
                        <a:t>-</a:t>
                      </a:r>
                      <a:r>
                        <a:rPr lang="en-US" sz="1200" cap="none" strike="noStrike"/>
                        <a:t> Additive to anti-psychotics and anti-parkinsonism (</a:t>
                      </a:r>
                      <a:r>
                        <a:rPr lang="en-US" sz="1200" u="none" cap="none" strike="noStrike">
                          <a:solidFill>
                            <a:schemeClr val="accent1"/>
                          </a:solidFill>
                        </a:rPr>
                        <a:t>which have anti-cholinergic effect)</a:t>
                      </a:r>
                      <a:r>
                        <a:rPr b="1" lang="en-US" sz="1200" u="none" cap="none" strike="noStrike">
                          <a:solidFill>
                            <a:srgbClr val="C00000"/>
                          </a:solidFill>
                        </a:rPr>
                        <a:t> </a:t>
                      </a:r>
                      <a:r>
                        <a:rPr lang="en-US" sz="1200" u="none" cap="none" strike="noStrike">
                          <a:solidFill>
                            <a:schemeClr val="dk1"/>
                          </a:solidFill>
                        </a:rPr>
                        <a:t>→ increase </a:t>
                      </a:r>
                      <a:r>
                        <a:rPr lang="en-US" sz="1200" u="sng" cap="none" strike="noStrike">
                          <a:solidFill>
                            <a:schemeClr val="dk1"/>
                          </a:solidFill>
                        </a:rPr>
                        <a:t>anti-cholinergic</a:t>
                      </a:r>
                      <a:r>
                        <a:rPr lang="en-US" sz="1200" u="none" cap="none" strike="noStrike">
                          <a:solidFill>
                            <a:schemeClr val="dk1"/>
                          </a:solidFill>
                        </a:rPr>
                        <a:t> effects.</a:t>
                      </a:r>
                      <a:endParaRPr sz="1200"/>
                    </a:p>
                    <a:p>
                      <a:pPr indent="0" lvl="0" marL="0" marR="0" rtl="0" algn="l">
                        <a:lnSpc>
                          <a:spcPct val="100000"/>
                        </a:lnSpc>
                        <a:spcBef>
                          <a:spcPts val="500"/>
                        </a:spcBef>
                        <a:spcAft>
                          <a:spcPts val="0"/>
                        </a:spcAft>
                        <a:buClr>
                          <a:schemeClr val="dk1"/>
                        </a:buClr>
                        <a:buSzPts val="1400"/>
                        <a:buFont typeface="Arial"/>
                        <a:buNone/>
                      </a:pPr>
                      <a:r>
                        <a:rPr lang="en-US" sz="1200" u="none" cap="none" strike="noStrike">
                          <a:solidFill>
                            <a:schemeClr val="dk1"/>
                          </a:solidFill>
                        </a:rPr>
                        <a:t>- </a:t>
                      </a:r>
                      <a:r>
                        <a:rPr lang="en-US" sz="1200" u="sng" cap="none" strike="noStrike">
                          <a:solidFill>
                            <a:schemeClr val="hlink"/>
                          </a:solidFill>
                          <a:hlinkClick r:id="rId3"/>
                        </a:rPr>
                        <a:t>A helpful picture summari</a:t>
                      </a:r>
                      <a:r>
                        <a:rPr lang="en-US" sz="1200" u="sng">
                          <a:solidFill>
                            <a:schemeClr val="hlink"/>
                          </a:solidFill>
                          <a:hlinkClick r:id="rId4"/>
                        </a:rPr>
                        <a:t>ze</a:t>
                      </a:r>
                      <a:r>
                        <a:rPr lang="en-US" sz="1200" u="sng" cap="none" strike="noStrike">
                          <a:solidFill>
                            <a:schemeClr val="hlink"/>
                          </a:solidFill>
                          <a:hlinkClick r:id="rId5"/>
                        </a:rPr>
                        <a:t> there interactions</a:t>
                      </a:r>
                      <a:r>
                        <a:rPr lang="en-US" sz="1200" u="none" cap="none" strike="noStrike">
                          <a:solidFill>
                            <a:schemeClr val="dk1"/>
                          </a:solidFill>
                        </a:rPr>
                        <a:t>.</a:t>
                      </a:r>
                      <a:endParaRPr sz="1200" u="none" cap="none" strike="noStrike">
                        <a:solidFill>
                          <a:schemeClr val="dk1"/>
                        </a:solidFill>
                      </a:endParaRPr>
                    </a:p>
                  </a:txBody>
                  <a:tcPr marT="45725" marB="45725" marR="91450" marL="91450" anchor="ctr"/>
                </a:tc>
              </a:tr>
              <a:tr h="2467525">
                <a:tc>
                  <a:txBody>
                    <a:bodyPr>
                      <a:noAutofit/>
                    </a:bodyPr>
                    <a:lstStyle/>
                    <a:p>
                      <a:pPr indent="0" lvl="0" marL="0" marR="0" rtl="0" algn="ctr">
                        <a:spcBef>
                          <a:spcPts val="0"/>
                        </a:spcBef>
                        <a:spcAft>
                          <a:spcPts val="0"/>
                        </a:spcAft>
                        <a:buNone/>
                      </a:pPr>
                      <a:r>
                        <a:t/>
                      </a:r>
                      <a:endParaRPr b="1" sz="1200" u="none" cap="none" strike="noStrike">
                        <a:solidFill>
                          <a:srgbClr val="000000"/>
                        </a:solidFill>
                      </a:endParaRPr>
                    </a:p>
                  </a:txBody>
                  <a:tcPr marT="45725" marB="45725" marR="91450" marL="91450" anchor="ctr">
                    <a:solidFill>
                      <a:srgbClr val="BEFDED"/>
                    </a:solidFill>
                  </a:tcPr>
                </a:tc>
                <a:tc>
                  <a:txBody>
                    <a:bodyPr>
                      <a:noAutofit/>
                    </a:bodyPr>
                    <a:lstStyle/>
                    <a:p>
                      <a:pPr indent="0" lvl="0" marL="0" marR="0" rtl="0" algn="l">
                        <a:spcBef>
                          <a:spcPts val="0"/>
                        </a:spcBef>
                        <a:spcAft>
                          <a:spcPts val="0"/>
                        </a:spcAft>
                        <a:buClr>
                          <a:schemeClr val="dk1"/>
                        </a:buClr>
                        <a:buSzPts val="1400"/>
                        <a:buFont typeface="Arial"/>
                        <a:buNone/>
                      </a:pPr>
                      <a:r>
                        <a:rPr lang="en-US" sz="1200" u="none" cap="none" strike="noStrike">
                          <a:solidFill>
                            <a:schemeClr val="dk1"/>
                          </a:solidFill>
                        </a:rPr>
                        <a:t>-</a:t>
                      </a:r>
                      <a:r>
                        <a:rPr lang="en-US" sz="1200" u="none" cap="none" strike="noStrike"/>
                        <a:t> TCAs should not be used in patients with </a:t>
                      </a:r>
                      <a:r>
                        <a:rPr b="1" lang="en-US" sz="1200" u="none" cap="none" strike="noStrike"/>
                        <a:t>Glaucoma</a:t>
                      </a:r>
                      <a:r>
                        <a:rPr lang="en-US" sz="1200" u="none" cap="none" strike="noStrike"/>
                        <a:t> or with </a:t>
                      </a:r>
                      <a:r>
                        <a:rPr b="1" lang="en-US" sz="1200" u="none" cap="none" strike="noStrike"/>
                        <a:t>enlarged prostate</a:t>
                      </a:r>
                      <a:r>
                        <a:rPr lang="en-US" sz="1200" u="none" cap="none" strike="noStrike"/>
                        <a:t> because of their</a:t>
                      </a:r>
                      <a:r>
                        <a:rPr lang="en-US" sz="1200" u="none" cap="none" strike="noStrike">
                          <a:solidFill>
                            <a:schemeClr val="dk1"/>
                          </a:solidFill>
                        </a:rPr>
                        <a:t> </a:t>
                      </a:r>
                      <a:r>
                        <a:rPr b="1" lang="en-US" sz="1200" u="none" cap="none" strike="noStrike">
                          <a:solidFill>
                            <a:schemeClr val="accent2"/>
                          </a:solidFill>
                        </a:rPr>
                        <a:t>atropine</a:t>
                      </a:r>
                      <a:r>
                        <a:rPr lang="en-US" sz="1200" u="none" cap="none" strike="noStrike">
                          <a:solidFill>
                            <a:schemeClr val="dk1"/>
                          </a:solidFill>
                        </a:rPr>
                        <a:t>-like action.</a:t>
                      </a:r>
                      <a:endParaRPr sz="1200"/>
                    </a:p>
                    <a:p>
                      <a:pPr indent="0" lvl="0" marL="0" marR="0" rtl="0" algn="l">
                        <a:spcBef>
                          <a:spcPts val="600"/>
                        </a:spcBef>
                        <a:spcAft>
                          <a:spcPts val="0"/>
                        </a:spcAft>
                        <a:buClr>
                          <a:schemeClr val="dk1"/>
                        </a:buClr>
                        <a:buSzPts val="1400"/>
                        <a:buFont typeface="Arial"/>
                        <a:buNone/>
                      </a:pPr>
                      <a:r>
                        <a:rPr lang="en-US" sz="1200" u="none" cap="none" strike="noStrike">
                          <a:solidFill>
                            <a:schemeClr val="dk1"/>
                          </a:solidFill>
                        </a:rPr>
                        <a:t>- TCAs (given </a:t>
                      </a:r>
                      <a:r>
                        <a:rPr lang="en-US" sz="1200" u="none" cap="none" strike="noStrike"/>
                        <a:t>alone</a:t>
                      </a:r>
                      <a:r>
                        <a:rPr lang="en-US" sz="1200" u="none" cap="none" strike="noStrike">
                          <a:solidFill>
                            <a:schemeClr val="dk1"/>
                          </a:solidFill>
                        </a:rPr>
                        <a:t>) are </a:t>
                      </a:r>
                      <a:r>
                        <a:rPr b="1" lang="en-US" sz="1200" u="none" cap="none" strike="noStrike">
                          <a:solidFill>
                            <a:schemeClr val="dk1"/>
                          </a:solidFill>
                        </a:rPr>
                        <a:t>contraindicated</a:t>
                      </a:r>
                      <a:r>
                        <a:rPr lang="en-US" sz="1200" u="none" cap="none" strike="noStrike">
                          <a:solidFill>
                            <a:schemeClr val="dk1"/>
                          </a:solidFill>
                        </a:rPr>
                        <a:t> in </a:t>
                      </a:r>
                      <a:r>
                        <a:rPr b="1" lang="en-US" sz="1200" u="none" cap="none" strike="noStrike">
                          <a:solidFill>
                            <a:srgbClr val="FF0000"/>
                          </a:solidFill>
                        </a:rPr>
                        <a:t>manic-depressive illness </a:t>
                      </a:r>
                      <a:r>
                        <a:rPr b="1" lang="en-US" sz="1200" u="none" cap="none" strike="noStrike">
                          <a:solidFill>
                            <a:schemeClr val="accent3"/>
                          </a:solidFill>
                        </a:rPr>
                        <a:t>(Bipolar disease)</a:t>
                      </a:r>
                      <a:r>
                        <a:rPr lang="en-US" sz="1200" u="none" cap="none" strike="noStrike">
                          <a:solidFill>
                            <a:schemeClr val="dk1"/>
                          </a:solidFill>
                        </a:rPr>
                        <a:t>, because they tend to "</a:t>
                      </a:r>
                      <a:r>
                        <a:rPr b="1" lang="en-US" sz="1200" u="none" cap="none" strike="noStrike">
                          <a:solidFill>
                            <a:schemeClr val="dk1"/>
                          </a:solidFill>
                        </a:rPr>
                        <a:t>switch</a:t>
                      </a:r>
                      <a:r>
                        <a:rPr lang="en-US" sz="1200" u="none" cap="none" strike="noStrike">
                          <a:solidFill>
                            <a:schemeClr val="dk1"/>
                          </a:solidFill>
                        </a:rPr>
                        <a:t>" the depressed patient to the "</a:t>
                      </a:r>
                      <a:r>
                        <a:rPr b="1" lang="en-US" sz="1200" u="none" cap="none" strike="noStrike">
                          <a:solidFill>
                            <a:schemeClr val="dk1"/>
                          </a:solidFill>
                        </a:rPr>
                        <a:t>manic</a:t>
                      </a:r>
                      <a:r>
                        <a:rPr lang="en-US" sz="1200" u="none" cap="none" strike="noStrike">
                          <a:solidFill>
                            <a:schemeClr val="dk1"/>
                          </a:solidFill>
                        </a:rPr>
                        <a:t>" phase, therefore, they should be combined with </a:t>
                      </a:r>
                      <a:r>
                        <a:rPr b="1" lang="en-US" sz="1200" u="none" cap="none" strike="noStrike">
                          <a:solidFill>
                            <a:schemeClr val="dk1"/>
                          </a:solidFill>
                        </a:rPr>
                        <a:t>"</a:t>
                      </a:r>
                      <a:r>
                        <a:rPr b="1" lang="en-US" sz="1200" u="none" cap="none" strike="noStrike">
                          <a:solidFill>
                            <a:schemeClr val="accent2"/>
                          </a:solidFill>
                        </a:rPr>
                        <a:t>lithium salts</a:t>
                      </a:r>
                      <a:r>
                        <a:rPr b="1" lang="en-US" sz="1200" u="none" cap="none" strike="noStrike">
                          <a:solidFill>
                            <a:schemeClr val="dk1"/>
                          </a:solidFill>
                        </a:rPr>
                        <a:t>".</a:t>
                      </a:r>
                      <a:r>
                        <a:rPr lang="en-US" sz="1200" u="none" cap="none" strike="noStrike">
                          <a:solidFill>
                            <a:schemeClr val="dk1"/>
                          </a:solidFill>
                        </a:rPr>
                        <a:t> </a:t>
                      </a:r>
                      <a:endParaRPr sz="1200"/>
                    </a:p>
                    <a:p>
                      <a:pPr indent="0" lvl="0" marL="0" marR="0" rtl="1" algn="r">
                        <a:spcBef>
                          <a:spcPts val="600"/>
                        </a:spcBef>
                        <a:spcAft>
                          <a:spcPts val="0"/>
                        </a:spcAft>
                        <a:buClr>
                          <a:schemeClr val="accent3"/>
                        </a:buClr>
                        <a:buSzPts val="1200"/>
                        <a:buFont typeface="Arial"/>
                        <a:buNone/>
                      </a:pPr>
                      <a:r>
                        <a:rPr lang="en-US" sz="1200" u="none" cap="none" strike="noStrike">
                          <a:solidFill>
                            <a:schemeClr val="accent3"/>
                          </a:solidFill>
                        </a:rPr>
                        <a:t>لو الشخص عنده bipolar disease وأعطيته أدوية مضادة للاكتئاب فقط، بتطلع لي حالته الثانية mania  ، يعني في هذي الحالة أنا عالجت شيء وطلع لي شيء ثاني وكلهم ما أبيهم، في هذي الحالة لازم أعطي أدوية تضاد الاكتئاب، وأدوية تضاد الmood stabilizers) mania</a:t>
                      </a:r>
                      <a:r>
                        <a:rPr lang="en-US" sz="1200">
                          <a:solidFill>
                            <a:schemeClr val="accent3"/>
                          </a:solidFill>
                        </a:rPr>
                        <a:t>)</a:t>
                      </a:r>
                      <a:r>
                        <a:rPr lang="en-US" sz="1200" u="none" cap="none" strike="noStrike">
                          <a:solidFill>
                            <a:schemeClr val="accent3"/>
                          </a:solidFill>
                        </a:rPr>
                        <a:t> مع بعض</a:t>
                      </a:r>
                      <a:endParaRPr sz="1200" u="none" cap="none" strike="noStrike">
                        <a:solidFill>
                          <a:schemeClr val="accent3"/>
                        </a:solidFill>
                      </a:endParaRPr>
                    </a:p>
                    <a:p>
                      <a:pPr indent="0" lvl="0" marL="0" marR="0" rtl="0" algn="l">
                        <a:spcBef>
                          <a:spcPts val="600"/>
                        </a:spcBef>
                        <a:spcAft>
                          <a:spcPts val="0"/>
                        </a:spcAft>
                        <a:buClr>
                          <a:schemeClr val="dk1"/>
                        </a:buClr>
                        <a:buSzPts val="1400"/>
                        <a:buFont typeface="Arial"/>
                        <a:buNone/>
                      </a:pPr>
                      <a:r>
                        <a:rPr lang="en-US" sz="1200" u="none" cap="none" strike="noStrike">
                          <a:solidFill>
                            <a:schemeClr val="dk1"/>
                          </a:solidFill>
                        </a:rPr>
                        <a:t>- </a:t>
                      </a:r>
                      <a:r>
                        <a:rPr lang="en-US" sz="1200" u="none" cap="none" strike="noStrike"/>
                        <a:t>Seizure disorders.</a:t>
                      </a:r>
                      <a:r>
                        <a:rPr lang="en-US" sz="1200" u="none" cap="none" strike="noStrike">
                          <a:solidFill>
                            <a:schemeClr val="dk1"/>
                          </a:solidFill>
                        </a:rPr>
                        <a:t> → </a:t>
                      </a:r>
                      <a:r>
                        <a:rPr lang="en-US" sz="1200" u="none" cap="none" strike="noStrike">
                          <a:solidFill>
                            <a:schemeClr val="accent1"/>
                          </a:solidFill>
                        </a:rPr>
                        <a:t>b/c they decrease its threshold.</a:t>
                      </a:r>
                      <a:endParaRPr sz="1200" u="none" cap="none" strike="noStrike">
                        <a:solidFill>
                          <a:schemeClr val="accent1"/>
                        </a:solidFill>
                      </a:endParaRPr>
                    </a:p>
                    <a:p>
                      <a:pPr indent="0" lvl="0" marL="0" marR="0" rtl="0" algn="l">
                        <a:spcBef>
                          <a:spcPts val="600"/>
                        </a:spcBef>
                        <a:spcAft>
                          <a:spcPts val="0"/>
                        </a:spcAft>
                        <a:buClr>
                          <a:schemeClr val="dk1"/>
                        </a:buClr>
                        <a:buSzPts val="1400"/>
                        <a:buFont typeface="Arial"/>
                        <a:buNone/>
                      </a:pPr>
                      <a:r>
                        <a:t/>
                      </a:r>
                      <a:endParaRPr sz="1200" u="none" cap="none" strike="noStrike">
                        <a:solidFill>
                          <a:srgbClr val="999999"/>
                        </a:solidFill>
                      </a:endParaRPr>
                    </a:p>
                  </a:txBody>
                  <a:tcPr marT="45725" marB="45725" marR="91450" marL="91450" anchor="ctr"/>
                </a:tc>
              </a:tr>
            </a:tbl>
          </a:graphicData>
        </a:graphic>
      </p:graphicFrame>
      <p:sp>
        <p:nvSpPr>
          <p:cNvPr id="358" name="Google Shape;358;p34"/>
          <p:cNvSpPr txBox="1"/>
          <p:nvPr/>
        </p:nvSpPr>
        <p:spPr>
          <a:xfrm rot="-5400000">
            <a:off x="-1406400" y="1792350"/>
            <a:ext cx="3786300" cy="9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ADRS</a:t>
            </a:r>
            <a:endParaRPr b="1">
              <a:solidFill>
                <a:srgbClr val="FFFFFF"/>
              </a:solidFill>
              <a:latin typeface="Century Gothic"/>
              <a:ea typeface="Century Gothic"/>
              <a:cs typeface="Century Gothic"/>
              <a:sym typeface="Century Gothic"/>
            </a:endParaRPr>
          </a:p>
        </p:txBody>
      </p:sp>
      <p:sp>
        <p:nvSpPr>
          <p:cNvPr id="359" name="Google Shape;359;p34"/>
          <p:cNvSpPr txBox="1"/>
          <p:nvPr/>
        </p:nvSpPr>
        <p:spPr>
          <a:xfrm rot="-5400000">
            <a:off x="-1156350" y="5318650"/>
            <a:ext cx="3286200" cy="91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 Interaction</a:t>
            </a:r>
            <a:endParaRPr b="1">
              <a:latin typeface="Century Gothic"/>
              <a:ea typeface="Century Gothic"/>
              <a:cs typeface="Century Gothic"/>
              <a:sym typeface="Century Gothic"/>
            </a:endParaRPr>
          </a:p>
        </p:txBody>
      </p:sp>
      <p:sp>
        <p:nvSpPr>
          <p:cNvPr id="360" name="Google Shape;360;p34"/>
          <p:cNvSpPr txBox="1"/>
          <p:nvPr/>
        </p:nvSpPr>
        <p:spPr>
          <a:xfrm rot="-5400000">
            <a:off x="-817350" y="8142125"/>
            <a:ext cx="2608200" cy="91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C.I</a:t>
            </a:r>
            <a:endParaRPr b="1">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cxnSp>
        <p:nvCxnSpPr>
          <p:cNvPr id="365" name="Google Shape;365;p35"/>
          <p:cNvCxnSpPr>
            <a:endCxn id="366" idx="1"/>
          </p:cNvCxnSpPr>
          <p:nvPr/>
        </p:nvCxnSpPr>
        <p:spPr>
          <a:xfrm>
            <a:off x="698803" y="5907613"/>
            <a:ext cx="0" cy="1344600"/>
          </a:xfrm>
          <a:prstGeom prst="straightConnector1">
            <a:avLst/>
          </a:prstGeom>
          <a:noFill/>
          <a:ln cap="flat" cmpd="sng" w="38100">
            <a:solidFill>
              <a:srgbClr val="FEE0E8"/>
            </a:solidFill>
            <a:prstDash val="solid"/>
            <a:miter lim="800000"/>
            <a:headEnd len="sm" w="sm" type="none"/>
            <a:tailEnd len="sm" w="sm" type="none"/>
          </a:ln>
        </p:spPr>
      </p:cxnSp>
      <p:cxnSp>
        <p:nvCxnSpPr>
          <p:cNvPr id="367" name="Google Shape;367;p35"/>
          <p:cNvCxnSpPr>
            <a:endCxn id="368" idx="1"/>
          </p:cNvCxnSpPr>
          <p:nvPr/>
        </p:nvCxnSpPr>
        <p:spPr>
          <a:xfrm>
            <a:off x="4509082" y="5805488"/>
            <a:ext cx="9600" cy="1910100"/>
          </a:xfrm>
          <a:prstGeom prst="straightConnector1">
            <a:avLst/>
          </a:prstGeom>
          <a:noFill/>
          <a:ln cap="flat" cmpd="sng" w="38100">
            <a:solidFill>
              <a:srgbClr val="FFF2CC"/>
            </a:solidFill>
            <a:prstDash val="solid"/>
            <a:miter lim="800000"/>
            <a:headEnd len="sm" w="sm" type="none"/>
            <a:tailEnd len="sm" w="sm" type="none"/>
          </a:ln>
        </p:spPr>
      </p:cxnSp>
      <p:sp>
        <p:nvSpPr>
          <p:cNvPr id="369" name="Google Shape;369;p35"/>
          <p:cNvSpPr/>
          <p:nvPr/>
        </p:nvSpPr>
        <p:spPr>
          <a:xfrm>
            <a:off x="5027520" y="7540496"/>
            <a:ext cx="1516800" cy="384300"/>
          </a:xfrm>
          <a:prstGeom prst="roundRect">
            <a:avLst>
              <a:gd fmla="val 16667" name="adj"/>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71616"/>
              </a:solidFill>
              <a:latin typeface="Century Gothic"/>
              <a:ea typeface="Century Gothic"/>
              <a:cs typeface="Century Gothic"/>
              <a:sym typeface="Century Gothic"/>
            </a:endParaRPr>
          </a:p>
        </p:txBody>
      </p:sp>
      <p:sp>
        <p:nvSpPr>
          <p:cNvPr id="370" name="Google Shape;370;p35"/>
          <p:cNvSpPr/>
          <p:nvPr/>
        </p:nvSpPr>
        <p:spPr>
          <a:xfrm>
            <a:off x="5021150" y="6552790"/>
            <a:ext cx="1708200" cy="384300"/>
          </a:xfrm>
          <a:prstGeom prst="roundRect">
            <a:avLst>
              <a:gd fmla="val 16667" name="adj"/>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171616"/>
              </a:solidFill>
              <a:latin typeface="Century Gothic"/>
              <a:ea typeface="Century Gothic"/>
              <a:cs typeface="Century Gothic"/>
              <a:sym typeface="Century Gothic"/>
            </a:endParaRPr>
          </a:p>
        </p:txBody>
      </p:sp>
      <p:sp>
        <p:nvSpPr>
          <p:cNvPr id="371" name="Google Shape;371;p35"/>
          <p:cNvSpPr/>
          <p:nvPr/>
        </p:nvSpPr>
        <p:spPr>
          <a:xfrm>
            <a:off x="1070603" y="6272122"/>
            <a:ext cx="3102000" cy="590400"/>
          </a:xfrm>
          <a:prstGeom prst="roundRect">
            <a:avLst>
              <a:gd fmla="val 16667" name="adj"/>
            </a:avLst>
          </a:prstGeom>
          <a:solidFill>
            <a:srgbClr val="FEE0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171616"/>
              </a:solidFill>
              <a:latin typeface="Century Gothic"/>
              <a:ea typeface="Century Gothic"/>
              <a:cs typeface="Century Gothic"/>
              <a:sym typeface="Century Gothic"/>
            </a:endParaRPr>
          </a:p>
        </p:txBody>
      </p:sp>
      <p:sp>
        <p:nvSpPr>
          <p:cNvPr id="372" name="Google Shape;372;p35"/>
          <p:cNvSpPr/>
          <p:nvPr/>
        </p:nvSpPr>
        <p:spPr>
          <a:xfrm>
            <a:off x="1057303" y="7035513"/>
            <a:ext cx="3048900" cy="408300"/>
          </a:xfrm>
          <a:prstGeom prst="roundRect">
            <a:avLst>
              <a:gd fmla="val 16667" name="adj"/>
            </a:avLst>
          </a:prstGeom>
          <a:solidFill>
            <a:srgbClr val="FEE0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171616"/>
              </a:solidFill>
              <a:latin typeface="Century Gothic"/>
              <a:ea typeface="Century Gothic"/>
              <a:cs typeface="Century Gothic"/>
              <a:sym typeface="Century Gothic"/>
            </a:endParaRPr>
          </a:p>
        </p:txBody>
      </p:sp>
      <p:sp>
        <p:nvSpPr>
          <p:cNvPr id="373" name="Google Shape;373;p35"/>
          <p:cNvSpPr/>
          <p:nvPr/>
        </p:nvSpPr>
        <p:spPr>
          <a:xfrm>
            <a:off x="6334" y="4053893"/>
            <a:ext cx="6858000" cy="600000"/>
          </a:xfrm>
          <a:prstGeom prst="rect">
            <a:avLst/>
          </a:prstGeom>
          <a:solidFill>
            <a:srgbClr val="3BB8B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2400">
              <a:solidFill>
                <a:schemeClr val="lt1"/>
              </a:solidFill>
              <a:latin typeface="Century Gothic"/>
              <a:ea typeface="Century Gothic"/>
              <a:cs typeface="Century Gothic"/>
              <a:sym typeface="Century Gothic"/>
            </a:endParaRPr>
          </a:p>
        </p:txBody>
      </p:sp>
      <p:sp>
        <p:nvSpPr>
          <p:cNvPr id="374" name="Google Shape;374;p35"/>
          <p:cNvSpPr txBox="1"/>
          <p:nvPr/>
        </p:nvSpPr>
        <p:spPr>
          <a:xfrm>
            <a:off x="415916" y="4096345"/>
            <a:ext cx="60387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Monoamine Oxidase Inhibitors (MAOIs)</a:t>
            </a:r>
            <a:endParaRPr b="1" sz="2400">
              <a:solidFill>
                <a:schemeClr val="lt1"/>
              </a:solidFill>
              <a:latin typeface="Century Gothic"/>
              <a:ea typeface="Century Gothic"/>
              <a:cs typeface="Century Gothic"/>
              <a:sym typeface="Century Gothic"/>
            </a:endParaRPr>
          </a:p>
        </p:txBody>
      </p:sp>
      <p:sp>
        <p:nvSpPr>
          <p:cNvPr id="375" name="Google Shape;375;p35"/>
          <p:cNvSpPr/>
          <p:nvPr/>
        </p:nvSpPr>
        <p:spPr>
          <a:xfrm>
            <a:off x="3228272" y="4526725"/>
            <a:ext cx="264900" cy="412500"/>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6" name="Google Shape;376;p35"/>
          <p:cNvSpPr/>
          <p:nvPr/>
        </p:nvSpPr>
        <p:spPr>
          <a:xfrm rot="-5400000">
            <a:off x="3009508" y="2952335"/>
            <a:ext cx="672000" cy="4824600"/>
          </a:xfrm>
          <a:prstGeom prst="rightBrace">
            <a:avLst>
              <a:gd fmla="val 78099"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7" name="Google Shape;377;p35"/>
          <p:cNvSpPr/>
          <p:nvPr/>
        </p:nvSpPr>
        <p:spPr>
          <a:xfrm>
            <a:off x="205950" y="5755798"/>
            <a:ext cx="2825100" cy="417300"/>
          </a:xfrm>
          <a:prstGeom prst="roundRect">
            <a:avLst>
              <a:gd fmla="val 16667" name="adj"/>
            </a:avLst>
          </a:prstGeom>
          <a:solidFill>
            <a:srgbClr val="FEE0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171616"/>
                </a:solidFill>
                <a:latin typeface="Century Gothic"/>
                <a:ea typeface="Century Gothic"/>
                <a:cs typeface="Century Gothic"/>
                <a:sym typeface="Century Gothic"/>
              </a:rPr>
              <a:t>Non-Selective Irreversible</a:t>
            </a:r>
            <a:endParaRPr b="1" sz="1600">
              <a:solidFill>
                <a:srgbClr val="171616"/>
              </a:solidFill>
              <a:latin typeface="Century Gothic"/>
              <a:ea typeface="Century Gothic"/>
              <a:cs typeface="Century Gothic"/>
              <a:sym typeface="Century Gothic"/>
            </a:endParaRPr>
          </a:p>
        </p:txBody>
      </p:sp>
      <p:sp>
        <p:nvSpPr>
          <p:cNvPr id="378" name="Google Shape;378;p35"/>
          <p:cNvSpPr/>
          <p:nvPr/>
        </p:nvSpPr>
        <p:spPr>
          <a:xfrm>
            <a:off x="4076076" y="5755798"/>
            <a:ext cx="2334300" cy="417300"/>
          </a:xfrm>
          <a:prstGeom prst="roundRect">
            <a:avLst>
              <a:gd fmla="val 16667" name="adj"/>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rgbClr val="171616"/>
                </a:solidFill>
                <a:latin typeface="Century Gothic"/>
                <a:ea typeface="Century Gothic"/>
                <a:cs typeface="Century Gothic"/>
                <a:sym typeface="Century Gothic"/>
              </a:rPr>
              <a:t>Selective</a:t>
            </a:r>
            <a:endParaRPr b="1" sz="1800">
              <a:solidFill>
                <a:srgbClr val="171616"/>
              </a:solidFill>
              <a:latin typeface="Century Gothic"/>
              <a:ea typeface="Century Gothic"/>
              <a:cs typeface="Century Gothic"/>
              <a:sym typeface="Century Gothic"/>
            </a:endParaRPr>
          </a:p>
        </p:txBody>
      </p:sp>
      <p:sp>
        <p:nvSpPr>
          <p:cNvPr id="379" name="Google Shape;379;p35"/>
          <p:cNvSpPr txBox="1"/>
          <p:nvPr/>
        </p:nvSpPr>
        <p:spPr>
          <a:xfrm>
            <a:off x="1088378" y="6270995"/>
            <a:ext cx="3517200" cy="59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2"/>
                </a:solidFill>
                <a:latin typeface="Century Gothic"/>
                <a:ea typeface="Century Gothic"/>
                <a:cs typeface="Century Gothic"/>
                <a:sym typeface="Century Gothic"/>
              </a:rPr>
              <a:t>Phenelzine</a:t>
            </a:r>
            <a:r>
              <a:rPr lang="en-US" sz="1600">
                <a:solidFill>
                  <a:schemeClr val="accent2"/>
                </a:solidFill>
                <a:latin typeface="Century Gothic"/>
                <a:ea typeface="Century Gothic"/>
                <a:cs typeface="Century Gothic"/>
                <a:sym typeface="Century Gothic"/>
              </a:rPr>
              <a:t> </a:t>
            </a:r>
            <a:r>
              <a:rPr lang="en-US" sz="1600">
                <a:solidFill>
                  <a:schemeClr val="dk1"/>
                </a:solidFill>
                <a:latin typeface="Century Gothic"/>
                <a:ea typeface="Century Gothic"/>
                <a:cs typeface="Century Gothic"/>
                <a:sym typeface="Century Gothic"/>
              </a:rPr>
              <a:t>(Irreversible) long acting</a:t>
            </a:r>
            <a:endParaRPr sz="1500">
              <a:solidFill>
                <a:schemeClr val="dk1"/>
              </a:solidFill>
              <a:latin typeface="Century Gothic"/>
              <a:ea typeface="Century Gothic"/>
              <a:cs typeface="Century Gothic"/>
              <a:sym typeface="Century Gothic"/>
            </a:endParaRPr>
          </a:p>
        </p:txBody>
      </p:sp>
      <p:sp>
        <p:nvSpPr>
          <p:cNvPr id="380" name="Google Shape;380;p35"/>
          <p:cNvSpPr/>
          <p:nvPr/>
        </p:nvSpPr>
        <p:spPr>
          <a:xfrm>
            <a:off x="710793" y="6668413"/>
            <a:ext cx="225600" cy="0"/>
          </a:xfrm>
          <a:prstGeom prst="rect">
            <a:avLst/>
          </a:prstGeom>
          <a:solidFill>
            <a:srgbClr val="FEE0E8"/>
          </a:solidFill>
          <a:ln cap="flat" cmpd="sng" w="38100">
            <a:solidFill>
              <a:srgbClr val="FEE0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1" name="Google Shape;381;p35"/>
          <p:cNvSpPr/>
          <p:nvPr/>
        </p:nvSpPr>
        <p:spPr>
          <a:xfrm>
            <a:off x="855031" y="6547814"/>
            <a:ext cx="183600" cy="234600"/>
          </a:xfrm>
          <a:prstGeom prst="ellipse">
            <a:avLst/>
          </a:prstGeom>
          <a:solidFill>
            <a:srgbClr val="FEE0E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6" name="Google Shape;366;p35"/>
          <p:cNvSpPr/>
          <p:nvPr/>
        </p:nvSpPr>
        <p:spPr>
          <a:xfrm>
            <a:off x="698803" y="7252213"/>
            <a:ext cx="225600" cy="0"/>
          </a:xfrm>
          <a:prstGeom prst="rect">
            <a:avLst/>
          </a:prstGeom>
          <a:solidFill>
            <a:srgbClr val="FEE0E8"/>
          </a:solidFill>
          <a:ln cap="flat" cmpd="sng" w="38100">
            <a:solidFill>
              <a:srgbClr val="FEE0E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2" name="Google Shape;382;p35"/>
          <p:cNvSpPr/>
          <p:nvPr/>
        </p:nvSpPr>
        <p:spPr>
          <a:xfrm>
            <a:off x="825721" y="7131612"/>
            <a:ext cx="183600" cy="234600"/>
          </a:xfrm>
          <a:prstGeom prst="ellipse">
            <a:avLst/>
          </a:prstGeom>
          <a:solidFill>
            <a:srgbClr val="FEE0E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3" name="Google Shape;383;p35"/>
          <p:cNvSpPr txBox="1"/>
          <p:nvPr/>
        </p:nvSpPr>
        <p:spPr>
          <a:xfrm>
            <a:off x="1044323" y="7076646"/>
            <a:ext cx="3102000" cy="432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accent2"/>
                </a:solidFill>
                <a:latin typeface="Century Gothic"/>
                <a:ea typeface="Century Gothic"/>
                <a:cs typeface="Century Gothic"/>
                <a:sym typeface="Century Gothic"/>
              </a:rPr>
              <a:t>Tranylcypromine</a:t>
            </a:r>
            <a:r>
              <a:rPr lang="en-US" sz="1600">
                <a:solidFill>
                  <a:schemeClr val="dk1"/>
                </a:solidFill>
                <a:latin typeface="Century Gothic"/>
                <a:ea typeface="Century Gothic"/>
                <a:cs typeface="Century Gothic"/>
                <a:sym typeface="Century Gothic"/>
              </a:rPr>
              <a:t> (reversible)</a:t>
            </a:r>
            <a:endParaRPr sz="1500">
              <a:solidFill>
                <a:schemeClr val="dk1"/>
              </a:solidFill>
              <a:latin typeface="Century Gothic"/>
              <a:ea typeface="Century Gothic"/>
              <a:cs typeface="Century Gothic"/>
              <a:sym typeface="Century Gothic"/>
            </a:endParaRPr>
          </a:p>
        </p:txBody>
      </p:sp>
      <p:sp>
        <p:nvSpPr>
          <p:cNvPr id="384" name="Google Shape;384;p35"/>
          <p:cNvSpPr txBox="1"/>
          <p:nvPr/>
        </p:nvSpPr>
        <p:spPr>
          <a:xfrm>
            <a:off x="5027525" y="6607425"/>
            <a:ext cx="1830600" cy="36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accent2"/>
                </a:solidFill>
                <a:latin typeface="Century Gothic"/>
                <a:ea typeface="Century Gothic"/>
                <a:cs typeface="Century Gothic"/>
                <a:sym typeface="Century Gothic"/>
              </a:rPr>
              <a:t>Moclobemide (</a:t>
            </a:r>
            <a:r>
              <a:rPr b="1" lang="en-US" sz="1400">
                <a:solidFill>
                  <a:schemeClr val="dk1"/>
                </a:solidFill>
                <a:latin typeface="Century Gothic"/>
                <a:ea typeface="Century Gothic"/>
                <a:cs typeface="Century Gothic"/>
                <a:sym typeface="Century Gothic"/>
              </a:rPr>
              <a:t>A</a:t>
            </a:r>
            <a:r>
              <a:rPr b="1" lang="en-US" sz="1400">
                <a:solidFill>
                  <a:schemeClr val="accent2"/>
                </a:solidFill>
                <a:latin typeface="Century Gothic"/>
                <a:ea typeface="Century Gothic"/>
                <a:cs typeface="Century Gothic"/>
                <a:sym typeface="Century Gothic"/>
              </a:rPr>
              <a:t>)</a:t>
            </a:r>
            <a:endParaRPr b="1" sz="1400">
              <a:solidFill>
                <a:schemeClr val="accent2"/>
              </a:solidFill>
              <a:latin typeface="Century Gothic"/>
              <a:ea typeface="Century Gothic"/>
              <a:cs typeface="Century Gothic"/>
              <a:sym typeface="Century Gothic"/>
            </a:endParaRPr>
          </a:p>
        </p:txBody>
      </p:sp>
      <p:sp>
        <p:nvSpPr>
          <p:cNvPr id="385" name="Google Shape;385;p35"/>
          <p:cNvSpPr/>
          <p:nvPr/>
        </p:nvSpPr>
        <p:spPr>
          <a:xfrm>
            <a:off x="4535349" y="6724335"/>
            <a:ext cx="225600" cy="0"/>
          </a:xfrm>
          <a:prstGeom prst="rect">
            <a:avLst/>
          </a:prstGeom>
          <a:solidFill>
            <a:srgbClr val="FFF2CC"/>
          </a:solidFill>
          <a:ln cap="flat" cmpd="sng" w="381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6" name="Google Shape;386;p35"/>
          <p:cNvSpPr/>
          <p:nvPr/>
        </p:nvSpPr>
        <p:spPr>
          <a:xfrm>
            <a:off x="4757515" y="6636252"/>
            <a:ext cx="183600" cy="216300"/>
          </a:xfrm>
          <a:prstGeom prst="ellipse">
            <a:avLst/>
          </a:prstGeom>
          <a:solidFill>
            <a:srgbClr val="FFF2C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8" name="Google Shape;368;p35"/>
          <p:cNvSpPr/>
          <p:nvPr/>
        </p:nvSpPr>
        <p:spPr>
          <a:xfrm>
            <a:off x="4518682" y="7715588"/>
            <a:ext cx="225600" cy="0"/>
          </a:xfrm>
          <a:prstGeom prst="rect">
            <a:avLst/>
          </a:prstGeom>
          <a:solidFill>
            <a:srgbClr val="FFF2CC"/>
          </a:solidFill>
          <a:ln cap="flat" cmpd="sng" w="38100">
            <a:solidFill>
              <a:srgbClr val="FFF2C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7" name="Google Shape;387;p35"/>
          <p:cNvSpPr/>
          <p:nvPr/>
        </p:nvSpPr>
        <p:spPr>
          <a:xfrm>
            <a:off x="4760640" y="7600726"/>
            <a:ext cx="183600" cy="216300"/>
          </a:xfrm>
          <a:prstGeom prst="ellipse">
            <a:avLst/>
          </a:prstGeom>
          <a:solidFill>
            <a:srgbClr val="FFF2CC"/>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8" name="Google Shape;388;p35"/>
          <p:cNvSpPr txBox="1"/>
          <p:nvPr/>
        </p:nvSpPr>
        <p:spPr>
          <a:xfrm>
            <a:off x="5022518" y="7533069"/>
            <a:ext cx="1478400" cy="39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accent2"/>
                </a:solidFill>
                <a:latin typeface="Century Gothic"/>
                <a:ea typeface="Century Gothic"/>
                <a:cs typeface="Century Gothic"/>
                <a:sym typeface="Century Gothic"/>
              </a:rPr>
              <a:t>Selegiline (</a:t>
            </a:r>
            <a:r>
              <a:rPr b="1" lang="en-US" sz="1600">
                <a:solidFill>
                  <a:schemeClr val="dk1"/>
                </a:solidFill>
                <a:latin typeface="Century Gothic"/>
                <a:ea typeface="Century Gothic"/>
                <a:cs typeface="Century Gothic"/>
                <a:sym typeface="Century Gothic"/>
              </a:rPr>
              <a:t>B</a:t>
            </a:r>
            <a:r>
              <a:rPr b="1" lang="en-US" sz="1600">
                <a:solidFill>
                  <a:schemeClr val="accent2"/>
                </a:solidFill>
                <a:latin typeface="Century Gothic"/>
                <a:ea typeface="Century Gothic"/>
                <a:cs typeface="Century Gothic"/>
                <a:sym typeface="Century Gothic"/>
              </a:rPr>
              <a:t>)</a:t>
            </a:r>
            <a:endParaRPr b="1" sz="1500">
              <a:solidFill>
                <a:schemeClr val="accent2"/>
              </a:solidFill>
              <a:latin typeface="Century Gothic"/>
              <a:ea typeface="Century Gothic"/>
              <a:cs typeface="Century Gothic"/>
              <a:sym typeface="Century Gothic"/>
            </a:endParaRPr>
          </a:p>
        </p:txBody>
      </p:sp>
      <p:sp>
        <p:nvSpPr>
          <p:cNvPr id="389" name="Google Shape;389;p35"/>
          <p:cNvSpPr/>
          <p:nvPr/>
        </p:nvSpPr>
        <p:spPr>
          <a:xfrm>
            <a:off x="0" y="0"/>
            <a:ext cx="6858000" cy="570300"/>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entury Gothic"/>
                <a:ea typeface="Century Gothic"/>
                <a:cs typeface="Century Gothic"/>
                <a:sym typeface="Century Gothic"/>
              </a:rPr>
              <a:t>Monoamine oxidase</a:t>
            </a:r>
            <a:endParaRPr b="1" sz="2400">
              <a:solidFill>
                <a:schemeClr val="lt1"/>
              </a:solidFill>
              <a:latin typeface="Century Gothic"/>
              <a:ea typeface="Century Gothic"/>
              <a:cs typeface="Century Gothic"/>
              <a:sym typeface="Century Gothic"/>
            </a:endParaRPr>
          </a:p>
        </p:txBody>
      </p:sp>
      <p:sp>
        <p:nvSpPr>
          <p:cNvPr id="390" name="Google Shape;390;p35"/>
          <p:cNvSpPr/>
          <p:nvPr/>
        </p:nvSpPr>
        <p:spPr>
          <a:xfrm>
            <a:off x="135475" y="963525"/>
            <a:ext cx="6627300" cy="2563200"/>
          </a:xfrm>
          <a:prstGeom prst="rect">
            <a:avLst/>
          </a:prstGeom>
          <a:noFill/>
          <a:ln cap="flat" cmpd="sng" w="9525">
            <a:solidFill>
              <a:schemeClr val="dk1"/>
            </a:solidFill>
            <a:prstDash val="lgDashDot"/>
            <a:round/>
            <a:headEnd len="sm" w="sm" type="none"/>
            <a:tailEnd len="sm" w="sm" type="none"/>
          </a:ln>
        </p:spPr>
        <p:txBody>
          <a:bodyPr anchorCtr="0" anchor="t" bIns="45700" lIns="91425" spcFirstLastPara="1" rIns="91425" wrap="square" tIns="45700">
            <a:noAutofit/>
          </a:bodyPr>
          <a:lstStyle/>
          <a:p>
            <a:pPr indent="0" lvl="0" marL="285750" marR="0" rtl="0" algn="l">
              <a:spcBef>
                <a:spcPts val="0"/>
              </a:spcBef>
              <a:spcAft>
                <a:spcPts val="0"/>
              </a:spcAft>
              <a:buNone/>
            </a:pPr>
            <a:r>
              <a:t/>
            </a:r>
            <a:endParaRPr/>
          </a:p>
        </p:txBody>
      </p:sp>
      <p:pic>
        <p:nvPicPr>
          <p:cNvPr id="391" name="Google Shape;391;p35"/>
          <p:cNvPicPr preferRelativeResize="0"/>
          <p:nvPr/>
        </p:nvPicPr>
        <p:blipFill rotWithShape="1">
          <a:blip r:embed="rId3">
            <a:alphaModFix/>
          </a:blip>
          <a:srcRect b="0" l="0" r="0" t="0"/>
          <a:stretch/>
        </p:blipFill>
        <p:spPr>
          <a:xfrm>
            <a:off x="5253099" y="1060725"/>
            <a:ext cx="1478400" cy="2283776"/>
          </a:xfrm>
          <a:prstGeom prst="rect">
            <a:avLst/>
          </a:prstGeom>
          <a:noFill/>
          <a:ln>
            <a:noFill/>
          </a:ln>
        </p:spPr>
      </p:pic>
      <p:pic>
        <p:nvPicPr>
          <p:cNvPr id="392" name="Google Shape;392;p35"/>
          <p:cNvPicPr preferRelativeResize="0"/>
          <p:nvPr/>
        </p:nvPicPr>
        <p:blipFill rotWithShape="1">
          <a:blip r:embed="rId4">
            <a:alphaModFix/>
          </a:blip>
          <a:srcRect b="0" l="0" r="0" t="0"/>
          <a:stretch/>
        </p:blipFill>
        <p:spPr>
          <a:xfrm>
            <a:off x="3698500" y="1079275"/>
            <a:ext cx="1478400" cy="2289124"/>
          </a:xfrm>
          <a:prstGeom prst="rect">
            <a:avLst/>
          </a:prstGeom>
          <a:noFill/>
          <a:ln>
            <a:noFill/>
          </a:ln>
        </p:spPr>
      </p:pic>
      <p:sp>
        <p:nvSpPr>
          <p:cNvPr id="393" name="Google Shape;393;p35"/>
          <p:cNvSpPr txBox="1"/>
          <p:nvPr/>
        </p:nvSpPr>
        <p:spPr>
          <a:xfrm>
            <a:off x="1070800" y="7540500"/>
            <a:ext cx="3119700" cy="804000"/>
          </a:xfrm>
          <a:prstGeom prst="rect">
            <a:avLst/>
          </a:prstGeom>
          <a:noFill/>
          <a:ln cap="flat" cmpd="sng" w="9525">
            <a:solidFill>
              <a:schemeClr val="dk1"/>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Century Gothic"/>
                <a:ea typeface="Century Gothic"/>
                <a:cs typeface="Century Gothic"/>
                <a:sym typeface="Century Gothic"/>
              </a:rPr>
              <a:t> → </a:t>
            </a:r>
            <a:r>
              <a:rPr lang="en-US" sz="1100">
                <a:solidFill>
                  <a:schemeClr val="dk1"/>
                </a:solidFill>
                <a:latin typeface="Century Gothic"/>
                <a:ea typeface="Century Gothic"/>
                <a:cs typeface="Century Gothic"/>
                <a:sym typeface="Century Gothic"/>
              </a:rPr>
              <a:t>The effect of  irreversible MAOIs persists for a period</a:t>
            </a:r>
            <a:r>
              <a:rPr lang="en-US" sz="1100">
                <a:latin typeface="Century Gothic"/>
                <a:ea typeface="Century Gothic"/>
                <a:cs typeface="Century Gothic"/>
                <a:sym typeface="Century Gothic"/>
              </a:rPr>
              <a:t> </a:t>
            </a:r>
            <a:r>
              <a:rPr lang="en-US" sz="1100">
                <a:solidFill>
                  <a:schemeClr val="dk1"/>
                </a:solidFill>
                <a:latin typeface="Century Gothic"/>
                <a:ea typeface="Century Gothic"/>
                <a:cs typeface="Century Gothic"/>
                <a:sym typeface="Century Gothic"/>
              </a:rPr>
              <a:t>of </a:t>
            </a:r>
            <a:r>
              <a:rPr b="1" lang="en-US" sz="1100">
                <a:solidFill>
                  <a:schemeClr val="dk1"/>
                </a:solidFill>
                <a:latin typeface="Century Gothic"/>
                <a:ea typeface="Century Gothic"/>
                <a:cs typeface="Century Gothic"/>
                <a:sym typeface="Century Gothic"/>
              </a:rPr>
              <a:t>2-3 weeks </a:t>
            </a:r>
            <a:r>
              <a:rPr lang="en-US" sz="1100">
                <a:solidFill>
                  <a:schemeClr val="dk1"/>
                </a:solidFill>
                <a:latin typeface="Century Gothic"/>
                <a:ea typeface="Century Gothic"/>
                <a:cs typeface="Century Gothic"/>
                <a:sym typeface="Century Gothic"/>
              </a:rPr>
              <a:t>after stopping treatment, time needed by</a:t>
            </a:r>
            <a:r>
              <a:rPr lang="en-US" sz="1100">
                <a:latin typeface="Century Gothic"/>
                <a:ea typeface="Century Gothic"/>
                <a:cs typeface="Century Gothic"/>
                <a:sym typeface="Century Gothic"/>
              </a:rPr>
              <a:t> </a:t>
            </a:r>
            <a:r>
              <a:rPr lang="en-US" sz="1100">
                <a:solidFill>
                  <a:schemeClr val="dk1"/>
                </a:solidFill>
                <a:latin typeface="Century Gothic"/>
                <a:ea typeface="Century Gothic"/>
                <a:cs typeface="Century Gothic"/>
                <a:sym typeface="Century Gothic"/>
              </a:rPr>
              <a:t>the body to synthesize new enzyme.</a:t>
            </a:r>
            <a:endParaRPr sz="1100">
              <a:solidFill>
                <a:schemeClr val="dk1"/>
              </a:solidFill>
              <a:latin typeface="Century Gothic"/>
              <a:ea typeface="Century Gothic"/>
              <a:cs typeface="Century Gothic"/>
              <a:sym typeface="Century Gothic"/>
            </a:endParaRPr>
          </a:p>
        </p:txBody>
      </p:sp>
      <p:cxnSp>
        <p:nvCxnSpPr>
          <p:cNvPr id="394" name="Google Shape;394;p35"/>
          <p:cNvCxnSpPr/>
          <p:nvPr/>
        </p:nvCxnSpPr>
        <p:spPr>
          <a:xfrm rot="-5400000">
            <a:off x="5901945" y="5515560"/>
            <a:ext cx="370200" cy="161400"/>
          </a:xfrm>
          <a:prstGeom prst="curvedConnector3">
            <a:avLst>
              <a:gd fmla="val 50000" name="adj1"/>
            </a:avLst>
          </a:prstGeom>
          <a:noFill/>
          <a:ln cap="flat" cmpd="sng" w="9525">
            <a:solidFill>
              <a:schemeClr val="accent1"/>
            </a:solidFill>
            <a:prstDash val="solid"/>
            <a:miter lim="800000"/>
            <a:headEnd len="sm" w="sm" type="none"/>
            <a:tailEnd len="med" w="med" type="triangle"/>
          </a:ln>
        </p:spPr>
      </p:cxnSp>
      <p:sp>
        <p:nvSpPr>
          <p:cNvPr id="395" name="Google Shape;395;p35"/>
          <p:cNvSpPr txBox="1"/>
          <p:nvPr/>
        </p:nvSpPr>
        <p:spPr>
          <a:xfrm>
            <a:off x="5707059" y="4872901"/>
            <a:ext cx="1008600" cy="471600"/>
          </a:xfrm>
          <a:prstGeom prst="rect">
            <a:avLst/>
          </a:prstGeom>
          <a:noFill/>
          <a:ln cap="flat" cmpd="sng" w="9525">
            <a:solidFill>
              <a:schemeClr val="dk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accent1"/>
                </a:solidFill>
                <a:latin typeface="Century Gothic"/>
                <a:ea typeface="Century Gothic"/>
                <a:cs typeface="Century Gothic"/>
                <a:sym typeface="Century Gothic"/>
              </a:rPr>
              <a:t>Better than non-selective</a:t>
            </a:r>
            <a:endParaRPr/>
          </a:p>
        </p:txBody>
      </p:sp>
      <p:sp>
        <p:nvSpPr>
          <p:cNvPr id="396" name="Google Shape;396;p35"/>
          <p:cNvSpPr txBox="1"/>
          <p:nvPr/>
        </p:nvSpPr>
        <p:spPr>
          <a:xfrm>
            <a:off x="5093125" y="6965023"/>
            <a:ext cx="1516800" cy="471600"/>
          </a:xfrm>
          <a:prstGeom prst="rect">
            <a:avLst/>
          </a:prstGeom>
          <a:noFill/>
          <a:ln cap="flat" cmpd="sng" w="9525">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
                <a:solidFill>
                  <a:schemeClr val="accent1"/>
                </a:solidFill>
                <a:latin typeface="Century Gothic"/>
                <a:ea typeface="Century Gothic"/>
                <a:cs typeface="Century Gothic"/>
                <a:sym typeface="Century Gothic"/>
              </a:rPr>
              <a:t>The drug of choice for the depression, because it is selective &amp; reversible</a:t>
            </a:r>
            <a:endParaRPr sz="800">
              <a:solidFill>
                <a:schemeClr val="accent1"/>
              </a:solidFill>
              <a:latin typeface="Century Gothic"/>
              <a:ea typeface="Century Gothic"/>
              <a:cs typeface="Century Gothic"/>
              <a:sym typeface="Century Gothic"/>
            </a:endParaRPr>
          </a:p>
        </p:txBody>
      </p:sp>
      <p:cxnSp>
        <p:nvCxnSpPr>
          <p:cNvPr id="397" name="Google Shape;397;p35"/>
          <p:cNvCxnSpPr>
            <a:endCxn id="396" idx="3"/>
          </p:cNvCxnSpPr>
          <p:nvPr/>
        </p:nvCxnSpPr>
        <p:spPr>
          <a:xfrm rot="5400000">
            <a:off x="6390325" y="6861823"/>
            <a:ext cx="558600" cy="119400"/>
          </a:xfrm>
          <a:prstGeom prst="curvedConnector2">
            <a:avLst/>
          </a:prstGeom>
          <a:noFill/>
          <a:ln cap="flat" cmpd="sng" w="9525">
            <a:solidFill>
              <a:schemeClr val="accent1"/>
            </a:solidFill>
            <a:prstDash val="solid"/>
            <a:miter lim="800000"/>
            <a:headEnd len="sm" w="sm" type="none"/>
            <a:tailEnd len="med" w="med" type="triangle"/>
          </a:ln>
        </p:spPr>
      </p:cxnSp>
      <p:sp>
        <p:nvSpPr>
          <p:cNvPr id="398" name="Google Shape;398;p35"/>
          <p:cNvSpPr txBox="1"/>
          <p:nvPr/>
        </p:nvSpPr>
        <p:spPr>
          <a:xfrm>
            <a:off x="178850" y="1017238"/>
            <a:ext cx="3517200" cy="24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b="1" lang="en-US" sz="1500">
                <a:solidFill>
                  <a:schemeClr val="dk1"/>
                </a:solidFill>
                <a:latin typeface="Century Gothic"/>
                <a:ea typeface="Century Gothic"/>
                <a:cs typeface="Century Gothic"/>
                <a:sym typeface="Century Gothic"/>
              </a:rPr>
              <a:t>MAO</a:t>
            </a:r>
            <a:r>
              <a:rPr lang="en-US" sz="1500">
                <a:solidFill>
                  <a:schemeClr val="dk1"/>
                </a:solidFill>
                <a:latin typeface="Century Gothic"/>
                <a:ea typeface="Century Gothic"/>
                <a:cs typeface="Century Gothic"/>
                <a:sym typeface="Century Gothic"/>
              </a:rPr>
              <a:t> is a mitochondrial enzyme found in nearly all tissues, and they exist in two forms:</a:t>
            </a:r>
            <a:endParaRPr sz="1500">
              <a:solidFill>
                <a:schemeClr val="dk1"/>
              </a:solidFill>
              <a:latin typeface="Century Gothic"/>
              <a:ea typeface="Century Gothic"/>
              <a:cs typeface="Century Gothic"/>
              <a:sym typeface="Century Gothic"/>
            </a:endParaRPr>
          </a:p>
          <a:p>
            <a:pPr indent="-285750" lvl="0" marL="285750" rtl="0" algn="l">
              <a:spcBef>
                <a:spcPts val="0"/>
              </a:spcBef>
              <a:spcAft>
                <a:spcPts val="0"/>
              </a:spcAft>
              <a:buClr>
                <a:schemeClr val="dk1"/>
              </a:buClr>
              <a:buSzPts val="1500"/>
              <a:buFont typeface="Noto Sans Symbols"/>
              <a:buChar char="❖"/>
            </a:pPr>
            <a:r>
              <a:rPr b="1" lang="en-US" sz="1500">
                <a:solidFill>
                  <a:schemeClr val="dk1"/>
                </a:solidFill>
                <a:latin typeface="Century Gothic"/>
                <a:ea typeface="Century Gothic"/>
                <a:cs typeface="Century Gothic"/>
                <a:sym typeface="Century Gothic"/>
              </a:rPr>
              <a:t>MAO-</a:t>
            </a:r>
            <a:r>
              <a:rPr b="1" lang="en-US" sz="1500" u="sng">
                <a:solidFill>
                  <a:schemeClr val="dk1"/>
                </a:solidFill>
                <a:latin typeface="Century Gothic"/>
                <a:ea typeface="Century Gothic"/>
                <a:cs typeface="Century Gothic"/>
                <a:sym typeface="Century Gothic"/>
              </a:rPr>
              <a:t>A</a:t>
            </a:r>
            <a:r>
              <a:rPr b="1" lang="en-US" sz="1500">
                <a:solidFill>
                  <a:schemeClr val="dk1"/>
                </a:solidFill>
                <a:latin typeface="Century Gothic"/>
                <a:ea typeface="Century Gothic"/>
                <a:cs typeface="Century Gothic"/>
                <a:sym typeface="Century Gothic"/>
              </a:rPr>
              <a:t>:</a:t>
            </a:r>
            <a:r>
              <a:rPr lang="en-US" sz="1500">
                <a:solidFill>
                  <a:schemeClr val="dk1"/>
                </a:solidFill>
                <a:latin typeface="Century Gothic"/>
                <a:ea typeface="Century Gothic"/>
                <a:cs typeface="Century Gothic"/>
                <a:sym typeface="Century Gothic"/>
              </a:rPr>
              <a:t> responsible for </a:t>
            </a:r>
            <a:r>
              <a:rPr b="1" lang="en-US" sz="1500">
                <a:solidFill>
                  <a:schemeClr val="dk1"/>
                </a:solidFill>
                <a:latin typeface="Century Gothic"/>
                <a:ea typeface="Century Gothic"/>
                <a:cs typeface="Century Gothic"/>
                <a:sym typeface="Century Gothic"/>
              </a:rPr>
              <a:t>NE</a:t>
            </a:r>
            <a:r>
              <a:rPr lang="en-US" sz="1500">
                <a:solidFill>
                  <a:schemeClr val="dk1"/>
                </a:solidFill>
                <a:latin typeface="Century Gothic"/>
                <a:ea typeface="Century Gothic"/>
                <a:cs typeface="Century Gothic"/>
                <a:sym typeface="Century Gothic"/>
              </a:rPr>
              <a:t>, </a:t>
            </a:r>
            <a:r>
              <a:rPr b="1" lang="en-US" sz="1500">
                <a:solidFill>
                  <a:schemeClr val="dk1"/>
                </a:solidFill>
                <a:latin typeface="Century Gothic"/>
                <a:ea typeface="Century Gothic"/>
                <a:cs typeface="Century Gothic"/>
                <a:sym typeface="Century Gothic"/>
              </a:rPr>
              <a:t>5-HT</a:t>
            </a:r>
            <a:r>
              <a:rPr lang="en-US" sz="1500">
                <a:solidFill>
                  <a:schemeClr val="dk1"/>
                </a:solidFill>
                <a:latin typeface="Century Gothic"/>
                <a:ea typeface="Century Gothic"/>
                <a:cs typeface="Century Gothic"/>
                <a:sym typeface="Century Gothic"/>
              </a:rPr>
              <a:t> catabolism. It also metabolizes tyramine of ingested food</a:t>
            </a:r>
            <a:r>
              <a:rPr lang="en-US" sz="1100">
                <a:solidFill>
                  <a:schemeClr val="accent1"/>
                </a:solidFill>
                <a:latin typeface="Century Gothic"/>
                <a:ea typeface="Century Gothic"/>
                <a:cs typeface="Century Gothic"/>
                <a:sym typeface="Century Gothic"/>
              </a:rPr>
              <a:t> better for depression </a:t>
            </a:r>
            <a:r>
              <a:rPr lang="en-US" sz="1500">
                <a:latin typeface="Century Gothic"/>
                <a:ea typeface="Century Gothic"/>
                <a:cs typeface="Century Gothic"/>
                <a:sym typeface="Century Gothic"/>
              </a:rPr>
              <a:t>. </a:t>
            </a:r>
            <a:endParaRPr/>
          </a:p>
          <a:p>
            <a:pPr indent="-285750" lvl="0" marL="285750" rtl="0" algn="l">
              <a:spcBef>
                <a:spcPts val="0"/>
              </a:spcBef>
              <a:spcAft>
                <a:spcPts val="0"/>
              </a:spcAft>
              <a:buClr>
                <a:schemeClr val="dk1"/>
              </a:buClr>
              <a:buSzPts val="1500"/>
              <a:buFont typeface="Noto Sans Symbols"/>
              <a:buChar char="❖"/>
            </a:pPr>
            <a:r>
              <a:rPr b="1" lang="en-US" sz="1500">
                <a:solidFill>
                  <a:schemeClr val="dk1"/>
                </a:solidFill>
                <a:latin typeface="Century Gothic"/>
                <a:ea typeface="Century Gothic"/>
                <a:cs typeface="Century Gothic"/>
                <a:sym typeface="Century Gothic"/>
              </a:rPr>
              <a:t>MAO-</a:t>
            </a:r>
            <a:r>
              <a:rPr b="1" lang="en-US" sz="1500" u="sng">
                <a:solidFill>
                  <a:schemeClr val="dk1"/>
                </a:solidFill>
                <a:latin typeface="Century Gothic"/>
                <a:ea typeface="Century Gothic"/>
                <a:cs typeface="Century Gothic"/>
                <a:sym typeface="Century Gothic"/>
              </a:rPr>
              <a:t>B</a:t>
            </a:r>
            <a:r>
              <a:rPr b="1" lang="en-US" sz="1500">
                <a:solidFill>
                  <a:schemeClr val="dk1"/>
                </a:solidFill>
                <a:latin typeface="Century Gothic"/>
                <a:ea typeface="Century Gothic"/>
                <a:cs typeface="Century Gothic"/>
                <a:sym typeface="Century Gothic"/>
              </a:rPr>
              <a:t>:</a:t>
            </a:r>
            <a:r>
              <a:rPr lang="en-US" sz="1500">
                <a:solidFill>
                  <a:schemeClr val="dk1"/>
                </a:solidFill>
                <a:latin typeface="Century Gothic"/>
                <a:ea typeface="Century Gothic"/>
                <a:cs typeface="Century Gothic"/>
                <a:sym typeface="Century Gothic"/>
              </a:rPr>
              <a:t> is more selective for dopamine metabolism</a:t>
            </a:r>
            <a:r>
              <a:rPr lang="en-US" sz="1100">
                <a:solidFill>
                  <a:schemeClr val="accent1"/>
                </a:solidFill>
                <a:latin typeface="Century Gothic"/>
                <a:ea typeface="Century Gothic"/>
                <a:cs typeface="Century Gothic"/>
                <a:sym typeface="Century Gothic"/>
              </a:rPr>
              <a:t> these better for parkinson, they have risk factor for mania  </a:t>
            </a:r>
            <a:r>
              <a:rPr lang="en-US" sz="1500">
                <a:latin typeface="Century Gothic"/>
                <a:ea typeface="Century Gothic"/>
                <a:cs typeface="Century Gothic"/>
                <a:sym typeface="Century Gothic"/>
              </a:rPr>
              <a:t> </a:t>
            </a:r>
            <a:endParaRPr/>
          </a:p>
          <a:p>
            <a:pPr indent="0" lvl="0" marL="0" rtl="0" algn="l">
              <a:spcBef>
                <a:spcPts val="0"/>
              </a:spcBef>
              <a:spcAft>
                <a:spcPts val="0"/>
              </a:spcAft>
              <a:buNone/>
            </a:pPr>
            <a:r>
              <a:t/>
            </a:r>
            <a:endParaRPr/>
          </a:p>
        </p:txBody>
      </p:sp>
      <p:sp>
        <p:nvSpPr>
          <p:cNvPr id="399" name="Google Shape;399;p35"/>
          <p:cNvSpPr txBox="1"/>
          <p:nvPr/>
        </p:nvSpPr>
        <p:spPr>
          <a:xfrm>
            <a:off x="1088375" y="8441175"/>
            <a:ext cx="3102000" cy="600000"/>
          </a:xfrm>
          <a:prstGeom prst="rect">
            <a:avLst/>
          </a:prstGeom>
          <a:noFill/>
          <a:ln cap="flat" cmpd="sng" w="9525">
            <a:solidFill>
              <a:srgbClr val="99999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solidFill>
                  <a:srgbClr val="999999"/>
                </a:solidFill>
                <a:latin typeface="Century Gothic"/>
                <a:ea typeface="Century Gothic"/>
                <a:cs typeface="Century Gothic"/>
                <a:sym typeface="Century Gothic"/>
              </a:rPr>
              <a:t>Mnemonics:</a:t>
            </a:r>
            <a:r>
              <a:rPr lang="en-US" sz="900">
                <a:solidFill>
                  <a:srgbClr val="999999"/>
                </a:solidFill>
                <a:latin typeface="Century Gothic"/>
                <a:ea typeface="Century Gothic"/>
                <a:cs typeface="Century Gothic"/>
                <a:sym typeface="Century Gothic"/>
              </a:rPr>
              <a:t> </a:t>
            </a:r>
            <a:endParaRPr sz="9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US" sz="900">
                <a:solidFill>
                  <a:srgbClr val="999999"/>
                </a:solidFill>
                <a:latin typeface="Century Gothic"/>
                <a:ea typeface="Century Gothic"/>
                <a:cs typeface="Century Gothic"/>
                <a:sym typeface="Century Gothic"/>
              </a:rPr>
              <a:t>phen elzine</a:t>
            </a:r>
            <a:r>
              <a:rPr lang="en-US" sz="900">
                <a:solidFill>
                  <a:srgbClr val="999999"/>
                </a:solidFill>
                <a:latin typeface="Century Gothic"/>
                <a:ea typeface="Century Gothic"/>
                <a:cs typeface="Century Gothic"/>
                <a:sym typeface="Century Gothic"/>
              </a:rPr>
              <a:t> (as the cute phen</a:t>
            </a:r>
            <a:r>
              <a:rPr lang="en-US" sz="900">
                <a:solidFill>
                  <a:srgbClr val="999999"/>
                </a:solidFill>
                <a:latin typeface="Century Gothic"/>
                <a:ea typeface="Century Gothic"/>
                <a:cs typeface="Century Gothic"/>
                <a:sym typeface="Century Gothic"/>
              </a:rPr>
              <a:t>) is in a long distance relationship (long acting) w/ someone called</a:t>
            </a:r>
            <a:r>
              <a:rPr lang="en-US" sz="900">
                <a:solidFill>
                  <a:srgbClr val="999999"/>
                </a:solidFill>
                <a:latin typeface="Century Gothic"/>
                <a:ea typeface="Century Gothic"/>
                <a:cs typeface="Century Gothic"/>
                <a:sym typeface="Century Gothic"/>
              </a:rPr>
              <a:t> </a:t>
            </a:r>
            <a:r>
              <a:rPr lang="en-US" sz="900">
                <a:solidFill>
                  <a:srgbClr val="999999"/>
                </a:solidFill>
                <a:latin typeface="Century Gothic"/>
                <a:ea typeface="Century Gothic"/>
                <a:cs typeface="Century Gothic"/>
                <a:sym typeface="Century Gothic"/>
              </a:rPr>
              <a:t>trany</a:t>
            </a:r>
            <a:endParaRPr sz="900">
              <a:solidFill>
                <a:srgbClr val="999999"/>
              </a:solidFill>
              <a:latin typeface="Century Gothic"/>
              <a:ea typeface="Century Gothic"/>
              <a:cs typeface="Century Gothic"/>
              <a:sym typeface="Century Gothic"/>
            </a:endParaRPr>
          </a:p>
        </p:txBody>
      </p:sp>
      <p:sp>
        <p:nvSpPr>
          <p:cNvPr id="400" name="Google Shape;400;p35"/>
          <p:cNvSpPr txBox="1"/>
          <p:nvPr/>
        </p:nvSpPr>
        <p:spPr>
          <a:xfrm>
            <a:off x="4381350" y="8030050"/>
            <a:ext cx="2334300" cy="1561200"/>
          </a:xfrm>
          <a:prstGeom prst="rect">
            <a:avLst/>
          </a:prstGeom>
          <a:noFill/>
          <a:ln cap="flat" cmpd="sng" w="9525">
            <a:solidFill>
              <a:srgbClr val="999999"/>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900">
                <a:solidFill>
                  <a:srgbClr val="999999"/>
                </a:solidFill>
                <a:latin typeface="Century Gothic"/>
                <a:ea typeface="Century Gothic"/>
                <a:cs typeface="Century Gothic"/>
                <a:sym typeface="Century Gothic"/>
              </a:rPr>
              <a:t>Mnemonics:</a:t>
            </a:r>
            <a:endParaRPr b="1" sz="9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US" sz="900">
                <a:solidFill>
                  <a:srgbClr val="999999"/>
                </a:solidFill>
                <a:latin typeface="Century Gothic"/>
                <a:ea typeface="Century Gothic"/>
                <a:cs typeface="Century Gothic"/>
                <a:sym typeface="Century Gothic"/>
              </a:rPr>
              <a:t>- Maclobemide: </a:t>
            </a:r>
            <a:r>
              <a:rPr lang="en-US" sz="900">
                <a:solidFill>
                  <a:srgbClr val="999999"/>
                </a:solidFill>
                <a:latin typeface="Century Gothic"/>
                <a:ea typeface="Century Gothic"/>
                <a:cs typeface="Century Gothic"/>
                <a:sym typeface="Century Gothic"/>
              </a:rPr>
              <a:t>maco (no more) mid (this why you won’t feel depressed but just  for a short time bc the final is coming)</a:t>
            </a:r>
            <a:endParaRPr sz="9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US" sz="900">
                <a:solidFill>
                  <a:srgbClr val="999999"/>
                </a:solidFill>
                <a:latin typeface="Century Gothic"/>
                <a:ea typeface="Century Gothic"/>
                <a:cs typeface="Century Gothic"/>
                <a:sym typeface="Century Gothic"/>
              </a:rPr>
              <a:t>- Selegiline: s</a:t>
            </a:r>
            <a:r>
              <a:rPr lang="en-US" sz="900">
                <a:solidFill>
                  <a:srgbClr val="999999"/>
                </a:solidFill>
                <a:latin typeface="Century Gothic"/>
                <a:ea typeface="Century Gothic"/>
                <a:cs typeface="Century Gothic"/>
                <a:sym typeface="Century Gothic"/>
              </a:rPr>
              <a:t>eleg (سليق is a soft food </a:t>
            </a:r>
            <a:r>
              <a:rPr lang="en-US" sz="900">
                <a:solidFill>
                  <a:srgbClr val="999999"/>
                </a:solidFill>
                <a:latin typeface="Century Gothic"/>
                <a:ea typeface="Century Gothic"/>
                <a:cs typeface="Century Gothic"/>
                <a:sym typeface="Century Gothic"/>
              </a:rPr>
              <a:t>therefore</a:t>
            </a:r>
            <a:r>
              <a:rPr lang="en-US" sz="900">
                <a:solidFill>
                  <a:srgbClr val="999999"/>
                </a:solidFill>
                <a:latin typeface="Century Gothic"/>
                <a:ea typeface="Century Gothic"/>
                <a:cs typeface="Century Gothic"/>
                <a:sym typeface="Century Gothic"/>
              </a:rPr>
              <a:t> it’s good for parkinsonism since they'll have difficulty in eating hard food)</a:t>
            </a:r>
            <a:endParaRPr sz="9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US" sz="900">
                <a:solidFill>
                  <a:srgbClr val="999999"/>
                </a:solidFill>
                <a:latin typeface="Century Gothic"/>
                <a:ea typeface="Century Gothic"/>
                <a:cs typeface="Century Gothic"/>
                <a:sym typeface="Century Gothic"/>
              </a:rPr>
              <a:t>- M letter is before S letter so M would be acting on (A) while S on (B)</a:t>
            </a:r>
            <a:endParaRPr sz="900">
              <a:solidFill>
                <a:srgbClr val="999999"/>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graphicFrame>
        <p:nvGraphicFramePr>
          <p:cNvPr id="406" name="Google Shape;406;p36"/>
          <p:cNvGraphicFramePr/>
          <p:nvPr/>
        </p:nvGraphicFramePr>
        <p:xfrm>
          <a:off x="4" y="8"/>
          <a:ext cx="3000000" cy="3000000"/>
        </p:xfrm>
        <a:graphic>
          <a:graphicData uri="http://schemas.openxmlformats.org/drawingml/2006/table">
            <a:tbl>
              <a:tblPr bandRow="1" firstRow="1">
                <a:noFill/>
                <a:tableStyleId>{0FDCA8C5-64D8-4F84-B667-37A322D8AA0F}</a:tableStyleId>
              </a:tblPr>
              <a:tblGrid>
                <a:gridCol w="382900"/>
                <a:gridCol w="1813525"/>
                <a:gridCol w="1629250"/>
                <a:gridCol w="1621375"/>
                <a:gridCol w="1410975"/>
              </a:tblGrid>
              <a:tr h="417275">
                <a:tc gridSpan="5">
                  <a:txBody>
                    <a:bodyPr>
                      <a:noAutofit/>
                    </a:bodyPr>
                    <a:lstStyle/>
                    <a:p>
                      <a:pPr indent="0" lvl="0" marL="0" rtl="0" algn="ctr">
                        <a:spcBef>
                          <a:spcPts val="0"/>
                        </a:spcBef>
                        <a:spcAft>
                          <a:spcPts val="0"/>
                        </a:spcAft>
                        <a:buNone/>
                      </a:pPr>
                      <a:r>
                        <a:rPr b="1" lang="en-US" sz="2000">
                          <a:solidFill>
                            <a:schemeClr val="lt1"/>
                          </a:solidFill>
                        </a:rPr>
                        <a:t>Monoamine Oxidase Inhibitors (MAOIs)</a:t>
                      </a:r>
                      <a:endParaRPr b="1" sz="2000" u="none" cap="none" strike="noStrike">
                        <a:solidFill>
                          <a:schemeClr val="lt1"/>
                        </a:solidFill>
                      </a:endParaRPr>
                    </a:p>
                  </a:txBody>
                  <a:tcPr marT="45725" marB="45725" marR="91450" marL="91450" anchor="ctr">
                    <a:solidFill>
                      <a:schemeClr val="accent1"/>
                    </a:solidFill>
                  </a:tcPr>
                </a:tc>
                <a:tc hMerge="1"/>
                <a:tc hMerge="1"/>
                <a:tc hMerge="1"/>
                <a:tc hMerge="1"/>
              </a:tr>
              <a:tr h="621650">
                <a:tc>
                  <a:txBody>
                    <a:bodyPr>
                      <a:noAutofit/>
                    </a:bodyPr>
                    <a:lstStyle/>
                    <a:p>
                      <a:pPr indent="0" lvl="0" marL="0" rtl="0" algn="ctr">
                        <a:spcBef>
                          <a:spcPts val="0"/>
                        </a:spcBef>
                        <a:spcAft>
                          <a:spcPts val="0"/>
                        </a:spcAft>
                        <a:buNone/>
                      </a:pPr>
                      <a:r>
                        <a:t/>
                      </a:r>
                      <a:endParaRPr b="1" sz="1600">
                        <a:solidFill>
                          <a:schemeClr val="accent2"/>
                        </a:solidFill>
                      </a:endParaRPr>
                    </a:p>
                  </a:txBody>
                  <a:tcPr marT="45725" marB="45725" marR="91450" marL="91450" anchor="ctr">
                    <a:solidFill>
                      <a:srgbClr val="D8D8D8"/>
                    </a:solidFill>
                  </a:tcPr>
                </a:tc>
                <a:tc>
                  <a:txBody>
                    <a:bodyPr>
                      <a:noAutofit/>
                    </a:bodyPr>
                    <a:lstStyle/>
                    <a:p>
                      <a:pPr indent="0" lvl="0" marL="0" rtl="0" algn="ctr">
                        <a:spcBef>
                          <a:spcPts val="0"/>
                        </a:spcBef>
                        <a:spcAft>
                          <a:spcPts val="0"/>
                        </a:spcAft>
                        <a:buNone/>
                      </a:pPr>
                      <a:r>
                        <a:rPr b="1" lang="en-US" sz="1600">
                          <a:solidFill>
                            <a:schemeClr val="accent2"/>
                          </a:solidFill>
                        </a:rPr>
                        <a:t>Phenelzine</a:t>
                      </a:r>
                      <a:endParaRPr/>
                    </a:p>
                  </a:txBody>
                  <a:tcPr marT="45725" marB="45725" marR="91450" marL="91450" anchor="ctr">
                    <a:solidFill>
                      <a:srgbClr val="F1C232"/>
                    </a:solidFill>
                  </a:tcPr>
                </a:tc>
                <a:tc>
                  <a:txBody>
                    <a:bodyPr>
                      <a:noAutofit/>
                    </a:bodyPr>
                    <a:lstStyle/>
                    <a:p>
                      <a:pPr indent="0" lvl="0" marL="0" rtl="0" algn="ctr">
                        <a:spcBef>
                          <a:spcPts val="0"/>
                        </a:spcBef>
                        <a:spcAft>
                          <a:spcPts val="0"/>
                        </a:spcAft>
                        <a:buNone/>
                      </a:pPr>
                      <a:r>
                        <a:rPr b="1" lang="en-US">
                          <a:solidFill>
                            <a:schemeClr val="accent2"/>
                          </a:solidFill>
                        </a:rPr>
                        <a:t>Tranylcypromine </a:t>
                      </a:r>
                      <a:endParaRPr/>
                    </a:p>
                  </a:txBody>
                  <a:tcPr marT="45725" marB="45725" marR="91450" marL="91450" anchor="ctr">
                    <a:lnR cap="flat" cmpd="sng" w="12700">
                      <a:solidFill>
                        <a:schemeClr val="dk1"/>
                      </a:solidFill>
                      <a:prstDash val="solid"/>
                      <a:round/>
                      <a:headEnd len="sm" w="sm" type="none"/>
                      <a:tailEnd len="sm" w="sm" type="none"/>
                    </a:lnR>
                    <a:solidFill>
                      <a:srgbClr val="FFC1D2"/>
                    </a:solidFill>
                  </a:tcPr>
                </a:tc>
                <a:tc>
                  <a:txBody>
                    <a:bodyPr>
                      <a:noAutofit/>
                    </a:bodyPr>
                    <a:lstStyle/>
                    <a:p>
                      <a:pPr indent="0" lvl="0" marL="0" rtl="0" algn="ctr">
                        <a:spcBef>
                          <a:spcPts val="0"/>
                        </a:spcBef>
                        <a:spcAft>
                          <a:spcPts val="0"/>
                        </a:spcAft>
                        <a:buNone/>
                      </a:pPr>
                      <a:r>
                        <a:rPr b="1" lang="en-US" sz="1600">
                          <a:solidFill>
                            <a:srgbClr val="FF0000"/>
                          </a:solidFill>
                        </a:rPr>
                        <a:t>Moclobemide</a:t>
                      </a:r>
                      <a:endParaRPr b="1" sz="1600">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FD8"/>
                    </a:solidFill>
                  </a:tcPr>
                </a:tc>
                <a:tc>
                  <a:txBody>
                    <a:bodyPr>
                      <a:noAutofit/>
                    </a:bodyPr>
                    <a:lstStyle/>
                    <a:p>
                      <a:pPr indent="0" lvl="0" marL="0" rtl="0" algn="ctr">
                        <a:spcBef>
                          <a:spcPts val="0"/>
                        </a:spcBef>
                        <a:spcAft>
                          <a:spcPts val="0"/>
                        </a:spcAft>
                        <a:buSzPts val="1100"/>
                        <a:buNone/>
                      </a:pPr>
                      <a:r>
                        <a:rPr b="1" lang="en-US" sz="1600">
                          <a:solidFill>
                            <a:schemeClr val="accent2"/>
                          </a:solidFill>
                        </a:rPr>
                        <a:t>Selegiline</a:t>
                      </a:r>
                      <a:endParaRPr b="1" sz="16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EFDED"/>
                    </a:solidFill>
                  </a:tcPr>
                </a:tc>
              </a:tr>
              <a:tr h="507550">
                <a:tc rowSpan="2">
                  <a:txBody>
                    <a:bodyPr>
                      <a:noAutofit/>
                    </a:bodyPr>
                    <a:lstStyle/>
                    <a:p>
                      <a:pPr indent="0" lvl="0" marL="0" rtl="0" algn="ctr">
                        <a:spcBef>
                          <a:spcPts val="0"/>
                        </a:spcBef>
                        <a:spcAft>
                          <a:spcPts val="0"/>
                        </a:spcAft>
                        <a:buNone/>
                      </a:pPr>
                      <a:r>
                        <a:t/>
                      </a:r>
                      <a:endParaRPr b="1" sz="1350">
                        <a:solidFill>
                          <a:srgbClr val="BF9000"/>
                        </a:solidFill>
                      </a:endParaRPr>
                    </a:p>
                  </a:txBody>
                  <a:tcPr marT="45725" marB="45725" marR="91450" marL="91450" anchor="ctr">
                    <a:lnR cap="flat" cmpd="sng" w="12700">
                      <a:solidFill>
                        <a:schemeClr val="dk1"/>
                      </a:solidFill>
                      <a:prstDash val="solid"/>
                      <a:round/>
                      <a:headEnd len="sm" w="sm" type="none"/>
                      <a:tailEnd len="sm" w="sm" type="none"/>
                    </a:lnR>
                    <a:solidFill>
                      <a:srgbClr val="9E9E9E"/>
                    </a:solidFill>
                  </a:tcPr>
                </a:tc>
                <a:tc gridSpan="2">
                  <a:txBody>
                    <a:bodyPr>
                      <a:noAutofit/>
                    </a:bodyPr>
                    <a:lstStyle/>
                    <a:p>
                      <a:pPr indent="0" lvl="0" marL="0" rtl="0" algn="ctr">
                        <a:spcBef>
                          <a:spcPts val="0"/>
                        </a:spcBef>
                        <a:spcAft>
                          <a:spcPts val="0"/>
                        </a:spcAft>
                        <a:buNone/>
                      </a:pPr>
                      <a:r>
                        <a:rPr b="1" lang="en-US" sz="1350"/>
                        <a:t>Non-</a:t>
                      </a:r>
                      <a:r>
                        <a:rPr lang="en-US" sz="1350"/>
                        <a:t> </a:t>
                      </a:r>
                      <a:r>
                        <a:rPr b="1" lang="en-US" sz="1350"/>
                        <a:t>selective</a:t>
                      </a:r>
                      <a:r>
                        <a:rPr lang="en-US" sz="1350">
                          <a:solidFill>
                            <a:srgbClr val="BF9000"/>
                          </a:solidFill>
                        </a:rPr>
                        <a:t> </a:t>
                      </a:r>
                      <a:r>
                        <a:rPr lang="en-US" sz="1350">
                          <a:solidFill>
                            <a:srgbClr val="999999"/>
                          </a:solidFill>
                        </a:rPr>
                        <a:t>act on MAO A &amp; B</a:t>
                      </a:r>
                      <a:endParaRPr sz="1350">
                        <a:solidFill>
                          <a:srgbClr val="999999"/>
                        </a:solidFill>
                      </a:endParaRPr>
                    </a:p>
                    <a:p>
                      <a:pPr indent="0" lvl="0" marL="0" rtl="0" algn="ctr">
                        <a:spcBef>
                          <a:spcPts val="0"/>
                        </a:spcBef>
                        <a:spcAft>
                          <a:spcPts val="0"/>
                        </a:spcAft>
                        <a:buNone/>
                      </a:pPr>
                      <a:r>
                        <a:rPr lang="en-US" sz="1200">
                          <a:solidFill>
                            <a:schemeClr val="accent1"/>
                          </a:solidFill>
                        </a:rPr>
                        <a:t>mostly in labs not for patients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hMerge="1"/>
                <a:tc gridSpan="2">
                  <a:txBody>
                    <a:bodyPr>
                      <a:noAutofit/>
                    </a:bodyPr>
                    <a:lstStyle/>
                    <a:p>
                      <a:pPr indent="0" lvl="0" marL="0" marR="0" rtl="0" algn="ctr">
                        <a:lnSpc>
                          <a:spcPct val="100000"/>
                        </a:lnSpc>
                        <a:spcBef>
                          <a:spcPts val="0"/>
                        </a:spcBef>
                        <a:spcAft>
                          <a:spcPts val="0"/>
                        </a:spcAft>
                        <a:buClr>
                          <a:srgbClr val="BF9000"/>
                        </a:buClr>
                        <a:buSzPts val="1350"/>
                        <a:buFont typeface="Arial"/>
                        <a:buNone/>
                      </a:pPr>
                      <a:r>
                        <a:rPr b="1" lang="en-US" sz="1350" u="none" cap="none" strike="noStrike"/>
                        <a:t>Selective &amp; </a:t>
                      </a:r>
                      <a:r>
                        <a:rPr b="1" lang="en-US" sz="1350"/>
                        <a:t>R</a:t>
                      </a:r>
                      <a:r>
                        <a:rPr b="1" lang="en-US" sz="1350" u="none" cap="none" strike="noStrike"/>
                        <a:t>evers</a:t>
                      </a:r>
                      <a:r>
                        <a:rPr b="1" lang="en-US" sz="1350"/>
                        <a:t>ible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r>
              <a:tr h="1420325">
                <a:tc vMerge="1"/>
                <a:tc>
                  <a:txBody>
                    <a:bodyPr>
                      <a:noAutofit/>
                    </a:bodyPr>
                    <a:lstStyle/>
                    <a:p>
                      <a:pPr indent="0" lvl="0" marL="0" rtl="0" algn="ctr">
                        <a:spcBef>
                          <a:spcPts val="0"/>
                        </a:spcBef>
                        <a:spcAft>
                          <a:spcPts val="0"/>
                        </a:spcAft>
                        <a:buNone/>
                      </a:pPr>
                      <a:r>
                        <a:rPr lang="en-US" sz="1350">
                          <a:solidFill>
                            <a:srgbClr val="171616"/>
                          </a:solidFill>
                        </a:rPr>
                        <a:t>Irreversible</a:t>
                      </a:r>
                      <a:r>
                        <a:rPr lang="en-US" sz="1350">
                          <a:solidFill>
                            <a:schemeClr val="accent3"/>
                          </a:solidFill>
                        </a:rPr>
                        <a:t> </a:t>
                      </a:r>
                      <a:endParaRPr/>
                    </a:p>
                    <a:p>
                      <a:pPr indent="0" lvl="0" marL="0" rtl="0" algn="ctr">
                        <a:spcBef>
                          <a:spcPts val="0"/>
                        </a:spcBef>
                        <a:spcAft>
                          <a:spcPts val="0"/>
                        </a:spcAft>
                        <a:buNone/>
                      </a:pPr>
                      <a:r>
                        <a:rPr lang="en-US" sz="1350">
                          <a:solidFill>
                            <a:srgbClr val="171616"/>
                          </a:solidFill>
                        </a:rPr>
                        <a:t>long</a:t>
                      </a:r>
                      <a:r>
                        <a:rPr lang="en-US" sz="1350">
                          <a:solidFill>
                            <a:schemeClr val="accent3"/>
                          </a:solidFill>
                        </a:rPr>
                        <a:t> </a:t>
                      </a:r>
                      <a:r>
                        <a:rPr lang="en-US" sz="1350">
                          <a:solidFill>
                            <a:srgbClr val="171616"/>
                          </a:solidFill>
                        </a:rPr>
                        <a:t>acting</a:t>
                      </a:r>
                      <a:r>
                        <a:rPr lang="en-US" sz="1350">
                          <a:solidFill>
                            <a:schemeClr val="accent3"/>
                          </a:solidFill>
                        </a:rPr>
                        <a:t> </a:t>
                      </a:r>
                      <a:r>
                        <a:rPr lang="en-US" sz="1350">
                          <a:solidFill>
                            <a:srgbClr val="171616"/>
                          </a:solidFill>
                        </a:rPr>
                        <a:t>( 2-3 weeks)</a:t>
                      </a:r>
                      <a:endParaRPr/>
                    </a:p>
                    <a:p>
                      <a:pPr indent="0" lvl="0" marL="0" rtl="0" algn="l">
                        <a:spcBef>
                          <a:spcPts val="0"/>
                        </a:spcBef>
                        <a:spcAft>
                          <a:spcPts val="0"/>
                        </a:spcAft>
                        <a:buNone/>
                      </a:pPr>
                      <a:r>
                        <a:t/>
                      </a:r>
                      <a:endParaRPr sz="1350">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noAutofit/>
                    </a:bodyPr>
                    <a:lstStyle/>
                    <a:p>
                      <a:pPr indent="0" lvl="0" marL="0" rtl="0" algn="ctr">
                        <a:spcBef>
                          <a:spcPts val="0"/>
                        </a:spcBef>
                        <a:spcAft>
                          <a:spcPts val="0"/>
                        </a:spcAft>
                        <a:buNone/>
                      </a:pPr>
                      <a:r>
                        <a:rPr lang="en-US"/>
                        <a:t>reversible</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tcPr>
                </a:tc>
                <a:tc>
                  <a:txBody>
                    <a:bodyPr>
                      <a:noAutofit/>
                    </a:bodyPr>
                    <a:lstStyle/>
                    <a:p>
                      <a:pPr indent="-285750" lvl="0" marL="285750" rtl="0" algn="l">
                        <a:spcBef>
                          <a:spcPts val="0"/>
                        </a:spcBef>
                        <a:spcAft>
                          <a:spcPts val="0"/>
                        </a:spcAft>
                        <a:buClr>
                          <a:schemeClr val="dk1"/>
                        </a:buClr>
                        <a:buSzPts val="1350"/>
                        <a:buFont typeface="Arial"/>
                        <a:buNone/>
                      </a:pPr>
                      <a:r>
                        <a:rPr lang="en-US" sz="1350"/>
                        <a:t>- Act on MAO-A</a:t>
                      </a:r>
                      <a:endParaRPr/>
                    </a:p>
                    <a:p>
                      <a:pPr indent="0" lvl="0" marL="0" rtl="0" algn="l">
                        <a:spcBef>
                          <a:spcPts val="0"/>
                        </a:spcBef>
                        <a:spcAft>
                          <a:spcPts val="0"/>
                        </a:spcAft>
                        <a:buClr>
                          <a:schemeClr val="dk1"/>
                        </a:buClr>
                        <a:buSzPts val="1350"/>
                        <a:buFont typeface="Arial"/>
                        <a:buNone/>
                      </a:pPr>
                      <a:r>
                        <a:rPr b="1" lang="en-US" sz="1350"/>
                        <a:t>- Anti depressant </a:t>
                      </a:r>
                      <a:endParaRPr b="1"/>
                    </a:p>
                    <a:p>
                      <a:pPr indent="0" lvl="0" marL="0" rtl="0" algn="l">
                        <a:spcBef>
                          <a:spcPts val="0"/>
                        </a:spcBef>
                        <a:spcAft>
                          <a:spcPts val="0"/>
                        </a:spcAft>
                        <a:buClr>
                          <a:schemeClr val="dk1"/>
                        </a:buClr>
                        <a:buSzPts val="1350"/>
                        <a:buFont typeface="Arial"/>
                        <a:buNone/>
                      </a:pPr>
                      <a:r>
                        <a:rPr b="1" lang="en-US" sz="1350"/>
                        <a:t>  action.</a:t>
                      </a:r>
                      <a:endParaRPr b="1" sz="1350"/>
                    </a:p>
                    <a:p>
                      <a:pPr indent="-285750" lvl="0" marL="285750" rtl="0" algn="l">
                        <a:spcBef>
                          <a:spcPts val="0"/>
                        </a:spcBef>
                        <a:spcAft>
                          <a:spcPts val="0"/>
                        </a:spcAft>
                        <a:buClr>
                          <a:schemeClr val="dk1"/>
                        </a:buClr>
                        <a:buSzPts val="1350"/>
                        <a:buFont typeface="Arial"/>
                        <a:buNone/>
                      </a:pPr>
                      <a:r>
                        <a:rPr b="1" lang="en-US" sz="1350"/>
                        <a:t>- Short acting </a:t>
                      </a:r>
                      <a:endParaRPr b="1" sz="1350"/>
                    </a:p>
                    <a:p>
                      <a:pPr indent="0" lvl="0" marL="0" rtl="0" algn="l">
                        <a:spcBef>
                          <a:spcPts val="0"/>
                        </a:spcBef>
                        <a:spcAft>
                          <a:spcPts val="0"/>
                        </a:spcAft>
                        <a:buClr>
                          <a:schemeClr val="dk1"/>
                        </a:buClr>
                        <a:buSzPts val="1350"/>
                        <a:buFont typeface="Arial"/>
                        <a:buNone/>
                      </a:pPr>
                      <a:r>
                        <a:t/>
                      </a:r>
                      <a:endParaRPr sz="1350"/>
                    </a:p>
                    <a:p>
                      <a:pPr indent="0" lvl="0" marL="0" marR="0" rtl="0" algn="l">
                        <a:lnSpc>
                          <a:spcPct val="100000"/>
                        </a:lnSpc>
                        <a:spcBef>
                          <a:spcPts val="0"/>
                        </a:spcBef>
                        <a:spcAft>
                          <a:spcPts val="0"/>
                        </a:spcAft>
                        <a:buClr>
                          <a:schemeClr val="dk1"/>
                        </a:buClr>
                        <a:buSzPts val="1350"/>
                        <a:buFont typeface="Arial"/>
                        <a:buNone/>
                      </a:pPr>
                      <a:r>
                        <a:t/>
                      </a:r>
                      <a:endParaRPr sz="135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Clr>
                          <a:srgbClr val="000000"/>
                        </a:buClr>
                        <a:buSzPts val="1100"/>
                        <a:buFont typeface="Arial"/>
                        <a:buNone/>
                      </a:pPr>
                      <a:r>
                        <a:rPr lang="en-US" sz="1350"/>
                        <a:t>- Act on   MAO-B</a:t>
                      </a:r>
                      <a:endParaRPr/>
                    </a:p>
                    <a:p>
                      <a:pPr indent="0" lvl="0" marL="0" rtl="0" algn="l">
                        <a:spcBef>
                          <a:spcPts val="0"/>
                        </a:spcBef>
                        <a:spcAft>
                          <a:spcPts val="0"/>
                        </a:spcAft>
                        <a:buClr>
                          <a:srgbClr val="000000"/>
                        </a:buClr>
                        <a:buSzPts val="1100"/>
                        <a:buFont typeface="Arial"/>
                        <a:buNone/>
                      </a:pPr>
                      <a:r>
                        <a:rPr lang="en-US" sz="1350"/>
                        <a:t>- Used in the treatment of  </a:t>
                      </a:r>
                      <a:r>
                        <a:rPr b="1" lang="en-US" sz="1350"/>
                        <a:t>Parkinsonism.</a:t>
                      </a:r>
                      <a:endParaRPr b="1" sz="1350"/>
                    </a:p>
                    <a:p>
                      <a:pPr indent="-285750" lvl="0" marL="285750" marR="0" rtl="0" algn="l">
                        <a:lnSpc>
                          <a:spcPct val="100000"/>
                        </a:lnSpc>
                        <a:spcBef>
                          <a:spcPts val="0"/>
                        </a:spcBef>
                        <a:spcAft>
                          <a:spcPts val="0"/>
                        </a:spcAft>
                        <a:buClr>
                          <a:schemeClr val="dk1"/>
                        </a:buClr>
                        <a:buSzPts val="1350"/>
                        <a:buFont typeface="Arial"/>
                        <a:buNone/>
                      </a:pPr>
                      <a:r>
                        <a:t/>
                      </a:r>
                      <a:endParaRPr sz="135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420325">
                <a:tc>
                  <a:txBody>
                    <a:bodyPr>
                      <a:noAutofit/>
                    </a:bodyPr>
                    <a:lstStyle/>
                    <a:p>
                      <a:pPr indent="0" lvl="0" marL="0" rtl="0" algn="l">
                        <a:spcBef>
                          <a:spcPts val="0"/>
                        </a:spcBef>
                        <a:spcAft>
                          <a:spcPts val="0"/>
                        </a:spcAft>
                        <a:buNone/>
                      </a:pPr>
                      <a:r>
                        <a:t/>
                      </a:r>
                      <a:endParaRPr sz="1350"/>
                    </a:p>
                  </a:txBody>
                  <a:tcPr marT="45725" marB="45725" marR="91450" marL="91450" anchor="ctr">
                    <a:solidFill>
                      <a:srgbClr val="FFD80E"/>
                    </a:solidFill>
                  </a:tcPr>
                </a:tc>
                <a:tc gridSpan="4">
                  <a:txBody>
                    <a:bodyPr>
                      <a:noAutofit/>
                    </a:bodyPr>
                    <a:lstStyle/>
                    <a:p>
                      <a:pPr indent="0" lvl="0" marL="0" rtl="0" algn="l">
                        <a:spcBef>
                          <a:spcPts val="0"/>
                        </a:spcBef>
                        <a:spcAft>
                          <a:spcPts val="0"/>
                        </a:spcAft>
                        <a:buNone/>
                      </a:pPr>
                      <a:r>
                        <a:rPr lang="en-US" sz="1350"/>
                        <a:t>Only used for refractory cases and in </a:t>
                      </a:r>
                      <a:r>
                        <a:rPr b="1" lang="en-US" sz="1350">
                          <a:solidFill>
                            <a:srgbClr val="FF0000"/>
                          </a:solidFill>
                        </a:rPr>
                        <a:t>atypical depression where phobia and anxiety are prominent symptoms. </a:t>
                      </a:r>
                      <a:endParaRPr b="1">
                        <a:solidFill>
                          <a:srgbClr val="FF0000"/>
                        </a:solidFill>
                      </a:endParaRPr>
                    </a:p>
                    <a:p>
                      <a:pPr indent="0" lvl="0" marL="0" rtl="0" algn="l">
                        <a:spcBef>
                          <a:spcPts val="0"/>
                        </a:spcBef>
                        <a:spcAft>
                          <a:spcPts val="0"/>
                        </a:spcAft>
                        <a:buNone/>
                      </a:pPr>
                      <a:r>
                        <a:rPr lang="en-US" sz="1350"/>
                        <a:t>-limited uses because: </a:t>
                      </a:r>
                      <a:endParaRPr/>
                    </a:p>
                    <a:p>
                      <a:pPr indent="-285750" lvl="0" marL="285750" rtl="0" algn="l">
                        <a:spcBef>
                          <a:spcPts val="0"/>
                        </a:spcBef>
                        <a:spcAft>
                          <a:spcPts val="0"/>
                        </a:spcAft>
                        <a:buClr>
                          <a:schemeClr val="dk1"/>
                        </a:buClr>
                        <a:buSzPts val="1350"/>
                        <a:buFont typeface="Century Gothic"/>
                        <a:buChar char="•"/>
                      </a:pPr>
                      <a:r>
                        <a:rPr lang="en-US" sz="1350"/>
                        <a:t>ADRs</a:t>
                      </a:r>
                      <a:endParaRPr/>
                    </a:p>
                    <a:p>
                      <a:pPr indent="-285750" lvl="0" marL="285750" rtl="0" algn="l">
                        <a:spcBef>
                          <a:spcPts val="0"/>
                        </a:spcBef>
                        <a:spcAft>
                          <a:spcPts val="0"/>
                        </a:spcAft>
                        <a:buClr>
                          <a:schemeClr val="dk1"/>
                        </a:buClr>
                        <a:buSzPts val="1350"/>
                        <a:buFont typeface="Century Gothic"/>
                        <a:buChar char="•"/>
                      </a:pPr>
                      <a:r>
                        <a:rPr lang="en-US" sz="1350"/>
                        <a:t>food and drug interactions</a:t>
                      </a:r>
                      <a:endParaRPr/>
                    </a:p>
                    <a:p>
                      <a:pPr indent="-285750" lvl="0" marL="285750" rtl="0" algn="l">
                        <a:spcBef>
                          <a:spcPts val="0"/>
                        </a:spcBef>
                        <a:spcAft>
                          <a:spcPts val="0"/>
                        </a:spcAft>
                        <a:buClr>
                          <a:schemeClr val="dk1"/>
                        </a:buClr>
                        <a:buSzPts val="1350"/>
                        <a:buFont typeface="Century Gothic"/>
                        <a:buChar char="•"/>
                      </a:pPr>
                      <a:r>
                        <a:rPr lang="en-US" sz="1350"/>
                        <a:t>low antidepressant efficacy</a:t>
                      </a:r>
                      <a:endParaRPr sz="1350"/>
                    </a:p>
                  </a:txBody>
                  <a:tcPr marT="45725" marB="45725" marR="91450" marL="91450" anchor="ctr"/>
                </a:tc>
                <a:tc hMerge="1"/>
                <a:tc hMerge="1"/>
                <a:tc hMerge="1"/>
              </a:tr>
              <a:tr h="740875">
                <a:tc rowSpan="2">
                  <a:txBody>
                    <a:bodyPr>
                      <a:noAutofit/>
                    </a:bodyPr>
                    <a:lstStyle/>
                    <a:p>
                      <a:pPr indent="0" lvl="0" marL="0" rtl="0" algn="l">
                        <a:spcBef>
                          <a:spcPts val="0"/>
                        </a:spcBef>
                        <a:spcAft>
                          <a:spcPts val="0"/>
                        </a:spcAft>
                        <a:buNone/>
                      </a:pPr>
                      <a:r>
                        <a:t/>
                      </a:r>
                      <a:endParaRPr sz="1350">
                        <a:solidFill>
                          <a:srgbClr val="FF0000"/>
                        </a:solidFill>
                      </a:endParaRPr>
                    </a:p>
                  </a:txBody>
                  <a:tcPr marT="45725" marB="45725" marR="91450" marL="91450" anchor="ctr">
                    <a:solidFill>
                      <a:srgbClr val="E06666"/>
                    </a:solidFill>
                  </a:tcPr>
                </a:tc>
                <a:tc gridSpan="4" rowSpan="2">
                  <a:txBody>
                    <a:bodyPr>
                      <a:noAutofit/>
                    </a:bodyPr>
                    <a:lstStyle/>
                    <a:p>
                      <a:pPr indent="0" lvl="0" marL="0" rtl="0" algn="l">
                        <a:spcBef>
                          <a:spcPts val="0"/>
                        </a:spcBef>
                        <a:spcAft>
                          <a:spcPts val="0"/>
                        </a:spcAft>
                        <a:buNone/>
                      </a:pPr>
                      <a:r>
                        <a:rPr lang="en-US" sz="1350"/>
                        <a:t>- </a:t>
                      </a:r>
                      <a:r>
                        <a:rPr lang="en-US" sz="1350">
                          <a:solidFill>
                            <a:schemeClr val="dk1"/>
                          </a:solidFill>
                          <a:latin typeface="Century Gothic"/>
                          <a:ea typeface="Century Gothic"/>
                          <a:cs typeface="Century Gothic"/>
                          <a:sym typeface="Century Gothic"/>
                        </a:rPr>
                        <a:t>Anti-muscarinic effects</a:t>
                      </a:r>
                      <a:endParaRPr sz="135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sz="1350"/>
                        <a:t>-</a:t>
                      </a:r>
                      <a:r>
                        <a:rPr lang="en-US" sz="1350">
                          <a:solidFill>
                            <a:srgbClr val="FF0000"/>
                          </a:solidFill>
                        </a:rPr>
                        <a:t> </a:t>
                      </a:r>
                      <a:r>
                        <a:rPr lang="en-US" sz="1350">
                          <a:solidFill>
                            <a:srgbClr val="FF0000"/>
                          </a:solidFill>
                          <a:latin typeface="Century Gothic"/>
                          <a:ea typeface="Century Gothic"/>
                          <a:cs typeface="Century Gothic"/>
                          <a:sym typeface="Century Gothic"/>
                        </a:rPr>
                        <a:t>Postural hypotension</a:t>
                      </a:r>
                      <a:endParaRPr sz="1350">
                        <a:solidFill>
                          <a:srgbClr val="FF0000"/>
                        </a:solidFill>
                        <a:latin typeface="Century Gothic"/>
                        <a:ea typeface="Century Gothic"/>
                        <a:cs typeface="Century Gothic"/>
                        <a:sym typeface="Century Gothic"/>
                      </a:endParaRPr>
                    </a:p>
                    <a:p>
                      <a:pPr indent="0" lvl="0" marL="0" rtl="0" algn="l">
                        <a:spcBef>
                          <a:spcPts val="0"/>
                        </a:spcBef>
                        <a:spcAft>
                          <a:spcPts val="0"/>
                        </a:spcAft>
                        <a:buNone/>
                      </a:pPr>
                      <a:r>
                        <a:rPr lang="en-US" sz="1350"/>
                        <a:t>- </a:t>
                      </a:r>
                      <a:r>
                        <a:rPr lang="en-US" sz="1350">
                          <a:solidFill>
                            <a:schemeClr val="dk1"/>
                          </a:solidFill>
                          <a:latin typeface="Century Gothic"/>
                          <a:ea typeface="Century Gothic"/>
                          <a:cs typeface="Century Gothic"/>
                          <a:sym typeface="Century Gothic"/>
                        </a:rPr>
                        <a:t>Sedation</a:t>
                      </a:r>
                      <a:endParaRPr sz="1350"/>
                    </a:p>
                    <a:p>
                      <a:pPr indent="0" lvl="0" marL="0" rtl="0" algn="l">
                        <a:spcBef>
                          <a:spcPts val="0"/>
                        </a:spcBef>
                        <a:spcAft>
                          <a:spcPts val="0"/>
                        </a:spcAft>
                        <a:buNone/>
                      </a:pPr>
                      <a:r>
                        <a:rPr lang="en-US" sz="1350"/>
                        <a:t>- </a:t>
                      </a:r>
                      <a:r>
                        <a:rPr lang="en-US" sz="1350">
                          <a:solidFill>
                            <a:schemeClr val="dk1"/>
                          </a:solidFill>
                          <a:latin typeface="Century Gothic"/>
                          <a:ea typeface="Century Gothic"/>
                          <a:cs typeface="Century Gothic"/>
                          <a:sym typeface="Century Gothic"/>
                        </a:rPr>
                        <a:t>sleep disturbance</a:t>
                      </a:r>
                      <a:endParaRPr sz="1350"/>
                    </a:p>
                    <a:p>
                      <a:pPr indent="0" lvl="0" marL="0" rtl="0" algn="l">
                        <a:spcBef>
                          <a:spcPts val="0"/>
                        </a:spcBef>
                        <a:spcAft>
                          <a:spcPts val="0"/>
                        </a:spcAft>
                        <a:buNone/>
                      </a:pPr>
                      <a:r>
                        <a:rPr lang="en-US" sz="1350"/>
                        <a:t>- </a:t>
                      </a:r>
                      <a:r>
                        <a:rPr lang="en-US" sz="1350">
                          <a:solidFill>
                            <a:schemeClr val="dk1"/>
                          </a:solidFill>
                          <a:latin typeface="Century Gothic"/>
                          <a:ea typeface="Century Gothic"/>
                          <a:cs typeface="Century Gothic"/>
                          <a:sym typeface="Century Gothic"/>
                        </a:rPr>
                        <a:t>Weight gain.</a:t>
                      </a:r>
                      <a:endParaRPr sz="135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35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1100">
                        <a:solidFill>
                          <a:schemeClr val="accent1"/>
                        </a:solidFill>
                      </a:endParaRPr>
                    </a:p>
                    <a:p>
                      <a:pPr indent="0" lvl="0" marL="0" rtl="0" algn="l">
                        <a:spcBef>
                          <a:spcPts val="0"/>
                        </a:spcBef>
                        <a:spcAft>
                          <a:spcPts val="0"/>
                        </a:spcAft>
                        <a:buNone/>
                      </a:pPr>
                      <a:r>
                        <a:t/>
                      </a:r>
                      <a:endParaRPr sz="1100">
                        <a:solidFill>
                          <a:schemeClr val="accent1"/>
                        </a:solidFill>
                      </a:endParaRPr>
                    </a:p>
                    <a:p>
                      <a:pPr indent="0" lvl="0" marL="0" rtl="0" algn="l">
                        <a:spcBef>
                          <a:spcPts val="0"/>
                        </a:spcBef>
                        <a:spcAft>
                          <a:spcPts val="0"/>
                        </a:spcAft>
                        <a:buNone/>
                      </a:pPr>
                      <a:r>
                        <a:t/>
                      </a:r>
                      <a:endParaRPr sz="1100">
                        <a:solidFill>
                          <a:schemeClr val="accent1"/>
                        </a:solidFill>
                      </a:endParaRPr>
                    </a:p>
                    <a:p>
                      <a:pPr indent="0" lvl="0" marL="0" rtl="0" algn="l">
                        <a:spcBef>
                          <a:spcPts val="0"/>
                        </a:spcBef>
                        <a:spcAft>
                          <a:spcPts val="0"/>
                        </a:spcAft>
                        <a:buNone/>
                      </a:pPr>
                      <a:r>
                        <a:t/>
                      </a:r>
                      <a:endParaRPr sz="1100">
                        <a:solidFill>
                          <a:schemeClr val="accent1"/>
                        </a:solidFill>
                      </a:endParaRPr>
                    </a:p>
                  </a:txBody>
                  <a:tcPr marT="45725" marB="45725" marR="91450" marL="91450" anchor="ctr"/>
                </a:tc>
                <a:tc rowSpan="2" hMerge="1"/>
                <a:tc rowSpan="2" hMerge="1"/>
                <a:tc rowSpan="2" hMerge="1"/>
              </a:tr>
              <a:tr h="1401675">
                <a:tc vMerge="1"/>
                <a:tc gridSpan="4" vMerge="1"/>
                <a:tc hMerge="1" vMerge="1"/>
                <a:tc hMerge="1" vMerge="1"/>
                <a:tc hMerge="1" vMerge="1"/>
              </a:tr>
              <a:tr h="3376300">
                <a:tc>
                  <a:txBody>
                    <a:bodyPr>
                      <a:noAutofit/>
                    </a:bodyPr>
                    <a:lstStyle/>
                    <a:p>
                      <a:pPr indent="0" lvl="0" marL="0" rtl="0" algn="l">
                        <a:spcBef>
                          <a:spcPts val="0"/>
                        </a:spcBef>
                        <a:spcAft>
                          <a:spcPts val="0"/>
                        </a:spcAft>
                        <a:buNone/>
                      </a:pPr>
                      <a:r>
                        <a:t/>
                      </a:r>
                      <a:endParaRPr b="1" sz="1350">
                        <a:solidFill>
                          <a:srgbClr val="7F6000"/>
                        </a:solidFill>
                      </a:endParaRPr>
                    </a:p>
                  </a:txBody>
                  <a:tcPr marT="45725" marB="45725" marR="91450" marL="91450" anchor="ctr">
                    <a:solidFill>
                      <a:srgbClr val="6AA84F"/>
                    </a:solidFill>
                  </a:tcPr>
                </a:tc>
                <a:tc gridSpan="4">
                  <a:txBody>
                    <a:bodyPr>
                      <a:noAutofit/>
                    </a:bodyPr>
                    <a:lstStyle/>
                    <a:p>
                      <a:pPr indent="0" lvl="0" marL="0" rtl="0" algn="l">
                        <a:spcBef>
                          <a:spcPts val="0"/>
                        </a:spcBef>
                        <a:spcAft>
                          <a:spcPts val="0"/>
                        </a:spcAft>
                        <a:buClr>
                          <a:srgbClr val="7F6000"/>
                        </a:buClr>
                        <a:buSzPts val="1350"/>
                        <a:buFont typeface="Arial"/>
                        <a:buNone/>
                      </a:pPr>
                      <a:r>
                        <a:rPr b="1" lang="en-US" sz="1350"/>
                        <a:t>1-</a:t>
                      </a:r>
                      <a:r>
                        <a:rPr lang="en-US" sz="1350">
                          <a:solidFill>
                            <a:srgbClr val="7F6000"/>
                          </a:solidFill>
                        </a:rPr>
                        <a:t> </a:t>
                      </a:r>
                      <a:r>
                        <a:rPr b="1" lang="en-US" sz="1350" u="sng">
                          <a:solidFill>
                            <a:schemeClr val="accent2"/>
                          </a:solidFill>
                        </a:rPr>
                        <a:t>Pethidine</a:t>
                      </a:r>
                      <a:r>
                        <a:rPr lang="en-US" sz="1350">
                          <a:solidFill>
                            <a:srgbClr val="7F6000"/>
                          </a:solidFill>
                        </a:rPr>
                        <a:t>: </a:t>
                      </a:r>
                      <a:r>
                        <a:rPr lang="en-US" sz="1350"/>
                        <a:t>MAOIs interact with the </a:t>
                      </a:r>
                      <a:r>
                        <a:rPr b="1" lang="en-US" sz="1350"/>
                        <a:t>opioid receptor agonist </a:t>
                      </a:r>
                      <a:r>
                        <a:rPr lang="en-US" sz="1350"/>
                        <a:t>(</a:t>
                      </a:r>
                      <a:r>
                        <a:rPr b="1" lang="en-US" sz="1350">
                          <a:solidFill>
                            <a:schemeClr val="accent2"/>
                          </a:solidFill>
                        </a:rPr>
                        <a:t>pethidine</a:t>
                      </a:r>
                      <a:r>
                        <a:rPr lang="en-US" sz="1350"/>
                        <a:t>) which may cause </a:t>
                      </a:r>
                      <a:r>
                        <a:rPr b="1" lang="en-US" sz="1350">
                          <a:solidFill>
                            <a:srgbClr val="FF0000"/>
                          </a:solidFill>
                        </a:rPr>
                        <a:t>severe </a:t>
                      </a:r>
                      <a:r>
                        <a:rPr b="1" lang="en-US" sz="1350" u="sng">
                          <a:solidFill>
                            <a:srgbClr val="FF0000"/>
                          </a:solidFill>
                        </a:rPr>
                        <a:t>hyper</a:t>
                      </a:r>
                      <a:r>
                        <a:rPr b="1" lang="en-US" sz="1350">
                          <a:solidFill>
                            <a:srgbClr val="FF0000"/>
                          </a:solidFill>
                        </a:rPr>
                        <a:t>pyrexia, restlessness, coma, </a:t>
                      </a:r>
                      <a:r>
                        <a:rPr b="1" lang="en-US" sz="1350" u="sng">
                          <a:solidFill>
                            <a:srgbClr val="FF0000"/>
                          </a:solidFill>
                        </a:rPr>
                        <a:t>hypo</a:t>
                      </a:r>
                      <a:r>
                        <a:rPr b="1" lang="en-US" sz="1350">
                          <a:solidFill>
                            <a:srgbClr val="FF0000"/>
                          </a:solidFill>
                        </a:rPr>
                        <a:t>tension.</a:t>
                      </a:r>
                      <a:r>
                        <a:rPr lang="en-US" sz="1350">
                          <a:solidFill>
                            <a:srgbClr val="FF0000"/>
                          </a:solidFill>
                        </a:rPr>
                        <a:t> </a:t>
                      </a:r>
                      <a:r>
                        <a:rPr lang="en-US" sz="1350">
                          <a:solidFill>
                            <a:srgbClr val="000000"/>
                          </a:solidFill>
                        </a:rPr>
                        <a:t>The mechanism still unclear – but it is likely that an </a:t>
                      </a:r>
                      <a:r>
                        <a:rPr b="1" lang="en-US" sz="1350"/>
                        <a:t>abnormal pethidine metabolite</a:t>
                      </a:r>
                      <a:r>
                        <a:rPr lang="en-US" sz="1350">
                          <a:solidFill>
                            <a:srgbClr val="000000"/>
                          </a:solidFill>
                        </a:rPr>
                        <a:t> is produced because of inhibition of normal demethylation pathway.</a:t>
                      </a:r>
                      <a:endParaRPr>
                        <a:solidFill>
                          <a:srgbClr val="000000"/>
                        </a:solidFill>
                      </a:endParaRPr>
                    </a:p>
                    <a:p>
                      <a:pPr indent="0" lvl="0" marL="0" rtl="0" algn="l">
                        <a:spcBef>
                          <a:spcPts val="0"/>
                        </a:spcBef>
                        <a:spcAft>
                          <a:spcPts val="0"/>
                        </a:spcAft>
                        <a:buClr>
                          <a:srgbClr val="7F6000"/>
                        </a:buClr>
                        <a:buSzPts val="1350"/>
                        <a:buFont typeface="Arial"/>
                        <a:buNone/>
                      </a:pPr>
                      <a:r>
                        <a:rPr b="1" lang="en-US" sz="1350"/>
                        <a:t>2-</a:t>
                      </a:r>
                      <a:r>
                        <a:rPr lang="en-US" sz="1350">
                          <a:solidFill>
                            <a:srgbClr val="7F6000"/>
                          </a:solidFill>
                        </a:rPr>
                        <a:t> </a:t>
                      </a:r>
                      <a:r>
                        <a:rPr b="1" lang="en-US" sz="1350" u="sng">
                          <a:solidFill>
                            <a:schemeClr val="accent2"/>
                          </a:solidFill>
                        </a:rPr>
                        <a:t>Levodopa</a:t>
                      </a:r>
                      <a:r>
                        <a:rPr lang="en-US" sz="1350">
                          <a:solidFill>
                            <a:srgbClr val="7F6000"/>
                          </a:solidFill>
                        </a:rPr>
                        <a:t>: </a:t>
                      </a:r>
                      <a:r>
                        <a:rPr lang="en-US" sz="1350"/>
                        <a:t>Precursor of dopamine can interact with MAOIs leading to </a:t>
                      </a:r>
                      <a:r>
                        <a:rPr b="1" lang="en-US" sz="1350">
                          <a:solidFill>
                            <a:srgbClr val="FF0000"/>
                          </a:solidFill>
                        </a:rPr>
                        <a:t>hypertensive crisis</a:t>
                      </a:r>
                      <a:r>
                        <a:rPr lang="en-US" sz="1350"/>
                        <a:t>. </a:t>
                      </a:r>
                      <a:endParaRPr/>
                    </a:p>
                    <a:p>
                      <a:pPr indent="0" lvl="0" marL="0" rtl="0" algn="l">
                        <a:spcBef>
                          <a:spcPts val="0"/>
                        </a:spcBef>
                        <a:spcAft>
                          <a:spcPts val="0"/>
                        </a:spcAft>
                        <a:buClr>
                          <a:srgbClr val="7F6000"/>
                        </a:buClr>
                        <a:buSzPts val="1350"/>
                        <a:buFont typeface="Arial"/>
                        <a:buNone/>
                      </a:pPr>
                      <a:r>
                        <a:rPr b="1" lang="en-US" sz="1350"/>
                        <a:t>3-</a:t>
                      </a:r>
                      <a:r>
                        <a:rPr b="1" lang="en-US" sz="1350">
                          <a:solidFill>
                            <a:srgbClr val="7F6000"/>
                          </a:solidFill>
                        </a:rPr>
                        <a:t> </a:t>
                      </a:r>
                      <a:r>
                        <a:rPr b="1" lang="en-US" sz="1350" u="sng">
                          <a:solidFill>
                            <a:schemeClr val="accent2"/>
                          </a:solidFill>
                        </a:rPr>
                        <a:t>Amphetamine</a:t>
                      </a:r>
                      <a:r>
                        <a:rPr lang="en-US" sz="1350" u="sng">
                          <a:solidFill>
                            <a:srgbClr val="7F6000"/>
                          </a:solidFill>
                        </a:rPr>
                        <a:t> and </a:t>
                      </a:r>
                      <a:r>
                        <a:rPr b="1" lang="en-US" sz="1350" u="sng">
                          <a:solidFill>
                            <a:schemeClr val="accent2"/>
                          </a:solidFill>
                        </a:rPr>
                        <a:t>Ephedrine</a:t>
                      </a:r>
                      <a:r>
                        <a:rPr lang="en-US" sz="1350">
                          <a:solidFill>
                            <a:srgbClr val="7F6000"/>
                          </a:solidFill>
                        </a:rPr>
                        <a:t>: </a:t>
                      </a:r>
                      <a:r>
                        <a:rPr lang="en-US" sz="1350"/>
                        <a:t>Indirectly acting </a:t>
                      </a:r>
                      <a:r>
                        <a:rPr b="1" lang="en-US" sz="1350"/>
                        <a:t>sympathomimetic</a:t>
                      </a:r>
                      <a:r>
                        <a:rPr lang="en-US" sz="1350"/>
                        <a:t> can interact with MAOIs causing the liberation of accumulated monoamines in neuronal terminals leading to</a:t>
                      </a:r>
                      <a:r>
                        <a:rPr b="1" lang="en-US" sz="1350"/>
                        <a:t> </a:t>
                      </a:r>
                      <a:r>
                        <a:rPr b="1" lang="en-US" sz="1350">
                          <a:solidFill>
                            <a:srgbClr val="FF0000"/>
                          </a:solidFill>
                        </a:rPr>
                        <a:t>hypertensive crisis. </a:t>
                      </a:r>
                      <a:r>
                        <a:rPr b="1" lang="en-US" sz="1350"/>
                        <a:t>	</a:t>
                      </a:r>
                      <a:endParaRPr b="1"/>
                    </a:p>
                    <a:p>
                      <a:pPr indent="0" lvl="0" marL="0" rtl="0" algn="l">
                        <a:spcBef>
                          <a:spcPts val="0"/>
                        </a:spcBef>
                        <a:spcAft>
                          <a:spcPts val="0"/>
                        </a:spcAft>
                        <a:buClr>
                          <a:srgbClr val="7F6000"/>
                        </a:buClr>
                        <a:buSzPts val="1350"/>
                        <a:buFont typeface="Arial"/>
                        <a:buNone/>
                      </a:pPr>
                      <a:r>
                        <a:rPr b="1" lang="en-US" sz="1350"/>
                        <a:t>4-</a:t>
                      </a:r>
                      <a:r>
                        <a:rPr b="1" lang="en-US" sz="1350">
                          <a:solidFill>
                            <a:srgbClr val="7F6000"/>
                          </a:solidFill>
                        </a:rPr>
                        <a:t> </a:t>
                      </a:r>
                      <a:r>
                        <a:rPr b="1" lang="en-US" sz="1350" u="sng">
                          <a:solidFill>
                            <a:schemeClr val="accent2"/>
                          </a:solidFill>
                        </a:rPr>
                        <a:t>TCAs</a:t>
                      </a:r>
                      <a:r>
                        <a:rPr lang="en-US" sz="1350">
                          <a:solidFill>
                            <a:srgbClr val="7F6000"/>
                          </a:solidFill>
                        </a:rPr>
                        <a:t>: </a:t>
                      </a:r>
                      <a:r>
                        <a:rPr lang="en-US" sz="1350"/>
                        <a:t>(inhibitors of monoamine reuptake) can interact with MAOIs (inhibitors of monoamine degradation) leading to </a:t>
                      </a:r>
                      <a:r>
                        <a:rPr b="1" lang="en-US" sz="1350">
                          <a:solidFill>
                            <a:srgbClr val="FF0000"/>
                          </a:solidFill>
                        </a:rPr>
                        <a:t>hypertensive crisis.</a:t>
                      </a:r>
                      <a:endParaRPr b="1"/>
                    </a:p>
                    <a:p>
                      <a:pPr indent="0" lvl="0" marL="0" rtl="0" algn="l">
                        <a:spcBef>
                          <a:spcPts val="0"/>
                        </a:spcBef>
                        <a:spcAft>
                          <a:spcPts val="0"/>
                        </a:spcAft>
                        <a:buClr>
                          <a:srgbClr val="FF0000"/>
                        </a:buClr>
                        <a:buSzPts val="1350"/>
                        <a:buFont typeface="Arial"/>
                        <a:buNone/>
                      </a:pPr>
                      <a:r>
                        <a:rPr lang="en-US" sz="1350"/>
                        <a:t>5-</a:t>
                      </a:r>
                      <a:r>
                        <a:rPr lang="en-US" sz="1350">
                          <a:solidFill>
                            <a:srgbClr val="7F6000"/>
                          </a:solidFill>
                        </a:rPr>
                        <a:t> </a:t>
                      </a:r>
                      <a:r>
                        <a:rPr lang="en-US" sz="1350" u="sng">
                          <a:solidFill>
                            <a:schemeClr val="accent2"/>
                          </a:solidFill>
                        </a:rPr>
                        <a:t>MAOIs</a:t>
                      </a:r>
                      <a:r>
                        <a:rPr lang="en-US" sz="1350" u="sng">
                          <a:solidFill>
                            <a:srgbClr val="7F6000"/>
                          </a:solidFill>
                        </a:rPr>
                        <a:t> </a:t>
                      </a:r>
                      <a:r>
                        <a:rPr lang="en-US" sz="1350" u="sng"/>
                        <a:t>&amp;</a:t>
                      </a:r>
                      <a:r>
                        <a:rPr lang="en-US" sz="1350" u="sng">
                          <a:solidFill>
                            <a:srgbClr val="7F6000"/>
                          </a:solidFill>
                        </a:rPr>
                        <a:t> </a:t>
                      </a:r>
                      <a:r>
                        <a:rPr lang="en-US" sz="1350" u="sng">
                          <a:solidFill>
                            <a:schemeClr val="accent2"/>
                          </a:solidFill>
                        </a:rPr>
                        <a:t>SSRIs</a:t>
                      </a:r>
                      <a:r>
                        <a:rPr lang="en-US" sz="1350">
                          <a:solidFill>
                            <a:srgbClr val="7F6000"/>
                          </a:solidFill>
                        </a:rPr>
                        <a:t>: </a:t>
                      </a:r>
                      <a:r>
                        <a:rPr lang="en-US" sz="1350">
                          <a:solidFill>
                            <a:srgbClr val="FF0000"/>
                          </a:solidFill>
                        </a:rPr>
                        <a:t>Serotonin syndrome</a:t>
                      </a:r>
                      <a:r>
                        <a:rPr lang="en-US" sz="1200"/>
                        <a:t>. </a:t>
                      </a:r>
                      <a:r>
                        <a:rPr lang="en-US" sz="1200">
                          <a:solidFill>
                            <a:schemeClr val="accent1"/>
                          </a:solidFill>
                        </a:rPr>
                        <a:t> </a:t>
                      </a:r>
                      <a:endParaRPr sz="1200">
                        <a:solidFill>
                          <a:schemeClr val="accent1"/>
                        </a:solidFill>
                      </a:endParaRPr>
                    </a:p>
                    <a:p>
                      <a:pPr indent="0" lvl="0" marL="0" rtl="0" algn="l">
                        <a:spcBef>
                          <a:spcPts val="0"/>
                        </a:spcBef>
                        <a:spcAft>
                          <a:spcPts val="0"/>
                        </a:spcAft>
                        <a:buClr>
                          <a:srgbClr val="FF0000"/>
                        </a:buClr>
                        <a:buSzPts val="1350"/>
                        <a:buFont typeface="Arial"/>
                        <a:buNone/>
                      </a:pPr>
                      <a:r>
                        <a:rPr lang="en-US" sz="1200">
                          <a:solidFill>
                            <a:schemeClr val="accent1"/>
                          </a:solidFill>
                        </a:rPr>
                        <a:t>-</a:t>
                      </a:r>
                      <a:r>
                        <a:rPr lang="en-US" sz="1200">
                          <a:solidFill>
                            <a:schemeClr val="accent1"/>
                          </a:solidFill>
                        </a:rPr>
                        <a:t>When the doctor wants to switch drugs he has to stop the drug first</a:t>
                      </a:r>
                      <a:endParaRPr sz="1200">
                        <a:solidFill>
                          <a:schemeClr val="accent1"/>
                        </a:solidFill>
                      </a:endParaRPr>
                    </a:p>
                    <a:p>
                      <a:pPr indent="0" lvl="0" marL="0" rtl="0" algn="l">
                        <a:spcBef>
                          <a:spcPts val="0"/>
                        </a:spcBef>
                        <a:spcAft>
                          <a:spcPts val="0"/>
                        </a:spcAft>
                        <a:buClr>
                          <a:srgbClr val="000000"/>
                        </a:buClr>
                        <a:buSzPts val="1100"/>
                        <a:buFont typeface="Arial"/>
                        <a:buNone/>
                      </a:pPr>
                      <a:r>
                        <a:rPr lang="en-US" sz="1200">
                          <a:solidFill>
                            <a:schemeClr val="accent1"/>
                          </a:solidFill>
                        </a:rPr>
                        <a:t>and wait 2-3 weeks before switching to another drug (washout period)</a:t>
                      </a:r>
                      <a:endParaRPr sz="1200">
                        <a:solidFill>
                          <a:schemeClr val="accent1"/>
                        </a:solidFill>
                      </a:endParaRPr>
                    </a:p>
                    <a:p>
                      <a:pPr indent="0" lvl="0" marL="0" rtl="0" algn="l">
                        <a:spcBef>
                          <a:spcPts val="0"/>
                        </a:spcBef>
                        <a:spcAft>
                          <a:spcPts val="0"/>
                        </a:spcAft>
                        <a:buClr>
                          <a:srgbClr val="FF0000"/>
                        </a:buClr>
                        <a:buSzPts val="1350"/>
                        <a:buFont typeface="Arial"/>
                        <a:buNone/>
                      </a:pPr>
                      <a:r>
                        <a:t/>
                      </a:r>
                      <a:endParaRPr sz="1200">
                        <a:solidFill>
                          <a:schemeClr val="accent1"/>
                        </a:solidFill>
                      </a:endParaRPr>
                    </a:p>
                  </a:txBody>
                  <a:tcPr marT="45725" marB="45725" marR="91450" marL="91450" anchor="ctr"/>
                </a:tc>
                <a:tc hMerge="1"/>
                <a:tc hMerge="1"/>
                <a:tc hMerge="1"/>
              </a:tr>
            </a:tbl>
          </a:graphicData>
        </a:graphic>
      </p:graphicFrame>
      <p:sp>
        <p:nvSpPr>
          <p:cNvPr id="407" name="Google Shape;407;p36"/>
          <p:cNvSpPr/>
          <p:nvPr/>
        </p:nvSpPr>
        <p:spPr>
          <a:xfrm>
            <a:off x="3265490" y="3607737"/>
            <a:ext cx="327000" cy="524700"/>
          </a:xfrm>
          <a:prstGeom prst="rightBrace">
            <a:avLst>
              <a:gd fmla="val 0"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08" name="Google Shape;408;p36"/>
          <p:cNvSpPr txBox="1"/>
          <p:nvPr/>
        </p:nvSpPr>
        <p:spPr>
          <a:xfrm>
            <a:off x="3592501" y="3716175"/>
            <a:ext cx="2469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 Low benefit/risk ratio. </a:t>
            </a:r>
            <a:endParaRPr>
              <a:solidFill>
                <a:schemeClr val="dk1"/>
              </a:solidFill>
              <a:latin typeface="Century Gothic"/>
              <a:ea typeface="Century Gothic"/>
              <a:cs typeface="Century Gothic"/>
              <a:sym typeface="Century Gothic"/>
            </a:endParaRPr>
          </a:p>
        </p:txBody>
      </p:sp>
      <p:sp>
        <p:nvSpPr>
          <p:cNvPr id="409" name="Google Shape;409;p36"/>
          <p:cNvSpPr txBox="1"/>
          <p:nvPr/>
        </p:nvSpPr>
        <p:spPr>
          <a:xfrm rot="-5400000">
            <a:off x="-724200" y="1718950"/>
            <a:ext cx="1839600" cy="36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Type</a:t>
            </a:r>
            <a:endParaRPr b="1">
              <a:latin typeface="Century Gothic"/>
              <a:ea typeface="Century Gothic"/>
              <a:cs typeface="Century Gothic"/>
              <a:sym typeface="Century Gothic"/>
            </a:endParaRPr>
          </a:p>
        </p:txBody>
      </p:sp>
      <p:sp>
        <p:nvSpPr>
          <p:cNvPr id="410" name="Google Shape;410;p36"/>
          <p:cNvSpPr txBox="1"/>
          <p:nvPr/>
        </p:nvSpPr>
        <p:spPr>
          <a:xfrm rot="-5400000">
            <a:off x="-498600" y="3492275"/>
            <a:ext cx="1388400" cy="3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Clinical Uses</a:t>
            </a:r>
            <a:endParaRPr b="1">
              <a:latin typeface="Century Gothic"/>
              <a:ea typeface="Century Gothic"/>
              <a:cs typeface="Century Gothic"/>
              <a:sym typeface="Century Gothic"/>
            </a:endParaRPr>
          </a:p>
        </p:txBody>
      </p:sp>
      <p:sp>
        <p:nvSpPr>
          <p:cNvPr id="411" name="Google Shape;411;p36"/>
          <p:cNvSpPr txBox="1"/>
          <p:nvPr/>
        </p:nvSpPr>
        <p:spPr>
          <a:xfrm rot="-5400000">
            <a:off x="-464550" y="5287225"/>
            <a:ext cx="1303800" cy="37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ADRs</a:t>
            </a:r>
            <a:endParaRPr b="1">
              <a:solidFill>
                <a:srgbClr val="FFFFFF"/>
              </a:solidFill>
              <a:latin typeface="Century Gothic"/>
              <a:ea typeface="Century Gothic"/>
              <a:cs typeface="Century Gothic"/>
              <a:sym typeface="Century Gothic"/>
            </a:endParaRPr>
          </a:p>
        </p:txBody>
      </p:sp>
      <p:sp>
        <p:nvSpPr>
          <p:cNvPr id="412" name="Google Shape;412;p36"/>
          <p:cNvSpPr txBox="1"/>
          <p:nvPr/>
        </p:nvSpPr>
        <p:spPr>
          <a:xfrm rot="-5400000">
            <a:off x="-822000" y="8132500"/>
            <a:ext cx="2032200" cy="37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Drugs Interaction</a:t>
            </a:r>
            <a:endParaRPr b="1">
              <a:latin typeface="Century Gothic"/>
              <a:ea typeface="Century Gothic"/>
              <a:cs typeface="Century Gothic"/>
              <a:sym typeface="Century Gothic"/>
            </a:endParaRPr>
          </a:p>
        </p:txBody>
      </p:sp>
      <p:sp>
        <p:nvSpPr>
          <p:cNvPr id="413" name="Google Shape;413;p36"/>
          <p:cNvSpPr txBox="1"/>
          <p:nvPr/>
        </p:nvSpPr>
        <p:spPr>
          <a:xfrm rot="-5400000">
            <a:off x="-125250" y="542350"/>
            <a:ext cx="663300" cy="37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a:t>
            </a:r>
            <a:endParaRPr b="1">
              <a:latin typeface="Century Gothic"/>
              <a:ea typeface="Century Gothic"/>
              <a:cs typeface="Century Gothic"/>
              <a:sym typeface="Century Gothic"/>
            </a:endParaRPr>
          </a:p>
        </p:txBody>
      </p:sp>
      <p:sp>
        <p:nvSpPr>
          <p:cNvPr id="414" name="Google Shape;414;p36"/>
          <p:cNvSpPr/>
          <p:nvPr/>
        </p:nvSpPr>
        <p:spPr>
          <a:xfrm>
            <a:off x="482600" y="5644775"/>
            <a:ext cx="3200400" cy="750000"/>
          </a:xfrm>
          <a:prstGeom prst="rect">
            <a:avLst/>
          </a:prstGeom>
          <a:solidFill>
            <a:srgbClr val="FFFFFF">
              <a:alpha val="0"/>
            </a:srgbClr>
          </a:solidFill>
          <a:ln cap="flat" cmpd="sng" w="9525">
            <a:solidFill>
              <a:srgbClr val="FF0000"/>
            </a:solidFill>
            <a:prstDash val="lgDashDot"/>
            <a:round/>
            <a:headEnd len="sm" w="sm" type="none"/>
            <a:tailEnd len="sm" w="sm" type="none"/>
          </a:ln>
        </p:spPr>
        <p:txBody>
          <a:bodyPr anchorCtr="0" anchor="ctr" bIns="91425" lIns="91425" spcFirstLastPara="1" rIns="91425" wrap="square" tIns="91425">
            <a:noAutofit/>
          </a:bodyPr>
          <a:lstStyle/>
          <a:p>
            <a:pPr indent="-288925" lvl="0" marL="285750" rtl="0" algn="l">
              <a:spcBef>
                <a:spcPts val="0"/>
              </a:spcBef>
              <a:spcAft>
                <a:spcPts val="0"/>
              </a:spcAft>
              <a:buClr>
                <a:srgbClr val="FF0000"/>
              </a:buClr>
              <a:buSzPts val="1400"/>
              <a:buFont typeface="Century Gothic"/>
              <a:buChar char="▪"/>
            </a:pPr>
            <a:r>
              <a:rPr b="1" lang="en-US" u="sng">
                <a:solidFill>
                  <a:srgbClr val="FF0000"/>
                </a:solidFill>
                <a:latin typeface="Century Gothic"/>
                <a:ea typeface="Century Gothic"/>
                <a:cs typeface="Century Gothic"/>
                <a:sym typeface="Century Gothic"/>
              </a:rPr>
              <a:t>Specific ADRs for(Phenelzine):</a:t>
            </a:r>
            <a:endParaRPr b="1" u="sng">
              <a:solidFill>
                <a:srgbClr val="FF0000"/>
              </a:solidFill>
              <a:latin typeface="Century Gothic"/>
              <a:ea typeface="Century Gothic"/>
              <a:cs typeface="Century Gothic"/>
              <a:sym typeface="Century Gothic"/>
            </a:endParaRPr>
          </a:p>
          <a:p>
            <a:pPr indent="-276225" lvl="0" marL="285750" rtl="0" algn="l">
              <a:spcBef>
                <a:spcPts val="0"/>
              </a:spcBef>
              <a:spcAft>
                <a:spcPts val="0"/>
              </a:spcAft>
              <a:buClr>
                <a:srgbClr val="FF0000"/>
              </a:buClr>
              <a:buSzPts val="1200"/>
              <a:buFont typeface="Century Gothic"/>
              <a:buChar char="-"/>
            </a:pPr>
            <a:r>
              <a:rPr b="1" lang="en-US" sz="1200">
                <a:solidFill>
                  <a:srgbClr val="FF0000"/>
                </a:solidFill>
                <a:latin typeface="Century Gothic"/>
                <a:ea typeface="Century Gothic"/>
                <a:cs typeface="Century Gothic"/>
                <a:sym typeface="Century Gothic"/>
              </a:rPr>
              <a:t>Sexual dysfunction </a:t>
            </a:r>
            <a:endParaRPr sz="1200">
              <a:solidFill>
                <a:srgbClr val="FF0000"/>
              </a:solidFill>
              <a:latin typeface="Century Gothic"/>
              <a:ea typeface="Century Gothic"/>
              <a:cs typeface="Century Gothic"/>
              <a:sym typeface="Century Gothic"/>
            </a:endParaRPr>
          </a:p>
          <a:p>
            <a:pPr indent="-276225" lvl="0" marL="285750" rtl="0" algn="l">
              <a:spcBef>
                <a:spcPts val="0"/>
              </a:spcBef>
              <a:spcAft>
                <a:spcPts val="0"/>
              </a:spcAft>
              <a:buClr>
                <a:srgbClr val="FF0000"/>
              </a:buClr>
              <a:buSzPts val="1200"/>
              <a:buFont typeface="Century Gothic"/>
              <a:buChar char="-"/>
            </a:pPr>
            <a:r>
              <a:rPr b="1" lang="en-US" sz="1200">
                <a:solidFill>
                  <a:srgbClr val="FF0000"/>
                </a:solidFill>
                <a:latin typeface="Century Gothic"/>
                <a:ea typeface="Century Gothic"/>
                <a:cs typeface="Century Gothic"/>
                <a:sym typeface="Century Gothic"/>
              </a:rPr>
              <a:t>Hepatotoxicity</a:t>
            </a:r>
            <a:endParaRPr b="1" sz="1200">
              <a:solidFill>
                <a:srgbClr val="FF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37"/>
          <p:cNvSpPr txBox="1"/>
          <p:nvPr/>
        </p:nvSpPr>
        <p:spPr>
          <a:xfrm>
            <a:off x="211675" y="808025"/>
            <a:ext cx="6414000" cy="280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 </a:t>
            </a:r>
            <a:r>
              <a:rPr lang="en-US">
                <a:solidFill>
                  <a:schemeClr val="dk1"/>
                </a:solidFill>
                <a:latin typeface="Century Gothic"/>
                <a:ea typeface="Century Gothic"/>
                <a:cs typeface="Century Gothic"/>
                <a:sym typeface="Century Gothic"/>
              </a:rPr>
              <a:t>This occurs when </a:t>
            </a:r>
            <a:r>
              <a:rPr b="1" lang="en-US">
                <a:solidFill>
                  <a:schemeClr val="accent2"/>
                </a:solidFill>
                <a:latin typeface="Century Gothic"/>
                <a:ea typeface="Century Gothic"/>
                <a:cs typeface="Century Gothic"/>
                <a:sym typeface="Century Gothic"/>
              </a:rPr>
              <a:t>Tyramine</a:t>
            </a:r>
            <a:r>
              <a:rPr lang="en-US">
                <a:solidFill>
                  <a:schemeClr val="dk1"/>
                </a:solidFill>
                <a:latin typeface="Century Gothic"/>
                <a:ea typeface="Century Gothic"/>
                <a:cs typeface="Century Gothic"/>
                <a:sym typeface="Century Gothic"/>
              </a:rPr>
              <a:t> </a:t>
            </a:r>
            <a:r>
              <a:rPr lang="en-US">
                <a:solidFill>
                  <a:schemeClr val="dk1"/>
                </a:solidFill>
                <a:latin typeface="Century Gothic"/>
                <a:ea typeface="Century Gothic"/>
                <a:cs typeface="Century Gothic"/>
                <a:sym typeface="Century Gothic"/>
              </a:rPr>
              <a:t>are taken with MAOIs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-Tyramine </a:t>
            </a:r>
            <a:r>
              <a:rPr lang="en-US">
                <a:solidFill>
                  <a:schemeClr val="dk1"/>
                </a:solidFill>
                <a:latin typeface="Century Gothic"/>
                <a:ea typeface="Century Gothic"/>
                <a:cs typeface="Century Gothic"/>
                <a:sym typeface="Century Gothic"/>
              </a:rPr>
              <a:t>rich foods</a:t>
            </a:r>
            <a:r>
              <a:rPr lang="en-US">
                <a:solidFill>
                  <a:schemeClr val="dk1"/>
                </a:solidFill>
                <a:latin typeface="Century Gothic"/>
                <a:ea typeface="Century Gothic"/>
                <a:cs typeface="Century Gothic"/>
                <a:sym typeface="Century Gothic"/>
              </a:rPr>
              <a:t> include o</a:t>
            </a:r>
            <a:r>
              <a:rPr lang="en-US">
                <a:solidFill>
                  <a:schemeClr val="dk1"/>
                </a:solidFill>
                <a:latin typeface="Century Gothic"/>
                <a:ea typeface="Century Gothic"/>
                <a:cs typeface="Century Gothic"/>
                <a:sym typeface="Century Gothic"/>
              </a:rPr>
              <a:t>ld cheese, concentrated yeast products,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 Pickled or smoked fish, Red beans, Red Wine, Chicken liver, Sausages).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-Tyramine in food is normally degraded in the in the gut by MAO-A.</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sz="1100">
                <a:solidFill>
                  <a:schemeClr val="dk1"/>
                </a:solidFill>
                <a:latin typeface="Century Gothic"/>
                <a:ea typeface="Century Gothic"/>
                <a:cs typeface="Century Gothic"/>
                <a:sym typeface="Century Gothic"/>
              </a:rPr>
              <a:t>-</a:t>
            </a:r>
            <a:r>
              <a:rPr lang="en-US">
                <a:solidFill>
                  <a:schemeClr val="dk1"/>
                </a:solidFill>
                <a:latin typeface="Century Gothic"/>
                <a:ea typeface="Century Gothic"/>
                <a:cs typeface="Century Gothic"/>
                <a:sym typeface="Century Gothic"/>
              </a:rPr>
              <a:t>Since the enzyme is inhibited by MAOIs, tyramine from ingested food is absorbed, and then taken up into adrenergic neurons where it is converted into </a:t>
            </a:r>
            <a:r>
              <a:rPr b="1" lang="en-US">
                <a:solidFill>
                  <a:schemeClr val="accent2"/>
                </a:solidFill>
                <a:latin typeface="Century Gothic"/>
                <a:ea typeface="Century Gothic"/>
                <a:cs typeface="Century Gothic"/>
                <a:sym typeface="Century Gothic"/>
              </a:rPr>
              <a:t>octopamine</a:t>
            </a:r>
            <a:r>
              <a:rPr lang="en-US">
                <a:solidFill>
                  <a:schemeClr val="accent2"/>
                </a:solidFill>
                <a:latin typeface="Century Gothic"/>
                <a:ea typeface="Century Gothic"/>
                <a:cs typeface="Century Gothic"/>
                <a:sym typeface="Century Gothic"/>
              </a:rPr>
              <a:t> </a:t>
            </a:r>
            <a:r>
              <a:rPr lang="en-US">
                <a:solidFill>
                  <a:schemeClr val="dk1"/>
                </a:solidFill>
                <a:latin typeface="Century Gothic"/>
                <a:ea typeface="Century Gothic"/>
                <a:cs typeface="Century Gothic"/>
                <a:sym typeface="Century Gothic"/>
              </a:rPr>
              <a:t>- a false transmitter which causes massive release of (NE) and may result in </a:t>
            </a:r>
            <a:r>
              <a:rPr b="1" lang="en-US">
                <a:solidFill>
                  <a:srgbClr val="FF0000"/>
                </a:solidFill>
                <a:latin typeface="Century Gothic"/>
                <a:ea typeface="Century Gothic"/>
                <a:cs typeface="Century Gothic"/>
                <a:sym typeface="Century Gothic"/>
              </a:rPr>
              <a:t>hypertensive crisis</a:t>
            </a:r>
            <a:r>
              <a:rPr lang="en-US">
                <a:solidFill>
                  <a:schemeClr val="dk1"/>
                </a:solidFill>
                <a:latin typeface="Century Gothic"/>
                <a:ea typeface="Century Gothic"/>
                <a:cs typeface="Century Gothic"/>
                <a:sym typeface="Century Gothic"/>
              </a:rPr>
              <a:t>, </a:t>
            </a:r>
            <a:r>
              <a:rPr lang="en-US">
                <a:solidFill>
                  <a:srgbClr val="FF0000"/>
                </a:solidFill>
                <a:latin typeface="Century Gothic"/>
                <a:ea typeface="Century Gothic"/>
                <a:cs typeface="Century Gothic"/>
                <a:sym typeface="Century Gothic"/>
              </a:rPr>
              <a:t>severe hypertension, severe headache and fatal intracranial hemorrhage</a:t>
            </a:r>
            <a:r>
              <a:rPr lang="en-US">
                <a:solidFill>
                  <a:schemeClr val="dk1"/>
                </a:solidFill>
                <a:latin typeface="Century Gothic"/>
                <a:ea typeface="Century Gothic"/>
                <a:cs typeface="Century Gothic"/>
                <a:sym typeface="Century Gothic"/>
              </a:rPr>
              <a:t>.</a:t>
            </a:r>
            <a:endParaRPr>
              <a:solidFill>
                <a:schemeClr val="dk1"/>
              </a:solidFill>
              <a:latin typeface="Century Gothic"/>
              <a:ea typeface="Century Gothic"/>
              <a:cs typeface="Century Gothic"/>
              <a:sym typeface="Century Gothic"/>
            </a:endParaRPr>
          </a:p>
          <a:p>
            <a:pPr indent="0" lvl="0" marL="285750" rtl="0" algn="l">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US">
                <a:solidFill>
                  <a:srgbClr val="FF0000"/>
                </a:solidFill>
                <a:latin typeface="Century Gothic"/>
                <a:ea typeface="Century Gothic"/>
                <a:cs typeface="Century Gothic"/>
                <a:sym typeface="Century Gothic"/>
              </a:rPr>
              <a:t>-</a:t>
            </a:r>
            <a:r>
              <a:rPr b="1" lang="en-US">
                <a:solidFill>
                  <a:srgbClr val="FF0000"/>
                </a:solidFill>
                <a:latin typeface="Century Gothic"/>
                <a:ea typeface="Century Gothic"/>
                <a:cs typeface="Century Gothic"/>
                <a:sym typeface="Century Gothic"/>
              </a:rPr>
              <a:t>Important Note: Moclobemide has No cheese reaction occurs with </a:t>
            </a:r>
            <a:endParaRPr b="1">
              <a:solidFill>
                <a:srgbClr val="FF0000"/>
              </a:solidFill>
              <a:latin typeface="Century Gothic"/>
              <a:ea typeface="Century Gothic"/>
              <a:cs typeface="Century Gothic"/>
              <a:sym typeface="Century Gothic"/>
            </a:endParaRPr>
          </a:p>
          <a:p>
            <a:pPr indent="0" lvl="0" marL="0" rtl="0" algn="l">
              <a:spcBef>
                <a:spcPts val="0"/>
              </a:spcBef>
              <a:spcAft>
                <a:spcPts val="0"/>
              </a:spcAft>
              <a:buNone/>
            </a:pPr>
            <a:r>
              <a:rPr b="1" lang="en-US">
                <a:solidFill>
                  <a:srgbClr val="FF0000"/>
                </a:solidFill>
                <a:latin typeface="Century Gothic"/>
                <a:ea typeface="Century Gothic"/>
                <a:cs typeface="Century Gothic"/>
                <a:sym typeface="Century Gothic"/>
              </a:rPr>
              <a:t>its use. </a:t>
            </a:r>
            <a:endParaRPr>
              <a:solidFill>
                <a:schemeClr val="accent3"/>
              </a:solidFill>
              <a:latin typeface="Century Gothic"/>
              <a:ea typeface="Century Gothic"/>
              <a:cs typeface="Century Gothic"/>
              <a:sym typeface="Century Gothic"/>
            </a:endParaRPr>
          </a:p>
        </p:txBody>
      </p:sp>
      <p:sp>
        <p:nvSpPr>
          <p:cNvPr id="421" name="Google Shape;421;p37"/>
          <p:cNvSpPr/>
          <p:nvPr/>
        </p:nvSpPr>
        <p:spPr>
          <a:xfrm>
            <a:off x="0" y="0"/>
            <a:ext cx="6858000" cy="570300"/>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entury Gothic"/>
                <a:ea typeface="Century Gothic"/>
                <a:cs typeface="Century Gothic"/>
                <a:sym typeface="Century Gothic"/>
              </a:rPr>
              <a:t>MAOIs interaction with </a:t>
            </a:r>
            <a:r>
              <a:rPr b="1" lang="en-US" sz="2400">
                <a:solidFill>
                  <a:schemeClr val="lt1"/>
                </a:solidFill>
                <a:latin typeface="Century Gothic"/>
                <a:ea typeface="Century Gothic"/>
                <a:cs typeface="Century Gothic"/>
                <a:sym typeface="Century Gothic"/>
              </a:rPr>
              <a:t>tyramine</a:t>
            </a:r>
            <a:r>
              <a:rPr b="1" lang="en-US" sz="2400">
                <a:solidFill>
                  <a:schemeClr val="lt1"/>
                </a:solidFill>
                <a:latin typeface="Century Gothic"/>
                <a:ea typeface="Century Gothic"/>
                <a:cs typeface="Century Gothic"/>
                <a:sym typeface="Century Gothic"/>
              </a:rPr>
              <a:t> </a:t>
            </a:r>
            <a:endParaRPr b="1" sz="2400">
              <a:solidFill>
                <a:schemeClr val="lt1"/>
              </a:solidFill>
              <a:latin typeface="Century Gothic"/>
              <a:ea typeface="Century Gothic"/>
              <a:cs typeface="Century Gothic"/>
              <a:sym typeface="Century Gothic"/>
            </a:endParaRPr>
          </a:p>
        </p:txBody>
      </p:sp>
      <p:grpSp>
        <p:nvGrpSpPr>
          <p:cNvPr id="422" name="Google Shape;422;p37"/>
          <p:cNvGrpSpPr/>
          <p:nvPr/>
        </p:nvGrpSpPr>
        <p:grpSpPr>
          <a:xfrm>
            <a:off x="254227" y="6297581"/>
            <a:ext cx="6119809" cy="3019489"/>
            <a:chOff x="0" y="2883"/>
            <a:chExt cx="5833390" cy="2953623"/>
          </a:xfrm>
        </p:grpSpPr>
        <p:sp>
          <p:nvSpPr>
            <p:cNvPr id="423" name="Google Shape;423;p37"/>
            <p:cNvSpPr/>
            <p:nvPr/>
          </p:nvSpPr>
          <p:spPr>
            <a:xfrm rot="5400000">
              <a:off x="-85308" y="88233"/>
              <a:ext cx="568800" cy="398100"/>
            </a:xfrm>
            <a:prstGeom prst="chevron">
              <a:avLst>
                <a:gd fmla="val 50000" name="adj"/>
              </a:avLst>
            </a:prstGeom>
            <a:solidFill>
              <a:srgbClr val="ACE5E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24" name="Google Shape;424;p37"/>
            <p:cNvSpPr txBox="1"/>
            <p:nvPr/>
          </p:nvSpPr>
          <p:spPr>
            <a:xfrm>
              <a:off x="0" y="201954"/>
              <a:ext cx="398100" cy="170700"/>
            </a:xfrm>
            <a:prstGeom prst="rect">
              <a:avLst/>
            </a:prstGeom>
            <a:noFill/>
            <a:ln>
              <a:noFill/>
            </a:ln>
          </p:spPr>
          <p:txBody>
            <a:bodyPr anchorCtr="0" anchor="t" bIns="8250" lIns="8250" spcFirstLastPara="1" rIns="8250" wrap="square" tIns="8250">
              <a:noAutofit/>
            </a:bodyPr>
            <a:lstStyle/>
            <a:p>
              <a:pPr indent="0" lvl="0" marL="0" marR="0" rtl="0" algn="ctr">
                <a:lnSpc>
                  <a:spcPct val="200000"/>
                </a:lnSpc>
                <a:spcBef>
                  <a:spcPts val="0"/>
                </a:spcBef>
                <a:spcAft>
                  <a:spcPts val="0"/>
                </a:spcAft>
                <a:buNone/>
              </a:pPr>
              <a:r>
                <a:rPr lang="en-US" sz="1300">
                  <a:solidFill>
                    <a:schemeClr val="lt1"/>
                  </a:solidFill>
                  <a:latin typeface="Century Gothic"/>
                  <a:ea typeface="Century Gothic"/>
                  <a:cs typeface="Century Gothic"/>
                  <a:sym typeface="Century Gothic"/>
                </a:rPr>
                <a:t>1</a:t>
              </a:r>
              <a:endParaRPr>
                <a:latin typeface="Century Gothic"/>
                <a:ea typeface="Century Gothic"/>
                <a:cs typeface="Century Gothic"/>
                <a:sym typeface="Century Gothic"/>
              </a:endParaRPr>
            </a:p>
          </p:txBody>
        </p:sp>
        <p:sp>
          <p:nvSpPr>
            <p:cNvPr id="425" name="Google Shape;425;p37"/>
            <p:cNvSpPr/>
            <p:nvPr/>
          </p:nvSpPr>
          <p:spPr>
            <a:xfrm rot="5400000">
              <a:off x="2930890" y="-2529716"/>
              <a:ext cx="369900" cy="5435100"/>
            </a:xfrm>
            <a:prstGeom prst="round2SameRect">
              <a:avLst>
                <a:gd fmla="val 16667" name="adj1"/>
                <a:gd fmla="val 0" name="adj2"/>
              </a:avLst>
            </a:prstGeom>
            <a:solidFill>
              <a:schemeClr val="lt1">
                <a:alpha val="89800"/>
              </a:schemeClr>
            </a:solidFill>
            <a:ln cap="flat" cmpd="sng" w="9525">
              <a:solidFill>
                <a:srgbClr val="ACE5E2"/>
              </a:solidFill>
              <a:prstDash val="solid"/>
              <a:miter lim="800000"/>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26" name="Google Shape;426;p37"/>
            <p:cNvSpPr txBox="1"/>
            <p:nvPr/>
          </p:nvSpPr>
          <p:spPr>
            <a:xfrm>
              <a:off x="398143" y="95478"/>
              <a:ext cx="5417100" cy="333900"/>
            </a:xfrm>
            <a:prstGeom prst="rect">
              <a:avLst/>
            </a:prstGeom>
            <a:noFill/>
            <a:ln>
              <a:noFill/>
            </a:ln>
          </p:spPr>
          <p:txBody>
            <a:bodyPr anchorCtr="0" anchor="t" bIns="8250" lIns="92450" spcFirstLastPara="1" rIns="8250" wrap="square" tIns="8250">
              <a:noAutofit/>
            </a:bodyPr>
            <a:lstStyle/>
            <a:p>
              <a:pPr indent="-120650" lvl="1" marL="114300" marR="0" rtl="0" algn="l">
                <a:lnSpc>
                  <a:spcPct val="90000"/>
                </a:lnSpc>
                <a:spcBef>
                  <a:spcPts val="0"/>
                </a:spcBef>
                <a:spcAft>
                  <a:spcPts val="0"/>
                </a:spcAft>
                <a:buClr>
                  <a:schemeClr val="dk1"/>
                </a:buClr>
                <a:buSzPts val="1400"/>
                <a:buFont typeface="Century Gothic"/>
                <a:buChar char="•"/>
              </a:pPr>
              <a:r>
                <a:rPr i="0" lang="en-US" u="none" cap="none" strike="noStrike">
                  <a:solidFill>
                    <a:schemeClr val="dk1"/>
                  </a:solidFill>
                  <a:latin typeface="Century Gothic"/>
                  <a:ea typeface="Century Gothic"/>
                  <a:cs typeface="Century Gothic"/>
                  <a:sym typeface="Century Gothic"/>
                </a:rPr>
                <a:t>Selective Serotonin Reuptake Inhibitors (</a:t>
              </a:r>
              <a:r>
                <a:rPr b="1" i="0" lang="en-US" u="none" cap="none" strike="noStrike">
                  <a:solidFill>
                    <a:schemeClr val="accent2"/>
                  </a:solidFill>
                  <a:latin typeface="Century Gothic"/>
                  <a:ea typeface="Century Gothic"/>
                  <a:cs typeface="Century Gothic"/>
                  <a:sym typeface="Century Gothic"/>
                </a:rPr>
                <a:t>SSRIs</a:t>
              </a:r>
              <a:r>
                <a:rPr i="0" lang="en-US" u="none" cap="none" strike="noStrike">
                  <a:solidFill>
                    <a:schemeClr val="dk1"/>
                  </a:solidFill>
                  <a:latin typeface="Century Gothic"/>
                  <a:ea typeface="Century Gothic"/>
                  <a:cs typeface="Century Gothic"/>
                  <a:sym typeface="Century Gothic"/>
                </a:rPr>
                <a:t>)</a:t>
              </a:r>
              <a:endParaRPr i="0" u="none" cap="none" strike="noStrike">
                <a:solidFill>
                  <a:schemeClr val="dk1"/>
                </a:solidFill>
                <a:latin typeface="Century Gothic"/>
                <a:ea typeface="Century Gothic"/>
                <a:cs typeface="Century Gothic"/>
                <a:sym typeface="Century Gothic"/>
              </a:endParaRPr>
            </a:p>
          </p:txBody>
        </p:sp>
        <p:sp>
          <p:nvSpPr>
            <p:cNvPr id="427" name="Google Shape;427;p37"/>
            <p:cNvSpPr/>
            <p:nvPr/>
          </p:nvSpPr>
          <p:spPr>
            <a:xfrm rot="5400000">
              <a:off x="-85308" y="609776"/>
              <a:ext cx="568800" cy="398100"/>
            </a:xfrm>
            <a:prstGeom prst="chevron">
              <a:avLst>
                <a:gd fmla="val 50000" name="adj"/>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28" name="Google Shape;428;p37"/>
            <p:cNvSpPr txBox="1"/>
            <p:nvPr/>
          </p:nvSpPr>
          <p:spPr>
            <a:xfrm>
              <a:off x="0" y="723497"/>
              <a:ext cx="398100" cy="170700"/>
            </a:xfrm>
            <a:prstGeom prst="rect">
              <a:avLst/>
            </a:prstGeom>
            <a:noFill/>
            <a:ln>
              <a:noFill/>
            </a:ln>
          </p:spPr>
          <p:txBody>
            <a:bodyPr anchorCtr="0" anchor="t" bIns="8250" lIns="8250" spcFirstLastPara="1" rIns="8250" wrap="square" tIns="8250">
              <a:noAutofit/>
            </a:bodyPr>
            <a:lstStyle/>
            <a:p>
              <a:pPr indent="0" lvl="0" marL="0" marR="0" rtl="0" algn="ctr">
                <a:lnSpc>
                  <a:spcPct val="200000"/>
                </a:lnSpc>
                <a:spcBef>
                  <a:spcPts val="0"/>
                </a:spcBef>
                <a:spcAft>
                  <a:spcPts val="0"/>
                </a:spcAft>
                <a:buNone/>
              </a:pPr>
              <a:r>
                <a:rPr lang="en-US" sz="1300">
                  <a:solidFill>
                    <a:schemeClr val="lt1"/>
                  </a:solidFill>
                  <a:latin typeface="Century Gothic"/>
                  <a:ea typeface="Century Gothic"/>
                  <a:cs typeface="Century Gothic"/>
                  <a:sym typeface="Century Gothic"/>
                </a:rPr>
                <a:t>2</a:t>
              </a:r>
              <a:endParaRPr>
                <a:latin typeface="Century Gothic"/>
                <a:ea typeface="Century Gothic"/>
                <a:cs typeface="Century Gothic"/>
                <a:sym typeface="Century Gothic"/>
              </a:endParaRPr>
            </a:p>
          </p:txBody>
        </p:sp>
        <p:sp>
          <p:nvSpPr>
            <p:cNvPr id="429" name="Google Shape;429;p37"/>
            <p:cNvSpPr/>
            <p:nvPr/>
          </p:nvSpPr>
          <p:spPr>
            <a:xfrm rot="5400000">
              <a:off x="2875240" y="-2008246"/>
              <a:ext cx="481200" cy="5435100"/>
            </a:xfrm>
            <a:prstGeom prst="round2SameRect">
              <a:avLst>
                <a:gd fmla="val 16667" name="adj1"/>
                <a:gd fmla="val 0" name="adj2"/>
              </a:avLst>
            </a:prstGeom>
            <a:solidFill>
              <a:schemeClr val="lt1">
                <a:alpha val="89800"/>
              </a:schemeClr>
            </a:solidFill>
            <a:ln cap="flat" cmpd="sng" w="9525">
              <a:solidFill>
                <a:srgbClr val="FEE599"/>
              </a:solidFill>
              <a:prstDash val="solid"/>
              <a:miter lim="800000"/>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0" name="Google Shape;430;p37"/>
            <p:cNvSpPr txBox="1"/>
            <p:nvPr/>
          </p:nvSpPr>
          <p:spPr>
            <a:xfrm>
              <a:off x="398142" y="492192"/>
              <a:ext cx="5411700" cy="434100"/>
            </a:xfrm>
            <a:prstGeom prst="rect">
              <a:avLst/>
            </a:prstGeom>
            <a:noFill/>
            <a:ln>
              <a:noFill/>
            </a:ln>
          </p:spPr>
          <p:txBody>
            <a:bodyPr anchorCtr="0" anchor="t" bIns="8250" lIns="92450" spcFirstLastPara="1" rIns="8250" wrap="square" tIns="8250">
              <a:noAutofit/>
            </a:bodyPr>
            <a:lstStyle/>
            <a:p>
              <a:pPr indent="-120650" lvl="1" marL="114300" marR="0" rtl="0" algn="l">
                <a:lnSpc>
                  <a:spcPct val="90000"/>
                </a:lnSpc>
                <a:spcBef>
                  <a:spcPts val="0"/>
                </a:spcBef>
                <a:spcAft>
                  <a:spcPts val="0"/>
                </a:spcAft>
                <a:buClr>
                  <a:schemeClr val="dk1"/>
                </a:buClr>
                <a:buSzPts val="1400"/>
                <a:buFont typeface="Century Gothic"/>
                <a:buChar char="•"/>
              </a:pPr>
              <a:r>
                <a:rPr i="0" lang="en-US" u="none" cap="none" strike="noStrike">
                  <a:solidFill>
                    <a:schemeClr val="dk1"/>
                  </a:solidFill>
                  <a:latin typeface="Century Gothic"/>
                  <a:ea typeface="Century Gothic"/>
                  <a:cs typeface="Century Gothic"/>
                  <a:sym typeface="Century Gothic"/>
                </a:rPr>
                <a:t>Noradrenergic and specific Serotonergic Antidepressant s (</a:t>
              </a:r>
              <a:r>
                <a:rPr b="1" i="0" lang="en-US" u="none" cap="none" strike="noStrike">
                  <a:solidFill>
                    <a:schemeClr val="accent2"/>
                  </a:solidFill>
                  <a:latin typeface="Century Gothic"/>
                  <a:ea typeface="Century Gothic"/>
                  <a:cs typeface="Century Gothic"/>
                  <a:sym typeface="Century Gothic"/>
                </a:rPr>
                <a:t>NaSSA</a:t>
              </a:r>
              <a:r>
                <a:rPr i="0" lang="en-US" u="none" cap="none" strike="noStrike">
                  <a:solidFill>
                    <a:schemeClr val="dk1"/>
                  </a:solidFill>
                  <a:latin typeface="Century Gothic"/>
                  <a:ea typeface="Century Gothic"/>
                  <a:cs typeface="Century Gothic"/>
                  <a:sym typeface="Century Gothic"/>
                </a:rPr>
                <a:t>)</a:t>
              </a:r>
              <a:endParaRPr i="0" u="none" cap="none" strike="noStrike">
                <a:solidFill>
                  <a:schemeClr val="dk1"/>
                </a:solidFill>
                <a:latin typeface="Century Gothic"/>
                <a:ea typeface="Century Gothic"/>
                <a:cs typeface="Century Gothic"/>
                <a:sym typeface="Century Gothic"/>
              </a:endParaRPr>
            </a:p>
          </p:txBody>
        </p:sp>
        <p:sp>
          <p:nvSpPr>
            <p:cNvPr id="431" name="Google Shape;431;p37"/>
            <p:cNvSpPr/>
            <p:nvPr/>
          </p:nvSpPr>
          <p:spPr>
            <a:xfrm rot="5400000">
              <a:off x="-85308" y="1075596"/>
              <a:ext cx="568800" cy="398100"/>
            </a:xfrm>
            <a:prstGeom prst="chevron">
              <a:avLst>
                <a:gd fmla="val 50000" name="adj"/>
              </a:avLst>
            </a:prstGeom>
            <a:solidFill>
              <a:srgbClr val="FFC1D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2" name="Google Shape;432;p37"/>
            <p:cNvSpPr txBox="1"/>
            <p:nvPr/>
          </p:nvSpPr>
          <p:spPr>
            <a:xfrm>
              <a:off x="0" y="1189317"/>
              <a:ext cx="398100" cy="170700"/>
            </a:xfrm>
            <a:prstGeom prst="rect">
              <a:avLst/>
            </a:prstGeom>
            <a:noFill/>
            <a:ln>
              <a:noFill/>
            </a:ln>
          </p:spPr>
          <p:txBody>
            <a:bodyPr anchorCtr="0" anchor="t" bIns="8250" lIns="8250" spcFirstLastPara="1" rIns="8250" wrap="square" tIns="8250">
              <a:noAutofit/>
            </a:bodyPr>
            <a:lstStyle/>
            <a:p>
              <a:pPr indent="0" lvl="0" marL="0" marR="0" rtl="0" algn="ctr">
                <a:lnSpc>
                  <a:spcPct val="200000"/>
                </a:lnSpc>
                <a:spcBef>
                  <a:spcPts val="0"/>
                </a:spcBef>
                <a:spcAft>
                  <a:spcPts val="0"/>
                </a:spcAft>
                <a:buNone/>
              </a:pPr>
              <a:r>
                <a:rPr lang="en-US" sz="1300">
                  <a:solidFill>
                    <a:schemeClr val="lt1"/>
                  </a:solidFill>
                  <a:latin typeface="Century Gothic"/>
                  <a:ea typeface="Century Gothic"/>
                  <a:cs typeface="Century Gothic"/>
                  <a:sym typeface="Century Gothic"/>
                </a:rPr>
                <a:t>3</a:t>
              </a:r>
              <a:endParaRPr>
                <a:latin typeface="Century Gothic"/>
                <a:ea typeface="Century Gothic"/>
                <a:cs typeface="Century Gothic"/>
                <a:sym typeface="Century Gothic"/>
              </a:endParaRPr>
            </a:p>
          </p:txBody>
        </p:sp>
        <p:sp>
          <p:nvSpPr>
            <p:cNvPr id="433" name="Google Shape;433;p37"/>
            <p:cNvSpPr/>
            <p:nvPr/>
          </p:nvSpPr>
          <p:spPr>
            <a:xfrm rot="5400000">
              <a:off x="2931039" y="-1542504"/>
              <a:ext cx="369600" cy="5435100"/>
            </a:xfrm>
            <a:prstGeom prst="round2SameRect">
              <a:avLst>
                <a:gd fmla="val 16667" name="adj1"/>
                <a:gd fmla="val 0" name="adj2"/>
              </a:avLst>
            </a:prstGeom>
            <a:solidFill>
              <a:schemeClr val="lt1">
                <a:alpha val="89800"/>
              </a:schemeClr>
            </a:solidFill>
            <a:ln cap="flat" cmpd="sng" w="9525">
              <a:solidFill>
                <a:srgbClr val="FFC1D2"/>
              </a:solidFill>
              <a:prstDash val="solid"/>
              <a:miter lim="800000"/>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4" name="Google Shape;434;p37"/>
            <p:cNvSpPr txBox="1"/>
            <p:nvPr/>
          </p:nvSpPr>
          <p:spPr>
            <a:xfrm>
              <a:off x="398142" y="1008293"/>
              <a:ext cx="5417100" cy="333600"/>
            </a:xfrm>
            <a:prstGeom prst="rect">
              <a:avLst/>
            </a:prstGeom>
            <a:noFill/>
            <a:ln>
              <a:noFill/>
            </a:ln>
          </p:spPr>
          <p:txBody>
            <a:bodyPr anchorCtr="0" anchor="ctr" bIns="8250" lIns="92450" spcFirstLastPara="1" rIns="8250" wrap="square" tIns="8250">
              <a:noAutofit/>
            </a:bodyPr>
            <a:lstStyle/>
            <a:p>
              <a:pPr indent="-31750" lvl="1" marL="114300" marR="0" rtl="0" algn="l">
                <a:lnSpc>
                  <a:spcPct val="90000"/>
                </a:lnSpc>
                <a:spcBef>
                  <a:spcPts val="0"/>
                </a:spcBef>
                <a:spcAft>
                  <a:spcPts val="0"/>
                </a:spcAft>
                <a:buClr>
                  <a:schemeClr val="dk1"/>
                </a:buClr>
                <a:buSzPts val="1300"/>
                <a:buFont typeface="Century Gothic"/>
                <a:buNone/>
              </a:pPr>
              <a:r>
                <a:t/>
              </a:r>
              <a:endParaRPr i="0" u="none" cap="none" strike="noStrike">
                <a:solidFill>
                  <a:schemeClr val="dk1"/>
                </a:solidFill>
                <a:latin typeface="Century Gothic"/>
                <a:ea typeface="Century Gothic"/>
                <a:cs typeface="Century Gothic"/>
                <a:sym typeface="Century Gothic"/>
              </a:endParaRPr>
            </a:p>
            <a:p>
              <a:pPr indent="-120650" lvl="1" marL="114300" marR="0" rtl="0" algn="l">
                <a:lnSpc>
                  <a:spcPct val="90000"/>
                </a:lnSpc>
                <a:spcBef>
                  <a:spcPts val="195"/>
                </a:spcBef>
                <a:spcAft>
                  <a:spcPts val="0"/>
                </a:spcAft>
                <a:buClr>
                  <a:schemeClr val="dk1"/>
                </a:buClr>
                <a:buSzPts val="1400"/>
                <a:buFont typeface="Century Gothic"/>
                <a:buChar char="•"/>
              </a:pPr>
              <a:r>
                <a:rPr i="0" lang="en-US" u="none" cap="none" strike="noStrike">
                  <a:solidFill>
                    <a:schemeClr val="dk1"/>
                  </a:solidFill>
                  <a:latin typeface="Century Gothic"/>
                  <a:ea typeface="Century Gothic"/>
                  <a:cs typeface="Century Gothic"/>
                  <a:sym typeface="Century Gothic"/>
                </a:rPr>
                <a:t>Serotonin-2A Antagonist and Reuptake Inhibitors (</a:t>
              </a:r>
              <a:r>
                <a:rPr b="1" i="0" lang="en-US" u="none" cap="none" strike="noStrike">
                  <a:solidFill>
                    <a:schemeClr val="accent2"/>
                  </a:solidFill>
                  <a:latin typeface="Century Gothic"/>
                  <a:ea typeface="Century Gothic"/>
                  <a:cs typeface="Century Gothic"/>
                  <a:sym typeface="Century Gothic"/>
                </a:rPr>
                <a:t>SARI</a:t>
              </a:r>
              <a:r>
                <a:rPr i="0" lang="en-US" u="none" cap="none" strike="noStrike">
                  <a:solidFill>
                    <a:schemeClr val="dk1"/>
                  </a:solidFill>
                  <a:latin typeface="Century Gothic"/>
                  <a:ea typeface="Century Gothic"/>
                  <a:cs typeface="Century Gothic"/>
                  <a:sym typeface="Century Gothic"/>
                </a:rPr>
                <a:t>)</a:t>
              </a:r>
              <a:br>
                <a:rPr i="0" lang="en-US" u="none" cap="none" strike="noStrike">
                  <a:solidFill>
                    <a:schemeClr val="dk1"/>
                  </a:solidFill>
                  <a:latin typeface="Century Gothic"/>
                  <a:ea typeface="Century Gothic"/>
                  <a:cs typeface="Century Gothic"/>
                  <a:sym typeface="Century Gothic"/>
                </a:rPr>
              </a:br>
              <a:endParaRPr i="0" u="none" cap="none" strike="noStrike">
                <a:solidFill>
                  <a:schemeClr val="dk1"/>
                </a:solidFill>
                <a:latin typeface="Century Gothic"/>
                <a:ea typeface="Century Gothic"/>
                <a:cs typeface="Century Gothic"/>
                <a:sym typeface="Century Gothic"/>
              </a:endParaRPr>
            </a:p>
          </p:txBody>
        </p:sp>
        <p:sp>
          <p:nvSpPr>
            <p:cNvPr id="435" name="Google Shape;435;p37"/>
            <p:cNvSpPr/>
            <p:nvPr/>
          </p:nvSpPr>
          <p:spPr>
            <a:xfrm rot="5400000">
              <a:off x="-85308" y="1541416"/>
              <a:ext cx="568800" cy="398100"/>
            </a:xfrm>
            <a:prstGeom prst="chevron">
              <a:avLst>
                <a:gd fmla="val 50000" name="adj"/>
              </a:avLst>
            </a:prstGeom>
            <a:solidFill>
              <a:srgbClr val="ACE5E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6" name="Google Shape;436;p37"/>
            <p:cNvSpPr txBox="1"/>
            <p:nvPr/>
          </p:nvSpPr>
          <p:spPr>
            <a:xfrm>
              <a:off x="0" y="1655137"/>
              <a:ext cx="398100" cy="170700"/>
            </a:xfrm>
            <a:prstGeom prst="rect">
              <a:avLst/>
            </a:prstGeom>
            <a:noFill/>
            <a:ln>
              <a:noFill/>
            </a:ln>
          </p:spPr>
          <p:txBody>
            <a:bodyPr anchorCtr="0" anchor="t" bIns="8250" lIns="8250" spcFirstLastPara="1" rIns="8250" wrap="square" tIns="8250">
              <a:noAutofit/>
            </a:bodyPr>
            <a:lstStyle/>
            <a:p>
              <a:pPr indent="0" lvl="0" marL="0" marR="0" rtl="0" algn="ctr">
                <a:lnSpc>
                  <a:spcPct val="200000"/>
                </a:lnSpc>
                <a:spcBef>
                  <a:spcPts val="0"/>
                </a:spcBef>
                <a:spcAft>
                  <a:spcPts val="0"/>
                </a:spcAft>
                <a:buNone/>
              </a:pPr>
              <a:r>
                <a:rPr lang="en-US" sz="1300">
                  <a:solidFill>
                    <a:schemeClr val="lt1"/>
                  </a:solidFill>
                  <a:latin typeface="Century Gothic"/>
                  <a:ea typeface="Century Gothic"/>
                  <a:cs typeface="Century Gothic"/>
                  <a:sym typeface="Century Gothic"/>
                </a:rPr>
                <a:t>4</a:t>
              </a:r>
              <a:endParaRPr>
                <a:latin typeface="Century Gothic"/>
                <a:ea typeface="Century Gothic"/>
                <a:cs typeface="Century Gothic"/>
                <a:sym typeface="Century Gothic"/>
              </a:endParaRPr>
            </a:p>
          </p:txBody>
        </p:sp>
        <p:sp>
          <p:nvSpPr>
            <p:cNvPr id="437" name="Google Shape;437;p37"/>
            <p:cNvSpPr/>
            <p:nvPr/>
          </p:nvSpPr>
          <p:spPr>
            <a:xfrm rot="5400000">
              <a:off x="2931039" y="-1076683"/>
              <a:ext cx="369600" cy="5435100"/>
            </a:xfrm>
            <a:prstGeom prst="round2SameRect">
              <a:avLst>
                <a:gd fmla="val 16667" name="adj1"/>
                <a:gd fmla="val 0" name="adj2"/>
              </a:avLst>
            </a:prstGeom>
            <a:solidFill>
              <a:schemeClr val="lt1">
                <a:alpha val="89800"/>
              </a:schemeClr>
            </a:solidFill>
            <a:ln cap="flat" cmpd="sng" w="9525">
              <a:solidFill>
                <a:srgbClr val="38B7B2"/>
              </a:solidFill>
              <a:prstDash val="solid"/>
              <a:miter lim="800000"/>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38" name="Google Shape;438;p37"/>
            <p:cNvSpPr txBox="1"/>
            <p:nvPr/>
          </p:nvSpPr>
          <p:spPr>
            <a:xfrm>
              <a:off x="398142" y="1548651"/>
              <a:ext cx="5417100" cy="333600"/>
            </a:xfrm>
            <a:prstGeom prst="rect">
              <a:avLst/>
            </a:prstGeom>
            <a:noFill/>
            <a:ln>
              <a:noFill/>
            </a:ln>
          </p:spPr>
          <p:txBody>
            <a:bodyPr anchorCtr="0" anchor="t" bIns="8250" lIns="92450" spcFirstLastPara="1" rIns="8250" wrap="square" tIns="8250">
              <a:noAutofit/>
            </a:bodyPr>
            <a:lstStyle/>
            <a:p>
              <a:pPr indent="-120650" lvl="1" marL="114300" marR="0" rtl="0" algn="l">
                <a:lnSpc>
                  <a:spcPct val="90000"/>
                </a:lnSpc>
                <a:spcBef>
                  <a:spcPts val="0"/>
                </a:spcBef>
                <a:spcAft>
                  <a:spcPts val="0"/>
                </a:spcAft>
                <a:buClr>
                  <a:schemeClr val="dk1"/>
                </a:buClr>
                <a:buSzPts val="1400"/>
                <a:buFont typeface="Century Gothic"/>
                <a:buChar char="•"/>
              </a:pPr>
              <a:r>
                <a:rPr i="0" lang="en-US" u="none" cap="none" strike="noStrike">
                  <a:solidFill>
                    <a:schemeClr val="dk1"/>
                  </a:solidFill>
                  <a:latin typeface="Century Gothic"/>
                  <a:ea typeface="Century Gothic"/>
                  <a:cs typeface="Century Gothic"/>
                  <a:sym typeface="Century Gothic"/>
                </a:rPr>
                <a:t>Serotonin and Noradrenaline Reuptake Inhibitors (</a:t>
              </a:r>
              <a:r>
                <a:rPr b="1" i="0" lang="en-US" u="none" cap="none" strike="noStrike">
                  <a:solidFill>
                    <a:schemeClr val="accent2"/>
                  </a:solidFill>
                  <a:latin typeface="Century Gothic"/>
                  <a:ea typeface="Century Gothic"/>
                  <a:cs typeface="Century Gothic"/>
                  <a:sym typeface="Century Gothic"/>
                </a:rPr>
                <a:t>SNRIs</a:t>
              </a:r>
              <a:r>
                <a:rPr i="0" lang="en-US" u="none" cap="none" strike="noStrike">
                  <a:solidFill>
                    <a:schemeClr val="dk1"/>
                  </a:solidFill>
                  <a:latin typeface="Century Gothic"/>
                  <a:ea typeface="Century Gothic"/>
                  <a:cs typeface="Century Gothic"/>
                  <a:sym typeface="Century Gothic"/>
                </a:rPr>
                <a:t>) </a:t>
              </a:r>
              <a:endParaRPr i="0" u="none" cap="none" strike="noStrike">
                <a:solidFill>
                  <a:schemeClr val="dk1"/>
                </a:solidFill>
                <a:latin typeface="Century Gothic"/>
                <a:ea typeface="Century Gothic"/>
                <a:cs typeface="Century Gothic"/>
                <a:sym typeface="Century Gothic"/>
              </a:endParaRPr>
            </a:p>
          </p:txBody>
        </p:sp>
        <p:sp>
          <p:nvSpPr>
            <p:cNvPr id="439" name="Google Shape;439;p37"/>
            <p:cNvSpPr/>
            <p:nvPr/>
          </p:nvSpPr>
          <p:spPr>
            <a:xfrm rot="5400000">
              <a:off x="-85308" y="2007236"/>
              <a:ext cx="568800" cy="398100"/>
            </a:xfrm>
            <a:prstGeom prst="chevron">
              <a:avLst>
                <a:gd fmla="val 50000" name="adj"/>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40" name="Google Shape;440;p37"/>
            <p:cNvSpPr txBox="1"/>
            <p:nvPr/>
          </p:nvSpPr>
          <p:spPr>
            <a:xfrm>
              <a:off x="0" y="2120957"/>
              <a:ext cx="398100" cy="170700"/>
            </a:xfrm>
            <a:prstGeom prst="rect">
              <a:avLst/>
            </a:prstGeom>
            <a:noFill/>
            <a:ln>
              <a:noFill/>
            </a:ln>
          </p:spPr>
          <p:txBody>
            <a:bodyPr anchorCtr="0" anchor="t" bIns="8250" lIns="8250" spcFirstLastPara="1" rIns="8250" wrap="square" tIns="8250">
              <a:noAutofit/>
            </a:bodyPr>
            <a:lstStyle/>
            <a:p>
              <a:pPr indent="0" lvl="0" marL="0" marR="0" rtl="0" algn="ctr">
                <a:lnSpc>
                  <a:spcPct val="200000"/>
                </a:lnSpc>
                <a:spcBef>
                  <a:spcPts val="0"/>
                </a:spcBef>
                <a:spcAft>
                  <a:spcPts val="0"/>
                </a:spcAft>
                <a:buNone/>
              </a:pPr>
              <a:r>
                <a:rPr lang="en-US" sz="1300">
                  <a:solidFill>
                    <a:schemeClr val="lt1"/>
                  </a:solidFill>
                  <a:latin typeface="Century Gothic"/>
                  <a:ea typeface="Century Gothic"/>
                  <a:cs typeface="Century Gothic"/>
                  <a:sym typeface="Century Gothic"/>
                </a:rPr>
                <a:t>5</a:t>
              </a:r>
              <a:endParaRPr>
                <a:latin typeface="Century Gothic"/>
                <a:ea typeface="Century Gothic"/>
                <a:cs typeface="Century Gothic"/>
                <a:sym typeface="Century Gothic"/>
              </a:endParaRPr>
            </a:p>
          </p:txBody>
        </p:sp>
        <p:sp>
          <p:nvSpPr>
            <p:cNvPr id="441" name="Google Shape;441;p37"/>
            <p:cNvSpPr/>
            <p:nvPr/>
          </p:nvSpPr>
          <p:spPr>
            <a:xfrm rot="5400000">
              <a:off x="2931039" y="-610863"/>
              <a:ext cx="369600" cy="5435100"/>
            </a:xfrm>
            <a:prstGeom prst="round2SameRect">
              <a:avLst>
                <a:gd fmla="val 16667" name="adj1"/>
                <a:gd fmla="val 0" name="adj2"/>
              </a:avLst>
            </a:prstGeom>
            <a:solidFill>
              <a:schemeClr val="lt1">
                <a:alpha val="89800"/>
              </a:schemeClr>
            </a:solidFill>
            <a:ln cap="flat" cmpd="sng" w="9525">
              <a:solidFill>
                <a:srgbClr val="FFD966"/>
              </a:solidFill>
              <a:prstDash val="solid"/>
              <a:miter lim="800000"/>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42" name="Google Shape;442;p37"/>
            <p:cNvSpPr txBox="1"/>
            <p:nvPr/>
          </p:nvSpPr>
          <p:spPr>
            <a:xfrm>
              <a:off x="398142" y="2014471"/>
              <a:ext cx="5417100" cy="333600"/>
            </a:xfrm>
            <a:prstGeom prst="rect">
              <a:avLst/>
            </a:prstGeom>
            <a:noFill/>
            <a:ln>
              <a:noFill/>
            </a:ln>
          </p:spPr>
          <p:txBody>
            <a:bodyPr anchorCtr="0" anchor="t" bIns="8250" lIns="92450" spcFirstLastPara="1" rIns="8250" wrap="square" tIns="8250">
              <a:noAutofit/>
            </a:bodyPr>
            <a:lstStyle/>
            <a:p>
              <a:pPr indent="-120650" lvl="1" marL="114300" marR="0" rtl="0" algn="l">
                <a:lnSpc>
                  <a:spcPct val="90000"/>
                </a:lnSpc>
                <a:spcBef>
                  <a:spcPts val="0"/>
                </a:spcBef>
                <a:spcAft>
                  <a:spcPts val="0"/>
                </a:spcAft>
                <a:buClr>
                  <a:schemeClr val="dk1"/>
                </a:buClr>
                <a:buSzPts val="1400"/>
                <a:buFont typeface="Century Gothic"/>
                <a:buChar char="•"/>
              </a:pPr>
              <a:r>
                <a:rPr i="0" lang="en-US" u="none" cap="none" strike="noStrike">
                  <a:solidFill>
                    <a:schemeClr val="dk1"/>
                  </a:solidFill>
                  <a:latin typeface="Century Gothic"/>
                  <a:ea typeface="Century Gothic"/>
                  <a:cs typeface="Century Gothic"/>
                  <a:sym typeface="Century Gothic"/>
                </a:rPr>
                <a:t>Norepinephrine and Dopamine Reuptake Inhibitors (</a:t>
              </a:r>
              <a:r>
                <a:rPr b="1" i="0" lang="en-US" u="none" cap="none" strike="noStrike">
                  <a:solidFill>
                    <a:schemeClr val="accent2"/>
                  </a:solidFill>
                  <a:latin typeface="Century Gothic"/>
                  <a:ea typeface="Century Gothic"/>
                  <a:cs typeface="Century Gothic"/>
                  <a:sym typeface="Century Gothic"/>
                </a:rPr>
                <a:t>NDRI</a:t>
              </a:r>
              <a:r>
                <a:rPr i="0" lang="en-US" u="none" cap="none" strike="noStrike">
                  <a:solidFill>
                    <a:schemeClr val="dk1"/>
                  </a:solidFill>
                  <a:latin typeface="Century Gothic"/>
                  <a:ea typeface="Century Gothic"/>
                  <a:cs typeface="Century Gothic"/>
                  <a:sym typeface="Century Gothic"/>
                </a:rPr>
                <a:t>)</a:t>
              </a:r>
              <a:endParaRPr i="0" u="none" cap="none" strike="noStrike">
                <a:solidFill>
                  <a:schemeClr val="dk1"/>
                </a:solidFill>
                <a:latin typeface="Century Gothic"/>
                <a:ea typeface="Century Gothic"/>
                <a:cs typeface="Century Gothic"/>
                <a:sym typeface="Century Gothic"/>
              </a:endParaRPr>
            </a:p>
          </p:txBody>
        </p:sp>
        <p:sp>
          <p:nvSpPr>
            <p:cNvPr id="443" name="Google Shape;443;p37"/>
            <p:cNvSpPr/>
            <p:nvPr/>
          </p:nvSpPr>
          <p:spPr>
            <a:xfrm rot="5400000">
              <a:off x="-85308" y="2473056"/>
              <a:ext cx="568800" cy="398100"/>
            </a:xfrm>
            <a:prstGeom prst="chevron">
              <a:avLst>
                <a:gd fmla="val 50000" name="adj"/>
              </a:avLst>
            </a:prstGeom>
            <a:solidFill>
              <a:srgbClr val="FFC1D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44" name="Google Shape;444;p37"/>
            <p:cNvSpPr txBox="1"/>
            <p:nvPr/>
          </p:nvSpPr>
          <p:spPr>
            <a:xfrm>
              <a:off x="0" y="2586777"/>
              <a:ext cx="398100" cy="170700"/>
            </a:xfrm>
            <a:prstGeom prst="rect">
              <a:avLst/>
            </a:prstGeom>
            <a:noFill/>
            <a:ln>
              <a:noFill/>
            </a:ln>
          </p:spPr>
          <p:txBody>
            <a:bodyPr anchorCtr="0" anchor="t" bIns="8250" lIns="8250" spcFirstLastPara="1" rIns="8250" wrap="square" tIns="8250">
              <a:noAutofit/>
            </a:bodyPr>
            <a:lstStyle/>
            <a:p>
              <a:pPr indent="0" lvl="0" marL="0" marR="0" rtl="0" algn="ctr">
                <a:lnSpc>
                  <a:spcPct val="200000"/>
                </a:lnSpc>
                <a:spcBef>
                  <a:spcPts val="0"/>
                </a:spcBef>
                <a:spcAft>
                  <a:spcPts val="0"/>
                </a:spcAft>
                <a:buNone/>
              </a:pPr>
              <a:r>
                <a:rPr lang="en-US" sz="1300">
                  <a:solidFill>
                    <a:schemeClr val="lt1"/>
                  </a:solidFill>
                  <a:latin typeface="Century Gothic"/>
                  <a:ea typeface="Century Gothic"/>
                  <a:cs typeface="Century Gothic"/>
                  <a:sym typeface="Century Gothic"/>
                </a:rPr>
                <a:t>6</a:t>
              </a:r>
              <a:endParaRPr>
                <a:latin typeface="Century Gothic"/>
                <a:ea typeface="Century Gothic"/>
                <a:cs typeface="Century Gothic"/>
                <a:sym typeface="Century Gothic"/>
              </a:endParaRPr>
            </a:p>
          </p:txBody>
        </p:sp>
        <p:sp>
          <p:nvSpPr>
            <p:cNvPr id="445" name="Google Shape;445;p37"/>
            <p:cNvSpPr/>
            <p:nvPr/>
          </p:nvSpPr>
          <p:spPr>
            <a:xfrm rot="5400000">
              <a:off x="2931039" y="-145044"/>
              <a:ext cx="369600" cy="5435100"/>
            </a:xfrm>
            <a:prstGeom prst="round2SameRect">
              <a:avLst>
                <a:gd fmla="val 16667" name="adj1"/>
                <a:gd fmla="val 0" name="adj2"/>
              </a:avLst>
            </a:prstGeom>
            <a:solidFill>
              <a:schemeClr val="lt1">
                <a:alpha val="89800"/>
              </a:schemeClr>
            </a:solidFill>
            <a:ln cap="flat" cmpd="sng" w="9525">
              <a:solidFill>
                <a:srgbClr val="FFC1D2"/>
              </a:solidFill>
              <a:prstDash val="solid"/>
              <a:miter lim="800000"/>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446" name="Google Shape;446;p37"/>
            <p:cNvSpPr txBox="1"/>
            <p:nvPr/>
          </p:nvSpPr>
          <p:spPr>
            <a:xfrm>
              <a:off x="398142" y="2405753"/>
              <a:ext cx="5417100" cy="333600"/>
            </a:xfrm>
            <a:prstGeom prst="rect">
              <a:avLst/>
            </a:prstGeom>
            <a:noFill/>
            <a:ln>
              <a:noFill/>
            </a:ln>
          </p:spPr>
          <p:txBody>
            <a:bodyPr anchorCtr="0" anchor="ctr" bIns="8250" lIns="92450" spcFirstLastPara="1" rIns="8250" wrap="square" tIns="8250">
              <a:noAutofit/>
            </a:bodyPr>
            <a:lstStyle/>
            <a:p>
              <a:pPr indent="-31750" lvl="1" marL="114300" marR="0" rtl="0" algn="l">
                <a:lnSpc>
                  <a:spcPct val="90000"/>
                </a:lnSpc>
                <a:spcBef>
                  <a:spcPts val="0"/>
                </a:spcBef>
                <a:spcAft>
                  <a:spcPts val="0"/>
                </a:spcAft>
                <a:buClr>
                  <a:schemeClr val="dk1"/>
                </a:buClr>
                <a:buSzPts val="1300"/>
                <a:buFont typeface="Century Gothic"/>
                <a:buNone/>
              </a:pPr>
              <a:r>
                <a:t/>
              </a:r>
              <a:endParaRPr i="0" u="none" cap="none" strike="noStrike">
                <a:solidFill>
                  <a:schemeClr val="dk1"/>
                </a:solidFill>
                <a:latin typeface="Century Gothic"/>
                <a:ea typeface="Century Gothic"/>
                <a:cs typeface="Century Gothic"/>
                <a:sym typeface="Century Gothic"/>
              </a:endParaRPr>
            </a:p>
            <a:p>
              <a:pPr indent="-120650" lvl="1" marL="114300" marR="0" rtl="0" algn="l">
                <a:lnSpc>
                  <a:spcPct val="90000"/>
                </a:lnSpc>
                <a:spcBef>
                  <a:spcPts val="195"/>
                </a:spcBef>
                <a:spcAft>
                  <a:spcPts val="0"/>
                </a:spcAft>
                <a:buClr>
                  <a:schemeClr val="dk1"/>
                </a:buClr>
                <a:buSzPts val="1400"/>
                <a:buFont typeface="Century Gothic"/>
                <a:buChar char="•"/>
              </a:pPr>
              <a:r>
                <a:rPr i="0" lang="en-US" u="none" cap="none" strike="noStrike">
                  <a:solidFill>
                    <a:schemeClr val="dk1"/>
                  </a:solidFill>
                  <a:latin typeface="Century Gothic"/>
                  <a:ea typeface="Century Gothic"/>
                  <a:cs typeface="Century Gothic"/>
                  <a:sym typeface="Century Gothic"/>
                </a:rPr>
                <a:t>NE Selective Reuptake Inhibitors (</a:t>
              </a:r>
              <a:r>
                <a:rPr b="1" i="0" lang="en-US" u="none" cap="none" strike="noStrike">
                  <a:solidFill>
                    <a:schemeClr val="accent2"/>
                  </a:solidFill>
                  <a:latin typeface="Century Gothic"/>
                  <a:ea typeface="Century Gothic"/>
                  <a:cs typeface="Century Gothic"/>
                  <a:sym typeface="Century Gothic"/>
                </a:rPr>
                <a:t>NRIs</a:t>
              </a:r>
              <a:r>
                <a:rPr i="0" lang="en-US" u="none" cap="none" strike="noStrike">
                  <a:solidFill>
                    <a:schemeClr val="dk1"/>
                  </a:solidFill>
                  <a:latin typeface="Century Gothic"/>
                  <a:ea typeface="Century Gothic"/>
                  <a:cs typeface="Century Gothic"/>
                  <a:sym typeface="Century Gothic"/>
                </a:rPr>
                <a:t>)</a:t>
              </a:r>
              <a:br>
                <a:rPr i="0" lang="en-US" u="none" cap="none" strike="noStrike">
                  <a:solidFill>
                    <a:schemeClr val="dk1"/>
                  </a:solidFill>
                  <a:latin typeface="Century Gothic"/>
                  <a:ea typeface="Century Gothic"/>
                  <a:cs typeface="Century Gothic"/>
                  <a:sym typeface="Century Gothic"/>
                </a:rPr>
              </a:br>
              <a:endParaRPr i="0" u="none" cap="none" strike="noStrike">
                <a:solidFill>
                  <a:schemeClr val="dk1"/>
                </a:solidFill>
                <a:latin typeface="Century Gothic"/>
                <a:ea typeface="Century Gothic"/>
                <a:cs typeface="Century Gothic"/>
                <a:sym typeface="Century Gothic"/>
              </a:endParaRPr>
            </a:p>
          </p:txBody>
        </p:sp>
      </p:grpSp>
      <p:sp>
        <p:nvSpPr>
          <p:cNvPr id="447" name="Google Shape;447;p37"/>
          <p:cNvSpPr/>
          <p:nvPr/>
        </p:nvSpPr>
        <p:spPr>
          <a:xfrm>
            <a:off x="257075" y="5677550"/>
            <a:ext cx="3112200" cy="340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rgbClr val="1A2835"/>
                </a:solidFill>
                <a:latin typeface="Century Gothic"/>
                <a:ea typeface="Century Gothic"/>
                <a:cs typeface="Century Gothic"/>
                <a:sym typeface="Century Gothic"/>
              </a:rPr>
              <a:t>The </a:t>
            </a:r>
            <a:r>
              <a:rPr b="1" lang="en-US">
                <a:solidFill>
                  <a:srgbClr val="1A2835"/>
                </a:solidFill>
                <a:latin typeface="Century Gothic"/>
                <a:ea typeface="Century Gothic"/>
                <a:cs typeface="Century Gothic"/>
                <a:sym typeface="Century Gothic"/>
              </a:rPr>
              <a:t>new</a:t>
            </a:r>
            <a:r>
              <a:rPr lang="en-US">
                <a:solidFill>
                  <a:srgbClr val="1A2835"/>
                </a:solidFill>
                <a:latin typeface="Century Gothic"/>
                <a:ea typeface="Century Gothic"/>
                <a:cs typeface="Century Gothic"/>
                <a:sym typeface="Century Gothic"/>
              </a:rPr>
              <a:t> groups are </a:t>
            </a:r>
            <a:r>
              <a:rPr b="1" lang="en-US">
                <a:solidFill>
                  <a:schemeClr val="accent4"/>
                </a:solidFill>
                <a:latin typeface="Century Gothic"/>
                <a:ea typeface="Century Gothic"/>
                <a:cs typeface="Century Gothic"/>
                <a:sym typeface="Century Gothic"/>
              </a:rPr>
              <a:t>6</a:t>
            </a:r>
            <a:r>
              <a:rPr lang="en-US">
                <a:solidFill>
                  <a:srgbClr val="1A2835"/>
                </a:solidFill>
                <a:latin typeface="Century Gothic"/>
                <a:ea typeface="Century Gothic"/>
                <a:cs typeface="Century Gothic"/>
                <a:sym typeface="Century Gothic"/>
              </a:rPr>
              <a:t> in number:</a:t>
            </a:r>
            <a:endParaRPr>
              <a:latin typeface="Century Gothic"/>
              <a:ea typeface="Century Gothic"/>
              <a:cs typeface="Century Gothic"/>
              <a:sym typeface="Century Gothic"/>
            </a:endParaRPr>
          </a:p>
        </p:txBody>
      </p:sp>
      <p:sp>
        <p:nvSpPr>
          <p:cNvPr id="448" name="Google Shape;448;p37"/>
          <p:cNvSpPr/>
          <p:nvPr/>
        </p:nvSpPr>
        <p:spPr>
          <a:xfrm>
            <a:off x="1" y="4648200"/>
            <a:ext cx="6858000" cy="580200"/>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Century Gothic"/>
                <a:ea typeface="Century Gothic"/>
                <a:cs typeface="Century Gothic"/>
                <a:sym typeface="Century Gothic"/>
              </a:rPr>
              <a:t>New</a:t>
            </a:r>
            <a:r>
              <a:rPr b="1" lang="en-US" sz="2400">
                <a:solidFill>
                  <a:schemeClr val="lt1"/>
                </a:solidFill>
                <a:latin typeface="Century Gothic"/>
                <a:ea typeface="Century Gothic"/>
                <a:cs typeface="Century Gothic"/>
                <a:sym typeface="Century Gothic"/>
              </a:rPr>
              <a:t> Antidepressant</a:t>
            </a:r>
            <a:endParaRPr b="1" sz="2400">
              <a:solidFill>
                <a:schemeClr val="lt1"/>
              </a:solidFill>
              <a:latin typeface="Century Gothic"/>
              <a:ea typeface="Century Gothic"/>
              <a:cs typeface="Century Gothic"/>
              <a:sym typeface="Century Gothic"/>
            </a:endParaRPr>
          </a:p>
        </p:txBody>
      </p:sp>
      <p:sp>
        <p:nvSpPr>
          <p:cNvPr id="449" name="Google Shape;449;p37"/>
          <p:cNvSpPr txBox="1"/>
          <p:nvPr/>
        </p:nvSpPr>
        <p:spPr>
          <a:xfrm>
            <a:off x="299175" y="5001125"/>
            <a:ext cx="432300" cy="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38"/>
          <p:cNvSpPr/>
          <p:nvPr/>
        </p:nvSpPr>
        <p:spPr>
          <a:xfrm>
            <a:off x="62939" y="760554"/>
            <a:ext cx="5613000" cy="37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1. Selective Serotonin Reuptake Inhibitors (</a:t>
            </a:r>
            <a:r>
              <a:rPr b="1" lang="en-US" sz="1600">
                <a:solidFill>
                  <a:schemeClr val="accent2"/>
                </a:solidFill>
                <a:latin typeface="Century Gothic"/>
                <a:ea typeface="Century Gothic"/>
                <a:cs typeface="Century Gothic"/>
                <a:sym typeface="Century Gothic"/>
              </a:rPr>
              <a:t>SSRIs</a:t>
            </a:r>
            <a:r>
              <a:rPr b="1" lang="en-US" sz="1600">
                <a:solidFill>
                  <a:schemeClr val="dk1"/>
                </a:solidFill>
                <a:latin typeface="Century Gothic"/>
                <a:ea typeface="Century Gothic"/>
                <a:cs typeface="Century Gothic"/>
                <a:sym typeface="Century Gothic"/>
              </a:rPr>
              <a:t>)</a:t>
            </a:r>
            <a:endParaRPr b="1" sz="1600">
              <a:solidFill>
                <a:schemeClr val="dk1"/>
              </a:solidFill>
              <a:latin typeface="Century Gothic"/>
              <a:ea typeface="Century Gothic"/>
              <a:cs typeface="Century Gothic"/>
              <a:sym typeface="Century Gothic"/>
            </a:endParaRPr>
          </a:p>
        </p:txBody>
      </p:sp>
      <p:sp>
        <p:nvSpPr>
          <p:cNvPr id="455" name="Google Shape;455;p38"/>
          <p:cNvSpPr/>
          <p:nvPr/>
        </p:nvSpPr>
        <p:spPr>
          <a:xfrm>
            <a:off x="303310" y="1247026"/>
            <a:ext cx="6086400" cy="4899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l">
              <a:spcBef>
                <a:spcPts val="0"/>
              </a:spcBef>
              <a:spcAft>
                <a:spcPts val="0"/>
              </a:spcAft>
              <a:buNone/>
            </a:pPr>
            <a:r>
              <a:rPr lang="en-US" sz="1400">
                <a:solidFill>
                  <a:schemeClr val="dk1"/>
                </a:solidFill>
                <a:latin typeface="Century Gothic"/>
                <a:ea typeface="Century Gothic"/>
                <a:cs typeface="Century Gothic"/>
                <a:sym typeface="Century Gothic"/>
              </a:rPr>
              <a:t>The </a:t>
            </a:r>
            <a:r>
              <a:rPr b="1" lang="en-US" sz="1400">
                <a:solidFill>
                  <a:schemeClr val="dk1"/>
                </a:solidFill>
                <a:latin typeface="Century Gothic"/>
                <a:ea typeface="Century Gothic"/>
                <a:cs typeface="Century Gothic"/>
                <a:sym typeface="Century Gothic"/>
              </a:rPr>
              <a:t>most widely utilized </a:t>
            </a:r>
            <a:r>
              <a:rPr lang="en-US" sz="1400">
                <a:solidFill>
                  <a:schemeClr val="dk1"/>
                </a:solidFill>
                <a:latin typeface="Century Gothic"/>
                <a:ea typeface="Century Gothic"/>
                <a:cs typeface="Century Gothic"/>
                <a:sym typeface="Century Gothic"/>
              </a:rPr>
              <a:t>class of antidepressants in </a:t>
            </a:r>
            <a:r>
              <a:rPr b="1" lang="en-US" sz="1400">
                <a:solidFill>
                  <a:schemeClr val="dk1"/>
                </a:solidFill>
                <a:latin typeface="Century Gothic"/>
                <a:ea typeface="Century Gothic"/>
                <a:cs typeface="Century Gothic"/>
                <a:sym typeface="Century Gothic"/>
              </a:rPr>
              <a:t>clinical practice</a:t>
            </a:r>
            <a:r>
              <a:rPr lang="en-US" sz="1400">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p:txBody>
      </p:sp>
      <p:sp>
        <p:nvSpPr>
          <p:cNvPr id="456" name="Google Shape;456;p38"/>
          <p:cNvSpPr/>
          <p:nvPr/>
        </p:nvSpPr>
        <p:spPr>
          <a:xfrm>
            <a:off x="55101" y="3837075"/>
            <a:ext cx="3651900" cy="3705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Why do we call them SELECTIVE?</a:t>
            </a:r>
            <a:endParaRPr sz="1600">
              <a:solidFill>
                <a:schemeClr val="dk1"/>
              </a:solidFill>
              <a:latin typeface="Century Gothic"/>
              <a:ea typeface="Century Gothic"/>
              <a:cs typeface="Century Gothic"/>
              <a:sym typeface="Century Gothic"/>
            </a:endParaRPr>
          </a:p>
        </p:txBody>
      </p:sp>
      <p:sp>
        <p:nvSpPr>
          <p:cNvPr id="457" name="Google Shape;457;p38"/>
          <p:cNvSpPr/>
          <p:nvPr/>
        </p:nvSpPr>
        <p:spPr>
          <a:xfrm>
            <a:off x="64500" y="1998100"/>
            <a:ext cx="2942400" cy="37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How does this group act?</a:t>
            </a:r>
            <a:endParaRPr sz="1600">
              <a:solidFill>
                <a:schemeClr val="dk1"/>
              </a:solidFill>
              <a:latin typeface="Century Gothic"/>
              <a:ea typeface="Century Gothic"/>
              <a:cs typeface="Century Gothic"/>
              <a:sym typeface="Century Gothic"/>
            </a:endParaRPr>
          </a:p>
        </p:txBody>
      </p:sp>
      <p:sp>
        <p:nvSpPr>
          <p:cNvPr id="458" name="Google Shape;458;p38"/>
          <p:cNvSpPr/>
          <p:nvPr/>
        </p:nvSpPr>
        <p:spPr>
          <a:xfrm>
            <a:off x="326628" y="4426388"/>
            <a:ext cx="6063000" cy="6561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lang="en-US" sz="1400">
                <a:solidFill>
                  <a:srgbClr val="1A2835"/>
                </a:solidFill>
                <a:latin typeface="Century Gothic"/>
                <a:ea typeface="Century Gothic"/>
                <a:cs typeface="Century Gothic"/>
                <a:sym typeface="Century Gothic"/>
              </a:rPr>
              <a:t>Because they affect only the reuptake pumps responsible for</a:t>
            </a:r>
            <a:endParaRPr>
              <a:latin typeface="Century Gothic"/>
              <a:ea typeface="Century Gothic"/>
              <a:cs typeface="Century Gothic"/>
              <a:sym typeface="Century Gothic"/>
            </a:endParaRPr>
          </a:p>
          <a:p>
            <a:pPr indent="0" lvl="0" marL="0" marR="0" rtl="0" algn="l">
              <a:lnSpc>
                <a:spcPct val="80000"/>
              </a:lnSpc>
              <a:spcBef>
                <a:spcPts val="0"/>
              </a:spcBef>
              <a:spcAft>
                <a:spcPts val="0"/>
              </a:spcAft>
              <a:buNone/>
            </a:pPr>
            <a:r>
              <a:t/>
            </a:r>
            <a:endParaRPr sz="700">
              <a:solidFill>
                <a:srgbClr val="FF0000"/>
              </a:solidFill>
              <a:latin typeface="Century Gothic"/>
              <a:ea typeface="Century Gothic"/>
              <a:cs typeface="Century Gothic"/>
              <a:sym typeface="Century Gothic"/>
            </a:endParaRPr>
          </a:p>
          <a:p>
            <a:pPr indent="0" lvl="0" marL="0" marR="0" rtl="0" algn="l">
              <a:lnSpc>
                <a:spcPct val="80000"/>
              </a:lnSpc>
              <a:spcBef>
                <a:spcPts val="0"/>
              </a:spcBef>
              <a:spcAft>
                <a:spcPts val="0"/>
              </a:spcAft>
              <a:buNone/>
            </a:pPr>
            <a:r>
              <a:rPr lang="en-US" sz="1400">
                <a:solidFill>
                  <a:srgbClr val="FF0000"/>
                </a:solidFill>
                <a:latin typeface="Century Gothic"/>
                <a:ea typeface="Century Gothic"/>
                <a:cs typeface="Century Gothic"/>
                <a:sym typeface="Century Gothic"/>
              </a:rPr>
              <a:t>Serotonin only.</a:t>
            </a:r>
            <a:endParaRPr sz="1400">
              <a:solidFill>
                <a:srgbClr val="FF0000"/>
              </a:solidFill>
              <a:latin typeface="Century Gothic"/>
              <a:ea typeface="Century Gothic"/>
              <a:cs typeface="Century Gothic"/>
              <a:sym typeface="Century Gothic"/>
            </a:endParaRPr>
          </a:p>
        </p:txBody>
      </p:sp>
      <p:sp>
        <p:nvSpPr>
          <p:cNvPr id="459" name="Google Shape;459;p38"/>
          <p:cNvSpPr/>
          <p:nvPr/>
        </p:nvSpPr>
        <p:spPr>
          <a:xfrm>
            <a:off x="303300" y="2452574"/>
            <a:ext cx="6086400" cy="10728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80000"/>
              </a:lnSpc>
              <a:spcBef>
                <a:spcPts val="0"/>
              </a:spcBef>
              <a:spcAft>
                <a:spcPts val="0"/>
              </a:spcAft>
              <a:buNone/>
            </a:pPr>
            <a:r>
              <a:rPr lang="en-US" sz="1400">
                <a:solidFill>
                  <a:srgbClr val="1A2835"/>
                </a:solidFill>
                <a:latin typeface="Century Gothic"/>
                <a:ea typeface="Century Gothic"/>
                <a:cs typeface="Century Gothic"/>
                <a:sym typeface="Century Gothic"/>
              </a:rPr>
              <a:t>By increasing the level of </a:t>
            </a:r>
            <a:r>
              <a:rPr b="1" lang="en-US" sz="1400">
                <a:solidFill>
                  <a:srgbClr val="1A2835"/>
                </a:solidFill>
                <a:latin typeface="Century Gothic"/>
                <a:ea typeface="Century Gothic"/>
                <a:cs typeface="Century Gothic"/>
                <a:sym typeface="Century Gothic"/>
              </a:rPr>
              <a:t>serotonin</a:t>
            </a:r>
            <a:r>
              <a:rPr lang="en-US" sz="1400">
                <a:solidFill>
                  <a:srgbClr val="1A2835"/>
                </a:solidFill>
                <a:latin typeface="Century Gothic"/>
                <a:ea typeface="Century Gothic"/>
                <a:cs typeface="Century Gothic"/>
                <a:sym typeface="Century Gothic"/>
              </a:rPr>
              <a:t> (5-HT) in the synaptic gap by</a:t>
            </a:r>
            <a:endParaRPr>
              <a:latin typeface="Century Gothic"/>
              <a:ea typeface="Century Gothic"/>
              <a:cs typeface="Century Gothic"/>
              <a:sym typeface="Century Gothic"/>
            </a:endParaRPr>
          </a:p>
          <a:p>
            <a:pPr indent="0" lvl="0" marL="0" marR="0" rtl="0" algn="l">
              <a:lnSpc>
                <a:spcPct val="80000"/>
              </a:lnSpc>
              <a:spcBef>
                <a:spcPts val="0"/>
              </a:spcBef>
              <a:spcAft>
                <a:spcPts val="0"/>
              </a:spcAft>
              <a:buNone/>
            </a:pPr>
            <a:r>
              <a:t/>
            </a:r>
            <a:endParaRPr sz="600">
              <a:solidFill>
                <a:srgbClr val="1A2835"/>
              </a:solidFill>
              <a:latin typeface="Century Gothic"/>
              <a:ea typeface="Century Gothic"/>
              <a:cs typeface="Century Gothic"/>
              <a:sym typeface="Century Gothic"/>
            </a:endParaRPr>
          </a:p>
          <a:p>
            <a:pPr indent="0" lvl="0" marL="0" marR="0" rtl="0" algn="l">
              <a:lnSpc>
                <a:spcPct val="80000"/>
              </a:lnSpc>
              <a:spcBef>
                <a:spcPts val="0"/>
              </a:spcBef>
              <a:spcAft>
                <a:spcPts val="0"/>
              </a:spcAft>
              <a:buNone/>
            </a:pPr>
            <a:r>
              <a:rPr b="1" lang="en-US" sz="1400">
                <a:solidFill>
                  <a:schemeClr val="dk1"/>
                </a:solidFill>
                <a:latin typeface="Century Gothic"/>
                <a:ea typeface="Century Gothic"/>
                <a:cs typeface="Century Gothic"/>
                <a:sym typeface="Century Gothic"/>
              </a:rPr>
              <a:t>inhibiting</a:t>
            </a:r>
            <a:r>
              <a:rPr lang="en-US" sz="1400">
                <a:solidFill>
                  <a:schemeClr val="dk1"/>
                </a:solidFill>
                <a:latin typeface="Century Gothic"/>
                <a:ea typeface="Century Gothic"/>
                <a:cs typeface="Century Gothic"/>
                <a:sym typeface="Century Gothic"/>
              </a:rPr>
              <a:t> its re-uptake</a:t>
            </a:r>
            <a:r>
              <a:rPr lang="en-US" sz="1400">
                <a:solidFill>
                  <a:srgbClr val="BF9000"/>
                </a:solidFill>
                <a:latin typeface="Century Gothic"/>
                <a:ea typeface="Century Gothic"/>
                <a:cs typeface="Century Gothic"/>
                <a:sym typeface="Century Gothic"/>
              </a:rPr>
              <a:t> </a:t>
            </a:r>
            <a:r>
              <a:rPr lang="en-US" sz="1400">
                <a:solidFill>
                  <a:srgbClr val="1A2835"/>
                </a:solidFill>
                <a:latin typeface="Century Gothic"/>
                <a:ea typeface="Century Gothic"/>
                <a:cs typeface="Century Gothic"/>
                <a:sym typeface="Century Gothic"/>
              </a:rPr>
              <a:t>within the brain.</a:t>
            </a:r>
            <a:endParaRPr>
              <a:latin typeface="Century Gothic"/>
              <a:ea typeface="Century Gothic"/>
              <a:cs typeface="Century Gothic"/>
              <a:sym typeface="Century Gothic"/>
            </a:endParaRPr>
          </a:p>
          <a:p>
            <a:pPr indent="0" lvl="0" marL="0" marR="0" rtl="0" algn="l">
              <a:lnSpc>
                <a:spcPct val="80000"/>
              </a:lnSpc>
              <a:spcBef>
                <a:spcPts val="0"/>
              </a:spcBef>
              <a:spcAft>
                <a:spcPts val="0"/>
              </a:spcAft>
              <a:buNone/>
            </a:pPr>
            <a:r>
              <a:t/>
            </a:r>
            <a:endParaRPr sz="600">
              <a:latin typeface="Century Gothic"/>
              <a:ea typeface="Century Gothic"/>
              <a:cs typeface="Century Gothic"/>
              <a:sym typeface="Century Gothic"/>
            </a:endParaRPr>
          </a:p>
          <a:p>
            <a:pPr indent="0" lvl="0" marL="0" marR="0" rtl="0" algn="l">
              <a:lnSpc>
                <a:spcPct val="80000"/>
              </a:lnSpc>
              <a:spcBef>
                <a:spcPts val="0"/>
              </a:spcBef>
              <a:spcAft>
                <a:spcPts val="0"/>
              </a:spcAft>
              <a:buNone/>
            </a:pPr>
            <a:r>
              <a:rPr lang="en-US" sz="1400">
                <a:solidFill>
                  <a:srgbClr val="999999"/>
                </a:solidFill>
                <a:latin typeface="Century Gothic"/>
                <a:ea typeface="Century Gothic"/>
                <a:cs typeface="Century Gothic"/>
                <a:sym typeface="Century Gothic"/>
              </a:rPr>
              <a:t>→</a:t>
            </a:r>
            <a:r>
              <a:rPr b="1" lang="en-US" sz="1400">
                <a:solidFill>
                  <a:srgbClr val="999999"/>
                </a:solidFill>
                <a:latin typeface="Century Gothic"/>
                <a:ea typeface="Century Gothic"/>
                <a:cs typeface="Century Gothic"/>
                <a:sym typeface="Century Gothic"/>
              </a:rPr>
              <a:t> Block 5HT transport → ↑ 5-HT levels in synapse.</a:t>
            </a:r>
            <a:endParaRPr>
              <a:solidFill>
                <a:srgbClr val="999999"/>
              </a:solidFill>
              <a:latin typeface="Century Gothic"/>
              <a:ea typeface="Century Gothic"/>
              <a:cs typeface="Century Gothic"/>
              <a:sym typeface="Century Gothic"/>
            </a:endParaRPr>
          </a:p>
        </p:txBody>
      </p:sp>
      <p:sp>
        <p:nvSpPr>
          <p:cNvPr id="460" name="Google Shape;460;p38"/>
          <p:cNvSpPr/>
          <p:nvPr/>
        </p:nvSpPr>
        <p:spPr>
          <a:xfrm>
            <a:off x="64471" y="5311057"/>
            <a:ext cx="1440900" cy="34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Examples:</a:t>
            </a:r>
            <a:endParaRPr sz="1600">
              <a:solidFill>
                <a:schemeClr val="dk1"/>
              </a:solidFill>
              <a:latin typeface="Century Gothic"/>
              <a:ea typeface="Century Gothic"/>
              <a:cs typeface="Century Gothic"/>
              <a:sym typeface="Century Gothic"/>
            </a:endParaRPr>
          </a:p>
        </p:txBody>
      </p:sp>
      <p:sp>
        <p:nvSpPr>
          <p:cNvPr id="461" name="Google Shape;461;p38"/>
          <p:cNvSpPr/>
          <p:nvPr/>
        </p:nvSpPr>
        <p:spPr>
          <a:xfrm>
            <a:off x="141250" y="5786600"/>
            <a:ext cx="6564300" cy="3162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1" algn="l">
              <a:lnSpc>
                <a:spcPct val="90000"/>
              </a:lnSpc>
              <a:spcBef>
                <a:spcPts val="0"/>
              </a:spcBef>
              <a:spcAft>
                <a:spcPts val="0"/>
              </a:spcAft>
              <a:buNone/>
            </a:pPr>
            <a:r>
              <a:rPr b="1" lang="en-US">
                <a:solidFill>
                  <a:schemeClr val="accent2"/>
                </a:solidFill>
                <a:latin typeface="Century Gothic"/>
                <a:ea typeface="Century Gothic"/>
                <a:cs typeface="Century Gothic"/>
                <a:sym typeface="Century Gothic"/>
              </a:rPr>
              <a:t>Fluox</a:t>
            </a:r>
            <a:r>
              <a:rPr b="1" lang="en-US">
                <a:solidFill>
                  <a:srgbClr val="F6B26B"/>
                </a:solidFill>
                <a:latin typeface="Century Gothic"/>
                <a:ea typeface="Century Gothic"/>
                <a:cs typeface="Century Gothic"/>
                <a:sym typeface="Century Gothic"/>
              </a:rPr>
              <a:t>etine</a:t>
            </a:r>
            <a:r>
              <a:rPr b="1" lang="en-US">
                <a:solidFill>
                  <a:schemeClr val="dk1"/>
                </a:solidFill>
                <a:latin typeface="Century Gothic"/>
                <a:ea typeface="Century Gothic"/>
                <a:cs typeface="Century Gothic"/>
                <a:sym typeface="Century Gothic"/>
              </a:rPr>
              <a:t>, </a:t>
            </a:r>
            <a:r>
              <a:rPr b="1" lang="en-US">
                <a:solidFill>
                  <a:schemeClr val="accent2"/>
                </a:solidFill>
                <a:latin typeface="Century Gothic"/>
                <a:ea typeface="Century Gothic"/>
                <a:cs typeface="Century Gothic"/>
                <a:sym typeface="Century Gothic"/>
              </a:rPr>
              <a:t>Paro</a:t>
            </a:r>
            <a:r>
              <a:rPr b="1" lang="en-US">
                <a:solidFill>
                  <a:srgbClr val="F6B26B"/>
                </a:solidFill>
                <a:latin typeface="Century Gothic"/>
                <a:ea typeface="Century Gothic"/>
                <a:cs typeface="Century Gothic"/>
                <a:sym typeface="Century Gothic"/>
              </a:rPr>
              <a:t>xetine</a:t>
            </a:r>
            <a:r>
              <a:rPr b="1" lang="en-US">
                <a:solidFill>
                  <a:schemeClr val="dk1"/>
                </a:solidFill>
                <a:latin typeface="Century Gothic"/>
                <a:ea typeface="Century Gothic"/>
                <a:cs typeface="Century Gothic"/>
                <a:sym typeface="Century Gothic"/>
              </a:rPr>
              <a:t>, </a:t>
            </a:r>
            <a:r>
              <a:rPr b="1" lang="en-US">
                <a:solidFill>
                  <a:schemeClr val="accent2"/>
                </a:solidFill>
                <a:latin typeface="Century Gothic"/>
                <a:ea typeface="Century Gothic"/>
                <a:cs typeface="Century Gothic"/>
                <a:sym typeface="Century Gothic"/>
              </a:rPr>
              <a:t>Fluvoxamine</a:t>
            </a:r>
            <a:r>
              <a:rPr b="1" lang="en-US">
                <a:solidFill>
                  <a:schemeClr val="dk1"/>
                </a:solidFill>
                <a:latin typeface="Century Gothic"/>
                <a:ea typeface="Century Gothic"/>
                <a:cs typeface="Century Gothic"/>
                <a:sym typeface="Century Gothic"/>
              </a:rPr>
              <a:t>, </a:t>
            </a:r>
            <a:r>
              <a:rPr b="1" lang="en-US">
                <a:solidFill>
                  <a:schemeClr val="accent2"/>
                </a:solidFill>
                <a:latin typeface="Century Gothic"/>
                <a:ea typeface="Century Gothic"/>
                <a:cs typeface="Century Gothic"/>
                <a:sym typeface="Century Gothic"/>
              </a:rPr>
              <a:t>Sertraline</a:t>
            </a:r>
            <a:r>
              <a:rPr b="1" lang="en-US">
                <a:solidFill>
                  <a:schemeClr val="dk1"/>
                </a:solidFill>
                <a:latin typeface="Century Gothic"/>
                <a:ea typeface="Century Gothic"/>
                <a:cs typeface="Century Gothic"/>
                <a:sym typeface="Century Gothic"/>
              </a:rPr>
              <a:t>, </a:t>
            </a:r>
            <a:r>
              <a:rPr b="1" lang="en-US">
                <a:solidFill>
                  <a:schemeClr val="accent2"/>
                </a:solidFill>
                <a:latin typeface="Century Gothic"/>
                <a:ea typeface="Century Gothic"/>
                <a:cs typeface="Century Gothic"/>
                <a:sym typeface="Century Gothic"/>
              </a:rPr>
              <a:t>Cit</a:t>
            </a:r>
            <a:r>
              <a:rPr b="1" lang="en-US">
                <a:solidFill>
                  <a:srgbClr val="FFD80E"/>
                </a:solidFill>
                <a:latin typeface="Century Gothic"/>
                <a:ea typeface="Century Gothic"/>
                <a:cs typeface="Century Gothic"/>
                <a:sym typeface="Century Gothic"/>
              </a:rPr>
              <a:t>alopram</a:t>
            </a:r>
            <a:r>
              <a:rPr b="1" lang="en-US">
                <a:solidFill>
                  <a:schemeClr val="dk1"/>
                </a:solidFill>
                <a:latin typeface="Century Gothic"/>
                <a:ea typeface="Century Gothic"/>
                <a:cs typeface="Century Gothic"/>
                <a:sym typeface="Century Gothic"/>
              </a:rPr>
              <a:t>, </a:t>
            </a:r>
            <a:r>
              <a:rPr b="1" lang="en-US">
                <a:solidFill>
                  <a:schemeClr val="accent2"/>
                </a:solidFill>
                <a:latin typeface="Century Gothic"/>
                <a:ea typeface="Century Gothic"/>
                <a:cs typeface="Century Gothic"/>
                <a:sym typeface="Century Gothic"/>
              </a:rPr>
              <a:t>Escit</a:t>
            </a:r>
            <a:r>
              <a:rPr b="1" lang="en-US">
                <a:solidFill>
                  <a:srgbClr val="FFD80E"/>
                </a:solidFill>
                <a:latin typeface="Century Gothic"/>
                <a:ea typeface="Century Gothic"/>
                <a:cs typeface="Century Gothic"/>
                <a:sym typeface="Century Gothic"/>
              </a:rPr>
              <a:t>alopram</a:t>
            </a:r>
            <a:endParaRPr>
              <a:solidFill>
                <a:srgbClr val="FFD80E"/>
              </a:solidFill>
              <a:latin typeface="Century Gothic"/>
              <a:ea typeface="Century Gothic"/>
              <a:cs typeface="Century Gothic"/>
              <a:sym typeface="Century Gothic"/>
            </a:endParaRPr>
          </a:p>
        </p:txBody>
      </p:sp>
      <p:sp>
        <p:nvSpPr>
          <p:cNvPr id="462" name="Google Shape;462;p38"/>
          <p:cNvSpPr/>
          <p:nvPr/>
        </p:nvSpPr>
        <p:spPr>
          <a:xfrm>
            <a:off x="1" y="0"/>
            <a:ext cx="6858000" cy="580200"/>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Century Gothic"/>
                <a:ea typeface="Century Gothic"/>
                <a:cs typeface="Century Gothic"/>
                <a:sym typeface="Century Gothic"/>
              </a:rPr>
              <a:t>New</a:t>
            </a:r>
            <a:r>
              <a:rPr b="1" lang="en-US" sz="2400">
                <a:solidFill>
                  <a:schemeClr val="lt1"/>
                </a:solidFill>
                <a:latin typeface="Century Gothic"/>
                <a:ea typeface="Century Gothic"/>
                <a:cs typeface="Century Gothic"/>
                <a:sym typeface="Century Gothic"/>
              </a:rPr>
              <a:t> Antidepressant</a:t>
            </a:r>
            <a:endParaRPr b="1" sz="2400">
              <a:solidFill>
                <a:schemeClr val="lt1"/>
              </a:solidFill>
              <a:latin typeface="Century Gothic"/>
              <a:ea typeface="Century Gothic"/>
              <a:cs typeface="Century Gothic"/>
              <a:sym typeface="Century Gothic"/>
            </a:endParaRPr>
          </a:p>
        </p:txBody>
      </p:sp>
      <p:sp>
        <p:nvSpPr>
          <p:cNvPr id="463" name="Google Shape;463;p38"/>
          <p:cNvSpPr txBox="1"/>
          <p:nvPr/>
        </p:nvSpPr>
        <p:spPr>
          <a:xfrm>
            <a:off x="299175" y="352925"/>
            <a:ext cx="432300" cy="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pic>
        <p:nvPicPr>
          <p:cNvPr descr="D:\deperession\Copy of DODO\Copy of DODO\hdc_0000_0001_0_img0054.jpg" id="468" name="Google Shape;468;p39"/>
          <p:cNvPicPr preferRelativeResize="0"/>
          <p:nvPr/>
        </p:nvPicPr>
        <p:blipFill rotWithShape="1">
          <a:blip r:embed="rId3">
            <a:alphaModFix/>
          </a:blip>
          <a:srcRect b="0" l="0" r="0" t="0"/>
          <a:stretch/>
        </p:blipFill>
        <p:spPr>
          <a:xfrm>
            <a:off x="214825" y="1084925"/>
            <a:ext cx="3103825" cy="2846150"/>
          </a:xfrm>
          <a:prstGeom prst="rect">
            <a:avLst/>
          </a:prstGeom>
          <a:noFill/>
          <a:ln>
            <a:noFill/>
          </a:ln>
        </p:spPr>
      </p:pic>
      <p:pic>
        <p:nvPicPr>
          <p:cNvPr descr="Picture1" id="469" name="Google Shape;469;p39"/>
          <p:cNvPicPr preferRelativeResize="0"/>
          <p:nvPr/>
        </p:nvPicPr>
        <p:blipFill rotWithShape="1">
          <a:blip r:embed="rId4">
            <a:alphaModFix/>
          </a:blip>
          <a:srcRect b="0" l="0" r="0" t="0"/>
          <a:stretch/>
        </p:blipFill>
        <p:spPr>
          <a:xfrm>
            <a:off x="3505200" y="1084925"/>
            <a:ext cx="3192525" cy="2846150"/>
          </a:xfrm>
          <a:prstGeom prst="rect">
            <a:avLst/>
          </a:prstGeom>
          <a:noFill/>
          <a:ln>
            <a:noFill/>
          </a:ln>
        </p:spPr>
      </p:pic>
      <p:sp>
        <p:nvSpPr>
          <p:cNvPr id="470" name="Google Shape;470;p39"/>
          <p:cNvSpPr/>
          <p:nvPr/>
        </p:nvSpPr>
        <p:spPr>
          <a:xfrm>
            <a:off x="407600" y="4298652"/>
            <a:ext cx="5832000" cy="8283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rgbClr val="555555"/>
              </a:solidFill>
              <a:latin typeface="Century Gothic"/>
              <a:ea typeface="Century Gothic"/>
              <a:cs typeface="Century Gothic"/>
              <a:sym typeface="Century Gothic"/>
            </a:endParaRPr>
          </a:p>
          <a:p>
            <a:pPr indent="0" lvl="0" marL="0" rtl="0" algn="l">
              <a:spcBef>
                <a:spcPts val="0"/>
              </a:spcBef>
              <a:spcAft>
                <a:spcPts val="0"/>
              </a:spcAft>
              <a:buNone/>
            </a:pPr>
            <a:r>
              <a:rPr lang="en-US">
                <a:solidFill>
                  <a:srgbClr val="555555"/>
                </a:solidFill>
                <a:latin typeface="Century Gothic"/>
                <a:ea typeface="Century Gothic"/>
                <a:cs typeface="Century Gothic"/>
                <a:sym typeface="Century Gothic"/>
              </a:rPr>
              <a:t>Selective serotonin reuptake inhibitors </a:t>
            </a:r>
            <a:r>
              <a:rPr b="1" lang="en-US">
                <a:solidFill>
                  <a:schemeClr val="accent2"/>
                </a:solidFill>
                <a:latin typeface="Century Gothic"/>
                <a:ea typeface="Century Gothic"/>
                <a:cs typeface="Century Gothic"/>
                <a:sym typeface="Century Gothic"/>
              </a:rPr>
              <a:t>(SSRI)</a:t>
            </a:r>
            <a:r>
              <a:rPr b="1" lang="en-US">
                <a:solidFill>
                  <a:schemeClr val="dk1"/>
                </a:solidFill>
                <a:latin typeface="Century Gothic"/>
                <a:ea typeface="Century Gothic"/>
                <a:cs typeface="Century Gothic"/>
                <a:sym typeface="Century Gothic"/>
              </a:rPr>
              <a:t>:</a:t>
            </a:r>
            <a:endParaRPr b="1">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US">
                <a:solidFill>
                  <a:srgbClr val="555555"/>
                </a:solidFill>
                <a:latin typeface="Century Gothic"/>
                <a:ea typeface="Century Gothic"/>
                <a:cs typeface="Century Gothic"/>
                <a:sym typeface="Century Gothic"/>
              </a:rPr>
              <a:t> Binds to SERT→ Block 5HT transport➔ increase 5-HT levels in synapse.</a:t>
            </a:r>
            <a:endParaRPr>
              <a:solidFill>
                <a:srgbClr val="555555"/>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rgbClr val="555555"/>
              </a:solidFill>
              <a:latin typeface="Century Gothic"/>
              <a:ea typeface="Century Gothic"/>
              <a:cs typeface="Century Gothic"/>
              <a:sym typeface="Century Gothic"/>
            </a:endParaRPr>
          </a:p>
        </p:txBody>
      </p:sp>
      <p:sp>
        <p:nvSpPr>
          <p:cNvPr id="471" name="Google Shape;471;p39"/>
          <p:cNvSpPr/>
          <p:nvPr/>
        </p:nvSpPr>
        <p:spPr>
          <a:xfrm>
            <a:off x="407600" y="5297225"/>
            <a:ext cx="5832000" cy="1102200"/>
          </a:xfrm>
          <a:prstGeom prst="round2DiagRect">
            <a:avLst>
              <a:gd fmla="val 211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555555"/>
                </a:solidFill>
                <a:latin typeface="Century Gothic"/>
                <a:ea typeface="Century Gothic"/>
                <a:cs typeface="Century Gothic"/>
                <a:sym typeface="Century Gothic"/>
              </a:rPr>
              <a:t>They have </a:t>
            </a:r>
            <a:r>
              <a:rPr b="1" lang="en-US">
                <a:solidFill>
                  <a:srgbClr val="FF0000"/>
                </a:solidFill>
                <a:latin typeface="Century Gothic"/>
                <a:ea typeface="Century Gothic"/>
                <a:cs typeface="Century Gothic"/>
                <a:sym typeface="Century Gothic"/>
              </a:rPr>
              <a:t>No effect on NET </a:t>
            </a:r>
            <a:r>
              <a:rPr lang="en-US">
                <a:solidFill>
                  <a:srgbClr val="555555"/>
                </a:solidFill>
                <a:latin typeface="Century Gothic"/>
                <a:ea typeface="Century Gothic"/>
                <a:cs typeface="Century Gothic"/>
                <a:sym typeface="Century Gothic"/>
              </a:rPr>
              <a:t>(norepinephrine transporter) and they do </a:t>
            </a:r>
            <a:r>
              <a:rPr b="1" lang="en-US">
                <a:solidFill>
                  <a:srgbClr val="FF0000"/>
                </a:solidFill>
                <a:latin typeface="Century Gothic"/>
                <a:ea typeface="Century Gothic"/>
                <a:cs typeface="Century Gothic"/>
                <a:sym typeface="Century Gothic"/>
              </a:rPr>
              <a:t>not block mAch</a:t>
            </a:r>
            <a:r>
              <a:rPr lang="en-US">
                <a:solidFill>
                  <a:srgbClr val="555555"/>
                </a:solidFill>
                <a:latin typeface="Century Gothic"/>
                <a:ea typeface="Century Gothic"/>
                <a:cs typeface="Century Gothic"/>
                <a:sym typeface="Century Gothic"/>
              </a:rPr>
              <a:t>, </a:t>
            </a:r>
            <a:r>
              <a:rPr b="1" lang="en-US">
                <a:solidFill>
                  <a:srgbClr val="FF0000"/>
                </a:solidFill>
                <a:latin typeface="Century Gothic"/>
                <a:ea typeface="Century Gothic"/>
                <a:cs typeface="Century Gothic"/>
                <a:sym typeface="Century Gothic"/>
              </a:rPr>
              <a:t>H</a:t>
            </a:r>
            <a:r>
              <a:rPr lang="en-US">
                <a:solidFill>
                  <a:srgbClr val="555555"/>
                </a:solidFill>
                <a:latin typeface="Century Gothic"/>
                <a:ea typeface="Century Gothic"/>
                <a:cs typeface="Century Gothic"/>
                <a:sym typeface="Century Gothic"/>
              </a:rPr>
              <a:t>, or  </a:t>
            </a:r>
            <a:r>
              <a:rPr b="1" lang="en-US">
                <a:solidFill>
                  <a:srgbClr val="FF0000"/>
                </a:solidFill>
                <a:latin typeface="Century Gothic"/>
                <a:ea typeface="Century Gothic"/>
                <a:cs typeface="Century Gothic"/>
                <a:sym typeface="Century Gothic"/>
              </a:rPr>
              <a:t>a1</a:t>
            </a:r>
            <a:r>
              <a:rPr lang="en-US">
                <a:solidFill>
                  <a:srgbClr val="555555"/>
                </a:solidFill>
                <a:latin typeface="Century Gothic"/>
                <a:ea typeface="Century Gothic"/>
                <a:cs typeface="Century Gothic"/>
                <a:sym typeface="Century Gothic"/>
              </a:rPr>
              <a:t> Adrenoceptor ➔ so </a:t>
            </a:r>
            <a:r>
              <a:rPr b="1" lang="en-US">
                <a:solidFill>
                  <a:srgbClr val="555555"/>
                </a:solidFill>
                <a:latin typeface="Century Gothic"/>
                <a:ea typeface="Century Gothic"/>
                <a:cs typeface="Century Gothic"/>
                <a:sym typeface="Century Gothic"/>
              </a:rPr>
              <a:t>no antimuscarinic </a:t>
            </a:r>
            <a:r>
              <a:rPr lang="en-US">
                <a:solidFill>
                  <a:srgbClr val="555555"/>
                </a:solidFill>
                <a:latin typeface="Century Gothic"/>
                <a:ea typeface="Century Gothic"/>
                <a:cs typeface="Century Gothic"/>
                <a:sym typeface="Century Gothic"/>
              </a:rPr>
              <a:t>nor </a:t>
            </a:r>
            <a:r>
              <a:rPr b="1" lang="en-US">
                <a:solidFill>
                  <a:srgbClr val="555555"/>
                </a:solidFill>
                <a:latin typeface="Century Gothic"/>
                <a:ea typeface="Century Gothic"/>
                <a:cs typeface="Century Gothic"/>
                <a:sym typeface="Century Gothic"/>
              </a:rPr>
              <a:t>sedative</a:t>
            </a:r>
            <a:r>
              <a:rPr lang="en-US">
                <a:solidFill>
                  <a:srgbClr val="555555"/>
                </a:solidFill>
                <a:latin typeface="Century Gothic"/>
                <a:ea typeface="Century Gothic"/>
                <a:cs typeface="Century Gothic"/>
                <a:sym typeface="Century Gothic"/>
              </a:rPr>
              <a:t> effects </a:t>
            </a:r>
            <a:r>
              <a:rPr b="1" lang="en-US" u="sng">
                <a:solidFill>
                  <a:schemeClr val="dk1"/>
                </a:solidFill>
                <a:latin typeface="Century Gothic"/>
                <a:ea typeface="Century Gothic"/>
                <a:cs typeface="Century Gothic"/>
                <a:sym typeface="Century Gothic"/>
              </a:rPr>
              <a:t>Except</a:t>
            </a:r>
            <a:r>
              <a:rPr lang="en-US">
                <a:solidFill>
                  <a:srgbClr val="C00000"/>
                </a:solidFill>
                <a:latin typeface="Century Gothic"/>
                <a:ea typeface="Century Gothic"/>
                <a:cs typeface="Century Gothic"/>
                <a:sym typeface="Century Gothic"/>
              </a:rPr>
              <a:t> </a:t>
            </a:r>
            <a:r>
              <a:rPr b="1" lang="en-US">
                <a:solidFill>
                  <a:schemeClr val="accent2"/>
                </a:solidFill>
                <a:latin typeface="Century Gothic"/>
                <a:ea typeface="Century Gothic"/>
                <a:cs typeface="Century Gothic"/>
                <a:sym typeface="Century Gothic"/>
              </a:rPr>
              <a:t>Paroxetine </a:t>
            </a:r>
            <a:r>
              <a:rPr lang="en-US">
                <a:solidFill>
                  <a:schemeClr val="accent1"/>
                </a:solidFill>
                <a:latin typeface="Century Gothic"/>
                <a:ea typeface="Century Gothic"/>
                <a:cs typeface="Century Gothic"/>
                <a:sym typeface="Century Gothic"/>
              </a:rPr>
              <a:t>→ has sedative &amp; anti-muscarinic effects.</a:t>
            </a:r>
            <a:endParaRPr>
              <a:solidFill>
                <a:schemeClr val="accent1"/>
              </a:solidFill>
              <a:latin typeface="Century Gothic"/>
              <a:ea typeface="Century Gothic"/>
              <a:cs typeface="Century Gothic"/>
              <a:sym typeface="Century Gothic"/>
            </a:endParaRPr>
          </a:p>
        </p:txBody>
      </p:sp>
      <p:sp>
        <p:nvSpPr>
          <p:cNvPr id="472" name="Google Shape;472;p39"/>
          <p:cNvSpPr/>
          <p:nvPr/>
        </p:nvSpPr>
        <p:spPr>
          <a:xfrm>
            <a:off x="407592" y="6569694"/>
            <a:ext cx="5832000" cy="8283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1"/>
                </a:solidFill>
                <a:latin typeface="Century Gothic"/>
                <a:ea typeface="Century Gothic"/>
                <a:cs typeface="Century Gothic"/>
                <a:sym typeface="Century Gothic"/>
              </a:rPr>
              <a:t>They are nearly of comparable efficacy but of preferential response in each individual</a:t>
            </a:r>
            <a:r>
              <a:rPr lang="en-US">
                <a:solidFill>
                  <a:srgbClr val="999999"/>
                </a:solidFill>
                <a:latin typeface="Century Gothic"/>
                <a:ea typeface="Century Gothic"/>
                <a:cs typeface="Century Gothic"/>
                <a:sym typeface="Century Gothic"/>
              </a:rPr>
              <a:t> (the response </a:t>
            </a:r>
            <a:r>
              <a:rPr lang="en-US" u="sng">
                <a:solidFill>
                  <a:srgbClr val="999999"/>
                </a:solidFill>
                <a:latin typeface="Century Gothic"/>
                <a:ea typeface="Century Gothic"/>
                <a:cs typeface="Century Gothic"/>
                <a:sym typeface="Century Gothic"/>
              </a:rPr>
              <a:t>differ </a:t>
            </a:r>
            <a:r>
              <a:rPr lang="en-US">
                <a:solidFill>
                  <a:srgbClr val="999999"/>
                </a:solidFill>
                <a:latin typeface="Century Gothic"/>
                <a:ea typeface="Century Gothic"/>
                <a:cs typeface="Century Gothic"/>
                <a:sym typeface="Century Gothic"/>
              </a:rPr>
              <a:t>from one to another) </a:t>
            </a:r>
            <a:endParaRPr>
              <a:solidFill>
                <a:srgbClr val="999999"/>
              </a:solidFill>
            </a:endParaRPr>
          </a:p>
        </p:txBody>
      </p:sp>
      <p:sp>
        <p:nvSpPr>
          <p:cNvPr id="473" name="Google Shape;473;p39"/>
          <p:cNvSpPr/>
          <p:nvPr/>
        </p:nvSpPr>
        <p:spPr>
          <a:xfrm>
            <a:off x="2" y="-1"/>
            <a:ext cx="6858000" cy="600000"/>
          </a:xfrm>
          <a:prstGeom prst="rect">
            <a:avLst/>
          </a:prstGeom>
          <a:solidFill>
            <a:srgbClr val="3BB8B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2400">
                <a:solidFill>
                  <a:schemeClr val="lt1"/>
                </a:solidFill>
                <a:latin typeface="Century Gothic"/>
                <a:ea typeface="Century Gothic"/>
                <a:cs typeface="Century Gothic"/>
                <a:sym typeface="Century Gothic"/>
              </a:rPr>
              <a:t>Mechanism of Action of SSRIs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graphicFrame>
        <p:nvGraphicFramePr>
          <p:cNvPr id="479" name="Google Shape;479;p40"/>
          <p:cNvGraphicFramePr/>
          <p:nvPr/>
        </p:nvGraphicFramePr>
        <p:xfrm>
          <a:off x="0" y="1"/>
          <a:ext cx="3000000" cy="3000000"/>
        </p:xfrm>
        <a:graphic>
          <a:graphicData uri="http://schemas.openxmlformats.org/drawingml/2006/table">
            <a:tbl>
              <a:tblPr bandRow="1" firstRow="1">
                <a:noFill/>
                <a:tableStyleId>{0FDCA8C5-64D8-4F84-B667-37A322D8AA0F}</a:tableStyleId>
              </a:tblPr>
              <a:tblGrid>
                <a:gridCol w="509650"/>
                <a:gridCol w="6348350"/>
              </a:tblGrid>
              <a:tr h="355775">
                <a:tc gridSpan="2">
                  <a:txBody>
                    <a:bodyPr>
                      <a:noAutofit/>
                    </a:bodyPr>
                    <a:lstStyle/>
                    <a:p>
                      <a:pPr indent="0" lvl="0" marL="0" rtl="0" algn="ctr">
                        <a:spcBef>
                          <a:spcPts val="0"/>
                        </a:spcBef>
                        <a:spcAft>
                          <a:spcPts val="0"/>
                        </a:spcAft>
                        <a:buNone/>
                      </a:pPr>
                      <a:r>
                        <a:rPr b="1" lang="en-US" sz="1800">
                          <a:solidFill>
                            <a:schemeClr val="lt1"/>
                          </a:solidFill>
                        </a:rPr>
                        <a:t>SSRIs </a:t>
                      </a:r>
                      <a:r>
                        <a:rPr lang="en-US" sz="1800">
                          <a:solidFill>
                            <a:schemeClr val="lt1"/>
                          </a:solidFill>
                        </a:rPr>
                        <a:t>(cont.)</a:t>
                      </a:r>
                      <a:endParaRPr b="1" sz="1800" u="none" cap="none" strike="noStrike">
                        <a:solidFill>
                          <a:schemeClr val="lt1"/>
                        </a:solidFill>
                      </a:endParaRPr>
                    </a:p>
                  </a:txBody>
                  <a:tcPr marT="45725" marB="45725" marR="91450" marL="91450">
                    <a:solidFill>
                      <a:schemeClr val="accent1"/>
                    </a:solidFill>
                  </a:tcPr>
                </a:tc>
                <a:tc hMerge="1"/>
              </a:tr>
              <a:tr h="1735275">
                <a:tc>
                  <a:txBody>
                    <a:bodyPr>
                      <a:noAutofit/>
                    </a:bodyPr>
                    <a:lstStyle/>
                    <a:p>
                      <a:pPr indent="0" lvl="0" marL="0" marR="0" rtl="0" algn="l">
                        <a:lnSpc>
                          <a:spcPct val="150000"/>
                        </a:lnSpc>
                        <a:spcBef>
                          <a:spcPts val="0"/>
                        </a:spcBef>
                        <a:spcAft>
                          <a:spcPts val="0"/>
                        </a:spcAft>
                        <a:buNone/>
                      </a:pPr>
                      <a:r>
                        <a:t/>
                      </a:r>
                      <a:endParaRPr sz="1100" u="none" cap="none" strike="noStrike">
                        <a:solidFill>
                          <a:schemeClr val="dk2"/>
                        </a:solidFill>
                      </a:endParaRPr>
                    </a:p>
                  </a:txBody>
                  <a:tcPr marT="45725" marB="45725" marR="91450" marL="91450">
                    <a:solidFill>
                      <a:schemeClr val="lt2"/>
                    </a:solidFill>
                  </a:tcPr>
                </a:tc>
                <a:tc>
                  <a:txBody>
                    <a:bodyPr>
                      <a:noAutofit/>
                    </a:bodyPr>
                    <a:lstStyle/>
                    <a:p>
                      <a:pPr indent="0" lvl="0" marL="0" marR="0" rtl="0" algn="l">
                        <a:lnSpc>
                          <a:spcPct val="150000"/>
                        </a:lnSpc>
                        <a:spcBef>
                          <a:spcPts val="0"/>
                        </a:spcBef>
                        <a:spcAft>
                          <a:spcPts val="0"/>
                        </a:spcAft>
                        <a:buClr>
                          <a:schemeClr val="dk2"/>
                        </a:buClr>
                        <a:buSzPts val="1200"/>
                        <a:buFont typeface="Noto Sans Symbols"/>
                        <a:buNone/>
                      </a:pPr>
                      <a:r>
                        <a:rPr lang="en-US" sz="1200" u="none" cap="none" strike="noStrike">
                          <a:solidFill>
                            <a:schemeClr val="dk2"/>
                          </a:solidFill>
                        </a:rPr>
                        <a:t>- The Most commonly prescribed antidepressants</a:t>
                      </a:r>
                      <a:endParaRPr sz="1200" u="none" cap="none" strike="noStrike">
                        <a:solidFill>
                          <a:schemeClr val="dk2"/>
                        </a:solidFill>
                      </a:endParaRPr>
                    </a:p>
                    <a:p>
                      <a:pPr indent="0" lvl="0" marL="0" marR="0" rtl="0" algn="l">
                        <a:lnSpc>
                          <a:spcPct val="150000"/>
                        </a:lnSpc>
                        <a:spcBef>
                          <a:spcPts val="0"/>
                        </a:spcBef>
                        <a:spcAft>
                          <a:spcPts val="0"/>
                        </a:spcAft>
                        <a:buClr>
                          <a:schemeClr val="dk2"/>
                        </a:buClr>
                        <a:buSzPts val="1200"/>
                        <a:buFont typeface="Noto Sans Symbols"/>
                        <a:buNone/>
                      </a:pPr>
                      <a:r>
                        <a:rPr lang="en-US" sz="1200" u="none" cap="none" strike="noStrike">
                          <a:solidFill>
                            <a:schemeClr val="dk2"/>
                          </a:solidFill>
                        </a:rPr>
                        <a:t>-</a:t>
                      </a:r>
                      <a:r>
                        <a:rPr b="1" lang="en-US" sz="1200" u="none" cap="none" strike="noStrike">
                          <a:solidFill>
                            <a:schemeClr val="dk2"/>
                          </a:solidFill>
                        </a:rPr>
                        <a:t> </a:t>
                      </a:r>
                      <a:r>
                        <a:rPr lang="en-US" sz="1200" u="none" cap="none" strike="noStrike">
                          <a:solidFill>
                            <a:srgbClr val="FF0000"/>
                          </a:solidFill>
                        </a:rPr>
                        <a:t>Lacks cardiovascular and anticholinergic side effects compared to</a:t>
                      </a:r>
                      <a:r>
                        <a:rPr b="1" lang="en-US" sz="1200" u="none" cap="none" strike="noStrike">
                          <a:solidFill>
                            <a:srgbClr val="FF0000"/>
                          </a:solidFill>
                        </a:rPr>
                        <a:t> </a:t>
                      </a:r>
                      <a:r>
                        <a:rPr b="1" lang="en-US" sz="1200" u="none" cap="none" strike="noStrike">
                          <a:solidFill>
                            <a:schemeClr val="accent2"/>
                          </a:solidFill>
                        </a:rPr>
                        <a:t>TCA</a:t>
                      </a:r>
                      <a:r>
                        <a:rPr b="1" lang="en-US" sz="1200" u="none" cap="none" strike="noStrike">
                          <a:solidFill>
                            <a:srgbClr val="FF0000"/>
                          </a:solidFill>
                        </a:rPr>
                        <a:t> </a:t>
                      </a:r>
                      <a:r>
                        <a:rPr lang="en-US" sz="1200" u="none" cap="none" strike="noStrike">
                          <a:solidFill>
                            <a:schemeClr val="dk2"/>
                          </a:solidFill>
                        </a:rPr>
                        <a:t>(</a:t>
                      </a:r>
                      <a:r>
                        <a:rPr lang="en-US" sz="1200" u="none" cap="none" strike="noStrike">
                          <a:solidFill>
                            <a:schemeClr val="accent3"/>
                          </a:solidFill>
                        </a:rPr>
                        <a:t>tricyclic antidepressants</a:t>
                      </a:r>
                      <a:r>
                        <a:rPr lang="en-US" sz="1200" u="none" cap="none" strike="noStrike">
                          <a:solidFill>
                            <a:schemeClr val="dk2"/>
                          </a:solidFill>
                        </a:rPr>
                        <a:t>)</a:t>
                      </a:r>
                      <a:endParaRPr sz="1200" u="none" cap="none" strike="noStrike">
                        <a:solidFill>
                          <a:schemeClr val="dk2"/>
                        </a:solidFill>
                      </a:endParaRPr>
                    </a:p>
                    <a:p>
                      <a:pPr indent="0" lvl="0" marL="0" marR="0" rtl="0" algn="l">
                        <a:lnSpc>
                          <a:spcPct val="150000"/>
                        </a:lnSpc>
                        <a:spcBef>
                          <a:spcPts val="0"/>
                        </a:spcBef>
                        <a:spcAft>
                          <a:spcPts val="0"/>
                        </a:spcAft>
                        <a:buClr>
                          <a:schemeClr val="dk2"/>
                        </a:buClr>
                        <a:buSzPts val="1200"/>
                        <a:buFont typeface="Noto Sans Symbols"/>
                        <a:buNone/>
                      </a:pPr>
                      <a:r>
                        <a:rPr lang="en-US" sz="1200" u="none" cap="none" strike="noStrike">
                          <a:solidFill>
                            <a:schemeClr val="dk2"/>
                          </a:solidFill>
                        </a:rPr>
                        <a:t>- In contrast to </a:t>
                      </a:r>
                      <a:r>
                        <a:rPr b="1" lang="en-US" sz="1200" u="none" cap="none" strike="noStrike">
                          <a:solidFill>
                            <a:schemeClr val="accent2"/>
                          </a:solidFill>
                        </a:rPr>
                        <a:t>MAOI</a:t>
                      </a:r>
                      <a:r>
                        <a:rPr lang="en-US" sz="1200" u="none" cap="none" strike="noStrike">
                          <a:solidFill>
                            <a:schemeClr val="dk2"/>
                          </a:solidFill>
                        </a:rPr>
                        <a:t> </a:t>
                      </a:r>
                      <a:r>
                        <a:rPr lang="en-US" sz="1200" u="none" cap="none" strike="noStrike">
                          <a:solidFill>
                            <a:schemeClr val="accent3"/>
                          </a:solidFill>
                        </a:rPr>
                        <a:t>(monoamine oxidase inhibitors)</a:t>
                      </a:r>
                      <a:r>
                        <a:rPr lang="en-US" sz="1200" u="none" cap="none" strike="noStrike">
                          <a:solidFill>
                            <a:schemeClr val="dk2"/>
                          </a:solidFill>
                        </a:rPr>
                        <a:t>, </a:t>
                      </a:r>
                      <a:r>
                        <a:rPr b="1" lang="en-US" sz="1200" u="none" cap="none" strike="noStrike">
                          <a:solidFill>
                            <a:schemeClr val="dk1"/>
                          </a:solidFill>
                        </a:rPr>
                        <a:t>they do </a:t>
                      </a:r>
                      <a:r>
                        <a:rPr b="1" lang="en-US" sz="1200" u="sng" cap="none" strike="noStrike">
                          <a:solidFill>
                            <a:srgbClr val="FF0000"/>
                          </a:solidFill>
                        </a:rPr>
                        <a:t>not</a:t>
                      </a:r>
                      <a:r>
                        <a:rPr b="1" lang="en-US" sz="1200" u="none" cap="none" strike="noStrike">
                          <a:solidFill>
                            <a:srgbClr val="FF0000"/>
                          </a:solidFill>
                        </a:rPr>
                        <a:t> cause ‘cheese’ reaction</a:t>
                      </a:r>
                      <a:r>
                        <a:rPr lang="en-US" sz="1200" u="none" cap="none" strike="noStrike">
                          <a:solidFill>
                            <a:srgbClr val="FF0000"/>
                          </a:solidFill>
                        </a:rPr>
                        <a:t>.</a:t>
                      </a:r>
                      <a:endParaRPr sz="1200" u="none" cap="none" strike="noStrike">
                        <a:solidFill>
                          <a:srgbClr val="FF0000"/>
                        </a:solidFill>
                      </a:endParaRPr>
                    </a:p>
                    <a:p>
                      <a:pPr indent="0" lvl="0" marL="0" marR="0" rtl="0" algn="l">
                        <a:lnSpc>
                          <a:spcPct val="150000"/>
                        </a:lnSpc>
                        <a:spcBef>
                          <a:spcPts val="0"/>
                        </a:spcBef>
                        <a:spcAft>
                          <a:spcPts val="0"/>
                        </a:spcAft>
                        <a:buClr>
                          <a:schemeClr val="dk2"/>
                        </a:buClr>
                        <a:buSzPts val="1200"/>
                        <a:buFont typeface="Noto Sans Symbols"/>
                        <a:buNone/>
                      </a:pPr>
                      <a:r>
                        <a:rPr lang="en-US" sz="1200" u="none" cap="none" strike="noStrike">
                          <a:solidFill>
                            <a:schemeClr val="dk2"/>
                          </a:solidFill>
                        </a:rPr>
                        <a:t>- </a:t>
                      </a:r>
                      <a:r>
                        <a:rPr b="1" lang="en-US" sz="1200" u="none" cap="none" strike="noStrike">
                          <a:solidFill>
                            <a:schemeClr val="dk2"/>
                          </a:solidFill>
                        </a:rPr>
                        <a:t>Safer </a:t>
                      </a:r>
                      <a:r>
                        <a:rPr lang="en-US" sz="1200" u="none" cap="none" strike="noStrike">
                          <a:solidFill>
                            <a:schemeClr val="dk2"/>
                          </a:solidFill>
                        </a:rPr>
                        <a:t>(low risk of overdose)</a:t>
                      </a:r>
                      <a:endParaRPr sz="1200"/>
                    </a:p>
                    <a:p>
                      <a:pPr indent="0" lvl="0" marL="0" marR="0" rtl="0" algn="l">
                        <a:lnSpc>
                          <a:spcPct val="150000"/>
                        </a:lnSpc>
                        <a:spcBef>
                          <a:spcPts val="0"/>
                        </a:spcBef>
                        <a:spcAft>
                          <a:spcPts val="0"/>
                        </a:spcAft>
                        <a:buClr>
                          <a:schemeClr val="dk2"/>
                        </a:buClr>
                        <a:buSzPts val="1200"/>
                        <a:buFont typeface="Noto Sans Symbols"/>
                        <a:buNone/>
                      </a:pPr>
                      <a:r>
                        <a:rPr lang="en-US" sz="1200" u="none" cap="none" strike="noStrike">
                          <a:solidFill>
                            <a:schemeClr val="dk2"/>
                          </a:solidFill>
                        </a:rPr>
                        <a:t>- </a:t>
                      </a:r>
                      <a:r>
                        <a:rPr b="1" lang="en-US" sz="1200" u="none" cap="none" strike="noStrike">
                          <a:solidFill>
                            <a:schemeClr val="dk2"/>
                          </a:solidFill>
                        </a:rPr>
                        <a:t>Acute toxicity is less than that of </a:t>
                      </a:r>
                      <a:r>
                        <a:rPr b="1" lang="en-US" sz="1200" u="none" cap="none" strike="noStrike">
                          <a:solidFill>
                            <a:schemeClr val="accent2"/>
                          </a:solidFill>
                        </a:rPr>
                        <a:t>MAOIs</a:t>
                      </a:r>
                      <a:r>
                        <a:rPr b="1" lang="en-US" sz="1200" u="none" cap="none" strike="noStrike">
                          <a:solidFill>
                            <a:schemeClr val="dk2"/>
                          </a:solidFill>
                        </a:rPr>
                        <a:t> or </a:t>
                      </a:r>
                      <a:r>
                        <a:rPr b="1" lang="en-US" sz="1200" u="none" cap="none" strike="noStrike">
                          <a:solidFill>
                            <a:schemeClr val="accent2"/>
                          </a:solidFill>
                        </a:rPr>
                        <a:t>TCAs</a:t>
                      </a:r>
                      <a:endParaRPr b="1" sz="1200" u="none" cap="none" strike="noStrike">
                        <a:solidFill>
                          <a:schemeClr val="accent2"/>
                        </a:solidFill>
                      </a:endParaRPr>
                    </a:p>
                  </a:txBody>
                  <a:tcPr marT="45725" marB="45725" marR="91450" marL="91450"/>
                </a:tc>
              </a:tr>
              <a:tr h="1489450">
                <a:tc>
                  <a:txBody>
                    <a:bodyPr>
                      <a:noAutofit/>
                    </a:bodyPr>
                    <a:lstStyle/>
                    <a:p>
                      <a:pPr indent="0" lvl="0" marL="0" marR="0" rtl="0" algn="l">
                        <a:lnSpc>
                          <a:spcPct val="100000"/>
                        </a:lnSpc>
                        <a:spcBef>
                          <a:spcPts val="0"/>
                        </a:spcBef>
                        <a:spcAft>
                          <a:spcPts val="0"/>
                        </a:spcAft>
                        <a:buNone/>
                      </a:pPr>
                      <a:r>
                        <a:t/>
                      </a:r>
                      <a:endParaRPr b="1" sz="1100" u="none" cap="none" strike="noStrike">
                        <a:solidFill>
                          <a:srgbClr val="385623"/>
                        </a:solidFill>
                      </a:endParaRPr>
                    </a:p>
                  </a:txBody>
                  <a:tcPr marT="45725" marB="45725" marR="91450" marL="91450">
                    <a:solidFill>
                      <a:srgbClr val="A3E95A"/>
                    </a:solidFill>
                  </a:tcPr>
                </a:tc>
                <a:tc>
                  <a:txBody>
                    <a:bodyPr>
                      <a:noAutofit/>
                    </a:bodyPr>
                    <a:lstStyle/>
                    <a:p>
                      <a:pPr indent="0" lvl="2" marL="0" marR="0" rtl="0" algn="l">
                        <a:lnSpc>
                          <a:spcPct val="100000"/>
                        </a:lnSpc>
                        <a:spcBef>
                          <a:spcPts val="0"/>
                        </a:spcBef>
                        <a:spcAft>
                          <a:spcPts val="0"/>
                        </a:spcAft>
                        <a:buClr>
                          <a:srgbClr val="385623"/>
                        </a:buClr>
                        <a:buSzPts val="1300"/>
                        <a:buFont typeface="Noto Sans Symbols"/>
                        <a:buNone/>
                      </a:pPr>
                      <a:r>
                        <a:rPr b="1" lang="en-US" sz="1200" u="none" cap="none" strike="noStrike">
                          <a:solidFill>
                            <a:srgbClr val="385623"/>
                          </a:solidFill>
                        </a:rPr>
                        <a:t>- T</a:t>
                      </a:r>
                      <a:r>
                        <a:rPr b="1" baseline="-25000" lang="en-US" sz="1200" u="none" cap="none" strike="noStrike">
                          <a:solidFill>
                            <a:srgbClr val="385623"/>
                          </a:solidFill>
                        </a:rPr>
                        <a:t>1/2</a:t>
                      </a:r>
                      <a:r>
                        <a:rPr lang="en-US" sz="1200" u="none" cap="none" strike="noStrike">
                          <a:solidFill>
                            <a:srgbClr val="385623"/>
                          </a:solidFill>
                        </a:rPr>
                        <a:t>:</a:t>
                      </a:r>
                      <a:endParaRPr sz="1200" u="none" cap="none" strike="noStrike">
                        <a:solidFill>
                          <a:srgbClr val="385623"/>
                        </a:solidFill>
                      </a:endParaRPr>
                    </a:p>
                    <a:p>
                      <a:pPr indent="0" lvl="2" marL="0" marR="0" rtl="0" algn="l">
                        <a:lnSpc>
                          <a:spcPct val="100000"/>
                        </a:lnSpc>
                        <a:spcBef>
                          <a:spcPts val="0"/>
                        </a:spcBef>
                        <a:spcAft>
                          <a:spcPts val="0"/>
                        </a:spcAft>
                        <a:buClr>
                          <a:schemeClr val="dk2"/>
                        </a:buClr>
                        <a:buSzPts val="1300"/>
                        <a:buFont typeface="Noto Sans Symbols"/>
                        <a:buNone/>
                      </a:pPr>
                      <a:r>
                        <a:rPr lang="en-US" sz="1200" u="none" cap="none" strike="noStrike">
                          <a:solidFill>
                            <a:schemeClr val="dk2"/>
                          </a:solidFill>
                        </a:rPr>
                        <a:t>→ </a:t>
                      </a:r>
                      <a:r>
                        <a:rPr b="1" lang="en-US" sz="1200" u="none" cap="none" strike="noStrike">
                          <a:solidFill>
                            <a:schemeClr val="dk2"/>
                          </a:solidFill>
                        </a:rPr>
                        <a:t>Too long </a:t>
                      </a:r>
                      <a:r>
                        <a:rPr lang="en-US" sz="1200" u="none" cap="none" strike="noStrike">
                          <a:solidFill>
                            <a:schemeClr val="dk2"/>
                          </a:solidFill>
                        </a:rPr>
                        <a:t>(</a:t>
                      </a:r>
                      <a:r>
                        <a:rPr lang="en-US" sz="1200" u="sng" cap="none" strike="noStrike">
                          <a:solidFill>
                            <a:schemeClr val="dk2"/>
                          </a:solidFill>
                        </a:rPr>
                        <a:t>3-11 days</a:t>
                      </a:r>
                      <a:r>
                        <a:rPr lang="en-US" sz="1200" u="none" cap="none" strike="noStrike">
                          <a:solidFill>
                            <a:schemeClr val="dk2"/>
                          </a:solidFill>
                        </a:rPr>
                        <a:t>)</a:t>
                      </a:r>
                      <a:r>
                        <a:rPr lang="en-US" sz="1200" u="none" cap="none" strike="noStrike">
                          <a:solidFill>
                            <a:schemeClr val="accent1"/>
                          </a:solidFill>
                        </a:rPr>
                        <a:t>but the dose is for </a:t>
                      </a:r>
                      <a:r>
                        <a:rPr lang="en-US" sz="1200">
                          <a:solidFill>
                            <a:schemeClr val="accent1"/>
                          </a:solidFill>
                        </a:rPr>
                        <a:t>everyday</a:t>
                      </a:r>
                      <a:r>
                        <a:rPr lang="en-US" sz="1200" u="none" cap="none" strike="noStrike">
                          <a:solidFill>
                            <a:schemeClr val="dk2"/>
                          </a:solidFill>
                        </a:rPr>
                        <a:t>: </a:t>
                      </a:r>
                      <a:r>
                        <a:rPr b="1" lang="en-US" sz="1200" u="none" cap="none" strike="noStrike">
                          <a:solidFill>
                            <a:schemeClr val="accent2"/>
                          </a:solidFill>
                        </a:rPr>
                        <a:t>Fluoxetine</a:t>
                      </a:r>
                      <a:r>
                        <a:rPr lang="en-US" sz="1200" u="none" cap="none" strike="noStrike">
                          <a:solidFill>
                            <a:schemeClr val="accent2"/>
                          </a:solidFill>
                        </a:rPr>
                        <a:t> </a:t>
                      </a:r>
                      <a:r>
                        <a:rPr lang="en-US" sz="1200" u="none" cap="none" strike="noStrike">
                          <a:solidFill>
                            <a:schemeClr val="dk2"/>
                          </a:solidFill>
                        </a:rPr>
                        <a:t>(</a:t>
                      </a:r>
                      <a:r>
                        <a:rPr lang="en-US" sz="1200" u="none" cap="none" strike="noStrike">
                          <a:solidFill>
                            <a:schemeClr val="accent2"/>
                          </a:solidFill>
                        </a:rPr>
                        <a:t>Prozac</a:t>
                      </a:r>
                      <a:r>
                        <a:rPr lang="en-US" sz="1200" u="none" cap="none" strike="noStrike">
                          <a:solidFill>
                            <a:schemeClr val="dk2"/>
                          </a:solidFill>
                        </a:rPr>
                        <a:t>)</a:t>
                      </a:r>
                      <a:endParaRPr sz="1200"/>
                    </a:p>
                    <a:p>
                      <a:pPr indent="0" lvl="2" marL="0" marR="0" rtl="0" algn="l">
                        <a:lnSpc>
                          <a:spcPct val="100000"/>
                        </a:lnSpc>
                        <a:spcBef>
                          <a:spcPts val="0"/>
                        </a:spcBef>
                        <a:spcAft>
                          <a:spcPts val="0"/>
                        </a:spcAft>
                        <a:buClr>
                          <a:schemeClr val="dk2"/>
                        </a:buClr>
                        <a:buSzPts val="1300"/>
                        <a:buFont typeface="Noto Sans Symbols"/>
                        <a:buNone/>
                      </a:pPr>
                      <a:r>
                        <a:rPr lang="en-US" sz="1200" u="none" cap="none" strike="noStrike">
                          <a:solidFill>
                            <a:schemeClr val="dk2"/>
                          </a:solidFill>
                        </a:rPr>
                        <a:t>→ </a:t>
                      </a:r>
                      <a:r>
                        <a:rPr b="1" lang="en-US" sz="1200" u="none" cap="none" strike="noStrike">
                          <a:solidFill>
                            <a:schemeClr val="dk2"/>
                          </a:solidFill>
                        </a:rPr>
                        <a:t>Moderate length </a:t>
                      </a:r>
                      <a:r>
                        <a:rPr lang="en-US" sz="1200" u="sng" cap="none" strike="noStrike">
                          <a:solidFill>
                            <a:schemeClr val="dk2"/>
                          </a:solidFill>
                        </a:rPr>
                        <a:t>(~24hr</a:t>
                      </a:r>
                      <a:r>
                        <a:rPr lang="en-US" sz="1200" u="none" cap="none" strike="noStrike">
                          <a:solidFill>
                            <a:schemeClr val="dk2"/>
                          </a:solidFill>
                        </a:rPr>
                        <a:t>): </a:t>
                      </a:r>
                      <a:r>
                        <a:rPr b="1" lang="en-US" sz="1200" u="none" cap="none" strike="noStrike">
                          <a:solidFill>
                            <a:schemeClr val="accent2"/>
                          </a:solidFill>
                        </a:rPr>
                        <a:t>Sertraline</a:t>
                      </a:r>
                      <a:r>
                        <a:rPr lang="en-US" sz="1200" u="none" cap="none" strike="noStrike">
                          <a:solidFill>
                            <a:schemeClr val="dk1"/>
                          </a:solidFill>
                        </a:rPr>
                        <a:t>, </a:t>
                      </a:r>
                      <a:r>
                        <a:rPr b="1" lang="en-US" sz="1200" u="none" cap="none" strike="noStrike">
                          <a:solidFill>
                            <a:schemeClr val="accent2"/>
                          </a:solidFill>
                        </a:rPr>
                        <a:t>Paroxetine</a:t>
                      </a:r>
                      <a:r>
                        <a:rPr lang="en-US" sz="1200" u="none" cap="none" strike="noStrike">
                          <a:solidFill>
                            <a:schemeClr val="dk1"/>
                          </a:solidFill>
                        </a:rPr>
                        <a:t>, </a:t>
                      </a:r>
                      <a:r>
                        <a:rPr b="1" lang="en-US" sz="1200" u="none" cap="none" strike="noStrike">
                          <a:solidFill>
                            <a:schemeClr val="accent2"/>
                          </a:solidFill>
                        </a:rPr>
                        <a:t>Citalopram</a:t>
                      </a:r>
                      <a:r>
                        <a:rPr lang="en-US" sz="1200" u="none" cap="none" strike="noStrike">
                          <a:solidFill>
                            <a:schemeClr val="dk2"/>
                          </a:solidFill>
                        </a:rPr>
                        <a:t>. </a:t>
                      </a:r>
                      <a:endParaRPr sz="1200"/>
                    </a:p>
                    <a:p>
                      <a:pPr indent="0" lvl="0" marL="0" marR="0" rtl="0" algn="l">
                        <a:lnSpc>
                          <a:spcPct val="100000"/>
                        </a:lnSpc>
                        <a:spcBef>
                          <a:spcPts val="0"/>
                        </a:spcBef>
                        <a:spcAft>
                          <a:spcPts val="0"/>
                        </a:spcAft>
                        <a:buClr>
                          <a:schemeClr val="dk1"/>
                        </a:buClr>
                        <a:buSzPts val="1300"/>
                        <a:buFont typeface="Noto Sans Symbols"/>
                        <a:buNone/>
                      </a:pPr>
                      <a:r>
                        <a:rPr lang="en-US" sz="1200" u="none" cap="none" strike="noStrike">
                          <a:solidFill>
                            <a:schemeClr val="dk1"/>
                          </a:solidFill>
                        </a:rPr>
                        <a:t>- Metabolized by </a:t>
                      </a:r>
                      <a:r>
                        <a:rPr b="1" lang="en-US" sz="1200" u="none" cap="none" strike="noStrike"/>
                        <a:t>P450</a:t>
                      </a:r>
                      <a:r>
                        <a:rPr lang="en-US" sz="1200" u="none" cap="none" strike="noStrike">
                          <a:solidFill>
                            <a:srgbClr val="FF0000"/>
                          </a:solidFill>
                        </a:rPr>
                        <a:t> </a:t>
                      </a:r>
                      <a:r>
                        <a:rPr lang="en-US" sz="1200" u="none" cap="none" strike="noStrike">
                          <a:solidFill>
                            <a:schemeClr val="dk1"/>
                          </a:solidFill>
                        </a:rPr>
                        <a:t>then </a:t>
                      </a:r>
                      <a:r>
                        <a:rPr b="1" lang="en-US" sz="1200" u="none" cap="none" strike="noStrike">
                          <a:solidFill>
                            <a:schemeClr val="dk1"/>
                          </a:solidFill>
                        </a:rPr>
                        <a:t>conjugation</a:t>
                      </a:r>
                      <a:r>
                        <a:rPr lang="en-US" sz="1200" u="none" cap="none" strike="noStrike">
                          <a:solidFill>
                            <a:schemeClr val="dk1"/>
                          </a:solidFill>
                        </a:rPr>
                        <a:t>.</a:t>
                      </a:r>
                      <a:endParaRPr sz="1200" u="none" cap="none" strike="noStrike">
                        <a:solidFill>
                          <a:schemeClr val="dk1"/>
                        </a:solidFill>
                      </a:endParaRPr>
                    </a:p>
                    <a:p>
                      <a:pPr indent="0" lvl="0" marL="0" marR="0" rtl="0" algn="l">
                        <a:lnSpc>
                          <a:spcPct val="100000"/>
                        </a:lnSpc>
                        <a:spcBef>
                          <a:spcPts val="0"/>
                        </a:spcBef>
                        <a:spcAft>
                          <a:spcPts val="0"/>
                        </a:spcAft>
                        <a:buNone/>
                      </a:pPr>
                      <a:r>
                        <a:rPr lang="en-US" sz="1200" u="none" cap="none" strike="noStrike"/>
                        <a:t>   </a:t>
                      </a:r>
                      <a:r>
                        <a:rPr lang="en-US" sz="1200" u="none" cap="none" strike="noStrike">
                          <a:solidFill>
                            <a:schemeClr val="dk1"/>
                          </a:solidFill>
                        </a:rPr>
                        <a:t>→</a:t>
                      </a:r>
                      <a:r>
                        <a:rPr lang="en-US" sz="1200" u="none" cap="none" strike="noStrike"/>
                        <a:t> They are </a:t>
                      </a:r>
                      <a:r>
                        <a:rPr b="1" lang="en-US" sz="1200" u="none" cap="none" strike="noStrike"/>
                        <a:t>enzyme </a:t>
                      </a:r>
                      <a:r>
                        <a:rPr b="1" lang="en-US" sz="1200" u="sng" cap="none" strike="noStrike"/>
                        <a:t>inhibitors</a:t>
                      </a:r>
                      <a:endParaRPr sz="1200"/>
                    </a:p>
                    <a:p>
                      <a:pPr indent="0" lvl="0" marL="0" marR="0" rtl="0" algn="l">
                        <a:lnSpc>
                          <a:spcPct val="100000"/>
                        </a:lnSpc>
                        <a:spcBef>
                          <a:spcPts val="0"/>
                        </a:spcBef>
                        <a:spcAft>
                          <a:spcPts val="0"/>
                        </a:spcAft>
                        <a:buNone/>
                      </a:pPr>
                      <a:r>
                        <a:rPr lang="en-US" sz="1200" u="none" cap="none" strike="noStrike"/>
                        <a:t>   → Weak  inhibitors  → </a:t>
                      </a:r>
                      <a:r>
                        <a:rPr b="1" lang="en-US" sz="1200" u="none" cap="none" strike="noStrike">
                          <a:solidFill>
                            <a:schemeClr val="accent2"/>
                          </a:solidFill>
                        </a:rPr>
                        <a:t>Sertraline</a:t>
                      </a:r>
                      <a:r>
                        <a:rPr lang="en-US" sz="1200" u="none" cap="none" strike="noStrike">
                          <a:solidFill>
                            <a:schemeClr val="dk1"/>
                          </a:solidFill>
                        </a:rPr>
                        <a:t>, </a:t>
                      </a:r>
                      <a:r>
                        <a:rPr b="1" lang="en-US" sz="1200" u="none" cap="none" strike="noStrike">
                          <a:solidFill>
                            <a:schemeClr val="accent2"/>
                          </a:solidFill>
                        </a:rPr>
                        <a:t>Citalopram</a:t>
                      </a:r>
                      <a:r>
                        <a:rPr lang="en-US" sz="1200" u="none" cap="none" strike="noStrike">
                          <a:solidFill>
                            <a:schemeClr val="dk1"/>
                          </a:solidFill>
                        </a:rPr>
                        <a:t> </a:t>
                      </a:r>
                      <a:r>
                        <a:rPr lang="en-US" sz="1200" u="none" cap="none" strike="noStrike"/>
                        <a:t>→ ↓ interaction </a:t>
                      </a:r>
                      <a:endParaRPr sz="1200"/>
                    </a:p>
                    <a:p>
                      <a:pPr indent="0" lvl="0" marL="0" marR="0" rtl="0" algn="l">
                        <a:lnSpc>
                          <a:spcPct val="100000"/>
                        </a:lnSpc>
                        <a:spcBef>
                          <a:spcPts val="0"/>
                        </a:spcBef>
                        <a:spcAft>
                          <a:spcPts val="0"/>
                        </a:spcAft>
                        <a:buNone/>
                      </a:pPr>
                      <a:r>
                        <a:rPr lang="en-US" sz="1200" u="none" cap="none" strike="noStrike"/>
                        <a:t>   → Strong inhibitors </a:t>
                      </a:r>
                      <a:r>
                        <a:rPr lang="en-US" sz="1200">
                          <a:solidFill>
                            <a:schemeClr val="accent1"/>
                          </a:solidFill>
                        </a:rPr>
                        <a:t>toxicity will increase</a:t>
                      </a:r>
                      <a:r>
                        <a:rPr lang="en-US" sz="1200" u="none" cap="none" strike="noStrike"/>
                        <a:t> </a:t>
                      </a:r>
                      <a:r>
                        <a:rPr lang="en-US" sz="1200" u="none" cap="none" strike="noStrike">
                          <a:solidFill>
                            <a:schemeClr val="dk1"/>
                          </a:solidFill>
                        </a:rPr>
                        <a:t>→ </a:t>
                      </a:r>
                      <a:r>
                        <a:rPr b="1" lang="en-US" sz="1200" u="sng" cap="none" strike="noStrike">
                          <a:solidFill>
                            <a:schemeClr val="accent2"/>
                          </a:solidFill>
                        </a:rPr>
                        <a:t>Fluoxetine</a:t>
                      </a:r>
                      <a:r>
                        <a:rPr lang="en-US" sz="1200" u="none" cap="none" strike="noStrike">
                          <a:solidFill>
                            <a:schemeClr val="dk1"/>
                          </a:solidFill>
                        </a:rPr>
                        <a:t>, </a:t>
                      </a:r>
                      <a:r>
                        <a:rPr b="1" lang="en-US" sz="1200" u="none" cap="none" strike="noStrike">
                          <a:solidFill>
                            <a:schemeClr val="accent2"/>
                          </a:solidFill>
                        </a:rPr>
                        <a:t>Paroxetine</a:t>
                      </a:r>
                      <a:r>
                        <a:rPr lang="en-US" sz="1200" u="none" cap="none" strike="noStrike">
                          <a:solidFill>
                            <a:schemeClr val="dk1"/>
                          </a:solidFill>
                        </a:rPr>
                        <a:t> </a:t>
                      </a:r>
                      <a:r>
                        <a:rPr lang="en-US" sz="1200" u="none" cap="none" strike="noStrike"/>
                        <a:t>→ ↓ metabolism of </a:t>
                      </a:r>
                      <a:r>
                        <a:rPr lang="en-US" sz="1200" u="none" cap="none" strike="noStrike">
                          <a:solidFill>
                            <a:schemeClr val="accent2"/>
                          </a:solidFill>
                        </a:rPr>
                        <a:t>TCAs</a:t>
                      </a:r>
                      <a:r>
                        <a:rPr lang="en-US" sz="1200" u="none" cap="none" strike="noStrike"/>
                        <a:t>,  </a:t>
                      </a:r>
                      <a:r>
                        <a:rPr lang="en-US" sz="1200" u="none" cap="none" strike="noStrike">
                          <a:solidFill>
                            <a:schemeClr val="accent2"/>
                          </a:solidFill>
                        </a:rPr>
                        <a:t>neuroleptics</a:t>
                      </a:r>
                      <a:r>
                        <a:rPr lang="en-US" sz="1200" u="none" cap="none" strike="noStrike"/>
                        <a:t>, some </a:t>
                      </a:r>
                      <a:r>
                        <a:rPr lang="en-US" sz="1200" u="none" cap="none" strike="noStrike">
                          <a:solidFill>
                            <a:schemeClr val="accent2"/>
                          </a:solidFill>
                        </a:rPr>
                        <a:t>antiarrhythmics, β-blockers</a:t>
                      </a:r>
                      <a:r>
                        <a:rPr lang="en-US" sz="1200" u="none" cap="none" strike="noStrike"/>
                        <a:t>.</a:t>
                      </a:r>
                      <a:endParaRPr sz="1200" u="none" cap="none" strike="noStrike">
                        <a:solidFill>
                          <a:schemeClr val="lt1"/>
                        </a:solidFill>
                      </a:endParaRPr>
                    </a:p>
                  </a:txBody>
                  <a:tcPr marT="45725" marB="45725" marR="91450" marL="91450"/>
                </a:tc>
              </a:tr>
              <a:tr h="2468275">
                <a:tc>
                  <a:txBody>
                    <a:bodyPr>
                      <a:noAutofit/>
                    </a:bodyPr>
                    <a:lstStyle/>
                    <a:p>
                      <a:pPr indent="0" lvl="0" marL="0" marR="0" rtl="0" algn="l">
                        <a:lnSpc>
                          <a:spcPct val="150000"/>
                        </a:lnSpc>
                        <a:spcBef>
                          <a:spcPts val="0"/>
                        </a:spcBef>
                        <a:spcAft>
                          <a:spcPts val="0"/>
                        </a:spcAft>
                        <a:buNone/>
                      </a:pPr>
                      <a:r>
                        <a:t/>
                      </a:r>
                      <a:endParaRPr sz="1100" u="none" cap="none" strike="noStrike">
                        <a:solidFill>
                          <a:schemeClr val="dk1"/>
                        </a:solidFill>
                      </a:endParaRPr>
                    </a:p>
                  </a:txBody>
                  <a:tcPr marT="45725" marB="45725" marR="91450" marL="91450">
                    <a:solidFill>
                      <a:srgbClr val="FFD80E"/>
                    </a:solidFill>
                  </a:tcPr>
                </a:tc>
                <a:tc>
                  <a:txBody>
                    <a:bodyPr>
                      <a:noAutofit/>
                    </a:bodyPr>
                    <a:lstStyle/>
                    <a:p>
                      <a:pPr indent="0" lvl="0" marL="0" marR="0" rtl="0" algn="l">
                        <a:lnSpc>
                          <a:spcPct val="150000"/>
                        </a:lnSpc>
                        <a:spcBef>
                          <a:spcPts val="0"/>
                        </a:spcBef>
                        <a:spcAft>
                          <a:spcPts val="0"/>
                        </a:spcAft>
                        <a:buClr>
                          <a:schemeClr val="dk1"/>
                        </a:buClr>
                        <a:buSzPts val="1200"/>
                        <a:buFont typeface="Noto Sans Symbols"/>
                        <a:buNone/>
                      </a:pPr>
                      <a:r>
                        <a:rPr lang="en-US" sz="1200" u="none" cap="none" strike="noStrike">
                          <a:solidFill>
                            <a:schemeClr val="dk1"/>
                          </a:solidFill>
                        </a:rPr>
                        <a:t>- Same as for TCA, but it is effective in the following conditions</a:t>
                      </a:r>
                      <a:endParaRPr sz="1200"/>
                    </a:p>
                    <a:p>
                      <a:pPr indent="0" lvl="0" marL="0" marR="0" rtl="0" algn="l">
                        <a:lnSpc>
                          <a:spcPct val="150000"/>
                        </a:lnSpc>
                        <a:spcBef>
                          <a:spcPts val="0"/>
                        </a:spcBef>
                        <a:spcAft>
                          <a:spcPts val="0"/>
                        </a:spcAft>
                        <a:buNone/>
                      </a:pPr>
                      <a:r>
                        <a:rPr lang="en-US" sz="1200" u="none" cap="none" strike="noStrike">
                          <a:solidFill>
                            <a:schemeClr val="dk1"/>
                          </a:solidFill>
                        </a:rPr>
                        <a:t>- </a:t>
                      </a:r>
                      <a:r>
                        <a:rPr lang="en-US" sz="1200" u="none" cap="none" strike="noStrike"/>
                        <a:t>Depression.</a:t>
                      </a:r>
                      <a:endParaRPr sz="1200"/>
                    </a:p>
                    <a:p>
                      <a:pPr indent="0" lvl="0" marL="0" marR="0" rtl="0" algn="l">
                        <a:lnSpc>
                          <a:spcPct val="150000"/>
                        </a:lnSpc>
                        <a:spcBef>
                          <a:spcPts val="0"/>
                        </a:spcBef>
                        <a:spcAft>
                          <a:spcPts val="0"/>
                        </a:spcAft>
                        <a:buNone/>
                      </a:pPr>
                      <a:r>
                        <a:rPr lang="en-US" sz="1200" u="none" cap="none" strike="noStrike">
                          <a:solidFill>
                            <a:schemeClr val="dk1"/>
                          </a:solidFill>
                        </a:rPr>
                        <a:t>- Anxiety Disorder.</a:t>
                      </a:r>
                      <a:endParaRPr sz="1200"/>
                    </a:p>
                    <a:p>
                      <a:pPr indent="0" lvl="0" marL="0" marR="0" rtl="0" algn="l">
                        <a:lnSpc>
                          <a:spcPct val="150000"/>
                        </a:lnSpc>
                        <a:spcBef>
                          <a:spcPts val="0"/>
                        </a:spcBef>
                        <a:spcAft>
                          <a:spcPts val="0"/>
                        </a:spcAft>
                        <a:buNone/>
                      </a:pPr>
                      <a:r>
                        <a:rPr b="1" lang="en-US" sz="1200" u="none" cap="none" strike="noStrike">
                          <a:solidFill>
                            <a:srgbClr val="FF0000"/>
                          </a:solidFill>
                        </a:rPr>
                        <a:t>- Eating disorders- bulimia nervosa</a:t>
                      </a:r>
                      <a:r>
                        <a:rPr b="1" lang="en-US" sz="1200" u="none" cap="none" strike="noStrike">
                          <a:solidFill>
                            <a:schemeClr val="accent3"/>
                          </a:solidFill>
                        </a:rPr>
                        <a:t> (</a:t>
                      </a:r>
                      <a:r>
                        <a:rPr lang="en-US" sz="1200" u="none" cap="none" strike="noStrike">
                          <a:solidFill>
                            <a:schemeClr val="accent3"/>
                          </a:solidFill>
                        </a:rPr>
                        <a:t>الرغبة في الأكل بشراهة</a:t>
                      </a:r>
                      <a:r>
                        <a:rPr b="1" lang="en-US" sz="1200" u="none" cap="none" strike="noStrike">
                          <a:solidFill>
                            <a:schemeClr val="accent3"/>
                          </a:solidFill>
                        </a:rPr>
                        <a:t>) </a:t>
                      </a:r>
                      <a:r>
                        <a:rPr lang="en-US" sz="1200" u="none" cap="none" strike="noStrike">
                          <a:solidFill>
                            <a:schemeClr val="dk1"/>
                          </a:solidFill>
                        </a:rPr>
                        <a:t>(</a:t>
                      </a:r>
                      <a:r>
                        <a:rPr b="1" lang="en-US" sz="1200" u="none" cap="none" strike="noStrike">
                          <a:solidFill>
                            <a:schemeClr val="accent2"/>
                          </a:solidFill>
                        </a:rPr>
                        <a:t>fluoxetine</a:t>
                      </a:r>
                      <a:r>
                        <a:rPr lang="en-US" sz="1200" u="none" cap="none" strike="noStrike">
                          <a:solidFill>
                            <a:schemeClr val="dk1"/>
                          </a:solidFill>
                        </a:rPr>
                        <a:t>),</a:t>
                      </a:r>
                      <a:r>
                        <a:rPr b="1" lang="en-US" sz="1200" u="none" cap="none" strike="noStrike">
                          <a:solidFill>
                            <a:srgbClr val="FF0000"/>
                          </a:solidFill>
                        </a:rPr>
                        <a:t> Anorexia nervosa </a:t>
                      </a:r>
                      <a:r>
                        <a:rPr i="1" lang="en-US" sz="1200" u="sng"/>
                        <a:t>(restricting eating).</a:t>
                      </a:r>
                      <a:r>
                        <a:rPr lang="en-US" sz="1200" u="none" cap="none" strike="noStrike">
                          <a:solidFill>
                            <a:srgbClr val="2C8985"/>
                          </a:solidFill>
                        </a:rPr>
                        <a:t>(</a:t>
                      </a:r>
                      <a:r>
                        <a:rPr lang="en-US" sz="1200" u="none" cap="none" strike="noStrike">
                          <a:solidFill>
                            <a:schemeClr val="accent1"/>
                          </a:solidFill>
                        </a:rPr>
                        <a:t>they are opposite but the drug is for the psychological causes</a:t>
                      </a:r>
                      <a:r>
                        <a:rPr lang="en-US" sz="1200" u="none" cap="none" strike="noStrike">
                          <a:solidFill>
                            <a:srgbClr val="2C8985"/>
                          </a:solidFill>
                        </a:rPr>
                        <a:t>)</a:t>
                      </a:r>
                      <a:r>
                        <a:rPr lang="en-US" sz="1200" u="none" cap="none" strike="noStrike">
                          <a:solidFill>
                            <a:schemeClr val="dk1"/>
                          </a:solidFill>
                        </a:rPr>
                        <a:t>.</a:t>
                      </a:r>
                      <a:endParaRPr sz="1200" u="none" cap="none" strike="noStrike">
                        <a:solidFill>
                          <a:schemeClr val="dk1"/>
                        </a:solidFill>
                      </a:endParaRPr>
                    </a:p>
                    <a:p>
                      <a:pPr indent="0" lvl="0" marL="0" marR="0" rtl="0" algn="l">
                        <a:lnSpc>
                          <a:spcPct val="150000"/>
                        </a:lnSpc>
                        <a:spcBef>
                          <a:spcPts val="0"/>
                        </a:spcBef>
                        <a:spcAft>
                          <a:spcPts val="0"/>
                        </a:spcAft>
                        <a:buNone/>
                      </a:pPr>
                      <a:r>
                        <a:rPr lang="en-US" sz="1200" u="none" cap="none" strike="noStrike">
                          <a:solidFill>
                            <a:schemeClr val="dk1"/>
                          </a:solidFill>
                        </a:rPr>
                        <a:t>- Post traumatic stress disorder.  </a:t>
                      </a:r>
                      <a:endParaRPr sz="1200"/>
                    </a:p>
                    <a:p>
                      <a:pPr indent="0" lvl="0" marL="0" marR="0" rtl="0" algn="l">
                        <a:lnSpc>
                          <a:spcPct val="150000"/>
                        </a:lnSpc>
                        <a:spcBef>
                          <a:spcPts val="0"/>
                        </a:spcBef>
                        <a:spcAft>
                          <a:spcPts val="0"/>
                        </a:spcAft>
                        <a:buNone/>
                      </a:pPr>
                      <a:r>
                        <a:rPr lang="en-US" sz="1200" u="none" cap="none" strike="noStrike">
                          <a:solidFill>
                            <a:schemeClr val="dk1"/>
                          </a:solidFill>
                        </a:rPr>
                        <a:t>- </a:t>
                      </a:r>
                      <a:r>
                        <a:rPr lang="en-US" sz="1200" u="none" cap="none" strike="noStrike"/>
                        <a:t>Premenstrual dysphoric disorder.</a:t>
                      </a:r>
                      <a:endParaRPr sz="1200"/>
                    </a:p>
                    <a:p>
                      <a:pPr indent="0" lvl="0" marL="0" marR="0" rtl="0" algn="l">
                        <a:lnSpc>
                          <a:spcPct val="150000"/>
                        </a:lnSpc>
                        <a:spcBef>
                          <a:spcPts val="0"/>
                        </a:spcBef>
                        <a:spcAft>
                          <a:spcPts val="0"/>
                        </a:spcAft>
                        <a:buNone/>
                      </a:pPr>
                      <a:r>
                        <a:rPr lang="en-US" sz="1200" u="none" cap="none" strike="noStrike">
                          <a:solidFill>
                            <a:schemeClr val="dk1"/>
                          </a:solidFill>
                        </a:rPr>
                        <a:t>- Attention Deficit Hyperkinetic Disorder.</a:t>
                      </a:r>
                      <a:endParaRPr sz="1200"/>
                    </a:p>
                    <a:p>
                      <a:pPr indent="0" lvl="0" marL="0" marR="0" rtl="0" algn="l">
                        <a:lnSpc>
                          <a:spcPct val="150000"/>
                        </a:lnSpc>
                        <a:spcBef>
                          <a:spcPts val="0"/>
                        </a:spcBef>
                        <a:spcAft>
                          <a:spcPts val="0"/>
                        </a:spcAft>
                        <a:buNone/>
                      </a:pPr>
                      <a:r>
                        <a:rPr b="1" lang="en-US" sz="1200" u="none" cap="none" strike="noStrike">
                          <a:solidFill>
                            <a:srgbClr val="FF0000"/>
                          </a:solidFill>
                        </a:rPr>
                        <a:t>- Treatment of premature ejaculation → by stimulation of 5-HT2A.</a:t>
                      </a:r>
                      <a:endParaRPr b="1" sz="1200" u="none" cap="none" strike="noStrike">
                        <a:solidFill>
                          <a:srgbClr val="FF0000"/>
                        </a:solidFill>
                      </a:endParaRPr>
                    </a:p>
                  </a:txBody>
                  <a:tcPr marT="45725" marB="45725" marR="91450" marL="91450"/>
                </a:tc>
              </a:tr>
              <a:tr h="2073450">
                <a:tc>
                  <a:txBody>
                    <a:bodyPr>
                      <a:noAutofit/>
                    </a:bodyPr>
                    <a:lstStyle/>
                    <a:p>
                      <a:pPr indent="0" lvl="0" marL="0" marR="0" rtl="0" algn="l">
                        <a:lnSpc>
                          <a:spcPct val="150000"/>
                        </a:lnSpc>
                        <a:spcBef>
                          <a:spcPts val="0"/>
                        </a:spcBef>
                        <a:spcAft>
                          <a:spcPts val="0"/>
                        </a:spcAft>
                        <a:buNone/>
                      </a:pPr>
                      <a:r>
                        <a:t/>
                      </a:r>
                      <a:endParaRPr sz="1100" u="none" cap="none" strike="noStrike">
                        <a:solidFill>
                          <a:srgbClr val="FF0C52"/>
                        </a:solidFill>
                      </a:endParaRPr>
                    </a:p>
                  </a:txBody>
                  <a:tcPr marT="45725" marB="45725" marR="91450" marL="91450">
                    <a:solidFill>
                      <a:srgbClr val="FE444A"/>
                    </a:solidFill>
                  </a:tcPr>
                </a:tc>
                <a:tc>
                  <a:txBody>
                    <a:bodyPr>
                      <a:noAutofit/>
                    </a:bodyPr>
                    <a:lstStyle/>
                    <a:p>
                      <a:pPr indent="0" lvl="0" marL="0" marR="0" rtl="0" algn="l">
                        <a:lnSpc>
                          <a:spcPct val="150000"/>
                        </a:lnSpc>
                        <a:spcBef>
                          <a:spcPts val="0"/>
                        </a:spcBef>
                        <a:spcAft>
                          <a:spcPts val="0"/>
                        </a:spcAft>
                        <a:buNone/>
                      </a:pPr>
                      <a:r>
                        <a:rPr lang="en-US" sz="1200" u="none" cap="none" strike="noStrike">
                          <a:solidFill>
                            <a:srgbClr val="FF0C52"/>
                          </a:solidFill>
                        </a:rPr>
                        <a:t>- </a:t>
                      </a:r>
                      <a:r>
                        <a:rPr lang="en-US" sz="1200" u="none" cap="none" strike="noStrike"/>
                        <a:t>GIT symptoms</a:t>
                      </a:r>
                      <a:r>
                        <a:rPr lang="en-US" sz="1200" u="none" cap="none" strike="noStrike">
                          <a:solidFill>
                            <a:schemeClr val="dk1"/>
                          </a:solidFill>
                        </a:rPr>
                        <a:t>: Nausea, vomiting</a:t>
                      </a:r>
                      <a:r>
                        <a:rPr lang="en-US" sz="1200"/>
                        <a:t> and </a:t>
                      </a:r>
                      <a:r>
                        <a:rPr b="1" lang="en-US" sz="1200"/>
                        <a:t>diarrhea</a:t>
                      </a:r>
                      <a:r>
                        <a:rPr lang="en-US" sz="1200" u="none" cap="none" strike="noStrike">
                          <a:solidFill>
                            <a:schemeClr val="dk1"/>
                          </a:solidFill>
                        </a:rPr>
                        <a:t> </a:t>
                      </a:r>
                      <a:r>
                        <a:rPr lang="en-US" sz="1200" u="none" cap="none" strike="noStrike">
                          <a:solidFill>
                            <a:schemeClr val="accent1"/>
                          </a:solidFill>
                        </a:rPr>
                        <a:t>(due to 5-HT3 stimulation).</a:t>
                      </a:r>
                      <a:endParaRPr sz="1200">
                        <a:solidFill>
                          <a:schemeClr val="accent1"/>
                        </a:solidFill>
                      </a:endParaRPr>
                    </a:p>
                    <a:p>
                      <a:pPr indent="0" lvl="0" marL="0" marR="0" rtl="0" algn="l">
                        <a:lnSpc>
                          <a:spcPct val="150000"/>
                        </a:lnSpc>
                        <a:spcBef>
                          <a:spcPts val="0"/>
                        </a:spcBef>
                        <a:spcAft>
                          <a:spcPts val="0"/>
                        </a:spcAft>
                        <a:buNone/>
                      </a:pPr>
                      <a:r>
                        <a:rPr lang="en-US" sz="1200" u="none" cap="none" strike="noStrike">
                          <a:solidFill>
                            <a:schemeClr val="dk1"/>
                          </a:solidFill>
                        </a:rPr>
                        <a:t> →</a:t>
                      </a:r>
                      <a:r>
                        <a:rPr lang="en-US" sz="1200" u="none" cap="none" strike="noStrike">
                          <a:solidFill>
                            <a:srgbClr val="999999"/>
                          </a:solidFill>
                        </a:rPr>
                        <a:t> b/c of increased serotonergic activity in the gut</a:t>
                      </a:r>
                      <a:r>
                        <a:rPr lang="en-US" sz="1200" u="none" cap="none" strike="noStrike">
                          <a:solidFill>
                            <a:schemeClr val="accent3"/>
                          </a:solidFill>
                        </a:rPr>
                        <a:t>.</a:t>
                      </a:r>
                      <a:endParaRPr sz="1200" u="none" cap="none" strike="noStrike">
                        <a:solidFill>
                          <a:schemeClr val="accent3"/>
                        </a:solidFill>
                      </a:endParaRPr>
                    </a:p>
                    <a:p>
                      <a:pPr indent="0" lvl="0" marL="0" marR="0" rtl="0" algn="l">
                        <a:lnSpc>
                          <a:spcPct val="150000"/>
                        </a:lnSpc>
                        <a:spcBef>
                          <a:spcPts val="0"/>
                        </a:spcBef>
                        <a:spcAft>
                          <a:spcPts val="0"/>
                        </a:spcAft>
                        <a:buNone/>
                      </a:pPr>
                      <a:r>
                        <a:rPr lang="en-US" sz="1200" u="none" cap="none" strike="noStrike">
                          <a:solidFill>
                            <a:srgbClr val="FF0000"/>
                          </a:solidFill>
                        </a:rPr>
                        <a:t>- Changes in appetite</a:t>
                      </a:r>
                      <a:r>
                        <a:rPr lang="en-US" sz="1200" u="none" cap="none" strike="noStrike">
                          <a:solidFill>
                            <a:srgbClr val="FF0C52"/>
                          </a:solidFill>
                        </a:rPr>
                        <a:t> </a:t>
                      </a:r>
                      <a:r>
                        <a:rPr lang="en-US" sz="1200" u="none" cap="none" strike="noStrike">
                          <a:solidFill>
                            <a:schemeClr val="dk1"/>
                          </a:solidFill>
                        </a:rPr>
                        <a:t>weight loss/gain </a:t>
                      </a:r>
                      <a:r>
                        <a:rPr lang="en-US" sz="1200" u="none" cap="none" strike="noStrike">
                          <a:solidFill>
                            <a:schemeClr val="accent1"/>
                          </a:solidFill>
                        </a:rPr>
                        <a:t>(5-HT3 stimulation).</a:t>
                      </a:r>
                      <a:endParaRPr sz="1200" u="none" cap="none" strike="noStrike">
                        <a:solidFill>
                          <a:schemeClr val="accent1"/>
                        </a:solidFill>
                      </a:endParaRPr>
                    </a:p>
                    <a:p>
                      <a:pPr indent="0" lvl="0" marL="0" marR="0" rtl="0" algn="l">
                        <a:lnSpc>
                          <a:spcPct val="150000"/>
                        </a:lnSpc>
                        <a:spcBef>
                          <a:spcPts val="0"/>
                        </a:spcBef>
                        <a:spcAft>
                          <a:spcPts val="0"/>
                        </a:spcAft>
                        <a:buNone/>
                      </a:pPr>
                      <a:r>
                        <a:rPr lang="en-US" sz="1200" u="none" cap="none" strike="noStrike">
                          <a:solidFill>
                            <a:srgbClr val="FF0C52"/>
                          </a:solidFill>
                        </a:rPr>
                        <a:t>- </a:t>
                      </a:r>
                      <a:r>
                        <a:rPr b="1" lang="en-US" sz="1200" u="none" cap="none" strike="noStrike"/>
                        <a:t>Sleep disturbances</a:t>
                      </a:r>
                      <a:r>
                        <a:rPr lang="en-US" sz="1200" u="none" cap="none" strike="noStrike">
                          <a:solidFill>
                            <a:schemeClr val="dk1"/>
                          </a:solidFill>
                        </a:rPr>
                        <a:t>: Drowsiness with </a:t>
                      </a:r>
                      <a:r>
                        <a:rPr b="1" lang="en-US" sz="1200" u="none" cap="none" strike="noStrike">
                          <a:solidFill>
                            <a:schemeClr val="accent2"/>
                          </a:solidFill>
                        </a:rPr>
                        <a:t>Fluvoxamine</a:t>
                      </a:r>
                      <a:r>
                        <a:rPr lang="en-US" sz="1200" u="none" cap="none" strike="noStrike">
                          <a:solidFill>
                            <a:schemeClr val="dk1"/>
                          </a:solidFill>
                        </a:rPr>
                        <a:t>.</a:t>
                      </a:r>
                      <a:endParaRPr sz="1200"/>
                    </a:p>
                    <a:p>
                      <a:pPr indent="0" lvl="0" marL="0" marR="0" rtl="0" algn="l">
                        <a:lnSpc>
                          <a:spcPct val="150000"/>
                        </a:lnSpc>
                        <a:spcBef>
                          <a:spcPts val="0"/>
                        </a:spcBef>
                        <a:spcAft>
                          <a:spcPts val="0"/>
                        </a:spcAft>
                        <a:buNone/>
                      </a:pPr>
                      <a:r>
                        <a:rPr lang="en-US" sz="1200" u="none" cap="none" strike="noStrike">
                          <a:solidFill>
                            <a:schemeClr val="dk1"/>
                          </a:solidFill>
                        </a:rPr>
                        <a:t>- Anxiety &amp; Tremors </a:t>
                      </a:r>
                      <a:r>
                        <a:rPr lang="en-US" sz="1200" u="none" cap="none" strike="noStrike">
                          <a:solidFill>
                            <a:schemeClr val="accent1"/>
                          </a:solidFill>
                        </a:rPr>
                        <a:t>(if combined with other antidepressants).</a:t>
                      </a:r>
                      <a:endParaRPr sz="1200" u="none" cap="none" strike="noStrike">
                        <a:solidFill>
                          <a:schemeClr val="accent1"/>
                        </a:solidFill>
                      </a:endParaRPr>
                    </a:p>
                    <a:p>
                      <a:pPr indent="0" lvl="0" marL="0" marR="0" rtl="0" algn="l">
                        <a:lnSpc>
                          <a:spcPct val="150000"/>
                        </a:lnSpc>
                        <a:spcBef>
                          <a:spcPts val="0"/>
                        </a:spcBef>
                        <a:spcAft>
                          <a:spcPts val="0"/>
                        </a:spcAft>
                        <a:buNone/>
                      </a:pPr>
                      <a:r>
                        <a:rPr b="1" lang="en-US" sz="1200" cap="none" strike="noStrike">
                          <a:solidFill>
                            <a:srgbClr val="FF0000"/>
                          </a:solidFill>
                        </a:rPr>
                        <a:t>- Sexual dysfunction</a:t>
                      </a:r>
                      <a:r>
                        <a:rPr lang="en-US" sz="1200" u="none" cap="none" strike="noStrike">
                          <a:solidFill>
                            <a:schemeClr val="dk1"/>
                          </a:solidFill>
                        </a:rPr>
                        <a:t>: Loss of libido (الرغبة) ,</a:t>
                      </a:r>
                      <a:r>
                        <a:rPr lang="en-US" sz="1200" u="none" cap="none" strike="noStrike">
                          <a:solidFill>
                            <a:srgbClr val="FF0000"/>
                          </a:solidFill>
                        </a:rPr>
                        <a:t> </a:t>
                      </a:r>
                      <a:r>
                        <a:rPr b="1" lang="en-US" sz="1200" u="none" cap="none" strike="noStrike">
                          <a:solidFill>
                            <a:srgbClr val="FF0000"/>
                          </a:solidFill>
                        </a:rPr>
                        <a:t>delayed ejaculation (5-HT2A stimulation)</a:t>
                      </a:r>
                      <a:endParaRPr b="1" sz="1200" u="none" cap="none" strike="noStrike">
                        <a:solidFill>
                          <a:srgbClr val="FF0000"/>
                        </a:solidFill>
                      </a:endParaRPr>
                    </a:p>
                    <a:p>
                      <a:pPr indent="0" lvl="0" marL="0" marR="0" rtl="0" algn="l">
                        <a:lnSpc>
                          <a:spcPct val="150000"/>
                        </a:lnSpc>
                        <a:spcBef>
                          <a:spcPts val="0"/>
                        </a:spcBef>
                        <a:spcAft>
                          <a:spcPts val="0"/>
                        </a:spcAft>
                        <a:buNone/>
                      </a:pPr>
                      <a:r>
                        <a:rPr lang="en-US" sz="1200" u="none" cap="none" strike="noStrike">
                          <a:solidFill>
                            <a:schemeClr val="dk1"/>
                          </a:solidFill>
                        </a:rPr>
                        <a:t> → </a:t>
                      </a:r>
                      <a:r>
                        <a:rPr lang="en-US" sz="1200" u="none" cap="none" strike="noStrike">
                          <a:solidFill>
                            <a:schemeClr val="accent1"/>
                          </a:solidFill>
                        </a:rPr>
                        <a:t>useful for treatment of premature ejaculation. </a:t>
                      </a:r>
                      <a:r>
                        <a:rPr lang="en-US" sz="1100" u="none" cap="none" strike="noStrike">
                          <a:solidFill>
                            <a:srgbClr val="999999"/>
                          </a:solidFill>
                        </a:rPr>
                        <a:t>(b/c of increased serotonergic tone at the level of the spinal cord and above)</a:t>
                      </a:r>
                      <a:endParaRPr sz="1100" u="none" cap="none" strike="noStrike">
                        <a:solidFill>
                          <a:srgbClr val="999999"/>
                        </a:solidFill>
                      </a:endParaRPr>
                    </a:p>
                  </a:txBody>
                  <a:tcPr marT="45725" marB="45725" marR="91450" marL="91450"/>
                </a:tc>
              </a:tr>
              <a:tr h="1061700">
                <a:tc>
                  <a:txBody>
                    <a:bodyPr>
                      <a:noAutofit/>
                    </a:bodyPr>
                    <a:lstStyle/>
                    <a:p>
                      <a:pPr indent="0" lvl="0" marL="0" marR="0" rtl="0" algn="l">
                        <a:lnSpc>
                          <a:spcPct val="150000"/>
                        </a:lnSpc>
                        <a:spcBef>
                          <a:spcPts val="0"/>
                        </a:spcBef>
                        <a:spcAft>
                          <a:spcPts val="0"/>
                        </a:spcAft>
                        <a:buNone/>
                      </a:pPr>
                      <a:r>
                        <a:t/>
                      </a:r>
                      <a:endParaRPr sz="1100" u="none" cap="none" strike="noStrike">
                        <a:solidFill>
                          <a:srgbClr val="FF0C52"/>
                        </a:solidFill>
                      </a:endParaRPr>
                    </a:p>
                  </a:txBody>
                  <a:tcPr marT="45725" marB="45725" marR="91450" marL="91450">
                    <a:solidFill>
                      <a:srgbClr val="BEFDED"/>
                    </a:solidFill>
                  </a:tcPr>
                </a:tc>
                <a:tc>
                  <a:txBody>
                    <a:bodyPr>
                      <a:noAutofit/>
                    </a:bodyPr>
                    <a:lstStyle/>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Symptoms are headache, malaise &amp; flu-like symptoms, agitation, irritability &amp; nervousness</a:t>
                      </a:r>
                      <a:endParaRPr sz="1200" u="none" cap="none" strike="noStrike"/>
                    </a:p>
                  </a:txBody>
                  <a:tcPr marT="45725" marB="45725" marR="91450" marL="91450"/>
                </a:tc>
              </a:tr>
            </a:tbl>
          </a:graphicData>
        </a:graphic>
      </p:graphicFrame>
      <p:sp>
        <p:nvSpPr>
          <p:cNvPr id="480" name="Google Shape;480;p40"/>
          <p:cNvSpPr txBox="1"/>
          <p:nvPr/>
        </p:nvSpPr>
        <p:spPr>
          <a:xfrm rot="-5400000">
            <a:off x="-599350" y="1133227"/>
            <a:ext cx="1749000" cy="38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Advantages</a:t>
            </a:r>
            <a:endParaRPr b="1">
              <a:latin typeface="Century Gothic"/>
              <a:ea typeface="Century Gothic"/>
              <a:cs typeface="Century Gothic"/>
              <a:sym typeface="Century Gothic"/>
            </a:endParaRPr>
          </a:p>
        </p:txBody>
      </p:sp>
      <p:sp>
        <p:nvSpPr>
          <p:cNvPr id="481" name="Google Shape;481;p40"/>
          <p:cNvSpPr txBox="1"/>
          <p:nvPr/>
        </p:nvSpPr>
        <p:spPr>
          <a:xfrm rot="-5400000">
            <a:off x="-262075" y="3005500"/>
            <a:ext cx="1134300" cy="38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P.K</a:t>
            </a:r>
            <a:endParaRPr b="1">
              <a:latin typeface="Century Gothic"/>
              <a:ea typeface="Century Gothic"/>
              <a:cs typeface="Century Gothic"/>
              <a:sym typeface="Century Gothic"/>
            </a:endParaRPr>
          </a:p>
        </p:txBody>
      </p:sp>
      <p:sp>
        <p:nvSpPr>
          <p:cNvPr id="482" name="Google Shape;482;p40"/>
          <p:cNvSpPr txBox="1"/>
          <p:nvPr/>
        </p:nvSpPr>
        <p:spPr>
          <a:xfrm rot="-5400000">
            <a:off x="-360300" y="5040850"/>
            <a:ext cx="1255800" cy="38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Indications</a:t>
            </a:r>
            <a:endParaRPr b="1">
              <a:latin typeface="Century Gothic"/>
              <a:ea typeface="Century Gothic"/>
              <a:cs typeface="Century Gothic"/>
              <a:sym typeface="Century Gothic"/>
            </a:endParaRPr>
          </a:p>
        </p:txBody>
      </p:sp>
      <p:sp>
        <p:nvSpPr>
          <p:cNvPr id="483" name="Google Shape;483;p40"/>
          <p:cNvSpPr txBox="1"/>
          <p:nvPr/>
        </p:nvSpPr>
        <p:spPr>
          <a:xfrm rot="-5400000">
            <a:off x="-445650" y="7526625"/>
            <a:ext cx="1426500" cy="38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ADRs</a:t>
            </a:r>
            <a:endParaRPr b="1">
              <a:solidFill>
                <a:srgbClr val="FFFFFF"/>
              </a:solidFill>
              <a:latin typeface="Century Gothic"/>
              <a:ea typeface="Century Gothic"/>
              <a:cs typeface="Century Gothic"/>
              <a:sym typeface="Century Gothic"/>
            </a:endParaRPr>
          </a:p>
        </p:txBody>
      </p:sp>
      <p:sp>
        <p:nvSpPr>
          <p:cNvPr id="484" name="Google Shape;484;p40"/>
          <p:cNvSpPr txBox="1"/>
          <p:nvPr/>
        </p:nvSpPr>
        <p:spPr>
          <a:xfrm rot="-5400000">
            <a:off x="-322450" y="9142450"/>
            <a:ext cx="1195200" cy="36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200">
                <a:latin typeface="Century Gothic"/>
                <a:ea typeface="Century Gothic"/>
                <a:cs typeface="Century Gothic"/>
                <a:sym typeface="Century Gothic"/>
              </a:rPr>
              <a:t>Discontinuation syndrome</a:t>
            </a:r>
            <a:endParaRPr b="1" sz="12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41"/>
          <p:cNvSpPr/>
          <p:nvPr/>
        </p:nvSpPr>
        <p:spPr>
          <a:xfrm>
            <a:off x="57300" y="5609725"/>
            <a:ext cx="4951800" cy="652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2. Noradrenergic and specific Serotonergic Antidepressants (</a:t>
            </a:r>
            <a:r>
              <a:rPr b="1" lang="en-US" sz="1600">
                <a:solidFill>
                  <a:schemeClr val="accent2"/>
                </a:solidFill>
                <a:latin typeface="Century Gothic"/>
                <a:ea typeface="Century Gothic"/>
                <a:cs typeface="Century Gothic"/>
                <a:sym typeface="Century Gothic"/>
              </a:rPr>
              <a:t>NaSSA</a:t>
            </a:r>
            <a:r>
              <a:rPr b="1" lang="en-US" sz="1600">
                <a:solidFill>
                  <a:schemeClr val="dk1"/>
                </a:solidFill>
                <a:latin typeface="Century Gothic"/>
                <a:ea typeface="Century Gothic"/>
                <a:cs typeface="Century Gothic"/>
                <a:sym typeface="Century Gothic"/>
              </a:rPr>
              <a:t>)</a:t>
            </a:r>
            <a:endParaRPr b="1" sz="1600">
              <a:solidFill>
                <a:schemeClr val="dk1"/>
              </a:solidFill>
              <a:latin typeface="Century Gothic"/>
              <a:ea typeface="Century Gothic"/>
              <a:cs typeface="Century Gothic"/>
              <a:sym typeface="Century Gothic"/>
            </a:endParaRPr>
          </a:p>
        </p:txBody>
      </p:sp>
      <p:pic>
        <p:nvPicPr>
          <p:cNvPr descr="http://assets.sbnation.com/assets/2309203/nasa-300.jpg" id="490" name="Google Shape;490;p41"/>
          <p:cNvPicPr preferRelativeResize="0"/>
          <p:nvPr/>
        </p:nvPicPr>
        <p:blipFill rotWithShape="1">
          <a:blip r:embed="rId3">
            <a:alphaModFix/>
          </a:blip>
          <a:srcRect b="0" l="0" r="0" t="0"/>
          <a:stretch/>
        </p:blipFill>
        <p:spPr>
          <a:xfrm>
            <a:off x="5694379" y="5462780"/>
            <a:ext cx="1007566" cy="831456"/>
          </a:xfrm>
          <a:prstGeom prst="rect">
            <a:avLst/>
          </a:prstGeom>
          <a:noFill/>
          <a:ln>
            <a:noFill/>
          </a:ln>
        </p:spPr>
      </p:pic>
      <p:graphicFrame>
        <p:nvGraphicFramePr>
          <p:cNvPr id="491" name="Google Shape;491;p41"/>
          <p:cNvGraphicFramePr/>
          <p:nvPr/>
        </p:nvGraphicFramePr>
        <p:xfrm>
          <a:off x="58932" y="6402485"/>
          <a:ext cx="3000000" cy="3000000"/>
        </p:xfrm>
        <a:graphic>
          <a:graphicData uri="http://schemas.openxmlformats.org/drawingml/2006/table">
            <a:tbl>
              <a:tblPr bandRow="1" firstRow="1">
                <a:noFill/>
                <a:tableStyleId>{E91671D8-9AC3-4269-81F9-EF68744D946A}</a:tableStyleId>
              </a:tblPr>
              <a:tblGrid>
                <a:gridCol w="6747550"/>
              </a:tblGrid>
              <a:tr h="363200">
                <a:tc>
                  <a:txBody>
                    <a:bodyPr>
                      <a:noAutofit/>
                    </a:bodyPr>
                    <a:lstStyle/>
                    <a:p>
                      <a:pPr indent="0" lvl="0" marL="0" marR="0" rtl="0" algn="ctr">
                        <a:spcBef>
                          <a:spcPts val="0"/>
                        </a:spcBef>
                        <a:spcAft>
                          <a:spcPts val="0"/>
                        </a:spcAft>
                        <a:buNone/>
                      </a:pPr>
                      <a:r>
                        <a:rPr b="1" lang="en-US" sz="2000" u="none" cap="none" strike="noStrike">
                          <a:solidFill>
                            <a:srgbClr val="FF0000"/>
                          </a:solidFill>
                          <a:latin typeface="Century Gothic"/>
                          <a:ea typeface="Century Gothic"/>
                          <a:cs typeface="Century Gothic"/>
                          <a:sym typeface="Century Gothic"/>
                        </a:rPr>
                        <a:t>Mirtazapine </a:t>
                      </a:r>
                      <a:endParaRPr sz="2000" u="none" cap="none" strike="noStrike">
                        <a:solidFill>
                          <a:srgbClr val="FF0000"/>
                        </a:solidFil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4F2F0"/>
                    </a:solidFill>
                  </a:tcPr>
                </a:tc>
              </a:tr>
              <a:tr h="249700">
                <a:tc>
                  <a:txBody>
                    <a:bodyPr>
                      <a:noAutofit/>
                    </a:bodyPr>
                    <a:lstStyle/>
                    <a:p>
                      <a:pPr indent="0" lvl="0" marL="0" marR="0" rtl="0" algn="ctr">
                        <a:lnSpc>
                          <a:spcPct val="100000"/>
                        </a:lnSpc>
                        <a:spcBef>
                          <a:spcPts val="0"/>
                        </a:spcBef>
                        <a:spcAft>
                          <a:spcPts val="0"/>
                        </a:spcAft>
                        <a:buClr>
                          <a:schemeClr val="dk1"/>
                        </a:buClr>
                        <a:buSzPts val="1350"/>
                        <a:buFont typeface="Century Gothic"/>
                        <a:buNone/>
                      </a:pPr>
                      <a:r>
                        <a:rPr b="1" lang="en-US" sz="1200" u="none" cap="none" strike="noStrike">
                          <a:solidFill>
                            <a:schemeClr val="dk1"/>
                          </a:solidFill>
                        </a:rPr>
                        <a:t>Pharmacodynamic</a:t>
                      </a:r>
                      <a:endParaRPr b="1" sz="1200" u="none" cap="none" strike="noStrike"/>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1335925">
                <a:tc>
                  <a:txBody>
                    <a:bodyPr>
                      <a:noAutofit/>
                    </a:bodyPr>
                    <a:lstStyle/>
                    <a:p>
                      <a:pPr indent="0" lvl="0" marL="0" marR="0" rtl="0" algn="l">
                        <a:lnSpc>
                          <a:spcPct val="100000"/>
                        </a:lnSpc>
                        <a:spcBef>
                          <a:spcPts val="0"/>
                        </a:spcBef>
                        <a:spcAft>
                          <a:spcPts val="0"/>
                        </a:spcAft>
                        <a:buNone/>
                      </a:pPr>
                      <a:r>
                        <a:rPr lang="en-US" sz="1200" u="none" cap="none" strike="noStrike">
                          <a:solidFill>
                            <a:schemeClr val="dk1"/>
                          </a:solidFill>
                          <a:latin typeface="Century Gothic"/>
                          <a:ea typeface="Century Gothic"/>
                          <a:cs typeface="Century Gothic"/>
                          <a:sym typeface="Century Gothic"/>
                        </a:rPr>
                        <a:t>- </a:t>
                      </a:r>
                      <a:r>
                        <a:rPr b="1" lang="en-US" sz="1200" u="none" cap="none" strike="noStrike">
                          <a:latin typeface="Century Gothic"/>
                          <a:ea typeface="Century Gothic"/>
                          <a:cs typeface="Century Gothic"/>
                          <a:sym typeface="Century Gothic"/>
                        </a:rPr>
                        <a:t>α</a:t>
                      </a:r>
                      <a:r>
                        <a:rPr b="1" baseline="-25000" lang="en-US" sz="1200" u="none" cap="none" strike="noStrike">
                          <a:latin typeface="Century Gothic"/>
                          <a:ea typeface="Century Gothic"/>
                          <a:cs typeface="Century Gothic"/>
                          <a:sym typeface="Century Gothic"/>
                        </a:rPr>
                        <a:t>2</a:t>
                      </a:r>
                      <a:r>
                        <a:rPr baseline="-25000" lang="en-US" sz="1200" u="none" cap="none" strike="noStrike">
                          <a:solidFill>
                            <a:schemeClr val="dk1"/>
                          </a:solidFill>
                          <a:latin typeface="Century Gothic"/>
                          <a:ea typeface="Century Gothic"/>
                          <a:cs typeface="Century Gothic"/>
                          <a:sym typeface="Century Gothic"/>
                        </a:rPr>
                        <a:t> </a:t>
                      </a:r>
                      <a:r>
                        <a:rPr lang="en-US" sz="1200" u="none" cap="none" strike="noStrike">
                          <a:solidFill>
                            <a:schemeClr val="dk1"/>
                          </a:solidFill>
                          <a:latin typeface="Century Gothic"/>
                          <a:ea typeface="Century Gothic"/>
                          <a:cs typeface="Century Gothic"/>
                          <a:sym typeface="Century Gothic"/>
                        </a:rPr>
                        <a:t>receptor </a:t>
                      </a:r>
                      <a:r>
                        <a:rPr lang="en-US" sz="1200" u="sng" cap="none" strike="noStrike">
                          <a:solidFill>
                            <a:schemeClr val="dk1"/>
                          </a:solidFill>
                          <a:latin typeface="Century Gothic"/>
                          <a:ea typeface="Century Gothic"/>
                          <a:cs typeface="Century Gothic"/>
                          <a:sym typeface="Century Gothic"/>
                        </a:rPr>
                        <a:t>anta</a:t>
                      </a:r>
                      <a:r>
                        <a:rPr lang="en-US" sz="1200" u="none" cap="none" strike="noStrike">
                          <a:solidFill>
                            <a:schemeClr val="dk1"/>
                          </a:solidFill>
                          <a:latin typeface="Century Gothic"/>
                          <a:ea typeface="Century Gothic"/>
                          <a:cs typeface="Century Gothic"/>
                          <a:sym typeface="Century Gothic"/>
                        </a:rPr>
                        <a:t>gonist</a:t>
                      </a:r>
                      <a:endParaRPr sz="1200"/>
                    </a:p>
                    <a:p>
                      <a:pPr indent="0" lvl="0" marL="0" marR="0" rtl="0" algn="l">
                        <a:lnSpc>
                          <a:spcPct val="100000"/>
                        </a:lnSpc>
                        <a:spcBef>
                          <a:spcPts val="0"/>
                        </a:spcBef>
                        <a:spcAft>
                          <a:spcPts val="0"/>
                        </a:spcAft>
                        <a:buNone/>
                      </a:pPr>
                      <a:r>
                        <a:rPr lang="en-US" sz="1200" u="none" cap="none" strike="noStrike">
                          <a:solidFill>
                            <a:schemeClr val="dk1"/>
                          </a:solidFill>
                          <a:latin typeface="Century Gothic"/>
                          <a:ea typeface="Century Gothic"/>
                          <a:cs typeface="Century Gothic"/>
                          <a:sym typeface="Century Gothic"/>
                        </a:rPr>
                        <a:t>- </a:t>
                      </a:r>
                      <a:r>
                        <a:rPr lang="en-US" sz="1200" u="none" cap="none" strike="noStrike">
                          <a:latin typeface="Century Gothic"/>
                          <a:ea typeface="Century Gothic"/>
                          <a:cs typeface="Century Gothic"/>
                          <a:sym typeface="Century Gothic"/>
                        </a:rPr>
                        <a:t>Increase </a:t>
                      </a:r>
                      <a:r>
                        <a:rPr b="1" lang="en-US" sz="1200" u="none" cap="none" strike="noStrike">
                          <a:latin typeface="Century Gothic"/>
                          <a:ea typeface="Century Gothic"/>
                          <a:cs typeface="Century Gothic"/>
                          <a:sym typeface="Century Gothic"/>
                        </a:rPr>
                        <a:t>NE</a:t>
                      </a:r>
                      <a:r>
                        <a:rPr lang="en-US" sz="1200" u="none" cap="none" strike="noStrike">
                          <a:latin typeface="Century Gothic"/>
                          <a:ea typeface="Century Gothic"/>
                          <a:cs typeface="Century Gothic"/>
                          <a:sym typeface="Century Gothic"/>
                        </a:rPr>
                        <a:t> and </a:t>
                      </a:r>
                      <a:r>
                        <a:rPr b="1" lang="en-US" sz="1200" u="none" cap="none" strike="noStrike">
                          <a:latin typeface="Century Gothic"/>
                          <a:ea typeface="Century Gothic"/>
                          <a:cs typeface="Century Gothic"/>
                          <a:sym typeface="Century Gothic"/>
                        </a:rPr>
                        <a:t>5HT</a:t>
                      </a:r>
                      <a:r>
                        <a:rPr lang="en-US" sz="1200" u="none" cap="none" strike="noStrike">
                          <a:latin typeface="Century Gothic"/>
                          <a:ea typeface="Century Gothic"/>
                          <a:cs typeface="Century Gothic"/>
                          <a:sym typeface="Century Gothic"/>
                        </a:rPr>
                        <a:t> levels</a:t>
                      </a:r>
                      <a:endParaRPr sz="1200"/>
                    </a:p>
                    <a:p>
                      <a:pPr indent="0" lvl="0" marL="0" marR="0" rtl="0" algn="l">
                        <a:lnSpc>
                          <a:spcPct val="100000"/>
                        </a:lnSpc>
                        <a:spcBef>
                          <a:spcPts val="0"/>
                        </a:spcBef>
                        <a:spcAft>
                          <a:spcPts val="0"/>
                        </a:spcAft>
                        <a:buNone/>
                      </a:pPr>
                      <a:r>
                        <a:rPr b="1" lang="en-US" sz="1200" cap="none" strike="noStrike">
                          <a:solidFill>
                            <a:srgbClr val="FF0000"/>
                          </a:solidFill>
                        </a:rPr>
                        <a:t>- Blocks </a:t>
                      </a:r>
                      <a:r>
                        <a:rPr b="1" lang="en-US" sz="1200" cap="none" strike="noStrike">
                          <a:solidFill>
                            <a:srgbClr val="FF0000"/>
                          </a:solidFill>
                          <a:latin typeface="Century Gothic"/>
                          <a:ea typeface="Century Gothic"/>
                          <a:cs typeface="Century Gothic"/>
                          <a:sym typeface="Century Gothic"/>
                        </a:rPr>
                        <a:t>5HT</a:t>
                      </a:r>
                      <a:r>
                        <a:rPr b="1" baseline="-25000" lang="en-US" sz="1200" cap="none" strike="noStrike">
                          <a:solidFill>
                            <a:srgbClr val="FF0000"/>
                          </a:solidFill>
                          <a:latin typeface="Century Gothic"/>
                          <a:ea typeface="Century Gothic"/>
                          <a:cs typeface="Century Gothic"/>
                          <a:sym typeface="Century Gothic"/>
                        </a:rPr>
                        <a:t>2A , </a:t>
                      </a:r>
                      <a:r>
                        <a:rPr b="1" lang="en-US" sz="1200" cap="none" strike="noStrike">
                          <a:solidFill>
                            <a:srgbClr val="FF0000"/>
                          </a:solidFill>
                          <a:latin typeface="Century Gothic"/>
                          <a:ea typeface="Century Gothic"/>
                          <a:cs typeface="Century Gothic"/>
                          <a:sym typeface="Century Gothic"/>
                        </a:rPr>
                        <a:t>5HT</a:t>
                      </a:r>
                      <a:r>
                        <a:rPr b="1" baseline="-25000" lang="en-US" sz="1200" cap="none" strike="noStrike">
                          <a:solidFill>
                            <a:srgbClr val="FF0000"/>
                          </a:solidFill>
                          <a:latin typeface="Century Gothic"/>
                          <a:ea typeface="Century Gothic"/>
                          <a:cs typeface="Century Gothic"/>
                          <a:sym typeface="Century Gothic"/>
                        </a:rPr>
                        <a:t>3</a:t>
                      </a:r>
                      <a:r>
                        <a:rPr b="1" lang="en-US" sz="1200" cap="none" strike="noStrike">
                          <a:solidFill>
                            <a:srgbClr val="FF0000"/>
                          </a:solidFill>
                        </a:rPr>
                        <a:t> and thus </a:t>
                      </a:r>
                      <a:r>
                        <a:rPr b="1" lang="en-US" sz="1200" cap="none" strike="noStrike">
                          <a:solidFill>
                            <a:srgbClr val="FF0000"/>
                          </a:solidFill>
                          <a:latin typeface="Century Gothic"/>
                          <a:ea typeface="Century Gothic"/>
                          <a:cs typeface="Century Gothic"/>
                          <a:sym typeface="Century Gothic"/>
                        </a:rPr>
                        <a:t>reduces</a:t>
                      </a:r>
                      <a:r>
                        <a:rPr b="1" lang="en-US" sz="1200" cap="none" strike="noStrike">
                          <a:solidFill>
                            <a:srgbClr val="FF0000"/>
                          </a:solidFill>
                        </a:rPr>
                        <a:t> side effects of </a:t>
                      </a:r>
                      <a:r>
                        <a:rPr b="1" lang="en-US" sz="1200" cap="none" strike="noStrike">
                          <a:solidFill>
                            <a:srgbClr val="FF0000"/>
                          </a:solidFill>
                          <a:latin typeface="Century Gothic"/>
                          <a:ea typeface="Century Gothic"/>
                          <a:cs typeface="Century Gothic"/>
                          <a:sym typeface="Century Gothic"/>
                        </a:rPr>
                        <a:t>sexual dysfunction</a:t>
                      </a:r>
                      <a:r>
                        <a:rPr b="1" lang="en-US" sz="1200" cap="none" strike="noStrike">
                          <a:solidFill>
                            <a:srgbClr val="FF0000"/>
                          </a:solidFill>
                        </a:rPr>
                        <a:t> and </a:t>
                      </a:r>
                      <a:r>
                        <a:rPr b="1" lang="en-US" sz="1200" cap="none" strike="noStrike">
                          <a:solidFill>
                            <a:srgbClr val="FF0000"/>
                          </a:solidFill>
                          <a:latin typeface="Century Gothic"/>
                          <a:ea typeface="Century Gothic"/>
                          <a:cs typeface="Century Gothic"/>
                          <a:sym typeface="Century Gothic"/>
                        </a:rPr>
                        <a:t>anxiety.</a:t>
                      </a:r>
                      <a:endParaRPr b="1" sz="1200" cap="none" strike="noStrike">
                        <a:solidFill>
                          <a:srgbClr val="FF0000"/>
                        </a:solidFill>
                      </a:endParaRPr>
                    </a:p>
                    <a:p>
                      <a:pPr indent="0" lvl="0" marL="0" marR="0" rtl="0" algn="l">
                        <a:lnSpc>
                          <a:spcPct val="100000"/>
                        </a:lnSpc>
                        <a:spcBef>
                          <a:spcPts val="0"/>
                        </a:spcBef>
                        <a:spcAft>
                          <a:spcPts val="0"/>
                        </a:spcAft>
                        <a:buNone/>
                      </a:pPr>
                      <a:r>
                        <a:rPr lang="en-US" sz="1200" u="none" cap="none" strike="noStrike">
                          <a:solidFill>
                            <a:schemeClr val="dk1"/>
                          </a:solidFill>
                          <a:latin typeface="Century Gothic"/>
                          <a:ea typeface="Century Gothic"/>
                          <a:cs typeface="Century Gothic"/>
                          <a:sym typeface="Century Gothic"/>
                        </a:rPr>
                        <a:t>- Blocking</a:t>
                      </a:r>
                      <a:r>
                        <a:rPr lang="en-US" sz="1200" u="none" cap="none" strike="noStrike">
                          <a:latin typeface="Century Gothic"/>
                          <a:ea typeface="Century Gothic"/>
                          <a:cs typeface="Century Gothic"/>
                          <a:sym typeface="Century Gothic"/>
                        </a:rPr>
                        <a:t> </a:t>
                      </a:r>
                      <a:r>
                        <a:rPr b="1" lang="en-US" sz="1200" u="none" cap="none" strike="noStrike">
                          <a:latin typeface="Century Gothic"/>
                          <a:ea typeface="Century Gothic"/>
                          <a:cs typeface="Century Gothic"/>
                          <a:sym typeface="Century Gothic"/>
                        </a:rPr>
                        <a:t>5HT</a:t>
                      </a:r>
                      <a:r>
                        <a:rPr b="1" baseline="-25000" lang="en-US" sz="1200" u="none" cap="none" strike="noStrike">
                          <a:latin typeface="Century Gothic"/>
                          <a:ea typeface="Century Gothic"/>
                          <a:cs typeface="Century Gothic"/>
                          <a:sym typeface="Century Gothic"/>
                        </a:rPr>
                        <a:t>2C</a:t>
                      </a:r>
                      <a:r>
                        <a:rPr lang="en-US" sz="1200" u="none" cap="none" strike="noStrike">
                          <a:latin typeface="Century Gothic"/>
                          <a:ea typeface="Century Gothic"/>
                          <a:cs typeface="Century Gothic"/>
                          <a:sym typeface="Century Gothic"/>
                        </a:rPr>
                        <a:t>, and </a:t>
                      </a:r>
                      <a:r>
                        <a:rPr b="1" lang="en-US" sz="1200" u="none" cap="none" strike="noStrike">
                          <a:latin typeface="Century Gothic"/>
                          <a:ea typeface="Century Gothic"/>
                          <a:cs typeface="Century Gothic"/>
                          <a:sym typeface="Century Gothic"/>
                        </a:rPr>
                        <a:t>H</a:t>
                      </a:r>
                      <a:r>
                        <a:rPr b="1" baseline="-25000" lang="en-US" sz="1200" u="none" cap="none" strike="noStrike">
                          <a:latin typeface="Century Gothic"/>
                          <a:ea typeface="Century Gothic"/>
                          <a:cs typeface="Century Gothic"/>
                          <a:sym typeface="Century Gothic"/>
                        </a:rPr>
                        <a:t>1</a:t>
                      </a:r>
                      <a:r>
                        <a:rPr lang="en-US" sz="1200" u="none" cap="none" strike="noStrike">
                          <a:latin typeface="Century Gothic"/>
                          <a:ea typeface="Century Gothic"/>
                          <a:cs typeface="Century Gothic"/>
                          <a:sym typeface="Century Gothic"/>
                        </a:rPr>
                        <a:t> receptors cause </a:t>
                      </a:r>
                      <a:r>
                        <a:rPr b="1" lang="en-US" sz="1200" u="sng" cap="none" strike="noStrike">
                          <a:latin typeface="Century Gothic"/>
                          <a:ea typeface="Century Gothic"/>
                          <a:cs typeface="Century Gothic"/>
                          <a:sym typeface="Century Gothic"/>
                        </a:rPr>
                        <a:t>side effects</a:t>
                      </a:r>
                      <a:r>
                        <a:rPr lang="en-US" sz="1200" u="none" cap="none" strike="noStrike">
                          <a:solidFill>
                            <a:schemeClr val="dk1"/>
                          </a:solidFill>
                          <a:latin typeface="Century Gothic"/>
                          <a:ea typeface="Century Gothic"/>
                          <a:cs typeface="Century Gothic"/>
                          <a:sym typeface="Century Gothic"/>
                        </a:rPr>
                        <a:t>: </a:t>
                      </a:r>
                      <a:endParaRPr sz="1200"/>
                    </a:p>
                    <a:p>
                      <a:pPr indent="0" lvl="0" marL="0" marR="0" rtl="0" algn="l">
                        <a:lnSpc>
                          <a:spcPct val="100000"/>
                        </a:lnSpc>
                        <a:spcBef>
                          <a:spcPts val="0"/>
                        </a:spcBef>
                        <a:spcAft>
                          <a:spcPts val="0"/>
                        </a:spcAft>
                        <a:buNone/>
                      </a:pPr>
                      <a:r>
                        <a:rPr lang="en-US" sz="1200" u="none" cap="none" strike="noStrike">
                          <a:solidFill>
                            <a:schemeClr val="dk1"/>
                          </a:solidFill>
                          <a:latin typeface="Century Gothic"/>
                          <a:ea typeface="Century Gothic"/>
                          <a:cs typeface="Century Gothic"/>
                          <a:sym typeface="Century Gothic"/>
                        </a:rPr>
                        <a:t>      - </a:t>
                      </a:r>
                      <a:r>
                        <a:rPr b="1" lang="en-US" sz="1200" u="none" cap="none" strike="noStrike">
                          <a:latin typeface="Century Gothic"/>
                          <a:ea typeface="Century Gothic"/>
                          <a:cs typeface="Century Gothic"/>
                          <a:sym typeface="Century Gothic"/>
                        </a:rPr>
                        <a:t>Sedation</a:t>
                      </a:r>
                      <a:r>
                        <a:rPr b="1" lang="en-US" sz="1200" u="none" cap="none" strike="noStrike">
                          <a:solidFill>
                            <a:srgbClr val="FF0000"/>
                          </a:solidFill>
                          <a:latin typeface="Century Gothic"/>
                          <a:ea typeface="Century Gothic"/>
                          <a:cs typeface="Century Gothic"/>
                          <a:sym typeface="Century Gothic"/>
                        </a:rPr>
                        <a:t> </a:t>
                      </a:r>
                      <a:r>
                        <a:rPr b="0" lang="en-US" sz="1200" u="none" cap="none" strike="noStrike">
                          <a:solidFill>
                            <a:schemeClr val="accent3"/>
                          </a:solidFill>
                          <a:latin typeface="Century Gothic"/>
                          <a:ea typeface="Century Gothic"/>
                          <a:cs typeface="Century Gothic"/>
                          <a:sym typeface="Century Gothic"/>
                        </a:rPr>
                        <a:t>→ (H1 blocking effect)</a:t>
                      </a:r>
                      <a:endParaRPr b="0" sz="1200" u="none" cap="none" strike="noStrike">
                        <a:solidFill>
                          <a:schemeClr val="accent3"/>
                        </a:solidFill>
                        <a:latin typeface="Century Gothic"/>
                        <a:ea typeface="Century Gothic"/>
                        <a:cs typeface="Century Gothic"/>
                        <a:sym typeface="Century Gothic"/>
                      </a:endParaRPr>
                    </a:p>
                    <a:p>
                      <a:pPr indent="0" lvl="0" marL="0" marR="0" rtl="0" algn="l">
                        <a:lnSpc>
                          <a:spcPct val="100000"/>
                        </a:lnSpc>
                        <a:spcBef>
                          <a:spcPts val="0"/>
                        </a:spcBef>
                        <a:spcAft>
                          <a:spcPts val="0"/>
                        </a:spcAft>
                        <a:buNone/>
                      </a:pPr>
                      <a:r>
                        <a:rPr lang="en-US" sz="1200" u="none" cap="none" strike="noStrike">
                          <a:solidFill>
                            <a:schemeClr val="dk1"/>
                          </a:solidFill>
                          <a:latin typeface="Century Gothic"/>
                          <a:ea typeface="Century Gothic"/>
                          <a:cs typeface="Century Gothic"/>
                          <a:sym typeface="Century Gothic"/>
                        </a:rPr>
                        <a:t>      - </a:t>
                      </a:r>
                      <a:r>
                        <a:rPr b="1" lang="en-US" sz="1200" u="none" cap="none" strike="noStrike">
                          <a:latin typeface="Century Gothic"/>
                          <a:ea typeface="Century Gothic"/>
                          <a:cs typeface="Century Gothic"/>
                          <a:sym typeface="Century Gothic"/>
                        </a:rPr>
                        <a:t>weight gain</a:t>
                      </a:r>
                      <a:r>
                        <a:rPr lang="en-US" sz="1200" u="none" cap="none" strike="noStrike">
                          <a:solidFill>
                            <a:schemeClr val="dk1"/>
                          </a:solidFill>
                          <a:latin typeface="Century Gothic"/>
                          <a:ea typeface="Century Gothic"/>
                          <a:cs typeface="Century Gothic"/>
                          <a:sym typeface="Century Gothic"/>
                        </a:rPr>
                        <a:t> </a:t>
                      </a:r>
                      <a:r>
                        <a:rPr lang="en-US" sz="1200" u="none" cap="none" strike="noStrike">
                          <a:solidFill>
                            <a:schemeClr val="accent3"/>
                          </a:solidFill>
                          <a:latin typeface="Century Gothic"/>
                          <a:ea typeface="Century Gothic"/>
                          <a:cs typeface="Century Gothic"/>
                          <a:sym typeface="Century Gothic"/>
                        </a:rPr>
                        <a:t>→ (5-HT2C blocking effect)</a:t>
                      </a:r>
                      <a:endParaRPr sz="1200" u="none" cap="none" strike="noStrike">
                        <a:solidFill>
                          <a:schemeClr val="accent3"/>
                        </a:solidFill>
                        <a:latin typeface="Century Gothic"/>
                        <a:ea typeface="Century Gothic"/>
                        <a:cs typeface="Century Gothic"/>
                        <a:sym typeface="Century Gothic"/>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71725">
                <a:tc>
                  <a:txBody>
                    <a:bodyPr>
                      <a:noAutofit/>
                    </a:bodyPr>
                    <a:lstStyle/>
                    <a:p>
                      <a:pPr indent="0" lvl="0" marL="0" marR="0" rtl="0" algn="ctr">
                        <a:lnSpc>
                          <a:spcPct val="100000"/>
                        </a:lnSpc>
                        <a:spcBef>
                          <a:spcPts val="0"/>
                        </a:spcBef>
                        <a:spcAft>
                          <a:spcPts val="0"/>
                        </a:spcAft>
                        <a:buClr>
                          <a:schemeClr val="dk1"/>
                        </a:buClr>
                        <a:buSzPts val="1800"/>
                        <a:buFont typeface="Century Gothic"/>
                        <a:buNone/>
                      </a:pPr>
                      <a:r>
                        <a:rPr b="1" lang="en-US" sz="1200" cap="none" strike="noStrike">
                          <a:solidFill>
                            <a:schemeClr val="dk1"/>
                          </a:solidFill>
                        </a:rPr>
                        <a:t>Preferred in </a:t>
                      </a:r>
                      <a:r>
                        <a:rPr b="1" lang="en-US" sz="1200" cap="none" strike="noStrike">
                          <a:solidFill>
                            <a:srgbClr val="FF0000"/>
                          </a:solidFill>
                        </a:rPr>
                        <a:t>cancer </a:t>
                      </a:r>
                      <a:r>
                        <a:rPr b="1" lang="en-US" sz="1200" cap="none" strike="noStrike">
                          <a:solidFill>
                            <a:schemeClr val="dk1"/>
                          </a:solidFill>
                        </a:rPr>
                        <a:t>patients because:</a:t>
                      </a:r>
                      <a:endParaRPr b="1" sz="1200"/>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1154775">
                <a:tc>
                  <a:txBody>
                    <a:bodyPr>
                      <a:noAutofit/>
                    </a:bodyPr>
                    <a:lstStyle/>
                    <a:p>
                      <a:pPr indent="0" lvl="0" marL="0" marR="0" rtl="0" algn="l">
                        <a:spcBef>
                          <a:spcPts val="0"/>
                        </a:spcBef>
                        <a:spcAft>
                          <a:spcPts val="0"/>
                        </a:spcAft>
                        <a:buNone/>
                      </a:pPr>
                      <a:r>
                        <a:rPr lang="en-US" sz="1200" u="none" cap="none" strike="noStrike">
                          <a:solidFill>
                            <a:srgbClr val="FF0000"/>
                          </a:solidFill>
                        </a:rPr>
                        <a:t>1- It improves appetite</a:t>
                      </a:r>
                      <a:endParaRPr sz="1200">
                        <a:solidFill>
                          <a:srgbClr val="FF0000"/>
                        </a:solidFill>
                      </a:endParaRPr>
                    </a:p>
                    <a:p>
                      <a:pPr indent="0" lvl="0" marL="0" marR="0" rtl="0" algn="l">
                        <a:spcBef>
                          <a:spcPts val="0"/>
                        </a:spcBef>
                        <a:spcAft>
                          <a:spcPts val="0"/>
                        </a:spcAft>
                        <a:buNone/>
                      </a:pPr>
                      <a:r>
                        <a:rPr lang="en-US" sz="1200" u="none" cap="none" strike="noStrike">
                          <a:solidFill>
                            <a:srgbClr val="FF0000"/>
                          </a:solidFill>
                        </a:rPr>
                        <a:t>2- ↓ nausea &amp; vomiting (by 5-HT</a:t>
                      </a:r>
                      <a:r>
                        <a:rPr baseline="-25000" lang="en-US" sz="1200" u="none" cap="none" strike="noStrike">
                          <a:solidFill>
                            <a:srgbClr val="FF0000"/>
                          </a:solidFill>
                        </a:rPr>
                        <a:t>3</a:t>
                      </a:r>
                      <a:r>
                        <a:rPr lang="en-US" sz="1200" u="none" cap="none" strike="noStrike">
                          <a:solidFill>
                            <a:srgbClr val="FF0000"/>
                          </a:solidFill>
                        </a:rPr>
                        <a:t> blocking)</a:t>
                      </a:r>
                      <a:endParaRPr sz="1200">
                        <a:solidFill>
                          <a:srgbClr val="FF0000"/>
                        </a:solidFill>
                      </a:endParaRPr>
                    </a:p>
                    <a:p>
                      <a:pPr indent="0" lvl="0" marL="0" marR="0" rtl="0" algn="l">
                        <a:spcBef>
                          <a:spcPts val="0"/>
                        </a:spcBef>
                        <a:spcAft>
                          <a:spcPts val="0"/>
                        </a:spcAft>
                        <a:buNone/>
                      </a:pPr>
                      <a:r>
                        <a:rPr lang="en-US" sz="1200" u="none" cap="none" strike="noStrike">
                          <a:solidFill>
                            <a:srgbClr val="FF0000"/>
                          </a:solidFill>
                        </a:rPr>
                        <a:t>3- ↑  body weight</a:t>
                      </a:r>
                      <a:r>
                        <a:rPr lang="en-US" sz="1200">
                          <a:solidFill>
                            <a:srgbClr val="FF0000"/>
                          </a:solidFill>
                        </a:rPr>
                        <a:t>(5-HT2C blocking effect)</a:t>
                      </a:r>
                      <a:endParaRPr sz="1200">
                        <a:solidFill>
                          <a:srgbClr val="FF0000"/>
                        </a:solidFill>
                      </a:endParaRPr>
                    </a:p>
                    <a:p>
                      <a:pPr indent="0" lvl="0" marL="0" marR="0" rtl="0" algn="l">
                        <a:spcBef>
                          <a:spcPts val="0"/>
                        </a:spcBef>
                        <a:spcAft>
                          <a:spcPts val="0"/>
                        </a:spcAft>
                        <a:buNone/>
                      </a:pPr>
                      <a:r>
                        <a:rPr b="0" lang="en-US" sz="1200" u="none" cap="none" strike="noStrike">
                          <a:solidFill>
                            <a:schemeClr val="dk1"/>
                          </a:solidFill>
                          <a:latin typeface="Century Gothic"/>
                          <a:ea typeface="Century Gothic"/>
                          <a:cs typeface="Century Gothic"/>
                          <a:sym typeface="Century Gothic"/>
                        </a:rPr>
                        <a:t>4- Sedation </a:t>
                      </a:r>
                      <a:r>
                        <a:rPr lang="en-US" sz="1200">
                          <a:solidFill>
                            <a:schemeClr val="accent3"/>
                          </a:solidFill>
                        </a:rPr>
                        <a:t>(H1 blocking effect)</a:t>
                      </a:r>
                      <a:endParaRPr sz="1200"/>
                    </a:p>
                    <a:p>
                      <a:pPr indent="0" lvl="0" marL="0" marR="0" rtl="0" algn="l">
                        <a:spcBef>
                          <a:spcPts val="0"/>
                        </a:spcBef>
                        <a:spcAft>
                          <a:spcPts val="0"/>
                        </a:spcAft>
                        <a:buNone/>
                      </a:pPr>
                      <a:r>
                        <a:rPr lang="en-US" sz="1200" cap="none" strike="noStrike">
                          <a:solidFill>
                            <a:srgbClr val="FF0000"/>
                          </a:solidFill>
                        </a:rPr>
                        <a:t>5- Less sexual dysfunction (by 5-HT</a:t>
                      </a:r>
                      <a:r>
                        <a:rPr baseline="-25000" lang="en-US" sz="1200" cap="none" strike="noStrike">
                          <a:solidFill>
                            <a:srgbClr val="FF0000"/>
                          </a:solidFill>
                        </a:rPr>
                        <a:t>2 </a:t>
                      </a:r>
                      <a:r>
                        <a:rPr lang="en-US" sz="1200" cap="none" strike="noStrike">
                          <a:solidFill>
                            <a:srgbClr val="FF0000"/>
                          </a:solidFill>
                        </a:rPr>
                        <a:t>blocking)</a:t>
                      </a:r>
                      <a:endParaRPr sz="1200">
                        <a:solidFill>
                          <a:srgbClr val="FF0000"/>
                        </a:solidFill>
                      </a:endParaRPr>
                    </a:p>
                    <a:p>
                      <a:pPr indent="0" lvl="0" marL="0" marR="0" rtl="0" algn="l">
                        <a:spcBef>
                          <a:spcPts val="0"/>
                        </a:spcBef>
                        <a:spcAft>
                          <a:spcPts val="0"/>
                        </a:spcAft>
                        <a:buNone/>
                      </a:pPr>
                      <a:r>
                        <a:rPr b="0" lang="en-US" sz="1200" u="none" cap="none" strike="noStrike">
                          <a:latin typeface="Century Gothic"/>
                          <a:ea typeface="Century Gothic"/>
                          <a:cs typeface="Century Gothic"/>
                          <a:sym typeface="Century Gothic"/>
                        </a:rPr>
                        <a:t>6- Has</a:t>
                      </a:r>
                      <a:r>
                        <a:rPr b="1" lang="en-US" sz="1200" u="none" cap="none" strike="noStrike">
                          <a:latin typeface="Century Gothic"/>
                          <a:ea typeface="Century Gothic"/>
                          <a:cs typeface="Century Gothic"/>
                          <a:sym typeface="Century Gothic"/>
                        </a:rPr>
                        <a:t> no </a:t>
                      </a:r>
                      <a:r>
                        <a:rPr b="0" lang="en-US" sz="1200" u="none" cap="none" strike="noStrike">
                          <a:latin typeface="Century Gothic"/>
                          <a:ea typeface="Century Gothic"/>
                          <a:cs typeface="Century Gothic"/>
                          <a:sym typeface="Century Gothic"/>
                        </a:rPr>
                        <a:t>anti-muscarinic effect.</a:t>
                      </a:r>
                      <a:endParaRPr b="0" sz="1200" u="none" cap="none" strike="noStrike">
                        <a:latin typeface="Century Gothic"/>
                        <a:ea typeface="Century Gothic"/>
                        <a:cs typeface="Century Gothic"/>
                        <a:sym typeface="Century Gothic"/>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92" name="Google Shape;492;p41"/>
          <p:cNvSpPr/>
          <p:nvPr/>
        </p:nvSpPr>
        <p:spPr>
          <a:xfrm>
            <a:off x="301425" y="630891"/>
            <a:ext cx="6235200" cy="2549100"/>
          </a:xfrm>
          <a:prstGeom prst="rect">
            <a:avLst/>
          </a:prstGeom>
          <a:noFill/>
          <a:ln cap="flat" cmpd="sng" w="12700">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lnSpc>
                <a:spcPct val="150000"/>
              </a:lnSpc>
              <a:spcBef>
                <a:spcPts val="0"/>
              </a:spcBef>
              <a:spcAft>
                <a:spcPts val="0"/>
              </a:spcAft>
              <a:buNone/>
            </a:pPr>
            <a:r>
              <a:t/>
            </a:r>
            <a:endParaRPr sz="1200">
              <a:solidFill>
                <a:schemeClr val="hlink"/>
              </a:solidFill>
              <a:latin typeface="Century Gothic"/>
              <a:ea typeface="Century Gothic"/>
              <a:cs typeface="Century Gothic"/>
              <a:sym typeface="Century Gothic"/>
            </a:endParaRPr>
          </a:p>
          <a:p>
            <a:pPr indent="-76200" lvl="0" marL="0" rtl="0" algn="l">
              <a:lnSpc>
                <a:spcPct val="150000"/>
              </a:lnSpc>
              <a:spcBef>
                <a:spcPts val="0"/>
              </a:spcBef>
              <a:spcAft>
                <a:spcPts val="0"/>
              </a:spcAft>
              <a:buClr>
                <a:schemeClr val="dk1"/>
              </a:buClr>
              <a:buSzPts val="1200"/>
              <a:buChar char="•"/>
            </a:pPr>
            <a:r>
              <a:rPr lang="en-US" sz="1200">
                <a:solidFill>
                  <a:schemeClr val="hlink"/>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SSRIs are </a:t>
            </a:r>
            <a:r>
              <a:rPr b="1" lang="en-US" sz="1200">
                <a:solidFill>
                  <a:schemeClr val="dk1"/>
                </a:solidFill>
                <a:latin typeface="Century Gothic"/>
                <a:ea typeface="Century Gothic"/>
                <a:cs typeface="Century Gothic"/>
                <a:sym typeface="Century Gothic"/>
              </a:rPr>
              <a:t>potent </a:t>
            </a:r>
            <a:r>
              <a:rPr b="1" lang="en-US" sz="1200" u="sng">
                <a:solidFill>
                  <a:schemeClr val="dk1"/>
                </a:solidFill>
                <a:latin typeface="Century Gothic"/>
                <a:ea typeface="Century Gothic"/>
                <a:cs typeface="Century Gothic"/>
                <a:sym typeface="Century Gothic"/>
              </a:rPr>
              <a:t>inhibitors</a:t>
            </a:r>
            <a:r>
              <a:rPr b="1" lang="en-US" sz="1200">
                <a:solidFill>
                  <a:schemeClr val="dk1"/>
                </a:solidFill>
                <a:latin typeface="Century Gothic"/>
                <a:ea typeface="Century Gothic"/>
                <a:cs typeface="Century Gothic"/>
                <a:sym typeface="Century Gothic"/>
              </a:rPr>
              <a:t> of liver microsomal enzymes</a:t>
            </a:r>
            <a:r>
              <a:rPr lang="en-US" sz="1200">
                <a:solidFill>
                  <a:schemeClr val="dk1"/>
                </a:solidFill>
                <a:latin typeface="Century Gothic"/>
                <a:ea typeface="Century Gothic"/>
                <a:cs typeface="Century Gothic"/>
                <a:sym typeface="Century Gothic"/>
              </a:rPr>
              <a:t>. Therefore they should not be used in combination with</a:t>
            </a:r>
            <a:r>
              <a:rPr b="1" lang="en-US" sz="1200">
                <a:solidFill>
                  <a:schemeClr val="dk1"/>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TCAs</a:t>
            </a:r>
            <a:r>
              <a:rPr lang="en-US" sz="1200">
                <a:solidFill>
                  <a:srgbClr val="00B050"/>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because they can </a:t>
            </a:r>
            <a:r>
              <a:rPr b="1" lang="en-US" sz="1200">
                <a:solidFill>
                  <a:schemeClr val="dk1"/>
                </a:solidFill>
                <a:latin typeface="Century Gothic"/>
                <a:ea typeface="Century Gothic"/>
                <a:cs typeface="Century Gothic"/>
                <a:sym typeface="Century Gothic"/>
              </a:rPr>
              <a:t>inhibit</a:t>
            </a:r>
            <a:r>
              <a:rPr lang="en-US" sz="1200">
                <a:solidFill>
                  <a:schemeClr val="dk1"/>
                </a:solidFill>
                <a:latin typeface="Century Gothic"/>
                <a:ea typeface="Century Gothic"/>
                <a:cs typeface="Century Gothic"/>
                <a:sym typeface="Century Gothic"/>
              </a:rPr>
              <a:t> their metabolism </a:t>
            </a:r>
            <a:r>
              <a:rPr b="1" lang="en-US" sz="1200">
                <a:solidFill>
                  <a:schemeClr val="dk1"/>
                </a:solidFill>
                <a:latin typeface="Century Gothic"/>
                <a:ea typeface="Century Gothic"/>
                <a:cs typeface="Century Gothic"/>
                <a:sym typeface="Century Gothic"/>
              </a:rPr>
              <a:t>increasing their toxicity</a:t>
            </a:r>
            <a:r>
              <a:rPr lang="en-US" sz="1200">
                <a:solidFill>
                  <a:schemeClr val="accent1"/>
                </a:solidFill>
                <a:latin typeface="Century Gothic"/>
                <a:ea typeface="Century Gothic"/>
                <a:cs typeface="Century Gothic"/>
                <a:sym typeface="Century Gothic"/>
              </a:rPr>
              <a:t> if you want to combine with tricyclic choose drug selective for NE , also if combined with non selective tricyclic it will cause serotonin syndrome</a:t>
            </a:r>
            <a:r>
              <a:rPr lang="en-US"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a:p>
            <a:pPr indent="-76200" lvl="0" marL="0" rtl="0" algn="l">
              <a:lnSpc>
                <a:spcPct val="150000"/>
              </a:lnSpc>
              <a:spcBef>
                <a:spcPts val="550"/>
              </a:spcBef>
              <a:spcAft>
                <a:spcPts val="0"/>
              </a:spcAft>
              <a:buClr>
                <a:schemeClr val="dk1"/>
              </a:buClr>
              <a:buSzPts val="1200"/>
              <a:buChar char="•"/>
            </a:pPr>
            <a:r>
              <a:rPr lang="en-US" sz="1200">
                <a:solidFill>
                  <a:schemeClr val="hlink"/>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SSRIs</a:t>
            </a:r>
            <a:r>
              <a:rPr lang="en-US" sz="1200">
                <a:solidFill>
                  <a:schemeClr val="hlink"/>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should not be used in combination with </a:t>
            </a:r>
            <a:r>
              <a:rPr b="1" lang="en-US" sz="1200" u="sng">
                <a:solidFill>
                  <a:schemeClr val="accent2"/>
                </a:solidFill>
                <a:latin typeface="Century Gothic"/>
                <a:ea typeface="Century Gothic"/>
                <a:cs typeface="Century Gothic"/>
                <a:sym typeface="Century Gothic"/>
              </a:rPr>
              <a:t>MAOIs</a:t>
            </a:r>
            <a:r>
              <a:rPr lang="en-US" sz="1200">
                <a:solidFill>
                  <a:srgbClr val="00B050"/>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because of the risk of </a:t>
            </a:r>
            <a:r>
              <a:rPr b="1" lang="en-US" sz="1200">
                <a:solidFill>
                  <a:schemeClr val="dk1"/>
                </a:solidFill>
                <a:latin typeface="Century Gothic"/>
                <a:ea typeface="Century Gothic"/>
                <a:cs typeface="Century Gothic"/>
                <a:sym typeface="Century Gothic"/>
              </a:rPr>
              <a:t>life-threatening </a:t>
            </a:r>
            <a:r>
              <a:rPr lang="en-US" sz="1200">
                <a:solidFill>
                  <a:schemeClr val="dk1"/>
                </a:solidFill>
                <a:latin typeface="Century Gothic"/>
                <a:ea typeface="Century Gothic"/>
                <a:cs typeface="Century Gothic"/>
                <a:sym typeface="Century Gothic"/>
              </a:rPr>
              <a:t>"</a:t>
            </a:r>
            <a:r>
              <a:rPr b="1" lang="en-US" sz="1200">
                <a:solidFill>
                  <a:schemeClr val="dk1"/>
                </a:solidFill>
                <a:latin typeface="Century Gothic"/>
                <a:ea typeface="Century Gothic"/>
                <a:cs typeface="Century Gothic"/>
                <a:sym typeface="Century Gothic"/>
              </a:rPr>
              <a:t>serotonin syndrome</a:t>
            </a:r>
            <a:r>
              <a:rPr lang="en-US" sz="1200">
                <a:solidFill>
                  <a:schemeClr val="dk1"/>
                </a:solidFill>
                <a:latin typeface="Century Gothic"/>
                <a:ea typeface="Century Gothic"/>
                <a:cs typeface="Century Gothic"/>
                <a:sym typeface="Century Gothic"/>
              </a:rPr>
              <a:t>" </a:t>
            </a:r>
            <a:r>
              <a:rPr b="1" lang="en-US" sz="1200">
                <a:solidFill>
                  <a:srgbClr val="FF0000"/>
                </a:solidFill>
                <a:latin typeface="Century Gothic"/>
                <a:ea typeface="Century Gothic"/>
                <a:cs typeface="Century Gothic"/>
                <a:sym typeface="Century Gothic"/>
              </a:rPr>
              <a:t>(tremors, hyperthermia, cardiovascular collapse and death)</a:t>
            </a:r>
            <a:r>
              <a:rPr lang="en-US" sz="1200">
                <a:solidFill>
                  <a:srgbClr val="FF3300"/>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Both drugs require a </a:t>
            </a:r>
            <a:r>
              <a:rPr lang="en-US" sz="1200">
                <a:solidFill>
                  <a:srgbClr val="FF0000"/>
                </a:solidFill>
                <a:latin typeface="Century Gothic"/>
                <a:ea typeface="Century Gothic"/>
                <a:cs typeface="Century Gothic"/>
                <a:sym typeface="Century Gothic"/>
              </a:rPr>
              <a:t>"</a:t>
            </a:r>
            <a:r>
              <a:rPr i="1" lang="en-US" sz="1200">
                <a:solidFill>
                  <a:srgbClr val="FF0000"/>
                </a:solidFill>
                <a:latin typeface="Century Gothic"/>
                <a:ea typeface="Century Gothic"/>
                <a:cs typeface="Century Gothic"/>
                <a:sym typeface="Century Gothic"/>
              </a:rPr>
              <a:t>washout</a:t>
            </a:r>
            <a:r>
              <a:rPr lang="en-US" sz="1200">
                <a:solidFill>
                  <a:srgbClr val="FF0000"/>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 period of </a:t>
            </a:r>
            <a:r>
              <a:rPr b="1" lang="en-US" sz="1200">
                <a:solidFill>
                  <a:schemeClr val="dk1"/>
                </a:solidFill>
                <a:latin typeface="Century Gothic"/>
                <a:ea typeface="Century Gothic"/>
                <a:cs typeface="Century Gothic"/>
                <a:sym typeface="Century Gothic"/>
              </a:rPr>
              <a:t>6 weeks </a:t>
            </a:r>
            <a:r>
              <a:rPr lang="en-US" sz="1200">
                <a:solidFill>
                  <a:schemeClr val="dk1"/>
                </a:solidFill>
                <a:latin typeface="Century Gothic"/>
                <a:ea typeface="Century Gothic"/>
                <a:cs typeface="Century Gothic"/>
                <a:sym typeface="Century Gothic"/>
              </a:rPr>
              <a:t>before the administration of the other.</a:t>
            </a:r>
            <a:endParaRPr sz="1200"/>
          </a:p>
          <a:p>
            <a:pPr indent="0" lvl="0" marL="457200" rtl="0" algn="l">
              <a:spcBef>
                <a:spcPts val="0"/>
              </a:spcBef>
              <a:spcAft>
                <a:spcPts val="0"/>
              </a:spcAft>
              <a:buNone/>
            </a:pPr>
            <a:r>
              <a:t/>
            </a:r>
            <a:endParaRPr sz="1200">
              <a:solidFill>
                <a:srgbClr val="36506A"/>
              </a:solidFill>
              <a:latin typeface="Century Gothic"/>
              <a:ea typeface="Century Gothic"/>
              <a:cs typeface="Century Gothic"/>
              <a:sym typeface="Century Gothic"/>
            </a:endParaRPr>
          </a:p>
        </p:txBody>
      </p:sp>
      <p:sp>
        <p:nvSpPr>
          <p:cNvPr id="493" name="Google Shape;493;p41"/>
          <p:cNvSpPr/>
          <p:nvPr/>
        </p:nvSpPr>
        <p:spPr>
          <a:xfrm>
            <a:off x="301425" y="230275"/>
            <a:ext cx="6235200" cy="390900"/>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100"/>
              <a:buFont typeface="Arial"/>
              <a:buNone/>
            </a:pPr>
            <a:r>
              <a:rPr b="1" lang="en-US" sz="1600">
                <a:solidFill>
                  <a:schemeClr val="dk1"/>
                </a:solidFill>
                <a:latin typeface="Century Gothic"/>
                <a:ea typeface="Century Gothic"/>
                <a:cs typeface="Century Gothic"/>
                <a:sym typeface="Century Gothic"/>
              </a:rPr>
              <a:t>Drug interactions of SSRIs </a:t>
            </a:r>
            <a:endParaRPr b="1" sz="1600">
              <a:solidFill>
                <a:schemeClr val="dk1"/>
              </a:solidFill>
              <a:latin typeface="Century Gothic"/>
              <a:ea typeface="Century Gothic"/>
              <a:cs typeface="Century Gothic"/>
              <a:sym typeface="Century Gothic"/>
            </a:endParaRPr>
          </a:p>
        </p:txBody>
      </p:sp>
      <p:sp>
        <p:nvSpPr>
          <p:cNvPr id="494" name="Google Shape;494;p41"/>
          <p:cNvSpPr/>
          <p:nvPr/>
        </p:nvSpPr>
        <p:spPr>
          <a:xfrm>
            <a:off x="301425" y="3755100"/>
            <a:ext cx="6235200" cy="1479000"/>
          </a:xfrm>
          <a:prstGeom prst="rect">
            <a:avLst/>
          </a:prstGeom>
          <a:noFill/>
          <a:ln cap="flat" cmpd="sng" w="12700">
            <a:solidFill>
              <a:srgbClr val="FEE599"/>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lnSpc>
                <a:spcPct val="150000"/>
              </a:lnSpc>
              <a:spcBef>
                <a:spcPts val="0"/>
              </a:spcBef>
              <a:spcAft>
                <a:spcPts val="0"/>
              </a:spcAft>
              <a:buNone/>
            </a:pPr>
            <a:r>
              <a:rPr b="1" lang="en-US" sz="1200">
                <a:solidFill>
                  <a:schemeClr val="accent2"/>
                </a:solidFill>
                <a:latin typeface="Century Gothic"/>
                <a:ea typeface="Century Gothic"/>
                <a:cs typeface="Century Gothic"/>
                <a:sym typeface="Century Gothic"/>
              </a:rPr>
              <a:t> </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It’s different from others members of this class in:</a:t>
            </a:r>
            <a:endParaRPr sz="12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 1- </a:t>
            </a:r>
            <a:r>
              <a:rPr lang="en-US" sz="1200">
                <a:solidFill>
                  <a:schemeClr val="dk1"/>
                </a:solidFill>
                <a:latin typeface="Century Gothic"/>
                <a:ea typeface="Century Gothic"/>
                <a:cs typeface="Century Gothic"/>
                <a:sym typeface="Century Gothic"/>
              </a:rPr>
              <a:t>It has a </a:t>
            </a:r>
            <a:r>
              <a:rPr b="1" lang="en-US" sz="1200">
                <a:solidFill>
                  <a:schemeClr val="dk1"/>
                </a:solidFill>
                <a:latin typeface="Century Gothic"/>
                <a:ea typeface="Century Gothic"/>
                <a:cs typeface="Century Gothic"/>
                <a:sym typeface="Century Gothic"/>
              </a:rPr>
              <a:t>longer t</a:t>
            </a:r>
            <a:r>
              <a:rPr b="1" baseline="-25000" lang="en-US" sz="1200">
                <a:solidFill>
                  <a:schemeClr val="dk1"/>
                </a:solidFill>
                <a:latin typeface="Century Gothic"/>
                <a:ea typeface="Century Gothic"/>
                <a:cs typeface="Century Gothic"/>
                <a:sym typeface="Century Gothic"/>
              </a:rPr>
              <a:t>1/2</a:t>
            </a:r>
            <a:r>
              <a:rPr b="1"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t>
            </a:r>
            <a:r>
              <a:rPr b="1" lang="en-US" sz="1200">
                <a:solidFill>
                  <a:schemeClr val="dk1"/>
                </a:solidFill>
                <a:latin typeface="Century Gothic"/>
                <a:ea typeface="Century Gothic"/>
                <a:cs typeface="Century Gothic"/>
                <a:sym typeface="Century Gothic"/>
              </a:rPr>
              <a:t>50 hrs</a:t>
            </a:r>
            <a:r>
              <a:rPr lang="en-US" sz="1200">
                <a:solidFill>
                  <a:schemeClr val="dk1"/>
                </a:solidFill>
                <a:latin typeface="Century Gothic"/>
                <a:ea typeface="Century Gothic"/>
                <a:cs typeface="Century Gothic"/>
                <a:sym typeface="Century Gothic"/>
              </a:rPr>
              <a:t>).</a:t>
            </a:r>
            <a:endParaRPr sz="12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2- </a:t>
            </a:r>
            <a:r>
              <a:rPr lang="en-US" sz="1200">
                <a:solidFill>
                  <a:schemeClr val="dk1"/>
                </a:solidFill>
                <a:latin typeface="Century Gothic"/>
                <a:ea typeface="Century Gothic"/>
                <a:cs typeface="Century Gothic"/>
                <a:sym typeface="Century Gothic"/>
              </a:rPr>
              <a:t>Available → as </a:t>
            </a:r>
            <a:r>
              <a:rPr b="1" lang="en-US" sz="1200">
                <a:solidFill>
                  <a:schemeClr val="dk1"/>
                </a:solidFill>
                <a:latin typeface="Century Gothic"/>
                <a:ea typeface="Century Gothic"/>
                <a:cs typeface="Century Gothic"/>
                <a:sym typeface="Century Gothic"/>
              </a:rPr>
              <a:t>sustained release preparations </a:t>
            </a:r>
            <a:r>
              <a:rPr lang="en-US" sz="1200">
                <a:solidFill>
                  <a:schemeClr val="accent1"/>
                </a:solidFill>
                <a:latin typeface="Century Gothic"/>
                <a:ea typeface="Century Gothic"/>
                <a:cs typeface="Century Gothic"/>
                <a:sym typeface="Century Gothic"/>
              </a:rPr>
              <a:t>الشركات تصنع هالنوع تجلس الجرعة لأسبوع في البداية اول ماتاكلة يعطي مفعول قوي ثمن يخف المفعول شوي شوي</a:t>
            </a:r>
            <a:r>
              <a:rPr b="1" lang="en-US" sz="1200">
                <a:solidFill>
                  <a:schemeClr val="dk1"/>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 once </a:t>
            </a:r>
            <a:r>
              <a:rPr lang="en-US" sz="1200" u="sng">
                <a:solidFill>
                  <a:schemeClr val="dk1"/>
                </a:solidFill>
                <a:latin typeface="Century Gothic"/>
                <a:ea typeface="Century Gothic"/>
                <a:cs typeface="Century Gothic"/>
                <a:sym typeface="Century Gothic"/>
              </a:rPr>
              <a:t>weekly</a:t>
            </a:r>
            <a:r>
              <a:rPr lang="en-US"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3-</a:t>
            </a:r>
            <a:r>
              <a:rPr lang="en-US" sz="1200">
                <a:solidFill>
                  <a:schemeClr val="dk1"/>
                </a:solidFill>
                <a:latin typeface="Century Gothic"/>
                <a:ea typeface="Century Gothic"/>
                <a:cs typeface="Century Gothic"/>
                <a:sym typeface="Century Gothic"/>
              </a:rPr>
              <a:t> Its metabolite </a:t>
            </a:r>
            <a:r>
              <a:rPr b="1" lang="en-US" sz="1200">
                <a:solidFill>
                  <a:schemeClr val="accent2"/>
                </a:solidFill>
                <a:latin typeface="Century Gothic"/>
                <a:ea typeface="Century Gothic"/>
                <a:cs typeface="Century Gothic"/>
                <a:sym typeface="Century Gothic"/>
              </a:rPr>
              <a:t>norfluoxetine</a:t>
            </a:r>
            <a:r>
              <a:rPr lang="en-US" sz="1200">
                <a:solidFill>
                  <a:schemeClr val="accent2"/>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potent</a:t>
            </a:r>
            <a:r>
              <a:rPr b="1" lang="en-US" sz="1200">
                <a:solidFill>
                  <a:srgbClr val="FF0000"/>
                </a:solidFill>
                <a:latin typeface="Century Gothic"/>
                <a:ea typeface="Century Gothic"/>
                <a:cs typeface="Century Gothic"/>
                <a:sym typeface="Century Gothic"/>
              </a:rPr>
              <a:t> </a:t>
            </a:r>
            <a:r>
              <a:rPr lang="en-US" sz="1200">
                <a:solidFill>
                  <a:schemeClr val="dk1"/>
                </a:solidFill>
                <a:latin typeface="Century Gothic"/>
                <a:ea typeface="Century Gothic"/>
                <a:cs typeface="Century Gothic"/>
                <a:sym typeface="Century Gothic"/>
              </a:rPr>
              <a:t>as parent drug t</a:t>
            </a:r>
            <a:r>
              <a:rPr baseline="-25000" lang="en-US" sz="1200">
                <a:solidFill>
                  <a:schemeClr val="dk1"/>
                </a:solidFill>
                <a:latin typeface="Century Gothic"/>
                <a:ea typeface="Century Gothic"/>
                <a:cs typeface="Century Gothic"/>
                <a:sym typeface="Century Gothic"/>
              </a:rPr>
              <a:t>1/2 </a:t>
            </a:r>
            <a:r>
              <a:rPr lang="en-US" sz="1200">
                <a:solidFill>
                  <a:schemeClr val="dk1"/>
                </a:solidFill>
                <a:latin typeface="Century Gothic"/>
                <a:ea typeface="Century Gothic"/>
                <a:cs typeface="Century Gothic"/>
                <a:sym typeface="Century Gothic"/>
              </a:rPr>
              <a:t>=</a:t>
            </a:r>
            <a:r>
              <a:rPr b="1" lang="en-US" sz="1200">
                <a:solidFill>
                  <a:schemeClr val="dk1"/>
                </a:solidFill>
                <a:latin typeface="Century Gothic"/>
                <a:ea typeface="Century Gothic"/>
                <a:cs typeface="Century Gothic"/>
                <a:sym typeface="Century Gothic"/>
              </a:rPr>
              <a:t>10</a:t>
            </a:r>
            <a:r>
              <a:rPr lang="en-US" sz="1200">
                <a:solidFill>
                  <a:schemeClr val="dk1"/>
                </a:solidFill>
                <a:latin typeface="Century Gothic"/>
                <a:ea typeface="Century Gothic"/>
                <a:cs typeface="Century Gothic"/>
                <a:sym typeface="Century Gothic"/>
              </a:rPr>
              <a:t> days.</a:t>
            </a:r>
            <a:endParaRPr sz="1200">
              <a:latin typeface="Century Gothic"/>
              <a:ea typeface="Century Gothic"/>
              <a:cs typeface="Century Gothic"/>
              <a:sym typeface="Century Gothic"/>
            </a:endParaRPr>
          </a:p>
        </p:txBody>
      </p:sp>
      <p:sp>
        <p:nvSpPr>
          <p:cNvPr id="495" name="Google Shape;495;p41"/>
          <p:cNvSpPr/>
          <p:nvPr/>
        </p:nvSpPr>
        <p:spPr>
          <a:xfrm>
            <a:off x="301425" y="3354475"/>
            <a:ext cx="6235200" cy="390900"/>
          </a:xfrm>
          <a:prstGeom prst="round2DiagRect">
            <a:avLst>
              <a:gd fmla="val 16667" name="adj1"/>
              <a:gd fmla="val 0" name="adj2"/>
            </a:avLst>
          </a:prstGeom>
          <a:solidFill>
            <a:srgbClr val="FEE599"/>
          </a:solidFill>
          <a:ln>
            <a:noFill/>
          </a:ln>
        </p:spPr>
        <p:txBody>
          <a:bodyPr anchorCtr="0" anchor="ctr" bIns="45700" lIns="91425" spcFirstLastPara="1" rIns="91425" wrap="square" tIns="45700">
            <a:noAutofit/>
          </a:bodyPr>
          <a:lstStyle/>
          <a:p>
            <a:pPr indent="0" lvl="0" marL="0" rtl="1" algn="ctr">
              <a:lnSpc>
                <a:spcPct val="90000"/>
              </a:lnSpc>
              <a:spcBef>
                <a:spcPts val="0"/>
              </a:spcBef>
              <a:spcAft>
                <a:spcPts val="0"/>
              </a:spcAft>
              <a:buClr>
                <a:srgbClr val="000000"/>
              </a:buClr>
              <a:buFont typeface="Arial"/>
              <a:buNone/>
            </a:pPr>
            <a:r>
              <a:rPr b="1" lang="en-US">
                <a:solidFill>
                  <a:schemeClr val="accent2"/>
                </a:solidFill>
                <a:latin typeface="Century Gothic"/>
                <a:ea typeface="Century Gothic"/>
                <a:cs typeface="Century Gothic"/>
                <a:sym typeface="Century Gothic"/>
              </a:rPr>
              <a:t>Fluoxetine</a:t>
            </a:r>
            <a:endParaRPr b="1" sz="1600">
              <a:solidFill>
                <a:schemeClr val="accent2"/>
              </a:solidFill>
              <a:latin typeface="Century Gothic"/>
              <a:ea typeface="Century Gothic"/>
              <a:cs typeface="Century Gothic"/>
              <a:sym typeface="Century Gothic"/>
            </a:endParaRPr>
          </a:p>
        </p:txBody>
      </p:sp>
      <p:sp>
        <p:nvSpPr>
          <p:cNvPr id="496" name="Google Shape;496;p41"/>
          <p:cNvSpPr txBox="1"/>
          <p:nvPr/>
        </p:nvSpPr>
        <p:spPr>
          <a:xfrm>
            <a:off x="5551700" y="230275"/>
            <a:ext cx="948600" cy="390900"/>
          </a:xfrm>
          <a:prstGeom prst="rect">
            <a:avLst/>
          </a:prstGeom>
          <a:noFill/>
          <a:ln cap="flat" cmpd="sng" w="9525">
            <a:solidFill>
              <a:srgbClr val="FF0000"/>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F0000"/>
                </a:solidFill>
                <a:latin typeface="Century Gothic"/>
                <a:ea typeface="Century Gothic"/>
                <a:cs typeface="Century Gothic"/>
                <a:sym typeface="Century Gothic"/>
              </a:rPr>
              <a:t>Important</a:t>
            </a:r>
            <a:endParaRPr b="1" sz="1200">
              <a:solidFill>
                <a:srgbClr val="FF0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cxnSp>
        <p:nvCxnSpPr>
          <p:cNvPr id="501" name="Google Shape;501;p42"/>
          <p:cNvCxnSpPr/>
          <p:nvPr/>
        </p:nvCxnSpPr>
        <p:spPr>
          <a:xfrm>
            <a:off x="5904814" y="1789402"/>
            <a:ext cx="0" cy="330000"/>
          </a:xfrm>
          <a:prstGeom prst="straightConnector1">
            <a:avLst/>
          </a:prstGeom>
          <a:noFill/>
          <a:ln cap="flat" cmpd="sng" w="9525">
            <a:solidFill>
              <a:schemeClr val="accent1"/>
            </a:solidFill>
            <a:prstDash val="solid"/>
            <a:miter lim="800000"/>
            <a:headEnd len="sm" w="sm" type="none"/>
            <a:tailEnd len="sm" w="sm" type="none"/>
          </a:ln>
        </p:spPr>
      </p:cxnSp>
      <p:sp>
        <p:nvSpPr>
          <p:cNvPr id="502" name="Google Shape;502;p42"/>
          <p:cNvSpPr txBox="1"/>
          <p:nvPr/>
        </p:nvSpPr>
        <p:spPr>
          <a:xfrm>
            <a:off x="3491725" y="3089575"/>
            <a:ext cx="1557300" cy="5232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t/>
            </a:r>
            <a:endParaRPr b="1" sz="600">
              <a:solidFill>
                <a:schemeClr val="accent2"/>
              </a:solidFill>
              <a:latin typeface="Century Gothic"/>
              <a:ea typeface="Century Gothic"/>
              <a:cs typeface="Century Gothic"/>
              <a:sym typeface="Century Gothic"/>
            </a:endParaRPr>
          </a:p>
          <a:p>
            <a:pPr indent="0" lvl="0" marL="0" marR="0" rtl="1" algn="ctr">
              <a:spcBef>
                <a:spcPts val="0"/>
              </a:spcBef>
              <a:spcAft>
                <a:spcPts val="0"/>
              </a:spcAft>
              <a:buNone/>
            </a:pPr>
            <a:r>
              <a:rPr b="1" lang="en-US" sz="1400">
                <a:solidFill>
                  <a:schemeClr val="accent2"/>
                </a:solidFill>
                <a:latin typeface="Century Gothic"/>
                <a:ea typeface="Century Gothic"/>
                <a:cs typeface="Century Gothic"/>
                <a:sym typeface="Century Gothic"/>
              </a:rPr>
              <a:t>Bupropion</a:t>
            </a:r>
            <a:endParaRPr b="1" sz="1400">
              <a:solidFill>
                <a:schemeClr val="accent2"/>
              </a:solidFill>
              <a:latin typeface="Century Gothic"/>
              <a:ea typeface="Century Gothic"/>
              <a:cs typeface="Century Gothic"/>
              <a:sym typeface="Century Gothic"/>
            </a:endParaRPr>
          </a:p>
          <a:p>
            <a:pPr indent="0" lvl="0" marL="0" marR="0" rtl="1" algn="r">
              <a:spcBef>
                <a:spcPts val="0"/>
              </a:spcBef>
              <a:spcAft>
                <a:spcPts val="0"/>
              </a:spcAft>
              <a:buNone/>
            </a:pPr>
            <a:r>
              <a:t/>
            </a:r>
            <a:endParaRPr b="1">
              <a:solidFill>
                <a:schemeClr val="accent2"/>
              </a:solidFill>
              <a:latin typeface="Century Gothic"/>
              <a:ea typeface="Century Gothic"/>
              <a:cs typeface="Century Gothic"/>
              <a:sym typeface="Century Gothic"/>
            </a:endParaRPr>
          </a:p>
        </p:txBody>
      </p:sp>
      <p:cxnSp>
        <p:nvCxnSpPr>
          <p:cNvPr id="503" name="Google Shape;503;p42"/>
          <p:cNvCxnSpPr/>
          <p:nvPr/>
        </p:nvCxnSpPr>
        <p:spPr>
          <a:xfrm>
            <a:off x="939444" y="1887110"/>
            <a:ext cx="0" cy="231900"/>
          </a:xfrm>
          <a:prstGeom prst="straightConnector1">
            <a:avLst/>
          </a:prstGeom>
          <a:noFill/>
          <a:ln cap="flat" cmpd="sng" w="9525">
            <a:solidFill>
              <a:schemeClr val="accent1"/>
            </a:solidFill>
            <a:prstDash val="solid"/>
            <a:miter lim="800000"/>
            <a:headEnd len="sm" w="sm" type="none"/>
            <a:tailEnd len="sm" w="sm" type="none"/>
          </a:ln>
        </p:spPr>
      </p:cxnSp>
      <p:graphicFrame>
        <p:nvGraphicFramePr>
          <p:cNvPr id="504" name="Google Shape;504;p42"/>
          <p:cNvGraphicFramePr/>
          <p:nvPr/>
        </p:nvGraphicFramePr>
        <p:xfrm>
          <a:off x="37118" y="4133909"/>
          <a:ext cx="3000000" cy="3000000"/>
        </p:xfrm>
        <a:graphic>
          <a:graphicData uri="http://schemas.openxmlformats.org/drawingml/2006/table">
            <a:tbl>
              <a:tblPr bandRow="1" firstRow="1">
                <a:noFill/>
                <a:tableStyleId>{0FDCA8C5-64D8-4F84-B667-37A322D8AA0F}</a:tableStyleId>
              </a:tblPr>
              <a:tblGrid>
                <a:gridCol w="382900"/>
                <a:gridCol w="3008975"/>
                <a:gridCol w="3396850"/>
              </a:tblGrid>
              <a:tr h="413200">
                <a:tc gridSpan="3">
                  <a:txBody>
                    <a:bodyPr>
                      <a:noAutofit/>
                    </a:bodyPr>
                    <a:lstStyle/>
                    <a:p>
                      <a:pPr indent="0" lvl="0" marL="0" marR="0" rtl="0" algn="ctr">
                        <a:spcBef>
                          <a:spcPts val="0"/>
                        </a:spcBef>
                        <a:spcAft>
                          <a:spcPts val="0"/>
                        </a:spcAft>
                        <a:buNone/>
                      </a:pPr>
                      <a:r>
                        <a:rPr b="1" lang="en-US" sz="1700" u="none" cap="none" strike="noStrike">
                          <a:solidFill>
                            <a:schemeClr val="lt1"/>
                          </a:solidFill>
                        </a:rPr>
                        <a:t>New </a:t>
                      </a:r>
                      <a:r>
                        <a:rPr b="1" lang="en-US" sz="1700">
                          <a:solidFill>
                            <a:schemeClr val="lt1"/>
                          </a:solidFill>
                        </a:rPr>
                        <a:t>antidepressant</a:t>
                      </a:r>
                      <a:endParaRPr b="0" sz="1200" u="none" cap="none" strike="noStrike">
                        <a:solidFill>
                          <a:srgbClr val="D8D8D8"/>
                        </a:solidFill>
                      </a:endParaRPr>
                    </a:p>
                  </a:txBody>
                  <a:tcPr marT="45725" marB="45725" marR="91450" marL="91450" anchor="ctr">
                    <a:solidFill>
                      <a:schemeClr val="accent1"/>
                    </a:solidFill>
                  </a:tcPr>
                </a:tc>
                <a:tc hMerge="1"/>
                <a:tc hMerge="1"/>
              </a:tr>
              <a:tr h="984850">
                <a:tc>
                  <a:txBody>
                    <a:bodyPr>
                      <a:noAutofit/>
                    </a:bodyPr>
                    <a:lstStyle/>
                    <a:p>
                      <a:pPr indent="0" lvl="0" marL="0" marR="0" rtl="0" algn="ctr">
                        <a:spcBef>
                          <a:spcPts val="0"/>
                        </a:spcBef>
                        <a:spcAft>
                          <a:spcPts val="0"/>
                        </a:spcAft>
                        <a:buNone/>
                      </a:pPr>
                      <a:r>
                        <a:t/>
                      </a:r>
                      <a:endParaRPr b="0" sz="1400" u="none" cap="none" strike="noStrike">
                        <a:solidFill>
                          <a:schemeClr val="dk1"/>
                        </a:solidFill>
                        <a:latin typeface="Century Gothic"/>
                        <a:ea typeface="Century Gothic"/>
                        <a:cs typeface="Century Gothic"/>
                        <a:sym typeface="Century Gothic"/>
                      </a:endParaRPr>
                    </a:p>
                  </a:txBody>
                  <a:tcPr marT="45725" marB="45725" marR="91450" marL="91450" anchor="ctr">
                    <a:solidFill>
                      <a:srgbClr val="EFEFEF"/>
                    </a:solidFill>
                  </a:tcPr>
                </a:tc>
                <a:tc>
                  <a:txBody>
                    <a:bodyPr>
                      <a:noAutofit/>
                    </a:bodyPr>
                    <a:lstStyle/>
                    <a:p>
                      <a:pPr indent="0" lvl="0" marL="0" rtl="0" algn="ctr">
                        <a:spcBef>
                          <a:spcPts val="0"/>
                        </a:spcBef>
                        <a:spcAft>
                          <a:spcPts val="0"/>
                        </a:spcAft>
                        <a:buClr>
                          <a:srgbClr val="171616"/>
                        </a:buClr>
                        <a:buSzPts val="1400"/>
                        <a:buFont typeface="Century Gothic"/>
                        <a:buNone/>
                      </a:pPr>
                      <a:r>
                        <a:rPr b="1" lang="en-US">
                          <a:solidFill>
                            <a:srgbClr val="171616"/>
                          </a:solidFill>
                        </a:rPr>
                        <a:t>3. Serotonin-2A Antagonist and Reuptake Inhibitors (</a:t>
                      </a:r>
                      <a:r>
                        <a:rPr b="1" lang="en-US">
                          <a:solidFill>
                            <a:schemeClr val="accent2"/>
                          </a:solidFill>
                        </a:rPr>
                        <a:t>SARI</a:t>
                      </a:r>
                      <a:r>
                        <a:rPr b="1" lang="en-US">
                          <a:solidFill>
                            <a:srgbClr val="171616"/>
                          </a:solidFill>
                        </a:rPr>
                        <a:t>)</a:t>
                      </a:r>
                      <a:br>
                        <a:rPr lang="en-US"/>
                      </a:br>
                      <a:r>
                        <a:rPr b="1" lang="en-US" sz="1700">
                          <a:solidFill>
                            <a:schemeClr val="accent2"/>
                          </a:solidFill>
                        </a:rPr>
                        <a:t>Trazodone, Nefazodone</a:t>
                      </a:r>
                      <a:endParaRPr b="1" sz="1700">
                        <a:solidFill>
                          <a:schemeClr val="accent2"/>
                        </a:solidFill>
                      </a:endParaRPr>
                    </a:p>
                    <a:p>
                      <a:pPr indent="0" lvl="0" marL="0" rtl="0" algn="ctr">
                        <a:spcBef>
                          <a:spcPts val="0"/>
                        </a:spcBef>
                        <a:spcAft>
                          <a:spcPts val="0"/>
                        </a:spcAft>
                        <a:buClr>
                          <a:schemeClr val="dk1"/>
                        </a:buClr>
                        <a:buSzPts val="1700"/>
                        <a:buFont typeface="Century Gothic"/>
                        <a:buNone/>
                      </a:pPr>
                      <a:r>
                        <a:rPr lang="en-US" sz="1700"/>
                        <a:t>(Serotonin modulators)</a:t>
                      </a:r>
                      <a:endParaRPr sz="1700"/>
                    </a:p>
                  </a:txBody>
                  <a:tcPr marT="45725" marB="45725" marR="91450" marL="91450" anchor="ctr">
                    <a:lnT cap="flat" cmpd="sng" w="9525">
                      <a:solidFill>
                        <a:schemeClr val="dk1"/>
                      </a:solidFill>
                      <a:prstDash val="solid"/>
                      <a:round/>
                      <a:headEnd len="sm" w="sm" type="none"/>
                      <a:tailEnd len="sm" w="sm" type="none"/>
                    </a:lnT>
                    <a:solidFill>
                      <a:srgbClr val="D7FC84"/>
                    </a:solidFill>
                  </a:tcPr>
                </a:tc>
                <a:tc>
                  <a:txBody>
                    <a:bodyPr>
                      <a:noAutofit/>
                    </a:bodyPr>
                    <a:lstStyle/>
                    <a:p>
                      <a:pPr indent="0" lvl="0" marL="0" rtl="0" algn="ctr">
                        <a:spcBef>
                          <a:spcPts val="0"/>
                        </a:spcBef>
                        <a:spcAft>
                          <a:spcPts val="0"/>
                        </a:spcAft>
                        <a:buNone/>
                      </a:pPr>
                      <a:r>
                        <a:rPr b="1" lang="en-US">
                          <a:solidFill>
                            <a:srgbClr val="171616"/>
                          </a:solidFill>
                        </a:rPr>
                        <a:t>4. Serotonin and Noradrenaline Reuptake Inhibitors (</a:t>
                      </a:r>
                      <a:r>
                        <a:rPr b="1" lang="en-US">
                          <a:solidFill>
                            <a:schemeClr val="accent2"/>
                          </a:solidFill>
                        </a:rPr>
                        <a:t>SNRIs</a:t>
                      </a:r>
                      <a:r>
                        <a:rPr b="1" lang="en-US">
                          <a:solidFill>
                            <a:srgbClr val="171616"/>
                          </a:solidFill>
                        </a:rPr>
                        <a:t>) </a:t>
                      </a:r>
                      <a:br>
                        <a:rPr lang="en-US">
                          <a:solidFill>
                            <a:schemeClr val="hlink"/>
                          </a:solidFill>
                        </a:rPr>
                      </a:br>
                      <a:r>
                        <a:rPr b="1" lang="en-US" sz="1700">
                          <a:solidFill>
                            <a:schemeClr val="accent2"/>
                          </a:solidFill>
                        </a:rPr>
                        <a:t>Venlafaxine</a:t>
                      </a:r>
                      <a:r>
                        <a:rPr b="1" lang="en-US">
                          <a:solidFill>
                            <a:srgbClr val="00FF00"/>
                          </a:solidFill>
                        </a:rPr>
                        <a:t> </a:t>
                      </a:r>
                      <a:r>
                        <a:rPr lang="en-US"/>
                        <a:t>(effexor)</a:t>
                      </a:r>
                      <a:endParaRPr sz="1300"/>
                    </a:p>
                  </a:txBody>
                  <a:tcPr marT="45725" marB="45725" marR="91450" marL="91450" anchor="ctr">
                    <a:solidFill>
                      <a:srgbClr val="FFD80E"/>
                    </a:solidFill>
                  </a:tcPr>
                </a:tc>
              </a:tr>
              <a:tr h="4282525">
                <a:tc>
                  <a:txBody>
                    <a:bodyPr>
                      <a:noAutofit/>
                    </a:bodyPr>
                    <a:lstStyle/>
                    <a:p>
                      <a:pPr indent="0" lvl="0" marL="0" marR="0" rtl="1" algn="l">
                        <a:lnSpc>
                          <a:spcPct val="100000"/>
                        </a:lnSpc>
                        <a:spcBef>
                          <a:spcPts val="0"/>
                        </a:spcBef>
                        <a:spcAft>
                          <a:spcPts val="0"/>
                        </a:spcAft>
                        <a:buClr>
                          <a:schemeClr val="accent3"/>
                        </a:buClr>
                        <a:buSzPts val="1400"/>
                        <a:buFont typeface="Noto Sans Symbols"/>
                        <a:buNone/>
                      </a:pPr>
                      <a:r>
                        <a:t/>
                      </a:r>
                      <a:endParaRPr b="0" sz="1400" u="none" cap="none" strike="noStrike">
                        <a:solidFill>
                          <a:schemeClr val="accent3"/>
                        </a:solidFill>
                        <a:latin typeface="Arial"/>
                        <a:ea typeface="Arial"/>
                        <a:cs typeface="Arial"/>
                        <a:sym typeface="Arial"/>
                      </a:endParaRPr>
                    </a:p>
                  </a:txBody>
                  <a:tcPr marT="45725" marB="45725" marR="91450" marL="91450" anchor="ctr">
                    <a:solidFill>
                      <a:srgbClr val="BEFDED"/>
                    </a:solidFill>
                  </a:tcPr>
                </a:tc>
                <a:tc>
                  <a:txBody>
                    <a:bodyPr>
                      <a:noAutofit/>
                    </a:bodyPr>
                    <a:lstStyle/>
                    <a:p>
                      <a:pPr indent="0" lvl="0" marL="0" rtl="0" algn="l">
                        <a:spcBef>
                          <a:spcPts val="0"/>
                        </a:spcBef>
                        <a:spcAft>
                          <a:spcPts val="0"/>
                        </a:spcAft>
                        <a:buClr>
                          <a:srgbClr val="000000"/>
                        </a:buClr>
                        <a:buFont typeface="Arial"/>
                        <a:buNone/>
                      </a:pPr>
                      <a:r>
                        <a:rPr b="1" lang="en-US" sz="1200"/>
                        <a:t>1-</a:t>
                      </a:r>
                      <a:r>
                        <a:rPr lang="en-US" sz="1200"/>
                        <a:t> </a:t>
                      </a:r>
                      <a:r>
                        <a:rPr b="1" lang="en-US" sz="1200"/>
                        <a:t>Blocks 5HT uptake selectively</a:t>
                      </a:r>
                      <a:r>
                        <a:rPr b="1" lang="en-US" sz="1200">
                          <a:solidFill>
                            <a:srgbClr val="C00000"/>
                          </a:solidFill>
                        </a:rPr>
                        <a:t> </a:t>
                      </a:r>
                      <a:r>
                        <a:rPr lang="en-US" sz="1200"/>
                        <a:t>but in a </a:t>
                      </a:r>
                      <a:r>
                        <a:rPr b="1" lang="en-US" sz="1200"/>
                        <a:t>less potent </a:t>
                      </a:r>
                      <a:r>
                        <a:rPr lang="en-US" sz="1200"/>
                        <a:t>manner than </a:t>
                      </a:r>
                      <a:r>
                        <a:rPr b="1" lang="en-US" sz="1200">
                          <a:solidFill>
                            <a:schemeClr val="accent2"/>
                          </a:solidFill>
                        </a:rPr>
                        <a:t>TCAs</a:t>
                      </a:r>
                      <a:r>
                        <a:rPr lang="en-US" sz="1200"/>
                        <a:t>. This reduces depression.</a:t>
                      </a:r>
                      <a:endParaRPr sz="1200"/>
                    </a:p>
                    <a:p>
                      <a:pPr indent="0" lvl="0" marL="0" rtl="0" algn="l">
                        <a:spcBef>
                          <a:spcPts val="0"/>
                        </a:spcBef>
                        <a:spcAft>
                          <a:spcPts val="0"/>
                        </a:spcAft>
                        <a:buClr>
                          <a:srgbClr val="000000"/>
                        </a:buClr>
                        <a:buFont typeface="Arial"/>
                        <a:buNone/>
                      </a:pPr>
                      <a:r>
                        <a:t/>
                      </a:r>
                      <a:endParaRPr sz="1200"/>
                    </a:p>
                    <a:p>
                      <a:pPr indent="0" lvl="0" marL="0" rtl="0" algn="l">
                        <a:spcBef>
                          <a:spcPts val="0"/>
                        </a:spcBef>
                        <a:spcAft>
                          <a:spcPts val="0"/>
                        </a:spcAft>
                        <a:buClr>
                          <a:srgbClr val="000000"/>
                        </a:buClr>
                        <a:buFont typeface="Arial"/>
                        <a:buNone/>
                      </a:pPr>
                      <a:r>
                        <a:rPr b="1" lang="en-US" sz="1200"/>
                        <a:t>2-</a:t>
                      </a:r>
                      <a:r>
                        <a:rPr lang="en-US" sz="1200"/>
                        <a:t> However, </a:t>
                      </a:r>
                      <a:r>
                        <a:rPr lang="en-US" sz="1200">
                          <a:solidFill>
                            <a:srgbClr val="000000"/>
                          </a:solidFill>
                        </a:rPr>
                        <a:t>they are powerful </a:t>
                      </a:r>
                      <a:r>
                        <a:rPr b="1" lang="en-US" sz="1200">
                          <a:solidFill>
                            <a:srgbClr val="FF0000"/>
                          </a:solidFill>
                        </a:rPr>
                        <a:t>5HT2A antagonists</a:t>
                      </a:r>
                      <a:r>
                        <a:rPr lang="en-US" sz="1200">
                          <a:solidFill>
                            <a:srgbClr val="00FF00"/>
                          </a:solidFill>
                        </a:rPr>
                        <a:t>, </a:t>
                      </a:r>
                      <a:r>
                        <a:rPr lang="en-US" sz="1200"/>
                        <a:t>blockade of 5HT</a:t>
                      </a:r>
                      <a:r>
                        <a:rPr baseline="-25000" lang="en-US" sz="1200"/>
                        <a:t>2A</a:t>
                      </a:r>
                      <a:r>
                        <a:rPr lang="en-US" sz="1200"/>
                        <a:t> receptors </a:t>
                      </a:r>
                      <a:r>
                        <a:rPr b="1" lang="en-US" sz="1200">
                          <a:solidFill>
                            <a:srgbClr val="FF0000"/>
                          </a:solidFill>
                        </a:rPr>
                        <a:t>stimulates 5HT1A receptors</a:t>
                      </a:r>
                      <a:r>
                        <a:rPr lang="en-US" sz="1200"/>
                        <a:t>, which may help reduce depression.</a:t>
                      </a:r>
                      <a:endParaRPr sz="1200"/>
                    </a:p>
                    <a:p>
                      <a:pPr indent="0" lvl="0" marL="0" rtl="0" algn="l">
                        <a:spcBef>
                          <a:spcPts val="0"/>
                        </a:spcBef>
                        <a:spcAft>
                          <a:spcPts val="0"/>
                        </a:spcAft>
                        <a:buClr>
                          <a:srgbClr val="000000"/>
                        </a:buClr>
                        <a:buFont typeface="Arial"/>
                        <a:buNone/>
                      </a:pPr>
                      <a:r>
                        <a:t/>
                      </a:r>
                      <a:endParaRPr sz="1200"/>
                    </a:p>
                    <a:p>
                      <a:pPr indent="0" lvl="0" marL="0" rtl="0" algn="l">
                        <a:spcBef>
                          <a:spcPts val="0"/>
                        </a:spcBef>
                        <a:spcAft>
                          <a:spcPts val="0"/>
                        </a:spcAft>
                        <a:buClr>
                          <a:schemeClr val="dk1"/>
                        </a:buClr>
                        <a:buSzPts val="1350"/>
                        <a:buFont typeface="Arial"/>
                        <a:buNone/>
                      </a:pPr>
                      <a:r>
                        <a:rPr b="1" lang="en-US" sz="1200"/>
                        <a:t>3-</a:t>
                      </a:r>
                      <a:r>
                        <a:rPr lang="en-US" sz="1200"/>
                        <a:t> </a:t>
                      </a:r>
                      <a:r>
                        <a:rPr b="1" lang="en-US" sz="1200"/>
                        <a:t>5HT</a:t>
                      </a:r>
                      <a:r>
                        <a:rPr b="1" baseline="-25000" lang="en-US" sz="1200"/>
                        <a:t>2A</a:t>
                      </a:r>
                      <a:r>
                        <a:rPr b="1" lang="en-US" sz="1200"/>
                        <a:t> antagonism</a:t>
                      </a:r>
                      <a:r>
                        <a:rPr b="1" lang="en-US" sz="1200">
                          <a:solidFill>
                            <a:srgbClr val="C00000"/>
                          </a:solidFill>
                        </a:rPr>
                        <a:t>  </a:t>
                      </a:r>
                      <a:r>
                        <a:rPr lang="en-US" sz="1200"/>
                        <a:t>also reduces the </a:t>
                      </a:r>
                      <a:r>
                        <a:rPr b="1" lang="en-US" sz="1200"/>
                        <a:t>risk of anxiety</a:t>
                      </a:r>
                      <a:r>
                        <a:rPr lang="en-US" sz="1200"/>
                        <a:t>, </a:t>
                      </a:r>
                      <a:r>
                        <a:rPr b="1" lang="en-US" sz="1200"/>
                        <a:t>sedation</a:t>
                      </a:r>
                      <a:r>
                        <a:rPr lang="en-US" sz="1200"/>
                        <a:t> or </a:t>
                      </a:r>
                      <a:r>
                        <a:rPr b="1" lang="en-US" sz="1200">
                          <a:solidFill>
                            <a:srgbClr val="FF0000"/>
                          </a:solidFill>
                        </a:rPr>
                        <a:t>sexual dysfunction</a:t>
                      </a:r>
                      <a:r>
                        <a:rPr b="1" lang="en-US" sz="1200" u="sng">
                          <a:solidFill>
                            <a:srgbClr val="FF0000"/>
                          </a:solidFill>
                        </a:rPr>
                        <a:t> </a:t>
                      </a:r>
                      <a:r>
                        <a:rPr lang="en-US" sz="1200"/>
                        <a:t>which is normally associated with </a:t>
                      </a:r>
                      <a:r>
                        <a:rPr b="1" lang="en-US" sz="1200">
                          <a:solidFill>
                            <a:schemeClr val="accent2"/>
                          </a:solidFill>
                        </a:rPr>
                        <a:t>SSRIs</a:t>
                      </a:r>
                      <a:r>
                        <a:rPr b="1" lang="en-US" sz="1200"/>
                        <a:t>.</a:t>
                      </a:r>
                      <a:endParaRPr b="1" sz="1200"/>
                    </a:p>
                    <a:p>
                      <a:pPr indent="0" lvl="0" marL="0" rtl="0" algn="l">
                        <a:spcBef>
                          <a:spcPts val="0"/>
                        </a:spcBef>
                        <a:spcAft>
                          <a:spcPts val="0"/>
                        </a:spcAft>
                        <a:buClr>
                          <a:schemeClr val="dk1"/>
                        </a:buClr>
                        <a:buSzPts val="500"/>
                        <a:buFont typeface="Century Gothic"/>
                        <a:buNone/>
                      </a:pPr>
                      <a:r>
                        <a:t/>
                      </a:r>
                      <a:endParaRPr sz="1200"/>
                    </a:p>
                    <a:p>
                      <a:pPr indent="0" lvl="0" marL="0" rtl="0" algn="l">
                        <a:spcBef>
                          <a:spcPts val="0"/>
                        </a:spcBef>
                        <a:spcAft>
                          <a:spcPts val="0"/>
                        </a:spcAft>
                        <a:buClr>
                          <a:schemeClr val="dk1"/>
                        </a:buClr>
                        <a:buSzPts val="1350"/>
                        <a:buFont typeface="Arial"/>
                        <a:buNone/>
                      </a:pPr>
                      <a:r>
                        <a:rPr b="1" lang="en-US" sz="1200"/>
                        <a:t>4-</a:t>
                      </a:r>
                      <a:r>
                        <a:rPr lang="en-US" sz="1200"/>
                        <a:t> </a:t>
                      </a:r>
                      <a:r>
                        <a:rPr b="1" lang="en-US" sz="1200">
                          <a:solidFill>
                            <a:schemeClr val="accent2"/>
                          </a:solidFill>
                        </a:rPr>
                        <a:t>Nefazodone</a:t>
                      </a:r>
                      <a:r>
                        <a:rPr lang="en-US" sz="1200"/>
                        <a:t>: Structurally related to </a:t>
                      </a:r>
                      <a:r>
                        <a:rPr b="1" lang="en-US" sz="1200">
                          <a:solidFill>
                            <a:schemeClr val="accent2"/>
                          </a:solidFill>
                        </a:rPr>
                        <a:t>trazodone</a:t>
                      </a:r>
                      <a:r>
                        <a:rPr lang="en-US" sz="1200"/>
                        <a:t> but has </a:t>
                      </a:r>
                      <a:r>
                        <a:rPr b="1" lang="en-US" sz="1200"/>
                        <a:t>less sedative </a:t>
                      </a:r>
                      <a:r>
                        <a:rPr lang="en-US" sz="1200"/>
                        <a:t>effect and </a:t>
                      </a:r>
                      <a:r>
                        <a:rPr b="1" lang="en-US" sz="1200"/>
                        <a:t>does not </a:t>
                      </a:r>
                      <a:r>
                        <a:rPr lang="en-US" sz="1200"/>
                        <a:t>block α- adrenoceptors ,</a:t>
                      </a:r>
                      <a:r>
                        <a:rPr lang="en-US" sz="1200">
                          <a:solidFill>
                            <a:srgbClr val="FF00FF"/>
                          </a:solidFill>
                        </a:rPr>
                        <a:t> </a:t>
                      </a:r>
                      <a:r>
                        <a:rPr lang="en-US" sz="1200"/>
                        <a:t>however; it likes most </a:t>
                      </a:r>
                      <a:r>
                        <a:rPr lang="en-US" sz="1200">
                          <a:solidFill>
                            <a:schemeClr val="accent2"/>
                          </a:solidFill>
                        </a:rPr>
                        <a:t>SSRI</a:t>
                      </a:r>
                      <a:r>
                        <a:rPr lang="en-US" sz="1200"/>
                        <a:t> inhibit </a:t>
                      </a:r>
                      <a:r>
                        <a:rPr b="1" lang="en-US" sz="1200"/>
                        <a:t>P450 3A4 isoenzyme</a:t>
                      </a:r>
                      <a:r>
                        <a:rPr lang="en-US" sz="1200"/>
                        <a:t>.</a:t>
                      </a:r>
                      <a:endParaRPr sz="1200"/>
                    </a:p>
                    <a:p>
                      <a:pPr indent="0" lvl="0" marL="0" marR="0" rtl="0" algn="l">
                        <a:lnSpc>
                          <a:spcPct val="100000"/>
                        </a:lnSpc>
                        <a:spcBef>
                          <a:spcPts val="0"/>
                        </a:spcBef>
                        <a:spcAft>
                          <a:spcPts val="0"/>
                        </a:spcAft>
                        <a:buClr>
                          <a:schemeClr val="dk1"/>
                        </a:buClr>
                        <a:buSzPts val="1350"/>
                        <a:buFont typeface="Arial"/>
                        <a:buNone/>
                      </a:pPr>
                      <a:r>
                        <a:t/>
                      </a:r>
                      <a:endParaRPr sz="1200"/>
                    </a:p>
                  </a:txBody>
                  <a:tcPr marT="45725" marB="45725" marR="91450" marL="91450" anchor="ctr"/>
                </a:tc>
                <a:tc>
                  <a:txBody>
                    <a:bodyPr>
                      <a:noAutofit/>
                    </a:bodyPr>
                    <a:lstStyle/>
                    <a:p>
                      <a:pPr indent="0" lvl="0" marL="0" rtl="0" algn="l">
                        <a:spcBef>
                          <a:spcPts val="0"/>
                        </a:spcBef>
                        <a:spcAft>
                          <a:spcPts val="0"/>
                        </a:spcAft>
                        <a:buClr>
                          <a:schemeClr val="dk1"/>
                        </a:buClr>
                        <a:buSzPts val="1400"/>
                        <a:buFont typeface="Arial"/>
                        <a:buNone/>
                      </a:pPr>
                      <a:r>
                        <a:rPr b="1" lang="en-US" sz="1200"/>
                        <a:t>1-</a:t>
                      </a:r>
                      <a:r>
                        <a:rPr lang="en-US" sz="1200"/>
                        <a:t> It is used primarily for the treatment of </a:t>
                      </a:r>
                      <a:r>
                        <a:rPr b="1" lang="en-US" sz="1200"/>
                        <a:t>depression</a:t>
                      </a:r>
                      <a:r>
                        <a:rPr lang="en-US" sz="1200"/>
                        <a:t>, generalized anxiety disorder, and social anxiety</a:t>
                      </a:r>
                      <a:r>
                        <a:rPr lang="en-US" sz="1200">
                          <a:solidFill>
                            <a:srgbClr val="BF9000"/>
                          </a:solidFill>
                        </a:rPr>
                        <a:t> </a:t>
                      </a:r>
                      <a:r>
                        <a:rPr lang="en-US" sz="1200"/>
                        <a:t>disorder in adults. </a:t>
                      </a:r>
                      <a:r>
                        <a:rPr b="1" lang="en-US" sz="1200">
                          <a:solidFill>
                            <a:schemeClr val="accent2"/>
                          </a:solidFill>
                        </a:rPr>
                        <a:t>Venlafaxine</a:t>
                      </a:r>
                      <a:r>
                        <a:rPr lang="en-US" sz="1200"/>
                        <a:t> is the </a:t>
                      </a:r>
                      <a:r>
                        <a:rPr b="1" lang="en-US" sz="1200"/>
                        <a:t>first and most commonly used SNRI</a:t>
                      </a:r>
                      <a:r>
                        <a:rPr lang="en-US" sz="1200"/>
                        <a:t>. (</a:t>
                      </a:r>
                      <a:r>
                        <a:rPr lang="en-US" sz="1200">
                          <a:solidFill>
                            <a:schemeClr val="accent1"/>
                          </a:solidFill>
                        </a:rPr>
                        <a:t>it is more tolerable</a:t>
                      </a:r>
                      <a:r>
                        <a:rPr lang="en-US" sz="1200"/>
                        <a:t>)</a:t>
                      </a:r>
                      <a:endParaRPr sz="1200"/>
                    </a:p>
                    <a:p>
                      <a:pPr indent="0" lvl="0" marL="0" rtl="0" algn="l">
                        <a:spcBef>
                          <a:spcPts val="0"/>
                        </a:spcBef>
                        <a:spcAft>
                          <a:spcPts val="0"/>
                        </a:spcAft>
                        <a:buClr>
                          <a:schemeClr val="dk1"/>
                        </a:buClr>
                        <a:buSzPts val="800"/>
                        <a:buFont typeface="Century Gothic"/>
                        <a:buNone/>
                      </a:pPr>
                      <a:r>
                        <a:t/>
                      </a:r>
                      <a:endParaRPr sz="1200"/>
                    </a:p>
                    <a:p>
                      <a:pPr indent="0" lvl="0" marL="0" rtl="0" algn="l">
                        <a:spcBef>
                          <a:spcPts val="0"/>
                        </a:spcBef>
                        <a:spcAft>
                          <a:spcPts val="0"/>
                        </a:spcAft>
                        <a:buClr>
                          <a:schemeClr val="dk1"/>
                        </a:buClr>
                        <a:buSzPts val="1400"/>
                        <a:buFont typeface="Noto Sans Symbols"/>
                        <a:buNone/>
                      </a:pPr>
                      <a:r>
                        <a:rPr b="1" lang="en-US" sz="1200"/>
                        <a:t>2-</a:t>
                      </a:r>
                      <a:r>
                        <a:rPr lang="en-US" sz="1200"/>
                        <a:t> </a:t>
                      </a:r>
                      <a:r>
                        <a:rPr lang="en-US" sz="1200" u="sng"/>
                        <a:t>Selective</a:t>
                      </a:r>
                      <a:r>
                        <a:rPr lang="en-US" sz="1200"/>
                        <a:t> </a:t>
                      </a:r>
                      <a:r>
                        <a:rPr b="1" lang="en-US" sz="1200"/>
                        <a:t>5HT</a:t>
                      </a:r>
                      <a:r>
                        <a:rPr lang="en-US" sz="1200"/>
                        <a:t> and </a:t>
                      </a:r>
                      <a:r>
                        <a:rPr b="1" lang="en-US" sz="1200"/>
                        <a:t>NE</a:t>
                      </a:r>
                      <a:r>
                        <a:rPr lang="en-US" sz="1200"/>
                        <a:t> </a:t>
                      </a:r>
                      <a:r>
                        <a:rPr b="1" lang="en-US" sz="1200"/>
                        <a:t>uptake blockers </a:t>
                      </a:r>
                      <a:r>
                        <a:rPr lang="en-US" sz="1200"/>
                        <a:t>combines the action of </a:t>
                      </a:r>
                      <a:r>
                        <a:rPr b="1" lang="en-US" sz="1200"/>
                        <a:t>SSRI</a:t>
                      </a:r>
                      <a:r>
                        <a:rPr lang="en-US" sz="1200"/>
                        <a:t> and </a:t>
                      </a:r>
                      <a:r>
                        <a:rPr b="1" lang="en-US" sz="1200"/>
                        <a:t>NRI</a:t>
                      </a:r>
                      <a:r>
                        <a:rPr lang="en-US" sz="1200"/>
                        <a:t>, but without </a:t>
                      </a:r>
                      <a:r>
                        <a:rPr b="1" lang="en-US" sz="1200"/>
                        <a:t>α1, M1 cholinergic  or H receptor </a:t>
                      </a:r>
                      <a:r>
                        <a:rPr lang="en-US" sz="1200"/>
                        <a:t>blocking  properties</a:t>
                      </a:r>
                      <a:r>
                        <a:rPr lang="en-US" sz="1200">
                          <a:solidFill>
                            <a:srgbClr val="BF9000"/>
                          </a:solidFill>
                        </a:rPr>
                        <a:t>.</a:t>
                      </a:r>
                      <a:endParaRPr sz="1200">
                        <a:solidFill>
                          <a:srgbClr val="BF9000"/>
                        </a:solidFill>
                      </a:endParaRPr>
                    </a:p>
                    <a:p>
                      <a:pPr indent="0" lvl="0" marL="0" rtl="0" algn="l">
                        <a:spcBef>
                          <a:spcPts val="0"/>
                        </a:spcBef>
                        <a:spcAft>
                          <a:spcPts val="0"/>
                        </a:spcAft>
                        <a:buClr>
                          <a:schemeClr val="accent4"/>
                        </a:buClr>
                        <a:buSzPts val="1400"/>
                        <a:buFont typeface="Noto Sans Symbols"/>
                        <a:buNone/>
                      </a:pPr>
                      <a:r>
                        <a:rPr lang="en-US" sz="1200">
                          <a:solidFill>
                            <a:schemeClr val="accent4"/>
                          </a:solidFill>
                        </a:rPr>
                        <a:t> </a:t>
                      </a:r>
                      <a:endParaRPr sz="1200">
                        <a:solidFill>
                          <a:schemeClr val="accent4"/>
                        </a:solidFill>
                      </a:endParaRPr>
                    </a:p>
                    <a:p>
                      <a:pPr indent="0" lvl="0" marL="0" rtl="0" algn="l">
                        <a:spcBef>
                          <a:spcPts val="0"/>
                        </a:spcBef>
                        <a:spcAft>
                          <a:spcPts val="0"/>
                        </a:spcAft>
                        <a:buClr>
                          <a:schemeClr val="dk1"/>
                        </a:buClr>
                        <a:buSzPts val="1400"/>
                        <a:buFont typeface="Noto Sans Symbols"/>
                        <a:buNone/>
                      </a:pPr>
                      <a:r>
                        <a:rPr b="1" lang="en-US" sz="1200"/>
                        <a:t>3-</a:t>
                      </a:r>
                      <a:r>
                        <a:rPr lang="en-US" sz="1200"/>
                        <a:t> </a:t>
                      </a:r>
                      <a:r>
                        <a:rPr b="1" lang="en-US" sz="1200">
                          <a:solidFill>
                            <a:schemeClr val="accent2"/>
                          </a:solidFill>
                        </a:rPr>
                        <a:t>Desvenlafaxine</a:t>
                      </a:r>
                      <a:r>
                        <a:rPr lang="en-US" sz="1200">
                          <a:solidFill>
                            <a:srgbClr val="00FF00"/>
                          </a:solidFill>
                        </a:rPr>
                        <a:t> </a:t>
                      </a:r>
                      <a:r>
                        <a:rPr lang="en-US" sz="1200"/>
                        <a:t>is a metabolite of </a:t>
                      </a:r>
                      <a:r>
                        <a:rPr b="1" lang="en-US" sz="1200">
                          <a:solidFill>
                            <a:schemeClr val="accent2"/>
                          </a:solidFill>
                        </a:rPr>
                        <a:t>Venlafaxine</a:t>
                      </a:r>
                      <a:endParaRPr b="1" sz="1200">
                        <a:solidFill>
                          <a:schemeClr val="accent2"/>
                        </a:solidFill>
                      </a:endParaRPr>
                    </a:p>
                    <a:p>
                      <a:pPr indent="0" lvl="0" marL="0" rtl="0" algn="l">
                        <a:spcBef>
                          <a:spcPts val="0"/>
                        </a:spcBef>
                        <a:spcAft>
                          <a:spcPts val="0"/>
                        </a:spcAft>
                        <a:buClr>
                          <a:schemeClr val="dk1"/>
                        </a:buClr>
                        <a:buSzPts val="600"/>
                        <a:buFont typeface="Noto Sans Symbols"/>
                        <a:buNone/>
                      </a:pPr>
                      <a:r>
                        <a:t/>
                      </a:r>
                      <a:endParaRPr b="1" sz="1200">
                        <a:solidFill>
                          <a:schemeClr val="accent2"/>
                        </a:solidFill>
                      </a:endParaRPr>
                    </a:p>
                    <a:p>
                      <a:pPr indent="0" lvl="0" marL="0" rtl="0" algn="l">
                        <a:spcBef>
                          <a:spcPts val="0"/>
                        </a:spcBef>
                        <a:spcAft>
                          <a:spcPts val="0"/>
                        </a:spcAft>
                        <a:buClr>
                          <a:schemeClr val="accent3"/>
                        </a:buClr>
                        <a:buSzPts val="1400"/>
                        <a:buFont typeface="Noto Sans Symbols"/>
                        <a:buNone/>
                      </a:pPr>
                      <a:r>
                        <a:rPr lang="en-US" sz="1200">
                          <a:solidFill>
                            <a:schemeClr val="accent3"/>
                          </a:solidFill>
                        </a:rPr>
                        <a:t>- Similar to TCAs, but they have better tolerability.</a:t>
                      </a:r>
                      <a:endParaRPr sz="1200">
                        <a:solidFill>
                          <a:schemeClr val="accent3"/>
                        </a:solidFill>
                      </a:endParaRPr>
                    </a:p>
                    <a:p>
                      <a:pPr indent="0" lvl="0" marL="0" marR="0" rtl="0" algn="l">
                        <a:spcBef>
                          <a:spcPts val="0"/>
                        </a:spcBef>
                        <a:spcAft>
                          <a:spcPts val="0"/>
                        </a:spcAft>
                        <a:buNone/>
                      </a:pPr>
                      <a:r>
                        <a:t/>
                      </a:r>
                      <a:endParaRPr b="1" sz="1200">
                        <a:solidFill>
                          <a:srgbClr val="171616"/>
                        </a:solidFill>
                      </a:endParaRPr>
                    </a:p>
                  </a:txBody>
                  <a:tcPr marT="45725" marB="45725" marR="91450" marL="91450" anchor="ctr">
                    <a:solidFill>
                      <a:srgbClr val="FFFFFF"/>
                    </a:solidFill>
                  </a:tcPr>
                </a:tc>
              </a:tr>
            </a:tbl>
          </a:graphicData>
        </a:graphic>
      </p:graphicFrame>
      <p:sp>
        <p:nvSpPr>
          <p:cNvPr id="505" name="Google Shape;505;p42"/>
          <p:cNvSpPr/>
          <p:nvPr/>
        </p:nvSpPr>
        <p:spPr>
          <a:xfrm>
            <a:off x="0" y="0"/>
            <a:ext cx="6858000" cy="620700"/>
          </a:xfrm>
          <a:prstGeom prst="rect">
            <a:avLst/>
          </a:prstGeom>
          <a:solidFill>
            <a:srgbClr val="3BB8B3"/>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en-US" sz="2000">
                <a:solidFill>
                  <a:srgbClr val="FFFFFF"/>
                </a:solidFill>
                <a:latin typeface="Century Gothic"/>
                <a:ea typeface="Century Gothic"/>
                <a:cs typeface="Century Gothic"/>
                <a:sym typeface="Century Gothic"/>
              </a:rPr>
              <a:t>Other types of </a:t>
            </a:r>
            <a:r>
              <a:rPr b="1" lang="en-US" sz="2000">
                <a:solidFill>
                  <a:srgbClr val="FFFF00"/>
                </a:solidFill>
                <a:latin typeface="Century Gothic"/>
                <a:ea typeface="Century Gothic"/>
                <a:cs typeface="Century Gothic"/>
                <a:sym typeface="Century Gothic"/>
              </a:rPr>
              <a:t>new</a:t>
            </a:r>
            <a:r>
              <a:rPr b="1" lang="en-US" sz="2000">
                <a:solidFill>
                  <a:srgbClr val="FFFFFF"/>
                </a:solidFill>
                <a:latin typeface="Century Gothic"/>
                <a:ea typeface="Century Gothic"/>
                <a:cs typeface="Century Gothic"/>
                <a:sym typeface="Century Gothic"/>
              </a:rPr>
              <a:t> antidepressant</a:t>
            </a:r>
            <a:endParaRPr b="1" sz="2000">
              <a:solidFill>
                <a:srgbClr val="FFFFFF"/>
              </a:solidFill>
              <a:latin typeface="Century Gothic"/>
              <a:ea typeface="Century Gothic"/>
              <a:cs typeface="Century Gothic"/>
              <a:sym typeface="Century Gothic"/>
            </a:endParaRPr>
          </a:p>
        </p:txBody>
      </p:sp>
      <p:sp>
        <p:nvSpPr>
          <p:cNvPr id="506" name="Google Shape;506;p42"/>
          <p:cNvSpPr/>
          <p:nvPr/>
        </p:nvSpPr>
        <p:spPr>
          <a:xfrm>
            <a:off x="195758" y="1147598"/>
            <a:ext cx="1522742" cy="826874"/>
          </a:xfrm>
          <a:custGeom>
            <a:rect b="b" l="l" r="r" t="t"/>
            <a:pathLst>
              <a:path extrusionOk="0" h="1113635" w="1891605">
                <a:moveTo>
                  <a:pt x="185610" y="0"/>
                </a:moveTo>
                <a:lnTo>
                  <a:pt x="1891605" y="0"/>
                </a:lnTo>
                <a:lnTo>
                  <a:pt x="1891605" y="0"/>
                </a:lnTo>
                <a:lnTo>
                  <a:pt x="1891605" y="928025"/>
                </a:lnTo>
                <a:cubicBezTo>
                  <a:pt x="1891605" y="1030535"/>
                  <a:pt x="1808505" y="1113635"/>
                  <a:pt x="1705995" y="1113635"/>
                </a:cubicBezTo>
                <a:lnTo>
                  <a:pt x="0" y="1113635"/>
                </a:lnTo>
                <a:lnTo>
                  <a:pt x="0" y="1113635"/>
                </a:lnTo>
                <a:lnTo>
                  <a:pt x="0" y="185610"/>
                </a:lnTo>
                <a:cubicBezTo>
                  <a:pt x="0" y="83100"/>
                  <a:pt x="83100" y="0"/>
                  <a:pt x="185610" y="0"/>
                </a:cubicBezTo>
                <a:close/>
              </a:path>
            </a:pathLst>
          </a:custGeom>
          <a:solidFill>
            <a:schemeClr val="accent4"/>
          </a:solidFill>
          <a:ln cap="flat" cmpd="sng" w="12700">
            <a:solidFill>
              <a:schemeClr val="lt1"/>
            </a:solidFill>
            <a:prstDash val="solid"/>
            <a:miter lim="800000"/>
            <a:headEnd len="sm" w="sm" type="none"/>
            <a:tailEnd len="sm" w="sm" type="none"/>
          </a:ln>
        </p:spPr>
        <p:txBody>
          <a:bodyPr anchorCtr="0" anchor="ctr" bIns="63250" lIns="63250" spcFirstLastPara="1" rIns="63250" wrap="square" tIns="63250">
            <a:noAutofit/>
          </a:bodyPr>
          <a:lstStyle/>
          <a:p>
            <a:pPr indent="0" lvl="0" marL="0" marR="0" rtl="0" algn="ctr">
              <a:lnSpc>
                <a:spcPct val="90000"/>
              </a:lnSpc>
              <a:spcBef>
                <a:spcPts val="0"/>
              </a:spcBef>
              <a:spcAft>
                <a:spcPts val="0"/>
              </a:spcAft>
              <a:buNone/>
            </a:pPr>
            <a:r>
              <a:rPr b="1" lang="en-US" sz="1200">
                <a:solidFill>
                  <a:schemeClr val="lt1"/>
                </a:solidFill>
                <a:latin typeface="Century Gothic"/>
                <a:ea typeface="Century Gothic"/>
                <a:cs typeface="Century Gothic"/>
                <a:sym typeface="Century Gothic"/>
              </a:rPr>
              <a:t>3- Serotonin-2A Antagonist and Reuptake Inhibitors</a:t>
            </a:r>
            <a:endParaRPr b="1" sz="1200">
              <a:solidFill>
                <a:schemeClr val="lt1"/>
              </a:solidFill>
              <a:latin typeface="Century Gothic"/>
              <a:ea typeface="Century Gothic"/>
              <a:cs typeface="Century Gothic"/>
              <a:sym typeface="Century Gothic"/>
            </a:endParaRPr>
          </a:p>
        </p:txBody>
      </p:sp>
      <p:sp>
        <p:nvSpPr>
          <p:cNvPr id="507" name="Google Shape;507;p42"/>
          <p:cNvSpPr/>
          <p:nvPr/>
        </p:nvSpPr>
        <p:spPr>
          <a:xfrm>
            <a:off x="195757" y="2118885"/>
            <a:ext cx="1523100" cy="731700"/>
          </a:xfrm>
          <a:prstGeom prst="roundRect">
            <a:avLst>
              <a:gd fmla="val 16667"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en-US" sz="1150">
                <a:solidFill>
                  <a:schemeClr val="dk1"/>
                </a:solidFill>
                <a:latin typeface="Century Gothic"/>
                <a:ea typeface="Century Gothic"/>
                <a:cs typeface="Century Gothic"/>
                <a:sym typeface="Century Gothic"/>
              </a:rPr>
              <a:t>Selective </a:t>
            </a:r>
            <a:r>
              <a:rPr b="1" lang="en-US" sz="1150">
                <a:solidFill>
                  <a:schemeClr val="dk1"/>
                </a:solidFill>
                <a:latin typeface="Century Gothic"/>
                <a:ea typeface="Century Gothic"/>
                <a:cs typeface="Century Gothic"/>
                <a:sym typeface="Century Gothic"/>
              </a:rPr>
              <a:t>Blockage</a:t>
            </a:r>
            <a:r>
              <a:rPr lang="en-US" sz="1150">
                <a:solidFill>
                  <a:schemeClr val="dk1"/>
                </a:solidFill>
                <a:latin typeface="Century Gothic"/>
                <a:ea typeface="Century Gothic"/>
                <a:cs typeface="Century Gothic"/>
                <a:sym typeface="Century Gothic"/>
              </a:rPr>
              <a:t> of 5HT to Reduce Depression</a:t>
            </a:r>
            <a:endParaRPr>
              <a:solidFill>
                <a:schemeClr val="dk1"/>
              </a:solidFill>
            </a:endParaRPr>
          </a:p>
        </p:txBody>
      </p:sp>
      <p:sp>
        <p:nvSpPr>
          <p:cNvPr id="508" name="Google Shape;508;p42"/>
          <p:cNvSpPr/>
          <p:nvPr/>
        </p:nvSpPr>
        <p:spPr>
          <a:xfrm>
            <a:off x="1854609" y="2112245"/>
            <a:ext cx="1535400" cy="738300"/>
          </a:xfrm>
          <a:prstGeom prst="roundRect">
            <a:avLst>
              <a:gd fmla="val 16667"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en-US" sz="1200">
                <a:solidFill>
                  <a:schemeClr val="dk1"/>
                </a:solidFill>
                <a:latin typeface="Century Gothic"/>
                <a:ea typeface="Century Gothic"/>
                <a:cs typeface="Century Gothic"/>
                <a:sym typeface="Century Gothic"/>
              </a:rPr>
              <a:t>Selective Blockage of </a:t>
            </a:r>
            <a:r>
              <a:rPr b="1" lang="en-US" sz="1200">
                <a:solidFill>
                  <a:schemeClr val="dk1"/>
                </a:solidFill>
                <a:latin typeface="Century Gothic"/>
                <a:ea typeface="Century Gothic"/>
                <a:cs typeface="Century Gothic"/>
                <a:sym typeface="Century Gothic"/>
              </a:rPr>
              <a:t>5HT</a:t>
            </a:r>
            <a:r>
              <a:rPr lang="en-US" sz="1200">
                <a:solidFill>
                  <a:schemeClr val="dk1"/>
                </a:solidFill>
                <a:latin typeface="Century Gothic"/>
                <a:ea typeface="Century Gothic"/>
                <a:cs typeface="Century Gothic"/>
                <a:sym typeface="Century Gothic"/>
              </a:rPr>
              <a:t> and </a:t>
            </a:r>
            <a:r>
              <a:rPr b="1" lang="en-US" sz="1200">
                <a:solidFill>
                  <a:schemeClr val="dk1"/>
                </a:solidFill>
                <a:latin typeface="Century Gothic"/>
                <a:ea typeface="Century Gothic"/>
                <a:cs typeface="Century Gothic"/>
                <a:sym typeface="Century Gothic"/>
              </a:rPr>
              <a:t>NE </a:t>
            </a:r>
            <a:endParaRPr>
              <a:solidFill>
                <a:schemeClr val="dk1"/>
              </a:solidFill>
            </a:endParaRPr>
          </a:p>
        </p:txBody>
      </p:sp>
      <p:sp>
        <p:nvSpPr>
          <p:cNvPr id="509" name="Google Shape;509;p42"/>
          <p:cNvSpPr/>
          <p:nvPr/>
        </p:nvSpPr>
        <p:spPr>
          <a:xfrm>
            <a:off x="5181522" y="2114153"/>
            <a:ext cx="1491900" cy="736500"/>
          </a:xfrm>
          <a:prstGeom prst="roundRect">
            <a:avLst>
              <a:gd fmla="val 16667"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en-US" sz="1200">
                <a:solidFill>
                  <a:schemeClr val="dk1"/>
                </a:solidFill>
                <a:latin typeface="Century Gothic"/>
                <a:ea typeface="Century Gothic"/>
                <a:cs typeface="Century Gothic"/>
                <a:sym typeface="Century Gothic"/>
              </a:rPr>
              <a:t>Block only NET</a:t>
            </a:r>
            <a:endParaRPr>
              <a:solidFill>
                <a:schemeClr val="dk1"/>
              </a:solidFill>
            </a:endParaRPr>
          </a:p>
        </p:txBody>
      </p:sp>
      <p:sp>
        <p:nvSpPr>
          <p:cNvPr id="510" name="Google Shape;510;p42"/>
          <p:cNvSpPr txBox="1"/>
          <p:nvPr/>
        </p:nvSpPr>
        <p:spPr>
          <a:xfrm>
            <a:off x="5338500" y="3089575"/>
            <a:ext cx="1300200" cy="5232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lnSpc>
                <a:spcPct val="90000"/>
              </a:lnSpc>
              <a:spcBef>
                <a:spcPts val="0"/>
              </a:spcBef>
              <a:spcAft>
                <a:spcPts val="0"/>
              </a:spcAft>
              <a:buClr>
                <a:schemeClr val="accent2"/>
              </a:buClr>
              <a:buSzPts val="1400"/>
              <a:buFont typeface="Arial"/>
              <a:buNone/>
            </a:pPr>
            <a:r>
              <a:t/>
            </a:r>
            <a:endParaRPr b="1" sz="600">
              <a:solidFill>
                <a:schemeClr val="accent2"/>
              </a:solidFill>
              <a:latin typeface="Century Gothic"/>
              <a:ea typeface="Century Gothic"/>
              <a:cs typeface="Century Gothic"/>
              <a:sym typeface="Century Gothic"/>
            </a:endParaRPr>
          </a:p>
          <a:p>
            <a:pPr indent="0" lvl="0" marL="0" marR="0" rtl="1" algn="ctr">
              <a:lnSpc>
                <a:spcPct val="90000"/>
              </a:lnSpc>
              <a:spcBef>
                <a:spcPts val="0"/>
              </a:spcBef>
              <a:spcAft>
                <a:spcPts val="0"/>
              </a:spcAft>
              <a:buClr>
                <a:schemeClr val="accent2"/>
              </a:buClr>
              <a:buSzPts val="1400"/>
              <a:buFont typeface="Arial"/>
              <a:buNone/>
            </a:pPr>
            <a:r>
              <a:rPr b="1" lang="en-US" sz="1400">
                <a:solidFill>
                  <a:schemeClr val="accent2"/>
                </a:solidFill>
                <a:latin typeface="Century Gothic"/>
                <a:ea typeface="Century Gothic"/>
                <a:cs typeface="Century Gothic"/>
                <a:sym typeface="Century Gothic"/>
              </a:rPr>
              <a:t>Reboxetine</a:t>
            </a:r>
            <a:endParaRPr b="1" sz="1400">
              <a:solidFill>
                <a:schemeClr val="accent2"/>
              </a:solidFill>
              <a:latin typeface="Century Gothic"/>
              <a:ea typeface="Century Gothic"/>
              <a:cs typeface="Century Gothic"/>
              <a:sym typeface="Century Gothic"/>
            </a:endParaRPr>
          </a:p>
        </p:txBody>
      </p:sp>
      <p:cxnSp>
        <p:nvCxnSpPr>
          <p:cNvPr id="511" name="Google Shape;511;p42"/>
          <p:cNvCxnSpPr/>
          <p:nvPr/>
        </p:nvCxnSpPr>
        <p:spPr>
          <a:xfrm>
            <a:off x="4287555" y="1785578"/>
            <a:ext cx="0" cy="330000"/>
          </a:xfrm>
          <a:prstGeom prst="straightConnector1">
            <a:avLst/>
          </a:prstGeom>
          <a:noFill/>
          <a:ln cap="flat" cmpd="sng" w="9525">
            <a:solidFill>
              <a:schemeClr val="accent1"/>
            </a:solidFill>
            <a:prstDash val="solid"/>
            <a:miter lim="800000"/>
            <a:headEnd len="sm" w="sm" type="none"/>
            <a:tailEnd len="sm" w="sm" type="none"/>
          </a:ln>
        </p:spPr>
      </p:cxnSp>
      <p:cxnSp>
        <p:nvCxnSpPr>
          <p:cNvPr id="512" name="Google Shape;512;p42"/>
          <p:cNvCxnSpPr/>
          <p:nvPr/>
        </p:nvCxnSpPr>
        <p:spPr>
          <a:xfrm>
            <a:off x="942058" y="2851357"/>
            <a:ext cx="0" cy="231900"/>
          </a:xfrm>
          <a:prstGeom prst="straightConnector1">
            <a:avLst/>
          </a:prstGeom>
          <a:noFill/>
          <a:ln cap="flat" cmpd="sng" w="9525">
            <a:solidFill>
              <a:schemeClr val="accent1"/>
            </a:solidFill>
            <a:prstDash val="solid"/>
            <a:miter lim="800000"/>
            <a:headEnd len="sm" w="sm" type="none"/>
            <a:tailEnd len="sm" w="sm" type="none"/>
          </a:ln>
        </p:spPr>
      </p:cxnSp>
      <p:sp>
        <p:nvSpPr>
          <p:cNvPr id="513" name="Google Shape;513;p42"/>
          <p:cNvSpPr txBox="1"/>
          <p:nvPr/>
        </p:nvSpPr>
        <p:spPr>
          <a:xfrm>
            <a:off x="271171" y="3089577"/>
            <a:ext cx="1300200" cy="5232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400">
                <a:solidFill>
                  <a:schemeClr val="accent2"/>
                </a:solidFill>
                <a:latin typeface="Century Gothic"/>
                <a:ea typeface="Century Gothic"/>
                <a:cs typeface="Century Gothic"/>
                <a:sym typeface="Century Gothic"/>
              </a:rPr>
              <a:t>Trazodone, Nefazodone</a:t>
            </a:r>
            <a:endParaRPr b="1" sz="1400">
              <a:solidFill>
                <a:schemeClr val="accent2"/>
              </a:solidFill>
              <a:latin typeface="Century Gothic"/>
              <a:ea typeface="Century Gothic"/>
              <a:cs typeface="Century Gothic"/>
              <a:sym typeface="Century Gothic"/>
            </a:endParaRPr>
          </a:p>
        </p:txBody>
      </p:sp>
      <p:sp>
        <p:nvSpPr>
          <p:cNvPr id="514" name="Google Shape;514;p42"/>
          <p:cNvSpPr txBox="1"/>
          <p:nvPr/>
        </p:nvSpPr>
        <p:spPr>
          <a:xfrm>
            <a:off x="1962600" y="3089575"/>
            <a:ext cx="1366500" cy="5232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600">
              <a:solidFill>
                <a:schemeClr val="accent2"/>
              </a:solidFill>
              <a:latin typeface="Century Gothic"/>
              <a:ea typeface="Century Gothic"/>
              <a:cs typeface="Century Gothic"/>
              <a:sym typeface="Century Gothic"/>
            </a:endParaRPr>
          </a:p>
          <a:p>
            <a:pPr indent="0" lvl="0" marL="0" marR="0" rtl="0" algn="ctr">
              <a:spcBef>
                <a:spcPts val="0"/>
              </a:spcBef>
              <a:spcAft>
                <a:spcPts val="0"/>
              </a:spcAft>
              <a:buNone/>
            </a:pPr>
            <a:r>
              <a:rPr b="1" lang="en-US" sz="1400">
                <a:solidFill>
                  <a:schemeClr val="accent2"/>
                </a:solidFill>
                <a:latin typeface="Century Gothic"/>
                <a:ea typeface="Century Gothic"/>
                <a:cs typeface="Century Gothic"/>
                <a:sym typeface="Century Gothic"/>
              </a:rPr>
              <a:t>Venlafaxine</a:t>
            </a:r>
            <a:endParaRPr b="1" sz="1400">
              <a:solidFill>
                <a:schemeClr val="accent2"/>
              </a:solidFill>
              <a:latin typeface="Century Gothic"/>
              <a:ea typeface="Century Gothic"/>
              <a:cs typeface="Century Gothic"/>
              <a:sym typeface="Century Gothic"/>
            </a:endParaRPr>
          </a:p>
        </p:txBody>
      </p:sp>
      <p:sp>
        <p:nvSpPr>
          <p:cNvPr id="515" name="Google Shape;515;p42"/>
          <p:cNvSpPr/>
          <p:nvPr/>
        </p:nvSpPr>
        <p:spPr>
          <a:xfrm>
            <a:off x="3522355" y="2114153"/>
            <a:ext cx="1526700" cy="738900"/>
          </a:xfrm>
          <a:prstGeom prst="roundRect">
            <a:avLst>
              <a:gd fmla="val 16667" name="adj"/>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en-US" sz="1000">
                <a:solidFill>
                  <a:schemeClr val="dk1"/>
                </a:solidFill>
                <a:latin typeface="Century Gothic"/>
                <a:ea typeface="Century Gothic"/>
                <a:cs typeface="Century Gothic"/>
                <a:sym typeface="Century Gothic"/>
              </a:rPr>
              <a:t>NE and DA Reuptake Inhibitor, With No Direct Action on 5HT</a:t>
            </a:r>
            <a:endParaRPr sz="1000">
              <a:solidFill>
                <a:schemeClr val="dk1"/>
              </a:solidFill>
              <a:latin typeface="Century Gothic"/>
              <a:ea typeface="Century Gothic"/>
              <a:cs typeface="Century Gothic"/>
              <a:sym typeface="Century Gothic"/>
            </a:endParaRPr>
          </a:p>
        </p:txBody>
      </p:sp>
      <p:sp>
        <p:nvSpPr>
          <p:cNvPr id="516" name="Google Shape;516;p42"/>
          <p:cNvSpPr/>
          <p:nvPr/>
        </p:nvSpPr>
        <p:spPr>
          <a:xfrm>
            <a:off x="1866889" y="1126110"/>
            <a:ext cx="1522742" cy="826874"/>
          </a:xfrm>
          <a:custGeom>
            <a:rect b="b" l="l" r="r" t="t"/>
            <a:pathLst>
              <a:path extrusionOk="0" h="1113635" w="1891605">
                <a:moveTo>
                  <a:pt x="185610" y="0"/>
                </a:moveTo>
                <a:lnTo>
                  <a:pt x="1891605" y="0"/>
                </a:lnTo>
                <a:lnTo>
                  <a:pt x="1891605" y="0"/>
                </a:lnTo>
                <a:lnTo>
                  <a:pt x="1891605" y="928025"/>
                </a:lnTo>
                <a:cubicBezTo>
                  <a:pt x="1891605" y="1030535"/>
                  <a:pt x="1808505" y="1113635"/>
                  <a:pt x="1705995" y="1113635"/>
                </a:cubicBezTo>
                <a:lnTo>
                  <a:pt x="0" y="1113635"/>
                </a:lnTo>
                <a:lnTo>
                  <a:pt x="0" y="1113635"/>
                </a:lnTo>
                <a:lnTo>
                  <a:pt x="0" y="185610"/>
                </a:lnTo>
                <a:cubicBezTo>
                  <a:pt x="0" y="83100"/>
                  <a:pt x="83100" y="0"/>
                  <a:pt x="185610" y="0"/>
                </a:cubicBezTo>
                <a:close/>
              </a:path>
            </a:pathLst>
          </a:custGeom>
          <a:solidFill>
            <a:schemeClr val="accent1"/>
          </a:solidFill>
          <a:ln cap="flat" cmpd="sng" w="12700">
            <a:solidFill>
              <a:schemeClr val="lt1"/>
            </a:solidFill>
            <a:prstDash val="solid"/>
            <a:miter lim="800000"/>
            <a:headEnd len="sm" w="sm" type="none"/>
            <a:tailEnd len="sm" w="sm" type="none"/>
          </a:ln>
        </p:spPr>
        <p:txBody>
          <a:bodyPr anchorCtr="0" anchor="ctr" bIns="63250" lIns="63250" spcFirstLastPara="1" rIns="63250" wrap="square" tIns="63250">
            <a:noAutofit/>
          </a:bodyPr>
          <a:lstStyle/>
          <a:p>
            <a:pPr indent="0" lvl="0" marL="0" marR="0" rtl="0" algn="ctr">
              <a:lnSpc>
                <a:spcPct val="90000"/>
              </a:lnSpc>
              <a:spcBef>
                <a:spcPts val="0"/>
              </a:spcBef>
              <a:spcAft>
                <a:spcPts val="0"/>
              </a:spcAft>
              <a:buNone/>
            </a:pPr>
            <a:r>
              <a:rPr b="1" lang="en-US" sz="1200">
                <a:solidFill>
                  <a:schemeClr val="lt1"/>
                </a:solidFill>
                <a:latin typeface="Century Gothic"/>
                <a:ea typeface="Century Gothic"/>
                <a:cs typeface="Century Gothic"/>
                <a:sym typeface="Century Gothic"/>
              </a:rPr>
              <a:t>4-Serotonin and NE Reuptake Inhibitors</a:t>
            </a:r>
            <a:endParaRPr>
              <a:solidFill>
                <a:schemeClr val="lt1"/>
              </a:solidFill>
            </a:endParaRPr>
          </a:p>
        </p:txBody>
      </p:sp>
      <p:cxnSp>
        <p:nvCxnSpPr>
          <p:cNvPr id="517" name="Google Shape;517;p42"/>
          <p:cNvCxnSpPr/>
          <p:nvPr/>
        </p:nvCxnSpPr>
        <p:spPr>
          <a:xfrm>
            <a:off x="2645923" y="2853062"/>
            <a:ext cx="0" cy="231900"/>
          </a:xfrm>
          <a:prstGeom prst="straightConnector1">
            <a:avLst/>
          </a:prstGeom>
          <a:noFill/>
          <a:ln cap="flat" cmpd="sng" w="9525">
            <a:solidFill>
              <a:schemeClr val="accent1"/>
            </a:solidFill>
            <a:prstDash val="solid"/>
            <a:miter lim="800000"/>
            <a:headEnd len="sm" w="sm" type="none"/>
            <a:tailEnd len="sm" w="sm" type="none"/>
          </a:ln>
        </p:spPr>
      </p:cxnSp>
      <p:cxnSp>
        <p:nvCxnSpPr>
          <p:cNvPr id="518" name="Google Shape;518;p42"/>
          <p:cNvCxnSpPr/>
          <p:nvPr/>
        </p:nvCxnSpPr>
        <p:spPr>
          <a:xfrm>
            <a:off x="2645923" y="1881287"/>
            <a:ext cx="0" cy="231900"/>
          </a:xfrm>
          <a:prstGeom prst="straightConnector1">
            <a:avLst/>
          </a:prstGeom>
          <a:noFill/>
          <a:ln cap="flat" cmpd="sng" w="9525">
            <a:solidFill>
              <a:schemeClr val="accent1"/>
            </a:solidFill>
            <a:prstDash val="solid"/>
            <a:miter lim="800000"/>
            <a:headEnd len="sm" w="sm" type="none"/>
            <a:tailEnd len="sm" w="sm" type="none"/>
          </a:ln>
        </p:spPr>
      </p:cxnSp>
      <p:sp>
        <p:nvSpPr>
          <p:cNvPr id="519" name="Google Shape;519;p42"/>
          <p:cNvSpPr/>
          <p:nvPr/>
        </p:nvSpPr>
        <p:spPr>
          <a:xfrm>
            <a:off x="3526057" y="1126110"/>
            <a:ext cx="1522742" cy="826874"/>
          </a:xfrm>
          <a:custGeom>
            <a:rect b="b" l="l" r="r" t="t"/>
            <a:pathLst>
              <a:path extrusionOk="0" h="1113635" w="1891605">
                <a:moveTo>
                  <a:pt x="185610" y="0"/>
                </a:moveTo>
                <a:lnTo>
                  <a:pt x="1891605" y="0"/>
                </a:lnTo>
                <a:lnTo>
                  <a:pt x="1891605" y="0"/>
                </a:lnTo>
                <a:lnTo>
                  <a:pt x="1891605" y="928025"/>
                </a:lnTo>
                <a:cubicBezTo>
                  <a:pt x="1891605" y="1030535"/>
                  <a:pt x="1808505" y="1113635"/>
                  <a:pt x="1705995" y="1113635"/>
                </a:cubicBezTo>
                <a:lnTo>
                  <a:pt x="0" y="1113635"/>
                </a:lnTo>
                <a:lnTo>
                  <a:pt x="0" y="1113635"/>
                </a:lnTo>
                <a:lnTo>
                  <a:pt x="0" y="185610"/>
                </a:lnTo>
                <a:cubicBezTo>
                  <a:pt x="0" y="83100"/>
                  <a:pt x="83100" y="0"/>
                  <a:pt x="185610" y="0"/>
                </a:cubicBezTo>
                <a:close/>
              </a:path>
            </a:pathLst>
          </a:custGeom>
          <a:solidFill>
            <a:srgbClr val="7030A0"/>
          </a:solidFill>
          <a:ln cap="flat" cmpd="sng" w="12700">
            <a:solidFill>
              <a:schemeClr val="lt1"/>
            </a:solidFill>
            <a:prstDash val="solid"/>
            <a:miter lim="800000"/>
            <a:headEnd len="sm" w="sm" type="none"/>
            <a:tailEnd len="sm" w="sm" type="none"/>
          </a:ln>
        </p:spPr>
        <p:txBody>
          <a:bodyPr anchorCtr="0" anchor="ctr" bIns="63250" lIns="63250" spcFirstLastPara="1" rIns="63250" wrap="square" tIns="63250">
            <a:noAutofit/>
          </a:bodyPr>
          <a:lstStyle/>
          <a:p>
            <a:pPr indent="0" lvl="0" marL="0" marR="0" rtl="0" algn="ctr">
              <a:lnSpc>
                <a:spcPct val="90000"/>
              </a:lnSpc>
              <a:spcBef>
                <a:spcPts val="0"/>
              </a:spcBef>
              <a:spcAft>
                <a:spcPts val="0"/>
              </a:spcAft>
              <a:buNone/>
            </a:pPr>
            <a:r>
              <a:rPr b="1" lang="en-US" sz="1200">
                <a:solidFill>
                  <a:schemeClr val="lt1"/>
                </a:solidFill>
                <a:latin typeface="Century Gothic"/>
                <a:ea typeface="Century Gothic"/>
                <a:cs typeface="Century Gothic"/>
                <a:sym typeface="Century Gothic"/>
              </a:rPr>
              <a:t>5- NE and Dopamine Reuptake Inhibitors </a:t>
            </a:r>
            <a:endParaRPr>
              <a:solidFill>
                <a:schemeClr val="lt1"/>
              </a:solidFill>
            </a:endParaRPr>
          </a:p>
        </p:txBody>
      </p:sp>
      <p:cxnSp>
        <p:nvCxnSpPr>
          <p:cNvPr id="520" name="Google Shape;520;p42"/>
          <p:cNvCxnSpPr/>
          <p:nvPr/>
        </p:nvCxnSpPr>
        <p:spPr>
          <a:xfrm>
            <a:off x="4271393" y="2853062"/>
            <a:ext cx="0" cy="231900"/>
          </a:xfrm>
          <a:prstGeom prst="straightConnector1">
            <a:avLst/>
          </a:prstGeom>
          <a:noFill/>
          <a:ln cap="flat" cmpd="sng" w="9525">
            <a:solidFill>
              <a:schemeClr val="accent1"/>
            </a:solidFill>
            <a:prstDash val="solid"/>
            <a:miter lim="800000"/>
            <a:headEnd len="sm" w="sm" type="none"/>
            <a:tailEnd len="sm" w="sm" type="none"/>
          </a:ln>
        </p:spPr>
      </p:cxnSp>
      <p:sp>
        <p:nvSpPr>
          <p:cNvPr id="521" name="Google Shape;521;p42"/>
          <p:cNvSpPr/>
          <p:nvPr/>
        </p:nvSpPr>
        <p:spPr>
          <a:xfrm>
            <a:off x="5150439" y="1110717"/>
            <a:ext cx="1522742" cy="826874"/>
          </a:xfrm>
          <a:custGeom>
            <a:rect b="b" l="l" r="r" t="t"/>
            <a:pathLst>
              <a:path extrusionOk="0" h="1113635" w="1891605">
                <a:moveTo>
                  <a:pt x="185610" y="0"/>
                </a:moveTo>
                <a:lnTo>
                  <a:pt x="1891605" y="0"/>
                </a:lnTo>
                <a:lnTo>
                  <a:pt x="1891605" y="0"/>
                </a:lnTo>
                <a:lnTo>
                  <a:pt x="1891605" y="928025"/>
                </a:lnTo>
                <a:cubicBezTo>
                  <a:pt x="1891605" y="1030535"/>
                  <a:pt x="1808505" y="1113635"/>
                  <a:pt x="1705995" y="1113635"/>
                </a:cubicBezTo>
                <a:lnTo>
                  <a:pt x="0" y="1113635"/>
                </a:lnTo>
                <a:lnTo>
                  <a:pt x="0" y="1113635"/>
                </a:lnTo>
                <a:lnTo>
                  <a:pt x="0" y="185610"/>
                </a:lnTo>
                <a:cubicBezTo>
                  <a:pt x="0" y="83100"/>
                  <a:pt x="83100" y="0"/>
                  <a:pt x="185610" y="0"/>
                </a:cubicBezTo>
                <a:close/>
              </a:path>
            </a:pathLst>
          </a:custGeom>
          <a:solidFill>
            <a:schemeClr val="accent2"/>
          </a:solidFill>
          <a:ln cap="flat" cmpd="sng" w="12700">
            <a:solidFill>
              <a:schemeClr val="lt1"/>
            </a:solidFill>
            <a:prstDash val="solid"/>
            <a:miter lim="800000"/>
            <a:headEnd len="sm" w="sm" type="none"/>
            <a:tailEnd len="sm" w="sm" type="none"/>
          </a:ln>
        </p:spPr>
        <p:txBody>
          <a:bodyPr anchorCtr="0" anchor="ctr" bIns="63250" lIns="63250" spcFirstLastPara="1" rIns="63250" wrap="square" tIns="63250">
            <a:noAutofit/>
          </a:bodyPr>
          <a:lstStyle/>
          <a:p>
            <a:pPr indent="0" lvl="0" marL="0" marR="0" rtl="0" algn="ctr">
              <a:lnSpc>
                <a:spcPct val="90000"/>
              </a:lnSpc>
              <a:spcBef>
                <a:spcPts val="0"/>
              </a:spcBef>
              <a:spcAft>
                <a:spcPts val="0"/>
              </a:spcAft>
              <a:buNone/>
            </a:pPr>
            <a:r>
              <a:rPr b="1" lang="en-US" sz="1200">
                <a:solidFill>
                  <a:schemeClr val="lt1"/>
                </a:solidFill>
                <a:latin typeface="Century Gothic"/>
                <a:ea typeface="Century Gothic"/>
                <a:cs typeface="Century Gothic"/>
                <a:sym typeface="Century Gothic"/>
              </a:rPr>
              <a:t>6-NE selective Reuptake Inhibitors </a:t>
            </a:r>
            <a:endParaRPr>
              <a:solidFill>
                <a:schemeClr val="lt1"/>
              </a:solidFill>
            </a:endParaRPr>
          </a:p>
        </p:txBody>
      </p:sp>
      <p:cxnSp>
        <p:nvCxnSpPr>
          <p:cNvPr id="522" name="Google Shape;522;p42"/>
          <p:cNvCxnSpPr/>
          <p:nvPr/>
        </p:nvCxnSpPr>
        <p:spPr>
          <a:xfrm>
            <a:off x="5906268" y="2853062"/>
            <a:ext cx="0" cy="231900"/>
          </a:xfrm>
          <a:prstGeom prst="straightConnector1">
            <a:avLst/>
          </a:prstGeom>
          <a:noFill/>
          <a:ln cap="flat" cmpd="sng" w="9525">
            <a:solidFill>
              <a:schemeClr val="accent1"/>
            </a:solidFill>
            <a:prstDash val="solid"/>
            <a:miter lim="800000"/>
            <a:headEnd len="sm" w="sm" type="none"/>
            <a:tailEnd len="sm" w="sm" type="none"/>
          </a:ln>
        </p:spPr>
      </p:cxnSp>
      <p:sp>
        <p:nvSpPr>
          <p:cNvPr id="523" name="Google Shape;523;p42"/>
          <p:cNvSpPr txBox="1"/>
          <p:nvPr/>
        </p:nvSpPr>
        <p:spPr>
          <a:xfrm rot="-5400000">
            <a:off x="-296925" y="4881025"/>
            <a:ext cx="10380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a:t>
            </a:r>
            <a:endParaRPr b="1">
              <a:latin typeface="Century Gothic"/>
              <a:ea typeface="Century Gothic"/>
              <a:cs typeface="Century Gothic"/>
              <a:sym typeface="Century Gothic"/>
            </a:endParaRPr>
          </a:p>
        </p:txBody>
      </p:sp>
      <p:sp>
        <p:nvSpPr>
          <p:cNvPr id="524" name="Google Shape;524;p42"/>
          <p:cNvSpPr txBox="1"/>
          <p:nvPr/>
        </p:nvSpPr>
        <p:spPr>
          <a:xfrm rot="-5400000">
            <a:off x="-1921875" y="7540350"/>
            <a:ext cx="4287900" cy="35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Mech. of Action</a:t>
            </a:r>
            <a:endParaRPr b="1">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9" name="Shape 529"/>
        <p:cNvGrpSpPr/>
        <p:nvPr/>
      </p:nvGrpSpPr>
      <p:grpSpPr>
        <a:xfrm>
          <a:off x="0" y="0"/>
          <a:ext cx="0" cy="0"/>
          <a:chOff x="0" y="0"/>
          <a:chExt cx="0" cy="0"/>
        </a:xfrm>
      </p:grpSpPr>
      <p:graphicFrame>
        <p:nvGraphicFramePr>
          <p:cNvPr id="530" name="Google Shape;530;p43"/>
          <p:cNvGraphicFramePr/>
          <p:nvPr/>
        </p:nvGraphicFramePr>
        <p:xfrm>
          <a:off x="0" y="3"/>
          <a:ext cx="3000000" cy="3000000"/>
        </p:xfrm>
        <a:graphic>
          <a:graphicData uri="http://schemas.openxmlformats.org/drawingml/2006/table">
            <a:tbl>
              <a:tblPr bandRow="1" firstRow="1">
                <a:noFill/>
                <a:tableStyleId>{0FDCA8C5-64D8-4F84-B667-37A322D8AA0F}</a:tableStyleId>
              </a:tblPr>
              <a:tblGrid>
                <a:gridCol w="382900"/>
                <a:gridCol w="3046100"/>
                <a:gridCol w="3429000"/>
              </a:tblGrid>
              <a:tr h="388450">
                <a:tc gridSpan="3">
                  <a:txBody>
                    <a:bodyPr>
                      <a:noAutofit/>
                    </a:bodyPr>
                    <a:lstStyle/>
                    <a:p>
                      <a:pPr indent="0" lvl="0" marL="0" marR="0" rtl="0" algn="ctr">
                        <a:spcBef>
                          <a:spcPts val="0"/>
                        </a:spcBef>
                        <a:spcAft>
                          <a:spcPts val="0"/>
                        </a:spcAft>
                        <a:buNone/>
                      </a:pPr>
                      <a:r>
                        <a:rPr b="1" lang="en-US" sz="2000" u="none" cap="none" strike="noStrike">
                          <a:solidFill>
                            <a:schemeClr val="lt1"/>
                          </a:solidFill>
                        </a:rPr>
                        <a:t>Class of drugs</a:t>
                      </a:r>
                      <a:endParaRPr sz="2000" u="none" cap="none" strike="noStrike">
                        <a:solidFill>
                          <a:srgbClr val="D8D8D8"/>
                        </a:solidFill>
                      </a:endParaRPr>
                    </a:p>
                  </a:txBody>
                  <a:tcPr marT="45725" marB="45725" marR="91450" marL="91450" anchor="ctr">
                    <a:solidFill>
                      <a:schemeClr val="accent1"/>
                    </a:solidFill>
                  </a:tcPr>
                </a:tc>
                <a:tc hMerge="1"/>
                <a:tc hMerge="1"/>
              </a:tr>
              <a:tr h="958075">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D8D8D8"/>
                    </a:solidFill>
                  </a:tcPr>
                </a:tc>
                <a:tc>
                  <a:txBody>
                    <a:bodyPr>
                      <a:noAutofit/>
                    </a:bodyPr>
                    <a:lstStyle/>
                    <a:p>
                      <a:pPr indent="0" lvl="0" marL="0" marR="0" rtl="0" algn="ctr">
                        <a:lnSpc>
                          <a:spcPct val="100000"/>
                        </a:lnSpc>
                        <a:spcBef>
                          <a:spcPts val="0"/>
                        </a:spcBef>
                        <a:spcAft>
                          <a:spcPts val="0"/>
                        </a:spcAft>
                        <a:buClr>
                          <a:srgbClr val="171616"/>
                        </a:buClr>
                        <a:buSzPts val="1400"/>
                        <a:buFont typeface="Century Gothic"/>
                        <a:buNone/>
                      </a:pPr>
                      <a:r>
                        <a:rPr b="1" lang="en-US" u="none" cap="none" strike="noStrike">
                          <a:solidFill>
                            <a:srgbClr val="171616"/>
                          </a:solidFill>
                        </a:rPr>
                        <a:t>5. Norepinephrine and Dopamine Reuptake Inhibitors (</a:t>
                      </a:r>
                      <a:r>
                        <a:rPr b="1" lang="en-US" u="none" cap="none" strike="noStrike">
                          <a:solidFill>
                            <a:schemeClr val="accent2"/>
                          </a:solidFill>
                        </a:rPr>
                        <a:t>NDRI</a:t>
                      </a:r>
                      <a:r>
                        <a:rPr b="1" lang="en-US" u="none" cap="none" strike="noStrike">
                          <a:solidFill>
                            <a:srgbClr val="171616"/>
                          </a:solidFill>
                        </a:rPr>
                        <a:t>)</a:t>
                      </a:r>
                      <a:endParaRPr b="1" u="none" cap="none" strike="noStrike">
                        <a:solidFill>
                          <a:srgbClr val="171616"/>
                        </a:solidFill>
                      </a:endParaRPr>
                    </a:p>
                    <a:p>
                      <a:pPr indent="0" lvl="0" marL="0" marR="0" rtl="0" algn="ctr">
                        <a:lnSpc>
                          <a:spcPct val="100000"/>
                        </a:lnSpc>
                        <a:spcBef>
                          <a:spcPts val="0"/>
                        </a:spcBef>
                        <a:spcAft>
                          <a:spcPts val="0"/>
                        </a:spcAft>
                        <a:buClr>
                          <a:schemeClr val="accent2"/>
                        </a:buClr>
                        <a:buSzPts val="1700"/>
                        <a:buFont typeface="Century Gothic"/>
                        <a:buNone/>
                      </a:pPr>
                      <a:r>
                        <a:rPr b="1" lang="en-US" u="none" cap="none" strike="noStrike">
                          <a:solidFill>
                            <a:schemeClr val="accent2"/>
                          </a:solidFill>
                        </a:rPr>
                        <a:t>Bupropion</a:t>
                      </a:r>
                      <a:endParaRPr b="1"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0E8"/>
                    </a:solidFill>
                  </a:tcPr>
                </a:tc>
                <a:tc>
                  <a:txBody>
                    <a:bodyPr>
                      <a:noAutofit/>
                    </a:bodyPr>
                    <a:lstStyle/>
                    <a:p>
                      <a:pPr indent="0" lvl="0" marL="0" marR="0" rtl="0" algn="ctr">
                        <a:lnSpc>
                          <a:spcPct val="100000"/>
                        </a:lnSpc>
                        <a:spcBef>
                          <a:spcPts val="0"/>
                        </a:spcBef>
                        <a:spcAft>
                          <a:spcPts val="0"/>
                        </a:spcAft>
                        <a:buClr>
                          <a:srgbClr val="171616"/>
                        </a:buClr>
                        <a:buSzPts val="1400"/>
                        <a:buFont typeface="Century Gothic"/>
                        <a:buNone/>
                      </a:pPr>
                      <a:r>
                        <a:rPr b="1" lang="en-US" u="none" cap="none" strike="noStrike">
                          <a:solidFill>
                            <a:srgbClr val="171616"/>
                          </a:solidFill>
                        </a:rPr>
                        <a:t>6. NE Selective Reuptake Inhibitors (</a:t>
                      </a:r>
                      <a:r>
                        <a:rPr b="1" lang="en-US" u="none" cap="none" strike="noStrike">
                          <a:solidFill>
                            <a:schemeClr val="accent2"/>
                          </a:solidFill>
                        </a:rPr>
                        <a:t>NRIs</a:t>
                      </a:r>
                      <a:r>
                        <a:rPr b="1" lang="en-US" u="none" cap="none" strike="noStrike">
                          <a:solidFill>
                            <a:srgbClr val="171616"/>
                          </a:solidFill>
                        </a:rPr>
                        <a:t>)</a:t>
                      </a:r>
                      <a:br>
                        <a:rPr b="1" lang="en-US" u="none" cap="none" strike="noStrike">
                          <a:solidFill>
                            <a:srgbClr val="171616"/>
                          </a:solidFill>
                        </a:rPr>
                      </a:br>
                      <a:r>
                        <a:rPr b="1" lang="en-US" u="none" cap="none" strike="noStrike">
                          <a:solidFill>
                            <a:schemeClr val="accent2"/>
                          </a:solidFill>
                        </a:rPr>
                        <a:t>Reboxetine</a:t>
                      </a:r>
                      <a:endParaRPr b="1"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565"/>
                    </a:solidFill>
                  </a:tcPr>
                </a:tc>
              </a:tr>
              <a:tr h="1527675">
                <a:tc>
                  <a:txBody>
                    <a:bodyPr>
                      <a:noAutofit/>
                    </a:bodyPr>
                    <a:lstStyle/>
                    <a:p>
                      <a:pPr indent="0" lvl="0" marL="0" rtl="0" algn="l">
                        <a:spcBef>
                          <a:spcPts val="0"/>
                        </a:spcBef>
                        <a:spcAft>
                          <a:spcPts val="0"/>
                        </a:spcAft>
                        <a:buNone/>
                      </a:pPr>
                      <a:r>
                        <a:t/>
                      </a:r>
                      <a:endParaRPr/>
                    </a:p>
                  </a:txBody>
                  <a:tcPr marT="45725" marB="45725" marR="91450" marL="91450">
                    <a:lnR cap="flat" cmpd="sng" w="12700">
                      <a:solidFill>
                        <a:schemeClr val="dk1"/>
                      </a:solidFill>
                      <a:prstDash val="solid"/>
                      <a:round/>
                      <a:headEnd len="sm" w="sm" type="none"/>
                      <a:tailEnd len="sm" w="sm" type="none"/>
                    </a:lnR>
                    <a:solidFill>
                      <a:srgbClr val="BEFDED"/>
                    </a:solidFill>
                  </a:tcPr>
                </a:tc>
                <a:tc>
                  <a:txBody>
                    <a:bodyPr>
                      <a:noAutofit/>
                    </a:bodyPr>
                    <a:lstStyle/>
                    <a:p>
                      <a:pPr indent="0" lvl="0" marL="0" marR="0" rtl="0" algn="l">
                        <a:lnSpc>
                          <a:spcPct val="100000"/>
                        </a:lnSpc>
                        <a:spcBef>
                          <a:spcPts val="0"/>
                        </a:spcBef>
                        <a:spcAft>
                          <a:spcPts val="0"/>
                        </a:spcAft>
                        <a:buClr>
                          <a:schemeClr val="dk1"/>
                        </a:buClr>
                        <a:buSzPts val="1400"/>
                        <a:buFont typeface="Arial"/>
                        <a:buNone/>
                      </a:pPr>
                      <a:r>
                        <a:rPr b="1" lang="en-US" sz="1200" u="none" cap="none" strike="noStrike"/>
                        <a:t>1-</a:t>
                      </a:r>
                      <a:r>
                        <a:rPr lang="en-US" sz="1200" u="none" cap="none" strike="noStrike">
                          <a:solidFill>
                            <a:srgbClr val="FF0000"/>
                          </a:solidFill>
                        </a:rPr>
                        <a:t> </a:t>
                      </a:r>
                      <a:r>
                        <a:rPr lang="en-US" sz="1200" u="none" cap="none" strike="noStrike"/>
                        <a:t>Is </a:t>
                      </a:r>
                      <a:r>
                        <a:rPr b="1" lang="en-US" sz="1200" u="none" cap="none" strike="noStrike"/>
                        <a:t>unique</a:t>
                      </a:r>
                      <a:r>
                        <a:rPr lang="en-US" sz="1200" u="none" cap="none" strike="noStrike"/>
                        <a:t> in possessing significant potency  as</a:t>
                      </a:r>
                      <a:r>
                        <a:rPr lang="en-US" sz="1200" u="none" cap="none" strike="noStrike">
                          <a:solidFill>
                            <a:srgbClr val="FF0000"/>
                          </a:solidFill>
                        </a:rPr>
                        <a:t> </a:t>
                      </a:r>
                      <a:r>
                        <a:rPr b="1" lang="en-US" sz="1200" cap="none" strike="noStrike">
                          <a:solidFill>
                            <a:srgbClr val="FF0000"/>
                          </a:solidFill>
                        </a:rPr>
                        <a:t>NE and DA reuptake </a:t>
                      </a:r>
                      <a:r>
                        <a:rPr b="1" lang="en-US" sz="1200" u="none" cap="none" strike="noStrike"/>
                        <a:t>inhibitor</a:t>
                      </a:r>
                      <a:r>
                        <a:rPr lang="en-US" sz="1200" u="none" cap="none" strike="noStrike"/>
                        <a:t>, with </a:t>
                      </a:r>
                      <a:r>
                        <a:rPr b="1" lang="en-US" sz="1200" u="none" cap="none" strike="noStrike"/>
                        <a:t>no</a:t>
                      </a:r>
                      <a:r>
                        <a:rPr lang="en-US" sz="1200" u="none" cap="none" strike="noStrike"/>
                        <a:t> direct action on 5HT.</a:t>
                      </a:r>
                      <a:endParaRPr sz="12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Clr>
                          <a:schemeClr val="dk1"/>
                        </a:buClr>
                        <a:buSzPts val="1400"/>
                        <a:buFont typeface="Arial"/>
                        <a:buNone/>
                      </a:pPr>
                      <a:r>
                        <a:rPr b="1" lang="en-US" sz="1200" u="none" cap="none" strike="noStrike">
                          <a:solidFill>
                            <a:schemeClr val="dk1"/>
                          </a:solidFill>
                        </a:rPr>
                        <a:t>1- </a:t>
                      </a:r>
                      <a:r>
                        <a:rPr b="1" lang="en-US" sz="1200" u="sng" cap="none" strike="noStrike">
                          <a:solidFill>
                            <a:srgbClr val="FF0000"/>
                          </a:solidFill>
                        </a:rPr>
                        <a:t>Block only NET</a:t>
                      </a:r>
                      <a:r>
                        <a:rPr b="1" lang="en-US" sz="1200" u="none" cap="none" strike="noStrike">
                          <a:solidFill>
                            <a:srgbClr val="FF0000"/>
                          </a:solidFill>
                        </a:rPr>
                        <a:t> </a:t>
                      </a:r>
                      <a:r>
                        <a:rPr lang="en-US" sz="1200" u="none" cap="none" strike="noStrike">
                          <a:solidFill>
                            <a:srgbClr val="999999"/>
                          </a:solidFill>
                        </a:rPr>
                        <a:t>(norepinephrine transporter)</a:t>
                      </a:r>
                      <a:r>
                        <a:rPr lang="en-US" sz="1200" u="none" cap="none" strike="noStrike">
                          <a:solidFill>
                            <a:schemeClr val="accent3"/>
                          </a:solidFill>
                        </a:rPr>
                        <a:t> </a:t>
                      </a:r>
                      <a:r>
                        <a:rPr lang="en-US" sz="1200" u="none" cap="none" strike="noStrike">
                          <a:solidFill>
                            <a:schemeClr val="dk1"/>
                          </a:solidFill>
                        </a:rPr>
                        <a:t>→</a:t>
                      </a:r>
                      <a:endParaRPr sz="1200" u="none" cap="none" strike="noStrike">
                        <a:solidFill>
                          <a:schemeClr val="dk1"/>
                        </a:solidFill>
                      </a:endParaRPr>
                    </a:p>
                    <a:p>
                      <a:pPr indent="0" lvl="0" marL="0" marR="0" rtl="0" algn="l">
                        <a:spcBef>
                          <a:spcPts val="0"/>
                        </a:spcBef>
                        <a:spcAft>
                          <a:spcPts val="0"/>
                        </a:spcAft>
                        <a:buClr>
                          <a:srgbClr val="FF0000"/>
                        </a:buClr>
                        <a:buSzPts val="1400"/>
                        <a:buFont typeface="Arial"/>
                        <a:buNone/>
                      </a:pPr>
                      <a:r>
                        <a:rPr lang="en-US" sz="1200" u="none" cap="none" strike="noStrike"/>
                        <a:t>No affinity for </a:t>
                      </a:r>
                      <a:r>
                        <a:rPr b="1" lang="en-US" sz="1200" u="none" cap="none" strike="noStrike"/>
                        <a:t>5HT</a:t>
                      </a:r>
                      <a:r>
                        <a:rPr lang="en-US" sz="1200" u="none" cap="none" strike="noStrike"/>
                        <a:t>, </a:t>
                      </a:r>
                      <a:r>
                        <a:rPr b="1" lang="en-US" sz="1200" u="none" cap="none" strike="noStrike"/>
                        <a:t>DA</a:t>
                      </a:r>
                      <a:r>
                        <a:rPr lang="en-US" sz="1200" u="none" cap="none" strike="noStrike"/>
                        <a:t>, </a:t>
                      </a:r>
                      <a:r>
                        <a:rPr b="1" lang="en-US" sz="1200" u="none" cap="none" strike="noStrike"/>
                        <a:t>ADR</a:t>
                      </a:r>
                      <a:r>
                        <a:rPr lang="en-US" sz="1200" u="none" cap="none" strike="noStrike"/>
                        <a:t>, </a:t>
                      </a:r>
                      <a:r>
                        <a:rPr b="1" lang="en-US" sz="1200" u="none" cap="none" strike="noStrike"/>
                        <a:t>H</a:t>
                      </a:r>
                      <a:r>
                        <a:rPr lang="en-US" sz="1200" u="none" cap="none" strike="noStrike"/>
                        <a:t>, </a:t>
                      </a:r>
                      <a:r>
                        <a:rPr b="1" lang="en-US" sz="1200" u="none" cap="none" strike="noStrike"/>
                        <a:t>mAch</a:t>
                      </a:r>
                      <a:r>
                        <a:rPr lang="en-US" sz="1200" u="none" cap="none" strike="noStrike"/>
                        <a:t> receptors.</a:t>
                      </a:r>
                      <a:endParaRPr sz="1200" u="none" cap="none" strike="noStrike"/>
                    </a:p>
                    <a:p>
                      <a:pPr indent="0" lvl="0" marL="0" marR="0" rtl="0" algn="l">
                        <a:spcBef>
                          <a:spcPts val="0"/>
                        </a:spcBef>
                        <a:spcAft>
                          <a:spcPts val="0"/>
                        </a:spcAft>
                        <a:buClr>
                          <a:schemeClr val="dk1"/>
                        </a:buClr>
                        <a:buSzPts val="1400"/>
                        <a:buFont typeface="Arial"/>
                        <a:buNone/>
                      </a:pPr>
                      <a:r>
                        <a:rPr lang="en-US" sz="1200" u="none" cap="none" strike="noStrike"/>
                        <a:t>So, has positive effects on the concentration and motivation in particular. → </a:t>
                      </a:r>
                      <a:r>
                        <a:rPr lang="en-US" sz="1200" u="none" cap="none" strike="noStrike">
                          <a:solidFill>
                            <a:schemeClr val="accent1"/>
                          </a:solidFill>
                        </a:rPr>
                        <a:t>effects of NE.</a:t>
                      </a:r>
                      <a:endParaRPr sz="1200" u="none" cap="none" strike="noStrike">
                        <a:solidFill>
                          <a:schemeClr val="accen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069275">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FFD80E"/>
                    </a:solidFill>
                  </a:tcPr>
                </a:tc>
                <a:tc>
                  <a:txBody>
                    <a:bodyPr>
                      <a:noAutofit/>
                    </a:bodyPr>
                    <a:lstStyle/>
                    <a:p>
                      <a:pPr indent="0" lvl="0" marL="0" rtl="0" algn="l">
                        <a:spcBef>
                          <a:spcPts val="0"/>
                        </a:spcBef>
                        <a:spcAft>
                          <a:spcPts val="0"/>
                        </a:spcAft>
                        <a:buClr>
                          <a:srgbClr val="000000"/>
                        </a:buClr>
                        <a:buFont typeface="Arial"/>
                        <a:buNone/>
                      </a:pPr>
                      <a:r>
                        <a:rPr lang="en-US" sz="1200"/>
                        <a:t>Therapeutic uses:</a:t>
                      </a:r>
                      <a:endParaRPr sz="1200"/>
                    </a:p>
                    <a:p>
                      <a:pPr indent="0" lvl="0" marL="0" rtl="0" algn="l">
                        <a:spcBef>
                          <a:spcPts val="0"/>
                        </a:spcBef>
                        <a:spcAft>
                          <a:spcPts val="0"/>
                        </a:spcAft>
                        <a:buClr>
                          <a:schemeClr val="dk1"/>
                        </a:buClr>
                        <a:buSzPts val="1400"/>
                        <a:buFont typeface="Noto Sans Symbols"/>
                        <a:buNone/>
                      </a:pPr>
                      <a:r>
                        <a:rPr lang="en-US" sz="1200"/>
                        <a:t>  1- Treatment of </a:t>
                      </a:r>
                      <a:r>
                        <a:rPr b="1" lang="en-US" sz="1200"/>
                        <a:t>major depression </a:t>
                      </a:r>
                      <a:r>
                        <a:rPr lang="en-US" sz="1200"/>
                        <a:t>and </a:t>
                      </a:r>
                      <a:r>
                        <a:rPr b="1" lang="en-US" sz="1200"/>
                        <a:t>bipolar depression</a:t>
                      </a:r>
                      <a:r>
                        <a:rPr lang="en-US" sz="1200"/>
                        <a:t>.</a:t>
                      </a:r>
                      <a:endParaRPr sz="1200"/>
                    </a:p>
                    <a:p>
                      <a:pPr indent="0" lvl="0" marL="0" rtl="0" algn="l">
                        <a:spcBef>
                          <a:spcPts val="0"/>
                        </a:spcBef>
                        <a:spcAft>
                          <a:spcPts val="0"/>
                        </a:spcAft>
                        <a:buClr>
                          <a:schemeClr val="dk1"/>
                        </a:buClr>
                        <a:buSzPts val="1400"/>
                        <a:buFont typeface="Noto Sans Symbols"/>
                        <a:buNone/>
                      </a:pPr>
                      <a:r>
                        <a:rPr lang="en-US" sz="1200"/>
                        <a:t>  </a:t>
                      </a:r>
                      <a:r>
                        <a:rPr lang="en-US" sz="1200">
                          <a:solidFill>
                            <a:srgbClr val="FF0000"/>
                          </a:solidFill>
                        </a:rPr>
                        <a:t> 2- </a:t>
                      </a:r>
                      <a:r>
                        <a:rPr b="1" lang="en-US" sz="1200">
                          <a:solidFill>
                            <a:srgbClr val="FF0000"/>
                          </a:solidFill>
                        </a:rPr>
                        <a:t>Can be used for </a:t>
                      </a:r>
                      <a:r>
                        <a:rPr b="1" lang="en-US" sz="1200" u="sng">
                          <a:solidFill>
                            <a:srgbClr val="FF0000"/>
                          </a:solidFill>
                        </a:rPr>
                        <a:t>smoking cessation</a:t>
                      </a:r>
                      <a:r>
                        <a:rPr b="1" lang="en-US" sz="1200">
                          <a:solidFill>
                            <a:srgbClr val="980000"/>
                          </a:solidFill>
                        </a:rPr>
                        <a:t>.</a:t>
                      </a:r>
                      <a:r>
                        <a:rPr lang="en-US" sz="1200"/>
                        <a:t> (</a:t>
                      </a:r>
                      <a:r>
                        <a:rPr lang="en-US" sz="1200">
                          <a:solidFill>
                            <a:schemeClr val="accent1"/>
                          </a:solidFill>
                        </a:rPr>
                        <a:t>because of DA release</a:t>
                      </a:r>
                      <a:r>
                        <a:rPr lang="en-US" sz="1200"/>
                        <a:t>) → </a:t>
                      </a:r>
                      <a:r>
                        <a:rPr lang="en-US" sz="1200">
                          <a:solidFill>
                            <a:srgbClr val="FF0000"/>
                          </a:solidFill>
                        </a:rPr>
                        <a:t>As it reduces the severity of nicotine craving &amp; withdrawal symptoms.</a:t>
                      </a:r>
                      <a:endParaRPr b="1" sz="1200">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ctr">
                        <a:spcBef>
                          <a:spcPts val="0"/>
                        </a:spcBef>
                        <a:spcAft>
                          <a:spcPts val="0"/>
                        </a:spcAft>
                        <a:buClr>
                          <a:srgbClr val="000000"/>
                        </a:buClr>
                        <a:buFont typeface="Arial"/>
                        <a:buNone/>
                      </a:pPr>
                      <a:r>
                        <a:rPr lang="en-US" sz="1200"/>
                        <a:t>---</a:t>
                      </a:r>
                      <a:endParaRPr b="1"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8550">
                <a:tc>
                  <a:txBody>
                    <a:bodyPr>
                      <a:noAutofit/>
                    </a:bodyPr>
                    <a:lstStyle/>
                    <a:p>
                      <a:pPr indent="0" lvl="0" marL="0" rtl="0" algn="l">
                        <a:spcBef>
                          <a:spcPts val="0"/>
                        </a:spcBef>
                        <a:spcAft>
                          <a:spcPts val="0"/>
                        </a:spcAft>
                        <a:buNone/>
                      </a:pPr>
                      <a:r>
                        <a:t/>
                      </a:r>
                      <a:endParaRPr/>
                    </a:p>
                  </a:txBody>
                  <a:tcPr marT="45725" marB="45725" marR="91450" marL="91450">
                    <a:lnR cap="flat" cmpd="sng" w="12700">
                      <a:solidFill>
                        <a:schemeClr val="dk1"/>
                      </a:solidFill>
                      <a:prstDash val="solid"/>
                      <a:round/>
                      <a:headEnd len="sm" w="sm" type="none"/>
                      <a:tailEnd len="sm" w="sm" type="none"/>
                    </a:lnR>
                    <a:solidFill>
                      <a:srgbClr val="A2C4C9"/>
                    </a:solidFill>
                  </a:tcPr>
                </a:tc>
                <a:tc>
                  <a:txBody>
                    <a:bodyPr>
                      <a:noAutofit/>
                    </a:bodyPr>
                    <a:lstStyle/>
                    <a:p>
                      <a:pPr indent="0" lvl="0" marL="0" rtl="0" algn="l">
                        <a:lnSpc>
                          <a:spcPct val="85000"/>
                        </a:lnSpc>
                        <a:spcBef>
                          <a:spcPts val="0"/>
                        </a:spcBef>
                        <a:spcAft>
                          <a:spcPts val="0"/>
                        </a:spcAft>
                        <a:buClr>
                          <a:schemeClr val="dk1"/>
                        </a:buClr>
                        <a:buSzPts val="1400"/>
                        <a:buFont typeface="Arial"/>
                        <a:buNone/>
                      </a:pPr>
                      <a:r>
                        <a:rPr b="1" lang="en-US" sz="1200">
                          <a:solidFill>
                            <a:srgbClr val="FF0000"/>
                          </a:solidFill>
                        </a:rPr>
                        <a:t>1- No sexual dysfunction </a:t>
                      </a:r>
                      <a:r>
                        <a:rPr lang="en-US" sz="1200"/>
                        <a:t>→ (</a:t>
                      </a:r>
                      <a:r>
                        <a:rPr lang="en-US" sz="1200">
                          <a:solidFill>
                            <a:schemeClr val="accent1"/>
                          </a:solidFill>
                        </a:rPr>
                        <a:t>b/c no 5-HT blocking effect</a:t>
                      </a:r>
                      <a:r>
                        <a:rPr lang="en-US" sz="1200"/>
                        <a:t>) given in young. (combination with SSRIs to avoid </a:t>
                      </a:r>
                      <a:r>
                        <a:rPr b="1" lang="en-US" sz="1200"/>
                        <a:t>sexual dysfunction</a:t>
                      </a:r>
                      <a:r>
                        <a:rPr lang="en-US" sz="1200"/>
                        <a:t>)</a:t>
                      </a:r>
                      <a:endParaRPr sz="1200"/>
                    </a:p>
                    <a:p>
                      <a:pPr indent="0" lvl="0" marL="0" rtl="0" algn="l">
                        <a:lnSpc>
                          <a:spcPct val="85000"/>
                        </a:lnSpc>
                        <a:spcBef>
                          <a:spcPts val="0"/>
                        </a:spcBef>
                        <a:spcAft>
                          <a:spcPts val="0"/>
                        </a:spcAft>
                        <a:buClr>
                          <a:schemeClr val="dk1"/>
                        </a:buClr>
                        <a:buSzPts val="1400"/>
                        <a:buFont typeface="Century Gothic"/>
                        <a:buNone/>
                      </a:pPr>
                      <a:r>
                        <a:t/>
                      </a:r>
                      <a:endParaRPr sz="1200"/>
                    </a:p>
                    <a:p>
                      <a:pPr indent="0" lvl="0" marL="0" rtl="0" algn="l">
                        <a:lnSpc>
                          <a:spcPct val="85000"/>
                        </a:lnSpc>
                        <a:spcBef>
                          <a:spcPts val="0"/>
                        </a:spcBef>
                        <a:spcAft>
                          <a:spcPts val="0"/>
                        </a:spcAft>
                        <a:buClr>
                          <a:schemeClr val="dk1"/>
                        </a:buClr>
                        <a:buSzPts val="1400"/>
                        <a:buFont typeface="Arial"/>
                        <a:buNone/>
                      </a:pPr>
                      <a:r>
                        <a:rPr b="1" lang="en-US" sz="1200">
                          <a:solidFill>
                            <a:srgbClr val="FF0000"/>
                          </a:solidFill>
                        </a:rPr>
                        <a:t>2- No weight gain [ No 5HT effect]</a:t>
                      </a:r>
                      <a:endParaRPr b="1" sz="1200">
                        <a:solidFill>
                          <a:srgbClr val="FF0000"/>
                        </a:solidFill>
                      </a:endParaRPr>
                    </a:p>
                    <a:p>
                      <a:pPr indent="0" lvl="0" marL="0" rtl="0" algn="l">
                        <a:lnSpc>
                          <a:spcPct val="85000"/>
                        </a:lnSpc>
                        <a:spcBef>
                          <a:spcPts val="0"/>
                        </a:spcBef>
                        <a:spcAft>
                          <a:spcPts val="0"/>
                        </a:spcAft>
                        <a:buClr>
                          <a:schemeClr val="dk1"/>
                        </a:buClr>
                        <a:buSzPts val="1400"/>
                        <a:buFont typeface="Century Gothic"/>
                        <a:buNone/>
                      </a:pPr>
                      <a:r>
                        <a:t/>
                      </a:r>
                      <a:endParaRPr sz="1200"/>
                    </a:p>
                    <a:p>
                      <a:pPr indent="0" lvl="0" marL="0" rtl="0" algn="l">
                        <a:lnSpc>
                          <a:spcPct val="85000"/>
                        </a:lnSpc>
                        <a:spcBef>
                          <a:spcPts val="0"/>
                        </a:spcBef>
                        <a:spcAft>
                          <a:spcPts val="0"/>
                        </a:spcAft>
                        <a:buClr>
                          <a:schemeClr val="dk1"/>
                        </a:buClr>
                        <a:buSzPts val="1400"/>
                        <a:buFont typeface="Arial"/>
                        <a:buNone/>
                      </a:pPr>
                      <a:r>
                        <a:rPr lang="en-US" sz="1200"/>
                        <a:t>3- No orthostatic hypotension.</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400"/>
                        <a:buFont typeface="Arial"/>
                        <a:buNone/>
                      </a:pPr>
                      <a:r>
                        <a:t/>
                      </a:r>
                      <a:endParaRPr b="1" sz="1200" u="sng"/>
                    </a:p>
                    <a:p>
                      <a:pPr indent="0" lvl="0" marL="0" rtl="0" algn="l">
                        <a:spcBef>
                          <a:spcPts val="0"/>
                        </a:spcBef>
                        <a:spcAft>
                          <a:spcPts val="0"/>
                        </a:spcAft>
                        <a:buClr>
                          <a:schemeClr val="dk1"/>
                        </a:buClr>
                        <a:buSzPts val="1400"/>
                        <a:buFont typeface="Arial"/>
                        <a:buNone/>
                      </a:pPr>
                      <a:r>
                        <a:t/>
                      </a:r>
                      <a:endParaRPr b="1" sz="1200" u="sng"/>
                    </a:p>
                    <a:p>
                      <a:pPr indent="0" lvl="0" marL="0" rtl="0" algn="l">
                        <a:spcBef>
                          <a:spcPts val="0"/>
                        </a:spcBef>
                        <a:spcAft>
                          <a:spcPts val="0"/>
                        </a:spcAft>
                        <a:buClr>
                          <a:schemeClr val="dk1"/>
                        </a:buClr>
                        <a:buSzPts val="1400"/>
                        <a:buFont typeface="Arial"/>
                        <a:buNone/>
                      </a:pPr>
                      <a:r>
                        <a:t/>
                      </a:r>
                      <a:endParaRPr b="1" sz="1200" u="sng"/>
                    </a:p>
                    <a:p>
                      <a:pPr indent="0" lvl="0" marL="0" rtl="0" algn="l">
                        <a:spcBef>
                          <a:spcPts val="0"/>
                        </a:spcBef>
                        <a:spcAft>
                          <a:spcPts val="0"/>
                        </a:spcAft>
                        <a:buClr>
                          <a:schemeClr val="dk1"/>
                        </a:buClr>
                        <a:buSzPts val="1400"/>
                        <a:buFont typeface="Arial"/>
                        <a:buNone/>
                      </a:pPr>
                      <a:r>
                        <a:rPr b="1" lang="en-US" sz="1200" u="sng"/>
                        <a:t>Safe to combine with SSRIs</a:t>
                      </a:r>
                      <a:r>
                        <a:rPr b="1" lang="en-US" sz="1200"/>
                        <a:t> →</a:t>
                      </a:r>
                      <a:endParaRPr b="1" sz="1200"/>
                    </a:p>
                    <a:p>
                      <a:pPr indent="0" lvl="0" marL="0" rtl="0" algn="l">
                        <a:spcBef>
                          <a:spcPts val="0"/>
                        </a:spcBef>
                        <a:spcAft>
                          <a:spcPts val="0"/>
                        </a:spcAft>
                        <a:buSzPts val="1400"/>
                        <a:buNone/>
                      </a:pPr>
                      <a:r>
                        <a:rPr b="1" lang="en-US" sz="1200"/>
                        <a:t>Minimal side effects</a:t>
                      </a:r>
                      <a:r>
                        <a:rPr b="1" lang="en-US" sz="1200">
                          <a:solidFill>
                            <a:srgbClr val="C00000"/>
                          </a:solidFill>
                        </a:rPr>
                        <a:t> </a:t>
                      </a:r>
                      <a:r>
                        <a:rPr lang="en-US" sz="1200"/>
                        <a:t>only related to activation of ADR system as  tremor, tachycardia, and urinary hesitancy.</a:t>
                      </a:r>
                      <a:endParaRPr sz="1200">
                        <a:solidFill>
                          <a:schemeClr val="accent3"/>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40550">
                <a:tc>
                  <a:txBody>
                    <a:bodyPr>
                      <a:noAutofit/>
                    </a:bodyPr>
                    <a:lstStyle/>
                    <a:p>
                      <a:pPr indent="0" lvl="0" marL="0" marR="0" rtl="0" algn="l">
                        <a:spcBef>
                          <a:spcPts val="0"/>
                        </a:spcBef>
                        <a:spcAft>
                          <a:spcPts val="0"/>
                        </a:spcAft>
                        <a:buNone/>
                      </a:pPr>
                      <a:r>
                        <a:t/>
                      </a:r>
                      <a:endParaRPr sz="1400" u="none" cap="none" strike="noStrike">
                        <a:solidFill>
                          <a:schemeClr val="accent3"/>
                        </a:solidFill>
                      </a:endParaRPr>
                    </a:p>
                  </a:txBody>
                  <a:tcPr marT="45725" marB="45725" marR="91450" marL="91450">
                    <a:lnR cap="flat" cmpd="sng" w="12700">
                      <a:solidFill>
                        <a:schemeClr val="dk1"/>
                      </a:solidFill>
                      <a:prstDash val="solid"/>
                      <a:round/>
                      <a:headEnd len="sm" w="sm" type="none"/>
                      <a:tailEnd len="sm" w="sm" type="none"/>
                    </a:lnR>
                    <a:solidFill>
                      <a:srgbClr val="FE444A"/>
                    </a:solidFill>
                  </a:tcPr>
                </a:tc>
                <a:tc>
                  <a:txBody>
                    <a:bodyPr>
                      <a:noAutofit/>
                    </a:bodyPr>
                    <a:lstStyle/>
                    <a:p>
                      <a:pPr indent="0" lvl="0" marL="0" marR="0" rtl="0" algn="l">
                        <a:lnSpc>
                          <a:spcPct val="100000"/>
                        </a:lnSpc>
                        <a:spcBef>
                          <a:spcPts val="0"/>
                        </a:spcBef>
                        <a:spcAft>
                          <a:spcPts val="0"/>
                        </a:spcAft>
                        <a:buClr>
                          <a:srgbClr val="FF0000"/>
                        </a:buClr>
                        <a:buSzPts val="1400"/>
                        <a:buFont typeface="Arial"/>
                        <a:buNone/>
                      </a:pPr>
                      <a:r>
                        <a:rPr b="1" lang="en-US" sz="1200" u="none" cap="none" strike="noStrike">
                          <a:solidFill>
                            <a:srgbClr val="FF0000"/>
                          </a:solidFill>
                        </a:rPr>
                        <a:t>Seizures</a:t>
                      </a:r>
                      <a:r>
                        <a:rPr lang="en-US" sz="1200" u="none" cap="none" strike="noStrike">
                          <a:solidFill>
                            <a:srgbClr val="FF0000"/>
                          </a:solidFill>
                        </a:rPr>
                        <a:t> </a:t>
                      </a:r>
                      <a:r>
                        <a:rPr lang="en-US" sz="1200" u="none" cap="none" strike="noStrike"/>
                        <a:t>→ </a:t>
                      </a:r>
                      <a:r>
                        <a:rPr b="1" lang="en-US" sz="1200" u="sng" cap="none" strike="noStrike"/>
                        <a:t>it ↓ threshold of neuronal firing</a:t>
                      </a:r>
                      <a:r>
                        <a:rPr lang="en-US" sz="1200" u="none" cap="none" strike="noStrike"/>
                        <a:t>. (</a:t>
                      </a:r>
                      <a:r>
                        <a:rPr lang="en-US" sz="1200" u="none" cap="none" strike="noStrike">
                          <a:solidFill>
                            <a:schemeClr val="accent1"/>
                          </a:solidFill>
                        </a:rPr>
                        <a:t>increases the stimulating NT</a:t>
                      </a:r>
                      <a:r>
                        <a:rPr lang="en-US" sz="1200" u="none" cap="none" strike="noStrike"/>
                        <a:t>)</a:t>
                      </a:r>
                      <a:endParaRPr sz="1200"/>
                    </a:p>
                    <a:p>
                      <a:pPr indent="0" lvl="0" marL="0" marR="0" rtl="0" algn="l">
                        <a:lnSpc>
                          <a:spcPct val="100000"/>
                        </a:lnSpc>
                        <a:spcBef>
                          <a:spcPts val="0"/>
                        </a:spcBef>
                        <a:spcAft>
                          <a:spcPts val="0"/>
                        </a:spcAft>
                        <a:buClr>
                          <a:schemeClr val="accent1"/>
                        </a:buClr>
                        <a:buSzPts val="1400"/>
                        <a:buFont typeface="Arial"/>
                        <a:buNone/>
                      </a:pPr>
                      <a:r>
                        <a:rPr lang="en-US" sz="1200" u="none" cap="none" strike="noStrike">
                          <a:solidFill>
                            <a:schemeClr val="accent1"/>
                          </a:solidFill>
                        </a:rPr>
                        <a:t>→ Similar to TCAs.</a:t>
                      </a:r>
                      <a:endParaRPr sz="1200" u="none" cap="none" strike="noStrike">
                        <a:solidFill>
                          <a:schemeClr val="accent1"/>
                        </a:solidFill>
                      </a:endParaRPr>
                    </a:p>
                    <a:p>
                      <a:pPr indent="0" lvl="0" marL="0" marR="0" rtl="0" algn="l">
                        <a:lnSpc>
                          <a:spcPct val="100000"/>
                        </a:lnSpc>
                        <a:spcBef>
                          <a:spcPts val="0"/>
                        </a:spcBef>
                        <a:spcAft>
                          <a:spcPts val="0"/>
                        </a:spcAft>
                        <a:buClr>
                          <a:schemeClr val="accent1"/>
                        </a:buClr>
                        <a:buSzPts val="1400"/>
                        <a:buFont typeface="Arial"/>
                        <a:buNone/>
                      </a:pPr>
                      <a:r>
                        <a:rPr b="1" lang="en-US" sz="1200">
                          <a:solidFill>
                            <a:schemeClr val="accent1"/>
                          </a:solidFill>
                        </a:rPr>
                        <a:t>-contraindicated in epileptic patient.</a:t>
                      </a:r>
                      <a:endParaRPr b="1" sz="1200">
                        <a:solidFill>
                          <a:schemeClr val="accent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200"/>
                        <a:t>---</a:t>
                      </a:r>
                      <a:endParaRPr sz="1200"/>
                    </a:p>
                  </a:txBody>
                  <a:tcPr marT="45725" marB="45725"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bl>
          </a:graphicData>
        </a:graphic>
      </p:graphicFrame>
      <p:sp>
        <p:nvSpPr>
          <p:cNvPr id="531" name="Google Shape;531;p43"/>
          <p:cNvSpPr txBox="1"/>
          <p:nvPr/>
        </p:nvSpPr>
        <p:spPr>
          <a:xfrm rot="-5400000">
            <a:off x="-293700" y="689950"/>
            <a:ext cx="9573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a:t>
            </a:r>
            <a:endParaRPr b="1">
              <a:latin typeface="Century Gothic"/>
              <a:ea typeface="Century Gothic"/>
              <a:cs typeface="Century Gothic"/>
              <a:sym typeface="Century Gothic"/>
            </a:endParaRPr>
          </a:p>
        </p:txBody>
      </p:sp>
      <p:sp>
        <p:nvSpPr>
          <p:cNvPr id="532" name="Google Shape;532;p43"/>
          <p:cNvSpPr txBox="1"/>
          <p:nvPr/>
        </p:nvSpPr>
        <p:spPr>
          <a:xfrm rot="-5400000">
            <a:off x="-596250" y="1949800"/>
            <a:ext cx="15624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Mech. of Action</a:t>
            </a:r>
            <a:endParaRPr b="1">
              <a:latin typeface="Century Gothic"/>
              <a:ea typeface="Century Gothic"/>
              <a:cs typeface="Century Gothic"/>
              <a:sym typeface="Century Gothic"/>
            </a:endParaRPr>
          </a:p>
        </p:txBody>
      </p:sp>
      <p:sp>
        <p:nvSpPr>
          <p:cNvPr id="533" name="Google Shape;533;p43"/>
          <p:cNvSpPr txBox="1"/>
          <p:nvPr/>
        </p:nvSpPr>
        <p:spPr>
          <a:xfrm rot="-5400000">
            <a:off x="-770600" y="5850925"/>
            <a:ext cx="19371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Advantages</a:t>
            </a:r>
            <a:endParaRPr b="1">
              <a:latin typeface="Century Gothic"/>
              <a:ea typeface="Century Gothic"/>
              <a:cs typeface="Century Gothic"/>
              <a:sym typeface="Century Gothic"/>
            </a:endParaRPr>
          </a:p>
        </p:txBody>
      </p:sp>
      <p:sp>
        <p:nvSpPr>
          <p:cNvPr id="534" name="Google Shape;534;p43"/>
          <p:cNvSpPr txBox="1"/>
          <p:nvPr/>
        </p:nvSpPr>
        <p:spPr>
          <a:xfrm rot="-5400000">
            <a:off x="-868500" y="3795025"/>
            <a:ext cx="21069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Indications</a:t>
            </a:r>
            <a:endParaRPr b="1">
              <a:latin typeface="Century Gothic"/>
              <a:ea typeface="Century Gothic"/>
              <a:cs typeface="Century Gothic"/>
              <a:sym typeface="Century Gothic"/>
            </a:endParaRPr>
          </a:p>
        </p:txBody>
      </p:sp>
      <p:sp>
        <p:nvSpPr>
          <p:cNvPr id="535" name="Google Shape;535;p43"/>
          <p:cNvSpPr txBox="1"/>
          <p:nvPr/>
        </p:nvSpPr>
        <p:spPr>
          <a:xfrm rot="-5400000">
            <a:off x="-315800" y="7223838"/>
            <a:ext cx="1027500" cy="36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ADRs</a:t>
            </a:r>
            <a:endParaRPr b="1">
              <a:solidFill>
                <a:srgbClr val="FFFFFF"/>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6"/>
          <p:cNvSpPr/>
          <p:nvPr/>
        </p:nvSpPr>
        <p:spPr>
          <a:xfrm>
            <a:off x="0" y="0"/>
            <a:ext cx="6858000" cy="619800"/>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entury Gothic"/>
                <a:ea typeface="Century Gothic"/>
                <a:cs typeface="Century Gothic"/>
                <a:sym typeface="Century Gothic"/>
              </a:rPr>
              <a:t>Depression</a:t>
            </a:r>
            <a:endParaRPr b="1" sz="2400">
              <a:solidFill>
                <a:schemeClr val="lt1"/>
              </a:solidFill>
              <a:latin typeface="Century Gothic"/>
              <a:ea typeface="Century Gothic"/>
              <a:cs typeface="Century Gothic"/>
              <a:sym typeface="Century Gothic"/>
            </a:endParaRPr>
          </a:p>
        </p:txBody>
      </p:sp>
      <p:graphicFrame>
        <p:nvGraphicFramePr>
          <p:cNvPr id="174" name="Google Shape;174;p26"/>
          <p:cNvGraphicFramePr/>
          <p:nvPr/>
        </p:nvGraphicFramePr>
        <p:xfrm>
          <a:off x="421688" y="768208"/>
          <a:ext cx="3000000" cy="3000000"/>
        </p:xfrm>
        <a:graphic>
          <a:graphicData uri="http://schemas.openxmlformats.org/drawingml/2006/table">
            <a:tbl>
              <a:tblPr bandRow="1" firstRow="1">
                <a:noFill/>
                <a:tableStyleId>{F6657761-8AB5-4F3D-BF3B-355F2E7CEC19}</a:tableStyleId>
              </a:tblPr>
              <a:tblGrid>
                <a:gridCol w="6014625"/>
              </a:tblGrid>
              <a:tr h="283475">
                <a:tc>
                  <a:txBody>
                    <a:bodyPr>
                      <a:noAutofit/>
                    </a:bodyPr>
                    <a:lstStyle/>
                    <a:p>
                      <a:pPr indent="0" lvl="0" marL="0" marR="0" rtl="0" algn="ctr">
                        <a:spcBef>
                          <a:spcPts val="0"/>
                        </a:spcBef>
                        <a:spcAft>
                          <a:spcPts val="0"/>
                        </a:spcAft>
                        <a:buNone/>
                      </a:pPr>
                      <a:r>
                        <a:rPr lang="en-US" sz="1800" u="none" cap="none" strike="noStrike"/>
                        <a:t>Definition</a:t>
                      </a:r>
                      <a:endParaRPr sz="1800" u="none" cap="none" strike="noStrike">
                        <a:solidFill>
                          <a:srgbClr val="171616"/>
                        </a:solidFill>
                      </a:endParaRPr>
                    </a:p>
                  </a:txBody>
                  <a:tcPr marT="45725" marB="45725" marR="91450" marL="91450" anchor="ctr">
                    <a:solidFill>
                      <a:srgbClr val="84D7D4"/>
                    </a:solidFill>
                  </a:tcPr>
                </a:tc>
              </a:tr>
              <a:tr h="1229800">
                <a:tc>
                  <a:txBody>
                    <a:bodyPr>
                      <a:noAutofit/>
                    </a:bodyPr>
                    <a:lstStyle/>
                    <a:p>
                      <a:pPr indent="0" lvl="0" marL="0" marR="0" rtl="0" algn="l">
                        <a:lnSpc>
                          <a:spcPct val="100000"/>
                        </a:lnSpc>
                        <a:spcBef>
                          <a:spcPts val="0"/>
                        </a:spcBef>
                        <a:spcAft>
                          <a:spcPts val="0"/>
                        </a:spcAft>
                        <a:buClr>
                          <a:schemeClr val="dk1"/>
                        </a:buClr>
                        <a:buSzPts val="1300"/>
                        <a:buFont typeface="Century Gothic"/>
                        <a:buNone/>
                      </a:pPr>
                      <a:r>
                        <a:rPr lang="en-US" sz="1300" u="none" cap="none" strike="noStrike"/>
                        <a:t>Depression (major depressive disorder or clinical depression) is a common but serious mood affective disorder.</a:t>
                      </a:r>
                      <a:r>
                        <a:rPr lang="en-US" sz="1300" u="none" cap="none" strike="noStrike">
                          <a:solidFill>
                            <a:srgbClr val="999999"/>
                          </a:solidFill>
                        </a:rPr>
                        <a:t> It causes severe symptoms that affect how you feel, think, and handle daily activities, such as sleeping, eating, or working. To be diagnosed with depression, the symptoms must be present for at least two weeks. </a:t>
                      </a:r>
                      <a:endParaRPr sz="1300" u="none" cap="none" strike="noStrike">
                        <a:solidFill>
                          <a:srgbClr val="999999"/>
                        </a:solidFill>
                      </a:endParaRPr>
                    </a:p>
                  </a:txBody>
                  <a:tcPr marT="45725" marB="45725" marR="91450" marL="91450" anchor="ctr"/>
                </a:tc>
              </a:tr>
              <a:tr h="289750">
                <a:tc>
                  <a:txBody>
                    <a:bodyPr>
                      <a:noAutofit/>
                    </a:bodyPr>
                    <a:lstStyle/>
                    <a:p>
                      <a:pPr indent="0" lvl="0" marL="0" marR="0" rtl="0" algn="ctr">
                        <a:lnSpc>
                          <a:spcPct val="100000"/>
                        </a:lnSpc>
                        <a:spcBef>
                          <a:spcPts val="0"/>
                        </a:spcBef>
                        <a:spcAft>
                          <a:spcPts val="0"/>
                        </a:spcAft>
                        <a:buClr>
                          <a:schemeClr val="lt1"/>
                        </a:buClr>
                        <a:buSzPts val="1800"/>
                        <a:buFont typeface="Century Gothic"/>
                        <a:buNone/>
                      </a:pPr>
                      <a:r>
                        <a:rPr b="1" lang="en-US" sz="1800" u="none" cap="none" strike="noStrike">
                          <a:solidFill>
                            <a:schemeClr val="lt1"/>
                          </a:solidFill>
                        </a:rPr>
                        <a:t>Pathophysiology</a:t>
                      </a:r>
                      <a:endParaRPr b="1" sz="1800" u="none" cap="none" strike="noStrike">
                        <a:solidFill>
                          <a:schemeClr val="lt1"/>
                        </a:solidFill>
                      </a:endParaRPr>
                    </a:p>
                  </a:txBody>
                  <a:tcPr marT="45725" marB="45725" marR="91450" marL="91450" anchor="ctr">
                    <a:solidFill>
                      <a:srgbClr val="84D7D4"/>
                    </a:solidFill>
                  </a:tcPr>
                </a:tc>
              </a:tr>
              <a:tr h="554275">
                <a:tc>
                  <a:txBody>
                    <a:bodyPr>
                      <a:noAutofit/>
                    </a:bodyPr>
                    <a:lstStyle/>
                    <a:p>
                      <a:pPr indent="0" lvl="0" marL="0" marR="0" rtl="0" algn="l">
                        <a:lnSpc>
                          <a:spcPct val="100000"/>
                        </a:lnSpc>
                        <a:spcBef>
                          <a:spcPts val="0"/>
                        </a:spcBef>
                        <a:spcAft>
                          <a:spcPts val="0"/>
                        </a:spcAft>
                        <a:buClr>
                          <a:schemeClr val="dk1"/>
                        </a:buClr>
                        <a:buSzPts val="1300"/>
                        <a:buFont typeface="Century Gothic"/>
                        <a:buNone/>
                      </a:pPr>
                      <a:r>
                        <a:rPr lang="en-US" sz="1300" u="none" cap="none" strike="noStrike"/>
                        <a:t>- Neurotransmitter Imbalances &amp; Dysregulation → creates a state of deficiency in monoamines → creates a state of deficiency in NTs (serotonin (5-HT), Dopamine, NE)</a:t>
                      </a:r>
                      <a:endParaRPr sz="1300" u="none" cap="none" strike="noStrike"/>
                    </a:p>
                  </a:txBody>
                  <a:tcPr marT="45725" marB="45725" marR="91450" marL="91450" anchor="ctr"/>
                </a:tc>
              </a:tr>
            </a:tbl>
          </a:graphicData>
        </a:graphic>
      </p:graphicFrame>
      <p:graphicFrame>
        <p:nvGraphicFramePr>
          <p:cNvPr id="175" name="Google Shape;175;p26"/>
          <p:cNvGraphicFramePr/>
          <p:nvPr/>
        </p:nvGraphicFramePr>
        <p:xfrm>
          <a:off x="421700" y="3799500"/>
          <a:ext cx="3000000" cy="3000000"/>
        </p:xfrm>
        <a:graphic>
          <a:graphicData uri="http://schemas.openxmlformats.org/drawingml/2006/table">
            <a:tbl>
              <a:tblPr>
                <a:noFill/>
                <a:tableStyleId>{C5320265-FD75-4F86-AFD6-A30B0097635F}</a:tableStyleId>
              </a:tblPr>
              <a:tblGrid>
                <a:gridCol w="6014625"/>
              </a:tblGrid>
              <a:tr h="530650">
                <a:tc>
                  <a:txBody>
                    <a:bodyPr>
                      <a:noAutofit/>
                    </a:bodyPr>
                    <a:lstStyle/>
                    <a:p>
                      <a:pPr indent="0" lvl="0" marL="0" rtl="0" algn="l">
                        <a:spcBef>
                          <a:spcPts val="0"/>
                        </a:spcBef>
                        <a:spcAft>
                          <a:spcPts val="0"/>
                        </a:spcAft>
                        <a:buNone/>
                      </a:pPr>
                      <a:r>
                        <a:rPr lang="en-US" sz="1300">
                          <a:solidFill>
                            <a:schemeClr val="dk1"/>
                          </a:solidFill>
                          <a:latin typeface="Century Gothic"/>
                          <a:ea typeface="Century Gothic"/>
                          <a:cs typeface="Century Gothic"/>
                          <a:sym typeface="Century Gothic"/>
                        </a:rPr>
                        <a:t>Changes in mood are associated with depression and/or mania.</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530650">
                <a:tc>
                  <a:txBody>
                    <a:bodyPr>
                      <a:noAutofit/>
                    </a:bodyPr>
                    <a:lstStyle/>
                    <a:p>
                      <a:pPr indent="0" lvl="0" marL="0" rtl="0" algn="l">
                        <a:spcBef>
                          <a:spcPts val="0"/>
                        </a:spcBef>
                        <a:spcAft>
                          <a:spcPts val="0"/>
                        </a:spcAft>
                        <a:buNone/>
                      </a:pPr>
                      <a:r>
                        <a:rPr b="1" lang="en-US" sz="1300">
                          <a:solidFill>
                            <a:schemeClr val="dk1"/>
                          </a:solidFill>
                          <a:latin typeface="Century Gothic"/>
                          <a:ea typeface="Century Gothic"/>
                          <a:cs typeface="Century Gothic"/>
                          <a:sym typeface="Century Gothic"/>
                        </a:rPr>
                        <a:t>Disorders of mood </a:t>
                      </a:r>
                      <a:r>
                        <a:rPr lang="en-US" sz="1300">
                          <a:solidFill>
                            <a:schemeClr val="dk1"/>
                          </a:solidFill>
                          <a:latin typeface="Century Gothic"/>
                          <a:ea typeface="Century Gothic"/>
                          <a:cs typeface="Century Gothic"/>
                          <a:sym typeface="Century Gothic"/>
                        </a:rPr>
                        <a:t>rather than disturbance in thought or cognition.</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19050">
                      <a:solidFill>
                        <a:srgbClr val="C27BA0"/>
                      </a:solidFill>
                      <a:prstDash val="solid"/>
                      <a:round/>
                      <a:headEnd len="sm" w="sm" type="none"/>
                      <a:tailEnd len="sm" w="sm" type="none"/>
                    </a:lnB>
                  </a:tcPr>
                </a:tc>
              </a:tr>
              <a:tr h="530650">
                <a:tc>
                  <a:txBody>
                    <a:bodyPr>
                      <a:noAutofit/>
                    </a:bodyPr>
                    <a:lstStyle/>
                    <a:p>
                      <a:pPr indent="0" lvl="0" marL="0" rtl="0" algn="l">
                        <a:spcBef>
                          <a:spcPts val="0"/>
                        </a:spcBef>
                        <a:spcAft>
                          <a:spcPts val="0"/>
                        </a:spcAft>
                        <a:buNone/>
                      </a:pPr>
                      <a:r>
                        <a:rPr b="1" lang="en-US" sz="1300">
                          <a:solidFill>
                            <a:schemeClr val="dk1"/>
                          </a:solidFill>
                          <a:latin typeface="Century Gothic"/>
                          <a:ea typeface="Century Gothic"/>
                          <a:cs typeface="Century Gothic"/>
                          <a:sym typeface="Century Gothic"/>
                        </a:rPr>
                        <a:t>Incidence</a:t>
                      </a:r>
                      <a:r>
                        <a:rPr lang="en-US" sz="1300">
                          <a:solidFill>
                            <a:schemeClr val="dk1"/>
                          </a:solidFill>
                          <a:latin typeface="Century Gothic"/>
                          <a:ea typeface="Century Gothic"/>
                          <a:cs typeface="Century Gothic"/>
                          <a:sym typeface="Century Gothic"/>
                        </a:rPr>
                        <a:t>: Depression is a chronic and recurrent illness that can affect at least 20% of the population at some period in their lifetime.</a:t>
                      </a:r>
                      <a:endParaRPr/>
                    </a:p>
                  </a:txBody>
                  <a:tcPr marT="91425" marB="91425" marR="91425" marL="91425">
                    <a:lnL cap="flat" cmpd="sng" w="19050">
                      <a:solidFill>
                        <a:srgbClr val="C27BA0"/>
                      </a:solidFill>
                      <a:prstDash val="solid"/>
                      <a:round/>
                      <a:headEnd len="sm" w="sm" type="none"/>
                      <a:tailEnd len="sm" w="sm" type="none"/>
                    </a:lnL>
                    <a:lnR cap="flat" cmpd="sng" w="19050">
                      <a:solidFill>
                        <a:srgbClr val="C27BA0"/>
                      </a:solidFill>
                      <a:prstDash val="solid"/>
                      <a:round/>
                      <a:headEnd len="sm" w="sm" type="none"/>
                      <a:tailEnd len="sm" w="sm" type="none"/>
                    </a:lnR>
                    <a:lnT cap="flat" cmpd="sng" w="19050">
                      <a:solidFill>
                        <a:srgbClr val="C27BA0"/>
                      </a:solidFill>
                      <a:prstDash val="solid"/>
                      <a:round/>
                      <a:headEnd len="sm" w="sm" type="none"/>
                      <a:tailEnd len="sm" w="sm" type="none"/>
                    </a:lnT>
                    <a:lnB cap="flat" cmpd="sng" w="19050">
                      <a:solidFill>
                        <a:srgbClr val="C27BA0"/>
                      </a:solidFill>
                      <a:prstDash val="solid"/>
                      <a:round/>
                      <a:headEnd len="sm" w="sm" type="none"/>
                      <a:tailEnd len="sm" w="sm" type="none"/>
                    </a:lnB>
                  </a:tcPr>
                </a:tc>
              </a:tr>
              <a:tr h="530650">
                <a:tc>
                  <a:txBody>
                    <a:bodyPr>
                      <a:noAutofit/>
                    </a:bodyPr>
                    <a:lstStyle/>
                    <a:p>
                      <a:pPr indent="0" lvl="0" marL="0" rtl="0" algn="l">
                        <a:spcBef>
                          <a:spcPts val="0"/>
                        </a:spcBef>
                        <a:spcAft>
                          <a:spcPts val="0"/>
                        </a:spcAft>
                        <a:buNone/>
                      </a:pPr>
                      <a:r>
                        <a:rPr lang="en-US" sz="1300">
                          <a:solidFill>
                            <a:schemeClr val="dk1"/>
                          </a:solidFill>
                          <a:latin typeface="Century Gothic"/>
                          <a:ea typeface="Century Gothic"/>
                          <a:cs typeface="Century Gothic"/>
                          <a:sym typeface="Century Gothic"/>
                        </a:rPr>
                        <a:t>An estimated 35-40 million Americans living today will suffer from major Depressive Illness during their lives.</a:t>
                      </a:r>
                      <a:endParaRPr sz="1300">
                        <a:solidFill>
                          <a:schemeClr val="dk1"/>
                        </a:solidFill>
                        <a:latin typeface="Century Gothic"/>
                        <a:ea typeface="Century Gothic"/>
                        <a:cs typeface="Century Gothic"/>
                        <a:sym typeface="Century Gothic"/>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19050">
                      <a:solidFill>
                        <a:srgbClr val="C27BA0"/>
                      </a:solidFill>
                      <a:prstDash val="solid"/>
                      <a:round/>
                      <a:headEnd len="sm" w="sm" type="none"/>
                      <a:tailEnd len="sm" w="sm" type="none"/>
                    </a:lnT>
                    <a:lnB cap="flat" cmpd="sng" w="9525">
                      <a:solidFill>
                        <a:schemeClr val="accent1"/>
                      </a:solidFill>
                      <a:prstDash val="solid"/>
                      <a:round/>
                      <a:headEnd len="sm" w="sm" type="none"/>
                      <a:tailEnd len="sm" w="sm" type="none"/>
                    </a:lnB>
                  </a:tcPr>
                </a:tc>
              </a:tr>
              <a:tr h="530650">
                <a:tc>
                  <a:txBody>
                    <a:bodyPr>
                      <a:noAutofit/>
                    </a:bodyPr>
                    <a:lstStyle/>
                    <a:p>
                      <a:pPr indent="0" lvl="0" marL="0" rtl="0" algn="l">
                        <a:spcBef>
                          <a:spcPts val="0"/>
                        </a:spcBef>
                        <a:spcAft>
                          <a:spcPts val="0"/>
                        </a:spcAft>
                        <a:buNone/>
                      </a:pPr>
                      <a:r>
                        <a:rPr b="1" lang="en-US" sz="1300">
                          <a:solidFill>
                            <a:schemeClr val="dk1"/>
                          </a:solidFill>
                          <a:latin typeface="Century Gothic"/>
                          <a:ea typeface="Century Gothic"/>
                          <a:cs typeface="Century Gothic"/>
                          <a:sym typeface="Century Gothic"/>
                        </a:rPr>
                        <a:t>Cost:</a:t>
                      </a:r>
                      <a:r>
                        <a:rPr lang="en-US" sz="1300">
                          <a:solidFill>
                            <a:schemeClr val="dk1"/>
                          </a:solidFill>
                          <a:latin typeface="Century Gothic"/>
                          <a:ea typeface="Century Gothic"/>
                          <a:cs typeface="Century Gothic"/>
                          <a:sym typeface="Century Gothic"/>
                        </a:rPr>
                        <a:t> 15-35 billions $ / year in USA only.</a:t>
                      </a:r>
                      <a:endParaRPr/>
                    </a:p>
                  </a:txBody>
                  <a:tcPr marT="91425" marB="91425" marR="91425" marL="91425">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0" name="Shape 540"/>
        <p:cNvGrpSpPr/>
        <p:nvPr/>
      </p:nvGrpSpPr>
      <p:grpSpPr>
        <a:xfrm>
          <a:off x="0" y="0"/>
          <a:ext cx="0" cy="0"/>
          <a:chOff x="0" y="0"/>
          <a:chExt cx="0" cy="0"/>
        </a:xfrm>
      </p:grpSpPr>
      <p:grpSp>
        <p:nvGrpSpPr>
          <p:cNvPr id="541" name="Google Shape;541;p44"/>
          <p:cNvGrpSpPr/>
          <p:nvPr/>
        </p:nvGrpSpPr>
        <p:grpSpPr>
          <a:xfrm>
            <a:off x="289750" y="807575"/>
            <a:ext cx="6265622" cy="2649244"/>
            <a:chOff x="1" y="309"/>
            <a:chExt cx="5798817" cy="2792500"/>
          </a:xfrm>
        </p:grpSpPr>
        <p:sp>
          <p:nvSpPr>
            <p:cNvPr id="542" name="Google Shape;542;p44"/>
            <p:cNvSpPr/>
            <p:nvPr/>
          </p:nvSpPr>
          <p:spPr>
            <a:xfrm rot="5400000">
              <a:off x="-93241" y="110026"/>
              <a:ext cx="621900" cy="435300"/>
            </a:xfrm>
            <a:prstGeom prst="chevron">
              <a:avLst>
                <a:gd fmla="val 50000" name="adj"/>
              </a:avLst>
            </a:prstGeom>
            <a:solidFill>
              <a:srgbClr val="ACE5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43" name="Google Shape;543;p44"/>
            <p:cNvSpPr txBox="1"/>
            <p:nvPr/>
          </p:nvSpPr>
          <p:spPr>
            <a:xfrm>
              <a:off x="1" y="234406"/>
              <a:ext cx="435300" cy="186600"/>
            </a:xfrm>
            <a:prstGeom prst="rect">
              <a:avLst/>
            </a:prstGeom>
            <a:no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1</a:t>
              </a:r>
              <a:endParaRPr>
                <a:latin typeface="Century Gothic"/>
                <a:ea typeface="Century Gothic"/>
                <a:cs typeface="Century Gothic"/>
                <a:sym typeface="Century Gothic"/>
              </a:endParaRPr>
            </a:p>
          </p:txBody>
        </p:sp>
        <p:sp>
          <p:nvSpPr>
            <p:cNvPr id="544" name="Google Shape;544;p44"/>
            <p:cNvSpPr/>
            <p:nvPr/>
          </p:nvSpPr>
          <p:spPr>
            <a:xfrm rot="5400000">
              <a:off x="2900068" y="-2464341"/>
              <a:ext cx="434100" cy="5363400"/>
            </a:xfrm>
            <a:prstGeom prst="round2SameRect">
              <a:avLst>
                <a:gd fmla="val 16667" name="adj1"/>
                <a:gd fmla="val 0" name="adj2"/>
              </a:avLst>
            </a:prstGeom>
            <a:solidFill>
              <a:schemeClr val="lt1">
                <a:alpha val="89800"/>
              </a:schemeClr>
            </a:solidFill>
            <a:ln cap="flat" cmpd="sng" w="9525">
              <a:solidFill>
                <a:srgbClr val="ACE5E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45" name="Google Shape;545;p44"/>
            <p:cNvSpPr txBox="1"/>
            <p:nvPr/>
          </p:nvSpPr>
          <p:spPr>
            <a:xfrm>
              <a:off x="435359" y="21498"/>
              <a:ext cx="5342400" cy="391800"/>
            </a:xfrm>
            <a:prstGeom prst="rect">
              <a:avLst/>
            </a:prstGeom>
            <a:noFill/>
            <a:ln>
              <a:noFill/>
            </a:ln>
          </p:spPr>
          <p:txBody>
            <a:bodyPr anchorCtr="0" anchor="ctr" bIns="8250" lIns="92450" spcFirstLastPara="1" rIns="8250" wrap="square" tIns="8250">
              <a:noAutofit/>
            </a:bodyPr>
            <a:lstStyle/>
            <a:p>
              <a:pPr indent="-82550" lvl="1" marL="114300" marR="0" rtl="0" algn="l">
                <a:lnSpc>
                  <a:spcPct val="90000"/>
                </a:lnSpc>
                <a:spcBef>
                  <a:spcPts val="0"/>
                </a:spcBef>
                <a:spcAft>
                  <a:spcPts val="0"/>
                </a:spcAft>
                <a:buClr>
                  <a:schemeClr val="dk1"/>
                </a:buClr>
                <a:buSzPts val="1300"/>
                <a:buFont typeface="Century Gothic"/>
                <a:buChar char="•"/>
              </a:pPr>
              <a:r>
                <a:rPr i="0" lang="en-US" sz="1300" u="none" cap="none" strike="noStrike">
                  <a:solidFill>
                    <a:schemeClr val="dk1"/>
                  </a:solidFill>
                  <a:latin typeface="Century Gothic"/>
                  <a:ea typeface="Century Gothic"/>
                  <a:cs typeface="Century Gothic"/>
                  <a:sym typeface="Century Gothic"/>
                </a:rPr>
                <a:t>Endogenous depression → </a:t>
              </a:r>
              <a:r>
                <a:rPr b="1" i="0" lang="en-US" sz="1300" u="none" cap="none" strike="noStrike">
                  <a:solidFill>
                    <a:schemeClr val="accent2"/>
                  </a:solidFill>
                  <a:latin typeface="Century Gothic"/>
                  <a:ea typeface="Century Gothic"/>
                  <a:cs typeface="Century Gothic"/>
                  <a:sym typeface="Century Gothic"/>
                </a:rPr>
                <a:t>SSRIs</a:t>
              </a:r>
              <a:r>
                <a:rPr b="1" i="0" lang="en-US" sz="1300" u="none" cap="none" strike="noStrike">
                  <a:solidFill>
                    <a:schemeClr val="dk1"/>
                  </a:solidFill>
                  <a:latin typeface="Century Gothic"/>
                  <a:ea typeface="Century Gothic"/>
                  <a:cs typeface="Century Gothic"/>
                  <a:sym typeface="Century Gothic"/>
                </a:rPr>
                <a:t> </a:t>
              </a:r>
              <a:r>
                <a:rPr i="0" lang="en-US" sz="1300" u="none" cap="none" strike="noStrike">
                  <a:solidFill>
                    <a:schemeClr val="dk1"/>
                  </a:solidFill>
                  <a:latin typeface="Century Gothic"/>
                  <a:ea typeface="Century Gothic"/>
                  <a:cs typeface="Century Gothic"/>
                  <a:sym typeface="Century Gothic"/>
                </a:rPr>
                <a:t>(</a:t>
              </a:r>
              <a:r>
                <a:rPr b="1" i="0" lang="en-US" sz="1300" u="none" cap="none" strike="noStrike">
                  <a:solidFill>
                    <a:srgbClr val="FF0000"/>
                  </a:solidFill>
                  <a:latin typeface="Century Gothic"/>
                  <a:ea typeface="Century Gothic"/>
                  <a:cs typeface="Century Gothic"/>
                  <a:sym typeface="Century Gothic"/>
                </a:rPr>
                <a:t>first</a:t>
              </a:r>
              <a:r>
                <a:rPr b="1" i="0" lang="en-US" sz="1300" u="none" cap="none" strike="noStrike">
                  <a:solidFill>
                    <a:schemeClr val="dk1"/>
                  </a:solidFill>
                  <a:latin typeface="Century Gothic"/>
                  <a:ea typeface="Century Gothic"/>
                  <a:cs typeface="Century Gothic"/>
                  <a:sym typeface="Century Gothic"/>
                </a:rPr>
                <a:t> </a:t>
              </a:r>
              <a:r>
                <a:rPr b="1" i="0" lang="en-US" sz="1300" u="none" cap="none" strike="noStrike">
                  <a:solidFill>
                    <a:srgbClr val="FF0000"/>
                  </a:solidFill>
                  <a:latin typeface="Century Gothic"/>
                  <a:ea typeface="Century Gothic"/>
                  <a:cs typeface="Century Gothic"/>
                  <a:sym typeface="Century Gothic"/>
                </a:rPr>
                <a:t>choice</a:t>
              </a:r>
              <a:r>
                <a:rPr i="0" lang="en-US" sz="1300" u="none" cap="none" strike="noStrike">
                  <a:solidFill>
                    <a:schemeClr val="dk1"/>
                  </a:solidFill>
                  <a:latin typeface="Century Gothic"/>
                  <a:ea typeface="Century Gothic"/>
                  <a:cs typeface="Century Gothic"/>
                  <a:sym typeface="Century Gothic"/>
                </a:rPr>
                <a:t>), new generation and </a:t>
              </a:r>
              <a:r>
                <a:rPr b="1" i="0" lang="en-US" sz="1300" u="none" cap="none" strike="noStrike">
                  <a:solidFill>
                    <a:schemeClr val="accent2"/>
                  </a:solidFill>
                  <a:latin typeface="Century Gothic"/>
                  <a:ea typeface="Century Gothic"/>
                  <a:cs typeface="Century Gothic"/>
                  <a:sym typeface="Century Gothic"/>
                </a:rPr>
                <a:t>tricyclics</a:t>
              </a:r>
              <a:r>
                <a:rPr i="0" lang="en-US" sz="1300" u="none" cap="none" strike="noStrike">
                  <a:solidFill>
                    <a:schemeClr val="dk1"/>
                  </a:solidFill>
                  <a:latin typeface="Century Gothic"/>
                  <a:ea typeface="Century Gothic"/>
                  <a:cs typeface="Century Gothic"/>
                  <a:sym typeface="Century Gothic"/>
                </a:rPr>
                <a:t> can be used </a:t>
              </a:r>
              <a:endParaRPr i="0" sz="1300" u="none" cap="none" strike="noStrike">
                <a:solidFill>
                  <a:schemeClr val="dk1"/>
                </a:solidFill>
                <a:latin typeface="Century Gothic"/>
                <a:ea typeface="Century Gothic"/>
                <a:cs typeface="Century Gothic"/>
                <a:sym typeface="Century Gothic"/>
              </a:endParaRPr>
            </a:p>
          </p:txBody>
        </p:sp>
        <p:sp>
          <p:nvSpPr>
            <p:cNvPr id="546" name="Google Shape;546;p44"/>
            <p:cNvSpPr/>
            <p:nvPr/>
          </p:nvSpPr>
          <p:spPr>
            <a:xfrm rot="5400000">
              <a:off x="-93241" y="612681"/>
              <a:ext cx="621900" cy="435300"/>
            </a:xfrm>
            <a:prstGeom prst="chevron">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47" name="Google Shape;547;p44"/>
            <p:cNvSpPr txBox="1"/>
            <p:nvPr/>
          </p:nvSpPr>
          <p:spPr>
            <a:xfrm>
              <a:off x="1" y="737061"/>
              <a:ext cx="435300" cy="186600"/>
            </a:xfrm>
            <a:prstGeom prst="rect">
              <a:avLst/>
            </a:prstGeom>
            <a:no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2</a:t>
              </a:r>
              <a:endParaRPr>
                <a:latin typeface="Century Gothic"/>
                <a:ea typeface="Century Gothic"/>
                <a:cs typeface="Century Gothic"/>
                <a:sym typeface="Century Gothic"/>
              </a:endParaRPr>
            </a:p>
          </p:txBody>
        </p:sp>
        <p:sp>
          <p:nvSpPr>
            <p:cNvPr id="548" name="Google Shape;548;p44"/>
            <p:cNvSpPr/>
            <p:nvPr/>
          </p:nvSpPr>
          <p:spPr>
            <a:xfrm rot="5400000">
              <a:off x="2914918" y="-1960119"/>
              <a:ext cx="404400" cy="5363400"/>
            </a:xfrm>
            <a:prstGeom prst="round2SameRect">
              <a:avLst>
                <a:gd fmla="val 16667" name="adj1"/>
                <a:gd fmla="val 0" name="adj2"/>
              </a:avLst>
            </a:prstGeom>
            <a:solidFill>
              <a:schemeClr val="lt1">
                <a:alpha val="89800"/>
              </a:schemeClr>
            </a:solidFill>
            <a:ln cap="flat" cmpd="sng" w="9525">
              <a:solidFill>
                <a:srgbClr val="FFD96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49" name="Google Shape;549;p44"/>
            <p:cNvSpPr txBox="1"/>
            <p:nvPr/>
          </p:nvSpPr>
          <p:spPr>
            <a:xfrm>
              <a:off x="435360" y="539115"/>
              <a:ext cx="5343600" cy="364800"/>
            </a:xfrm>
            <a:prstGeom prst="rect">
              <a:avLst/>
            </a:prstGeom>
            <a:noFill/>
            <a:ln>
              <a:noFill/>
            </a:ln>
          </p:spPr>
          <p:txBody>
            <a:bodyPr anchorCtr="0" anchor="ctr" bIns="8875" lIns="99550" spcFirstLastPara="1" rIns="8875" wrap="square" tIns="8875">
              <a:noAutofit/>
            </a:bodyPr>
            <a:lstStyle/>
            <a:p>
              <a:pPr indent="-114300" lvl="1" marL="114300" marR="0" rtl="0" algn="l">
                <a:lnSpc>
                  <a:spcPct val="90000"/>
                </a:lnSpc>
                <a:spcBef>
                  <a:spcPts val="0"/>
                </a:spcBef>
                <a:spcAft>
                  <a:spcPts val="0"/>
                </a:spcAft>
                <a:buClr>
                  <a:srgbClr val="FF0000"/>
                </a:buClr>
                <a:buSzPts val="1400"/>
                <a:buFont typeface="Century Gothic"/>
                <a:buChar char="•"/>
              </a:pPr>
              <a:r>
                <a:rPr b="1" i="0" lang="en-US" sz="1400" u="none" cap="none" strike="noStrike">
                  <a:solidFill>
                    <a:srgbClr val="FF0000"/>
                  </a:solidFill>
                  <a:latin typeface="Century Gothic"/>
                  <a:ea typeface="Century Gothic"/>
                  <a:cs typeface="Century Gothic"/>
                  <a:sym typeface="Century Gothic"/>
                </a:rPr>
                <a:t>Panic disorders</a:t>
              </a:r>
              <a:r>
                <a:rPr b="1" i="0" lang="en-US" sz="1400" u="none" cap="none" strike="noStrike">
                  <a:solidFill>
                    <a:schemeClr val="dk1"/>
                  </a:solidFill>
                  <a:latin typeface="Century Gothic"/>
                  <a:ea typeface="Century Gothic"/>
                  <a:cs typeface="Century Gothic"/>
                  <a:sym typeface="Century Gothic"/>
                </a:rPr>
                <a:t> </a:t>
              </a:r>
              <a:r>
                <a:rPr i="0" lang="en-US" sz="1400" u="none" cap="none" strike="noStrike">
                  <a:solidFill>
                    <a:schemeClr val="dk1"/>
                  </a:solidFill>
                  <a:latin typeface="Century Gothic"/>
                  <a:ea typeface="Century Gothic"/>
                  <a:cs typeface="Century Gothic"/>
                  <a:sym typeface="Century Gothic"/>
                </a:rPr>
                <a:t>(</a:t>
              </a:r>
              <a:r>
                <a:rPr b="1" lang="en-US">
                  <a:solidFill>
                    <a:schemeClr val="accent2"/>
                  </a:solidFill>
                  <a:latin typeface="Century Gothic"/>
                  <a:ea typeface="Century Gothic"/>
                  <a:cs typeface="Century Gothic"/>
                  <a:sym typeface="Century Gothic"/>
                </a:rPr>
                <a:t>imipramine</a:t>
              </a:r>
              <a:r>
                <a:rPr i="0" lang="en-US" sz="1400" u="none" cap="none" strike="noStrike">
                  <a:solidFill>
                    <a:schemeClr val="accent2"/>
                  </a:solidFill>
                  <a:latin typeface="Century Gothic"/>
                  <a:ea typeface="Century Gothic"/>
                  <a:cs typeface="Century Gothic"/>
                  <a:sym typeface="Century Gothic"/>
                </a:rPr>
                <a:t> </a:t>
              </a:r>
              <a:r>
                <a:rPr i="0" lang="en-US" sz="1400" u="none" cap="none" strike="noStrike">
                  <a:solidFill>
                    <a:schemeClr val="dk1"/>
                  </a:solidFill>
                  <a:latin typeface="Century Gothic"/>
                  <a:ea typeface="Century Gothic"/>
                  <a:cs typeface="Century Gothic"/>
                  <a:sym typeface="Century Gothic"/>
                </a:rPr>
                <a:t>or</a:t>
              </a:r>
              <a:r>
                <a:rPr b="1" i="0" lang="en-US" sz="1400" u="none" cap="none" strike="noStrike">
                  <a:solidFill>
                    <a:schemeClr val="dk1"/>
                  </a:solidFill>
                  <a:latin typeface="Century Gothic"/>
                  <a:ea typeface="Century Gothic"/>
                  <a:cs typeface="Century Gothic"/>
                  <a:sym typeface="Century Gothic"/>
                </a:rPr>
                <a:t> </a:t>
              </a:r>
              <a:r>
                <a:rPr b="1" i="0" lang="en-US" sz="1400" u="none" cap="none" strike="noStrike">
                  <a:solidFill>
                    <a:schemeClr val="accent2"/>
                  </a:solidFill>
                  <a:latin typeface="Century Gothic"/>
                  <a:ea typeface="Century Gothic"/>
                  <a:cs typeface="Century Gothic"/>
                  <a:sym typeface="Century Gothic"/>
                </a:rPr>
                <a:t>SSRIs</a:t>
              </a:r>
              <a:r>
                <a:rPr i="0" lang="en-US" sz="1400" u="none" cap="none" strike="noStrike">
                  <a:solidFill>
                    <a:schemeClr val="dk1"/>
                  </a:solidFill>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550" name="Google Shape;550;p44"/>
            <p:cNvSpPr/>
            <p:nvPr/>
          </p:nvSpPr>
          <p:spPr>
            <a:xfrm rot="5400000">
              <a:off x="-93241" y="1115336"/>
              <a:ext cx="621900" cy="435300"/>
            </a:xfrm>
            <a:prstGeom prst="chevron">
              <a:avLst>
                <a:gd fmla="val 50000" name="adj"/>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51" name="Google Shape;551;p44"/>
            <p:cNvSpPr txBox="1"/>
            <p:nvPr/>
          </p:nvSpPr>
          <p:spPr>
            <a:xfrm>
              <a:off x="1" y="1239716"/>
              <a:ext cx="435300" cy="186600"/>
            </a:xfrm>
            <a:prstGeom prst="rect">
              <a:avLst/>
            </a:prstGeom>
            <a:no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3</a:t>
              </a:r>
              <a:endParaRPr>
                <a:latin typeface="Century Gothic"/>
                <a:ea typeface="Century Gothic"/>
                <a:cs typeface="Century Gothic"/>
                <a:sym typeface="Century Gothic"/>
              </a:endParaRPr>
            </a:p>
          </p:txBody>
        </p:sp>
        <p:sp>
          <p:nvSpPr>
            <p:cNvPr id="552" name="Google Shape;552;p44"/>
            <p:cNvSpPr/>
            <p:nvPr/>
          </p:nvSpPr>
          <p:spPr>
            <a:xfrm rot="5400000">
              <a:off x="2914918" y="-1445575"/>
              <a:ext cx="404400" cy="5363400"/>
            </a:xfrm>
            <a:prstGeom prst="round2SameRect">
              <a:avLst>
                <a:gd fmla="val 16667" name="adj1"/>
                <a:gd fmla="val 0" name="adj2"/>
              </a:avLst>
            </a:prstGeom>
            <a:solidFill>
              <a:schemeClr val="lt1">
                <a:alpha val="89800"/>
              </a:schemeClr>
            </a:solidFill>
            <a:ln cap="flat" cmpd="sng" w="9525">
              <a:solidFill>
                <a:srgbClr val="FFC1D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53" name="Google Shape;553;p44"/>
            <p:cNvSpPr txBox="1"/>
            <p:nvPr/>
          </p:nvSpPr>
          <p:spPr>
            <a:xfrm>
              <a:off x="435360" y="1053659"/>
              <a:ext cx="5343600" cy="364800"/>
            </a:xfrm>
            <a:prstGeom prst="rect">
              <a:avLst/>
            </a:prstGeom>
            <a:noFill/>
            <a:ln>
              <a:noFill/>
            </a:ln>
          </p:spPr>
          <p:txBody>
            <a:bodyPr anchorCtr="0" anchor="ctr" bIns="7600" lIns="85325" spcFirstLastPara="1" rIns="7600" wrap="square" tIns="7600">
              <a:noAutofit/>
            </a:bodyPr>
            <a:lstStyle/>
            <a:p>
              <a:pPr indent="-114300" lvl="1" marL="114300" marR="0" rtl="0" algn="l">
                <a:lnSpc>
                  <a:spcPct val="90000"/>
                </a:lnSpc>
                <a:spcBef>
                  <a:spcPts val="0"/>
                </a:spcBef>
                <a:spcAft>
                  <a:spcPts val="0"/>
                </a:spcAft>
                <a:buClr>
                  <a:schemeClr val="dk1"/>
                </a:buClr>
                <a:buSzPts val="1200"/>
                <a:buFont typeface="Century Gothic"/>
                <a:buChar char="•"/>
              </a:pPr>
              <a:r>
                <a:rPr i="0" lang="en-US" sz="1200" u="none" cap="none" strike="noStrike">
                  <a:solidFill>
                    <a:schemeClr val="dk1"/>
                  </a:solidFill>
                  <a:latin typeface="Century Gothic"/>
                  <a:ea typeface="Century Gothic"/>
                  <a:cs typeface="Century Gothic"/>
                  <a:sym typeface="Century Gothic"/>
                </a:rPr>
                <a:t>Obsessive Compulsive Disorders </a:t>
              </a:r>
              <a:r>
                <a:rPr b="1" i="0" lang="en-US" sz="1200" u="none" cap="none" strike="noStrike">
                  <a:solidFill>
                    <a:schemeClr val="dk1"/>
                  </a:solidFill>
                  <a:latin typeface="Century Gothic"/>
                  <a:ea typeface="Century Gothic"/>
                  <a:cs typeface="Century Gothic"/>
                  <a:sym typeface="Century Gothic"/>
                </a:rPr>
                <a:t>(</a:t>
              </a:r>
              <a:r>
                <a:rPr b="1" i="0" lang="en-US" sz="1200" u="none" cap="none" strike="noStrike">
                  <a:solidFill>
                    <a:schemeClr val="accent2"/>
                  </a:solidFill>
                  <a:latin typeface="Century Gothic"/>
                  <a:ea typeface="Century Gothic"/>
                  <a:cs typeface="Century Gothic"/>
                  <a:sym typeface="Century Gothic"/>
                </a:rPr>
                <a:t>SSRIs</a:t>
              </a:r>
              <a:r>
                <a:rPr i="0" lang="en-US" sz="1200" u="none" cap="none" strike="noStrike">
                  <a:solidFill>
                    <a:schemeClr val="dk1"/>
                  </a:solidFill>
                  <a:latin typeface="Century Gothic"/>
                  <a:ea typeface="Century Gothic"/>
                  <a:cs typeface="Century Gothic"/>
                  <a:sym typeface="Century Gothic"/>
                </a:rPr>
                <a:t> and </a:t>
              </a:r>
              <a:r>
                <a:rPr b="1" i="0" lang="en-US" sz="1200" u="none" cap="none" strike="noStrike">
                  <a:solidFill>
                    <a:schemeClr val="accent2"/>
                  </a:solidFill>
                  <a:latin typeface="Century Gothic"/>
                  <a:ea typeface="Century Gothic"/>
                  <a:cs typeface="Century Gothic"/>
                  <a:sym typeface="Century Gothic"/>
                </a:rPr>
                <a:t>Clomipramine</a:t>
              </a:r>
              <a:r>
                <a:rPr i="0" lang="en-US" sz="1200" u="none" cap="none" strike="noStrike">
                  <a:solidFill>
                    <a:schemeClr val="dk1"/>
                  </a:solidFill>
                  <a:latin typeface="Century Gothic"/>
                  <a:ea typeface="Century Gothic"/>
                  <a:cs typeface="Century Gothic"/>
                  <a:sym typeface="Century Gothic"/>
                </a:rPr>
                <a:t>), &amp; Chronic pain (</a:t>
              </a:r>
              <a:r>
                <a:rPr b="1" i="0" lang="en-US" sz="1200" u="none" cap="none" strike="noStrike">
                  <a:solidFill>
                    <a:schemeClr val="accent2"/>
                  </a:solidFill>
                  <a:latin typeface="Century Gothic"/>
                  <a:ea typeface="Century Gothic"/>
                  <a:cs typeface="Century Gothic"/>
                  <a:sym typeface="Century Gothic"/>
                </a:rPr>
                <a:t>Amitriptyline</a:t>
              </a:r>
              <a:r>
                <a:rPr i="0" lang="en-US" sz="1200" u="none" cap="none" strike="noStrike">
                  <a:solidFill>
                    <a:schemeClr val="dk1"/>
                  </a:solidFill>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554" name="Google Shape;554;p44"/>
            <p:cNvSpPr/>
            <p:nvPr/>
          </p:nvSpPr>
          <p:spPr>
            <a:xfrm rot="5400000">
              <a:off x="-93241" y="1617991"/>
              <a:ext cx="621900" cy="435300"/>
            </a:xfrm>
            <a:prstGeom prst="chevron">
              <a:avLst>
                <a:gd fmla="val 50000" name="adj"/>
              </a:avLst>
            </a:prstGeom>
            <a:solidFill>
              <a:srgbClr val="ACE5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55" name="Google Shape;555;p44"/>
            <p:cNvSpPr txBox="1"/>
            <p:nvPr/>
          </p:nvSpPr>
          <p:spPr>
            <a:xfrm>
              <a:off x="1" y="1742371"/>
              <a:ext cx="435300" cy="186600"/>
            </a:xfrm>
            <a:prstGeom prst="rect">
              <a:avLst/>
            </a:prstGeom>
            <a:no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4</a:t>
              </a:r>
              <a:endParaRPr>
                <a:latin typeface="Century Gothic"/>
                <a:ea typeface="Century Gothic"/>
                <a:cs typeface="Century Gothic"/>
                <a:sym typeface="Century Gothic"/>
              </a:endParaRPr>
            </a:p>
          </p:txBody>
        </p:sp>
        <p:sp>
          <p:nvSpPr>
            <p:cNvPr id="556" name="Google Shape;556;p44"/>
            <p:cNvSpPr/>
            <p:nvPr/>
          </p:nvSpPr>
          <p:spPr>
            <a:xfrm rot="5400000">
              <a:off x="2914918" y="-954808"/>
              <a:ext cx="404400" cy="5363400"/>
            </a:xfrm>
            <a:prstGeom prst="round2SameRect">
              <a:avLst>
                <a:gd fmla="val 16667" name="adj1"/>
                <a:gd fmla="val 0" name="adj2"/>
              </a:avLst>
            </a:prstGeom>
            <a:solidFill>
              <a:schemeClr val="lt1">
                <a:alpha val="89800"/>
              </a:schemeClr>
            </a:solidFill>
            <a:ln cap="flat" cmpd="sng" w="9525">
              <a:solidFill>
                <a:srgbClr val="ACE5E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57" name="Google Shape;557;p44"/>
            <p:cNvSpPr txBox="1"/>
            <p:nvPr/>
          </p:nvSpPr>
          <p:spPr>
            <a:xfrm>
              <a:off x="435360" y="1544425"/>
              <a:ext cx="5343600" cy="364800"/>
            </a:xfrm>
            <a:prstGeom prst="rect">
              <a:avLst/>
            </a:prstGeom>
            <a:noFill/>
            <a:ln>
              <a:noFill/>
            </a:ln>
          </p:spPr>
          <p:txBody>
            <a:bodyPr anchorCtr="0" anchor="ctr" bIns="8875" lIns="99550" spcFirstLastPara="1" rIns="8875" wrap="square" tIns="8875">
              <a:noAutofit/>
            </a:bodyPr>
            <a:lstStyle/>
            <a:p>
              <a:pPr indent="-88900" lvl="1" marL="57150" marR="0" rtl="0" algn="l">
                <a:lnSpc>
                  <a:spcPct val="90000"/>
                </a:lnSpc>
                <a:spcBef>
                  <a:spcPts val="0"/>
                </a:spcBef>
                <a:spcAft>
                  <a:spcPts val="0"/>
                </a:spcAft>
                <a:buClr>
                  <a:srgbClr val="FF0000"/>
                </a:buClr>
                <a:buSzPts val="1400"/>
                <a:buFont typeface="Century Gothic"/>
                <a:buChar char="•"/>
              </a:pPr>
              <a:r>
                <a:rPr b="1" i="0" lang="en-US" sz="1400" u="none" cap="none" strike="noStrike">
                  <a:solidFill>
                    <a:srgbClr val="FF0000"/>
                  </a:solidFill>
                  <a:latin typeface="Century Gothic"/>
                  <a:ea typeface="Century Gothic"/>
                  <a:cs typeface="Century Gothic"/>
                  <a:sym typeface="Century Gothic"/>
                </a:rPr>
                <a:t>Anorexia nervosa and </a:t>
              </a:r>
              <a:r>
                <a:rPr b="1" lang="en-US">
                  <a:solidFill>
                    <a:srgbClr val="FF0000"/>
                  </a:solidFill>
                  <a:latin typeface="Century Gothic"/>
                  <a:ea typeface="Century Gothic"/>
                  <a:cs typeface="Century Gothic"/>
                  <a:sym typeface="Century Gothic"/>
                </a:rPr>
                <a:t>Bulimia</a:t>
              </a:r>
              <a:r>
                <a:rPr i="0" lang="en-US" sz="1400" u="none" cap="none" strike="noStrike">
                  <a:solidFill>
                    <a:schemeClr val="dk1"/>
                  </a:solidFill>
                  <a:latin typeface="Century Gothic"/>
                  <a:ea typeface="Century Gothic"/>
                  <a:cs typeface="Century Gothic"/>
                  <a:sym typeface="Century Gothic"/>
                </a:rPr>
                <a:t> (</a:t>
              </a:r>
              <a:r>
                <a:rPr b="1" i="0" lang="en-US" sz="1400" u="none" cap="none" strike="noStrike">
                  <a:solidFill>
                    <a:schemeClr val="accent2"/>
                  </a:solidFill>
                  <a:latin typeface="Century Gothic"/>
                  <a:ea typeface="Century Gothic"/>
                  <a:cs typeface="Century Gothic"/>
                  <a:sym typeface="Century Gothic"/>
                </a:rPr>
                <a:t>SSRIs</a:t>
              </a:r>
              <a:r>
                <a:rPr i="0" lang="en-US" sz="1400" u="none" cap="none" strike="noStrike">
                  <a:solidFill>
                    <a:schemeClr val="dk1"/>
                  </a:solidFill>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558" name="Google Shape;558;p44"/>
            <p:cNvSpPr/>
            <p:nvPr/>
          </p:nvSpPr>
          <p:spPr>
            <a:xfrm rot="5400000">
              <a:off x="-93241" y="2262387"/>
              <a:ext cx="621900" cy="435300"/>
            </a:xfrm>
            <a:prstGeom prst="chevron">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59" name="Google Shape;559;p44"/>
            <p:cNvSpPr txBox="1"/>
            <p:nvPr/>
          </p:nvSpPr>
          <p:spPr>
            <a:xfrm>
              <a:off x="1" y="2386767"/>
              <a:ext cx="435300" cy="186600"/>
            </a:xfrm>
            <a:prstGeom prst="rect">
              <a:avLst/>
            </a:prstGeom>
            <a:no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5</a:t>
              </a:r>
              <a:endParaRPr>
                <a:latin typeface="Century Gothic"/>
                <a:ea typeface="Century Gothic"/>
                <a:cs typeface="Century Gothic"/>
                <a:sym typeface="Century Gothic"/>
              </a:endParaRPr>
            </a:p>
          </p:txBody>
        </p:sp>
        <p:sp>
          <p:nvSpPr>
            <p:cNvPr id="560" name="Google Shape;560;p44"/>
            <p:cNvSpPr/>
            <p:nvPr/>
          </p:nvSpPr>
          <p:spPr>
            <a:xfrm rot="5400000">
              <a:off x="2773318" y="-232692"/>
              <a:ext cx="687600" cy="5363400"/>
            </a:xfrm>
            <a:prstGeom prst="round2SameRect">
              <a:avLst>
                <a:gd fmla="val 16667" name="adj1"/>
                <a:gd fmla="val 0" name="adj2"/>
              </a:avLst>
            </a:prstGeom>
            <a:solidFill>
              <a:schemeClr val="lt1">
                <a:alpha val="89800"/>
              </a:schemeClr>
            </a:solidFill>
            <a:ln cap="flat" cmpd="sng" w="9525">
              <a:solidFill>
                <a:srgbClr val="FEE5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61" name="Google Shape;561;p44"/>
            <p:cNvSpPr txBox="1"/>
            <p:nvPr/>
          </p:nvSpPr>
          <p:spPr>
            <a:xfrm>
              <a:off x="435360" y="2138780"/>
              <a:ext cx="5329800" cy="620700"/>
            </a:xfrm>
            <a:prstGeom prst="rect">
              <a:avLst/>
            </a:prstGeom>
            <a:noFill/>
            <a:ln>
              <a:noFill/>
            </a:ln>
          </p:spPr>
          <p:txBody>
            <a:bodyPr anchorCtr="0" anchor="ctr" bIns="8875" lIns="99550" spcFirstLastPara="1" rIns="8875" wrap="square" tIns="8875">
              <a:noAutofit/>
            </a:bodyPr>
            <a:lstStyle/>
            <a:p>
              <a:pPr indent="-114300" lvl="1" marL="114300" marR="0" rtl="0" algn="l">
                <a:lnSpc>
                  <a:spcPct val="90000"/>
                </a:lnSpc>
                <a:spcBef>
                  <a:spcPts val="0"/>
                </a:spcBef>
                <a:spcAft>
                  <a:spcPts val="0"/>
                </a:spcAft>
                <a:buClr>
                  <a:srgbClr val="FF0000"/>
                </a:buClr>
                <a:buSzPts val="1400"/>
                <a:buFont typeface="Century Gothic"/>
                <a:buChar char="•"/>
              </a:pPr>
              <a:r>
                <a:rPr b="1" i="0" lang="en-US" sz="1400" u="none" cap="none" strike="noStrike">
                  <a:solidFill>
                    <a:srgbClr val="FF0000"/>
                  </a:solidFill>
                  <a:latin typeface="Century Gothic"/>
                  <a:ea typeface="Century Gothic"/>
                  <a:cs typeface="Century Gothic"/>
                  <a:sym typeface="Century Gothic"/>
                </a:rPr>
                <a:t>Schizo-Affective Disorders </a:t>
              </a:r>
              <a:r>
                <a:rPr i="0" lang="en-US" sz="1400" u="none" cap="none" strike="noStrike">
                  <a:solidFill>
                    <a:schemeClr val="dk1"/>
                  </a:solidFill>
                  <a:latin typeface="Century Gothic"/>
                  <a:ea typeface="Century Gothic"/>
                  <a:cs typeface="Century Gothic"/>
                  <a:sym typeface="Century Gothic"/>
                </a:rPr>
                <a:t>(</a:t>
              </a:r>
              <a:r>
                <a:rPr b="1" i="0" lang="en-US" sz="1400" u="none" cap="none" strike="noStrike">
                  <a:solidFill>
                    <a:schemeClr val="accent2"/>
                  </a:solidFill>
                  <a:latin typeface="Century Gothic"/>
                  <a:ea typeface="Century Gothic"/>
                  <a:cs typeface="Century Gothic"/>
                  <a:sym typeface="Century Gothic"/>
                </a:rPr>
                <a:t>Amoxapine</a:t>
              </a:r>
              <a:r>
                <a:rPr i="0" lang="en-US" sz="1400" u="none" cap="none" strike="noStrike">
                  <a:solidFill>
                    <a:schemeClr val="accent2"/>
                  </a:solidFill>
                  <a:latin typeface="Century Gothic"/>
                  <a:ea typeface="Century Gothic"/>
                  <a:cs typeface="Century Gothic"/>
                  <a:sym typeface="Century Gothic"/>
                </a:rPr>
                <a:t> </a:t>
              </a:r>
              <a:r>
                <a:rPr i="0" lang="en-US" sz="1400" u="none" cap="none" strike="noStrike">
                  <a:solidFill>
                    <a:schemeClr val="dk1"/>
                  </a:solidFill>
                  <a:latin typeface="Century Gothic"/>
                  <a:ea typeface="Century Gothic"/>
                  <a:cs typeface="Century Gothic"/>
                  <a:sym typeface="Century Gothic"/>
                </a:rPr>
                <a:t>or </a:t>
              </a:r>
              <a:r>
                <a:rPr i="0" lang="en-US" sz="1400" u="none" cap="none" strike="noStrike">
                  <a:solidFill>
                    <a:schemeClr val="accent2"/>
                  </a:solidFill>
                  <a:latin typeface="Century Gothic"/>
                  <a:ea typeface="Century Gothic"/>
                  <a:cs typeface="Century Gothic"/>
                  <a:sym typeface="Century Gothic"/>
                </a:rPr>
                <a:t>SSRI</a:t>
              </a:r>
              <a:r>
                <a:rPr i="0" lang="en-US" sz="1400" u="none" cap="none" strike="noStrike">
                  <a:solidFill>
                    <a:schemeClr val="dk1"/>
                  </a:solidFill>
                  <a:latin typeface="Century Gothic"/>
                  <a:ea typeface="Century Gothic"/>
                  <a:cs typeface="Century Gothic"/>
                  <a:sym typeface="Century Gothic"/>
                </a:rPr>
                <a:t>  + </a:t>
              </a:r>
              <a:r>
                <a:rPr b="1" i="0" lang="en-US" sz="1400" u="none" cap="none" strike="noStrike">
                  <a:solidFill>
                    <a:schemeClr val="accent2"/>
                  </a:solidFill>
                  <a:latin typeface="Century Gothic"/>
                  <a:ea typeface="Century Gothic"/>
                  <a:cs typeface="Century Gothic"/>
                  <a:sym typeface="Century Gothic"/>
                </a:rPr>
                <a:t>Haloperidol</a:t>
              </a:r>
              <a:r>
                <a:rPr i="0" lang="en-US" sz="1400" u="none" cap="none" strike="noStrike">
                  <a:solidFill>
                    <a:schemeClr val="dk1"/>
                  </a:solidFill>
                  <a:latin typeface="Century Gothic"/>
                  <a:ea typeface="Century Gothic"/>
                  <a:cs typeface="Century Gothic"/>
                  <a:sym typeface="Century Gothic"/>
                </a:rPr>
                <a:t>) → </a:t>
              </a:r>
              <a:r>
                <a:rPr i="0" lang="en-US" sz="1100" u="none" cap="none" strike="noStrike">
                  <a:solidFill>
                    <a:schemeClr val="accent1"/>
                  </a:solidFill>
                  <a:latin typeface="Century Gothic"/>
                  <a:ea typeface="Century Gothic"/>
                  <a:cs typeface="Century Gothic"/>
                  <a:sym typeface="Century Gothic"/>
                </a:rPr>
                <a:t>you have to give him Anti-depressant + Anti-psychosis.</a:t>
              </a:r>
              <a:endParaRPr i="0" sz="1100" u="none" cap="none" strike="noStrike">
                <a:solidFill>
                  <a:schemeClr val="accent1"/>
                </a:solidFill>
                <a:latin typeface="Century Gothic"/>
                <a:ea typeface="Century Gothic"/>
                <a:cs typeface="Century Gothic"/>
                <a:sym typeface="Century Gothic"/>
              </a:endParaRPr>
            </a:p>
          </p:txBody>
        </p:sp>
      </p:grpSp>
      <p:grpSp>
        <p:nvGrpSpPr>
          <p:cNvPr id="562" name="Google Shape;562;p44"/>
          <p:cNvGrpSpPr/>
          <p:nvPr/>
        </p:nvGrpSpPr>
        <p:grpSpPr>
          <a:xfrm>
            <a:off x="320838" y="4049972"/>
            <a:ext cx="459664" cy="576737"/>
            <a:chOff x="1" y="2184129"/>
            <a:chExt cx="424868" cy="606900"/>
          </a:xfrm>
        </p:grpSpPr>
        <p:sp>
          <p:nvSpPr>
            <p:cNvPr id="563" name="Google Shape;563;p44"/>
            <p:cNvSpPr/>
            <p:nvPr/>
          </p:nvSpPr>
          <p:spPr>
            <a:xfrm rot="5400000">
              <a:off x="-90981" y="2275179"/>
              <a:ext cx="606900" cy="424800"/>
            </a:xfrm>
            <a:prstGeom prst="chevron">
              <a:avLst>
                <a:gd fmla="val 50000" name="adj"/>
              </a:avLst>
            </a:prstGeom>
            <a:solidFill>
              <a:srgbClr val="FFC1D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64" name="Google Shape;564;p44"/>
            <p:cNvSpPr/>
            <p:nvPr/>
          </p:nvSpPr>
          <p:spPr>
            <a:xfrm>
              <a:off x="1" y="2396484"/>
              <a:ext cx="424800" cy="182100"/>
            </a:xfrm>
            <a:prstGeom prst="rect">
              <a:avLst/>
            </a:prstGeom>
            <a:solidFill>
              <a:srgbClr val="FFC1D2"/>
            </a:solid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7</a:t>
              </a:r>
              <a:endParaRPr>
                <a:latin typeface="Century Gothic"/>
                <a:ea typeface="Century Gothic"/>
                <a:cs typeface="Century Gothic"/>
                <a:sym typeface="Century Gothic"/>
              </a:endParaRPr>
            </a:p>
          </p:txBody>
        </p:sp>
      </p:grpSp>
      <p:grpSp>
        <p:nvGrpSpPr>
          <p:cNvPr id="565" name="Google Shape;565;p44"/>
          <p:cNvGrpSpPr/>
          <p:nvPr/>
        </p:nvGrpSpPr>
        <p:grpSpPr>
          <a:xfrm>
            <a:off x="315693" y="5097833"/>
            <a:ext cx="457965" cy="576737"/>
            <a:chOff x="1" y="2184129"/>
            <a:chExt cx="424868" cy="606900"/>
          </a:xfrm>
        </p:grpSpPr>
        <p:sp>
          <p:nvSpPr>
            <p:cNvPr id="566" name="Google Shape;566;p44"/>
            <p:cNvSpPr/>
            <p:nvPr/>
          </p:nvSpPr>
          <p:spPr>
            <a:xfrm rot="5400000">
              <a:off x="-90981" y="2275179"/>
              <a:ext cx="606900" cy="424800"/>
            </a:xfrm>
            <a:prstGeom prst="chevron">
              <a:avLst>
                <a:gd fmla="val 50000" name="adj"/>
              </a:avLst>
            </a:prstGeom>
            <a:solidFill>
              <a:srgbClr val="ACE5E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67" name="Google Shape;567;p44"/>
            <p:cNvSpPr/>
            <p:nvPr/>
          </p:nvSpPr>
          <p:spPr>
            <a:xfrm>
              <a:off x="1" y="2396484"/>
              <a:ext cx="424800" cy="182100"/>
            </a:xfrm>
            <a:prstGeom prst="rect">
              <a:avLst/>
            </a:prstGeom>
            <a:solidFill>
              <a:srgbClr val="ACE5E2"/>
            </a:solid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9</a:t>
              </a:r>
              <a:endParaRPr>
                <a:latin typeface="Century Gothic"/>
                <a:ea typeface="Century Gothic"/>
                <a:cs typeface="Century Gothic"/>
                <a:sym typeface="Century Gothic"/>
              </a:endParaRPr>
            </a:p>
          </p:txBody>
        </p:sp>
      </p:grpSp>
      <p:grpSp>
        <p:nvGrpSpPr>
          <p:cNvPr id="568" name="Google Shape;568;p44"/>
          <p:cNvGrpSpPr/>
          <p:nvPr/>
        </p:nvGrpSpPr>
        <p:grpSpPr>
          <a:xfrm>
            <a:off x="320838" y="4556221"/>
            <a:ext cx="459664" cy="576737"/>
            <a:chOff x="1" y="2184129"/>
            <a:chExt cx="424868" cy="606900"/>
          </a:xfrm>
        </p:grpSpPr>
        <p:sp>
          <p:nvSpPr>
            <p:cNvPr id="569" name="Google Shape;569;p44"/>
            <p:cNvSpPr/>
            <p:nvPr/>
          </p:nvSpPr>
          <p:spPr>
            <a:xfrm rot="5400000">
              <a:off x="-90981" y="2275179"/>
              <a:ext cx="606900" cy="424800"/>
            </a:xfrm>
            <a:prstGeom prst="chevron">
              <a:avLst>
                <a:gd fmla="val 50000" name="adj"/>
              </a:avLst>
            </a:prstGeom>
            <a:solidFill>
              <a:srgbClr val="FFD9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0" name="Google Shape;570;p44"/>
            <p:cNvSpPr/>
            <p:nvPr/>
          </p:nvSpPr>
          <p:spPr>
            <a:xfrm>
              <a:off x="1" y="2396484"/>
              <a:ext cx="424800" cy="182100"/>
            </a:xfrm>
            <a:prstGeom prst="rect">
              <a:avLst/>
            </a:prstGeom>
            <a:no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8</a:t>
              </a:r>
              <a:endParaRPr>
                <a:latin typeface="Century Gothic"/>
                <a:ea typeface="Century Gothic"/>
                <a:cs typeface="Century Gothic"/>
                <a:sym typeface="Century Gothic"/>
              </a:endParaRPr>
            </a:p>
          </p:txBody>
        </p:sp>
      </p:grpSp>
      <p:grpSp>
        <p:nvGrpSpPr>
          <p:cNvPr id="571" name="Google Shape;571;p44"/>
          <p:cNvGrpSpPr/>
          <p:nvPr/>
        </p:nvGrpSpPr>
        <p:grpSpPr>
          <a:xfrm>
            <a:off x="320838" y="5640958"/>
            <a:ext cx="459664" cy="576737"/>
            <a:chOff x="1" y="2184129"/>
            <a:chExt cx="424868" cy="606900"/>
          </a:xfrm>
        </p:grpSpPr>
        <p:sp>
          <p:nvSpPr>
            <p:cNvPr id="572" name="Google Shape;572;p44"/>
            <p:cNvSpPr/>
            <p:nvPr/>
          </p:nvSpPr>
          <p:spPr>
            <a:xfrm rot="5400000">
              <a:off x="-90981" y="2275179"/>
              <a:ext cx="606900" cy="424800"/>
            </a:xfrm>
            <a:prstGeom prst="chevron">
              <a:avLst>
                <a:gd fmla="val 50000" name="adj"/>
              </a:avLst>
            </a:prstGeom>
            <a:solidFill>
              <a:srgbClr val="FFC1D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3" name="Google Shape;573;p44"/>
            <p:cNvSpPr/>
            <p:nvPr/>
          </p:nvSpPr>
          <p:spPr>
            <a:xfrm>
              <a:off x="1" y="2396484"/>
              <a:ext cx="424800" cy="182100"/>
            </a:xfrm>
            <a:prstGeom prst="rect">
              <a:avLst/>
            </a:prstGeom>
            <a:solidFill>
              <a:srgbClr val="FFC1D2"/>
            </a:solid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10</a:t>
              </a:r>
              <a:endParaRPr>
                <a:latin typeface="Century Gothic"/>
                <a:ea typeface="Century Gothic"/>
                <a:cs typeface="Century Gothic"/>
                <a:sym typeface="Century Gothic"/>
              </a:endParaRPr>
            </a:p>
          </p:txBody>
        </p:sp>
      </p:grpSp>
      <p:grpSp>
        <p:nvGrpSpPr>
          <p:cNvPr id="574" name="Google Shape;574;p44"/>
          <p:cNvGrpSpPr/>
          <p:nvPr/>
        </p:nvGrpSpPr>
        <p:grpSpPr>
          <a:xfrm>
            <a:off x="320838" y="3543718"/>
            <a:ext cx="459664" cy="576737"/>
            <a:chOff x="1" y="2184129"/>
            <a:chExt cx="424868" cy="606900"/>
          </a:xfrm>
        </p:grpSpPr>
        <p:sp>
          <p:nvSpPr>
            <p:cNvPr id="575" name="Google Shape;575;p44"/>
            <p:cNvSpPr/>
            <p:nvPr/>
          </p:nvSpPr>
          <p:spPr>
            <a:xfrm rot="5400000">
              <a:off x="-90981" y="2275179"/>
              <a:ext cx="606900" cy="424800"/>
            </a:xfrm>
            <a:prstGeom prst="chevron">
              <a:avLst>
                <a:gd fmla="val 50000" name="adj"/>
              </a:avLst>
            </a:prstGeom>
            <a:solidFill>
              <a:srgbClr val="ACE5E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576" name="Google Shape;576;p44"/>
            <p:cNvSpPr/>
            <p:nvPr/>
          </p:nvSpPr>
          <p:spPr>
            <a:xfrm>
              <a:off x="1" y="2396484"/>
              <a:ext cx="424800" cy="182100"/>
            </a:xfrm>
            <a:prstGeom prst="rect">
              <a:avLst/>
            </a:prstGeom>
            <a:solidFill>
              <a:srgbClr val="ACE5E2"/>
            </a:solidFill>
            <a:ln>
              <a:noFill/>
            </a:ln>
          </p:spPr>
          <p:txBody>
            <a:bodyPr anchorCtr="0" anchor="t" bIns="8875" lIns="8875" spcFirstLastPara="1" rIns="8875" wrap="square" tIns="8875">
              <a:noAutofit/>
            </a:bodyPr>
            <a:lstStyle/>
            <a:p>
              <a:pPr indent="0" lvl="0" marL="0" marR="0" rtl="0" algn="ctr">
                <a:lnSpc>
                  <a:spcPct val="200000"/>
                </a:lnSpc>
                <a:spcBef>
                  <a:spcPts val="0"/>
                </a:spcBef>
                <a:spcAft>
                  <a:spcPts val="0"/>
                </a:spcAft>
                <a:buNone/>
              </a:pPr>
              <a:r>
                <a:rPr lang="en-US" sz="1400">
                  <a:solidFill>
                    <a:schemeClr val="lt1"/>
                  </a:solidFill>
                  <a:latin typeface="Century Gothic"/>
                  <a:ea typeface="Century Gothic"/>
                  <a:cs typeface="Century Gothic"/>
                  <a:sym typeface="Century Gothic"/>
                </a:rPr>
                <a:t>6</a:t>
              </a:r>
              <a:endParaRPr>
                <a:latin typeface="Century Gothic"/>
                <a:ea typeface="Century Gothic"/>
                <a:cs typeface="Century Gothic"/>
                <a:sym typeface="Century Gothic"/>
              </a:endParaRPr>
            </a:p>
          </p:txBody>
        </p:sp>
      </p:grpSp>
      <p:sp>
        <p:nvSpPr>
          <p:cNvPr id="577" name="Google Shape;577;p44"/>
          <p:cNvSpPr txBox="1"/>
          <p:nvPr/>
        </p:nvSpPr>
        <p:spPr>
          <a:xfrm>
            <a:off x="780514" y="3543752"/>
            <a:ext cx="5775300" cy="291900"/>
          </a:xfrm>
          <a:prstGeom prst="rect">
            <a:avLst/>
          </a:prstGeom>
          <a:noFill/>
          <a:ln cap="flat" cmpd="sng" w="9525">
            <a:solidFill>
              <a:srgbClr val="ACE5E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Anxiety disorders (</a:t>
            </a:r>
            <a:r>
              <a:rPr b="1" lang="en-US" sz="1400">
                <a:solidFill>
                  <a:schemeClr val="accent2"/>
                </a:solidFill>
                <a:latin typeface="Century Gothic"/>
                <a:ea typeface="Century Gothic"/>
                <a:cs typeface="Century Gothic"/>
                <a:sym typeface="Century Gothic"/>
              </a:rPr>
              <a:t>Amitriptyline</a:t>
            </a:r>
            <a:r>
              <a:rPr lang="en-US" sz="1400">
                <a:solidFill>
                  <a:schemeClr val="dk1"/>
                </a:solidFill>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578" name="Google Shape;578;p44"/>
          <p:cNvSpPr txBox="1"/>
          <p:nvPr/>
        </p:nvSpPr>
        <p:spPr>
          <a:xfrm>
            <a:off x="780514" y="4050006"/>
            <a:ext cx="5775300" cy="292200"/>
          </a:xfrm>
          <a:prstGeom prst="rect">
            <a:avLst/>
          </a:prstGeom>
          <a:noFill/>
          <a:ln cap="flat" cmpd="sng" w="9525">
            <a:solidFill>
              <a:srgbClr val="FFC1D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Migraine and Anxiety &amp; IBS (</a:t>
            </a:r>
            <a:r>
              <a:rPr b="1" lang="en-US" sz="1400">
                <a:solidFill>
                  <a:schemeClr val="accent2"/>
                </a:solidFill>
                <a:latin typeface="Century Gothic"/>
                <a:ea typeface="Century Gothic"/>
                <a:cs typeface="Century Gothic"/>
                <a:sym typeface="Century Gothic"/>
              </a:rPr>
              <a:t>Amitriptyline</a:t>
            </a:r>
            <a:r>
              <a:rPr lang="en-US" sz="1400">
                <a:solidFill>
                  <a:schemeClr val="dk1"/>
                </a:solidFill>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579" name="Google Shape;579;p44"/>
          <p:cNvSpPr txBox="1"/>
          <p:nvPr/>
        </p:nvSpPr>
        <p:spPr>
          <a:xfrm>
            <a:off x="780514" y="4556255"/>
            <a:ext cx="5775300" cy="292200"/>
          </a:xfrm>
          <a:prstGeom prst="rect">
            <a:avLst/>
          </a:prstGeom>
          <a:noFill/>
          <a:ln cap="flat" cmpd="sng" w="9525">
            <a:solidFill>
              <a:srgbClr val="FEE59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Nocturnal Enuresis in children </a:t>
            </a:r>
            <a:r>
              <a:rPr lang="en-US" sz="1400">
                <a:solidFill>
                  <a:schemeClr val="dk1"/>
                </a:solidFill>
                <a:latin typeface="Century Gothic"/>
                <a:ea typeface="Century Gothic"/>
                <a:cs typeface="Century Gothic"/>
                <a:sym typeface="Century Gothic"/>
              </a:rPr>
              <a:t>e.g. </a:t>
            </a:r>
            <a:r>
              <a:rPr b="1" lang="en-US" sz="1400">
                <a:solidFill>
                  <a:schemeClr val="accent2"/>
                </a:solidFill>
                <a:latin typeface="Century Gothic"/>
                <a:ea typeface="Century Gothic"/>
                <a:cs typeface="Century Gothic"/>
                <a:sym typeface="Century Gothic"/>
              </a:rPr>
              <a:t>Imipramine</a:t>
            </a:r>
            <a:endParaRPr>
              <a:latin typeface="Century Gothic"/>
              <a:ea typeface="Century Gothic"/>
              <a:cs typeface="Century Gothic"/>
              <a:sym typeface="Century Gothic"/>
            </a:endParaRPr>
          </a:p>
        </p:txBody>
      </p:sp>
      <p:sp>
        <p:nvSpPr>
          <p:cNvPr id="580" name="Google Shape;580;p44"/>
          <p:cNvSpPr txBox="1"/>
          <p:nvPr/>
        </p:nvSpPr>
        <p:spPr>
          <a:xfrm>
            <a:off x="780514" y="5097867"/>
            <a:ext cx="5775300" cy="291900"/>
          </a:xfrm>
          <a:prstGeom prst="rect">
            <a:avLst/>
          </a:prstGeom>
          <a:noFill/>
          <a:ln cap="flat" cmpd="sng" w="9525">
            <a:solidFill>
              <a:srgbClr val="ACE5E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FF0000"/>
                </a:solidFill>
                <a:latin typeface="Century Gothic"/>
                <a:ea typeface="Century Gothic"/>
                <a:cs typeface="Century Gothic"/>
                <a:sym typeface="Century Gothic"/>
              </a:rPr>
              <a:t>Premature ejaculation</a:t>
            </a:r>
            <a:r>
              <a:rPr b="1" lang="en-US" sz="1400">
                <a:solidFill>
                  <a:schemeClr val="dk1"/>
                </a:solidFill>
                <a:latin typeface="Century Gothic"/>
                <a:ea typeface="Century Gothic"/>
                <a:cs typeface="Century Gothic"/>
                <a:sym typeface="Century Gothic"/>
              </a:rPr>
              <a:t> </a:t>
            </a:r>
            <a:r>
              <a:rPr lang="en-US" sz="1400">
                <a:solidFill>
                  <a:schemeClr val="dk1"/>
                </a:solidFill>
                <a:latin typeface="Century Gothic"/>
                <a:ea typeface="Century Gothic"/>
                <a:cs typeface="Century Gothic"/>
                <a:sym typeface="Century Gothic"/>
              </a:rPr>
              <a:t>(</a:t>
            </a:r>
            <a:r>
              <a:rPr b="1" lang="en-US" sz="1400">
                <a:solidFill>
                  <a:schemeClr val="accent2"/>
                </a:solidFill>
                <a:latin typeface="Century Gothic"/>
                <a:ea typeface="Century Gothic"/>
                <a:cs typeface="Century Gothic"/>
                <a:sym typeface="Century Gothic"/>
              </a:rPr>
              <a:t>SSRI</a:t>
            </a:r>
            <a:r>
              <a:rPr lang="en-US" sz="1400">
                <a:solidFill>
                  <a:schemeClr val="dk1"/>
                </a:solidFill>
                <a:latin typeface="Century Gothic"/>
                <a:ea typeface="Century Gothic"/>
                <a:cs typeface="Century Gothic"/>
                <a:sym typeface="Century Gothic"/>
              </a:rPr>
              <a:t>)</a:t>
            </a:r>
            <a:endParaRPr sz="1400">
              <a:solidFill>
                <a:schemeClr val="dk1"/>
              </a:solidFill>
              <a:latin typeface="Century Gothic"/>
              <a:ea typeface="Century Gothic"/>
              <a:cs typeface="Century Gothic"/>
              <a:sym typeface="Century Gothic"/>
            </a:endParaRPr>
          </a:p>
        </p:txBody>
      </p:sp>
      <p:sp>
        <p:nvSpPr>
          <p:cNvPr id="581" name="Google Shape;581;p44"/>
          <p:cNvSpPr txBox="1"/>
          <p:nvPr/>
        </p:nvSpPr>
        <p:spPr>
          <a:xfrm>
            <a:off x="780513" y="5640990"/>
            <a:ext cx="5774700" cy="291900"/>
          </a:xfrm>
          <a:prstGeom prst="rect">
            <a:avLst/>
          </a:prstGeom>
          <a:noFill/>
          <a:ln cap="flat" cmpd="sng" w="9525">
            <a:solidFill>
              <a:srgbClr val="FFC1D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entury Gothic"/>
                <a:ea typeface="Century Gothic"/>
                <a:cs typeface="Century Gothic"/>
                <a:sym typeface="Century Gothic"/>
              </a:rPr>
              <a:t>Neuropathic Pain (Dual NE and 5-HT reuptake Blockers) </a:t>
            </a:r>
            <a:endParaRPr>
              <a:solidFill>
                <a:schemeClr val="dk1"/>
              </a:solidFill>
              <a:latin typeface="Century Gothic"/>
              <a:ea typeface="Century Gothic"/>
              <a:cs typeface="Century Gothic"/>
              <a:sym typeface="Century Gothic"/>
            </a:endParaRPr>
          </a:p>
        </p:txBody>
      </p:sp>
      <p:sp>
        <p:nvSpPr>
          <p:cNvPr id="582" name="Google Shape;582;p44"/>
          <p:cNvSpPr/>
          <p:nvPr/>
        </p:nvSpPr>
        <p:spPr>
          <a:xfrm>
            <a:off x="0" y="-10712"/>
            <a:ext cx="6858000" cy="498300"/>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Century Gothic"/>
                <a:ea typeface="Century Gothic"/>
                <a:cs typeface="Century Gothic"/>
                <a:sym typeface="Century Gothic"/>
              </a:rPr>
              <a:t> Clinical uses of Antidepressant Drugs</a:t>
            </a:r>
            <a:endParaRPr b="1" sz="2400">
              <a:solidFill>
                <a:srgbClr val="FFFFFF"/>
              </a:solidFill>
              <a:latin typeface="Century Gothic"/>
              <a:ea typeface="Century Gothic"/>
              <a:cs typeface="Century Gothic"/>
              <a:sym typeface="Century Gothic"/>
            </a:endParaRPr>
          </a:p>
        </p:txBody>
      </p:sp>
      <p:sp>
        <p:nvSpPr>
          <p:cNvPr id="583" name="Google Shape;583;p44"/>
          <p:cNvSpPr txBox="1"/>
          <p:nvPr/>
        </p:nvSpPr>
        <p:spPr>
          <a:xfrm>
            <a:off x="365950" y="6293900"/>
            <a:ext cx="6172200" cy="3540900"/>
          </a:xfrm>
          <a:prstGeom prst="rect">
            <a:avLst/>
          </a:prstGeom>
          <a:noFill/>
          <a:ln cap="flat" cmpd="sng" w="9525">
            <a:solidFill>
              <a:srgbClr val="FF0000"/>
            </a:solidFill>
            <a:prstDash val="lgDashDot"/>
            <a:round/>
            <a:headEnd len="sm" w="sm" type="none"/>
            <a:tailEnd len="sm" w="sm" type="none"/>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US" sz="1200">
                <a:solidFill>
                  <a:srgbClr val="FF0000"/>
                </a:solidFill>
                <a:latin typeface="Century Gothic"/>
                <a:ea typeface="Century Gothic"/>
                <a:cs typeface="Century Gothic"/>
                <a:sym typeface="Century Gothic"/>
              </a:rPr>
              <a:t>Prof.Yieldez notes:</a:t>
            </a:r>
            <a:endParaRPr b="1" sz="1200">
              <a:solidFill>
                <a:srgbClr val="FF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FF0000"/>
              </a:buClr>
              <a:buSzPts val="1200"/>
              <a:buFont typeface="Century Gothic"/>
              <a:buChar char="●"/>
            </a:pPr>
            <a:r>
              <a:rPr b="1" lang="en-US" sz="1200">
                <a:solidFill>
                  <a:srgbClr val="FF0000"/>
                </a:solidFill>
                <a:latin typeface="Century Gothic"/>
                <a:ea typeface="Century Gothic"/>
                <a:cs typeface="Century Gothic"/>
                <a:sym typeface="Century Gothic"/>
              </a:rPr>
              <a:t>Very important to know the </a:t>
            </a:r>
            <a:r>
              <a:rPr b="1" lang="en-US" sz="1200" u="sng">
                <a:solidFill>
                  <a:srgbClr val="FF0000"/>
                </a:solidFill>
                <a:latin typeface="Century Gothic"/>
                <a:ea typeface="Century Gothic"/>
                <a:cs typeface="Century Gothic"/>
                <a:sym typeface="Century Gothic"/>
              </a:rPr>
              <a:t>Mechanism Of Action</a:t>
            </a:r>
            <a:r>
              <a:rPr b="1" lang="en-US" sz="1200">
                <a:solidFill>
                  <a:srgbClr val="FF0000"/>
                </a:solidFill>
                <a:latin typeface="Century Gothic"/>
                <a:ea typeface="Century Gothic"/>
                <a:cs typeface="Century Gothic"/>
                <a:sym typeface="Century Gothic"/>
              </a:rPr>
              <a:t> of each drug (antidepressant </a:t>
            </a:r>
            <a:r>
              <a:rPr b="1" lang="en-US" sz="1200" u="sng">
                <a:solidFill>
                  <a:srgbClr val="FF0000"/>
                </a:solidFill>
                <a:latin typeface="Century Gothic"/>
                <a:ea typeface="Century Gothic"/>
                <a:cs typeface="Century Gothic"/>
                <a:sym typeface="Century Gothic"/>
              </a:rPr>
              <a:t>Old&amp;New</a:t>
            </a:r>
            <a:r>
              <a:rPr b="1" lang="en-US" sz="1200">
                <a:solidFill>
                  <a:srgbClr val="FF0000"/>
                </a:solidFill>
                <a:latin typeface="Century Gothic"/>
                <a:ea typeface="Century Gothic"/>
                <a:cs typeface="Century Gothic"/>
                <a:sym typeface="Century Gothic"/>
              </a:rPr>
              <a:t>).</a:t>
            </a:r>
            <a:endParaRPr b="1" sz="1200">
              <a:solidFill>
                <a:srgbClr val="FF0000"/>
              </a:solidFill>
              <a:latin typeface="Century Gothic"/>
              <a:ea typeface="Century Gothic"/>
              <a:cs typeface="Century Gothic"/>
              <a:sym typeface="Century Gothic"/>
            </a:endParaRPr>
          </a:p>
          <a:p>
            <a:pPr indent="-304800" lvl="0" marL="457200" rtl="0" algn="l">
              <a:lnSpc>
                <a:spcPct val="115000"/>
              </a:lnSpc>
              <a:spcBef>
                <a:spcPts val="0"/>
              </a:spcBef>
              <a:spcAft>
                <a:spcPts val="0"/>
              </a:spcAft>
              <a:buClr>
                <a:srgbClr val="FF0000"/>
              </a:buClr>
              <a:buSzPts val="1200"/>
              <a:buFont typeface="Century Gothic"/>
              <a:buChar char="●"/>
            </a:pPr>
            <a:r>
              <a:rPr b="1" lang="en-US" sz="1200">
                <a:solidFill>
                  <a:srgbClr val="FF0000"/>
                </a:solidFill>
                <a:latin typeface="Century Gothic"/>
                <a:ea typeface="Century Gothic"/>
                <a:cs typeface="Century Gothic"/>
                <a:sym typeface="Century Gothic"/>
              </a:rPr>
              <a:t>Q: Which one do you prefer from the MAO inhibitors?</a:t>
            </a:r>
            <a:endParaRPr b="1" sz="1200">
              <a:solidFill>
                <a:srgbClr val="FF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rgbClr val="FF0000"/>
                </a:solidFill>
                <a:latin typeface="Century Gothic"/>
                <a:ea typeface="Century Gothic"/>
                <a:cs typeface="Century Gothic"/>
                <a:sym typeface="Century Gothic"/>
              </a:rPr>
              <a:t>         Moclobemide “ The Best” Why?</a:t>
            </a:r>
            <a:endParaRPr b="1" sz="1200">
              <a:solidFill>
                <a:srgbClr val="FF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rgbClr val="FF0000"/>
                </a:solidFill>
                <a:latin typeface="Century Gothic"/>
                <a:ea typeface="Century Gothic"/>
                <a:cs typeface="Century Gothic"/>
                <a:sym typeface="Century Gothic"/>
              </a:rPr>
              <a:t>        Selective,reversible , Also has:</a:t>
            </a:r>
            <a:endParaRPr b="1" sz="1200">
              <a:solidFill>
                <a:srgbClr val="FF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rgbClr val="FF0000"/>
                </a:solidFill>
                <a:latin typeface="Century Gothic"/>
                <a:ea typeface="Century Gothic"/>
                <a:cs typeface="Century Gothic"/>
                <a:sym typeface="Century Gothic"/>
              </a:rPr>
              <a:t>        - No severe sedative effect</a:t>
            </a:r>
            <a:endParaRPr b="1" sz="1200">
              <a:solidFill>
                <a:srgbClr val="FF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rgbClr val="FF0000"/>
                </a:solidFill>
                <a:latin typeface="Century Gothic"/>
                <a:ea typeface="Century Gothic"/>
                <a:cs typeface="Century Gothic"/>
                <a:sym typeface="Century Gothic"/>
              </a:rPr>
              <a:t>        - No anticholinergic effect</a:t>
            </a:r>
            <a:endParaRPr b="1" sz="1200">
              <a:solidFill>
                <a:srgbClr val="FF0000"/>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b="1" lang="en-US" sz="1200">
                <a:solidFill>
                  <a:srgbClr val="FF0000"/>
                </a:solidFill>
                <a:latin typeface="Century Gothic"/>
                <a:ea typeface="Century Gothic"/>
                <a:cs typeface="Century Gothic"/>
                <a:sym typeface="Century Gothic"/>
              </a:rPr>
              <a:t>        - No alpha blocking effect</a:t>
            </a:r>
            <a:endParaRPr b="1" sz="1200">
              <a:solidFill>
                <a:srgbClr val="FF0000"/>
              </a:solidFill>
              <a:latin typeface="Century Gothic"/>
              <a:ea typeface="Century Gothic"/>
              <a:cs typeface="Century Gothic"/>
              <a:sym typeface="Century Gothic"/>
            </a:endParaRPr>
          </a:p>
          <a:p>
            <a:pPr indent="0" lvl="0" marL="0" rtl="1" algn="ctr">
              <a:lnSpc>
                <a:spcPct val="115000"/>
              </a:lnSpc>
              <a:spcBef>
                <a:spcPts val="0"/>
              </a:spcBef>
              <a:spcAft>
                <a:spcPts val="0"/>
              </a:spcAft>
              <a:buNone/>
            </a:pPr>
            <a:r>
              <a:rPr b="1" lang="en-US" sz="1200">
                <a:solidFill>
                  <a:srgbClr val="FF0000"/>
                </a:solidFill>
                <a:latin typeface="Century Gothic"/>
                <a:ea typeface="Century Gothic"/>
                <a:cs typeface="Century Gothic"/>
                <a:sym typeface="Century Gothic"/>
              </a:rPr>
              <a:t>                 هذا الدواء نبهت عليه بروف يلدز كثير واحتمال كبير يجي بال MCQs</a:t>
            </a:r>
            <a:endParaRPr b="1" sz="1200">
              <a:solidFill>
                <a:srgbClr val="FF0000"/>
              </a:solidFill>
              <a:latin typeface="Century Gothic"/>
              <a:ea typeface="Century Gothic"/>
              <a:cs typeface="Century Gothic"/>
              <a:sym typeface="Century Gothic"/>
            </a:endParaRPr>
          </a:p>
          <a:p>
            <a:pPr indent="-304800" lvl="0" marL="457200" rtl="0" algn="l">
              <a:spcBef>
                <a:spcPts val="0"/>
              </a:spcBef>
              <a:spcAft>
                <a:spcPts val="0"/>
              </a:spcAft>
              <a:buClr>
                <a:srgbClr val="FF0000"/>
              </a:buClr>
              <a:buSzPts val="1200"/>
              <a:buFont typeface="Century Gothic"/>
              <a:buChar char="●"/>
            </a:pPr>
            <a:r>
              <a:rPr b="1" lang="en-US" sz="1200">
                <a:solidFill>
                  <a:srgbClr val="FF0000"/>
                </a:solidFill>
                <a:latin typeface="Century Gothic"/>
                <a:ea typeface="Century Gothic"/>
                <a:cs typeface="Century Gothic"/>
                <a:sym typeface="Century Gothic"/>
              </a:rPr>
              <a:t>Important to know drugs that works in reuptake transport , which are :</a:t>
            </a:r>
            <a:endParaRPr b="1" sz="1200">
              <a:solidFill>
                <a:srgbClr val="FF0000"/>
              </a:solidFill>
              <a:latin typeface="Century Gothic"/>
              <a:ea typeface="Century Gothic"/>
              <a:cs typeface="Century Gothic"/>
              <a:sym typeface="Century Gothic"/>
            </a:endParaRPr>
          </a:p>
          <a:p>
            <a:pPr indent="0" lvl="0" marL="457200" rtl="0" algn="l">
              <a:spcBef>
                <a:spcPts val="0"/>
              </a:spcBef>
              <a:spcAft>
                <a:spcPts val="0"/>
              </a:spcAft>
              <a:buNone/>
            </a:pPr>
            <a:r>
              <a:rPr b="1" lang="en-US" sz="1200">
                <a:solidFill>
                  <a:srgbClr val="FF0000"/>
                </a:solidFill>
                <a:latin typeface="Century Gothic"/>
                <a:ea typeface="Century Gothic"/>
                <a:cs typeface="Century Gothic"/>
                <a:sym typeface="Century Gothic"/>
              </a:rPr>
              <a:t>1- TCA→ work on both serotonin + NE.</a:t>
            </a:r>
            <a:endParaRPr b="1" sz="1200">
              <a:solidFill>
                <a:srgbClr val="FF0000"/>
              </a:solidFill>
              <a:latin typeface="Century Gothic"/>
              <a:ea typeface="Century Gothic"/>
              <a:cs typeface="Century Gothic"/>
              <a:sym typeface="Century Gothic"/>
            </a:endParaRPr>
          </a:p>
          <a:p>
            <a:pPr indent="0" lvl="0" marL="457200" rtl="0" algn="l">
              <a:spcBef>
                <a:spcPts val="0"/>
              </a:spcBef>
              <a:spcAft>
                <a:spcPts val="0"/>
              </a:spcAft>
              <a:buNone/>
            </a:pPr>
            <a:r>
              <a:rPr b="1" lang="en-US" sz="1200">
                <a:solidFill>
                  <a:srgbClr val="FF0000"/>
                </a:solidFill>
                <a:latin typeface="Century Gothic"/>
                <a:ea typeface="Century Gothic"/>
                <a:cs typeface="Century Gothic"/>
                <a:sym typeface="Century Gothic"/>
              </a:rPr>
              <a:t>2-SSAI→ work on serotonin.</a:t>
            </a:r>
            <a:endParaRPr b="1" sz="1200">
              <a:solidFill>
                <a:srgbClr val="FF0000"/>
              </a:solidFill>
              <a:latin typeface="Century Gothic"/>
              <a:ea typeface="Century Gothic"/>
              <a:cs typeface="Century Gothic"/>
              <a:sym typeface="Century Gothic"/>
            </a:endParaRPr>
          </a:p>
          <a:p>
            <a:pPr indent="0" lvl="0" marL="457200" rtl="0" algn="l">
              <a:spcBef>
                <a:spcPts val="0"/>
              </a:spcBef>
              <a:spcAft>
                <a:spcPts val="0"/>
              </a:spcAft>
              <a:buNone/>
            </a:pPr>
            <a:r>
              <a:rPr b="1" lang="en-US" sz="1200">
                <a:solidFill>
                  <a:srgbClr val="FF0000"/>
                </a:solidFill>
                <a:latin typeface="Century Gothic"/>
                <a:ea typeface="Century Gothic"/>
                <a:cs typeface="Century Gothic"/>
                <a:sym typeface="Century Gothic"/>
              </a:rPr>
              <a:t>3- venlafaxine→ work on serotonin + NE (more selective).</a:t>
            </a:r>
            <a:endParaRPr b="1" sz="1200">
              <a:solidFill>
                <a:srgbClr val="FF0000"/>
              </a:solidFill>
              <a:latin typeface="Century Gothic"/>
              <a:ea typeface="Century Gothic"/>
              <a:cs typeface="Century Gothic"/>
              <a:sym typeface="Century Gothic"/>
            </a:endParaRPr>
          </a:p>
          <a:p>
            <a:pPr indent="0" lvl="0" marL="457200" rtl="0" algn="l">
              <a:spcBef>
                <a:spcPts val="0"/>
              </a:spcBef>
              <a:spcAft>
                <a:spcPts val="0"/>
              </a:spcAft>
              <a:buNone/>
            </a:pPr>
            <a:r>
              <a:rPr b="1" lang="en-US" sz="1200">
                <a:solidFill>
                  <a:srgbClr val="FF0000"/>
                </a:solidFill>
                <a:latin typeface="Century Gothic"/>
                <a:ea typeface="Century Gothic"/>
                <a:cs typeface="Century Gothic"/>
                <a:sym typeface="Century Gothic"/>
              </a:rPr>
              <a:t>4- Reboxetine→ work on NE.</a:t>
            </a:r>
            <a:endParaRPr b="1" sz="1200">
              <a:solidFill>
                <a:srgbClr val="FF0000"/>
              </a:solidFill>
              <a:latin typeface="Century Gothic"/>
              <a:ea typeface="Century Gothic"/>
              <a:cs typeface="Century Gothic"/>
              <a:sym typeface="Century Gothic"/>
            </a:endParaRPr>
          </a:p>
          <a:p>
            <a:pPr indent="0" lvl="0" marL="457200" rtl="0" algn="l">
              <a:spcBef>
                <a:spcPts val="0"/>
              </a:spcBef>
              <a:spcAft>
                <a:spcPts val="0"/>
              </a:spcAft>
              <a:buNone/>
            </a:pPr>
            <a:r>
              <a:rPr b="1" lang="en-US" sz="1200">
                <a:solidFill>
                  <a:srgbClr val="FF0000"/>
                </a:solidFill>
                <a:latin typeface="Century Gothic"/>
                <a:ea typeface="Century Gothic"/>
                <a:cs typeface="Century Gothic"/>
                <a:sym typeface="Century Gothic"/>
              </a:rPr>
              <a:t>Bupropion→ work on dopamine .</a:t>
            </a:r>
            <a:endParaRPr b="1" sz="1200">
              <a:solidFill>
                <a:srgbClr val="FF0000"/>
              </a:solidFill>
              <a:latin typeface="Century Gothic"/>
              <a:ea typeface="Century Gothic"/>
              <a:cs typeface="Century Gothic"/>
              <a:sym typeface="Century Gothic"/>
            </a:endParaRPr>
          </a:p>
          <a:p>
            <a:pPr indent="-304800" lvl="0" marL="457200" rtl="0" algn="l">
              <a:spcBef>
                <a:spcPts val="0"/>
              </a:spcBef>
              <a:spcAft>
                <a:spcPts val="0"/>
              </a:spcAft>
              <a:buClr>
                <a:srgbClr val="FF0000"/>
              </a:buClr>
              <a:buSzPts val="1200"/>
              <a:buFont typeface="Century Gothic"/>
              <a:buChar char="●"/>
            </a:pPr>
            <a:r>
              <a:rPr b="1" lang="en-US" sz="1200">
                <a:solidFill>
                  <a:srgbClr val="FF0000"/>
                </a:solidFill>
                <a:latin typeface="Century Gothic"/>
                <a:ea typeface="Century Gothic"/>
                <a:cs typeface="Century Gothic"/>
                <a:sym typeface="Century Gothic"/>
              </a:rPr>
              <a:t>Mirtazapine it’s important.</a:t>
            </a:r>
            <a:endParaRPr b="1" sz="1200">
              <a:solidFill>
                <a:srgbClr val="FF0000"/>
              </a:solidFill>
              <a:latin typeface="Century Gothic"/>
              <a:ea typeface="Century Gothic"/>
              <a:cs typeface="Century Gothic"/>
              <a:sym typeface="Century Gothic"/>
            </a:endParaRPr>
          </a:p>
          <a:p>
            <a:pPr indent="0" lvl="0" marL="457200" rtl="0" algn="l">
              <a:spcBef>
                <a:spcPts val="0"/>
              </a:spcBef>
              <a:spcAft>
                <a:spcPts val="0"/>
              </a:spcAft>
              <a:buNone/>
            </a:pPr>
            <a:r>
              <a:rPr b="1" lang="en-US" sz="1200">
                <a:solidFill>
                  <a:srgbClr val="FF0000"/>
                </a:solidFill>
                <a:latin typeface="Century Gothic"/>
                <a:ea typeface="Century Gothic"/>
                <a:cs typeface="Century Gothic"/>
                <a:sym typeface="Century Gothic"/>
              </a:rPr>
              <a:t>  </a:t>
            </a:r>
            <a:endParaRPr b="1" sz="1200">
              <a:solidFill>
                <a:srgbClr val="FF000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graphicFrame>
        <p:nvGraphicFramePr>
          <p:cNvPr id="589" name="Google Shape;589;p45"/>
          <p:cNvGraphicFramePr/>
          <p:nvPr/>
        </p:nvGraphicFramePr>
        <p:xfrm>
          <a:off x="0" y="-5878"/>
          <a:ext cx="3000000" cy="3000000"/>
        </p:xfrm>
        <a:graphic>
          <a:graphicData uri="http://schemas.openxmlformats.org/drawingml/2006/table">
            <a:tbl>
              <a:tblPr bandRow="1" firstRow="1">
                <a:noFill/>
                <a:tableStyleId>{0FDCA8C5-64D8-4F84-B667-37A322D8AA0F}</a:tableStyleId>
              </a:tblPr>
              <a:tblGrid>
                <a:gridCol w="667175"/>
                <a:gridCol w="2761825"/>
                <a:gridCol w="3429000"/>
              </a:tblGrid>
              <a:tr h="400400">
                <a:tc gridSpan="3">
                  <a:txBody>
                    <a:bodyPr>
                      <a:noAutofit/>
                    </a:bodyPr>
                    <a:lstStyle/>
                    <a:p>
                      <a:pPr indent="0" lvl="0" marL="0" marR="0" rtl="0" algn="ctr">
                        <a:spcBef>
                          <a:spcPts val="0"/>
                        </a:spcBef>
                        <a:spcAft>
                          <a:spcPts val="0"/>
                        </a:spcAft>
                        <a:buNone/>
                      </a:pPr>
                      <a:r>
                        <a:rPr b="1" lang="en-US" sz="2000" u="none" cap="none" strike="noStrike">
                          <a:solidFill>
                            <a:schemeClr val="lt1"/>
                          </a:solidFill>
                        </a:rPr>
                        <a:t>Summary of </a:t>
                      </a:r>
                      <a:r>
                        <a:rPr b="1" lang="en-US" sz="2000" u="none" cap="none" strike="noStrike">
                          <a:solidFill>
                            <a:srgbClr val="FFFF00"/>
                          </a:solidFill>
                        </a:rPr>
                        <a:t>old</a:t>
                      </a:r>
                      <a:r>
                        <a:rPr b="1" lang="en-US" sz="2000" u="none" cap="none" strike="noStrike">
                          <a:solidFill>
                            <a:schemeClr val="lt1"/>
                          </a:solidFill>
                        </a:rPr>
                        <a:t> antidepressants</a:t>
                      </a:r>
                      <a:endParaRPr b="1" sz="2000"/>
                    </a:p>
                  </a:txBody>
                  <a:tcPr marT="45725" marB="45725" marR="91450" marL="91450" anchor="ctr">
                    <a:solidFill>
                      <a:schemeClr val="accent1"/>
                    </a:solidFill>
                  </a:tcPr>
                </a:tc>
                <a:tc hMerge="1"/>
                <a:tc hMerge="1"/>
              </a:tr>
              <a:tr h="378200">
                <a:tc>
                  <a:txBody>
                    <a:bodyPr>
                      <a:noAutofit/>
                    </a:bodyPr>
                    <a:lstStyle/>
                    <a:p>
                      <a:pPr indent="0" lvl="0" marL="0" rtl="0" algn="l">
                        <a:spcBef>
                          <a:spcPts val="0"/>
                        </a:spcBef>
                        <a:spcAft>
                          <a:spcPts val="0"/>
                        </a:spcAft>
                        <a:buNone/>
                      </a:pPr>
                      <a:r>
                        <a:t/>
                      </a:r>
                      <a:endParaRPr sz="1200"/>
                    </a:p>
                  </a:txBody>
                  <a:tcPr marT="45725" marB="45725" marR="91450" marL="91450" anchor="ctr">
                    <a:lnR cap="flat" cmpd="sng" w="12700">
                      <a:solidFill>
                        <a:schemeClr val="dk1"/>
                      </a:solidFill>
                      <a:prstDash val="solid"/>
                      <a:round/>
                      <a:headEnd len="sm" w="sm" type="none"/>
                      <a:tailEnd len="sm" w="sm" type="none"/>
                    </a:lnR>
                    <a:solidFill>
                      <a:srgbClr val="D8D8D8"/>
                    </a:solidFill>
                  </a:tcPr>
                </a:tc>
                <a:tc>
                  <a:txBody>
                    <a:bodyPr>
                      <a:noAutofit/>
                    </a:bodyPr>
                    <a:lstStyle/>
                    <a:p>
                      <a:pPr indent="0" lvl="0" marL="0" marR="0" rtl="0" algn="ctr">
                        <a:spcBef>
                          <a:spcPts val="0"/>
                        </a:spcBef>
                        <a:spcAft>
                          <a:spcPts val="0"/>
                        </a:spcAft>
                        <a:buNone/>
                      </a:pPr>
                      <a:r>
                        <a:rPr b="1" lang="en-US" sz="1200" u="none" cap="none" strike="noStrike">
                          <a:solidFill>
                            <a:schemeClr val="accent2"/>
                          </a:solidFill>
                        </a:rPr>
                        <a:t>TCA’s</a:t>
                      </a:r>
                      <a:endParaRPr b="1" sz="12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599"/>
                    </a:solidFill>
                  </a:tcPr>
                </a:tc>
                <a:tc>
                  <a:txBody>
                    <a:bodyPr>
                      <a:noAutofit/>
                    </a:bodyPr>
                    <a:lstStyle/>
                    <a:p>
                      <a:pPr indent="0" lvl="0" marL="0" marR="0" rtl="0" algn="ctr">
                        <a:spcBef>
                          <a:spcPts val="0"/>
                        </a:spcBef>
                        <a:spcAft>
                          <a:spcPts val="0"/>
                        </a:spcAft>
                        <a:buNone/>
                      </a:pPr>
                      <a:r>
                        <a:rPr b="1" lang="en-US" sz="1200" u="none" cap="none" strike="noStrike">
                          <a:solidFill>
                            <a:schemeClr val="accent2"/>
                          </a:solidFill>
                        </a:rPr>
                        <a:t>MAOI</a:t>
                      </a:r>
                      <a:endParaRPr b="1" sz="12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EFDED"/>
                    </a:solidFill>
                  </a:tcPr>
                </a:tc>
              </a:tr>
              <a:tr h="3189550">
                <a:tc>
                  <a:txBody>
                    <a:bodyPr>
                      <a:noAutofit/>
                    </a:bodyPr>
                    <a:lstStyle/>
                    <a:p>
                      <a:pPr indent="0" lvl="0" marL="0" rtl="0" algn="l">
                        <a:spcBef>
                          <a:spcPts val="0"/>
                        </a:spcBef>
                        <a:spcAft>
                          <a:spcPts val="0"/>
                        </a:spcAft>
                        <a:buNone/>
                      </a:pPr>
                      <a:r>
                        <a:t/>
                      </a:r>
                      <a:endParaRPr sz="1200"/>
                    </a:p>
                  </a:txBody>
                  <a:tcPr marT="45725" marB="45725" marR="91450" marL="91450" anchor="ctr">
                    <a:lnR cap="flat" cmpd="sng" w="12700">
                      <a:solidFill>
                        <a:schemeClr val="dk1"/>
                      </a:solidFill>
                      <a:prstDash val="solid"/>
                      <a:round/>
                      <a:headEnd len="sm" w="sm" type="none"/>
                      <a:tailEnd len="sm" w="sm" type="none"/>
                    </a:lnR>
                    <a:solidFill>
                      <a:srgbClr val="BEFDED"/>
                    </a:solidFill>
                  </a:tcPr>
                </a:tc>
                <a:tc>
                  <a:txBody>
                    <a:bodyPr>
                      <a:noAutofit/>
                    </a:bodyPr>
                    <a:lstStyle/>
                    <a:p>
                      <a:pPr indent="0" lvl="0" marL="0" marR="0" rtl="0" algn="l">
                        <a:lnSpc>
                          <a:spcPct val="100000"/>
                        </a:lnSpc>
                        <a:spcBef>
                          <a:spcPts val="0"/>
                        </a:spcBef>
                        <a:spcAft>
                          <a:spcPts val="0"/>
                        </a:spcAft>
                        <a:buClr>
                          <a:srgbClr val="171616"/>
                        </a:buClr>
                        <a:buSzPts val="1200"/>
                        <a:buFont typeface="Arial"/>
                        <a:buNone/>
                      </a:pPr>
                      <a:r>
                        <a:rPr lang="en-US" sz="1200" u="none" cap="none" strike="noStrike">
                          <a:solidFill>
                            <a:srgbClr val="171616"/>
                          </a:solidFill>
                        </a:rPr>
                        <a:t>Inhibit reuptake of norepinephrine and serotonin = </a:t>
                      </a:r>
                      <a:r>
                        <a:rPr lang="en-US" sz="1200" u="none" cap="none" strike="noStrike">
                          <a:solidFill>
                            <a:srgbClr val="000000"/>
                          </a:solidFill>
                        </a:rPr>
                        <a:t>↑ conc</a:t>
                      </a:r>
                      <a:endParaRPr sz="12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171616"/>
                        </a:buClr>
                        <a:buSzPts val="1200"/>
                        <a:buFont typeface="Arial"/>
                        <a:buNone/>
                      </a:pPr>
                      <a:r>
                        <a:rPr lang="en-US" sz="1200" u="none" cap="none" strike="noStrike">
                          <a:solidFill>
                            <a:srgbClr val="171616"/>
                          </a:solidFill>
                        </a:rPr>
                        <a:t>Inhibits MAO which is responsible for NE, and 5-HT catabolism</a:t>
                      </a:r>
                      <a:endParaRPr sz="1200"/>
                    </a:p>
                    <a:p>
                      <a:pPr indent="0" lvl="0" marL="0" marR="0" rtl="0" algn="l">
                        <a:lnSpc>
                          <a:spcPct val="150000"/>
                        </a:lnSpc>
                        <a:spcBef>
                          <a:spcPts val="0"/>
                        </a:spcBef>
                        <a:spcAft>
                          <a:spcPts val="0"/>
                        </a:spcAft>
                        <a:buClr>
                          <a:srgbClr val="171616"/>
                        </a:buClr>
                        <a:buSzPts val="1200"/>
                        <a:buFont typeface="Arial"/>
                        <a:buNone/>
                      </a:pPr>
                      <a:r>
                        <a:rPr lang="en-US" sz="1200" u="none" cap="none" strike="noStrike">
                          <a:solidFill>
                            <a:srgbClr val="171616"/>
                          </a:solidFill>
                        </a:rPr>
                        <a:t>1- Non Selective Inhibitors (MAO-A &amp; MAO-B)</a:t>
                      </a:r>
                      <a:endParaRPr sz="1200"/>
                    </a:p>
                    <a:p>
                      <a:pPr indent="0" lvl="0" marL="0" marR="0" rtl="0" algn="l">
                        <a:lnSpc>
                          <a:spcPct val="150000"/>
                        </a:lnSpc>
                        <a:spcBef>
                          <a:spcPts val="0"/>
                        </a:spcBef>
                        <a:spcAft>
                          <a:spcPts val="0"/>
                        </a:spcAft>
                        <a:buClr>
                          <a:srgbClr val="171616"/>
                        </a:buClr>
                        <a:buSzPts val="1200"/>
                        <a:buFont typeface="Arial"/>
                        <a:buNone/>
                      </a:pPr>
                      <a:r>
                        <a:rPr lang="en-US" sz="1200" u="none" cap="none" strike="noStrike">
                          <a:solidFill>
                            <a:srgbClr val="171616"/>
                          </a:solidFill>
                        </a:rPr>
                        <a:t>Irreversible → </a:t>
                      </a:r>
                      <a:r>
                        <a:rPr b="1" lang="en-US" sz="1200" u="none" cap="none" strike="noStrike">
                          <a:solidFill>
                            <a:schemeClr val="accent2"/>
                          </a:solidFill>
                        </a:rPr>
                        <a:t>Phenelzine</a:t>
                      </a:r>
                      <a:r>
                        <a:rPr lang="en-US" sz="1200" u="none" cap="none" strike="noStrike">
                          <a:solidFill>
                            <a:srgbClr val="171616"/>
                          </a:solidFill>
                        </a:rPr>
                        <a:t>, long acting </a:t>
                      </a:r>
                      <a:endParaRPr sz="1200"/>
                    </a:p>
                    <a:p>
                      <a:pPr indent="0" lvl="0" marL="0" marR="0" rtl="0" algn="l">
                        <a:lnSpc>
                          <a:spcPct val="150000"/>
                        </a:lnSpc>
                        <a:spcBef>
                          <a:spcPts val="0"/>
                        </a:spcBef>
                        <a:spcAft>
                          <a:spcPts val="0"/>
                        </a:spcAft>
                        <a:buClr>
                          <a:srgbClr val="171616"/>
                        </a:buClr>
                        <a:buSzPts val="1200"/>
                        <a:buFont typeface="Arial"/>
                        <a:buNone/>
                      </a:pPr>
                      <a:r>
                        <a:rPr lang="en-US" sz="1200" u="none" cap="none" strike="noStrike">
                          <a:solidFill>
                            <a:srgbClr val="171616"/>
                          </a:solidFill>
                        </a:rPr>
                        <a:t>Irreversible → </a:t>
                      </a:r>
                      <a:r>
                        <a:rPr b="1" lang="en-US" sz="1200" u="none" cap="none" strike="noStrike">
                          <a:solidFill>
                            <a:schemeClr val="accent2"/>
                          </a:solidFill>
                        </a:rPr>
                        <a:t>Tranylcypromine</a:t>
                      </a:r>
                      <a:endParaRPr b="1" sz="1200" u="none" cap="none" strike="noStrike">
                        <a:solidFill>
                          <a:schemeClr val="accent2"/>
                        </a:solidFill>
                      </a:endParaRPr>
                    </a:p>
                    <a:p>
                      <a:pPr indent="0" lvl="0" marL="0" marR="0" rtl="0" algn="l">
                        <a:lnSpc>
                          <a:spcPct val="150000"/>
                        </a:lnSpc>
                        <a:spcBef>
                          <a:spcPts val="600"/>
                        </a:spcBef>
                        <a:spcAft>
                          <a:spcPts val="0"/>
                        </a:spcAft>
                        <a:buClr>
                          <a:srgbClr val="171616"/>
                        </a:buClr>
                        <a:buSzPts val="1200"/>
                        <a:buFont typeface="Arial"/>
                        <a:buNone/>
                      </a:pPr>
                      <a:r>
                        <a:rPr lang="en-US" sz="1200" u="none" cap="none" strike="noStrike">
                          <a:solidFill>
                            <a:srgbClr val="171616"/>
                          </a:solidFill>
                        </a:rPr>
                        <a:t>2- Selective Reversible Inhibitors</a:t>
                      </a:r>
                      <a:endParaRPr sz="1200"/>
                    </a:p>
                    <a:p>
                      <a:pPr indent="0" lvl="0" marL="0" marR="0" rtl="0" algn="l">
                        <a:lnSpc>
                          <a:spcPct val="150000"/>
                        </a:lnSpc>
                        <a:spcBef>
                          <a:spcPts val="0"/>
                        </a:spcBef>
                        <a:spcAft>
                          <a:spcPts val="0"/>
                        </a:spcAft>
                        <a:buNone/>
                      </a:pPr>
                      <a:r>
                        <a:rPr lang="en-US" sz="1200" u="none" cap="none" strike="noStrike">
                          <a:solidFill>
                            <a:srgbClr val="171616"/>
                          </a:solidFill>
                        </a:rPr>
                        <a:t>→ </a:t>
                      </a:r>
                      <a:r>
                        <a:rPr b="1" lang="en-US" sz="1200" u="none" cap="none" strike="noStrike">
                          <a:solidFill>
                            <a:schemeClr val="accent2"/>
                          </a:solidFill>
                        </a:rPr>
                        <a:t>Moclobemide</a:t>
                      </a:r>
                      <a:r>
                        <a:rPr lang="en-US" sz="1200" u="none" cap="none" strike="noStrike">
                          <a:solidFill>
                            <a:srgbClr val="171616"/>
                          </a:solidFill>
                        </a:rPr>
                        <a:t>, (MAO-A) (antidepressant action, Short acting)</a:t>
                      </a:r>
                      <a:endParaRPr sz="1200"/>
                    </a:p>
                    <a:p>
                      <a:pPr indent="0" lvl="0" marL="0" marR="0" rtl="0" algn="l">
                        <a:lnSpc>
                          <a:spcPct val="150000"/>
                        </a:lnSpc>
                        <a:spcBef>
                          <a:spcPts val="0"/>
                        </a:spcBef>
                        <a:spcAft>
                          <a:spcPts val="0"/>
                        </a:spcAft>
                        <a:buNone/>
                      </a:pPr>
                      <a:r>
                        <a:rPr lang="en-US" sz="1200" u="none" cap="none" strike="noStrike">
                          <a:solidFill>
                            <a:srgbClr val="171616"/>
                          </a:solidFill>
                        </a:rPr>
                        <a:t> </a:t>
                      </a:r>
                      <a:r>
                        <a:rPr b="1" lang="en-US" sz="1200" u="none" cap="none" strike="noStrike">
                          <a:solidFill>
                            <a:schemeClr val="accent2"/>
                          </a:solidFill>
                        </a:rPr>
                        <a:t>Selegiline</a:t>
                      </a:r>
                      <a:r>
                        <a:rPr lang="en-US" sz="1200" u="none" cap="none" strike="noStrike">
                          <a:solidFill>
                            <a:srgbClr val="171616"/>
                          </a:solidFill>
                        </a:rPr>
                        <a:t>, (MAO-B) (used in the treatment of  Parkinsonism)</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28025">
                <a:tc>
                  <a:txBody>
                    <a:bodyPr>
                      <a:noAutofit/>
                    </a:bodyPr>
                    <a:lstStyle/>
                    <a:p>
                      <a:pPr indent="0" lvl="0" marL="0" rtl="0" algn="l">
                        <a:spcBef>
                          <a:spcPts val="0"/>
                        </a:spcBef>
                        <a:spcAft>
                          <a:spcPts val="0"/>
                        </a:spcAft>
                        <a:buNone/>
                      </a:pPr>
                      <a:r>
                        <a:t/>
                      </a:r>
                      <a:endParaRPr sz="1200"/>
                    </a:p>
                  </a:txBody>
                  <a:tcPr marT="45725" marB="45725" marR="91450" marL="91450" anchor="ctr">
                    <a:lnR cap="flat" cmpd="sng" w="12700">
                      <a:solidFill>
                        <a:schemeClr val="dk1"/>
                      </a:solidFill>
                      <a:prstDash val="solid"/>
                      <a:round/>
                      <a:headEnd len="sm" w="sm" type="none"/>
                      <a:tailEnd len="sm" w="sm" type="none"/>
                    </a:lnR>
                    <a:solidFill>
                      <a:srgbClr val="A3E95A"/>
                    </a:solidFill>
                  </a:tcPr>
                </a:tc>
                <a:tc>
                  <a:txBody>
                    <a:bodyPr>
                      <a:noAutofit/>
                    </a:bodyPr>
                    <a:lstStyle/>
                    <a:p>
                      <a:pPr indent="0" lvl="0" marL="0" marR="0" rtl="0" algn="l">
                        <a:spcBef>
                          <a:spcPts val="0"/>
                        </a:spcBef>
                        <a:spcAft>
                          <a:spcPts val="0"/>
                        </a:spcAft>
                        <a:buNone/>
                      </a:pPr>
                      <a:r>
                        <a:rPr lang="en-US" sz="1200" u="none" cap="none" strike="noStrike">
                          <a:solidFill>
                            <a:srgbClr val="171616"/>
                          </a:solidFill>
                        </a:rPr>
                        <a:t>- Lipophilic</a:t>
                      </a:r>
                      <a:endParaRPr sz="1200" u="none" cap="none" strike="noStrike">
                        <a:solidFill>
                          <a:srgbClr val="171616"/>
                        </a:solidFill>
                      </a:endParaRPr>
                    </a:p>
                    <a:p>
                      <a:pPr indent="0" lvl="0" marL="0" marR="0" rtl="0" algn="l">
                        <a:spcBef>
                          <a:spcPts val="0"/>
                        </a:spcBef>
                        <a:spcAft>
                          <a:spcPts val="0"/>
                        </a:spcAft>
                        <a:buNone/>
                      </a:pPr>
                      <a:r>
                        <a:rPr lang="en-US" sz="1200" u="none" cap="none" strike="noStrike">
                          <a:solidFill>
                            <a:srgbClr val="171616"/>
                          </a:solidFill>
                        </a:rPr>
                        <a:t>- Metabolized into metabolites that retain the biological activity</a:t>
                      </a:r>
                      <a:endParaRPr sz="1200"/>
                    </a:p>
                    <a:p>
                      <a:pPr indent="0" lvl="0" marL="0" marR="0" rtl="0" algn="l">
                        <a:spcBef>
                          <a:spcPts val="0"/>
                        </a:spcBef>
                        <a:spcAft>
                          <a:spcPts val="0"/>
                        </a:spcAft>
                        <a:buNone/>
                      </a:pPr>
                      <a:r>
                        <a:rPr lang="en-US" sz="1200" u="none" cap="none" strike="noStrike">
                          <a:solidFill>
                            <a:srgbClr val="171616"/>
                          </a:solidFill>
                        </a:rPr>
                        <a:t>- Strongly bound to plasma proteins Aspirin, and </a:t>
                      </a:r>
                      <a:r>
                        <a:rPr b="1" lang="en-US" sz="1200" u="none" cap="none" strike="noStrike">
                          <a:solidFill>
                            <a:schemeClr val="accent2"/>
                          </a:solidFill>
                        </a:rPr>
                        <a:t>Phenylbutazone</a:t>
                      </a:r>
                      <a:r>
                        <a:rPr lang="en-US" sz="1200" u="none" cap="none" strike="noStrike">
                          <a:solidFill>
                            <a:schemeClr val="accent2"/>
                          </a:solidFill>
                        </a:rPr>
                        <a:t> </a:t>
                      </a:r>
                      <a:r>
                        <a:rPr lang="en-US" sz="1200" u="none" cap="none" strike="noStrike">
                          <a:solidFill>
                            <a:srgbClr val="171616"/>
                          </a:solidFill>
                        </a:rPr>
                        <a:t>(compete for plasma protein binding site and increase potential</a:t>
                      </a:r>
                      <a:r>
                        <a:rPr lang="en-US" sz="1200" u="none" cap="none" strike="noStrike"/>
                        <a:t>)</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en-US" sz="1200" u="none" cap="none" strike="noStrike">
                          <a:solidFill>
                            <a:srgbClr val="171616"/>
                          </a:solidFill>
                        </a:rPr>
                        <a:t>Pethidine (severe hyperpyrexia, coma, hypotension)</a:t>
                      </a:r>
                      <a:endParaRPr sz="1200"/>
                    </a:p>
                    <a:p>
                      <a:pPr indent="0" lvl="0" marL="0" marR="0" rtl="0" algn="l">
                        <a:spcBef>
                          <a:spcPts val="0"/>
                        </a:spcBef>
                        <a:spcAft>
                          <a:spcPts val="0"/>
                        </a:spcAft>
                        <a:buNone/>
                      </a:pPr>
                      <a:r>
                        <a:rPr lang="en-US" sz="1200" u="none" cap="none" strike="noStrike">
                          <a:solidFill>
                            <a:srgbClr val="171616"/>
                          </a:solidFill>
                        </a:rPr>
                        <a:t>• Levodopa, amphetamines, Ephedrine, and TCAs(Hypertensive</a:t>
                      </a:r>
                      <a:endParaRPr sz="1200"/>
                    </a:p>
                    <a:p>
                      <a:pPr indent="0" lvl="0" marL="0" marR="0" rtl="0" algn="l">
                        <a:spcBef>
                          <a:spcPts val="0"/>
                        </a:spcBef>
                        <a:spcAft>
                          <a:spcPts val="0"/>
                        </a:spcAft>
                        <a:buNone/>
                      </a:pPr>
                      <a:r>
                        <a:rPr lang="en-US" sz="1200" u="none" cap="none" strike="noStrike">
                          <a:solidFill>
                            <a:srgbClr val="171616"/>
                          </a:solidFill>
                        </a:rPr>
                        <a:t>crisis)</a:t>
                      </a:r>
                      <a:endParaRPr sz="1200"/>
                    </a:p>
                    <a:p>
                      <a:pPr indent="0" lvl="0" marL="0" marR="0" rtl="0" algn="l">
                        <a:spcBef>
                          <a:spcPts val="0"/>
                        </a:spcBef>
                        <a:spcAft>
                          <a:spcPts val="0"/>
                        </a:spcAft>
                        <a:buNone/>
                      </a:pPr>
                      <a:r>
                        <a:rPr lang="en-US" sz="1200" u="none" cap="none" strike="noStrike">
                          <a:solidFill>
                            <a:srgbClr val="171616"/>
                          </a:solidFill>
                        </a:rPr>
                        <a:t>• SSRI (serotonin syndrome)</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45200">
                <a:tc>
                  <a:txBody>
                    <a:bodyPr>
                      <a:noAutofit/>
                    </a:bodyPr>
                    <a:lstStyle/>
                    <a:p>
                      <a:pPr indent="0" lvl="0" marL="0" rtl="0" algn="l">
                        <a:spcBef>
                          <a:spcPts val="0"/>
                        </a:spcBef>
                        <a:spcAft>
                          <a:spcPts val="0"/>
                        </a:spcAft>
                        <a:buNone/>
                      </a:pPr>
                      <a:r>
                        <a:t/>
                      </a:r>
                      <a:endParaRPr sz="1200"/>
                    </a:p>
                  </a:txBody>
                  <a:tcPr marT="45725" marB="45725" marR="91450" marL="91450" anchor="ctr">
                    <a:lnR cap="flat" cmpd="sng" w="12700">
                      <a:solidFill>
                        <a:schemeClr val="dk1"/>
                      </a:solidFill>
                      <a:prstDash val="solid"/>
                      <a:round/>
                      <a:headEnd len="sm" w="sm" type="none"/>
                      <a:tailEnd len="sm" w="sm" type="none"/>
                    </a:lnR>
                    <a:solidFill>
                      <a:srgbClr val="FFD80E"/>
                    </a:solidFill>
                  </a:tcPr>
                </a:tc>
                <a:tc>
                  <a:txBody>
                    <a:bodyPr>
                      <a:noAutofit/>
                    </a:bodyPr>
                    <a:lstStyle/>
                    <a:p>
                      <a:pPr indent="0" lvl="0" marL="0" marR="0" rtl="0" algn="l">
                        <a:lnSpc>
                          <a:spcPct val="100000"/>
                        </a:lnSpc>
                        <a:spcBef>
                          <a:spcPts val="0"/>
                        </a:spcBef>
                        <a:spcAft>
                          <a:spcPts val="0"/>
                        </a:spcAft>
                        <a:buClr>
                          <a:srgbClr val="171616"/>
                        </a:buClr>
                        <a:buSzPts val="1200"/>
                        <a:buFont typeface="Arial"/>
                        <a:buNone/>
                      </a:pPr>
                      <a:r>
                        <a:rPr lang="en-US" sz="1200" u="none" cap="none" strike="noStrike">
                          <a:solidFill>
                            <a:srgbClr val="171616"/>
                          </a:solidFill>
                        </a:rPr>
                        <a:t>Used for </a:t>
                      </a:r>
                      <a:r>
                        <a:rPr lang="en-US" sz="1200" u="none" cap="none" strike="noStrike">
                          <a:solidFill>
                            <a:srgbClr val="C00000"/>
                          </a:solidFill>
                        </a:rPr>
                        <a:t>major depression</a:t>
                      </a:r>
                      <a:r>
                        <a:rPr lang="en-US" sz="1200" u="none" cap="none" strike="noStrike">
                          <a:solidFill>
                            <a:srgbClr val="171616"/>
                          </a:solidFill>
                        </a:rPr>
                        <a:t>, chronic neuropathic pains or unexplained body pains.</a:t>
                      </a:r>
                      <a:endParaRPr sz="1200" u="none" cap="none" strike="noStrike">
                        <a:solidFill>
                          <a:srgbClr val="171616"/>
                        </a:solidFill>
                      </a:endParaRPr>
                    </a:p>
                    <a:p>
                      <a:pPr indent="0" lvl="0" marL="0" marR="0" rtl="0" algn="l">
                        <a:lnSpc>
                          <a:spcPct val="100000"/>
                        </a:lnSpc>
                        <a:spcBef>
                          <a:spcPts val="0"/>
                        </a:spcBef>
                        <a:spcAft>
                          <a:spcPts val="0"/>
                        </a:spcAft>
                        <a:buClr>
                          <a:srgbClr val="C00000"/>
                        </a:buClr>
                        <a:buSzPts val="1200"/>
                        <a:buFont typeface="Arial"/>
                        <a:buNone/>
                      </a:pPr>
                      <a:r>
                        <a:rPr lang="en-US" sz="1200" u="none" cap="none" strike="noStrike">
                          <a:solidFill>
                            <a:srgbClr val="C00000"/>
                          </a:solidFill>
                        </a:rPr>
                        <a:t>Imipramine</a:t>
                      </a:r>
                      <a:r>
                        <a:rPr lang="en-US" sz="1200" u="none" cap="none" strike="noStrike">
                          <a:solidFill>
                            <a:srgbClr val="171616"/>
                          </a:solidFill>
                        </a:rPr>
                        <a:t> is used for nocturnal enuresis in children and geriatric patients.</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lang="en-US" sz="1200" u="none" cap="none" strike="noStrike">
                          <a:solidFill>
                            <a:srgbClr val="171616"/>
                          </a:solidFill>
                        </a:rPr>
                        <a:t>Refractory cases</a:t>
                      </a:r>
                      <a:endParaRPr sz="1200"/>
                    </a:p>
                    <a:p>
                      <a:pPr indent="0" lvl="0" marL="0" marR="0" rtl="0" algn="l">
                        <a:spcBef>
                          <a:spcPts val="0"/>
                        </a:spcBef>
                        <a:spcAft>
                          <a:spcPts val="0"/>
                        </a:spcAft>
                        <a:buNone/>
                      </a:pPr>
                      <a:r>
                        <a:rPr lang="en-US" sz="1200" u="none" cap="none" strike="noStrike">
                          <a:solidFill>
                            <a:srgbClr val="171616"/>
                          </a:solidFill>
                        </a:rPr>
                        <a:t>Atypical depression</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819450">
                <a:tc>
                  <a:txBody>
                    <a:bodyPr>
                      <a:noAutofit/>
                    </a:bodyPr>
                    <a:lstStyle/>
                    <a:p>
                      <a:pPr indent="0" lvl="0" marL="0" rtl="0" algn="l">
                        <a:spcBef>
                          <a:spcPts val="0"/>
                        </a:spcBef>
                        <a:spcAft>
                          <a:spcPts val="0"/>
                        </a:spcAft>
                        <a:buNone/>
                      </a:pPr>
                      <a:r>
                        <a:t/>
                      </a:r>
                      <a:endParaRPr sz="1200"/>
                    </a:p>
                  </a:txBody>
                  <a:tcPr marT="45725" marB="45725" marR="91450" marL="91450" anchor="ctr">
                    <a:lnR cap="flat" cmpd="sng" w="12700">
                      <a:solidFill>
                        <a:schemeClr val="dk1"/>
                      </a:solidFill>
                      <a:prstDash val="solid"/>
                      <a:round/>
                      <a:headEnd len="sm" w="sm" type="none"/>
                      <a:tailEnd len="sm" w="sm" type="none"/>
                    </a:lnR>
                    <a:solidFill>
                      <a:srgbClr val="FE444A"/>
                    </a:solidFill>
                  </a:tcPr>
                </a:tc>
                <a:tc>
                  <a:txBody>
                    <a:bodyPr>
                      <a:noAutofit/>
                    </a:bodyPr>
                    <a:lstStyle/>
                    <a:p>
                      <a:pPr indent="0" lvl="0" marL="0" marR="0" rtl="0" algn="l">
                        <a:spcBef>
                          <a:spcPts val="0"/>
                        </a:spcBef>
                        <a:spcAft>
                          <a:spcPts val="0"/>
                        </a:spcAft>
                        <a:buNone/>
                      </a:pPr>
                      <a:r>
                        <a:rPr lang="en-US" sz="1200" u="none" cap="none" strike="noStrike">
                          <a:solidFill>
                            <a:schemeClr val="dk1"/>
                          </a:solidFill>
                        </a:rPr>
                        <a:t>TCAs have </a:t>
                      </a:r>
                      <a:r>
                        <a:rPr lang="en-US" sz="1200" u="none" cap="none" strike="noStrike">
                          <a:solidFill>
                            <a:srgbClr val="FF0000"/>
                          </a:solidFill>
                        </a:rPr>
                        <a:t>narrow therapeutic index</a:t>
                      </a:r>
                      <a:endParaRPr b="1" sz="1200" u="none" cap="none" strike="noStrike">
                        <a:solidFill>
                          <a:srgbClr val="171616"/>
                        </a:solidFill>
                      </a:endParaRPr>
                    </a:p>
                    <a:p>
                      <a:pPr indent="0" lvl="0" marL="0" marR="0" rtl="0" algn="l">
                        <a:spcBef>
                          <a:spcPts val="0"/>
                        </a:spcBef>
                        <a:spcAft>
                          <a:spcPts val="0"/>
                        </a:spcAft>
                        <a:buNone/>
                      </a:pPr>
                      <a:r>
                        <a:rPr lang="en-US" sz="1200" u="none" cap="none" strike="noStrike">
                          <a:solidFill>
                            <a:srgbClr val="171616"/>
                          </a:solidFill>
                        </a:rPr>
                        <a:t>- Anti-cholinergic effects (M1), Anti-histaminic effects (H1) Anti-adrenergic effects (a1)</a:t>
                      </a:r>
                      <a:endParaRPr sz="1200"/>
                    </a:p>
                    <a:p>
                      <a:pPr indent="0" lvl="0" marL="0" marR="0" rtl="0" algn="l">
                        <a:spcBef>
                          <a:spcPts val="0"/>
                        </a:spcBef>
                        <a:spcAft>
                          <a:spcPts val="0"/>
                        </a:spcAft>
                        <a:buNone/>
                      </a:pPr>
                      <a:r>
                        <a:rPr lang="en-US" sz="1200" u="none" cap="none" strike="noStrike">
                          <a:solidFill>
                            <a:srgbClr val="171616"/>
                          </a:solidFill>
                        </a:rPr>
                        <a:t>- Narrow therapeutic index -&gt; toxicity + haemodialysis is not effective.</a:t>
                      </a:r>
                      <a:r>
                        <a:rPr b="1" lang="en-US" sz="1200" u="none" cap="none" strike="noStrike">
                          <a:solidFill>
                            <a:srgbClr val="FF0000"/>
                          </a:solidFill>
                        </a:rPr>
                        <a:t> Weight gain</a:t>
                      </a:r>
                      <a:r>
                        <a:rPr lang="en-US" sz="1200" u="none" cap="none" strike="noStrike">
                          <a:solidFill>
                            <a:schemeClr val="dk1"/>
                          </a:solidFill>
                        </a:rPr>
                        <a:t>, </a:t>
                      </a:r>
                      <a:r>
                        <a:rPr lang="en-US" sz="1200" u="none" cap="none" strike="noStrike">
                          <a:solidFill>
                            <a:srgbClr val="FF0000"/>
                          </a:solidFill>
                        </a:rPr>
                        <a:t>sexual dysfunction </a:t>
                      </a:r>
                      <a:r>
                        <a:rPr lang="en-US" sz="1200" u="none" cap="none" strike="noStrike">
                          <a:solidFill>
                            <a:schemeClr val="dk1"/>
                          </a:solidFill>
                        </a:rPr>
                        <a:t>&amp;</a:t>
                      </a:r>
                      <a:r>
                        <a:rPr lang="en-US" sz="1200" u="none" cap="none" strike="noStrike">
                          <a:solidFill>
                            <a:srgbClr val="FF0000"/>
                          </a:solidFill>
                        </a:rPr>
                        <a:t> impotence</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171616"/>
                        </a:buClr>
                        <a:buSzPts val="1200"/>
                        <a:buFont typeface="Arial"/>
                        <a:buNone/>
                      </a:pPr>
                      <a:r>
                        <a:rPr lang="en-US" sz="1200" u="none" cap="none" strike="noStrike">
                          <a:solidFill>
                            <a:srgbClr val="171616"/>
                          </a:solidFill>
                        </a:rPr>
                        <a:t>Cheese reaction: (MAOI + food containing tyramine → false</a:t>
                      </a:r>
                      <a:endParaRPr sz="1200"/>
                    </a:p>
                    <a:p>
                      <a:pPr indent="0" lvl="0" marL="0" marR="0" rtl="0" algn="l">
                        <a:lnSpc>
                          <a:spcPct val="100000"/>
                        </a:lnSpc>
                        <a:spcBef>
                          <a:spcPts val="0"/>
                        </a:spcBef>
                        <a:spcAft>
                          <a:spcPts val="0"/>
                        </a:spcAft>
                        <a:buClr>
                          <a:srgbClr val="171616"/>
                        </a:buClr>
                        <a:buSzPts val="1200"/>
                        <a:buFont typeface="Arial"/>
                        <a:buNone/>
                      </a:pPr>
                      <a:r>
                        <a:rPr lang="en-US" sz="1200" u="none" cap="none" strike="noStrike">
                          <a:solidFill>
                            <a:srgbClr val="171616"/>
                          </a:solidFill>
                        </a:rPr>
                        <a:t>neurotransmitter → Hypertensive crisis)*except for </a:t>
                      </a:r>
                      <a:r>
                        <a:rPr b="1" lang="en-US" sz="1200" u="none" cap="none" strike="noStrike">
                          <a:solidFill>
                            <a:schemeClr val="accent2"/>
                          </a:solidFill>
                        </a:rPr>
                        <a:t>Moclobemide</a:t>
                      </a:r>
                      <a:endParaRPr b="1" sz="1200" u="none" cap="none" strike="noStrike">
                        <a:solidFill>
                          <a:schemeClr val="accent2"/>
                        </a:solidFill>
                      </a:endParaRPr>
                    </a:p>
                    <a:p>
                      <a:pPr indent="0" lvl="0" marL="0" marR="0" rtl="0" algn="l">
                        <a:spcBef>
                          <a:spcPts val="0"/>
                        </a:spcBef>
                        <a:spcAft>
                          <a:spcPts val="0"/>
                        </a:spcAft>
                        <a:buNone/>
                      </a:pPr>
                      <a:r>
                        <a:rPr lang="en-US" sz="1200" u="none" cap="none" strike="noStrike">
                          <a:solidFill>
                            <a:srgbClr val="171616"/>
                          </a:solidFill>
                        </a:rPr>
                        <a:t>Antimuscarinic effects, Postural hypotension, Sexual dysfunction</a:t>
                      </a:r>
                      <a:endParaRPr sz="1200"/>
                    </a:p>
                    <a:p>
                      <a:pPr indent="0" lvl="0" marL="0" marR="0" rtl="0" algn="l">
                        <a:spcBef>
                          <a:spcPts val="0"/>
                        </a:spcBef>
                        <a:spcAft>
                          <a:spcPts val="0"/>
                        </a:spcAft>
                        <a:buNone/>
                      </a:pPr>
                      <a:r>
                        <a:rPr lang="en-US" sz="1200" u="none" cap="none" strike="noStrike">
                          <a:solidFill>
                            <a:srgbClr val="171616"/>
                          </a:solidFill>
                        </a:rPr>
                        <a:t>(phenelzine.), Sedation, sleep disturbance.</a:t>
                      </a:r>
                      <a:endParaRPr sz="1200"/>
                    </a:p>
                    <a:p>
                      <a:pPr indent="0" lvl="0" marL="0" marR="0" rtl="0" algn="l">
                        <a:spcBef>
                          <a:spcPts val="0"/>
                        </a:spcBef>
                        <a:spcAft>
                          <a:spcPts val="0"/>
                        </a:spcAft>
                        <a:buNone/>
                      </a:pPr>
                      <a:r>
                        <a:rPr lang="en-US" sz="1200" u="none" cap="none" strike="noStrike">
                          <a:solidFill>
                            <a:srgbClr val="171616"/>
                          </a:solidFill>
                        </a:rPr>
                        <a:t>Weight gain, Hepatotoxicity ( </a:t>
                      </a:r>
                      <a:r>
                        <a:rPr b="1" lang="en-US" sz="1200" u="none" cap="none" strike="noStrike">
                          <a:solidFill>
                            <a:schemeClr val="accent2"/>
                          </a:solidFill>
                        </a:rPr>
                        <a:t>phenelzine</a:t>
                      </a:r>
                      <a:r>
                        <a:rPr lang="en-US" sz="1200" u="none" cap="none" strike="noStrike">
                          <a:solidFill>
                            <a:srgbClr val="171616"/>
                          </a:solidFill>
                        </a:rPr>
                        <a:t>).</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45200">
                <a:tc>
                  <a:txBody>
                    <a:bodyPr>
                      <a:noAutofit/>
                    </a:bodyPr>
                    <a:lstStyle/>
                    <a:p>
                      <a:pPr indent="0" lvl="0" marL="0" rtl="0" algn="l">
                        <a:spcBef>
                          <a:spcPts val="0"/>
                        </a:spcBef>
                        <a:spcAft>
                          <a:spcPts val="0"/>
                        </a:spcAft>
                        <a:buNone/>
                      </a:pPr>
                      <a:r>
                        <a:t/>
                      </a:r>
                      <a:endParaRPr sz="1200"/>
                    </a:p>
                  </a:txBody>
                  <a:tcPr marT="45725" marB="45725" marR="91450" marL="91450" anchor="ctr">
                    <a:lnR cap="flat" cmpd="sng" w="12700">
                      <a:solidFill>
                        <a:schemeClr val="dk1"/>
                      </a:solidFill>
                      <a:prstDash val="solid"/>
                      <a:round/>
                      <a:headEnd len="sm" w="sm" type="none"/>
                      <a:tailEnd len="sm" w="sm" type="none"/>
                    </a:lnR>
                    <a:solidFill>
                      <a:srgbClr val="BEFDED"/>
                    </a:solidFill>
                  </a:tcPr>
                </a:tc>
                <a:tc>
                  <a:txBody>
                    <a:bodyPr>
                      <a:noAutofit/>
                    </a:bodyPr>
                    <a:lstStyle/>
                    <a:p>
                      <a:pPr indent="0" lvl="0" marL="0" marR="0" rtl="0" algn="l">
                        <a:spcBef>
                          <a:spcPts val="0"/>
                        </a:spcBef>
                        <a:spcAft>
                          <a:spcPts val="0"/>
                        </a:spcAft>
                        <a:buNone/>
                      </a:pPr>
                      <a:r>
                        <a:rPr lang="en-US" sz="1200" u="none" cap="none" strike="noStrike">
                          <a:solidFill>
                            <a:srgbClr val="171616"/>
                          </a:solidFill>
                        </a:rPr>
                        <a:t>- Glaucoma, Enlarged Prostate</a:t>
                      </a:r>
                      <a:endParaRPr sz="1200"/>
                    </a:p>
                    <a:p>
                      <a:pPr indent="0" lvl="0" marL="0" marR="0" rtl="0" algn="l">
                        <a:spcBef>
                          <a:spcPts val="0"/>
                        </a:spcBef>
                        <a:spcAft>
                          <a:spcPts val="0"/>
                        </a:spcAft>
                        <a:buNone/>
                      </a:pPr>
                      <a:r>
                        <a:rPr lang="en-US" sz="1200" u="none" cap="none" strike="noStrike">
                          <a:solidFill>
                            <a:srgbClr val="171616"/>
                          </a:solidFill>
                        </a:rPr>
                        <a:t>- Monotherapy in manic-depressive illness</a:t>
                      </a:r>
                      <a:endParaRPr sz="1200"/>
                    </a:p>
                    <a:p>
                      <a:pPr indent="0" lvl="0" marL="0" marR="0" rtl="0" algn="l">
                        <a:spcBef>
                          <a:spcPts val="0"/>
                        </a:spcBef>
                        <a:spcAft>
                          <a:spcPts val="0"/>
                        </a:spcAft>
                        <a:buNone/>
                      </a:pPr>
                      <a:r>
                        <a:rPr lang="en-US" sz="1200" u="none" cap="none" strike="noStrike">
                          <a:solidFill>
                            <a:srgbClr val="171616"/>
                          </a:solidFill>
                        </a:rPr>
                        <a:t>- Seizure disorders </a:t>
                      </a:r>
                      <a:endParaRPr sz="1200"/>
                    </a:p>
                    <a:p>
                      <a:pPr indent="0" lvl="0" marL="0" marR="0" rtl="0" algn="l">
                        <a:lnSpc>
                          <a:spcPct val="100000"/>
                        </a:lnSpc>
                        <a:spcBef>
                          <a:spcPts val="0"/>
                        </a:spcBef>
                        <a:spcAft>
                          <a:spcPts val="0"/>
                        </a:spcAft>
                        <a:buClr>
                          <a:srgbClr val="171616"/>
                        </a:buClr>
                        <a:buSzPts val="1200"/>
                        <a:buFont typeface="Arial"/>
                        <a:buNone/>
                      </a:pPr>
                      <a:r>
                        <a:rPr lang="en-US" sz="1200" u="none" cap="none" strike="noStrike">
                          <a:solidFill>
                            <a:srgbClr val="171616"/>
                          </a:solidFill>
                        </a:rPr>
                        <a:t>- </a:t>
                      </a:r>
                      <a:r>
                        <a:rPr b="1" lang="en-US" sz="1200" u="none" cap="none" strike="noStrike">
                          <a:solidFill>
                            <a:srgbClr val="171616"/>
                          </a:solidFill>
                        </a:rPr>
                        <a:t>TCAs should not be given with MAOIs "</a:t>
                      </a:r>
                      <a:r>
                        <a:rPr b="1" lang="en-US" sz="1200" u="none" cap="none" strike="noStrike">
                          <a:solidFill>
                            <a:srgbClr val="FF0000"/>
                          </a:solidFill>
                        </a:rPr>
                        <a:t>hypertensive crisis</a:t>
                      </a:r>
                      <a:r>
                        <a:rPr b="1" lang="en-US" sz="1200" u="none" cap="none" strike="noStrike">
                          <a:solidFill>
                            <a:srgbClr val="171616"/>
                          </a:solidFill>
                        </a:rPr>
                        <a:t>".</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n-US" sz="1200" u="none" cap="none" strike="noStrike"/>
                        <a:t>------</a:t>
                      </a:r>
                      <a:endParaRPr sz="12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590" name="Google Shape;590;p45"/>
          <p:cNvSpPr txBox="1"/>
          <p:nvPr/>
        </p:nvSpPr>
        <p:spPr>
          <a:xfrm>
            <a:off x="0" y="394525"/>
            <a:ext cx="660300" cy="29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a:t>
            </a:r>
            <a:endParaRPr b="1">
              <a:latin typeface="Century Gothic"/>
              <a:ea typeface="Century Gothic"/>
              <a:cs typeface="Century Gothic"/>
              <a:sym typeface="Century Gothic"/>
            </a:endParaRPr>
          </a:p>
        </p:txBody>
      </p:sp>
      <p:sp>
        <p:nvSpPr>
          <p:cNvPr id="591" name="Google Shape;591;p45"/>
          <p:cNvSpPr txBox="1"/>
          <p:nvPr/>
        </p:nvSpPr>
        <p:spPr>
          <a:xfrm rot="-5400000">
            <a:off x="-1264950" y="1955225"/>
            <a:ext cx="3190200" cy="6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Mechanism of Action</a:t>
            </a:r>
            <a:endParaRPr b="1">
              <a:latin typeface="Century Gothic"/>
              <a:ea typeface="Century Gothic"/>
              <a:cs typeface="Century Gothic"/>
              <a:sym typeface="Century Gothic"/>
            </a:endParaRPr>
          </a:p>
        </p:txBody>
      </p:sp>
      <p:sp>
        <p:nvSpPr>
          <p:cNvPr id="592" name="Google Shape;592;p45"/>
          <p:cNvSpPr txBox="1"/>
          <p:nvPr/>
        </p:nvSpPr>
        <p:spPr>
          <a:xfrm rot="-5400000">
            <a:off x="-485850" y="4420975"/>
            <a:ext cx="1632000" cy="64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P.K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Drug Interaction</a:t>
            </a:r>
            <a:endParaRPr b="1">
              <a:latin typeface="Century Gothic"/>
              <a:ea typeface="Century Gothic"/>
              <a:cs typeface="Century Gothic"/>
              <a:sym typeface="Century Gothic"/>
            </a:endParaRPr>
          </a:p>
        </p:txBody>
      </p:sp>
      <p:sp>
        <p:nvSpPr>
          <p:cNvPr id="593" name="Google Shape;593;p45"/>
          <p:cNvSpPr txBox="1"/>
          <p:nvPr/>
        </p:nvSpPr>
        <p:spPr>
          <a:xfrm rot="-5400000">
            <a:off x="-288000" y="5836725"/>
            <a:ext cx="1221000" cy="64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Indications</a:t>
            </a:r>
            <a:endParaRPr b="1">
              <a:latin typeface="Century Gothic"/>
              <a:ea typeface="Century Gothic"/>
              <a:cs typeface="Century Gothic"/>
              <a:sym typeface="Century Gothic"/>
            </a:endParaRPr>
          </a:p>
        </p:txBody>
      </p:sp>
      <p:sp>
        <p:nvSpPr>
          <p:cNvPr id="594" name="Google Shape;594;p45"/>
          <p:cNvSpPr txBox="1"/>
          <p:nvPr/>
        </p:nvSpPr>
        <p:spPr>
          <a:xfrm rot="-5400000">
            <a:off x="-583650" y="7367425"/>
            <a:ext cx="1812300" cy="64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ADRs</a:t>
            </a:r>
            <a:endParaRPr b="1">
              <a:solidFill>
                <a:srgbClr val="FFFFFF"/>
              </a:solidFill>
              <a:latin typeface="Century Gothic"/>
              <a:ea typeface="Century Gothic"/>
              <a:cs typeface="Century Gothic"/>
              <a:sym typeface="Century Gothic"/>
            </a:endParaRPr>
          </a:p>
        </p:txBody>
      </p:sp>
      <p:sp>
        <p:nvSpPr>
          <p:cNvPr id="595" name="Google Shape;595;p45"/>
          <p:cNvSpPr txBox="1"/>
          <p:nvPr/>
        </p:nvSpPr>
        <p:spPr>
          <a:xfrm rot="-5400000">
            <a:off x="-314850" y="8932625"/>
            <a:ext cx="1290000" cy="64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C.I</a:t>
            </a:r>
            <a:endParaRPr b="1">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graphicFrame>
        <p:nvGraphicFramePr>
          <p:cNvPr id="601" name="Google Shape;601;p46"/>
          <p:cNvGraphicFramePr/>
          <p:nvPr/>
        </p:nvGraphicFramePr>
        <p:xfrm>
          <a:off x="5688" y="-7"/>
          <a:ext cx="3000000" cy="3000000"/>
        </p:xfrm>
        <a:graphic>
          <a:graphicData uri="http://schemas.openxmlformats.org/drawingml/2006/table">
            <a:tbl>
              <a:tblPr bandRow="1" firstRow="1">
                <a:noFill/>
                <a:tableStyleId>{0FDCA8C5-64D8-4F84-B667-37A322D8AA0F}</a:tableStyleId>
              </a:tblPr>
              <a:tblGrid>
                <a:gridCol w="382900"/>
                <a:gridCol w="2369950"/>
                <a:gridCol w="2111000"/>
                <a:gridCol w="1988750"/>
              </a:tblGrid>
              <a:tr h="450975">
                <a:tc gridSpan="4">
                  <a:txBody>
                    <a:bodyPr>
                      <a:noAutofit/>
                    </a:bodyPr>
                    <a:lstStyle/>
                    <a:p>
                      <a:pPr indent="0" lvl="0" marL="0" marR="0" rtl="0" algn="ctr">
                        <a:spcBef>
                          <a:spcPts val="0"/>
                        </a:spcBef>
                        <a:spcAft>
                          <a:spcPts val="0"/>
                        </a:spcAft>
                        <a:buNone/>
                      </a:pPr>
                      <a:r>
                        <a:rPr b="1" lang="en-US" sz="2000" u="none" cap="none" strike="noStrike">
                          <a:solidFill>
                            <a:schemeClr val="lt1"/>
                          </a:solidFill>
                        </a:rPr>
                        <a:t>Summary of </a:t>
                      </a:r>
                      <a:r>
                        <a:rPr b="1" lang="en-US" sz="2000" u="none" cap="none" strike="noStrike">
                          <a:solidFill>
                            <a:srgbClr val="FFFF00"/>
                          </a:solidFill>
                        </a:rPr>
                        <a:t>new</a:t>
                      </a:r>
                      <a:r>
                        <a:rPr b="1" lang="en-US" sz="2000" u="none" cap="none" strike="noStrike">
                          <a:solidFill>
                            <a:schemeClr val="lt1"/>
                          </a:solidFill>
                        </a:rPr>
                        <a:t> antidepressants</a:t>
                      </a:r>
                      <a:endParaRPr sz="2000"/>
                    </a:p>
                  </a:txBody>
                  <a:tcPr marT="45725" marB="45725" marR="91450" marL="91450" anchor="ctr">
                    <a:solidFill>
                      <a:schemeClr val="accent1"/>
                    </a:solidFill>
                  </a:tcPr>
                </a:tc>
                <a:tc hMerge="1"/>
                <a:tc hMerge="1"/>
                <a:tc hMerge="1"/>
              </a:tr>
              <a:tr h="762200">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9E9E9E"/>
                    </a:solidFill>
                  </a:tcPr>
                </a:tc>
                <a:tc>
                  <a:txBody>
                    <a:bodyPr>
                      <a:noAutofit/>
                    </a:bodyPr>
                    <a:lstStyle/>
                    <a:p>
                      <a:pPr indent="0" lvl="0" marL="0" marR="0" rtl="0" algn="ctr">
                        <a:spcBef>
                          <a:spcPts val="0"/>
                        </a:spcBef>
                        <a:spcAft>
                          <a:spcPts val="0"/>
                        </a:spcAft>
                        <a:buNone/>
                      </a:pPr>
                      <a:r>
                        <a:rPr b="1" lang="en-US" sz="1350" u="none" cap="none" strike="noStrike">
                          <a:solidFill>
                            <a:schemeClr val="accent2"/>
                          </a:solidFill>
                        </a:rPr>
                        <a:t>SSRI’s</a:t>
                      </a:r>
                      <a:endParaRPr b="1" sz="135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565"/>
                    </a:solidFill>
                  </a:tcPr>
                </a:tc>
                <a:tc>
                  <a:txBody>
                    <a:bodyPr>
                      <a:noAutofit/>
                    </a:bodyPr>
                    <a:lstStyle/>
                    <a:p>
                      <a:pPr indent="0" lvl="0" marL="0" marR="0" rtl="0" algn="ctr">
                        <a:spcBef>
                          <a:spcPts val="0"/>
                        </a:spcBef>
                        <a:spcAft>
                          <a:spcPts val="0"/>
                        </a:spcAft>
                        <a:buNone/>
                      </a:pPr>
                      <a:r>
                        <a:rPr b="1" lang="en-US" sz="1350" u="none" cap="none" strike="noStrike">
                          <a:solidFill>
                            <a:schemeClr val="accent2"/>
                          </a:solidFill>
                        </a:rPr>
                        <a:t>NaSSA</a:t>
                      </a:r>
                      <a:endParaRPr b="1" sz="135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4F2F0"/>
                    </a:solidFill>
                  </a:tcPr>
                </a:tc>
                <a:tc>
                  <a:txBody>
                    <a:bodyPr>
                      <a:noAutofit/>
                    </a:bodyPr>
                    <a:lstStyle/>
                    <a:p>
                      <a:pPr indent="0" lvl="0" marL="0" marR="0" rtl="0" algn="ctr">
                        <a:spcBef>
                          <a:spcPts val="0"/>
                        </a:spcBef>
                        <a:spcAft>
                          <a:spcPts val="0"/>
                        </a:spcAft>
                        <a:buNone/>
                      </a:pPr>
                      <a:r>
                        <a:rPr b="1" lang="en-US" sz="1350" u="none" cap="none" strike="noStrike">
                          <a:solidFill>
                            <a:schemeClr val="accent2"/>
                          </a:solidFill>
                        </a:rPr>
                        <a:t>SARI</a:t>
                      </a:r>
                      <a:endParaRPr b="1" sz="135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EE0E8"/>
                    </a:solidFill>
                  </a:tcPr>
                </a:tc>
              </a:tr>
              <a:tr h="1339575">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D8D8D8"/>
                    </a:solidFill>
                  </a:tcPr>
                </a:tc>
                <a:tc>
                  <a:txBody>
                    <a:bodyPr>
                      <a:noAutofit/>
                    </a:bodyPr>
                    <a:lstStyle/>
                    <a:p>
                      <a:pPr indent="0" lvl="0" marL="0" marR="0" rtl="0" algn="ctr">
                        <a:lnSpc>
                          <a:spcPct val="100000"/>
                        </a:lnSpc>
                        <a:spcBef>
                          <a:spcPts val="0"/>
                        </a:spcBef>
                        <a:spcAft>
                          <a:spcPts val="0"/>
                        </a:spcAft>
                        <a:buClr>
                          <a:schemeClr val="accent2"/>
                        </a:buClr>
                        <a:buSzPts val="1400"/>
                        <a:buFont typeface="Century Gothic"/>
                        <a:buNone/>
                      </a:pPr>
                      <a:r>
                        <a:rPr b="1" lang="en-US" sz="1200" u="none" cap="none" strike="noStrike">
                          <a:solidFill>
                            <a:schemeClr val="accent2"/>
                          </a:solidFill>
                        </a:rPr>
                        <a:t>Fluoxetine, Paroxetine, Fluvoxamine, Sertraline, Citalopram, Escitalopram</a:t>
                      </a:r>
                      <a:endParaRPr b="1"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accent2"/>
                        </a:buClr>
                        <a:buSzPts val="1400"/>
                        <a:buFont typeface="Century Gothic"/>
                        <a:buNone/>
                      </a:pPr>
                      <a:r>
                        <a:rPr b="1" lang="en-US" sz="1200" u="none" cap="none" strike="noStrike">
                          <a:solidFill>
                            <a:schemeClr val="accent2"/>
                          </a:solidFill>
                        </a:rPr>
                        <a:t>Mirtazapine </a:t>
                      </a:r>
                      <a:endParaRPr b="1" sz="12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b="1" lang="en-US" sz="1200" u="none" cap="none" strike="noStrike">
                          <a:solidFill>
                            <a:schemeClr val="accent2"/>
                          </a:solidFill>
                        </a:rPr>
                        <a:t>Trazodone, Nefazodone</a:t>
                      </a:r>
                      <a:endParaRPr b="1" sz="12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61875">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BEFDED"/>
                    </a:solidFill>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Inhibit reuptake of serotonin </a:t>
                      </a:r>
                      <a:r>
                        <a:rPr lang="en-US" sz="1200" u="none" cap="none" strike="noStrike">
                          <a:solidFill>
                            <a:srgbClr val="000000"/>
                          </a:solidFill>
                        </a:rPr>
                        <a:t>= ↑ conc</a:t>
                      </a:r>
                      <a:endParaRPr sz="12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000000"/>
                          </a:solidFill>
                        </a:rPr>
                        <a:t>• Blocks presynaptic α2</a:t>
                      </a:r>
                      <a:endParaRPr sz="1200">
                        <a:solidFill>
                          <a:srgbClr val="000000"/>
                        </a:solidFill>
                      </a:endParaRPr>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000000"/>
                          </a:solidFill>
                        </a:rPr>
                        <a:t>• Blocks 5-HT3 &amp;    </a:t>
                      </a:r>
                      <a:endParaRPr sz="1200">
                        <a:solidFill>
                          <a:srgbClr val="000000"/>
                        </a:solidFill>
                      </a:endParaRPr>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000000"/>
                          </a:solidFill>
                        </a:rPr>
                        <a:t>5-HT2A</a:t>
                      </a:r>
                      <a:endParaRPr sz="12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000000"/>
                          </a:solidFill>
                        </a:rPr>
                        <a:t>Blocks 5HT uptake</a:t>
                      </a:r>
                      <a:endParaRPr sz="1200">
                        <a:solidFill>
                          <a:srgbClr val="000000"/>
                        </a:solidFill>
                      </a:endParaRPr>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000000"/>
                          </a:solidFill>
                        </a:rPr>
                        <a:t>5HT2A antagonists</a:t>
                      </a:r>
                      <a:endParaRPr sz="1200">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08100">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FFF565"/>
                    </a:solidFill>
                  </a:tcPr>
                </a:tc>
                <a:tc>
                  <a:txBody>
                    <a:bodyPr>
                      <a:noAutofit/>
                    </a:bodyPr>
                    <a:lstStyle/>
                    <a:p>
                      <a:pPr indent="0" lvl="0" marL="0" marR="0" rtl="0" algn="ctr">
                        <a:spcBef>
                          <a:spcPts val="0"/>
                        </a:spcBef>
                        <a:spcAft>
                          <a:spcPts val="0"/>
                        </a:spcAft>
                        <a:buNone/>
                      </a:pPr>
                      <a:r>
                        <a:rPr lang="en-US" sz="1200" u="none" cap="none" strike="noStrike">
                          <a:solidFill>
                            <a:srgbClr val="171616"/>
                          </a:solidFill>
                        </a:rPr>
                        <a:t>No antimuscarinic nor sedative effects Except Paroxetine.</a:t>
                      </a:r>
                      <a:endParaRPr sz="1200" u="none" cap="none" strike="noStrike">
                        <a:solidFill>
                          <a:srgbClr val="171616"/>
                        </a:solidFill>
                      </a:endParaRPr>
                    </a:p>
                    <a:p>
                      <a:pPr indent="0" lvl="0" marL="0" marR="0" rtl="0" algn="ctr">
                        <a:spcBef>
                          <a:spcPts val="0"/>
                        </a:spcBef>
                        <a:spcAft>
                          <a:spcPts val="0"/>
                        </a:spcAft>
                        <a:buNone/>
                      </a:pPr>
                      <a:r>
                        <a:rPr lang="en-US" sz="1200" u="none" cap="none" strike="noStrike">
                          <a:solidFill>
                            <a:srgbClr val="171616"/>
                          </a:solidFill>
                        </a:rPr>
                        <a:t>Shouldn’t use with:</a:t>
                      </a:r>
                      <a:endParaRPr sz="1200"/>
                    </a:p>
                    <a:p>
                      <a:pPr indent="0" lvl="0" marL="0" marR="0" rtl="0" algn="ctr">
                        <a:spcBef>
                          <a:spcPts val="0"/>
                        </a:spcBef>
                        <a:spcAft>
                          <a:spcPts val="0"/>
                        </a:spcAft>
                        <a:buNone/>
                      </a:pPr>
                      <a:r>
                        <a:rPr lang="en-US" sz="1200" u="none" cap="none" strike="noStrike">
                          <a:solidFill>
                            <a:srgbClr val="171616"/>
                          </a:solidFill>
                        </a:rPr>
                        <a:t>   TCA (increase toxicity)</a:t>
                      </a:r>
                      <a:endParaRPr sz="1200"/>
                    </a:p>
                    <a:p>
                      <a:pPr indent="0" lvl="0" marL="0" marR="0" rtl="0" algn="ctr">
                        <a:spcBef>
                          <a:spcPts val="0"/>
                        </a:spcBef>
                        <a:spcAft>
                          <a:spcPts val="0"/>
                        </a:spcAft>
                        <a:buNone/>
                      </a:pPr>
                      <a:r>
                        <a:rPr lang="en-US" sz="1200" u="none" cap="none" strike="noStrike">
                          <a:solidFill>
                            <a:srgbClr val="171616"/>
                          </a:solidFill>
                        </a:rPr>
                        <a:t>   MAOI (Serotonin </a:t>
                      </a:r>
                      <a:endParaRPr sz="1200" u="none" cap="none" strike="noStrike">
                        <a:solidFill>
                          <a:srgbClr val="171616"/>
                        </a:solidFill>
                      </a:endParaRPr>
                    </a:p>
                    <a:p>
                      <a:pPr indent="0" lvl="0" marL="0" marR="0" rtl="0" algn="ctr">
                        <a:spcBef>
                          <a:spcPts val="0"/>
                        </a:spcBef>
                        <a:spcAft>
                          <a:spcPts val="0"/>
                        </a:spcAft>
                        <a:buNone/>
                      </a:pPr>
                      <a:r>
                        <a:rPr lang="en-US" sz="1200" u="none" cap="none" strike="noStrike">
                          <a:solidFill>
                            <a:srgbClr val="171616"/>
                          </a:solidFill>
                        </a:rPr>
                        <a:t>   syndrome)</a:t>
                      </a:r>
                      <a:endParaRPr sz="1200"/>
                    </a:p>
                    <a:p>
                      <a:pPr indent="0" lvl="0" marL="0" marR="0" rtl="0" algn="ctr">
                        <a:lnSpc>
                          <a:spcPct val="100000"/>
                        </a:lnSpc>
                        <a:spcBef>
                          <a:spcPts val="0"/>
                        </a:spcBef>
                        <a:spcAft>
                          <a:spcPts val="0"/>
                        </a:spcAft>
                        <a:buClr>
                          <a:srgbClr val="171616"/>
                        </a:buClr>
                        <a:buSzPts val="1400"/>
                        <a:buFont typeface="Arial"/>
                        <a:buNone/>
                      </a:pPr>
                      <a:r>
                        <a:rPr lang="en-US" sz="1200" u="none" cap="none" strike="noStrike">
                          <a:solidFill>
                            <a:srgbClr val="171616"/>
                          </a:solidFill>
                        </a:rPr>
                        <a:t>They are enzyme </a:t>
                      </a:r>
                      <a:r>
                        <a:rPr lang="en-US" sz="1200" u="sng" cap="none" strike="noStrike">
                          <a:solidFill>
                            <a:srgbClr val="171616"/>
                          </a:solidFill>
                        </a:rPr>
                        <a:t>inhibitors</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n-US" sz="1200" u="none" cap="none" strike="noStrike">
                          <a:solidFill>
                            <a:srgbClr val="000000"/>
                          </a:solidFill>
                        </a:rPr>
                        <a:t>Preferred in cancer patients because:</a:t>
                      </a:r>
                      <a:endParaRPr sz="1200">
                        <a:solidFill>
                          <a:srgbClr val="000000"/>
                        </a:solidFill>
                      </a:endParaRPr>
                    </a:p>
                    <a:p>
                      <a:pPr indent="0" lvl="0" marL="0" marR="0" rtl="0" algn="ctr">
                        <a:spcBef>
                          <a:spcPts val="0"/>
                        </a:spcBef>
                        <a:spcAft>
                          <a:spcPts val="0"/>
                        </a:spcAft>
                        <a:buNone/>
                      </a:pPr>
                      <a:r>
                        <a:rPr lang="en-US" sz="1200" u="none" cap="none" strike="noStrike">
                          <a:solidFill>
                            <a:srgbClr val="000000"/>
                          </a:solidFill>
                        </a:rPr>
                        <a:t>1. Improves appetite</a:t>
                      </a:r>
                      <a:endParaRPr sz="1200">
                        <a:solidFill>
                          <a:srgbClr val="000000"/>
                        </a:solidFill>
                      </a:endParaRPr>
                    </a:p>
                    <a:p>
                      <a:pPr indent="0" lvl="0" marL="0" marR="0" rtl="0" algn="ctr">
                        <a:spcBef>
                          <a:spcPts val="0"/>
                        </a:spcBef>
                        <a:spcAft>
                          <a:spcPts val="0"/>
                        </a:spcAft>
                        <a:buNone/>
                      </a:pPr>
                      <a:r>
                        <a:rPr lang="en-US" sz="1200" u="none" cap="none" strike="noStrike">
                          <a:solidFill>
                            <a:srgbClr val="000000"/>
                          </a:solidFill>
                        </a:rPr>
                        <a:t>2- nausea &amp; vomiting </a:t>
                      </a:r>
                      <a:r>
                        <a:rPr lang="en-US" sz="1200">
                          <a:solidFill>
                            <a:srgbClr val="000000"/>
                          </a:solidFill>
                        </a:rPr>
                        <a:t>      </a:t>
                      </a:r>
                      <a:r>
                        <a:rPr lang="en-US" sz="1200" u="none" cap="none" strike="noStrike">
                          <a:solidFill>
                            <a:srgbClr val="000000"/>
                          </a:solidFill>
                        </a:rPr>
                        <a:t>(5-HT3 blocking)</a:t>
                      </a:r>
                      <a:endParaRPr sz="1200">
                        <a:solidFill>
                          <a:srgbClr val="000000"/>
                        </a:solidFill>
                      </a:endParaRPr>
                    </a:p>
                    <a:p>
                      <a:pPr indent="0" lvl="0" marL="0" marR="0" rtl="0" algn="ctr">
                        <a:spcBef>
                          <a:spcPts val="0"/>
                        </a:spcBef>
                        <a:spcAft>
                          <a:spcPts val="0"/>
                        </a:spcAft>
                        <a:buNone/>
                      </a:pPr>
                      <a:r>
                        <a:rPr lang="en-US" sz="1200" u="none" cap="none" strike="noStrike">
                          <a:solidFill>
                            <a:srgbClr val="000000"/>
                          </a:solidFill>
                        </a:rPr>
                        <a:t>3-   body weight</a:t>
                      </a:r>
                      <a:endParaRPr sz="1200">
                        <a:solidFill>
                          <a:srgbClr val="000000"/>
                        </a:solidFill>
                      </a:endParaRPr>
                    </a:p>
                    <a:p>
                      <a:pPr indent="0" lvl="0" marL="0" marR="0" rtl="0" algn="ctr">
                        <a:spcBef>
                          <a:spcPts val="0"/>
                        </a:spcBef>
                        <a:spcAft>
                          <a:spcPts val="0"/>
                        </a:spcAft>
                        <a:buNone/>
                      </a:pPr>
                      <a:r>
                        <a:rPr lang="en-US" sz="1200" u="none" cap="none" strike="noStrike">
                          <a:solidFill>
                            <a:srgbClr val="000000"/>
                          </a:solidFill>
                        </a:rPr>
                        <a:t>4- Sedation (potent antihistaminic)</a:t>
                      </a:r>
                      <a:endParaRPr sz="1200">
                        <a:solidFill>
                          <a:srgbClr val="000000"/>
                        </a:solidFill>
                      </a:endParaRPr>
                    </a:p>
                    <a:p>
                      <a:pPr indent="0" lvl="0" marL="0" marR="0" rtl="0" algn="ctr">
                        <a:spcBef>
                          <a:spcPts val="0"/>
                        </a:spcBef>
                        <a:spcAft>
                          <a:spcPts val="0"/>
                        </a:spcAft>
                        <a:buNone/>
                      </a:pPr>
                      <a:r>
                        <a:rPr lang="en-US" sz="1200" u="none" cap="none" strike="noStrike">
                          <a:solidFill>
                            <a:srgbClr val="000000"/>
                          </a:solidFill>
                        </a:rPr>
                        <a:t>5- Less sexual dysfunction (5-HT2 blocking)</a:t>
                      </a:r>
                      <a:endParaRPr sz="1200">
                        <a:solidFill>
                          <a:srgbClr val="000000"/>
                        </a:solidFill>
                      </a:endParaRPr>
                    </a:p>
                    <a:p>
                      <a:pPr indent="0" lvl="0" marL="0" marR="0" rtl="0" algn="ctr">
                        <a:spcBef>
                          <a:spcPts val="0"/>
                        </a:spcBef>
                        <a:spcAft>
                          <a:spcPts val="0"/>
                        </a:spcAft>
                        <a:buNone/>
                      </a:pPr>
                      <a:r>
                        <a:rPr lang="en-US" sz="1200" u="none" cap="none" strike="noStrike">
                          <a:solidFill>
                            <a:srgbClr val="000000"/>
                          </a:solidFill>
                        </a:rPr>
                        <a:t>6- Has no anti-muscarinic effect .</a:t>
                      </a:r>
                      <a:endParaRPr sz="12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200">
                          <a:solidFill>
                            <a:srgbClr val="000000"/>
                          </a:solidFill>
                        </a:rPr>
                        <a:t>---</a:t>
                      </a:r>
                      <a:endParaRPr sz="1200">
                        <a:solidFill>
                          <a:srgbClr val="000000"/>
                        </a:solidFill>
                      </a:endParaRPr>
                    </a:p>
                  </a:txBody>
                  <a:tcPr marT="45725" marB="45725"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r h="1604450">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FFD80E"/>
                    </a:solidFill>
                  </a:tcPr>
                </a:tc>
                <a:tc>
                  <a:txBody>
                    <a:bodyPr>
                      <a:noAutofit/>
                    </a:bodyPr>
                    <a:lstStyle/>
                    <a:p>
                      <a:pPr indent="0" lvl="0" marL="0" marR="0" rtl="0" algn="ctr">
                        <a:lnSpc>
                          <a:spcPct val="100000"/>
                        </a:lnSpc>
                        <a:spcBef>
                          <a:spcPts val="0"/>
                        </a:spcBef>
                        <a:spcAft>
                          <a:spcPts val="0"/>
                        </a:spcAft>
                        <a:buClr>
                          <a:srgbClr val="171616"/>
                        </a:buClr>
                        <a:buSzPts val="1250"/>
                        <a:buFont typeface="Arial"/>
                        <a:buNone/>
                      </a:pPr>
                      <a:r>
                        <a:rPr lang="en-US" sz="1200" u="none" cap="none" strike="noStrike">
                          <a:solidFill>
                            <a:srgbClr val="171616"/>
                          </a:solidFill>
                        </a:rPr>
                        <a:t>Depression</a:t>
                      </a:r>
                      <a:endParaRPr sz="1200"/>
                    </a:p>
                    <a:p>
                      <a:pPr indent="0" lvl="0" marL="0" marR="0" rtl="0" algn="ctr">
                        <a:lnSpc>
                          <a:spcPct val="100000"/>
                        </a:lnSpc>
                        <a:spcBef>
                          <a:spcPts val="0"/>
                        </a:spcBef>
                        <a:spcAft>
                          <a:spcPts val="0"/>
                        </a:spcAft>
                        <a:buClr>
                          <a:srgbClr val="171616"/>
                        </a:buClr>
                        <a:buSzPts val="1250"/>
                        <a:buFont typeface="Arial"/>
                        <a:buNone/>
                      </a:pPr>
                      <a:r>
                        <a:rPr lang="en-US" sz="1200" u="none" cap="none" strike="noStrike">
                          <a:solidFill>
                            <a:srgbClr val="171616"/>
                          </a:solidFill>
                        </a:rPr>
                        <a:t>Eating disorders- bulimia nervosa (</a:t>
                      </a:r>
                      <a:r>
                        <a:rPr lang="en-US" sz="1200" u="none" cap="none" strike="noStrike">
                          <a:solidFill>
                            <a:schemeClr val="accent2"/>
                          </a:solidFill>
                        </a:rPr>
                        <a:t>fluoxetine</a:t>
                      </a:r>
                      <a:r>
                        <a:rPr lang="en-US" sz="1200" u="none" cap="none" strike="noStrike">
                          <a:solidFill>
                            <a:srgbClr val="171616"/>
                          </a:solidFill>
                        </a:rPr>
                        <a:t>), </a:t>
                      </a:r>
                      <a:endParaRPr sz="1200"/>
                    </a:p>
                    <a:p>
                      <a:pPr indent="0" lvl="0" marL="0" marR="0" rtl="0" algn="ctr">
                        <a:lnSpc>
                          <a:spcPct val="100000"/>
                        </a:lnSpc>
                        <a:spcBef>
                          <a:spcPts val="0"/>
                        </a:spcBef>
                        <a:spcAft>
                          <a:spcPts val="0"/>
                        </a:spcAft>
                        <a:buClr>
                          <a:srgbClr val="171616"/>
                        </a:buClr>
                        <a:buSzPts val="1250"/>
                        <a:buFont typeface="Arial"/>
                        <a:buNone/>
                      </a:pPr>
                      <a:r>
                        <a:rPr lang="en-US" sz="1200" u="none" cap="none" strike="noStrike">
                          <a:solidFill>
                            <a:srgbClr val="171616"/>
                          </a:solidFill>
                        </a:rPr>
                        <a:t>Anorexia nervosa.</a:t>
                      </a:r>
                      <a:endParaRPr sz="1200"/>
                    </a:p>
                    <a:p>
                      <a:pPr indent="0" lvl="0" marL="0" marR="0" rtl="0" algn="ctr">
                        <a:lnSpc>
                          <a:spcPct val="100000"/>
                        </a:lnSpc>
                        <a:spcBef>
                          <a:spcPts val="0"/>
                        </a:spcBef>
                        <a:spcAft>
                          <a:spcPts val="0"/>
                        </a:spcAft>
                        <a:buClr>
                          <a:srgbClr val="171616"/>
                        </a:buClr>
                        <a:buSzPts val="1250"/>
                        <a:buFont typeface="Arial"/>
                        <a:buNone/>
                      </a:pPr>
                      <a:r>
                        <a:rPr lang="en-US" sz="1200" u="none" cap="none" strike="noStrike">
                          <a:solidFill>
                            <a:srgbClr val="171616"/>
                          </a:solidFill>
                        </a:rPr>
                        <a:t>Treatment of</a:t>
                      </a:r>
                      <a:r>
                        <a:rPr lang="en-US" sz="1200">
                          <a:solidFill>
                            <a:srgbClr val="171616"/>
                          </a:solidFill>
                        </a:rPr>
                        <a:t> </a:t>
                      </a:r>
                      <a:r>
                        <a:rPr lang="en-US" sz="1200" u="none" cap="none" strike="noStrike">
                          <a:solidFill>
                            <a:srgbClr val="171616"/>
                          </a:solidFill>
                        </a:rPr>
                        <a:t>premature ejaculation (via stim of 5-HT2A).</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n-US" sz="1200" u="none" cap="none" strike="noStrike">
                          <a:solidFill>
                            <a:srgbClr val="000000"/>
                          </a:solidFill>
                        </a:rPr>
                        <a:t>Anti-depressant for cancer patients</a:t>
                      </a:r>
                      <a:endParaRPr sz="12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200">
                          <a:solidFill>
                            <a:srgbClr val="000000"/>
                          </a:solidFill>
                        </a:rPr>
                        <a:t>---</a:t>
                      </a:r>
                      <a:endParaRPr sz="1200">
                        <a:solidFill>
                          <a:srgbClr val="000000"/>
                        </a:solidFill>
                      </a:endParaRPr>
                    </a:p>
                  </a:txBody>
                  <a:tcPr marT="45725" marB="45725" marR="91450" marL="91450" anchor="ctr">
                    <a:lnL cap="flat" cmpd="sng" w="12700">
                      <a:solidFill>
                        <a:schemeClr val="dk1"/>
                      </a:solidFill>
                      <a:prstDash val="solid"/>
                      <a:round/>
                      <a:headEnd len="sm" w="sm" type="none"/>
                      <a:tailEnd len="sm" w="sm" type="none"/>
                    </a:lnL>
                  </a:tcPr>
                </a:tc>
              </a:tr>
              <a:tr h="1878800">
                <a:tc>
                  <a:txBody>
                    <a:bodyPr>
                      <a:noAutofit/>
                    </a:bodyPr>
                    <a:lstStyle/>
                    <a:p>
                      <a:pPr indent="0" lvl="0" marL="0" marR="0" rtl="0" algn="ctr">
                        <a:spcBef>
                          <a:spcPts val="0"/>
                        </a:spcBef>
                        <a:spcAft>
                          <a:spcPts val="0"/>
                        </a:spcAft>
                        <a:buNone/>
                      </a:pPr>
                      <a:r>
                        <a:t/>
                      </a:r>
                      <a:endParaRPr sz="1200" u="none" cap="none" strike="noStrike">
                        <a:solidFill>
                          <a:srgbClr val="171616"/>
                        </a:solidFill>
                      </a:endParaRPr>
                    </a:p>
                  </a:txBody>
                  <a:tcPr marT="45725" marB="45725" marR="91450" marL="91450" anchor="ctr">
                    <a:lnR cap="flat" cmpd="sng" w="12700">
                      <a:solidFill>
                        <a:schemeClr val="dk1"/>
                      </a:solidFill>
                      <a:prstDash val="solid"/>
                      <a:round/>
                      <a:headEnd len="sm" w="sm" type="none"/>
                      <a:tailEnd len="sm" w="sm" type="none"/>
                    </a:lnR>
                    <a:solidFill>
                      <a:srgbClr val="FE444A"/>
                    </a:solidFill>
                  </a:tcPr>
                </a:tc>
                <a:tc>
                  <a:txBody>
                    <a:bodyPr>
                      <a:noAutofit/>
                    </a:bodyPr>
                    <a:lstStyle/>
                    <a:p>
                      <a:pPr indent="0" lvl="0" marL="0" marR="0" rtl="0" algn="ctr">
                        <a:spcBef>
                          <a:spcPts val="0"/>
                        </a:spcBef>
                        <a:spcAft>
                          <a:spcPts val="0"/>
                        </a:spcAft>
                        <a:buNone/>
                      </a:pPr>
                      <a:r>
                        <a:rPr lang="en-US" sz="1200" u="none" cap="none" strike="noStrike">
                          <a:solidFill>
                            <a:srgbClr val="171616"/>
                          </a:solidFill>
                        </a:rPr>
                        <a:t>GIT symptoms (5-HT3 stimulation)</a:t>
                      </a:r>
                      <a:endParaRPr sz="1200"/>
                    </a:p>
                    <a:p>
                      <a:pPr indent="0" lvl="0" marL="0" marR="0" rtl="0" algn="ctr">
                        <a:spcBef>
                          <a:spcPts val="0"/>
                        </a:spcBef>
                        <a:spcAft>
                          <a:spcPts val="0"/>
                        </a:spcAft>
                        <a:buNone/>
                      </a:pPr>
                      <a:r>
                        <a:rPr lang="en-US" sz="1200" u="none" cap="none" strike="noStrike">
                          <a:solidFill>
                            <a:srgbClr val="171616"/>
                          </a:solidFill>
                        </a:rPr>
                        <a:t>Drowsiness (by </a:t>
                      </a:r>
                      <a:r>
                        <a:rPr lang="en-US" sz="1200" u="none" cap="none" strike="noStrike">
                          <a:solidFill>
                            <a:schemeClr val="accent2"/>
                          </a:solidFill>
                        </a:rPr>
                        <a:t>fluvoxamine</a:t>
                      </a:r>
                      <a:r>
                        <a:rPr lang="en-US" sz="1200" u="none" cap="none" strike="noStrike">
                          <a:solidFill>
                            <a:srgbClr val="171616"/>
                          </a:solidFill>
                        </a:rPr>
                        <a:t>)</a:t>
                      </a:r>
                      <a:endParaRPr sz="1200"/>
                    </a:p>
                    <a:p>
                      <a:pPr indent="0" lvl="0" marL="0" marR="0" rtl="0" algn="ctr">
                        <a:spcBef>
                          <a:spcPts val="0"/>
                        </a:spcBef>
                        <a:spcAft>
                          <a:spcPts val="0"/>
                        </a:spcAft>
                        <a:buNone/>
                      </a:pPr>
                      <a:r>
                        <a:rPr lang="en-US" sz="1200" u="none" cap="none" strike="noStrike">
                          <a:solidFill>
                            <a:srgbClr val="171616"/>
                          </a:solidFill>
                        </a:rPr>
                        <a:t>Loss of libido, delayed ejaculation. (5-HT2A stimulation)</a:t>
                      </a:r>
                      <a:endParaRPr sz="1200"/>
                    </a:p>
                    <a:p>
                      <a:pPr indent="0" lvl="0" marL="0" marR="0" rtl="0" algn="ctr">
                        <a:spcBef>
                          <a:spcPts val="0"/>
                        </a:spcBef>
                        <a:spcAft>
                          <a:spcPts val="0"/>
                        </a:spcAft>
                        <a:buNone/>
                      </a:pPr>
                      <a:r>
                        <a:rPr lang="en-US" sz="1200" u="none" cap="none" strike="noStrike">
                          <a:solidFill>
                            <a:srgbClr val="171616"/>
                          </a:solidFill>
                        </a:rPr>
                        <a:t>Discontinuation syndrome</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000000"/>
                          </a:solidFill>
                        </a:rPr>
                        <a:t>Blocking 5HT2C, and H1 receptors cause side effects: sedation, and weight gain.</a:t>
                      </a:r>
                      <a:endParaRPr sz="1200">
                        <a:solidFill>
                          <a:srgbClr val="000000"/>
                        </a:solidFill>
                      </a:endParaRPr>
                    </a:p>
                    <a:p>
                      <a:pPr indent="0" lvl="0" marL="0" marR="0" rtl="0" algn="ctr">
                        <a:lnSpc>
                          <a:spcPct val="100000"/>
                        </a:lnSpc>
                        <a:spcBef>
                          <a:spcPts val="0"/>
                        </a:spcBef>
                        <a:spcAft>
                          <a:spcPts val="0"/>
                        </a:spcAft>
                        <a:buClr>
                          <a:schemeClr val="dk1"/>
                        </a:buClr>
                        <a:buSzPts val="1300"/>
                        <a:buFont typeface="Century Gothic"/>
                        <a:buNone/>
                      </a:pPr>
                      <a:r>
                        <a:t/>
                      </a:r>
                      <a:endParaRPr sz="1200" u="none" cap="none" strike="noStrike">
                        <a:solidFill>
                          <a:srgbClr val="00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US" sz="1200">
                          <a:solidFill>
                            <a:srgbClr val="000000"/>
                          </a:solidFill>
                        </a:rPr>
                        <a:t>---</a:t>
                      </a:r>
                      <a:endParaRPr sz="1200">
                        <a:solidFill>
                          <a:srgbClr val="000000"/>
                        </a:solidFill>
                      </a:endParaRPr>
                    </a:p>
                  </a:txBody>
                  <a:tcPr marT="45725" marB="45725" marR="91450" marL="91450" anchor="ctr">
                    <a:lnL cap="flat" cmpd="sng" w="12700">
                      <a:solidFill>
                        <a:schemeClr val="dk1"/>
                      </a:solidFill>
                      <a:prstDash val="solid"/>
                      <a:round/>
                      <a:headEnd len="sm" w="sm" type="none"/>
                      <a:tailEnd len="sm" w="sm" type="none"/>
                    </a:lnL>
                  </a:tcPr>
                </a:tc>
              </a:tr>
            </a:tbl>
          </a:graphicData>
        </a:graphic>
      </p:graphicFrame>
      <p:sp>
        <p:nvSpPr>
          <p:cNvPr id="602" name="Google Shape;602;p46"/>
          <p:cNvSpPr txBox="1"/>
          <p:nvPr/>
        </p:nvSpPr>
        <p:spPr>
          <a:xfrm rot="-5400000">
            <a:off x="-198150" y="649125"/>
            <a:ext cx="7593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Group</a:t>
            </a:r>
            <a:endParaRPr b="1">
              <a:latin typeface="Century Gothic"/>
              <a:ea typeface="Century Gothic"/>
              <a:cs typeface="Century Gothic"/>
              <a:sym typeface="Century Gothic"/>
            </a:endParaRPr>
          </a:p>
        </p:txBody>
      </p:sp>
      <p:sp>
        <p:nvSpPr>
          <p:cNvPr id="603" name="Google Shape;603;p46"/>
          <p:cNvSpPr txBox="1"/>
          <p:nvPr/>
        </p:nvSpPr>
        <p:spPr>
          <a:xfrm rot="-5400000">
            <a:off x="-447350" y="1686075"/>
            <a:ext cx="13089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a:t>
            </a:r>
            <a:endParaRPr b="1">
              <a:latin typeface="Century Gothic"/>
              <a:ea typeface="Century Gothic"/>
              <a:cs typeface="Century Gothic"/>
              <a:sym typeface="Century Gothic"/>
            </a:endParaRPr>
          </a:p>
        </p:txBody>
      </p:sp>
      <p:sp>
        <p:nvSpPr>
          <p:cNvPr id="604" name="Google Shape;604;p46"/>
          <p:cNvSpPr txBox="1"/>
          <p:nvPr/>
        </p:nvSpPr>
        <p:spPr>
          <a:xfrm rot="-5400000">
            <a:off x="-426350" y="2973950"/>
            <a:ext cx="12669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MOA</a:t>
            </a:r>
            <a:endParaRPr b="1">
              <a:latin typeface="Century Gothic"/>
              <a:ea typeface="Century Gothic"/>
              <a:cs typeface="Century Gothic"/>
              <a:sym typeface="Century Gothic"/>
            </a:endParaRPr>
          </a:p>
        </p:txBody>
      </p:sp>
      <p:sp>
        <p:nvSpPr>
          <p:cNvPr id="605" name="Google Shape;605;p46"/>
          <p:cNvSpPr txBox="1"/>
          <p:nvPr/>
        </p:nvSpPr>
        <p:spPr>
          <a:xfrm rot="-5400000">
            <a:off x="-1090700" y="4931200"/>
            <a:ext cx="25956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General Information</a:t>
            </a:r>
            <a:endParaRPr b="1">
              <a:latin typeface="Century Gothic"/>
              <a:ea typeface="Century Gothic"/>
              <a:cs typeface="Century Gothic"/>
              <a:sym typeface="Century Gothic"/>
            </a:endParaRPr>
          </a:p>
        </p:txBody>
      </p:sp>
      <p:sp>
        <p:nvSpPr>
          <p:cNvPr id="606" name="Google Shape;606;p46"/>
          <p:cNvSpPr txBox="1"/>
          <p:nvPr/>
        </p:nvSpPr>
        <p:spPr>
          <a:xfrm rot="-5400000">
            <a:off x="-599300" y="7047625"/>
            <a:ext cx="16128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Indications</a:t>
            </a:r>
            <a:endParaRPr b="1">
              <a:latin typeface="Century Gothic"/>
              <a:ea typeface="Century Gothic"/>
              <a:cs typeface="Century Gothic"/>
              <a:sym typeface="Century Gothic"/>
            </a:endParaRPr>
          </a:p>
        </p:txBody>
      </p:sp>
      <p:sp>
        <p:nvSpPr>
          <p:cNvPr id="607" name="Google Shape;607;p46"/>
          <p:cNvSpPr txBox="1"/>
          <p:nvPr/>
        </p:nvSpPr>
        <p:spPr>
          <a:xfrm rot="-5400000">
            <a:off x="-714350" y="8767125"/>
            <a:ext cx="18429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ADRs</a:t>
            </a:r>
            <a:endParaRPr b="1">
              <a:solidFill>
                <a:srgbClr val="FFFFF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graphicFrame>
        <p:nvGraphicFramePr>
          <p:cNvPr id="612" name="Google Shape;612;p47"/>
          <p:cNvGraphicFramePr/>
          <p:nvPr/>
        </p:nvGraphicFramePr>
        <p:xfrm>
          <a:off x="13050" y="-25"/>
          <a:ext cx="3000000" cy="3000000"/>
        </p:xfrm>
        <a:graphic>
          <a:graphicData uri="http://schemas.openxmlformats.org/drawingml/2006/table">
            <a:tbl>
              <a:tblPr bandRow="1" firstRow="1">
                <a:noFill/>
                <a:tableStyleId>{0FDCA8C5-64D8-4F84-B667-37A322D8AA0F}</a:tableStyleId>
              </a:tblPr>
              <a:tblGrid>
                <a:gridCol w="382900"/>
                <a:gridCol w="3033050"/>
                <a:gridCol w="1907900"/>
                <a:gridCol w="1508050"/>
              </a:tblGrid>
              <a:tr h="538450">
                <a:tc gridSpan="4">
                  <a:txBody>
                    <a:bodyPr>
                      <a:noAutofit/>
                    </a:bodyPr>
                    <a:lstStyle/>
                    <a:p>
                      <a:pPr indent="0" lvl="0" marL="0" marR="0" rtl="0" algn="ctr">
                        <a:lnSpc>
                          <a:spcPct val="100000"/>
                        </a:lnSpc>
                        <a:spcBef>
                          <a:spcPts val="0"/>
                        </a:spcBef>
                        <a:spcAft>
                          <a:spcPts val="0"/>
                        </a:spcAft>
                        <a:buClr>
                          <a:schemeClr val="lt1"/>
                        </a:buClr>
                        <a:buSzPts val="2000"/>
                        <a:buFont typeface="Century Gothic"/>
                        <a:buNone/>
                      </a:pPr>
                      <a:r>
                        <a:rPr b="1" lang="en-US" sz="2000" u="none" cap="none" strike="noStrike">
                          <a:solidFill>
                            <a:schemeClr val="lt1"/>
                          </a:solidFill>
                        </a:rPr>
                        <a:t>Summary of </a:t>
                      </a:r>
                      <a:r>
                        <a:rPr b="1" lang="en-US" sz="2000" u="none" cap="none" strike="noStrike">
                          <a:solidFill>
                            <a:srgbClr val="FFFF00"/>
                          </a:solidFill>
                        </a:rPr>
                        <a:t>new</a:t>
                      </a:r>
                      <a:r>
                        <a:rPr b="1" lang="en-US" sz="2000" u="none" cap="none" strike="noStrike">
                          <a:solidFill>
                            <a:schemeClr val="lt1"/>
                          </a:solidFill>
                        </a:rPr>
                        <a:t> antidepressants</a:t>
                      </a:r>
                      <a:r>
                        <a:rPr lang="en-US" sz="1600" u="none" cap="none" strike="noStrike">
                          <a:solidFill>
                            <a:schemeClr val="lt1"/>
                          </a:solidFill>
                        </a:rPr>
                        <a:t> (cont.)</a:t>
                      </a:r>
                      <a:endParaRPr/>
                    </a:p>
                  </a:txBody>
                  <a:tcPr marT="45725" marB="45725" marR="91450" marL="91450" anchor="ctr">
                    <a:solidFill>
                      <a:schemeClr val="accent1"/>
                    </a:solidFill>
                  </a:tcPr>
                </a:tc>
                <a:tc hMerge="1"/>
                <a:tc hMerge="1"/>
                <a:tc hMerge="1"/>
              </a:tr>
              <a:tr h="836550">
                <a:tc>
                  <a:txBody>
                    <a:bodyPr>
                      <a:noAutofit/>
                    </a:bodyPr>
                    <a:lstStyle/>
                    <a:p>
                      <a:pPr indent="0" lvl="0" marL="0" marR="0" rtl="0" algn="ctr">
                        <a:spcBef>
                          <a:spcPts val="0"/>
                        </a:spcBef>
                        <a:spcAft>
                          <a:spcPts val="0"/>
                        </a:spcAft>
                        <a:buNone/>
                      </a:pPr>
                      <a:r>
                        <a:t/>
                      </a:r>
                      <a:endParaRPr b="1" sz="2000" u="none" cap="none" strike="noStrike">
                        <a:solidFill>
                          <a:schemeClr val="accent2"/>
                        </a:solidFill>
                      </a:endParaRPr>
                    </a:p>
                  </a:txBody>
                  <a:tcPr marT="45725" marB="45725" marR="91450" marL="91450" anchor="ctr">
                    <a:lnR cap="flat" cmpd="sng" w="12700">
                      <a:solidFill>
                        <a:schemeClr val="dk1"/>
                      </a:solidFill>
                      <a:prstDash val="solid"/>
                      <a:round/>
                      <a:headEnd len="sm" w="sm" type="none"/>
                      <a:tailEnd len="sm" w="sm" type="none"/>
                    </a:lnR>
                    <a:solidFill>
                      <a:srgbClr val="9E9E9E"/>
                    </a:solidFill>
                  </a:tcPr>
                </a:tc>
                <a:tc>
                  <a:txBody>
                    <a:bodyPr>
                      <a:noAutofit/>
                    </a:bodyPr>
                    <a:lstStyle/>
                    <a:p>
                      <a:pPr indent="0" lvl="0" marL="0" marR="0" rtl="0" algn="ctr">
                        <a:spcBef>
                          <a:spcPts val="0"/>
                        </a:spcBef>
                        <a:spcAft>
                          <a:spcPts val="0"/>
                        </a:spcAft>
                        <a:buNone/>
                      </a:pPr>
                      <a:r>
                        <a:rPr b="1" lang="en-US" sz="2000" u="none" cap="none" strike="noStrike">
                          <a:solidFill>
                            <a:schemeClr val="accent2"/>
                          </a:solidFill>
                        </a:rPr>
                        <a:t>SNRIs</a:t>
                      </a:r>
                      <a:endParaRPr b="1" sz="20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565"/>
                    </a:solidFill>
                  </a:tcPr>
                </a:tc>
                <a:tc>
                  <a:txBody>
                    <a:bodyPr>
                      <a:noAutofit/>
                    </a:bodyPr>
                    <a:lstStyle/>
                    <a:p>
                      <a:pPr indent="0" lvl="0" marL="0" marR="0" rtl="0" algn="ctr">
                        <a:spcBef>
                          <a:spcPts val="0"/>
                        </a:spcBef>
                        <a:spcAft>
                          <a:spcPts val="0"/>
                        </a:spcAft>
                        <a:buNone/>
                      </a:pPr>
                      <a:r>
                        <a:rPr b="1" lang="en-US" sz="2000" u="none" cap="none" strike="noStrike">
                          <a:solidFill>
                            <a:schemeClr val="accent2"/>
                          </a:solidFill>
                        </a:rPr>
                        <a:t>NDRI</a:t>
                      </a:r>
                      <a:endParaRPr b="1" sz="20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FD8"/>
                    </a:solidFill>
                  </a:tcPr>
                </a:tc>
                <a:tc>
                  <a:txBody>
                    <a:bodyPr>
                      <a:noAutofit/>
                    </a:bodyPr>
                    <a:lstStyle/>
                    <a:p>
                      <a:pPr indent="0" lvl="0" marL="0" marR="0" rtl="0" algn="ctr">
                        <a:spcBef>
                          <a:spcPts val="0"/>
                        </a:spcBef>
                        <a:spcAft>
                          <a:spcPts val="0"/>
                        </a:spcAft>
                        <a:buNone/>
                      </a:pPr>
                      <a:r>
                        <a:rPr b="1" lang="en-US" sz="2000" u="none" cap="none" strike="noStrike">
                          <a:solidFill>
                            <a:schemeClr val="accent2"/>
                          </a:solidFill>
                        </a:rPr>
                        <a:t>NRIs</a:t>
                      </a:r>
                      <a:endParaRPr b="1" sz="20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FC84"/>
                    </a:solidFill>
                  </a:tcPr>
                </a:tc>
              </a:tr>
              <a:tr h="701800">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D8D8D8"/>
                    </a:solidFill>
                  </a:tcPr>
                </a:tc>
                <a:tc>
                  <a:txBody>
                    <a:bodyPr>
                      <a:noAutofit/>
                    </a:bodyPr>
                    <a:lstStyle/>
                    <a:p>
                      <a:pPr indent="0" lvl="0" marL="0" marR="0" rtl="0" algn="ctr">
                        <a:lnSpc>
                          <a:spcPct val="100000"/>
                        </a:lnSpc>
                        <a:spcBef>
                          <a:spcPts val="0"/>
                        </a:spcBef>
                        <a:spcAft>
                          <a:spcPts val="0"/>
                        </a:spcAft>
                        <a:buClr>
                          <a:schemeClr val="accent2"/>
                        </a:buClr>
                        <a:buSzPts val="1400"/>
                        <a:buFont typeface="Century Gothic"/>
                        <a:buNone/>
                      </a:pPr>
                      <a:r>
                        <a:rPr b="1" lang="en-US" sz="1200" u="none" cap="none" strike="noStrike">
                          <a:solidFill>
                            <a:schemeClr val="accent2"/>
                          </a:solidFill>
                        </a:rPr>
                        <a:t>Venlafaxine</a:t>
                      </a:r>
                      <a:r>
                        <a:rPr b="1" lang="en-US" sz="1200" u="none" cap="none" strike="noStrike">
                          <a:solidFill>
                            <a:srgbClr val="00FF00"/>
                          </a:solidFill>
                        </a:rPr>
                        <a:t> </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accent2"/>
                        </a:buClr>
                        <a:buSzPts val="1400"/>
                        <a:buFont typeface="Century Gothic"/>
                        <a:buNone/>
                      </a:pPr>
                      <a:r>
                        <a:rPr b="1" lang="en-US" sz="1200" u="none" cap="none" strike="noStrike">
                          <a:solidFill>
                            <a:schemeClr val="accent2"/>
                          </a:solidFill>
                        </a:rPr>
                        <a:t>Bupropion</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chemeClr val="accent2"/>
                        </a:buClr>
                        <a:buSzPts val="1400"/>
                        <a:buFont typeface="Century Gothic"/>
                        <a:buNone/>
                      </a:pPr>
                      <a:r>
                        <a:rPr b="1" lang="en-US" sz="1200" u="none" cap="none" strike="noStrike">
                          <a:solidFill>
                            <a:schemeClr val="accent2"/>
                          </a:solidFill>
                        </a:rPr>
                        <a:t>Reboxetine</a:t>
                      </a:r>
                      <a:endParaRPr b="1" sz="1200" u="none" cap="none" strike="noStrike">
                        <a:solidFill>
                          <a:schemeClr val="accent2"/>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662825">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BEFDED"/>
                    </a:solidFill>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Selective 5-HT and NE</a:t>
                      </a:r>
                      <a:endParaRPr sz="1200"/>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reuptake inhibitors</a:t>
                      </a:r>
                      <a:endParaRPr sz="1200"/>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But without α1, M1 cholinergic  or H receptor </a:t>
                      </a:r>
                      <a:endParaRPr sz="1200"/>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blocking  properties.</a:t>
                      </a:r>
                      <a:endParaRPr sz="1200"/>
                    </a:p>
                    <a:p>
                      <a:pPr indent="0" lvl="0" marL="0" marR="0" rtl="0" algn="ctr">
                        <a:lnSpc>
                          <a:spcPct val="100000"/>
                        </a:lnSpc>
                        <a:spcBef>
                          <a:spcPts val="0"/>
                        </a:spcBef>
                        <a:spcAft>
                          <a:spcPts val="0"/>
                        </a:spcAft>
                        <a:buClr>
                          <a:schemeClr val="dk1"/>
                        </a:buClr>
                        <a:buSzPts val="1300"/>
                        <a:buFont typeface="Century Gothic"/>
                        <a:buNone/>
                      </a:pPr>
                      <a:r>
                        <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NE and DA</a:t>
                      </a:r>
                      <a:endParaRPr sz="1200"/>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reuptake inhibitor</a:t>
                      </a:r>
                      <a:endParaRPr sz="1200"/>
                    </a:p>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No action on 5HT</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NE reuptake inhibitor </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99150">
                <a:tc>
                  <a:txBody>
                    <a:bodyPr>
                      <a:noAutofit/>
                    </a:bodyPr>
                    <a:lstStyle/>
                    <a:p>
                      <a:pPr indent="0" lvl="0" marL="0" rtl="0" algn="l">
                        <a:spcBef>
                          <a:spcPts val="0"/>
                        </a:spcBef>
                        <a:spcAft>
                          <a:spcPts val="0"/>
                        </a:spcAft>
                        <a:buNone/>
                      </a:pPr>
                      <a:r>
                        <a:t/>
                      </a:r>
                      <a:endParaRPr/>
                    </a:p>
                  </a:txBody>
                  <a:tcPr marT="45725" marB="45725" marR="91450" marL="91450" anchor="ctr">
                    <a:lnR cap="flat" cmpd="sng" w="12700">
                      <a:solidFill>
                        <a:schemeClr val="dk1"/>
                      </a:solidFill>
                      <a:prstDash val="solid"/>
                      <a:round/>
                      <a:headEnd len="sm" w="sm" type="none"/>
                      <a:tailEnd len="sm" w="sm" type="none"/>
                    </a:lnR>
                    <a:solidFill>
                      <a:srgbClr val="FFF565"/>
                    </a:solidFill>
                  </a:tcPr>
                </a:tc>
                <a:tc>
                  <a:txBody>
                    <a:bodyPr>
                      <a:noAutofit/>
                    </a:bodyPr>
                    <a:lstStyle/>
                    <a:p>
                      <a:pPr indent="0" lvl="0" marL="0" marR="0" rtl="0" algn="ctr">
                        <a:spcBef>
                          <a:spcPts val="0"/>
                        </a:spcBef>
                        <a:spcAft>
                          <a:spcPts val="0"/>
                        </a:spcAft>
                        <a:buNone/>
                      </a:pPr>
                      <a:r>
                        <a:rPr lang="en-US" sz="1200" u="none" cap="none" strike="noStrike">
                          <a:solidFill>
                            <a:srgbClr val="171616"/>
                          </a:solidFill>
                        </a:rPr>
                        <a:t>Venlafaxine is the first and most commonly used SNRI.</a:t>
                      </a:r>
                      <a:endParaRPr sz="1200"/>
                    </a:p>
                    <a:p>
                      <a:pPr indent="0" lvl="0" marL="0" marR="0" rtl="0" algn="ctr">
                        <a:spcBef>
                          <a:spcPts val="0"/>
                        </a:spcBef>
                        <a:spcAft>
                          <a:spcPts val="0"/>
                        </a:spcAft>
                        <a:buNone/>
                      </a:pPr>
                      <a:r>
                        <a:rPr lang="en-US" sz="1200" u="none" cap="none" strike="noStrike">
                          <a:solidFill>
                            <a:srgbClr val="171616"/>
                          </a:solidFill>
                        </a:rPr>
                        <a:t>Desvenlafaxine is a metabolite of Venlavaxine</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n-US" sz="1200" u="none" cap="none" strike="noStrike">
                          <a:solidFill>
                            <a:srgbClr val="171616"/>
                          </a:solidFill>
                        </a:rPr>
                        <a:t>No weight gain [No 5HT]</a:t>
                      </a:r>
                      <a:endParaRPr sz="1200" u="none" cap="none" strike="noStrike">
                        <a:solidFill>
                          <a:srgbClr val="171616"/>
                        </a:solidFill>
                      </a:endParaRPr>
                    </a:p>
                    <a:p>
                      <a:pPr indent="0" lvl="0" marL="0" marR="0" rtl="0" algn="ctr">
                        <a:spcBef>
                          <a:spcPts val="0"/>
                        </a:spcBef>
                        <a:spcAft>
                          <a:spcPts val="0"/>
                        </a:spcAft>
                        <a:buNone/>
                      </a:pPr>
                      <a:r>
                        <a:rPr lang="en-US" sz="1200" u="none" cap="none" strike="noStrike">
                          <a:solidFill>
                            <a:srgbClr val="171616"/>
                          </a:solidFill>
                        </a:rPr>
                        <a:t> No orthostatic hypotension</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rPr lang="en-US" sz="1200" u="none" cap="none" strike="noStrike">
                          <a:solidFill>
                            <a:srgbClr val="171616"/>
                          </a:solidFill>
                        </a:rPr>
                        <a:t>Safe to combine with SSRI</a:t>
                      </a:r>
                      <a:endParaRPr sz="12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892325">
                <a:tc>
                  <a:txBody>
                    <a:bodyPr>
                      <a:noAutofit/>
                    </a:bodyPr>
                    <a:lstStyle/>
                    <a:p>
                      <a:pPr indent="0" lvl="0" marL="0" marR="0" rtl="0" algn="ctr">
                        <a:spcBef>
                          <a:spcPts val="0"/>
                        </a:spcBef>
                        <a:spcAft>
                          <a:spcPts val="0"/>
                        </a:spcAft>
                        <a:buNone/>
                      </a:pPr>
                      <a:r>
                        <a:t/>
                      </a:r>
                      <a:endParaRPr sz="1300" u="none" cap="none" strike="noStrike">
                        <a:solidFill>
                          <a:srgbClr val="171616"/>
                        </a:solidFill>
                      </a:endParaRPr>
                    </a:p>
                  </a:txBody>
                  <a:tcPr marT="45725" marB="45725" marR="91450" marL="91450" anchor="ctr">
                    <a:solidFill>
                      <a:srgbClr val="FFD80E"/>
                    </a:solidFill>
                  </a:tcPr>
                </a:tc>
                <a:tc>
                  <a:txBody>
                    <a:bodyPr>
                      <a:noAutofit/>
                    </a:bodyPr>
                    <a:lstStyle/>
                    <a:p>
                      <a:pPr indent="0" lvl="0" marL="0" rtl="0" algn="ctr">
                        <a:spcBef>
                          <a:spcPts val="0"/>
                        </a:spcBef>
                        <a:spcAft>
                          <a:spcPts val="0"/>
                        </a:spcAft>
                        <a:buClr>
                          <a:srgbClr val="000000"/>
                        </a:buClr>
                        <a:buFont typeface="Arial"/>
                        <a:buNone/>
                      </a:pPr>
                      <a:r>
                        <a:rPr lang="en-US" sz="1200">
                          <a:solidFill>
                            <a:srgbClr val="171616"/>
                          </a:solidFill>
                        </a:rPr>
                        <a:t>depression, generalized anxiety disorder, and social anxiety disorder in adults. </a:t>
                      </a:r>
                      <a:endParaRPr sz="1200">
                        <a:solidFill>
                          <a:srgbClr val="171616"/>
                        </a:solidFill>
                      </a:endParaRPr>
                    </a:p>
                    <a:p>
                      <a:pPr indent="0" lvl="0" marL="0" marR="0" rtl="0" algn="ctr">
                        <a:spcBef>
                          <a:spcPts val="0"/>
                        </a:spcBef>
                        <a:spcAft>
                          <a:spcPts val="0"/>
                        </a:spcAft>
                        <a:buNone/>
                      </a:pPr>
                      <a:r>
                        <a:t/>
                      </a:r>
                      <a:endParaRPr sz="1200">
                        <a:solidFill>
                          <a:srgbClr val="171616"/>
                        </a:solidFill>
                      </a:endParaRPr>
                    </a:p>
                  </a:txBody>
                  <a:tcPr marT="45725" marB="45725"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tcPr>
                </a:tc>
                <a:tc>
                  <a:txBody>
                    <a:bodyPr>
                      <a:noAutofit/>
                    </a:bodyPr>
                    <a:lstStyle/>
                    <a:p>
                      <a:pPr indent="0" lvl="0" marL="0" marR="0" rtl="0" algn="ctr">
                        <a:spcBef>
                          <a:spcPts val="0"/>
                        </a:spcBef>
                        <a:spcAft>
                          <a:spcPts val="0"/>
                        </a:spcAft>
                        <a:buNone/>
                      </a:pPr>
                      <a:r>
                        <a:rPr lang="en-US" sz="1200" u="none" cap="none" strike="noStrike">
                          <a:solidFill>
                            <a:srgbClr val="171616"/>
                          </a:solidFill>
                        </a:rPr>
                        <a:t>Treatment of major depression and </a:t>
                      </a:r>
                      <a:br>
                        <a:rPr lang="en-US" sz="1200" u="none" cap="none" strike="noStrike">
                          <a:solidFill>
                            <a:srgbClr val="171616"/>
                          </a:solidFill>
                        </a:rPr>
                      </a:br>
                      <a:r>
                        <a:rPr lang="en-US" sz="1200" u="none" cap="none" strike="noStrike">
                          <a:solidFill>
                            <a:srgbClr val="171616"/>
                          </a:solidFill>
                        </a:rPr>
                        <a:t>bipolar depression.</a:t>
                      </a:r>
                      <a:endParaRPr sz="1200"/>
                    </a:p>
                    <a:p>
                      <a:pPr indent="0" lvl="0" marL="0" marR="0" rtl="0" algn="ctr">
                        <a:spcBef>
                          <a:spcPts val="0"/>
                        </a:spcBef>
                        <a:spcAft>
                          <a:spcPts val="0"/>
                        </a:spcAft>
                        <a:buNone/>
                      </a:pPr>
                      <a:r>
                        <a:rPr lang="en-US" sz="1200" u="none" cap="none" strike="noStrike">
                          <a:solidFill>
                            <a:srgbClr val="171616"/>
                          </a:solidFill>
                        </a:rPr>
                        <a:t>Can be used for smoking cessation.</a:t>
                      </a:r>
                      <a:endParaRPr sz="1200"/>
                    </a:p>
                    <a:p>
                      <a:pPr indent="0" lvl="0" marL="0" marR="0" rtl="0" algn="ctr">
                        <a:spcBef>
                          <a:spcPts val="0"/>
                        </a:spcBef>
                        <a:spcAft>
                          <a:spcPts val="0"/>
                        </a:spcAft>
                        <a:buNone/>
                      </a:pPr>
                      <a:r>
                        <a:rPr lang="en-US" sz="1200" u="none" cap="none" strike="noStrike">
                          <a:solidFill>
                            <a:srgbClr val="171616"/>
                          </a:solidFill>
                        </a:rPr>
                        <a:t>No sexual dysfunction -&gt; given to young adults.</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rtl="0" algn="ctr">
                        <a:spcBef>
                          <a:spcPts val="0"/>
                        </a:spcBef>
                        <a:spcAft>
                          <a:spcPts val="0"/>
                        </a:spcAft>
                        <a:buClr>
                          <a:srgbClr val="000000"/>
                        </a:buClr>
                        <a:buFont typeface="Arial"/>
                        <a:buNone/>
                      </a:pPr>
                      <a:r>
                        <a:rPr lang="en-US" sz="1200">
                          <a:solidFill>
                            <a:srgbClr val="171616"/>
                          </a:solidFill>
                        </a:rPr>
                        <a:t>Limited to ADR system;</a:t>
                      </a:r>
                      <a:endParaRPr sz="1200"/>
                    </a:p>
                    <a:p>
                      <a:pPr indent="0" lvl="0" marL="0" rtl="0" algn="ctr">
                        <a:spcBef>
                          <a:spcPts val="0"/>
                        </a:spcBef>
                        <a:spcAft>
                          <a:spcPts val="0"/>
                        </a:spcAft>
                        <a:buClr>
                          <a:srgbClr val="000000"/>
                        </a:buClr>
                        <a:buFont typeface="Arial"/>
                        <a:buNone/>
                      </a:pPr>
                      <a:r>
                        <a:rPr lang="en-US" sz="1200">
                          <a:solidFill>
                            <a:srgbClr val="171616"/>
                          </a:solidFill>
                        </a:rPr>
                        <a:t>Seizures, tachycardia, and</a:t>
                      </a:r>
                      <a:endParaRPr sz="1200"/>
                    </a:p>
                    <a:p>
                      <a:pPr indent="0" lvl="0" marL="0" rtl="0" algn="ctr">
                        <a:spcBef>
                          <a:spcPts val="0"/>
                        </a:spcBef>
                        <a:spcAft>
                          <a:spcPts val="0"/>
                        </a:spcAft>
                        <a:buClr>
                          <a:srgbClr val="000000"/>
                        </a:buClr>
                        <a:buFont typeface="Arial"/>
                        <a:buNone/>
                      </a:pPr>
                      <a:r>
                        <a:rPr lang="en-US" sz="1200">
                          <a:solidFill>
                            <a:srgbClr val="171616"/>
                          </a:solidFill>
                        </a:rPr>
                        <a:t>urinary hesitancy.</a:t>
                      </a:r>
                      <a:endParaRPr sz="1200"/>
                    </a:p>
                    <a:p>
                      <a:pPr indent="0" lvl="0" marL="0" rtl="0" algn="ctr">
                        <a:spcBef>
                          <a:spcPts val="0"/>
                        </a:spcBef>
                        <a:spcAft>
                          <a:spcPts val="0"/>
                        </a:spcAft>
                        <a:buClr>
                          <a:srgbClr val="000000"/>
                        </a:buClr>
                        <a:buFont typeface="Arial"/>
                        <a:buNone/>
                      </a:pPr>
                      <a:r>
                        <a:t/>
                      </a:r>
                      <a:endParaRPr sz="1200">
                        <a:solidFill>
                          <a:srgbClr val="171616"/>
                        </a:solidFill>
                      </a:endParaRPr>
                    </a:p>
                    <a:p>
                      <a:pPr indent="0" lvl="0" marL="0" marR="0" rtl="0" algn="ctr">
                        <a:spcBef>
                          <a:spcPts val="0"/>
                        </a:spcBef>
                        <a:spcAft>
                          <a:spcPts val="0"/>
                        </a:spcAft>
                        <a:buNone/>
                      </a:pPr>
                      <a:r>
                        <a:t/>
                      </a:r>
                      <a:endParaRPr b="1" sz="1200">
                        <a:solidFill>
                          <a:srgbClr val="171616"/>
                        </a:solidFill>
                      </a:endParaRPr>
                    </a:p>
                  </a:txBody>
                  <a:tcPr marT="45725" marB="45725"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tcPr>
                </a:tc>
              </a:tr>
              <a:tr h="1599150">
                <a:tc>
                  <a:txBody>
                    <a:bodyPr>
                      <a:noAutofit/>
                    </a:bodyPr>
                    <a:lstStyle/>
                    <a:p>
                      <a:pPr indent="0" lvl="0" marL="0" marR="0" rtl="0" algn="ctr">
                        <a:spcBef>
                          <a:spcPts val="0"/>
                        </a:spcBef>
                        <a:spcAft>
                          <a:spcPts val="0"/>
                        </a:spcAft>
                        <a:buNone/>
                      </a:pPr>
                      <a:r>
                        <a:t/>
                      </a:r>
                      <a:endParaRPr sz="1300" u="none" cap="none" strike="noStrike">
                        <a:solidFill>
                          <a:srgbClr val="171616"/>
                        </a:solidFill>
                      </a:endParaRPr>
                    </a:p>
                  </a:txBody>
                  <a:tcPr marT="45725" marB="45725" marR="91450" marL="91450" anchor="ctr">
                    <a:solidFill>
                      <a:srgbClr val="FE444A"/>
                    </a:solidFill>
                  </a:tcPr>
                </a:tc>
                <a:tc>
                  <a:txBody>
                    <a:bodyPr>
                      <a:noAutofit/>
                    </a:bodyPr>
                    <a:lstStyle/>
                    <a:p>
                      <a:pPr indent="0" lvl="0" marL="0" marR="0" rtl="0" algn="ctr">
                        <a:spcBef>
                          <a:spcPts val="0"/>
                        </a:spcBef>
                        <a:spcAft>
                          <a:spcPts val="0"/>
                        </a:spcAft>
                        <a:buNone/>
                      </a:pPr>
                      <a:r>
                        <a:rPr lang="en-US" sz="1200">
                          <a:solidFill>
                            <a:srgbClr val="171616"/>
                          </a:solidFill>
                        </a:rPr>
                        <a:t>---</a:t>
                      </a:r>
                      <a:endParaRPr sz="1200" u="none" cap="none" strike="noStrike">
                        <a:solidFill>
                          <a:srgbClr val="171616"/>
                        </a:solidFill>
                      </a:endParaRPr>
                    </a:p>
                  </a:txBody>
                  <a:tcPr marT="45725" marB="45725" marR="91450" marL="91450" anchor="ctr">
                    <a:lnR cap="flat" cmpd="sng" w="12700">
                      <a:solidFill>
                        <a:schemeClr val="dk1"/>
                      </a:solidFill>
                      <a:prstDash val="solid"/>
                      <a:round/>
                      <a:headEnd len="sm" w="sm" type="none"/>
                      <a:tailEnd len="sm" w="sm" type="none"/>
                    </a:lnR>
                  </a:tcPr>
                </a:tc>
                <a:tc>
                  <a:txBody>
                    <a:bodyPr>
                      <a:noAutofit/>
                    </a:bodyPr>
                    <a:lstStyle/>
                    <a:p>
                      <a:pPr indent="0" lvl="0" marL="0" marR="0" rtl="0" algn="ctr">
                        <a:lnSpc>
                          <a:spcPct val="100000"/>
                        </a:lnSpc>
                        <a:spcBef>
                          <a:spcPts val="0"/>
                        </a:spcBef>
                        <a:spcAft>
                          <a:spcPts val="0"/>
                        </a:spcAft>
                        <a:buClr>
                          <a:srgbClr val="171616"/>
                        </a:buClr>
                        <a:buSzPts val="1300"/>
                        <a:buFont typeface="Arial"/>
                        <a:buNone/>
                      </a:pPr>
                      <a:r>
                        <a:rPr lang="en-US" sz="1200" u="none" cap="none" strike="noStrike">
                          <a:solidFill>
                            <a:srgbClr val="171616"/>
                          </a:solidFill>
                        </a:rPr>
                        <a:t>Seizures</a:t>
                      </a:r>
                      <a:endParaRPr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ctr">
                        <a:spcBef>
                          <a:spcPts val="0"/>
                        </a:spcBef>
                        <a:spcAft>
                          <a:spcPts val="0"/>
                        </a:spcAft>
                        <a:buNone/>
                      </a:pPr>
                      <a:r>
                        <a:t/>
                      </a:r>
                      <a:endParaRPr b="1" sz="1200" u="none" cap="none" strike="noStrike">
                        <a:solidFill>
                          <a:srgbClr val="171616"/>
                        </a:solidFill>
                      </a:endParaRPr>
                    </a:p>
                  </a:txBody>
                  <a:tcPr marT="45725" marB="45725" marR="91450" marL="91450" anchor="ctr">
                    <a:lnL cap="flat" cmpd="sng" w="12700">
                      <a:solidFill>
                        <a:schemeClr val="dk1"/>
                      </a:solidFill>
                      <a:prstDash val="solid"/>
                      <a:round/>
                      <a:headEnd len="sm" w="sm" type="none"/>
                      <a:tailEnd len="sm" w="sm" type="none"/>
                    </a:lnL>
                  </a:tcPr>
                </a:tc>
              </a:tr>
            </a:tbl>
          </a:graphicData>
        </a:graphic>
      </p:graphicFrame>
      <p:sp>
        <p:nvSpPr>
          <p:cNvPr id="613" name="Google Shape;613;p47"/>
          <p:cNvSpPr txBox="1"/>
          <p:nvPr/>
        </p:nvSpPr>
        <p:spPr>
          <a:xfrm rot="-5400000">
            <a:off x="-204650" y="768675"/>
            <a:ext cx="8235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Group</a:t>
            </a:r>
            <a:endParaRPr b="1">
              <a:latin typeface="Century Gothic"/>
              <a:ea typeface="Century Gothic"/>
              <a:cs typeface="Century Gothic"/>
              <a:sym typeface="Century Gothic"/>
            </a:endParaRPr>
          </a:p>
        </p:txBody>
      </p:sp>
      <p:sp>
        <p:nvSpPr>
          <p:cNvPr id="614" name="Google Shape;614;p47"/>
          <p:cNvSpPr txBox="1"/>
          <p:nvPr/>
        </p:nvSpPr>
        <p:spPr>
          <a:xfrm rot="-5400000">
            <a:off x="-152750" y="1553300"/>
            <a:ext cx="7197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a:t>
            </a:r>
            <a:endParaRPr b="1">
              <a:latin typeface="Century Gothic"/>
              <a:ea typeface="Century Gothic"/>
              <a:cs typeface="Century Gothic"/>
              <a:sym typeface="Century Gothic"/>
            </a:endParaRPr>
          </a:p>
        </p:txBody>
      </p:sp>
      <p:sp>
        <p:nvSpPr>
          <p:cNvPr id="615" name="Google Shape;615;p47"/>
          <p:cNvSpPr txBox="1"/>
          <p:nvPr/>
        </p:nvSpPr>
        <p:spPr>
          <a:xfrm rot="-5400000">
            <a:off x="-629900" y="2732273"/>
            <a:ext cx="16740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MOA</a:t>
            </a:r>
            <a:endParaRPr b="1">
              <a:latin typeface="Century Gothic"/>
              <a:ea typeface="Century Gothic"/>
              <a:cs typeface="Century Gothic"/>
              <a:sym typeface="Century Gothic"/>
            </a:endParaRPr>
          </a:p>
        </p:txBody>
      </p:sp>
      <p:sp>
        <p:nvSpPr>
          <p:cNvPr id="616" name="Google Shape;616;p47"/>
          <p:cNvSpPr txBox="1"/>
          <p:nvPr/>
        </p:nvSpPr>
        <p:spPr>
          <a:xfrm rot="-5400000">
            <a:off x="-603950" y="4369150"/>
            <a:ext cx="16221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General Information</a:t>
            </a:r>
            <a:endParaRPr b="1">
              <a:latin typeface="Century Gothic"/>
              <a:ea typeface="Century Gothic"/>
              <a:cs typeface="Century Gothic"/>
              <a:sym typeface="Century Gothic"/>
            </a:endParaRPr>
          </a:p>
        </p:txBody>
      </p:sp>
      <p:sp>
        <p:nvSpPr>
          <p:cNvPr id="617" name="Google Shape;617;p47"/>
          <p:cNvSpPr txBox="1"/>
          <p:nvPr/>
        </p:nvSpPr>
        <p:spPr>
          <a:xfrm rot="-5400000">
            <a:off x="-1212500" y="6614225"/>
            <a:ext cx="28392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Indications</a:t>
            </a:r>
            <a:endParaRPr b="1">
              <a:latin typeface="Century Gothic"/>
              <a:ea typeface="Century Gothic"/>
              <a:cs typeface="Century Gothic"/>
              <a:sym typeface="Century Gothic"/>
            </a:endParaRPr>
          </a:p>
        </p:txBody>
      </p:sp>
      <p:sp>
        <p:nvSpPr>
          <p:cNvPr id="618" name="Google Shape;618;p47"/>
          <p:cNvSpPr txBox="1"/>
          <p:nvPr/>
        </p:nvSpPr>
        <p:spPr>
          <a:xfrm rot="-5400000">
            <a:off x="-608900" y="8864975"/>
            <a:ext cx="1632000" cy="36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Century Gothic"/>
                <a:ea typeface="Century Gothic"/>
                <a:cs typeface="Century Gothic"/>
                <a:sym typeface="Century Gothic"/>
              </a:rPr>
              <a:t>ADRs</a:t>
            </a:r>
            <a:endParaRPr b="1">
              <a:solidFill>
                <a:srgbClr val="FFFFFF"/>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48"/>
          <p:cNvSpPr/>
          <p:nvPr/>
        </p:nvSpPr>
        <p:spPr>
          <a:xfrm>
            <a:off x="0" y="0"/>
            <a:ext cx="6830400" cy="52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b="1" sz="3000">
              <a:solidFill>
                <a:schemeClr val="lt1"/>
              </a:solidFill>
              <a:latin typeface="Century Gothic"/>
              <a:ea typeface="Century Gothic"/>
              <a:cs typeface="Century Gothic"/>
              <a:sym typeface="Century Gothic"/>
            </a:endParaRPr>
          </a:p>
          <a:p>
            <a:pPr indent="0" lvl="0" marL="0" rtl="0" algn="ctr">
              <a:lnSpc>
                <a:spcPct val="90000"/>
              </a:lnSpc>
              <a:spcBef>
                <a:spcPts val="0"/>
              </a:spcBef>
              <a:spcAft>
                <a:spcPts val="0"/>
              </a:spcAft>
              <a:buNone/>
            </a:pPr>
            <a:r>
              <a:rPr b="1" lang="en-US" sz="3000">
                <a:solidFill>
                  <a:schemeClr val="lt1"/>
                </a:solidFill>
                <a:latin typeface="Century Gothic"/>
                <a:ea typeface="Century Gothic"/>
                <a:cs typeface="Century Gothic"/>
                <a:sym typeface="Century Gothic"/>
              </a:rPr>
              <a:t>Questions</a:t>
            </a:r>
            <a:r>
              <a:rPr b="1" lang="en-US" sz="1800">
                <a:solidFill>
                  <a:schemeClr val="lt1"/>
                </a:solidFill>
                <a:latin typeface="Century Gothic"/>
                <a:ea typeface="Century Gothic"/>
                <a:cs typeface="Century Gothic"/>
                <a:sym typeface="Century Gothic"/>
              </a:rPr>
              <a:t> (</a:t>
            </a:r>
            <a:r>
              <a:rPr b="1" lang="en-US" sz="1800">
                <a:solidFill>
                  <a:srgbClr val="FFFF00"/>
                </a:solidFill>
                <a:latin typeface="Century Gothic"/>
                <a:ea typeface="Century Gothic"/>
                <a:cs typeface="Century Gothic"/>
                <a:sym typeface="Century Gothic"/>
              </a:rPr>
              <a:t>old</a:t>
            </a:r>
            <a:r>
              <a:rPr b="1" lang="en-US" sz="1800">
                <a:solidFill>
                  <a:schemeClr val="lt1"/>
                </a:solidFill>
                <a:latin typeface="Century Gothic"/>
                <a:ea typeface="Century Gothic"/>
                <a:cs typeface="Century Gothic"/>
                <a:sym typeface="Century Gothic"/>
              </a:rPr>
              <a:t> antidepressants)</a:t>
            </a:r>
            <a:endParaRPr b="1" sz="1800">
              <a:solidFill>
                <a:schemeClr val="dk1"/>
              </a:solidFill>
              <a:latin typeface="Century Gothic"/>
              <a:ea typeface="Century Gothic"/>
              <a:cs typeface="Century Gothic"/>
              <a:sym typeface="Century Gothic"/>
            </a:endParaRPr>
          </a:p>
          <a:p>
            <a:pPr indent="0" lvl="0" marL="0" rtl="0" algn="ctr">
              <a:lnSpc>
                <a:spcPct val="90000"/>
              </a:lnSpc>
              <a:spcBef>
                <a:spcPts val="0"/>
              </a:spcBef>
              <a:spcAft>
                <a:spcPts val="0"/>
              </a:spcAft>
              <a:buNone/>
            </a:pPr>
            <a:r>
              <a:t/>
            </a:r>
            <a:endParaRPr b="1" sz="3000">
              <a:solidFill>
                <a:schemeClr val="lt1"/>
              </a:solidFill>
              <a:latin typeface="Century Gothic"/>
              <a:ea typeface="Century Gothic"/>
              <a:cs typeface="Century Gothic"/>
              <a:sym typeface="Century Gothic"/>
            </a:endParaRPr>
          </a:p>
        </p:txBody>
      </p:sp>
      <p:sp>
        <p:nvSpPr>
          <p:cNvPr id="625" name="Google Shape;625;p48"/>
          <p:cNvSpPr/>
          <p:nvPr/>
        </p:nvSpPr>
        <p:spPr>
          <a:xfrm>
            <a:off x="55650" y="674375"/>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MCQs</a:t>
            </a:r>
            <a:endParaRPr b="1" sz="1600">
              <a:solidFill>
                <a:schemeClr val="dk1"/>
              </a:solidFill>
              <a:latin typeface="Century Gothic"/>
              <a:ea typeface="Century Gothic"/>
              <a:cs typeface="Century Gothic"/>
              <a:sym typeface="Century Gothic"/>
            </a:endParaRPr>
          </a:p>
        </p:txBody>
      </p:sp>
      <p:sp>
        <p:nvSpPr>
          <p:cNvPr id="626" name="Google Shape;626;p48"/>
          <p:cNvSpPr txBox="1"/>
          <p:nvPr/>
        </p:nvSpPr>
        <p:spPr>
          <a:xfrm>
            <a:off x="107725" y="1105175"/>
            <a:ext cx="6490200" cy="868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1100">
                <a:solidFill>
                  <a:schemeClr val="dk1"/>
                </a:solidFill>
                <a:latin typeface="Century Gothic"/>
                <a:ea typeface="Century Gothic"/>
                <a:cs typeface="Century Gothic"/>
                <a:sym typeface="Century Gothic"/>
              </a:rPr>
              <a:t>Q1/ according to symptoms classification of depression, mild depression is  ____.</a:t>
            </a:r>
            <a:endParaRPr b="1" sz="1100">
              <a:solidFill>
                <a:schemeClr val="dk1"/>
              </a:solidFill>
              <a:latin typeface="Century Gothic"/>
              <a:ea typeface="Century Gothic"/>
              <a:cs typeface="Century Gothic"/>
              <a:sym typeface="Century Gothic"/>
            </a:endParaRPr>
          </a:p>
          <a:p>
            <a:pPr indent="0" lvl="0" marL="0" rtl="0" algn="l">
              <a:lnSpc>
                <a:spcPct val="100000"/>
              </a:lnSpc>
              <a:spcBef>
                <a:spcPts val="800"/>
              </a:spcBef>
              <a:spcAft>
                <a:spcPts val="0"/>
              </a:spcAft>
              <a:buNone/>
            </a:pPr>
            <a:r>
              <a:rPr lang="en-US" sz="1100">
                <a:solidFill>
                  <a:srgbClr val="999999"/>
                </a:solidFill>
                <a:latin typeface="Century Gothic"/>
                <a:ea typeface="Century Gothic"/>
                <a:cs typeface="Century Gothic"/>
                <a:sym typeface="Century Gothic"/>
              </a:rPr>
              <a:t>A-self-limiting </a:t>
            </a:r>
            <a:endParaRPr sz="1100">
              <a:solidFill>
                <a:srgbClr val="999999"/>
              </a:solidFill>
              <a:latin typeface="Century Gothic"/>
              <a:ea typeface="Century Gothic"/>
              <a:cs typeface="Century Gothic"/>
              <a:sym typeface="Century Gothic"/>
            </a:endParaRPr>
          </a:p>
          <a:p>
            <a:pPr indent="0" lvl="0" marL="0" rtl="0" algn="l">
              <a:lnSpc>
                <a:spcPct val="100000"/>
              </a:lnSpc>
              <a:spcBef>
                <a:spcPts val="800"/>
              </a:spcBef>
              <a:spcAft>
                <a:spcPts val="0"/>
              </a:spcAft>
              <a:buNone/>
            </a:pPr>
            <a:r>
              <a:rPr lang="en-US" sz="1100">
                <a:solidFill>
                  <a:srgbClr val="999999"/>
                </a:solidFill>
                <a:latin typeface="Century Gothic"/>
                <a:ea typeface="Century Gothic"/>
                <a:cs typeface="Century Gothic"/>
                <a:sym typeface="Century Gothic"/>
              </a:rPr>
              <a:t> B-lead to suicide thoughts sometimes  </a:t>
            </a:r>
            <a:endParaRPr sz="1100">
              <a:solidFill>
                <a:srgbClr val="999999"/>
              </a:solidFill>
              <a:latin typeface="Century Gothic"/>
              <a:ea typeface="Century Gothic"/>
              <a:cs typeface="Century Gothic"/>
              <a:sym typeface="Century Gothic"/>
            </a:endParaRPr>
          </a:p>
          <a:p>
            <a:pPr indent="0" lvl="0" marL="0" rtl="0" algn="l">
              <a:lnSpc>
                <a:spcPct val="100000"/>
              </a:lnSpc>
              <a:spcBef>
                <a:spcPts val="800"/>
              </a:spcBef>
              <a:spcAft>
                <a:spcPts val="0"/>
              </a:spcAft>
              <a:buNone/>
            </a:pPr>
            <a:r>
              <a:rPr lang="en-US" sz="1100">
                <a:solidFill>
                  <a:srgbClr val="999999"/>
                </a:solidFill>
                <a:latin typeface="Century Gothic"/>
                <a:ea typeface="Century Gothic"/>
                <a:cs typeface="Century Gothic"/>
                <a:sym typeface="Century Gothic"/>
              </a:rPr>
              <a:t>C-difficulty dealing with surrounding environment.  </a:t>
            </a:r>
            <a:endParaRPr sz="1100">
              <a:solidFill>
                <a:srgbClr val="999999"/>
              </a:solidFill>
              <a:latin typeface="Century Gothic"/>
              <a:ea typeface="Century Gothic"/>
              <a:cs typeface="Century Gothic"/>
              <a:sym typeface="Century Gothic"/>
            </a:endParaRPr>
          </a:p>
          <a:p>
            <a:pPr indent="0" lvl="0" marL="0" rtl="0" algn="l">
              <a:lnSpc>
                <a:spcPct val="100000"/>
              </a:lnSpc>
              <a:spcBef>
                <a:spcPts val="800"/>
              </a:spcBef>
              <a:spcAft>
                <a:spcPts val="0"/>
              </a:spcAft>
              <a:buNone/>
            </a:pPr>
            <a:r>
              <a:rPr lang="en-US" sz="1100">
                <a:solidFill>
                  <a:srgbClr val="999999"/>
                </a:solidFill>
                <a:latin typeface="Century Gothic"/>
                <a:ea typeface="Century Gothic"/>
                <a:cs typeface="Century Gothic"/>
                <a:sym typeface="Century Gothic"/>
              </a:rPr>
              <a:t>D-A and C</a:t>
            </a:r>
            <a:r>
              <a:rPr lang="en-US" sz="1100">
                <a:latin typeface="Century Gothic"/>
                <a:ea typeface="Century Gothic"/>
                <a:cs typeface="Century Gothic"/>
                <a:sym typeface="Century Gothic"/>
              </a:rPr>
              <a:t>.</a:t>
            </a:r>
            <a:endParaRPr sz="1100">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29500"/>
              </a:lnSpc>
              <a:spcBef>
                <a:spcPts val="0"/>
              </a:spcBef>
              <a:spcAft>
                <a:spcPts val="0"/>
              </a:spcAft>
              <a:buNone/>
            </a:pPr>
            <a:r>
              <a:rPr b="1" lang="en-US" sz="1100">
                <a:solidFill>
                  <a:schemeClr val="dk1"/>
                </a:solidFill>
                <a:latin typeface="Century Gothic"/>
                <a:ea typeface="Century Gothic"/>
                <a:cs typeface="Century Gothic"/>
                <a:sym typeface="Century Gothic"/>
              </a:rPr>
              <a:t>Q2/ Type of depression associated with (mania).</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1100">
                <a:solidFill>
                  <a:srgbClr val="999999"/>
                </a:solidFill>
                <a:latin typeface="Century Gothic"/>
                <a:ea typeface="Century Gothic"/>
                <a:cs typeface="Century Gothic"/>
                <a:sym typeface="Century Gothic"/>
              </a:rPr>
              <a:t>A-Unipolar depression.  B-Bipolar depression.  C-psychotic depression.   D-Atypical depression.</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b="1" lang="en-US" sz="1100">
                <a:solidFill>
                  <a:schemeClr val="dk1"/>
                </a:solidFill>
                <a:latin typeface="Century Gothic"/>
                <a:ea typeface="Century Gothic"/>
                <a:cs typeface="Century Gothic"/>
                <a:sym typeface="Century Gothic"/>
              </a:rPr>
              <a:t>Q3/  Hypertensive patient is under  treatment plan, she’s taking reserpine. She came to psychiatry clinic complaining of depression.</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b="1" lang="en-US" sz="1100">
                <a:solidFill>
                  <a:schemeClr val="dk1"/>
                </a:solidFill>
                <a:latin typeface="Century Gothic"/>
                <a:ea typeface="Century Gothic"/>
                <a:cs typeface="Century Gothic"/>
                <a:sym typeface="Century Gothic"/>
              </a:rPr>
              <a:t>Which of the follow effect is produced by this drug?</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1100">
                <a:solidFill>
                  <a:srgbClr val="999999"/>
                </a:solidFill>
                <a:latin typeface="Century Gothic"/>
                <a:ea typeface="Century Gothic"/>
                <a:cs typeface="Century Gothic"/>
                <a:sym typeface="Century Gothic"/>
              </a:rPr>
              <a:t>A-blocking of Alpha receptors   B-Blocking beta receptors.   C-inhibition of serotonin effect.  D-depletion of serotonin and NE storage.</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b="1" lang="en-US" sz="1100">
                <a:solidFill>
                  <a:schemeClr val="dk1"/>
                </a:solidFill>
                <a:latin typeface="Century Gothic"/>
                <a:ea typeface="Century Gothic"/>
                <a:cs typeface="Century Gothic"/>
                <a:sym typeface="Century Gothic"/>
              </a:rPr>
              <a:t>Q4/which of the following Drugs it’s mechanism of action to inhibit reuptake of serotonin and NE?</a:t>
            </a:r>
            <a:r>
              <a:rPr lang="en-US" sz="1100">
                <a:solidFill>
                  <a:schemeClr val="dk1"/>
                </a:solidFill>
                <a:latin typeface="Century Gothic"/>
                <a:ea typeface="Century Gothic"/>
                <a:cs typeface="Century Gothic"/>
                <a:sym typeface="Century Gothic"/>
              </a:rPr>
              <a:t>                                                                                                                                                       </a:t>
            </a:r>
            <a:r>
              <a:rPr lang="en-US" sz="1100">
                <a:solidFill>
                  <a:srgbClr val="999999"/>
                </a:solidFill>
                <a:latin typeface="Century Gothic"/>
                <a:ea typeface="Century Gothic"/>
                <a:cs typeface="Century Gothic"/>
                <a:sym typeface="Century Gothic"/>
              </a:rPr>
              <a:t>A-moclobemid. B-</a:t>
            </a:r>
            <a:r>
              <a:rPr lang="en-US" sz="1100">
                <a:solidFill>
                  <a:srgbClr val="999999"/>
                </a:solidFill>
                <a:latin typeface="Century Gothic"/>
                <a:ea typeface="Century Gothic"/>
                <a:cs typeface="Century Gothic"/>
                <a:sym typeface="Century Gothic"/>
              </a:rPr>
              <a:t>Amoxapine</a:t>
            </a:r>
            <a:r>
              <a:rPr lang="en-US" sz="1100">
                <a:solidFill>
                  <a:srgbClr val="999999"/>
                </a:solidFill>
                <a:latin typeface="Century Gothic"/>
                <a:ea typeface="Century Gothic"/>
                <a:cs typeface="Century Gothic"/>
                <a:sym typeface="Century Gothic"/>
              </a:rPr>
              <a:t>. C-</a:t>
            </a:r>
            <a:r>
              <a:rPr lang="en-US" sz="1100">
                <a:solidFill>
                  <a:srgbClr val="999999"/>
                </a:solidFill>
                <a:latin typeface="Century Gothic"/>
                <a:ea typeface="Century Gothic"/>
                <a:cs typeface="Century Gothic"/>
                <a:sym typeface="Century Gothic"/>
              </a:rPr>
              <a:t>Fluoxetine</a:t>
            </a:r>
            <a:r>
              <a:rPr lang="en-US" sz="1100">
                <a:solidFill>
                  <a:srgbClr val="999999"/>
                </a:solidFill>
                <a:latin typeface="Century Gothic"/>
                <a:ea typeface="Century Gothic"/>
                <a:cs typeface="Century Gothic"/>
                <a:sym typeface="Century Gothic"/>
              </a:rPr>
              <a:t>.  D-</a:t>
            </a:r>
            <a:r>
              <a:rPr lang="en-US" sz="1100">
                <a:solidFill>
                  <a:srgbClr val="999999"/>
                </a:solidFill>
                <a:latin typeface="Century Gothic"/>
                <a:ea typeface="Century Gothic"/>
                <a:cs typeface="Century Gothic"/>
                <a:sym typeface="Century Gothic"/>
              </a:rPr>
              <a:t>venlafaxine</a:t>
            </a:r>
            <a:r>
              <a:rPr lang="en-US" sz="1100">
                <a:solidFill>
                  <a:srgbClr val="999999"/>
                </a:solidFill>
                <a:latin typeface="Century Gothic"/>
                <a:ea typeface="Century Gothic"/>
                <a:cs typeface="Century Gothic"/>
                <a:sym typeface="Century Gothic"/>
              </a:rPr>
              <a:t>.</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b="1" lang="en-US" sz="1100">
                <a:solidFill>
                  <a:schemeClr val="dk1"/>
                </a:solidFill>
                <a:latin typeface="Century Gothic"/>
                <a:ea typeface="Century Gothic"/>
                <a:cs typeface="Century Gothic"/>
                <a:sym typeface="Century Gothic"/>
              </a:rPr>
              <a:t>Q5/ mechanism of action of TAC (tricyclic </a:t>
            </a:r>
            <a:r>
              <a:rPr b="1" lang="en-US" sz="1100">
                <a:solidFill>
                  <a:schemeClr val="dk1"/>
                </a:solidFill>
                <a:latin typeface="Century Gothic"/>
                <a:ea typeface="Century Gothic"/>
                <a:cs typeface="Century Gothic"/>
                <a:sym typeface="Century Gothic"/>
              </a:rPr>
              <a:t>antidepressant</a:t>
            </a:r>
            <a:r>
              <a:rPr b="1" lang="en-US" sz="1100">
                <a:solidFill>
                  <a:schemeClr val="dk1"/>
                </a:solidFill>
                <a:latin typeface="Century Gothic"/>
                <a:ea typeface="Century Gothic"/>
                <a:cs typeface="Century Gothic"/>
                <a:sym typeface="Century Gothic"/>
              </a:rPr>
              <a:t>)</a:t>
            </a:r>
            <a:endParaRPr b="1"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1100">
                <a:solidFill>
                  <a:srgbClr val="999999"/>
                </a:solidFill>
                <a:latin typeface="Century Gothic"/>
                <a:ea typeface="Century Gothic"/>
                <a:cs typeface="Century Gothic"/>
                <a:sym typeface="Century Gothic"/>
              </a:rPr>
              <a:t>A- ↓ reuptake of </a:t>
            </a:r>
            <a:r>
              <a:rPr lang="en-US" sz="1100">
                <a:solidFill>
                  <a:srgbClr val="999999"/>
                </a:solidFill>
                <a:latin typeface="Century Gothic"/>
                <a:ea typeface="Century Gothic"/>
                <a:cs typeface="Century Gothic"/>
                <a:sym typeface="Century Gothic"/>
              </a:rPr>
              <a:t>serotonin</a:t>
            </a:r>
            <a:r>
              <a:rPr lang="en-US" sz="1100">
                <a:solidFill>
                  <a:srgbClr val="999999"/>
                </a:solidFill>
                <a:latin typeface="Century Gothic"/>
                <a:ea typeface="Century Gothic"/>
                <a:cs typeface="Century Gothic"/>
                <a:sym typeface="Century Gothic"/>
              </a:rPr>
              <a:t>.  B-↓ reuptake of dopamine.   C-↓reuptake NE.   D-A&amp;C</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b="1" lang="en-US" sz="1100">
                <a:solidFill>
                  <a:schemeClr val="dk1"/>
                </a:solidFill>
                <a:latin typeface="Century Gothic"/>
                <a:ea typeface="Century Gothic"/>
                <a:cs typeface="Century Gothic"/>
                <a:sym typeface="Century Gothic"/>
              </a:rPr>
              <a:t>Q6/ True statement</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1100">
                <a:solidFill>
                  <a:srgbClr val="999999"/>
                </a:solidFill>
                <a:latin typeface="Century Gothic"/>
                <a:ea typeface="Century Gothic"/>
                <a:cs typeface="Century Gothic"/>
                <a:sym typeface="Century Gothic"/>
              </a:rPr>
              <a:t>A-TAC are lipophilic, excreted by kidneys.</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1100">
                <a:solidFill>
                  <a:srgbClr val="999999"/>
                </a:solidFill>
                <a:latin typeface="Century Gothic"/>
                <a:ea typeface="Century Gothic"/>
                <a:cs typeface="Century Gothic"/>
                <a:sym typeface="Century Gothic"/>
              </a:rPr>
              <a:t>B-TAC are lipophilic, Eliminated by Hepatic oxidation.</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1100">
                <a:solidFill>
                  <a:srgbClr val="999999"/>
                </a:solidFill>
                <a:latin typeface="Century Gothic"/>
                <a:ea typeface="Century Gothic"/>
                <a:cs typeface="Century Gothic"/>
                <a:sym typeface="Century Gothic"/>
              </a:rPr>
              <a:t>C-TAC are not lipophilic, excreted by kidneys.</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1100">
                <a:solidFill>
                  <a:srgbClr val="999999"/>
                </a:solidFill>
                <a:latin typeface="Century Gothic"/>
                <a:ea typeface="Century Gothic"/>
                <a:cs typeface="Century Gothic"/>
                <a:sym typeface="Century Gothic"/>
              </a:rPr>
              <a:t>D-TAC are lipophilic, Eliminated by hepatic demethylation.</a:t>
            </a:r>
            <a:endParaRPr sz="11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t/>
            </a:r>
            <a:endParaRPr sz="11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1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100">
              <a:solidFill>
                <a:schemeClr val="dk1"/>
              </a:solidFill>
              <a:latin typeface="Century Gothic"/>
              <a:ea typeface="Century Gothic"/>
              <a:cs typeface="Century Gothic"/>
              <a:sym typeface="Century Gothic"/>
            </a:endParaRPr>
          </a:p>
        </p:txBody>
      </p:sp>
      <p:sp>
        <p:nvSpPr>
          <p:cNvPr id="627" name="Google Shape;627;p48"/>
          <p:cNvSpPr txBox="1"/>
          <p:nvPr/>
        </p:nvSpPr>
        <p:spPr>
          <a:xfrm>
            <a:off x="5484300" y="8321050"/>
            <a:ext cx="1346100" cy="15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999999"/>
                </a:solidFill>
                <a:latin typeface="Century Gothic"/>
                <a:ea typeface="Century Gothic"/>
                <a:cs typeface="Century Gothic"/>
                <a:sym typeface="Century Gothic"/>
              </a:rPr>
              <a:t>MCQs Answers:</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000">
                <a:solidFill>
                  <a:srgbClr val="999999"/>
                </a:solidFill>
                <a:latin typeface="Century Gothic"/>
                <a:ea typeface="Century Gothic"/>
                <a:cs typeface="Century Gothic"/>
                <a:sym typeface="Century Gothic"/>
              </a:rPr>
              <a:t>1-A</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000">
                <a:solidFill>
                  <a:srgbClr val="999999"/>
                </a:solidFill>
                <a:latin typeface="Century Gothic"/>
                <a:ea typeface="Century Gothic"/>
                <a:cs typeface="Century Gothic"/>
                <a:sym typeface="Century Gothic"/>
              </a:rPr>
              <a:t>2-B</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000">
                <a:solidFill>
                  <a:srgbClr val="999999"/>
                </a:solidFill>
                <a:latin typeface="Century Gothic"/>
                <a:ea typeface="Century Gothic"/>
                <a:cs typeface="Century Gothic"/>
                <a:sym typeface="Century Gothic"/>
              </a:rPr>
              <a:t>3-D</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000">
                <a:solidFill>
                  <a:srgbClr val="999999"/>
                </a:solidFill>
                <a:latin typeface="Century Gothic"/>
                <a:ea typeface="Century Gothic"/>
                <a:cs typeface="Century Gothic"/>
                <a:sym typeface="Century Gothic"/>
              </a:rPr>
              <a:t>4-D Why? because it’s more selective </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000">
                <a:solidFill>
                  <a:srgbClr val="999999"/>
                </a:solidFill>
                <a:latin typeface="Century Gothic"/>
                <a:ea typeface="Century Gothic"/>
                <a:cs typeface="Century Gothic"/>
                <a:sym typeface="Century Gothic"/>
              </a:rPr>
              <a:t>5-D</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rPr lang="en-US" sz="1000">
                <a:solidFill>
                  <a:srgbClr val="999999"/>
                </a:solidFill>
                <a:latin typeface="Century Gothic"/>
                <a:ea typeface="Century Gothic"/>
                <a:cs typeface="Century Gothic"/>
                <a:sym typeface="Century Gothic"/>
              </a:rPr>
              <a:t>6-B</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t/>
            </a:r>
            <a:endParaRPr sz="1000">
              <a:solidFill>
                <a:srgbClr val="999999"/>
              </a:solidFill>
              <a:latin typeface="Century Gothic"/>
              <a:ea typeface="Century Gothic"/>
              <a:cs typeface="Century Gothic"/>
              <a:sym typeface="Century Gothic"/>
            </a:endParaRPr>
          </a:p>
          <a:p>
            <a:pPr indent="0" lvl="0" marL="0" rtl="0" algn="ctr">
              <a:spcBef>
                <a:spcPts val="0"/>
              </a:spcBef>
              <a:spcAft>
                <a:spcPts val="0"/>
              </a:spcAft>
              <a:buNone/>
            </a:pPr>
            <a:r>
              <a:t/>
            </a:r>
            <a:endParaRPr sz="1000">
              <a:solidFill>
                <a:srgbClr val="999999"/>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49"/>
          <p:cNvSpPr/>
          <p:nvPr/>
        </p:nvSpPr>
        <p:spPr>
          <a:xfrm>
            <a:off x="0" y="0"/>
            <a:ext cx="6830400" cy="52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US" sz="3000">
                <a:solidFill>
                  <a:schemeClr val="lt1"/>
                </a:solidFill>
                <a:latin typeface="Century Gothic"/>
                <a:ea typeface="Century Gothic"/>
                <a:cs typeface="Century Gothic"/>
                <a:sym typeface="Century Gothic"/>
              </a:rPr>
              <a:t>Questions </a:t>
            </a:r>
            <a:r>
              <a:rPr b="1" lang="en-US" sz="1800">
                <a:solidFill>
                  <a:schemeClr val="lt1"/>
                </a:solidFill>
                <a:latin typeface="Century Gothic"/>
                <a:ea typeface="Century Gothic"/>
                <a:cs typeface="Century Gothic"/>
                <a:sym typeface="Century Gothic"/>
              </a:rPr>
              <a:t>(</a:t>
            </a:r>
            <a:r>
              <a:rPr b="1" lang="en-US" sz="1800">
                <a:solidFill>
                  <a:srgbClr val="FFFF00"/>
                </a:solidFill>
                <a:latin typeface="Century Gothic"/>
                <a:ea typeface="Century Gothic"/>
                <a:cs typeface="Century Gothic"/>
                <a:sym typeface="Century Gothic"/>
              </a:rPr>
              <a:t>new</a:t>
            </a:r>
            <a:r>
              <a:rPr b="1" lang="en-US" sz="1800">
                <a:solidFill>
                  <a:schemeClr val="lt1"/>
                </a:solidFill>
                <a:latin typeface="Century Gothic"/>
                <a:ea typeface="Century Gothic"/>
                <a:cs typeface="Century Gothic"/>
                <a:sym typeface="Century Gothic"/>
              </a:rPr>
              <a:t> antidepressants )</a:t>
            </a:r>
            <a:endParaRPr b="1" sz="1800">
              <a:solidFill>
                <a:schemeClr val="lt1"/>
              </a:solidFill>
              <a:latin typeface="Century Gothic"/>
              <a:ea typeface="Century Gothic"/>
              <a:cs typeface="Century Gothic"/>
              <a:sym typeface="Century Gothic"/>
            </a:endParaRPr>
          </a:p>
        </p:txBody>
      </p:sp>
      <p:sp>
        <p:nvSpPr>
          <p:cNvPr id="634" name="Google Shape;634;p49"/>
          <p:cNvSpPr/>
          <p:nvPr/>
        </p:nvSpPr>
        <p:spPr>
          <a:xfrm>
            <a:off x="55650" y="600888"/>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MCQs</a:t>
            </a:r>
            <a:endParaRPr b="1" sz="1600">
              <a:solidFill>
                <a:schemeClr val="dk1"/>
              </a:solidFill>
              <a:latin typeface="Century Gothic"/>
              <a:ea typeface="Century Gothic"/>
              <a:cs typeface="Century Gothic"/>
              <a:sym typeface="Century Gothic"/>
            </a:endParaRPr>
          </a:p>
        </p:txBody>
      </p:sp>
      <p:sp>
        <p:nvSpPr>
          <p:cNvPr id="635" name="Google Shape;635;p49"/>
          <p:cNvSpPr txBox="1"/>
          <p:nvPr/>
        </p:nvSpPr>
        <p:spPr>
          <a:xfrm>
            <a:off x="41550" y="946300"/>
            <a:ext cx="6774900" cy="895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Q1/ which of the following drugs is SSRI (serotonin selective reuptake inhibitor)?</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A-mirtazapine.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B-Trazodone.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C-venlafaxine.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D-fluvoxamine</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Q2/ which of the following SSRI (serotonin selective reuptake inhibitor) has sedation and anticholinergic side effects?</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A-sertraline.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 B-paroxetine.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C- fluvoxamine.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D- paroxetine and fluvoxamine.</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Q3/ which of the following SSRI (serotonin selective reuptake inhibitor) used to treat OCD?</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A-sertraline.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B-paroxetine.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 C- fluvoxamine.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D-fluoxetine.</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Q4/patient with premature ejaculation. What is the recommended treatment in this case?</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A- drugs block 5HT2A receptor.</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B-drugs block 5HT3 receptor.</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C-drugs stimulate 5HT2A receptor.</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D-drugs block D2 receptor.</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chemeClr val="dk1"/>
                </a:solidFill>
                <a:latin typeface="Century Gothic"/>
                <a:ea typeface="Century Gothic"/>
                <a:cs typeface="Century Gothic"/>
                <a:sym typeface="Century Gothic"/>
              </a:rPr>
              <a:t> </a:t>
            </a:r>
            <a:r>
              <a:rPr b="1" lang="en-US" sz="1200">
                <a:solidFill>
                  <a:schemeClr val="dk1"/>
                </a:solidFill>
                <a:latin typeface="Century Gothic"/>
                <a:ea typeface="Century Gothic"/>
                <a:cs typeface="Century Gothic"/>
                <a:sym typeface="Century Gothic"/>
              </a:rPr>
              <a:t>Q5A patient recently had stroke. And now he is on warfarin (anticoagulant medications). After 3 hours patient showed in MRI, intra-abdominal bleeding.After taking history, patient is on antidepressant medication. What do you think the drug might be?</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A-Trazodone.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 B-Reboxetine.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C-Nefazodone.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D-venlafaxine.</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indent="0" lvl="0" marL="0" rtl="0" algn="l">
              <a:spcBef>
                <a:spcPts val="800"/>
              </a:spcBef>
              <a:spcAft>
                <a:spcPts val="0"/>
              </a:spcAft>
              <a:buNone/>
            </a:pPr>
            <a:r>
              <a:t/>
            </a:r>
            <a:endParaRPr sz="1200">
              <a:solidFill>
                <a:schemeClr val="dk1"/>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Google Shape;641;p50"/>
          <p:cNvSpPr/>
          <p:nvPr/>
        </p:nvSpPr>
        <p:spPr>
          <a:xfrm>
            <a:off x="0" y="0"/>
            <a:ext cx="6830400" cy="52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US" sz="3000">
                <a:solidFill>
                  <a:schemeClr val="lt1"/>
                </a:solidFill>
                <a:latin typeface="Century Gothic"/>
                <a:ea typeface="Century Gothic"/>
                <a:cs typeface="Century Gothic"/>
                <a:sym typeface="Century Gothic"/>
              </a:rPr>
              <a:t>Questions </a:t>
            </a:r>
            <a:r>
              <a:rPr b="1" lang="en-US" sz="1800">
                <a:solidFill>
                  <a:schemeClr val="lt1"/>
                </a:solidFill>
                <a:latin typeface="Century Gothic"/>
                <a:ea typeface="Century Gothic"/>
                <a:cs typeface="Century Gothic"/>
                <a:sym typeface="Century Gothic"/>
              </a:rPr>
              <a:t>(</a:t>
            </a:r>
            <a:r>
              <a:rPr b="1" lang="en-US" sz="1800">
                <a:solidFill>
                  <a:srgbClr val="FFFF00"/>
                </a:solidFill>
                <a:latin typeface="Century Gothic"/>
                <a:ea typeface="Century Gothic"/>
                <a:cs typeface="Century Gothic"/>
                <a:sym typeface="Century Gothic"/>
              </a:rPr>
              <a:t>new</a:t>
            </a:r>
            <a:r>
              <a:rPr b="1" lang="en-US" sz="1800">
                <a:solidFill>
                  <a:schemeClr val="lt1"/>
                </a:solidFill>
                <a:latin typeface="Century Gothic"/>
                <a:ea typeface="Century Gothic"/>
                <a:cs typeface="Century Gothic"/>
                <a:sym typeface="Century Gothic"/>
              </a:rPr>
              <a:t> antidepressants )</a:t>
            </a:r>
            <a:endParaRPr b="1" sz="3000">
              <a:solidFill>
                <a:schemeClr val="lt1"/>
              </a:solidFill>
              <a:latin typeface="Century Gothic"/>
              <a:ea typeface="Century Gothic"/>
              <a:cs typeface="Century Gothic"/>
              <a:sym typeface="Century Gothic"/>
            </a:endParaRPr>
          </a:p>
        </p:txBody>
      </p:sp>
      <p:sp>
        <p:nvSpPr>
          <p:cNvPr id="642" name="Google Shape;642;p50"/>
          <p:cNvSpPr txBox="1"/>
          <p:nvPr/>
        </p:nvSpPr>
        <p:spPr>
          <a:xfrm>
            <a:off x="74250" y="1105200"/>
            <a:ext cx="6709500" cy="176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sz="1200">
                <a:solidFill>
                  <a:schemeClr val="dk1"/>
                </a:solidFill>
                <a:latin typeface="Century Gothic"/>
                <a:ea typeface="Century Gothic"/>
                <a:cs typeface="Century Gothic"/>
                <a:sym typeface="Century Gothic"/>
              </a:rPr>
              <a:t>Q6/ which of the following is one of the therapeutic uses of Bupropion (NDRI)?</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A-Anxiety.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B- OCD.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C-seizures preventions.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rgbClr val="999999"/>
                </a:solidFill>
                <a:latin typeface="Century Gothic"/>
                <a:ea typeface="Century Gothic"/>
                <a:cs typeface="Century Gothic"/>
                <a:sym typeface="Century Gothic"/>
              </a:rPr>
              <a:t>D-smoking cessation.  </a:t>
            </a:r>
            <a:endParaRPr sz="12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200">
              <a:solidFill>
                <a:srgbClr val="999999"/>
              </a:solidFill>
              <a:latin typeface="Century Gothic"/>
              <a:ea typeface="Century Gothic"/>
              <a:cs typeface="Century Gothic"/>
              <a:sym typeface="Century Gothic"/>
            </a:endParaRPr>
          </a:p>
          <a:p>
            <a:pPr indent="0" lvl="0" marL="0" rtl="0" algn="l">
              <a:spcBef>
                <a:spcPts val="800"/>
              </a:spcBef>
              <a:spcAft>
                <a:spcPts val="0"/>
              </a:spcAft>
              <a:buNone/>
            </a:pPr>
            <a:r>
              <a:t/>
            </a:r>
            <a:endParaRPr sz="1200">
              <a:solidFill>
                <a:srgbClr val="171616"/>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643" name="Google Shape;643;p50"/>
          <p:cNvSpPr/>
          <p:nvPr/>
        </p:nvSpPr>
        <p:spPr>
          <a:xfrm>
            <a:off x="55650" y="600888"/>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MCQs</a:t>
            </a:r>
            <a:endParaRPr b="1" sz="1600">
              <a:solidFill>
                <a:schemeClr val="dk1"/>
              </a:solidFill>
              <a:latin typeface="Century Gothic"/>
              <a:ea typeface="Century Gothic"/>
              <a:cs typeface="Century Gothic"/>
              <a:sym typeface="Century Gothic"/>
            </a:endParaRPr>
          </a:p>
        </p:txBody>
      </p:sp>
      <p:sp>
        <p:nvSpPr>
          <p:cNvPr id="644" name="Google Shape;644;p50"/>
          <p:cNvSpPr txBox="1"/>
          <p:nvPr/>
        </p:nvSpPr>
        <p:spPr>
          <a:xfrm>
            <a:off x="5480700" y="1849250"/>
            <a:ext cx="1377300" cy="13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rgbClr val="999999"/>
                </a:solidFill>
                <a:latin typeface="Century Gothic"/>
                <a:ea typeface="Century Gothic"/>
                <a:cs typeface="Century Gothic"/>
                <a:sym typeface="Century Gothic"/>
              </a:rPr>
              <a:t>MCQs answer:</a:t>
            </a:r>
            <a:endParaRPr sz="1200">
              <a:solidFill>
                <a:srgbClr val="999999"/>
              </a:solidFill>
              <a:latin typeface="Century Gothic"/>
              <a:ea typeface="Century Gothic"/>
              <a:cs typeface="Century Gothic"/>
              <a:sym typeface="Century Gothic"/>
            </a:endParaRPr>
          </a:p>
          <a:p>
            <a:pPr indent="-304800" lvl="0" marL="457200" rtl="0" algn="ctr">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D</a:t>
            </a:r>
            <a:endParaRPr sz="1200">
              <a:solidFill>
                <a:srgbClr val="999999"/>
              </a:solidFill>
              <a:latin typeface="Century Gothic"/>
              <a:ea typeface="Century Gothic"/>
              <a:cs typeface="Century Gothic"/>
              <a:sym typeface="Century Gothic"/>
            </a:endParaRPr>
          </a:p>
          <a:p>
            <a:pPr indent="-304800" lvl="0" marL="457200" rtl="0" algn="ctr">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B</a:t>
            </a:r>
            <a:endParaRPr sz="1200">
              <a:solidFill>
                <a:srgbClr val="999999"/>
              </a:solidFill>
              <a:latin typeface="Century Gothic"/>
              <a:ea typeface="Century Gothic"/>
              <a:cs typeface="Century Gothic"/>
              <a:sym typeface="Century Gothic"/>
            </a:endParaRPr>
          </a:p>
          <a:p>
            <a:pPr indent="-304800" lvl="0" marL="457200" rtl="0" algn="ctr">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C</a:t>
            </a:r>
            <a:endParaRPr sz="1200">
              <a:solidFill>
                <a:srgbClr val="999999"/>
              </a:solidFill>
              <a:latin typeface="Century Gothic"/>
              <a:ea typeface="Century Gothic"/>
              <a:cs typeface="Century Gothic"/>
              <a:sym typeface="Century Gothic"/>
            </a:endParaRPr>
          </a:p>
          <a:p>
            <a:pPr indent="-304800" lvl="0" marL="457200" rtl="0" algn="ctr">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C</a:t>
            </a:r>
            <a:endParaRPr sz="1200">
              <a:solidFill>
                <a:srgbClr val="999999"/>
              </a:solidFill>
              <a:latin typeface="Century Gothic"/>
              <a:ea typeface="Century Gothic"/>
              <a:cs typeface="Century Gothic"/>
              <a:sym typeface="Century Gothic"/>
            </a:endParaRPr>
          </a:p>
          <a:p>
            <a:pPr indent="-304800" lvl="0" marL="457200" rtl="0" algn="ctr">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C</a:t>
            </a:r>
            <a:endParaRPr sz="1200">
              <a:solidFill>
                <a:srgbClr val="999999"/>
              </a:solidFill>
              <a:latin typeface="Century Gothic"/>
              <a:ea typeface="Century Gothic"/>
              <a:cs typeface="Century Gothic"/>
              <a:sym typeface="Century Gothic"/>
            </a:endParaRPr>
          </a:p>
          <a:p>
            <a:pPr indent="-304800" lvl="0" marL="457200" rtl="0" algn="ctr">
              <a:spcBef>
                <a:spcPts val="0"/>
              </a:spcBef>
              <a:spcAft>
                <a:spcPts val="0"/>
              </a:spcAft>
              <a:buClr>
                <a:srgbClr val="999999"/>
              </a:buClr>
              <a:buSzPts val="1200"/>
              <a:buFont typeface="Century Gothic"/>
              <a:buAutoNum type="arabicPeriod"/>
            </a:pPr>
            <a:r>
              <a:rPr lang="en-US" sz="1200">
                <a:solidFill>
                  <a:srgbClr val="999999"/>
                </a:solidFill>
                <a:latin typeface="Century Gothic"/>
                <a:ea typeface="Century Gothic"/>
                <a:cs typeface="Century Gothic"/>
                <a:sym typeface="Century Gothic"/>
              </a:rPr>
              <a:t>D</a:t>
            </a:r>
            <a:endParaRPr sz="1200">
              <a:solidFill>
                <a:srgbClr val="999999"/>
              </a:solidFill>
              <a:latin typeface="Century Gothic"/>
              <a:ea typeface="Century Gothic"/>
              <a:cs typeface="Century Gothic"/>
              <a:sym typeface="Century Gothic"/>
            </a:endParaRPr>
          </a:p>
          <a:p>
            <a:pPr indent="0" lvl="0" marL="457200" rtl="0" algn="ctr">
              <a:spcBef>
                <a:spcPts val="0"/>
              </a:spcBef>
              <a:spcAft>
                <a:spcPts val="0"/>
              </a:spcAft>
              <a:buNone/>
            </a:pPr>
            <a:r>
              <a:t/>
            </a:r>
            <a:endParaRPr sz="1200">
              <a:solidFill>
                <a:srgbClr val="999999"/>
              </a:solidFill>
              <a:latin typeface="Century Gothic"/>
              <a:ea typeface="Century Gothic"/>
              <a:cs typeface="Century Gothic"/>
              <a:sym typeface="Century Gothic"/>
            </a:endParaRPr>
          </a:p>
        </p:txBody>
      </p:sp>
      <p:sp>
        <p:nvSpPr>
          <p:cNvPr id="645" name="Google Shape;645;p50"/>
          <p:cNvSpPr/>
          <p:nvPr/>
        </p:nvSpPr>
        <p:spPr>
          <a:xfrm>
            <a:off x="55650" y="3267888"/>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MCQs</a:t>
            </a:r>
            <a:endParaRPr b="1" sz="1600">
              <a:solidFill>
                <a:schemeClr val="dk1"/>
              </a:solidFill>
              <a:latin typeface="Century Gothic"/>
              <a:ea typeface="Century Gothic"/>
              <a:cs typeface="Century Gothic"/>
              <a:sym typeface="Century Gothic"/>
            </a:endParaRPr>
          </a:p>
        </p:txBody>
      </p:sp>
      <p:sp>
        <p:nvSpPr>
          <p:cNvPr id="646" name="Google Shape;646;p50"/>
          <p:cNvSpPr/>
          <p:nvPr/>
        </p:nvSpPr>
        <p:spPr>
          <a:xfrm>
            <a:off x="55650" y="3267900"/>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SAQ</a:t>
            </a:r>
            <a:endParaRPr b="1" sz="1600">
              <a:solidFill>
                <a:schemeClr val="dk1"/>
              </a:solidFill>
              <a:latin typeface="Century Gothic"/>
              <a:ea typeface="Century Gothic"/>
              <a:cs typeface="Century Gothic"/>
              <a:sym typeface="Century Gothic"/>
            </a:endParaRPr>
          </a:p>
        </p:txBody>
      </p:sp>
      <p:sp>
        <p:nvSpPr>
          <p:cNvPr id="647" name="Google Shape;647;p50"/>
          <p:cNvSpPr txBox="1"/>
          <p:nvPr/>
        </p:nvSpPr>
        <p:spPr>
          <a:xfrm>
            <a:off x="72450" y="3772200"/>
            <a:ext cx="6376800" cy="613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latin typeface="Century Gothic"/>
                <a:ea typeface="Century Gothic"/>
                <a:cs typeface="Century Gothic"/>
                <a:sym typeface="Century Gothic"/>
              </a:rPr>
              <a:t>Q1/ patient with very severe depression. His uncle is an undergraduate medical student. He advised him to take Citalopram combined with Moclobemide.</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b="1" lang="en-US" sz="1200">
                <a:solidFill>
                  <a:schemeClr val="dk1"/>
                </a:solidFill>
                <a:latin typeface="Century Gothic"/>
                <a:ea typeface="Century Gothic"/>
                <a:cs typeface="Century Gothic"/>
                <a:sym typeface="Century Gothic"/>
              </a:rPr>
              <a:t>Q1.1/ mention the mechanism of action of each drug?</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Citalopram: SSRI.              </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  Moclobemide: MAOI</a:t>
            </a:r>
            <a:endParaRPr sz="9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b="1" lang="en-US" sz="1200">
                <a:solidFill>
                  <a:schemeClr val="dk1"/>
                </a:solidFill>
                <a:latin typeface="Century Gothic"/>
                <a:ea typeface="Century Gothic"/>
                <a:cs typeface="Century Gothic"/>
                <a:sym typeface="Century Gothic"/>
              </a:rPr>
              <a:t>Q1.2/ what will result in combining these 2 drugs?</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Serotonin syndrome. marked by: tremors, hyperthermia, cardiovascular collapse and death</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b="1" lang="en-US" sz="1200">
                <a:solidFill>
                  <a:schemeClr val="dk1"/>
                </a:solidFill>
                <a:latin typeface="Century Gothic"/>
                <a:ea typeface="Century Gothic"/>
                <a:cs typeface="Century Gothic"/>
                <a:sym typeface="Century Gothic"/>
              </a:rPr>
              <a:t>Q1.3/What is the recommended time to switch these drugs?</a:t>
            </a:r>
            <a:endParaRPr b="1" sz="1200">
              <a:solidFill>
                <a:schemeClr val="dk1"/>
              </a:solidFill>
              <a:latin typeface="Century Gothic"/>
              <a:ea typeface="Century Gothic"/>
              <a:cs typeface="Century Gothic"/>
              <a:sym typeface="Century Gothic"/>
            </a:endParaRPr>
          </a:p>
          <a:p>
            <a:pPr indent="0" lvl="0" marL="0" rtl="0" algn="l">
              <a:spcBef>
                <a:spcPts val="800"/>
              </a:spcBef>
              <a:spcAft>
                <a:spcPts val="0"/>
              </a:spcAft>
              <a:buNone/>
            </a:pPr>
            <a:r>
              <a:rPr lang="en-US" sz="900">
                <a:solidFill>
                  <a:srgbClr val="999999"/>
                </a:solidFill>
                <a:latin typeface="Century Gothic"/>
                <a:ea typeface="Century Gothic"/>
                <a:cs typeface="Century Gothic"/>
                <a:sym typeface="Century Gothic"/>
              </a:rPr>
              <a:t>Washout period of 6 weeks </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200">
              <a:solidFill>
                <a:srgbClr val="1C4587"/>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1200">
                <a:solidFill>
                  <a:schemeClr val="dk1"/>
                </a:solidFill>
                <a:latin typeface="Century Gothic"/>
                <a:ea typeface="Century Gothic"/>
                <a:cs typeface="Century Gothic"/>
                <a:sym typeface="Century Gothic"/>
              </a:rPr>
              <a:t>Q2/ patient was diagnosed with medulloblastoma recently. during chemotherapy she developed nausea, then vomited. Oncologist prescribed her Mirtazapine.</a:t>
            </a:r>
            <a:endParaRPr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b="1" lang="en-US" sz="1200">
                <a:solidFill>
                  <a:schemeClr val="dk1"/>
                </a:solidFill>
                <a:latin typeface="Century Gothic"/>
                <a:ea typeface="Century Gothic"/>
                <a:cs typeface="Century Gothic"/>
                <a:sym typeface="Century Gothic"/>
              </a:rPr>
              <a:t>Q2.1/Which type this drug belongs to?</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Antidepressants</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b="1" lang="en-US" sz="1200">
                <a:solidFill>
                  <a:schemeClr val="dk1"/>
                </a:solidFill>
                <a:latin typeface="Century Gothic"/>
                <a:ea typeface="Century Gothic"/>
                <a:cs typeface="Century Gothic"/>
                <a:sym typeface="Century Gothic"/>
              </a:rPr>
              <a:t>Q2.2 What is the mechanism of action behind this drug+ targeted receptors?</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NASSA (noradrenalin, specific serotonergic antidepressant).</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-Alpha2 receptor      -5HT2A receptor         </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-5HT3 receptor                 -5HT2C receptor      	-H1 receptor</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b="1" lang="en-US" sz="1200">
                <a:solidFill>
                  <a:schemeClr val="dk1"/>
                </a:solidFill>
                <a:latin typeface="Century Gothic"/>
                <a:ea typeface="Century Gothic"/>
                <a:cs typeface="Century Gothic"/>
                <a:sym typeface="Century Gothic"/>
              </a:rPr>
              <a:t>Q2.3/ Give 3 reasons why it’s preferable with Cancer patients?</a:t>
            </a:r>
            <a:endParaRPr b="1" sz="1200">
              <a:solidFill>
                <a:schemeClr val="dk1"/>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1-improves appetite. </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2-increase Body weight.</a:t>
            </a:r>
            <a:endParaRPr sz="9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rPr lang="en-US" sz="900">
                <a:solidFill>
                  <a:srgbClr val="999999"/>
                </a:solidFill>
                <a:latin typeface="Century Gothic"/>
                <a:ea typeface="Century Gothic"/>
                <a:cs typeface="Century Gothic"/>
                <a:sym typeface="Century Gothic"/>
              </a:rPr>
              <a:t>3-sedation due to anti-histamine effect.</a:t>
            </a:r>
            <a:endParaRPr sz="9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t/>
            </a:r>
            <a:endParaRPr sz="8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900">
              <a:solidFill>
                <a:srgbClr val="999999"/>
              </a:solidFill>
              <a:latin typeface="Century Gothic"/>
              <a:ea typeface="Century Gothic"/>
              <a:cs typeface="Century Gothic"/>
              <a:sym typeface="Century Gothic"/>
            </a:endParaRPr>
          </a:p>
          <a:p>
            <a:pPr indent="0" lvl="0" marL="0" rtl="0" algn="l">
              <a:spcBef>
                <a:spcPts val="800"/>
              </a:spcBef>
              <a:spcAft>
                <a:spcPts val="0"/>
              </a:spcAft>
              <a:buNone/>
            </a:pPr>
            <a:r>
              <a:t/>
            </a:r>
            <a:endParaRPr b="1" sz="900">
              <a:solidFill>
                <a:srgbClr val="999999"/>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51"/>
          <p:cNvSpPr/>
          <p:nvPr/>
        </p:nvSpPr>
        <p:spPr>
          <a:xfrm>
            <a:off x="0" y="0"/>
            <a:ext cx="6830400" cy="527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b="1" sz="3000">
              <a:solidFill>
                <a:schemeClr val="lt1"/>
              </a:solidFill>
              <a:latin typeface="Century Gothic"/>
              <a:ea typeface="Century Gothic"/>
              <a:cs typeface="Century Gothic"/>
              <a:sym typeface="Century Gothic"/>
            </a:endParaRPr>
          </a:p>
          <a:p>
            <a:pPr indent="0" lvl="0" marL="0" rtl="0" algn="ctr">
              <a:lnSpc>
                <a:spcPct val="90000"/>
              </a:lnSpc>
              <a:spcBef>
                <a:spcPts val="0"/>
              </a:spcBef>
              <a:spcAft>
                <a:spcPts val="0"/>
              </a:spcAft>
              <a:buNone/>
            </a:pPr>
            <a:r>
              <a:rPr b="1" lang="en-US" sz="3000">
                <a:solidFill>
                  <a:schemeClr val="lt1"/>
                </a:solidFill>
                <a:latin typeface="Century Gothic"/>
                <a:ea typeface="Century Gothic"/>
                <a:cs typeface="Century Gothic"/>
                <a:sym typeface="Century Gothic"/>
              </a:rPr>
              <a:t>Questions</a:t>
            </a:r>
            <a:r>
              <a:rPr b="1" lang="en-US" sz="1800">
                <a:solidFill>
                  <a:schemeClr val="lt1"/>
                </a:solidFill>
                <a:latin typeface="Century Gothic"/>
                <a:ea typeface="Century Gothic"/>
                <a:cs typeface="Century Gothic"/>
                <a:sym typeface="Century Gothic"/>
              </a:rPr>
              <a:t> </a:t>
            </a:r>
            <a:endParaRPr b="1" sz="1800">
              <a:solidFill>
                <a:schemeClr val="dk1"/>
              </a:solidFill>
              <a:latin typeface="Century Gothic"/>
              <a:ea typeface="Century Gothic"/>
              <a:cs typeface="Century Gothic"/>
              <a:sym typeface="Century Gothic"/>
            </a:endParaRPr>
          </a:p>
          <a:p>
            <a:pPr indent="0" lvl="0" marL="0" rtl="0" algn="l">
              <a:lnSpc>
                <a:spcPct val="90000"/>
              </a:lnSpc>
              <a:spcBef>
                <a:spcPts val="0"/>
              </a:spcBef>
              <a:spcAft>
                <a:spcPts val="0"/>
              </a:spcAft>
              <a:buNone/>
            </a:pPr>
            <a:r>
              <a:t/>
            </a:r>
            <a:endParaRPr b="1" sz="3000">
              <a:solidFill>
                <a:schemeClr val="lt1"/>
              </a:solidFill>
              <a:latin typeface="Century Gothic"/>
              <a:ea typeface="Century Gothic"/>
              <a:cs typeface="Century Gothic"/>
              <a:sym typeface="Century Gothic"/>
            </a:endParaRPr>
          </a:p>
        </p:txBody>
      </p:sp>
      <p:sp>
        <p:nvSpPr>
          <p:cNvPr id="654" name="Google Shape;654;p51"/>
          <p:cNvSpPr/>
          <p:nvPr/>
        </p:nvSpPr>
        <p:spPr>
          <a:xfrm>
            <a:off x="55650" y="674375"/>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SAQ</a:t>
            </a:r>
            <a:endParaRPr b="1" sz="1600">
              <a:solidFill>
                <a:schemeClr val="dk1"/>
              </a:solidFill>
              <a:latin typeface="Century Gothic"/>
              <a:ea typeface="Century Gothic"/>
              <a:cs typeface="Century Gothic"/>
              <a:sym typeface="Century Gothic"/>
            </a:endParaRPr>
          </a:p>
        </p:txBody>
      </p:sp>
      <p:sp>
        <p:nvSpPr>
          <p:cNvPr id="655" name="Google Shape;655;p51"/>
          <p:cNvSpPr/>
          <p:nvPr/>
        </p:nvSpPr>
        <p:spPr>
          <a:xfrm>
            <a:off x="41400" y="3737288"/>
            <a:ext cx="1275000" cy="43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600"/>
              <a:buFont typeface="Arial"/>
              <a:buNone/>
            </a:pPr>
            <a:r>
              <a:rPr b="1" lang="en-US" sz="1600">
                <a:solidFill>
                  <a:schemeClr val="dk1"/>
                </a:solidFill>
                <a:latin typeface="Century Gothic"/>
                <a:ea typeface="Century Gothic"/>
                <a:cs typeface="Century Gothic"/>
                <a:sym typeface="Century Gothic"/>
              </a:rPr>
              <a:t>Cases</a:t>
            </a:r>
            <a:endParaRPr b="1" sz="1600">
              <a:solidFill>
                <a:schemeClr val="dk1"/>
              </a:solidFill>
              <a:latin typeface="Century Gothic"/>
              <a:ea typeface="Century Gothic"/>
              <a:cs typeface="Century Gothic"/>
              <a:sym typeface="Century Gothic"/>
            </a:endParaRPr>
          </a:p>
        </p:txBody>
      </p:sp>
      <p:sp>
        <p:nvSpPr>
          <p:cNvPr id="656" name="Google Shape;656;p51"/>
          <p:cNvSpPr txBox="1"/>
          <p:nvPr/>
        </p:nvSpPr>
        <p:spPr>
          <a:xfrm>
            <a:off x="170800" y="1298025"/>
            <a:ext cx="6421800" cy="2134800"/>
          </a:xfrm>
          <a:prstGeom prst="rect">
            <a:avLst/>
          </a:prstGeom>
          <a:noFill/>
          <a:ln>
            <a:noFill/>
          </a:ln>
        </p:spPr>
        <p:txBody>
          <a:bodyPr anchorCtr="0" anchor="t" bIns="91425" lIns="91425" spcFirstLastPara="1" rIns="91425" wrap="square" tIns="91425">
            <a:noAutofit/>
          </a:bodyPr>
          <a:lstStyle/>
          <a:p>
            <a:pPr indent="0" lvl="0" marL="0" rtl="0" algn="l">
              <a:lnSpc>
                <a:spcPct val="129500"/>
              </a:lnSpc>
              <a:spcBef>
                <a:spcPts val="0"/>
              </a:spcBef>
              <a:spcAft>
                <a:spcPts val="0"/>
              </a:spcAft>
              <a:buNone/>
            </a:pPr>
            <a:r>
              <a:rPr b="1" lang="en-US">
                <a:solidFill>
                  <a:schemeClr val="dk1"/>
                </a:solidFill>
                <a:latin typeface="Century Gothic"/>
                <a:ea typeface="Century Gothic"/>
                <a:cs typeface="Century Gothic"/>
                <a:sym typeface="Century Gothic"/>
              </a:rPr>
              <a:t>Q1/ types of medication (According to site of action) used in depression?</a:t>
            </a:r>
            <a:endParaRPr sz="8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800">
                <a:solidFill>
                  <a:srgbClr val="999999"/>
                </a:solidFill>
                <a:latin typeface="Century Gothic"/>
                <a:ea typeface="Century Gothic"/>
                <a:cs typeface="Century Gothic"/>
                <a:sym typeface="Century Gothic"/>
              </a:rPr>
              <a:t>1-TAC: Blocking presynaptic monoamine reuptake channel.</a:t>
            </a:r>
            <a:endParaRPr sz="8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800">
                <a:solidFill>
                  <a:srgbClr val="999999"/>
                </a:solidFill>
                <a:latin typeface="Century Gothic"/>
                <a:ea typeface="Century Gothic"/>
                <a:cs typeface="Century Gothic"/>
                <a:sym typeface="Century Gothic"/>
              </a:rPr>
              <a:t>2-MAOI:inhibiting MAO Enzyme within presynaptic Terminal.</a:t>
            </a:r>
            <a:endParaRPr sz="800">
              <a:solidFill>
                <a:srgbClr val="999999"/>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800">
                <a:solidFill>
                  <a:srgbClr val="999999"/>
                </a:solidFill>
                <a:latin typeface="Century Gothic"/>
                <a:ea typeface="Century Gothic"/>
                <a:cs typeface="Century Gothic"/>
                <a:sym typeface="Century Gothic"/>
              </a:rPr>
              <a:t>3-Alpha 2 blockers: By blocking presynaptic Alpha 2 receptor.</a:t>
            </a:r>
            <a:endParaRPr sz="8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dk1"/>
              </a:solidFill>
              <a:latin typeface="Century Gothic"/>
              <a:ea typeface="Century Gothic"/>
              <a:cs typeface="Century Gothic"/>
              <a:sym typeface="Century Gothic"/>
            </a:endParaRPr>
          </a:p>
        </p:txBody>
      </p:sp>
      <p:sp>
        <p:nvSpPr>
          <p:cNvPr id="657" name="Google Shape;657;p51"/>
          <p:cNvSpPr txBox="1"/>
          <p:nvPr/>
        </p:nvSpPr>
        <p:spPr>
          <a:xfrm>
            <a:off x="173775" y="4423913"/>
            <a:ext cx="6421800" cy="4030800"/>
          </a:xfrm>
          <a:prstGeom prst="rect">
            <a:avLst/>
          </a:prstGeom>
          <a:noFill/>
          <a:ln>
            <a:noFill/>
          </a:ln>
        </p:spPr>
        <p:txBody>
          <a:bodyPr anchorCtr="0" anchor="t" bIns="91425" lIns="91425" spcFirstLastPara="1" rIns="91425" wrap="square" tIns="91425">
            <a:noAutofit/>
          </a:bodyPr>
          <a:lstStyle/>
          <a:p>
            <a:pPr indent="0" lvl="0" marL="0" rtl="0" algn="l">
              <a:lnSpc>
                <a:spcPct val="129500"/>
              </a:lnSpc>
              <a:spcBef>
                <a:spcPts val="0"/>
              </a:spcBef>
              <a:spcAft>
                <a:spcPts val="0"/>
              </a:spcAft>
              <a:buNone/>
            </a:pPr>
            <a:r>
              <a:rPr b="1" lang="en-US" sz="1100">
                <a:solidFill>
                  <a:schemeClr val="dk1"/>
                </a:solidFill>
                <a:latin typeface="Century Gothic"/>
                <a:ea typeface="Century Gothic"/>
                <a:cs typeface="Century Gothic"/>
                <a:sym typeface="Century Gothic"/>
              </a:rPr>
              <a:t>Q1/Patient was suffering from depression. His doctor prescribed </a:t>
            </a:r>
            <a:r>
              <a:rPr b="1" lang="en-US" sz="1100">
                <a:solidFill>
                  <a:schemeClr val="dk1"/>
                </a:solidFill>
                <a:latin typeface="Century Gothic"/>
                <a:ea typeface="Century Gothic"/>
                <a:cs typeface="Century Gothic"/>
                <a:sym typeface="Century Gothic"/>
              </a:rPr>
              <a:t>antidepressant</a:t>
            </a:r>
            <a:r>
              <a:rPr b="1" lang="en-US" sz="1100">
                <a:solidFill>
                  <a:schemeClr val="dk1"/>
                </a:solidFill>
                <a:latin typeface="Century Gothic"/>
                <a:ea typeface="Century Gothic"/>
                <a:cs typeface="Century Gothic"/>
                <a:sym typeface="Century Gothic"/>
              </a:rPr>
              <a:t> (Tranylcypromine). After two days, patient came ER by an ambulance suffering from severe hypertension symptoms. After </a:t>
            </a:r>
            <a:r>
              <a:rPr b="1" lang="en-US" sz="1100">
                <a:solidFill>
                  <a:schemeClr val="dk1"/>
                </a:solidFill>
                <a:latin typeface="Century Gothic"/>
                <a:ea typeface="Century Gothic"/>
                <a:cs typeface="Century Gothic"/>
                <a:sym typeface="Century Gothic"/>
              </a:rPr>
              <a:t>taking</a:t>
            </a:r>
            <a:r>
              <a:rPr b="1" lang="en-US" sz="1100">
                <a:solidFill>
                  <a:schemeClr val="dk1"/>
                </a:solidFill>
                <a:latin typeface="Century Gothic"/>
                <a:ea typeface="Century Gothic"/>
                <a:cs typeface="Century Gothic"/>
                <a:sym typeface="Century Gothic"/>
              </a:rPr>
              <a:t> History patient mention attending cheese-wine tasting party.</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b="1" lang="en-US" sz="1100">
                <a:solidFill>
                  <a:schemeClr val="dk1"/>
                </a:solidFill>
                <a:latin typeface="Century Gothic"/>
                <a:ea typeface="Century Gothic"/>
                <a:cs typeface="Century Gothic"/>
                <a:sym typeface="Century Gothic"/>
              </a:rPr>
              <a:t>Explain by which mechanism the drug work and it where it takes place?</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800">
                <a:solidFill>
                  <a:srgbClr val="999999"/>
                </a:solidFill>
                <a:latin typeface="Century Gothic"/>
                <a:ea typeface="Century Gothic"/>
                <a:cs typeface="Century Gothic"/>
                <a:sym typeface="Century Gothic"/>
              </a:rPr>
              <a:t>It acts on blocking </a:t>
            </a:r>
            <a:r>
              <a:rPr lang="en-US" sz="800">
                <a:solidFill>
                  <a:srgbClr val="999999"/>
                </a:solidFill>
                <a:latin typeface="Century Gothic"/>
                <a:ea typeface="Century Gothic"/>
                <a:cs typeface="Century Gothic"/>
                <a:sym typeface="Century Gothic"/>
              </a:rPr>
              <a:t>presynaptic</a:t>
            </a:r>
            <a:r>
              <a:rPr lang="en-US" sz="800">
                <a:solidFill>
                  <a:srgbClr val="999999"/>
                </a:solidFill>
                <a:latin typeface="Century Gothic"/>
                <a:ea typeface="Century Gothic"/>
                <a:cs typeface="Century Gothic"/>
                <a:sym typeface="Century Gothic"/>
              </a:rPr>
              <a:t> MAO enzyme.</a:t>
            </a:r>
            <a:endParaRPr sz="8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100">
              <a:latin typeface="Century Gothic"/>
              <a:ea typeface="Century Gothic"/>
              <a:cs typeface="Century Gothic"/>
              <a:sym typeface="Century Gothic"/>
            </a:endParaRPr>
          </a:p>
          <a:p>
            <a:pPr indent="0" lvl="0" marL="0" rtl="0" algn="l">
              <a:lnSpc>
                <a:spcPct val="129500"/>
              </a:lnSpc>
              <a:spcBef>
                <a:spcPts val="0"/>
              </a:spcBef>
              <a:spcAft>
                <a:spcPts val="0"/>
              </a:spcAft>
              <a:buNone/>
            </a:pPr>
            <a:r>
              <a:rPr b="1" lang="en-US" sz="1100">
                <a:solidFill>
                  <a:schemeClr val="dk1"/>
                </a:solidFill>
                <a:latin typeface="Century Gothic"/>
                <a:ea typeface="Century Gothic"/>
                <a:cs typeface="Century Gothic"/>
                <a:sym typeface="Century Gothic"/>
              </a:rPr>
              <a:t>Q1.2/Why do you think he developed hypertension in relation with patient history?</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800">
                <a:solidFill>
                  <a:srgbClr val="999999"/>
                </a:solidFill>
                <a:latin typeface="Century Gothic"/>
                <a:ea typeface="Century Gothic"/>
                <a:cs typeface="Century Gothic"/>
                <a:sym typeface="Century Gothic"/>
              </a:rPr>
              <a:t>Cheese and wine contain Tyramine normally, and it’s degraded in the gut by MAO enzyme which was blocked by the Drug.</a:t>
            </a:r>
            <a:endParaRPr sz="8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100">
              <a:latin typeface="Century Gothic"/>
              <a:ea typeface="Century Gothic"/>
              <a:cs typeface="Century Gothic"/>
              <a:sym typeface="Century Gothic"/>
            </a:endParaRPr>
          </a:p>
          <a:p>
            <a:pPr indent="0" lvl="0" marL="0" rtl="0" algn="l">
              <a:lnSpc>
                <a:spcPct val="129500"/>
              </a:lnSpc>
              <a:spcBef>
                <a:spcPts val="0"/>
              </a:spcBef>
              <a:spcAft>
                <a:spcPts val="0"/>
              </a:spcAft>
              <a:buNone/>
            </a:pPr>
            <a:r>
              <a:rPr b="1" lang="en-US" sz="1100">
                <a:solidFill>
                  <a:schemeClr val="dk1"/>
                </a:solidFill>
                <a:latin typeface="Century Gothic"/>
                <a:ea typeface="Century Gothic"/>
                <a:cs typeface="Century Gothic"/>
                <a:sym typeface="Century Gothic"/>
              </a:rPr>
              <a:t>Q1.3/Which drug do you think would have been a better option for the patient, why?</a:t>
            </a:r>
            <a:endParaRPr b="1" sz="1100">
              <a:solidFill>
                <a:schemeClr val="dk1"/>
              </a:solidFill>
              <a:latin typeface="Century Gothic"/>
              <a:ea typeface="Century Gothic"/>
              <a:cs typeface="Century Gothic"/>
              <a:sym typeface="Century Gothic"/>
            </a:endParaRPr>
          </a:p>
          <a:p>
            <a:pPr indent="0" lvl="0" marL="0" rtl="0" algn="l">
              <a:lnSpc>
                <a:spcPct val="129500"/>
              </a:lnSpc>
              <a:spcBef>
                <a:spcPts val="800"/>
              </a:spcBef>
              <a:spcAft>
                <a:spcPts val="0"/>
              </a:spcAft>
              <a:buNone/>
            </a:pPr>
            <a:r>
              <a:rPr lang="en-US" sz="800">
                <a:solidFill>
                  <a:srgbClr val="999999"/>
                </a:solidFill>
                <a:latin typeface="Century Gothic"/>
                <a:ea typeface="Century Gothic"/>
                <a:cs typeface="Century Gothic"/>
                <a:sym typeface="Century Gothic"/>
              </a:rPr>
              <a:t>Moclobemide. It does not have “cheese reaction”</a:t>
            </a:r>
            <a:endParaRPr sz="800">
              <a:solidFill>
                <a:srgbClr val="999999"/>
              </a:solidFill>
              <a:latin typeface="Century Gothic"/>
              <a:ea typeface="Century Gothic"/>
              <a:cs typeface="Century Gothic"/>
              <a:sym typeface="Century Gothic"/>
            </a:endParaRPr>
          </a:p>
          <a:p>
            <a:pPr indent="0" lvl="0" marL="0" rtl="0" algn="l">
              <a:lnSpc>
                <a:spcPct val="115000"/>
              </a:lnSpc>
              <a:spcBef>
                <a:spcPts val="800"/>
              </a:spcBef>
              <a:spcAft>
                <a:spcPts val="0"/>
              </a:spcAft>
              <a:buNone/>
            </a:pPr>
            <a:r>
              <a:t/>
            </a:r>
            <a:endParaRPr sz="1100">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pic>
        <p:nvPicPr>
          <p:cNvPr id="663" name="Google Shape;663;p52"/>
          <p:cNvPicPr preferRelativeResize="0"/>
          <p:nvPr/>
        </p:nvPicPr>
        <p:blipFill>
          <a:blip r:embed="rId3">
            <a:alphaModFix/>
          </a:blip>
          <a:stretch>
            <a:fillRect/>
          </a:stretch>
        </p:blipFill>
        <p:spPr>
          <a:xfrm>
            <a:off x="152400" y="9144000"/>
            <a:ext cx="590550" cy="590550"/>
          </a:xfrm>
          <a:prstGeom prst="rect">
            <a:avLst/>
          </a:prstGeom>
          <a:noFill/>
          <a:ln>
            <a:noFill/>
          </a:ln>
        </p:spPr>
      </p:pic>
      <p:sp>
        <p:nvSpPr>
          <p:cNvPr id="664" name="Google Shape;664;p52"/>
          <p:cNvSpPr txBox="1"/>
          <p:nvPr/>
        </p:nvSpPr>
        <p:spPr>
          <a:xfrm>
            <a:off x="742950" y="9251150"/>
            <a:ext cx="1644900" cy="387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latin typeface="Calibri"/>
                <a:ea typeface="Calibri"/>
                <a:cs typeface="Calibri"/>
                <a:sym typeface="Calibri"/>
              </a:rPr>
              <a:t>@Pharma4370</a:t>
            </a:r>
            <a:endParaRPr sz="1800">
              <a:latin typeface="Calibri"/>
              <a:ea typeface="Calibri"/>
              <a:cs typeface="Calibri"/>
              <a:sym typeface="Calibri"/>
            </a:endParaRPr>
          </a:p>
        </p:txBody>
      </p:sp>
      <p:pic>
        <p:nvPicPr>
          <p:cNvPr id="665" name="Google Shape;665;p52"/>
          <p:cNvPicPr preferRelativeResize="0"/>
          <p:nvPr/>
        </p:nvPicPr>
        <p:blipFill>
          <a:blip r:embed="rId4">
            <a:alphaModFix/>
          </a:blip>
          <a:stretch>
            <a:fillRect/>
          </a:stretch>
        </p:blipFill>
        <p:spPr>
          <a:xfrm>
            <a:off x="2971800" y="9144000"/>
            <a:ext cx="590550" cy="590550"/>
          </a:xfrm>
          <a:prstGeom prst="rect">
            <a:avLst/>
          </a:prstGeom>
          <a:noFill/>
          <a:ln>
            <a:noFill/>
          </a:ln>
        </p:spPr>
      </p:pic>
      <p:sp>
        <p:nvSpPr>
          <p:cNvPr id="666" name="Google Shape;666;p52"/>
          <p:cNvSpPr txBox="1"/>
          <p:nvPr/>
        </p:nvSpPr>
        <p:spPr>
          <a:xfrm>
            <a:off x="3582600" y="9209150"/>
            <a:ext cx="2361000" cy="471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800">
                <a:latin typeface="Calibri"/>
                <a:ea typeface="Calibri"/>
                <a:cs typeface="Calibri"/>
                <a:sym typeface="Calibri"/>
              </a:rPr>
              <a:t>Pharm437@gmail.com</a:t>
            </a:r>
            <a:endParaRPr sz="1800">
              <a:latin typeface="Calibri"/>
              <a:ea typeface="Calibri"/>
              <a:cs typeface="Calibri"/>
              <a:sym typeface="Calibri"/>
            </a:endParaRPr>
          </a:p>
        </p:txBody>
      </p:sp>
      <p:sp>
        <p:nvSpPr>
          <p:cNvPr id="667" name="Google Shape;667;p52"/>
          <p:cNvSpPr/>
          <p:nvPr/>
        </p:nvSpPr>
        <p:spPr>
          <a:xfrm>
            <a:off x="55850" y="6401650"/>
            <a:ext cx="2124900" cy="3399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000000"/>
              </a:buClr>
              <a:buSzPts val="1100"/>
              <a:buFont typeface="Arial"/>
              <a:buNone/>
            </a:pPr>
            <a:r>
              <a:rPr b="1" lang="en-US" sz="1600">
                <a:latin typeface="Century Gothic"/>
                <a:ea typeface="Century Gothic"/>
                <a:cs typeface="Century Gothic"/>
                <a:sym typeface="Century Gothic"/>
              </a:rPr>
              <a:t>References:</a:t>
            </a:r>
            <a:endParaRPr b="1" sz="1600">
              <a:latin typeface="Century Gothic"/>
              <a:ea typeface="Century Gothic"/>
              <a:cs typeface="Century Gothic"/>
              <a:sym typeface="Century Gothic"/>
            </a:endParaRPr>
          </a:p>
        </p:txBody>
      </p:sp>
      <p:sp>
        <p:nvSpPr>
          <p:cNvPr id="668" name="Google Shape;668;p52"/>
          <p:cNvSpPr txBox="1"/>
          <p:nvPr/>
        </p:nvSpPr>
        <p:spPr>
          <a:xfrm>
            <a:off x="71650" y="6756200"/>
            <a:ext cx="2550300" cy="103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800">
                <a:latin typeface="Calibri"/>
                <a:ea typeface="Calibri"/>
                <a:cs typeface="Calibri"/>
                <a:sym typeface="Calibri"/>
              </a:rPr>
              <a:t>- Doctors’ slides</a:t>
            </a:r>
            <a:r>
              <a:rPr lang="en-US"/>
              <a:t> and notes.</a:t>
            </a:r>
            <a:endParaRPr/>
          </a:p>
          <a:p>
            <a:pPr indent="0" lvl="0" marL="0" rtl="0" algn="l">
              <a:lnSpc>
                <a:spcPct val="115000"/>
              </a:lnSpc>
              <a:spcBef>
                <a:spcPts val="0"/>
              </a:spcBef>
              <a:spcAft>
                <a:spcPts val="0"/>
              </a:spcAft>
              <a:buNone/>
            </a:pPr>
            <a:r>
              <a:rPr lang="en-US"/>
              <a:t>- pharmacology Team 435.</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a:p>
        </p:txBody>
      </p:sp>
      <p:sp>
        <p:nvSpPr>
          <p:cNvPr id="669" name="Google Shape;669;p52"/>
          <p:cNvSpPr txBox="1"/>
          <p:nvPr/>
        </p:nvSpPr>
        <p:spPr>
          <a:xfrm>
            <a:off x="1929000" y="883400"/>
            <a:ext cx="3000000" cy="590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US" sz="3000">
                <a:solidFill>
                  <a:schemeClr val="accent1"/>
                </a:solidFill>
                <a:latin typeface="Century Gothic"/>
                <a:ea typeface="Century Gothic"/>
                <a:cs typeface="Century Gothic"/>
                <a:sym typeface="Century Gothic"/>
              </a:rPr>
              <a:t>Team leaders:</a:t>
            </a:r>
            <a:endParaRPr sz="3000">
              <a:solidFill>
                <a:schemeClr val="accent1"/>
              </a:solidFill>
              <a:latin typeface="Century Gothic"/>
              <a:ea typeface="Century Gothic"/>
              <a:cs typeface="Century Gothic"/>
              <a:sym typeface="Century Gothic"/>
            </a:endParaRPr>
          </a:p>
        </p:txBody>
      </p:sp>
      <p:sp>
        <p:nvSpPr>
          <p:cNvPr id="670" name="Google Shape;670;p52"/>
          <p:cNvSpPr txBox="1"/>
          <p:nvPr/>
        </p:nvSpPr>
        <p:spPr>
          <a:xfrm>
            <a:off x="1747200" y="2636000"/>
            <a:ext cx="3363600" cy="59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3000">
                <a:solidFill>
                  <a:schemeClr val="accent1"/>
                </a:solidFill>
                <a:latin typeface="Century Gothic"/>
                <a:ea typeface="Century Gothic"/>
                <a:cs typeface="Century Gothic"/>
                <a:sym typeface="Century Gothic"/>
              </a:rPr>
              <a:t>Team Members: </a:t>
            </a:r>
            <a:endParaRPr sz="3000">
              <a:solidFill>
                <a:schemeClr val="accent1"/>
              </a:solidFill>
              <a:latin typeface="Century Gothic"/>
              <a:ea typeface="Century Gothic"/>
              <a:cs typeface="Century Gothic"/>
              <a:sym typeface="Century Gothic"/>
            </a:endParaRPr>
          </a:p>
        </p:txBody>
      </p:sp>
      <p:sp>
        <p:nvSpPr>
          <p:cNvPr id="671" name="Google Shape;671;p52"/>
          <p:cNvSpPr txBox="1"/>
          <p:nvPr/>
        </p:nvSpPr>
        <p:spPr>
          <a:xfrm>
            <a:off x="1357950" y="8535200"/>
            <a:ext cx="3989700" cy="47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000">
                <a:latin typeface="Century Gothic"/>
                <a:ea typeface="Century Gothic"/>
                <a:cs typeface="Century Gothic"/>
                <a:sym typeface="Century Gothic"/>
              </a:rPr>
              <a:t>Special thank for team 435 </a:t>
            </a:r>
            <a:endParaRPr sz="2000">
              <a:latin typeface="Century Gothic"/>
              <a:ea typeface="Century Gothic"/>
              <a:cs typeface="Century Gothic"/>
              <a:sym typeface="Century Gothic"/>
            </a:endParaRPr>
          </a:p>
        </p:txBody>
      </p:sp>
      <p:sp>
        <p:nvSpPr>
          <p:cNvPr id="672" name="Google Shape;672;p52"/>
          <p:cNvSpPr/>
          <p:nvPr/>
        </p:nvSpPr>
        <p:spPr>
          <a:xfrm>
            <a:off x="4784400" y="8664050"/>
            <a:ext cx="250200" cy="221700"/>
          </a:xfrm>
          <a:prstGeom prst="heart">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2"/>
          <p:cNvSpPr txBox="1"/>
          <p:nvPr/>
        </p:nvSpPr>
        <p:spPr>
          <a:xfrm>
            <a:off x="1800225" y="1445900"/>
            <a:ext cx="3235200" cy="7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chemeClr val="dk1"/>
                </a:solidFill>
                <a:latin typeface="Century Gothic"/>
                <a:ea typeface="Century Gothic"/>
                <a:cs typeface="Century Gothic"/>
                <a:sym typeface="Century Gothic"/>
              </a:rPr>
              <a:t>Ghaida Saad Alsanad </a:t>
            </a:r>
            <a:endParaRPr sz="20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2000">
                <a:solidFill>
                  <a:schemeClr val="dk1"/>
                </a:solidFill>
                <a:latin typeface="Century Gothic"/>
                <a:ea typeface="Century Gothic"/>
                <a:cs typeface="Century Gothic"/>
                <a:sym typeface="Century Gothic"/>
              </a:rPr>
              <a:t>Omar Alsuhaibani</a:t>
            </a:r>
            <a:endParaRPr sz="20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dk1"/>
              </a:solidFill>
              <a:latin typeface="Century Gothic"/>
              <a:ea typeface="Century Gothic"/>
              <a:cs typeface="Century Gothic"/>
              <a:sym typeface="Century Gothic"/>
            </a:endParaRPr>
          </a:p>
        </p:txBody>
      </p:sp>
      <p:sp>
        <p:nvSpPr>
          <p:cNvPr id="674" name="Google Shape;674;p52"/>
          <p:cNvSpPr txBox="1"/>
          <p:nvPr/>
        </p:nvSpPr>
        <p:spPr>
          <a:xfrm>
            <a:off x="1847850" y="3282325"/>
            <a:ext cx="3187800" cy="28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Adel Alsuhaibani</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Sultan Alnasser</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Dawood Ismail</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Abdulrahman Alaujan</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Rinad Alghoraiby</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Munira Alhadlg</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Razan Alhamidi</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Alanoud Almansour</a:t>
            </a:r>
            <a:endParaRPr sz="1600">
              <a:solidFill>
                <a:schemeClr val="dk1"/>
              </a:solidFill>
              <a:latin typeface="Century Gothic"/>
              <a:ea typeface="Century Gothic"/>
              <a:cs typeface="Century Gothic"/>
              <a:sym typeface="Century Gothic"/>
            </a:endParaRPr>
          </a:p>
          <a:p>
            <a:pPr indent="0" lvl="0" marL="0" rtl="0" algn="ctr">
              <a:spcBef>
                <a:spcPts val="0"/>
              </a:spcBef>
              <a:spcAft>
                <a:spcPts val="0"/>
              </a:spcAft>
              <a:buNone/>
            </a:pPr>
            <a:r>
              <a:rPr lang="en-US" sz="1600">
                <a:solidFill>
                  <a:schemeClr val="dk1"/>
                </a:solidFill>
                <a:latin typeface="Century Gothic"/>
                <a:ea typeface="Century Gothic"/>
                <a:cs typeface="Century Gothic"/>
                <a:sym typeface="Century Gothic"/>
              </a:rPr>
              <a:t>Saif Almeshari</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cxnSp>
        <p:nvCxnSpPr>
          <p:cNvPr id="180" name="Google Shape;180;p27"/>
          <p:cNvCxnSpPr/>
          <p:nvPr/>
        </p:nvCxnSpPr>
        <p:spPr>
          <a:xfrm>
            <a:off x="5643714" y="1891054"/>
            <a:ext cx="0" cy="701727"/>
          </a:xfrm>
          <a:prstGeom prst="straightConnector1">
            <a:avLst/>
          </a:prstGeom>
          <a:noFill/>
          <a:ln cap="flat" cmpd="sng" w="12700">
            <a:solidFill>
              <a:schemeClr val="accent1"/>
            </a:solidFill>
            <a:prstDash val="solid"/>
            <a:miter lim="800000"/>
            <a:headEnd len="sm" w="sm" type="none"/>
            <a:tailEnd len="sm" w="sm" type="none"/>
          </a:ln>
        </p:spPr>
      </p:cxnSp>
      <p:sp>
        <p:nvSpPr>
          <p:cNvPr id="181" name="Google Shape;181;p27"/>
          <p:cNvSpPr/>
          <p:nvPr/>
        </p:nvSpPr>
        <p:spPr>
          <a:xfrm>
            <a:off x="5113275" y="2592775"/>
            <a:ext cx="1555800" cy="1626300"/>
          </a:xfrm>
          <a:prstGeom prst="roundRect">
            <a:avLst>
              <a:gd fmla="val 16667"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1"/>
                </a:solidFill>
                <a:latin typeface="Century Gothic"/>
                <a:ea typeface="Century Gothic"/>
                <a:cs typeface="Century Gothic"/>
                <a:sym typeface="Century Gothic"/>
              </a:rPr>
              <a:t>1.</a:t>
            </a:r>
            <a:r>
              <a:rPr lang="en-US" sz="1400">
                <a:solidFill>
                  <a:schemeClr val="dk1"/>
                </a:solidFill>
                <a:latin typeface="Century Gothic"/>
                <a:ea typeface="Century Gothic"/>
                <a:cs typeface="Century Gothic"/>
                <a:sym typeface="Century Gothic"/>
              </a:rPr>
              <a:t>Psychoti</a:t>
            </a:r>
            <a:r>
              <a:rPr lang="en-US" sz="1400">
                <a:solidFill>
                  <a:schemeClr val="dk1"/>
                </a:solidFill>
                <a:latin typeface="Century Gothic"/>
                <a:ea typeface="Century Gothic"/>
                <a:cs typeface="Century Gothic"/>
                <a:sym typeface="Century Gothic"/>
              </a:rPr>
              <a:t>c</a:t>
            </a:r>
            <a:endParaRPr>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1400">
                <a:solidFill>
                  <a:schemeClr val="dk1"/>
                </a:solidFill>
                <a:latin typeface="Century Gothic"/>
                <a:ea typeface="Century Gothic"/>
                <a:cs typeface="Century Gothic"/>
                <a:sym typeface="Century Gothic"/>
              </a:rPr>
              <a:t>depression</a:t>
            </a:r>
            <a:endParaRPr>
              <a:solidFill>
                <a:schemeClr val="dk1"/>
              </a:solidFill>
            </a:endParaRPr>
          </a:p>
          <a:p>
            <a:pPr indent="0" lvl="0" marL="0" marR="0" rtl="0" algn="ctr">
              <a:spcBef>
                <a:spcPts val="0"/>
              </a:spcBef>
              <a:spcAft>
                <a:spcPts val="0"/>
              </a:spcAft>
              <a:buNone/>
            </a:pPr>
            <a:r>
              <a:rPr b="1" lang="en-US" sz="1400">
                <a:solidFill>
                  <a:schemeClr val="dk1"/>
                </a:solidFill>
                <a:latin typeface="Century Gothic"/>
                <a:ea typeface="Century Gothic"/>
                <a:cs typeface="Century Gothic"/>
                <a:sym typeface="Century Gothic"/>
              </a:rPr>
              <a:t>2.</a:t>
            </a:r>
            <a:r>
              <a:rPr lang="en-US" sz="1400">
                <a:solidFill>
                  <a:schemeClr val="dk1"/>
                </a:solidFill>
                <a:latin typeface="Century Gothic"/>
                <a:ea typeface="Century Gothic"/>
                <a:cs typeface="Century Gothic"/>
                <a:sym typeface="Century Gothic"/>
              </a:rPr>
              <a:t>Postpartum depression</a:t>
            </a:r>
            <a:endParaRPr>
              <a:solidFill>
                <a:schemeClr val="dk1"/>
              </a:solidFill>
            </a:endParaRPr>
          </a:p>
          <a:p>
            <a:pPr indent="0" lvl="0" marL="0" marR="0" rtl="0" algn="ctr">
              <a:spcBef>
                <a:spcPts val="0"/>
              </a:spcBef>
              <a:spcAft>
                <a:spcPts val="0"/>
              </a:spcAft>
              <a:buNone/>
            </a:pPr>
            <a:r>
              <a:rPr b="1" lang="en-US" sz="1400">
                <a:solidFill>
                  <a:schemeClr val="dk1"/>
                </a:solidFill>
                <a:latin typeface="Century Gothic"/>
                <a:ea typeface="Century Gothic"/>
                <a:cs typeface="Century Gothic"/>
                <a:sym typeface="Century Gothic"/>
              </a:rPr>
              <a:t>3.</a:t>
            </a:r>
            <a:r>
              <a:rPr lang="en-US" sz="1400">
                <a:solidFill>
                  <a:schemeClr val="dk1"/>
                </a:solidFill>
                <a:latin typeface="Century Gothic"/>
                <a:ea typeface="Century Gothic"/>
                <a:cs typeface="Century Gothic"/>
                <a:sym typeface="Century Gothic"/>
              </a:rPr>
              <a:t>Atypical depression</a:t>
            </a:r>
            <a:endParaRPr>
              <a:solidFill>
                <a:schemeClr val="dk1"/>
              </a:solidFill>
            </a:endParaRPr>
          </a:p>
        </p:txBody>
      </p:sp>
      <p:cxnSp>
        <p:nvCxnSpPr>
          <p:cNvPr id="182" name="Google Shape;182;p27"/>
          <p:cNvCxnSpPr>
            <a:stCxn id="183" idx="0"/>
            <a:endCxn id="184" idx="0"/>
          </p:cNvCxnSpPr>
          <p:nvPr/>
        </p:nvCxnSpPr>
        <p:spPr>
          <a:xfrm>
            <a:off x="1927011" y="5191536"/>
            <a:ext cx="0" cy="453900"/>
          </a:xfrm>
          <a:prstGeom prst="straightConnector1">
            <a:avLst/>
          </a:prstGeom>
          <a:noFill/>
          <a:ln cap="flat" cmpd="sng" w="12700">
            <a:solidFill>
              <a:schemeClr val="accent1"/>
            </a:solidFill>
            <a:prstDash val="solid"/>
            <a:miter lim="800000"/>
            <a:headEnd len="sm" w="sm" type="none"/>
            <a:tailEnd len="sm" w="sm" type="none"/>
          </a:ln>
        </p:spPr>
      </p:cxnSp>
      <p:cxnSp>
        <p:nvCxnSpPr>
          <p:cNvPr id="185" name="Google Shape;185;p27"/>
          <p:cNvCxnSpPr/>
          <p:nvPr/>
        </p:nvCxnSpPr>
        <p:spPr>
          <a:xfrm>
            <a:off x="3436850" y="1978001"/>
            <a:ext cx="0" cy="726300"/>
          </a:xfrm>
          <a:prstGeom prst="straightConnector1">
            <a:avLst/>
          </a:prstGeom>
          <a:noFill/>
          <a:ln cap="flat" cmpd="sng" w="12700">
            <a:solidFill>
              <a:schemeClr val="accent1"/>
            </a:solidFill>
            <a:prstDash val="solid"/>
            <a:miter lim="800000"/>
            <a:headEnd len="sm" w="sm" type="none"/>
            <a:tailEnd len="sm" w="sm" type="none"/>
          </a:ln>
        </p:spPr>
      </p:cxnSp>
      <p:cxnSp>
        <p:nvCxnSpPr>
          <p:cNvPr id="186" name="Google Shape;186;p27"/>
          <p:cNvCxnSpPr/>
          <p:nvPr/>
        </p:nvCxnSpPr>
        <p:spPr>
          <a:xfrm>
            <a:off x="1244052" y="1905607"/>
            <a:ext cx="0" cy="474067"/>
          </a:xfrm>
          <a:prstGeom prst="straightConnector1">
            <a:avLst/>
          </a:prstGeom>
          <a:noFill/>
          <a:ln cap="flat" cmpd="sng" w="12700">
            <a:solidFill>
              <a:schemeClr val="accent1"/>
            </a:solidFill>
            <a:prstDash val="solid"/>
            <a:miter lim="800000"/>
            <a:headEnd len="sm" w="sm" type="none"/>
            <a:tailEnd len="sm" w="sm" type="none"/>
          </a:ln>
        </p:spPr>
      </p:cxnSp>
      <p:grpSp>
        <p:nvGrpSpPr>
          <p:cNvPr id="187" name="Google Shape;187;p27"/>
          <p:cNvGrpSpPr/>
          <p:nvPr/>
        </p:nvGrpSpPr>
        <p:grpSpPr>
          <a:xfrm>
            <a:off x="401292" y="278217"/>
            <a:ext cx="6080580" cy="1760490"/>
            <a:chOff x="4" y="235260"/>
            <a:chExt cx="6080580" cy="1760490"/>
          </a:xfrm>
        </p:grpSpPr>
        <p:sp>
          <p:nvSpPr>
            <p:cNvPr id="188" name="Google Shape;188;p27"/>
            <p:cNvSpPr/>
            <p:nvPr/>
          </p:nvSpPr>
          <p:spPr>
            <a:xfrm>
              <a:off x="3039919" y="647120"/>
              <a:ext cx="2187971" cy="454417"/>
            </a:xfrm>
            <a:custGeom>
              <a:rect b="b" l="l" r="r" t="t"/>
              <a:pathLst>
                <a:path extrusionOk="0" h="120000" w="120000">
                  <a:moveTo>
                    <a:pt x="0" y="0"/>
                  </a:moveTo>
                  <a:lnTo>
                    <a:pt x="0" y="72713"/>
                  </a:lnTo>
                  <a:lnTo>
                    <a:pt x="120000" y="72713"/>
                  </a:lnTo>
                  <a:lnTo>
                    <a:pt x="120000" y="120000"/>
                  </a:lnTo>
                </a:path>
              </a:pathLst>
            </a:custGeom>
            <a:noFill/>
            <a:ln cap="flat" cmpd="sng" w="12700">
              <a:solidFill>
                <a:srgbClr val="2B918D"/>
              </a:solidFill>
              <a:prstDash val="solid"/>
              <a:miter lim="800000"/>
              <a:headEnd len="sm" w="sm" type="none"/>
              <a:tailEnd len="sm" w="sm" type="none"/>
            </a:ln>
          </p:spPr>
        </p:sp>
        <p:sp>
          <p:nvSpPr>
            <p:cNvPr id="189" name="Google Shape;189;p27"/>
            <p:cNvSpPr/>
            <p:nvPr/>
          </p:nvSpPr>
          <p:spPr>
            <a:xfrm>
              <a:off x="2994199" y="647120"/>
              <a:ext cx="91440" cy="463695"/>
            </a:xfrm>
            <a:custGeom>
              <a:rect b="b" l="l" r="r" t="t"/>
              <a:pathLst>
                <a:path extrusionOk="0" h="120000" w="120000">
                  <a:moveTo>
                    <a:pt x="60000" y="0"/>
                  </a:moveTo>
                  <a:lnTo>
                    <a:pt x="60000" y="120000"/>
                  </a:lnTo>
                </a:path>
              </a:pathLst>
            </a:custGeom>
            <a:noFill/>
            <a:ln cap="flat" cmpd="sng" w="12700">
              <a:solidFill>
                <a:srgbClr val="2B918D"/>
              </a:solidFill>
              <a:prstDash val="solid"/>
              <a:miter lim="800000"/>
              <a:headEnd len="sm" w="sm" type="none"/>
              <a:tailEnd len="sm" w="sm" type="none"/>
            </a:ln>
          </p:spPr>
        </p:sp>
        <p:sp>
          <p:nvSpPr>
            <p:cNvPr id="190" name="Google Shape;190;p27"/>
            <p:cNvSpPr/>
            <p:nvPr/>
          </p:nvSpPr>
          <p:spPr>
            <a:xfrm>
              <a:off x="852698" y="647120"/>
              <a:ext cx="2187220" cy="465818"/>
            </a:xfrm>
            <a:custGeom>
              <a:rect b="b" l="l" r="r" t="t"/>
              <a:pathLst>
                <a:path extrusionOk="0" h="120000" w="120000">
                  <a:moveTo>
                    <a:pt x="120000" y="0"/>
                  </a:moveTo>
                  <a:lnTo>
                    <a:pt x="120000" y="73871"/>
                  </a:lnTo>
                  <a:lnTo>
                    <a:pt x="0" y="73871"/>
                  </a:lnTo>
                  <a:lnTo>
                    <a:pt x="0" y="120000"/>
                  </a:lnTo>
                </a:path>
              </a:pathLst>
            </a:custGeom>
            <a:noFill/>
            <a:ln cap="flat" cmpd="sng" w="12700">
              <a:solidFill>
                <a:srgbClr val="2B918D"/>
              </a:solidFill>
              <a:prstDash val="solid"/>
              <a:miter lim="800000"/>
              <a:headEnd len="sm" w="sm" type="none"/>
              <a:tailEnd len="sm" w="sm" type="none"/>
            </a:ln>
          </p:spPr>
        </p:sp>
        <p:sp>
          <p:nvSpPr>
            <p:cNvPr id="191" name="Google Shape;191;p27"/>
            <p:cNvSpPr/>
            <p:nvPr/>
          </p:nvSpPr>
          <p:spPr>
            <a:xfrm>
              <a:off x="380203" y="235260"/>
              <a:ext cx="5319432" cy="411859"/>
            </a:xfrm>
            <a:prstGeom prst="roundRect">
              <a:avLst>
                <a:gd fmla="val 16667" name="adj"/>
              </a:avLst>
            </a:prstGeom>
            <a:solidFill>
              <a:srgbClr val="38B7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txBox="1"/>
            <p:nvPr/>
          </p:nvSpPr>
          <p:spPr>
            <a:xfrm>
              <a:off x="400308" y="255365"/>
              <a:ext cx="5279222" cy="371649"/>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en-US" sz="1800">
                  <a:solidFill>
                    <a:schemeClr val="lt1"/>
                  </a:solidFill>
                  <a:latin typeface="Century Gothic"/>
                  <a:ea typeface="Century Gothic"/>
                  <a:cs typeface="Century Gothic"/>
                  <a:sym typeface="Century Gothic"/>
                </a:rPr>
                <a:t>Classification</a:t>
              </a:r>
              <a:r>
                <a:rPr b="1" lang="en-US" sz="1800">
                  <a:solidFill>
                    <a:schemeClr val="lt1"/>
                  </a:solidFill>
                  <a:latin typeface="Century Gothic"/>
                  <a:ea typeface="Century Gothic"/>
                  <a:cs typeface="Century Gothic"/>
                  <a:sym typeface="Century Gothic"/>
                </a:rPr>
                <a:t> of Depression</a:t>
              </a:r>
              <a:endParaRPr b="1" sz="1800">
                <a:solidFill>
                  <a:schemeClr val="lt1"/>
                </a:solidFill>
                <a:latin typeface="Century Gothic"/>
                <a:ea typeface="Century Gothic"/>
                <a:cs typeface="Century Gothic"/>
                <a:sym typeface="Century Gothic"/>
              </a:endParaRPr>
            </a:p>
          </p:txBody>
        </p:sp>
        <p:sp>
          <p:nvSpPr>
            <p:cNvPr id="193" name="Google Shape;193;p27"/>
            <p:cNvSpPr/>
            <p:nvPr/>
          </p:nvSpPr>
          <p:spPr>
            <a:xfrm>
              <a:off x="4" y="1112939"/>
              <a:ext cx="1705388" cy="882811"/>
            </a:xfrm>
            <a:prstGeom prst="round2DiagRect">
              <a:avLst>
                <a:gd fmla="val 16667" name="adj1"/>
                <a:gd fmla="val 0" name="adj2"/>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txBox="1"/>
            <p:nvPr/>
          </p:nvSpPr>
          <p:spPr>
            <a:xfrm>
              <a:off x="43099" y="1156034"/>
              <a:ext cx="1619198" cy="796621"/>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entury Gothic"/>
                <a:buNone/>
              </a:pPr>
              <a:r>
                <a:rPr b="1" lang="en-US" sz="1600">
                  <a:solidFill>
                    <a:schemeClr val="lt1"/>
                  </a:solidFill>
                  <a:latin typeface="Century Gothic"/>
                  <a:ea typeface="Century Gothic"/>
                  <a:cs typeface="Century Gothic"/>
                  <a:sym typeface="Century Gothic"/>
                </a:rPr>
                <a:t>According to severity of symptoms:</a:t>
              </a:r>
              <a:endParaRPr b="1" sz="1600">
                <a:solidFill>
                  <a:schemeClr val="lt1"/>
                </a:solidFill>
                <a:latin typeface="Century Gothic"/>
                <a:ea typeface="Century Gothic"/>
                <a:cs typeface="Century Gothic"/>
                <a:sym typeface="Century Gothic"/>
              </a:endParaRPr>
            </a:p>
          </p:txBody>
        </p:sp>
        <p:sp>
          <p:nvSpPr>
            <p:cNvPr id="195" name="Google Shape;195;p27"/>
            <p:cNvSpPr/>
            <p:nvPr/>
          </p:nvSpPr>
          <p:spPr>
            <a:xfrm>
              <a:off x="2065417" y="1110816"/>
              <a:ext cx="1949003" cy="806359"/>
            </a:xfrm>
            <a:prstGeom prst="round2DiagRect">
              <a:avLst>
                <a:gd fmla="val 16667" name="adj1"/>
                <a:gd fmla="val 0" name="adj2"/>
              </a:avLst>
            </a:prstGeom>
            <a:solidFill>
              <a:srgbClr val="38B7B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nvSpPr>
          <p:spPr>
            <a:xfrm>
              <a:off x="2104780" y="1150179"/>
              <a:ext cx="1870277" cy="727633"/>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lt1"/>
                </a:buClr>
                <a:buSzPts val="1600"/>
                <a:buFont typeface="Century Gothic"/>
                <a:buNone/>
              </a:pPr>
              <a:r>
                <a:rPr b="1" lang="en-US" sz="1600">
                  <a:solidFill>
                    <a:schemeClr val="lt1"/>
                  </a:solidFill>
                  <a:latin typeface="Century Gothic"/>
                  <a:ea typeface="Century Gothic"/>
                  <a:cs typeface="Century Gothic"/>
                  <a:sym typeface="Century Gothic"/>
                </a:rPr>
                <a:t>According to</a:t>
              </a:r>
              <a:endParaRPr/>
            </a:p>
            <a:p>
              <a:pPr indent="0" lvl="0" marL="0" marR="0" rtl="0" algn="ctr">
                <a:lnSpc>
                  <a:spcPct val="90000"/>
                </a:lnSpc>
                <a:spcBef>
                  <a:spcPts val="560"/>
                </a:spcBef>
                <a:spcAft>
                  <a:spcPts val="0"/>
                </a:spcAft>
                <a:buClr>
                  <a:schemeClr val="lt1"/>
                </a:buClr>
                <a:buSzPts val="1600"/>
                <a:buFont typeface="Century Gothic"/>
                <a:buNone/>
              </a:pPr>
              <a:r>
                <a:rPr b="1" lang="en-US" sz="1600">
                  <a:solidFill>
                    <a:schemeClr val="lt1"/>
                  </a:solidFill>
                  <a:latin typeface="Century Gothic"/>
                  <a:ea typeface="Century Gothic"/>
                  <a:cs typeface="Century Gothic"/>
                  <a:sym typeface="Century Gothic"/>
                </a:rPr>
                <a:t> type:</a:t>
              </a:r>
              <a:endParaRPr b="1" sz="1600">
                <a:solidFill>
                  <a:schemeClr val="lt1"/>
                </a:solidFill>
                <a:latin typeface="Century Gothic"/>
                <a:ea typeface="Century Gothic"/>
                <a:cs typeface="Century Gothic"/>
                <a:sym typeface="Century Gothic"/>
              </a:endParaRPr>
            </a:p>
          </p:txBody>
        </p:sp>
        <p:sp>
          <p:nvSpPr>
            <p:cNvPr id="197" name="Google Shape;197;p27"/>
            <p:cNvSpPr/>
            <p:nvPr/>
          </p:nvSpPr>
          <p:spPr>
            <a:xfrm>
              <a:off x="4375196" y="1101538"/>
              <a:ext cx="1705388" cy="826934"/>
            </a:xfrm>
            <a:prstGeom prst="round2DiagRect">
              <a:avLst>
                <a:gd fmla="val 16667" name="adj1"/>
                <a:gd fmla="val 0" name="adj2"/>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txBox="1"/>
            <p:nvPr/>
          </p:nvSpPr>
          <p:spPr>
            <a:xfrm>
              <a:off x="4415564" y="1141906"/>
              <a:ext cx="1624652" cy="74619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b="1" lang="en-US" sz="1600">
                  <a:solidFill>
                    <a:schemeClr val="lt1"/>
                  </a:solidFill>
                  <a:latin typeface="Century Gothic"/>
                  <a:ea typeface="Century Gothic"/>
                  <a:cs typeface="Century Gothic"/>
                  <a:sym typeface="Century Gothic"/>
                </a:rPr>
                <a:t>Other forms of depression:</a:t>
              </a:r>
              <a:endParaRPr b="1" sz="1600">
                <a:solidFill>
                  <a:schemeClr val="lt1"/>
                </a:solidFill>
                <a:latin typeface="Century Gothic"/>
                <a:ea typeface="Century Gothic"/>
                <a:cs typeface="Century Gothic"/>
                <a:sym typeface="Century Gothic"/>
              </a:endParaRPr>
            </a:p>
          </p:txBody>
        </p:sp>
      </p:grpSp>
      <p:sp>
        <p:nvSpPr>
          <p:cNvPr id="199" name="Google Shape;199;p27"/>
          <p:cNvSpPr/>
          <p:nvPr/>
        </p:nvSpPr>
        <p:spPr>
          <a:xfrm>
            <a:off x="213300" y="2373575"/>
            <a:ext cx="2360400" cy="2232600"/>
          </a:xfrm>
          <a:prstGeom prst="roundRect">
            <a:avLst>
              <a:gd fmla="val 16667"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350">
                <a:solidFill>
                  <a:schemeClr val="dk1"/>
                </a:solidFill>
                <a:latin typeface="Century Gothic"/>
                <a:ea typeface="Century Gothic"/>
                <a:cs typeface="Century Gothic"/>
                <a:sym typeface="Century Gothic"/>
              </a:rPr>
              <a:t>1. Mild depression </a:t>
            </a:r>
            <a:r>
              <a:rPr lang="en-US" sz="1350">
                <a:solidFill>
                  <a:schemeClr val="dk1"/>
                </a:solidFill>
                <a:latin typeface="Century Gothic"/>
                <a:ea typeface="Century Gothic"/>
                <a:cs typeface="Century Gothic"/>
                <a:sym typeface="Century Gothic"/>
              </a:rPr>
              <a:t>self-limiting</a:t>
            </a:r>
            <a:endParaRPr>
              <a:solidFill>
                <a:schemeClr val="dk1"/>
              </a:solidFill>
            </a:endParaRPr>
          </a:p>
          <a:p>
            <a:pPr indent="0" lvl="0" marL="0" marR="0" rtl="0" algn="ctr">
              <a:spcBef>
                <a:spcPts val="0"/>
              </a:spcBef>
              <a:spcAft>
                <a:spcPts val="0"/>
              </a:spcAft>
              <a:buNone/>
            </a:pPr>
            <a:r>
              <a:rPr b="1" lang="en-US" sz="1350">
                <a:solidFill>
                  <a:schemeClr val="dk1"/>
                </a:solidFill>
                <a:latin typeface="Century Gothic"/>
                <a:ea typeface="Century Gothic"/>
                <a:cs typeface="Century Gothic"/>
                <a:sym typeface="Century Gothic"/>
              </a:rPr>
              <a:t>2. Moderate depression </a:t>
            </a:r>
            <a:r>
              <a:rPr lang="en-US" sz="1350">
                <a:solidFill>
                  <a:schemeClr val="dk1"/>
                </a:solidFill>
                <a:latin typeface="Century Gothic"/>
                <a:ea typeface="Century Gothic"/>
                <a:cs typeface="Century Gothic"/>
                <a:sym typeface="Century Gothic"/>
              </a:rPr>
              <a:t>difficulties at home and work</a:t>
            </a:r>
            <a:endParaRPr>
              <a:solidFill>
                <a:schemeClr val="dk1"/>
              </a:solidFill>
            </a:endParaRPr>
          </a:p>
          <a:p>
            <a:pPr indent="0" lvl="0" marL="0" marR="0" rtl="0" algn="ctr">
              <a:spcBef>
                <a:spcPts val="0"/>
              </a:spcBef>
              <a:spcAft>
                <a:spcPts val="0"/>
              </a:spcAft>
              <a:buNone/>
            </a:pPr>
            <a:r>
              <a:rPr b="1" lang="en-US" sz="1350">
                <a:solidFill>
                  <a:schemeClr val="dk1"/>
                </a:solidFill>
                <a:latin typeface="Century Gothic"/>
                <a:ea typeface="Century Gothic"/>
                <a:cs typeface="Century Gothic"/>
                <a:sym typeface="Century Gothic"/>
              </a:rPr>
              <a:t>3. Severe depression </a:t>
            </a:r>
            <a:r>
              <a:rPr lang="en-US" sz="1350">
                <a:solidFill>
                  <a:schemeClr val="dk1"/>
                </a:solidFill>
                <a:latin typeface="Century Gothic"/>
                <a:ea typeface="Century Gothic"/>
                <a:cs typeface="Century Gothic"/>
                <a:sym typeface="Century Gothic"/>
              </a:rPr>
              <a:t>serious, associated with </a:t>
            </a:r>
            <a:r>
              <a:rPr b="1" lang="en-US" sz="1350">
                <a:solidFill>
                  <a:schemeClr val="dk1"/>
                </a:solidFill>
                <a:latin typeface="Century Gothic"/>
                <a:ea typeface="Century Gothic"/>
                <a:cs typeface="Century Gothic"/>
                <a:sym typeface="Century Gothic"/>
              </a:rPr>
              <a:t>suicidal</a:t>
            </a:r>
            <a:r>
              <a:rPr lang="en-US" sz="1350">
                <a:solidFill>
                  <a:schemeClr val="dk1"/>
                </a:solidFill>
                <a:latin typeface="Century Gothic"/>
                <a:ea typeface="Century Gothic"/>
                <a:cs typeface="Century Gothic"/>
                <a:sym typeface="Century Gothic"/>
              </a:rPr>
              <a:t> thoughts</a:t>
            </a:r>
            <a:endParaRPr>
              <a:solidFill>
                <a:schemeClr val="dk1"/>
              </a:solidFill>
            </a:endParaRPr>
          </a:p>
        </p:txBody>
      </p:sp>
      <p:sp>
        <p:nvSpPr>
          <p:cNvPr id="183" name="Google Shape;183;p27"/>
          <p:cNvSpPr/>
          <p:nvPr/>
        </p:nvSpPr>
        <p:spPr>
          <a:xfrm rot="-5400000">
            <a:off x="3162303" y="3358383"/>
            <a:ext cx="597861" cy="3068445"/>
          </a:xfrm>
          <a:prstGeom prst="rightBrace">
            <a:avLst>
              <a:gd fmla="val 0" name="adj1"/>
              <a:gd fmla="val 49181"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0" name="Google Shape;200;p27"/>
          <p:cNvSpPr/>
          <p:nvPr/>
        </p:nvSpPr>
        <p:spPr>
          <a:xfrm>
            <a:off x="865145" y="5161468"/>
            <a:ext cx="2123700" cy="483900"/>
          </a:xfrm>
          <a:prstGeom prst="round2DiagRect">
            <a:avLst>
              <a:gd fmla="val 16667" name="adj1"/>
              <a:gd fmla="val 0" name="adj2"/>
            </a:avLst>
          </a:prstGeom>
          <a:solidFill>
            <a:srgbClr val="D4F2F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dk1"/>
                </a:solidFill>
                <a:latin typeface="Century Gothic"/>
                <a:ea typeface="Century Gothic"/>
                <a:cs typeface="Century Gothic"/>
                <a:sym typeface="Century Gothic"/>
              </a:rPr>
              <a:t>1- Unipolar depression (major depression):</a:t>
            </a:r>
            <a:endParaRPr>
              <a:solidFill>
                <a:schemeClr val="dk1"/>
              </a:solidFill>
            </a:endParaRPr>
          </a:p>
        </p:txBody>
      </p:sp>
      <p:sp>
        <p:nvSpPr>
          <p:cNvPr id="201" name="Google Shape;201;p27"/>
          <p:cNvSpPr/>
          <p:nvPr/>
        </p:nvSpPr>
        <p:spPr>
          <a:xfrm>
            <a:off x="4231900" y="5170553"/>
            <a:ext cx="1984500" cy="465900"/>
          </a:xfrm>
          <a:prstGeom prst="round2DiagRect">
            <a:avLst>
              <a:gd fmla="val 16667" name="adj1"/>
              <a:gd fmla="val 0" name="adj2"/>
            </a:avLst>
          </a:prstGeom>
          <a:solidFill>
            <a:srgbClr val="E1EF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1" sz="8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b="1" sz="8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b="1" lang="en-US" sz="1200">
                <a:solidFill>
                  <a:schemeClr val="dk1"/>
                </a:solidFill>
                <a:latin typeface="Century Gothic"/>
                <a:ea typeface="Century Gothic"/>
                <a:cs typeface="Century Gothic"/>
                <a:sym typeface="Century Gothic"/>
              </a:rPr>
              <a:t>2- Bipolar depression (manic-depression):</a:t>
            </a:r>
            <a:endParaRPr>
              <a:solidFill>
                <a:schemeClr val="dk1"/>
              </a:solidFill>
            </a:endParaRPr>
          </a:p>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4" name="Google Shape;184;p27"/>
          <p:cNvSpPr/>
          <p:nvPr/>
        </p:nvSpPr>
        <p:spPr>
          <a:xfrm>
            <a:off x="872475" y="5645375"/>
            <a:ext cx="2109000" cy="3672900"/>
          </a:xfrm>
          <a:prstGeom prst="roundRect">
            <a:avLst>
              <a:gd fmla="val 16667" name="adj"/>
            </a:avLst>
          </a:prstGeom>
          <a:noFill/>
          <a:ln cap="flat" cmpd="sng" w="9525">
            <a:solidFill>
              <a:srgbClr val="84D7D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dk1"/>
                </a:solidFill>
                <a:latin typeface="Century Gothic"/>
                <a:ea typeface="Century Gothic"/>
                <a:cs typeface="Century Gothic"/>
                <a:sym typeface="Century Gothic"/>
              </a:rPr>
              <a:t>-</a:t>
            </a:r>
            <a:r>
              <a:rPr lang="en-US" sz="1400">
                <a:solidFill>
                  <a:schemeClr val="dk1"/>
                </a:solidFill>
                <a:latin typeface="Century Gothic"/>
                <a:ea typeface="Century Gothic"/>
                <a:cs typeface="Century Gothic"/>
                <a:sym typeface="Century Gothic"/>
              </a:rPr>
              <a:t>mood swings are always in the same direction (depression) </a:t>
            </a:r>
            <a:endParaRPr>
              <a:solidFill>
                <a:schemeClr val="dk1"/>
              </a:solidFill>
            </a:endParaRPr>
          </a:p>
          <a:p>
            <a:pPr indent="0" lvl="0" marL="0" marR="0" rtl="0" algn="l">
              <a:spcBef>
                <a:spcPts val="0"/>
              </a:spcBef>
              <a:spcAft>
                <a:spcPts val="0"/>
              </a:spcAft>
              <a:buNone/>
            </a:pPr>
            <a:r>
              <a:rPr lang="en-US" sz="1200">
                <a:solidFill>
                  <a:schemeClr val="dk1"/>
                </a:solidFill>
                <a:latin typeface="Century Gothic"/>
                <a:ea typeface="Century Gothic"/>
                <a:cs typeface="Century Gothic"/>
                <a:sym typeface="Century Gothic"/>
              </a:rPr>
              <a:t>-A</a:t>
            </a:r>
            <a:r>
              <a:rPr lang="en-US" sz="1200">
                <a:solidFill>
                  <a:schemeClr val="dk1"/>
                </a:solidFill>
                <a:latin typeface="Century Gothic"/>
                <a:ea typeface="Century Gothic"/>
                <a:cs typeface="Century Gothic"/>
                <a:sym typeface="Century Gothic"/>
              </a:rPr>
              <a:t>bout 75% of cases are non-familial</a:t>
            </a:r>
            <a:endParaRPr sz="1200">
              <a:solidFill>
                <a:schemeClr val="dk1"/>
              </a:solidFill>
            </a:endParaRPr>
          </a:p>
          <a:p>
            <a:pPr indent="-304800" lvl="0" marL="457200" marR="0" rtl="0" algn="l">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accompanied by symptoms of anxiety and agitation</a:t>
            </a:r>
            <a:endParaRPr sz="1200">
              <a:solidFill>
                <a:schemeClr val="dk1"/>
              </a:solidFill>
            </a:endParaRPr>
          </a:p>
          <a:p>
            <a:pPr indent="-304800" lvl="0" marL="457200" marR="0" rtl="0" algn="l">
              <a:spcBef>
                <a:spcPts val="0"/>
              </a:spcBef>
              <a:spcAft>
                <a:spcPts val="0"/>
              </a:spcAft>
              <a:buClr>
                <a:schemeClr val="dk1"/>
              </a:buClr>
              <a:buSzPts val="1200"/>
              <a:buFont typeface="Century Gothic"/>
              <a:buChar char="●"/>
            </a:pPr>
            <a:r>
              <a:rPr lang="en-US" sz="1200">
                <a:solidFill>
                  <a:schemeClr val="dk1"/>
                </a:solidFill>
                <a:latin typeface="Century Gothic"/>
                <a:ea typeface="Century Gothic"/>
                <a:cs typeface="Century Gothic"/>
                <a:sym typeface="Century Gothic"/>
              </a:rPr>
              <a:t>Associated with stressful life events</a:t>
            </a:r>
            <a:endParaRPr sz="1200">
              <a:solidFill>
                <a:schemeClr val="dk1"/>
              </a:solidFill>
              <a:latin typeface="Century Gothic"/>
              <a:ea typeface="Century Gothic"/>
              <a:cs typeface="Century Gothic"/>
              <a:sym typeface="Century Gothic"/>
            </a:endParaRPr>
          </a:p>
          <a:p>
            <a:pPr indent="0" lvl="0" marL="0" marR="0" rtl="0" algn="l">
              <a:spcBef>
                <a:spcPts val="0"/>
              </a:spcBef>
              <a:spcAft>
                <a:spcPts val="0"/>
              </a:spcAft>
              <a:buClr>
                <a:srgbClr val="000000"/>
              </a:buClr>
              <a:buSzPts val="1100"/>
              <a:buFont typeface="Arial"/>
              <a:buNone/>
            </a:pPr>
            <a:r>
              <a:rPr lang="en-US" sz="1200">
                <a:solidFill>
                  <a:schemeClr val="dk1"/>
                </a:solidFill>
                <a:latin typeface="Century Gothic"/>
                <a:ea typeface="Century Gothic"/>
                <a:cs typeface="Century Gothic"/>
                <a:sym typeface="Century Gothic"/>
              </a:rPr>
              <a:t>-</a:t>
            </a:r>
            <a:r>
              <a:rPr lang="en-US" sz="1200">
                <a:solidFill>
                  <a:schemeClr val="dk1"/>
                </a:solidFill>
                <a:latin typeface="Century Gothic"/>
                <a:ea typeface="Century Gothic"/>
                <a:cs typeface="Century Gothic"/>
                <a:sym typeface="Century Gothic"/>
              </a:rPr>
              <a:t>25% familial</a:t>
            </a:r>
            <a:endParaRPr sz="1200">
              <a:solidFill>
                <a:schemeClr val="dk1"/>
              </a:solidFill>
              <a:latin typeface="Century Gothic"/>
              <a:ea typeface="Century Gothic"/>
              <a:cs typeface="Century Gothic"/>
              <a:sym typeface="Century Gothic"/>
            </a:endParaRPr>
          </a:p>
          <a:p>
            <a:pPr indent="-304800" lvl="0" marL="457200" marR="0" rtl="0" algn="l">
              <a:spcBef>
                <a:spcPts val="0"/>
              </a:spcBef>
              <a:spcAft>
                <a:spcPts val="0"/>
              </a:spcAft>
              <a:buClr>
                <a:schemeClr val="dk1"/>
              </a:buClr>
              <a:buSzPts val="1200"/>
              <a:buChar char="●"/>
            </a:pPr>
            <a:r>
              <a:rPr lang="en-US" sz="1200">
                <a:solidFill>
                  <a:schemeClr val="dk1"/>
                </a:solidFill>
                <a:latin typeface="Century Gothic"/>
                <a:ea typeface="Century Gothic"/>
                <a:cs typeface="Century Gothic"/>
                <a:sym typeface="Century Gothic"/>
              </a:rPr>
              <a:t>unrelated to external stresses.</a:t>
            </a:r>
            <a:endParaRPr sz="1200">
              <a:solidFill>
                <a:schemeClr val="dk1"/>
              </a:solidFill>
              <a:latin typeface="Century Gothic"/>
              <a:ea typeface="Century Gothic"/>
              <a:cs typeface="Century Gothic"/>
              <a:sym typeface="Century Gothic"/>
            </a:endParaRPr>
          </a:p>
          <a:p>
            <a:pPr indent="-304800" lvl="0" marL="457200" marR="0" rtl="0" algn="l">
              <a:spcBef>
                <a:spcPts val="0"/>
              </a:spcBef>
              <a:spcAft>
                <a:spcPts val="0"/>
              </a:spcAft>
              <a:buClr>
                <a:schemeClr val="dk1"/>
              </a:buClr>
              <a:buSzPts val="1200"/>
              <a:buChar char="●"/>
            </a:pPr>
            <a:r>
              <a:rPr lang="en-US" sz="1200">
                <a:solidFill>
                  <a:schemeClr val="dk1"/>
                </a:solidFill>
              </a:rPr>
              <a:t> </a:t>
            </a:r>
            <a:r>
              <a:rPr lang="en-US" sz="1200">
                <a:solidFill>
                  <a:schemeClr val="dk1"/>
                </a:solidFill>
                <a:latin typeface="Century Gothic"/>
                <a:ea typeface="Century Gothic"/>
                <a:cs typeface="Century Gothic"/>
                <a:sym typeface="Century Gothic"/>
              </a:rPr>
              <a:t>endogenous depression</a:t>
            </a:r>
            <a:endParaRPr sz="1200">
              <a:solidFill>
                <a:schemeClr val="dk1"/>
              </a:solidFill>
            </a:endParaRPr>
          </a:p>
        </p:txBody>
      </p:sp>
      <p:cxnSp>
        <p:nvCxnSpPr>
          <p:cNvPr id="202" name="Google Shape;202;p27"/>
          <p:cNvCxnSpPr/>
          <p:nvPr/>
        </p:nvCxnSpPr>
        <p:spPr>
          <a:xfrm>
            <a:off x="4980544" y="5645377"/>
            <a:ext cx="0" cy="234672"/>
          </a:xfrm>
          <a:prstGeom prst="straightConnector1">
            <a:avLst/>
          </a:prstGeom>
          <a:noFill/>
          <a:ln cap="flat" cmpd="sng" w="12700">
            <a:solidFill>
              <a:schemeClr val="accent1"/>
            </a:solidFill>
            <a:prstDash val="solid"/>
            <a:miter lim="800000"/>
            <a:headEnd len="sm" w="sm" type="none"/>
            <a:tailEnd len="sm" w="sm" type="none"/>
          </a:ln>
        </p:spPr>
      </p:cxnSp>
      <p:sp>
        <p:nvSpPr>
          <p:cNvPr id="203" name="Google Shape;203;p27"/>
          <p:cNvSpPr/>
          <p:nvPr/>
        </p:nvSpPr>
        <p:spPr>
          <a:xfrm>
            <a:off x="3949432" y="5861704"/>
            <a:ext cx="2266800" cy="1532400"/>
          </a:xfrm>
          <a:prstGeom prst="roundRect">
            <a:avLst>
              <a:gd fmla="val 16667" name="adj"/>
            </a:avLst>
          </a:prstGeom>
          <a:noFill/>
          <a:ln cap="flat" cmpd="sng" w="9525">
            <a:solidFill>
              <a:srgbClr val="84D7D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a:solidFill>
                  <a:schemeClr val="dk1"/>
                </a:solidFill>
                <a:latin typeface="Century Gothic"/>
                <a:ea typeface="Century Gothic"/>
                <a:cs typeface="Century Gothic"/>
                <a:sym typeface="Century Gothic"/>
              </a:rPr>
              <a:t>-</a:t>
            </a:r>
            <a:r>
              <a:rPr lang="en-US" sz="1400">
                <a:solidFill>
                  <a:schemeClr val="dk1"/>
                </a:solidFill>
                <a:latin typeface="Century Gothic"/>
                <a:ea typeface="Century Gothic"/>
                <a:cs typeface="Century Gothic"/>
                <a:sym typeface="Century Gothic"/>
              </a:rPr>
              <a:t>In which depression alternates with </a:t>
            </a:r>
            <a:r>
              <a:rPr b="1" lang="en-US" sz="1400">
                <a:solidFill>
                  <a:schemeClr val="dk1"/>
                </a:solidFill>
                <a:latin typeface="Century Gothic"/>
                <a:ea typeface="Century Gothic"/>
                <a:cs typeface="Century Gothic"/>
                <a:sym typeface="Century Gothic"/>
              </a:rPr>
              <a:t>mania</a:t>
            </a:r>
            <a:r>
              <a:rPr lang="en-US" sz="1400">
                <a:solidFill>
                  <a:schemeClr val="dk1"/>
                </a:solidFill>
                <a:latin typeface="Century Gothic"/>
                <a:ea typeface="Century Gothic"/>
                <a:cs typeface="Century Gothic"/>
                <a:sym typeface="Century Gothic"/>
              </a:rPr>
              <a:t> -It is mainly hereditary and appears in early adult life</a:t>
            </a:r>
            <a:endParaRPr>
              <a:solidFill>
                <a:schemeClr val="dk1"/>
              </a:solidFill>
            </a:endParaRPr>
          </a:p>
          <a:p>
            <a:pPr indent="0" lvl="0" marL="0" marR="0" rtl="0" algn="ctr">
              <a:spcBef>
                <a:spcPts val="0"/>
              </a:spcBef>
              <a:spcAft>
                <a:spcPts val="0"/>
              </a:spcAft>
              <a:buNone/>
            </a:pPr>
            <a:r>
              <a:t/>
            </a:r>
            <a:endParaRPr b="1" sz="1400">
              <a:solidFill>
                <a:schemeClr val="dk1"/>
              </a:solidFill>
              <a:latin typeface="Century Gothic"/>
              <a:ea typeface="Century Gothic"/>
              <a:cs typeface="Century Gothic"/>
              <a:sym typeface="Century Gothic"/>
            </a:endParaRPr>
          </a:p>
        </p:txBody>
      </p:sp>
      <p:cxnSp>
        <p:nvCxnSpPr>
          <p:cNvPr id="204" name="Google Shape;204;p27"/>
          <p:cNvCxnSpPr/>
          <p:nvPr/>
        </p:nvCxnSpPr>
        <p:spPr>
          <a:xfrm>
            <a:off x="3436850" y="2704371"/>
            <a:ext cx="0" cy="835200"/>
          </a:xfrm>
          <a:prstGeom prst="straightConnector1">
            <a:avLst/>
          </a:prstGeom>
          <a:noFill/>
          <a:ln cap="flat" cmpd="sng" w="12700">
            <a:solidFill>
              <a:schemeClr val="accent1"/>
            </a:solidFill>
            <a:prstDash val="solid"/>
            <a:miter lim="800000"/>
            <a:headEnd len="sm" w="sm" type="none"/>
            <a:tailEnd len="sm" w="sm" type="none"/>
          </a:ln>
        </p:spPr>
      </p:cxnSp>
      <p:cxnSp>
        <p:nvCxnSpPr>
          <p:cNvPr id="205" name="Google Shape;205;p27"/>
          <p:cNvCxnSpPr/>
          <p:nvPr/>
        </p:nvCxnSpPr>
        <p:spPr>
          <a:xfrm>
            <a:off x="3436850" y="3539592"/>
            <a:ext cx="0" cy="114600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8"/>
          <p:cNvSpPr/>
          <p:nvPr/>
        </p:nvSpPr>
        <p:spPr>
          <a:xfrm rot="-5400000">
            <a:off x="-245633" y="7352602"/>
            <a:ext cx="2048977" cy="714562"/>
          </a:xfrm>
          <a:custGeom>
            <a:rect b="b" l="l" r="r" t="t"/>
            <a:pathLst>
              <a:path extrusionOk="0" h="714562" w="3140195">
                <a:moveTo>
                  <a:pt x="0" y="0"/>
                </a:moveTo>
                <a:lnTo>
                  <a:pt x="3140195" y="0"/>
                </a:lnTo>
                <a:lnTo>
                  <a:pt x="3140195" y="714562"/>
                </a:lnTo>
                <a:lnTo>
                  <a:pt x="0" y="714562"/>
                </a:lnTo>
                <a:lnTo>
                  <a:pt x="0" y="0"/>
                </a:lnTo>
                <a:close/>
              </a:path>
            </a:pathLst>
          </a:custGeom>
          <a:solidFill>
            <a:srgbClr val="D9D9D9"/>
          </a:solidFill>
          <a:ln>
            <a:noFill/>
          </a:ln>
        </p:spPr>
        <p:txBody>
          <a:bodyPr anchorCtr="0" anchor="ctr" bIns="12675" lIns="12675" spcFirstLastPara="1" rIns="12700" wrap="square" tIns="12700">
            <a:noAutofit/>
          </a:bodyPr>
          <a:lstStyle/>
          <a:p>
            <a:pPr indent="0" lvl="0" marL="0" rtl="0" algn="ctr">
              <a:spcBef>
                <a:spcPts val="0"/>
              </a:spcBef>
              <a:spcAft>
                <a:spcPts val="0"/>
              </a:spcAft>
              <a:buClr>
                <a:srgbClr val="000000"/>
              </a:buClr>
              <a:buSzPts val="1100"/>
              <a:buFont typeface="Arial"/>
              <a:buNone/>
            </a:pPr>
            <a:r>
              <a:rPr b="1" lang="en-US" sz="2000">
                <a:solidFill>
                  <a:schemeClr val="dk1"/>
                </a:solidFill>
                <a:latin typeface="Century Gothic"/>
                <a:ea typeface="Century Gothic"/>
                <a:cs typeface="Century Gothic"/>
                <a:sym typeface="Century Gothic"/>
              </a:rPr>
              <a:t>Symptoms of Mania</a:t>
            </a:r>
            <a:endParaRPr b="1" sz="2000">
              <a:solidFill>
                <a:schemeClr val="dk1"/>
              </a:solidFill>
              <a:latin typeface="Century Gothic"/>
              <a:ea typeface="Century Gothic"/>
              <a:cs typeface="Century Gothic"/>
              <a:sym typeface="Century Gothic"/>
            </a:endParaRPr>
          </a:p>
        </p:txBody>
      </p:sp>
      <p:sp>
        <p:nvSpPr>
          <p:cNvPr id="212" name="Google Shape;212;p28"/>
          <p:cNvSpPr/>
          <p:nvPr/>
        </p:nvSpPr>
        <p:spPr>
          <a:xfrm>
            <a:off x="1527513" y="5815600"/>
            <a:ext cx="4908218" cy="792036"/>
          </a:xfrm>
          <a:custGeom>
            <a:rect b="b" l="l" r="r" t="t"/>
            <a:pathLst>
              <a:path extrusionOk="0" h="596637" w="3518436">
                <a:moveTo>
                  <a:pt x="0" y="0"/>
                </a:moveTo>
                <a:lnTo>
                  <a:pt x="3518436" y="0"/>
                </a:lnTo>
                <a:lnTo>
                  <a:pt x="3518436" y="596637"/>
                </a:lnTo>
                <a:lnTo>
                  <a:pt x="0" y="596637"/>
                </a:lnTo>
                <a:lnTo>
                  <a:pt x="0" y="0"/>
                </a:lnTo>
                <a:close/>
              </a:path>
            </a:pathLst>
          </a:custGeom>
          <a:solidFill>
            <a:srgbClr val="76A5AF"/>
          </a:solidFill>
          <a:ln>
            <a:noFill/>
          </a:ln>
        </p:spPr>
        <p:txBody>
          <a:bodyPr anchorCtr="0" anchor="ctr" bIns="8875" lIns="8875" spcFirstLastPara="1" rIns="8875" wrap="square" tIns="8875">
            <a:noAutofit/>
          </a:bodyPr>
          <a:lstStyle/>
          <a:p>
            <a:pPr indent="0" lvl="0" marL="0" rtl="0" algn="ctr">
              <a:spcBef>
                <a:spcPts val="0"/>
              </a:spcBef>
              <a:spcAft>
                <a:spcPts val="0"/>
              </a:spcAft>
              <a:buClr>
                <a:srgbClr val="000000"/>
              </a:buClr>
              <a:buSzPts val="1100"/>
              <a:buFont typeface="Arial"/>
              <a:buNone/>
            </a:pPr>
            <a:r>
              <a:rPr b="1" lang="en-US" sz="1600">
                <a:solidFill>
                  <a:srgbClr val="FFFFFF"/>
                </a:solidFill>
                <a:latin typeface="Century Gothic"/>
                <a:ea typeface="Century Gothic"/>
                <a:cs typeface="Century Gothic"/>
                <a:sym typeface="Century Gothic"/>
              </a:rPr>
              <a:t>causes mood swings creating periods with the following symptoms:</a:t>
            </a:r>
            <a:endParaRPr b="1" sz="1600">
              <a:solidFill>
                <a:srgbClr val="FFFFFF"/>
              </a:solidFill>
              <a:latin typeface="Century Gothic"/>
              <a:ea typeface="Century Gothic"/>
              <a:cs typeface="Century Gothic"/>
              <a:sym typeface="Century Gothic"/>
            </a:endParaRPr>
          </a:p>
        </p:txBody>
      </p:sp>
      <p:sp>
        <p:nvSpPr>
          <p:cNvPr id="213" name="Google Shape;213;p28"/>
          <p:cNvSpPr/>
          <p:nvPr/>
        </p:nvSpPr>
        <p:spPr>
          <a:xfrm>
            <a:off x="1527524" y="6771720"/>
            <a:ext cx="4908879" cy="451953"/>
          </a:xfrm>
          <a:custGeom>
            <a:rect b="b" l="l" r="r" t="t"/>
            <a:pathLst>
              <a:path extrusionOk="0" h="596637" w="3576597">
                <a:moveTo>
                  <a:pt x="0" y="0"/>
                </a:moveTo>
                <a:lnTo>
                  <a:pt x="3576597" y="0"/>
                </a:lnTo>
                <a:lnTo>
                  <a:pt x="3576597"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Font typeface="Arial"/>
              <a:buNone/>
            </a:pPr>
            <a:r>
              <a:rPr lang="en-US">
                <a:solidFill>
                  <a:srgbClr val="FFFFFF"/>
                </a:solidFill>
                <a:latin typeface="Century Gothic"/>
                <a:ea typeface="Century Gothic"/>
                <a:cs typeface="Century Gothic"/>
                <a:sym typeface="Century Gothic"/>
              </a:rPr>
              <a:t>A high energy level with decreased need for sleep.</a:t>
            </a:r>
            <a:endParaRPr sz="1400">
              <a:solidFill>
                <a:srgbClr val="FFFFFF"/>
              </a:solidFill>
              <a:latin typeface="Century Gothic"/>
              <a:ea typeface="Century Gothic"/>
              <a:cs typeface="Century Gothic"/>
              <a:sym typeface="Century Gothic"/>
            </a:endParaRPr>
          </a:p>
        </p:txBody>
      </p:sp>
      <p:sp>
        <p:nvSpPr>
          <p:cNvPr id="214" name="Google Shape;214;p28"/>
          <p:cNvSpPr/>
          <p:nvPr/>
        </p:nvSpPr>
        <p:spPr>
          <a:xfrm>
            <a:off x="1527186" y="7289245"/>
            <a:ext cx="4908879" cy="451953"/>
          </a:xfrm>
          <a:custGeom>
            <a:rect b="b" l="l" r="r" t="t"/>
            <a:pathLst>
              <a:path extrusionOk="0" h="596637" w="3576597">
                <a:moveTo>
                  <a:pt x="0" y="0"/>
                </a:moveTo>
                <a:lnTo>
                  <a:pt x="3576597" y="0"/>
                </a:lnTo>
                <a:lnTo>
                  <a:pt x="3576597"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rtl="0" algn="ctr">
              <a:spcBef>
                <a:spcPts val="0"/>
              </a:spcBef>
              <a:spcAft>
                <a:spcPts val="0"/>
              </a:spcAft>
              <a:buClr>
                <a:srgbClr val="000000"/>
              </a:buClr>
              <a:buSzPts val="1100"/>
              <a:buFont typeface="Arial"/>
              <a:buNone/>
            </a:pPr>
            <a:r>
              <a:rPr lang="en-US">
                <a:solidFill>
                  <a:srgbClr val="FFFFFF"/>
                </a:solidFill>
                <a:latin typeface="Century Gothic"/>
                <a:ea typeface="Century Gothic"/>
                <a:cs typeface="Century Gothic"/>
                <a:sym typeface="Century Gothic"/>
              </a:rPr>
              <a:t>Unwarranted or exaggerated belief in one's own ability.</a:t>
            </a:r>
            <a:endParaRPr>
              <a:solidFill>
                <a:srgbClr val="FFFFFF"/>
              </a:solidFill>
              <a:latin typeface="Century Gothic"/>
              <a:ea typeface="Century Gothic"/>
              <a:cs typeface="Century Gothic"/>
              <a:sym typeface="Century Gothic"/>
            </a:endParaRPr>
          </a:p>
        </p:txBody>
      </p:sp>
      <p:sp>
        <p:nvSpPr>
          <p:cNvPr id="215" name="Google Shape;215;p28"/>
          <p:cNvSpPr/>
          <p:nvPr/>
        </p:nvSpPr>
        <p:spPr>
          <a:xfrm>
            <a:off x="1527186" y="7816570"/>
            <a:ext cx="4908879" cy="451953"/>
          </a:xfrm>
          <a:custGeom>
            <a:rect b="b" l="l" r="r" t="t"/>
            <a:pathLst>
              <a:path extrusionOk="0" h="596637" w="3576597">
                <a:moveTo>
                  <a:pt x="0" y="0"/>
                </a:moveTo>
                <a:lnTo>
                  <a:pt x="3576597" y="0"/>
                </a:lnTo>
                <a:lnTo>
                  <a:pt x="3576597"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rtl="0" algn="ctr">
              <a:spcBef>
                <a:spcPts val="0"/>
              </a:spcBef>
              <a:spcAft>
                <a:spcPts val="0"/>
              </a:spcAft>
              <a:buClr>
                <a:srgbClr val="000000"/>
              </a:buClr>
              <a:buSzPts val="1100"/>
              <a:buFont typeface="Arial"/>
              <a:buNone/>
            </a:pPr>
            <a:r>
              <a:rPr lang="en-US">
                <a:solidFill>
                  <a:srgbClr val="FFFFFF"/>
                </a:solidFill>
                <a:latin typeface="Century Gothic"/>
                <a:ea typeface="Century Gothic"/>
                <a:cs typeface="Century Gothic"/>
                <a:sym typeface="Century Gothic"/>
              </a:rPr>
              <a:t>Extreme irritability.</a:t>
            </a:r>
            <a:endParaRPr sz="1400">
              <a:solidFill>
                <a:srgbClr val="FFFFFF"/>
              </a:solidFill>
              <a:latin typeface="Century Gothic"/>
              <a:ea typeface="Century Gothic"/>
              <a:cs typeface="Century Gothic"/>
              <a:sym typeface="Century Gothic"/>
            </a:endParaRPr>
          </a:p>
        </p:txBody>
      </p:sp>
      <p:sp>
        <p:nvSpPr>
          <p:cNvPr id="216" name="Google Shape;216;p28"/>
          <p:cNvSpPr/>
          <p:nvPr/>
        </p:nvSpPr>
        <p:spPr>
          <a:xfrm>
            <a:off x="1527524" y="8343895"/>
            <a:ext cx="4908879" cy="451953"/>
          </a:xfrm>
          <a:custGeom>
            <a:rect b="b" l="l" r="r" t="t"/>
            <a:pathLst>
              <a:path extrusionOk="0" h="596637" w="3576597">
                <a:moveTo>
                  <a:pt x="0" y="0"/>
                </a:moveTo>
                <a:lnTo>
                  <a:pt x="3576597" y="0"/>
                </a:lnTo>
                <a:lnTo>
                  <a:pt x="3576597"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rtl="0" algn="ctr">
              <a:spcBef>
                <a:spcPts val="0"/>
              </a:spcBef>
              <a:spcAft>
                <a:spcPts val="0"/>
              </a:spcAft>
              <a:buClr>
                <a:srgbClr val="000000"/>
              </a:buClr>
              <a:buSzPts val="1100"/>
              <a:buFont typeface="Arial"/>
              <a:buNone/>
            </a:pPr>
            <a:r>
              <a:rPr lang="en-US">
                <a:solidFill>
                  <a:srgbClr val="FFFFFF"/>
                </a:solidFill>
                <a:latin typeface="Century Gothic"/>
                <a:ea typeface="Century Gothic"/>
                <a:cs typeface="Century Gothic"/>
                <a:sym typeface="Century Gothic"/>
              </a:rPr>
              <a:t>Rapid, unpredictable emotional changes.</a:t>
            </a:r>
            <a:endParaRPr sz="1400">
              <a:solidFill>
                <a:srgbClr val="FFFFFF"/>
              </a:solidFill>
              <a:latin typeface="Century Gothic"/>
              <a:ea typeface="Century Gothic"/>
              <a:cs typeface="Century Gothic"/>
              <a:sym typeface="Century Gothic"/>
            </a:endParaRPr>
          </a:p>
        </p:txBody>
      </p:sp>
      <p:sp>
        <p:nvSpPr>
          <p:cNvPr id="217" name="Google Shape;217;p28"/>
          <p:cNvSpPr/>
          <p:nvPr/>
        </p:nvSpPr>
        <p:spPr>
          <a:xfrm rot="-5400000">
            <a:off x="-245620" y="2590102"/>
            <a:ext cx="2048977" cy="714562"/>
          </a:xfrm>
          <a:custGeom>
            <a:rect b="b" l="l" r="r" t="t"/>
            <a:pathLst>
              <a:path extrusionOk="0" h="714562" w="3140195">
                <a:moveTo>
                  <a:pt x="0" y="0"/>
                </a:moveTo>
                <a:lnTo>
                  <a:pt x="3140195" y="0"/>
                </a:lnTo>
                <a:lnTo>
                  <a:pt x="3140195" y="714562"/>
                </a:lnTo>
                <a:lnTo>
                  <a:pt x="0" y="714562"/>
                </a:lnTo>
                <a:lnTo>
                  <a:pt x="0" y="0"/>
                </a:lnTo>
                <a:close/>
              </a:path>
            </a:pathLst>
          </a:custGeom>
          <a:solidFill>
            <a:srgbClr val="D9D9D9"/>
          </a:solidFill>
          <a:ln>
            <a:noFill/>
          </a:ln>
        </p:spPr>
        <p:txBody>
          <a:bodyPr anchorCtr="0" anchor="ctr" bIns="12675" lIns="12675" spcFirstLastPara="1" rIns="12700" wrap="square" tIns="12700">
            <a:noAutofit/>
          </a:bodyPr>
          <a:lstStyle/>
          <a:p>
            <a:pPr indent="0" lvl="0" marL="0" marR="0" rtl="1" algn="ctr">
              <a:lnSpc>
                <a:spcPct val="90000"/>
              </a:lnSpc>
              <a:spcBef>
                <a:spcPts val="0"/>
              </a:spcBef>
              <a:spcAft>
                <a:spcPts val="0"/>
              </a:spcAft>
              <a:buClr>
                <a:schemeClr val="lt1"/>
              </a:buClr>
              <a:buSzPts val="2000"/>
              <a:buFont typeface="Century Gothic"/>
              <a:buNone/>
            </a:pPr>
            <a:r>
              <a:rPr b="1" lang="en-US" sz="2000">
                <a:solidFill>
                  <a:schemeClr val="dk1"/>
                </a:solidFill>
                <a:latin typeface="Century Gothic"/>
                <a:ea typeface="Century Gothic"/>
                <a:cs typeface="Century Gothic"/>
                <a:sym typeface="Century Gothic"/>
              </a:rPr>
              <a:t>Symptoms of Depression</a:t>
            </a:r>
            <a:endParaRPr sz="2000">
              <a:solidFill>
                <a:schemeClr val="dk1"/>
              </a:solidFill>
              <a:latin typeface="Century Gothic"/>
              <a:ea typeface="Century Gothic"/>
              <a:cs typeface="Century Gothic"/>
              <a:sym typeface="Century Gothic"/>
            </a:endParaRPr>
          </a:p>
        </p:txBody>
      </p:sp>
      <p:sp>
        <p:nvSpPr>
          <p:cNvPr id="218" name="Google Shape;218;p28"/>
          <p:cNvSpPr/>
          <p:nvPr/>
        </p:nvSpPr>
        <p:spPr>
          <a:xfrm>
            <a:off x="1527535" y="1053102"/>
            <a:ext cx="4908218" cy="389306"/>
          </a:xfrm>
          <a:custGeom>
            <a:rect b="b" l="l" r="r" t="t"/>
            <a:pathLst>
              <a:path extrusionOk="0" h="596637" w="3518436">
                <a:moveTo>
                  <a:pt x="0" y="0"/>
                </a:moveTo>
                <a:lnTo>
                  <a:pt x="3518436" y="0"/>
                </a:lnTo>
                <a:lnTo>
                  <a:pt x="3518436"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1" algn="ctr">
              <a:lnSpc>
                <a:spcPct val="90000"/>
              </a:lnSpc>
              <a:spcBef>
                <a:spcPts val="0"/>
              </a:spcBef>
              <a:spcAft>
                <a:spcPts val="0"/>
              </a:spcAft>
              <a:buNone/>
            </a:pPr>
            <a:r>
              <a:rPr b="1" lang="en-US" sz="1400">
                <a:solidFill>
                  <a:schemeClr val="lt1"/>
                </a:solidFill>
                <a:latin typeface="Century Gothic"/>
                <a:ea typeface="Century Gothic"/>
                <a:cs typeface="Century Gothic"/>
                <a:sym typeface="Century Gothic"/>
              </a:rPr>
              <a:t>Loss of energy and interest</a:t>
            </a:r>
            <a:endParaRPr>
              <a:latin typeface="Century Gothic"/>
              <a:ea typeface="Century Gothic"/>
              <a:cs typeface="Century Gothic"/>
              <a:sym typeface="Century Gothic"/>
            </a:endParaRPr>
          </a:p>
        </p:txBody>
      </p:sp>
      <p:sp>
        <p:nvSpPr>
          <p:cNvPr id="219" name="Google Shape;219;p28"/>
          <p:cNvSpPr/>
          <p:nvPr/>
        </p:nvSpPr>
        <p:spPr>
          <a:xfrm>
            <a:off x="1527535" y="1539137"/>
            <a:ext cx="4908218" cy="389306"/>
          </a:xfrm>
          <a:custGeom>
            <a:rect b="b" l="l" r="r" t="t"/>
            <a:pathLst>
              <a:path extrusionOk="0" h="596637" w="3518436">
                <a:moveTo>
                  <a:pt x="0" y="0"/>
                </a:moveTo>
                <a:lnTo>
                  <a:pt x="3518436" y="0"/>
                </a:lnTo>
                <a:lnTo>
                  <a:pt x="3518436"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chemeClr val="lt1"/>
                </a:solidFill>
                <a:latin typeface="Century Gothic"/>
                <a:ea typeface="Century Gothic"/>
                <a:cs typeface="Century Gothic"/>
                <a:sym typeface="Century Gothic"/>
              </a:rPr>
              <a:t>Diminished ability to enjoy oneself.</a:t>
            </a:r>
            <a:endParaRPr>
              <a:latin typeface="Century Gothic"/>
              <a:ea typeface="Century Gothic"/>
              <a:cs typeface="Century Gothic"/>
              <a:sym typeface="Century Gothic"/>
            </a:endParaRPr>
          </a:p>
        </p:txBody>
      </p:sp>
      <p:sp>
        <p:nvSpPr>
          <p:cNvPr id="220" name="Google Shape;220;p28"/>
          <p:cNvSpPr/>
          <p:nvPr/>
        </p:nvSpPr>
        <p:spPr>
          <a:xfrm>
            <a:off x="1527535" y="2025173"/>
            <a:ext cx="4908218" cy="389306"/>
          </a:xfrm>
          <a:custGeom>
            <a:rect b="b" l="l" r="r" t="t"/>
            <a:pathLst>
              <a:path extrusionOk="0" h="596637" w="3518436">
                <a:moveTo>
                  <a:pt x="0" y="0"/>
                </a:moveTo>
                <a:lnTo>
                  <a:pt x="3518436" y="0"/>
                </a:lnTo>
                <a:lnTo>
                  <a:pt x="3518436"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chemeClr val="lt1"/>
                </a:solidFill>
                <a:latin typeface="Century Gothic"/>
                <a:ea typeface="Century Gothic"/>
                <a:cs typeface="Century Gothic"/>
                <a:sym typeface="Century Gothic"/>
              </a:rPr>
              <a:t>Decreased -or increased- sleeping or appetite.</a:t>
            </a:r>
            <a:endParaRPr>
              <a:latin typeface="Century Gothic"/>
              <a:ea typeface="Century Gothic"/>
              <a:cs typeface="Century Gothic"/>
              <a:sym typeface="Century Gothic"/>
            </a:endParaRPr>
          </a:p>
        </p:txBody>
      </p:sp>
      <p:sp>
        <p:nvSpPr>
          <p:cNvPr id="221" name="Google Shape;221;p28"/>
          <p:cNvSpPr/>
          <p:nvPr/>
        </p:nvSpPr>
        <p:spPr>
          <a:xfrm>
            <a:off x="1527535" y="2511208"/>
            <a:ext cx="4908218" cy="389306"/>
          </a:xfrm>
          <a:custGeom>
            <a:rect b="b" l="l" r="r" t="t"/>
            <a:pathLst>
              <a:path extrusionOk="0" h="596637" w="3518436">
                <a:moveTo>
                  <a:pt x="0" y="0"/>
                </a:moveTo>
                <a:lnTo>
                  <a:pt x="3518436" y="0"/>
                </a:lnTo>
                <a:lnTo>
                  <a:pt x="3518436"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chemeClr val="lt1"/>
                </a:solidFill>
                <a:latin typeface="Century Gothic"/>
                <a:ea typeface="Century Gothic"/>
                <a:cs typeface="Century Gothic"/>
                <a:sym typeface="Century Gothic"/>
              </a:rPr>
              <a:t>Difficulty in concentrating; indecisiveness; slowed or fuzzy thinking.</a:t>
            </a:r>
            <a:endParaRPr>
              <a:latin typeface="Century Gothic"/>
              <a:ea typeface="Century Gothic"/>
              <a:cs typeface="Century Gothic"/>
              <a:sym typeface="Century Gothic"/>
            </a:endParaRPr>
          </a:p>
        </p:txBody>
      </p:sp>
      <p:sp>
        <p:nvSpPr>
          <p:cNvPr id="222" name="Google Shape;222;p28"/>
          <p:cNvSpPr/>
          <p:nvPr/>
        </p:nvSpPr>
        <p:spPr>
          <a:xfrm>
            <a:off x="1527535" y="2997243"/>
            <a:ext cx="4908218" cy="389306"/>
          </a:xfrm>
          <a:custGeom>
            <a:rect b="b" l="l" r="r" t="t"/>
            <a:pathLst>
              <a:path extrusionOk="0" h="596637" w="3518436">
                <a:moveTo>
                  <a:pt x="0" y="0"/>
                </a:moveTo>
                <a:lnTo>
                  <a:pt x="3518436" y="0"/>
                </a:lnTo>
                <a:lnTo>
                  <a:pt x="3518436"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chemeClr val="lt1"/>
                </a:solidFill>
                <a:latin typeface="Century Gothic"/>
                <a:ea typeface="Century Gothic"/>
                <a:cs typeface="Century Gothic"/>
                <a:sym typeface="Century Gothic"/>
              </a:rPr>
              <a:t>Exaggerated feelings of sadness, hopelessness, or anxiety.</a:t>
            </a:r>
            <a:endParaRPr>
              <a:latin typeface="Century Gothic"/>
              <a:ea typeface="Century Gothic"/>
              <a:cs typeface="Century Gothic"/>
              <a:sym typeface="Century Gothic"/>
            </a:endParaRPr>
          </a:p>
        </p:txBody>
      </p:sp>
      <p:sp>
        <p:nvSpPr>
          <p:cNvPr id="223" name="Google Shape;223;p28"/>
          <p:cNvSpPr/>
          <p:nvPr/>
        </p:nvSpPr>
        <p:spPr>
          <a:xfrm>
            <a:off x="1527535" y="3483278"/>
            <a:ext cx="4908218" cy="389306"/>
          </a:xfrm>
          <a:custGeom>
            <a:rect b="b" l="l" r="r" t="t"/>
            <a:pathLst>
              <a:path extrusionOk="0" h="596637" w="3518436">
                <a:moveTo>
                  <a:pt x="0" y="0"/>
                </a:moveTo>
                <a:lnTo>
                  <a:pt x="3518436" y="0"/>
                </a:lnTo>
                <a:lnTo>
                  <a:pt x="3518436"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b="1" lang="en-US" sz="1400">
                <a:solidFill>
                  <a:schemeClr val="lt1"/>
                </a:solidFill>
                <a:latin typeface="Century Gothic"/>
                <a:ea typeface="Century Gothic"/>
                <a:cs typeface="Century Gothic"/>
                <a:sym typeface="Century Gothic"/>
              </a:rPr>
              <a:t>Feelings of worthlessness</a:t>
            </a:r>
            <a:r>
              <a:rPr lang="en-US" sz="1400">
                <a:solidFill>
                  <a:schemeClr val="lt1"/>
                </a:solidFill>
                <a:latin typeface="Century Gothic"/>
                <a:ea typeface="Century Gothic"/>
                <a:cs typeface="Century Gothic"/>
                <a:sym typeface="Century Gothic"/>
              </a:rPr>
              <a:t>.</a:t>
            </a:r>
            <a:endParaRPr>
              <a:latin typeface="Century Gothic"/>
              <a:ea typeface="Century Gothic"/>
              <a:cs typeface="Century Gothic"/>
              <a:sym typeface="Century Gothic"/>
            </a:endParaRPr>
          </a:p>
        </p:txBody>
      </p:sp>
      <p:sp>
        <p:nvSpPr>
          <p:cNvPr id="224" name="Google Shape;224;p28"/>
          <p:cNvSpPr/>
          <p:nvPr/>
        </p:nvSpPr>
        <p:spPr>
          <a:xfrm>
            <a:off x="1527535" y="3969314"/>
            <a:ext cx="4908218" cy="389306"/>
          </a:xfrm>
          <a:custGeom>
            <a:rect b="b" l="l" r="r" t="t"/>
            <a:pathLst>
              <a:path extrusionOk="0" h="596637" w="3518436">
                <a:moveTo>
                  <a:pt x="0" y="0"/>
                </a:moveTo>
                <a:lnTo>
                  <a:pt x="3518436" y="0"/>
                </a:lnTo>
                <a:lnTo>
                  <a:pt x="3518436"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chemeClr val="lt1"/>
                </a:solidFill>
                <a:latin typeface="Century Gothic"/>
                <a:ea typeface="Century Gothic"/>
                <a:cs typeface="Century Gothic"/>
                <a:sym typeface="Century Gothic"/>
              </a:rPr>
              <a:t>Recurring thoughts about death and suicide.</a:t>
            </a:r>
            <a:endParaRPr>
              <a:latin typeface="Century Gothic"/>
              <a:ea typeface="Century Gothic"/>
              <a:cs typeface="Century Gothic"/>
              <a:sym typeface="Century Gothic"/>
            </a:endParaRPr>
          </a:p>
        </p:txBody>
      </p:sp>
      <p:sp>
        <p:nvSpPr>
          <p:cNvPr id="225" name="Google Shape;225;p28"/>
          <p:cNvSpPr/>
          <p:nvPr/>
        </p:nvSpPr>
        <p:spPr>
          <a:xfrm>
            <a:off x="1527536" y="4455345"/>
            <a:ext cx="4908879" cy="451953"/>
          </a:xfrm>
          <a:custGeom>
            <a:rect b="b" l="l" r="r" t="t"/>
            <a:pathLst>
              <a:path extrusionOk="0" h="596637" w="3576597">
                <a:moveTo>
                  <a:pt x="0" y="0"/>
                </a:moveTo>
                <a:lnTo>
                  <a:pt x="3576597" y="0"/>
                </a:lnTo>
                <a:lnTo>
                  <a:pt x="3576597"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chemeClr val="lt1"/>
                </a:solidFill>
                <a:latin typeface="Century Gothic"/>
                <a:ea typeface="Century Gothic"/>
                <a:cs typeface="Century Gothic"/>
                <a:sym typeface="Century Gothic"/>
              </a:rPr>
              <a:t>If most of these symptoms last for two weeks or more, the person probably has Depressive illness</a:t>
            </a:r>
            <a:endParaRPr sz="1400">
              <a:solidFill>
                <a:schemeClr val="lt1"/>
              </a:solidFill>
              <a:latin typeface="Century Gothic"/>
              <a:ea typeface="Century Gothic"/>
              <a:cs typeface="Century Gothic"/>
              <a:sym typeface="Century Gothic"/>
            </a:endParaRPr>
          </a:p>
        </p:txBody>
      </p:sp>
      <p:sp>
        <p:nvSpPr>
          <p:cNvPr id="226" name="Google Shape;226;p28"/>
          <p:cNvSpPr/>
          <p:nvPr/>
        </p:nvSpPr>
        <p:spPr>
          <a:xfrm>
            <a:off x="1527200" y="8871228"/>
            <a:ext cx="4908879" cy="701048"/>
          </a:xfrm>
          <a:custGeom>
            <a:rect b="b" l="l" r="r" t="t"/>
            <a:pathLst>
              <a:path extrusionOk="0" h="596637" w="3576597">
                <a:moveTo>
                  <a:pt x="0" y="0"/>
                </a:moveTo>
                <a:lnTo>
                  <a:pt x="3576597" y="0"/>
                </a:lnTo>
                <a:lnTo>
                  <a:pt x="3576597" y="596637"/>
                </a:lnTo>
                <a:lnTo>
                  <a:pt x="0" y="596637"/>
                </a:lnTo>
                <a:lnTo>
                  <a:pt x="0" y="0"/>
                </a:lnTo>
                <a:close/>
              </a:path>
            </a:pathLst>
          </a:custGeom>
          <a:solidFill>
            <a:schemeClr val="accent1"/>
          </a:solidFill>
          <a:ln>
            <a:noFill/>
          </a:ln>
        </p:spPr>
        <p:txBody>
          <a:bodyPr anchorCtr="0" anchor="ctr" bIns="8875" lIns="8875" spcFirstLastPara="1" rIns="8875" wrap="square" tIns="8875">
            <a:noAutofit/>
          </a:bodyPr>
          <a:lstStyle/>
          <a:p>
            <a:pPr indent="0" lvl="0" marL="0" rtl="0" algn="ctr">
              <a:spcBef>
                <a:spcPts val="0"/>
              </a:spcBef>
              <a:spcAft>
                <a:spcPts val="0"/>
              </a:spcAft>
              <a:buSzPts val="1100"/>
              <a:buNone/>
            </a:pPr>
            <a:r>
              <a:rPr lang="en-US">
                <a:solidFill>
                  <a:srgbClr val="FFFFFF"/>
                </a:solidFill>
                <a:latin typeface="Century Gothic"/>
                <a:ea typeface="Century Gothic"/>
                <a:cs typeface="Century Gothic"/>
                <a:sym typeface="Century Gothic"/>
              </a:rPr>
              <a:t>Impulsive, thoughtless activity, with a high risk of damaging consequences (i.e., stock speculations, sudden love affairs, etc.).</a:t>
            </a:r>
            <a:endParaRPr>
              <a:solidFill>
                <a:srgbClr val="FFFFFF"/>
              </a:solidFill>
              <a:latin typeface="Century Gothic"/>
              <a:ea typeface="Century Gothic"/>
              <a:cs typeface="Century Gothic"/>
              <a:sym typeface="Century Gothic"/>
            </a:endParaRPr>
          </a:p>
        </p:txBody>
      </p:sp>
      <p:sp>
        <p:nvSpPr>
          <p:cNvPr id="227" name="Google Shape;227;p28"/>
          <p:cNvSpPr txBox="1"/>
          <p:nvPr/>
        </p:nvSpPr>
        <p:spPr>
          <a:xfrm>
            <a:off x="248275" y="291225"/>
            <a:ext cx="1278900" cy="389400"/>
          </a:xfrm>
          <a:prstGeom prst="rect">
            <a:avLst/>
          </a:prstGeom>
          <a:noFill/>
          <a:ln cap="flat" cmpd="sng" w="9525">
            <a:solidFill>
              <a:schemeClr val="dk1"/>
            </a:solidFill>
            <a:prstDash val="lg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Century Gothic"/>
                <a:ea typeface="Century Gothic"/>
                <a:cs typeface="Century Gothic"/>
                <a:sym typeface="Century Gothic"/>
              </a:rPr>
              <a:t>Just read it !!</a:t>
            </a:r>
            <a:endParaRPr b="1">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grpSp>
        <p:nvGrpSpPr>
          <p:cNvPr id="232" name="Google Shape;232;p29"/>
          <p:cNvGrpSpPr/>
          <p:nvPr/>
        </p:nvGrpSpPr>
        <p:grpSpPr>
          <a:xfrm>
            <a:off x="395445" y="6154379"/>
            <a:ext cx="6067109" cy="3201487"/>
            <a:chOff x="3988" y="257363"/>
            <a:chExt cx="6067109" cy="3201487"/>
          </a:xfrm>
        </p:grpSpPr>
        <p:sp>
          <p:nvSpPr>
            <p:cNvPr id="233" name="Google Shape;233;p29"/>
            <p:cNvSpPr/>
            <p:nvPr/>
          </p:nvSpPr>
          <p:spPr>
            <a:xfrm>
              <a:off x="3988" y="257363"/>
              <a:ext cx="1628657" cy="639933"/>
            </a:xfrm>
            <a:prstGeom prst="roundRect">
              <a:avLst>
                <a:gd fmla="val 10000" name="adj"/>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34" name="Google Shape;234;p29"/>
            <p:cNvSpPr txBox="1"/>
            <p:nvPr/>
          </p:nvSpPr>
          <p:spPr>
            <a:xfrm>
              <a:off x="22731" y="276106"/>
              <a:ext cx="1591171" cy="602447"/>
            </a:xfrm>
            <a:prstGeom prst="rect">
              <a:avLst/>
            </a:prstGeom>
            <a:noFill/>
            <a:ln>
              <a:noFill/>
            </a:ln>
          </p:spPr>
          <p:txBody>
            <a:bodyPr anchorCtr="0" anchor="ctr" bIns="10150" lIns="10150" spcFirstLastPara="1" rIns="10150" wrap="square" tIns="10150">
              <a:noAutofit/>
            </a:bodyPr>
            <a:lstStyle/>
            <a:p>
              <a:pPr indent="0" lvl="0" marL="0" marR="0" rtl="0" algn="l">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5-HT deficiency</a:t>
              </a:r>
              <a:endParaRPr b="1" sz="1600">
                <a:solidFill>
                  <a:schemeClr val="lt1"/>
                </a:solidFill>
                <a:latin typeface="Century Gothic"/>
                <a:ea typeface="Century Gothic"/>
                <a:cs typeface="Century Gothic"/>
                <a:sym typeface="Century Gothic"/>
              </a:endParaRPr>
            </a:p>
          </p:txBody>
        </p:sp>
        <p:sp>
          <p:nvSpPr>
            <p:cNvPr id="235" name="Google Shape;235;p29"/>
            <p:cNvSpPr/>
            <p:nvPr/>
          </p:nvSpPr>
          <p:spPr>
            <a:xfrm>
              <a:off x="1632645" y="560625"/>
              <a:ext cx="511947" cy="33409"/>
            </a:xfrm>
            <a:custGeom>
              <a:rect b="b" l="l" r="r" t="t"/>
              <a:pathLst>
                <a:path extrusionOk="0" h="120000" w="120000">
                  <a:moveTo>
                    <a:pt x="0" y="59998"/>
                  </a:moveTo>
                  <a:lnTo>
                    <a:pt x="120000" y="59998"/>
                  </a:lnTo>
                </a:path>
              </a:pathLst>
            </a:custGeom>
            <a:noFill/>
            <a:ln cap="flat" cmpd="sng" w="9525">
              <a:solidFill>
                <a:srgbClr val="2B918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36" name="Google Shape;236;p29"/>
            <p:cNvSpPr txBox="1"/>
            <p:nvPr/>
          </p:nvSpPr>
          <p:spPr>
            <a:xfrm>
              <a:off x="1875820" y="564531"/>
              <a:ext cx="25597" cy="2559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37" name="Google Shape;237;p29"/>
            <p:cNvSpPr/>
            <p:nvPr/>
          </p:nvSpPr>
          <p:spPr>
            <a:xfrm>
              <a:off x="2144592" y="257363"/>
              <a:ext cx="3916893" cy="63993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38" name="Google Shape;238;p29"/>
            <p:cNvSpPr txBox="1"/>
            <p:nvPr/>
          </p:nvSpPr>
          <p:spPr>
            <a:xfrm>
              <a:off x="2163335" y="276106"/>
              <a:ext cx="3879407" cy="602447"/>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chemeClr val="dk1"/>
                  </a:solidFill>
                  <a:latin typeface="Century Gothic"/>
                  <a:ea typeface="Century Gothic"/>
                  <a:cs typeface="Century Gothic"/>
                  <a:sym typeface="Century Gothic"/>
                </a:rPr>
                <a:t>may cause the sleep problems</a:t>
              </a:r>
              <a:r>
                <a:rPr lang="en-US" sz="1000">
                  <a:solidFill>
                    <a:schemeClr val="accent1"/>
                  </a:solidFill>
                  <a:latin typeface="Century Gothic"/>
                  <a:ea typeface="Century Gothic"/>
                  <a:cs typeface="Century Gothic"/>
                  <a:sym typeface="Century Gothic"/>
                </a:rPr>
                <a:t> (Insomnia)</a:t>
              </a:r>
              <a:r>
                <a:rPr lang="en-US" sz="1400">
                  <a:solidFill>
                    <a:schemeClr val="dk1"/>
                  </a:solidFill>
                  <a:latin typeface="Century Gothic"/>
                  <a:ea typeface="Century Gothic"/>
                  <a:cs typeface="Century Gothic"/>
                  <a:sym typeface="Century Gothic"/>
                </a:rPr>
                <a:t>, irritability and anxiety associated with</a:t>
              </a:r>
              <a:r>
                <a:rPr lang="en-US">
                  <a:solidFill>
                    <a:schemeClr val="dk1"/>
                  </a:solidFill>
                  <a:latin typeface="Century Gothic"/>
                  <a:ea typeface="Century Gothic"/>
                  <a:cs typeface="Century Gothic"/>
                  <a:sym typeface="Century Gothic"/>
                </a:rPr>
                <a:t> </a:t>
              </a:r>
              <a:r>
                <a:rPr lang="en-US" sz="1400">
                  <a:solidFill>
                    <a:schemeClr val="dk1"/>
                  </a:solidFill>
                  <a:latin typeface="Century Gothic"/>
                  <a:ea typeface="Century Gothic"/>
                  <a:cs typeface="Century Gothic"/>
                  <a:sym typeface="Century Gothic"/>
                </a:rPr>
                <a:t>depression</a:t>
              </a:r>
              <a:endParaRPr sz="1400">
                <a:solidFill>
                  <a:schemeClr val="lt1"/>
                </a:solidFill>
                <a:latin typeface="Century Gothic"/>
                <a:ea typeface="Century Gothic"/>
                <a:cs typeface="Century Gothic"/>
                <a:sym typeface="Century Gothic"/>
              </a:endParaRPr>
            </a:p>
          </p:txBody>
        </p:sp>
        <p:sp>
          <p:nvSpPr>
            <p:cNvPr id="239" name="Google Shape;239;p29"/>
            <p:cNvSpPr/>
            <p:nvPr/>
          </p:nvSpPr>
          <p:spPr>
            <a:xfrm>
              <a:off x="3988" y="1137403"/>
              <a:ext cx="1628657" cy="639933"/>
            </a:xfrm>
            <a:prstGeom prst="roundRect">
              <a:avLst>
                <a:gd fmla="val 10000" name="adj"/>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40" name="Google Shape;240;p29"/>
            <p:cNvSpPr txBox="1"/>
            <p:nvPr/>
          </p:nvSpPr>
          <p:spPr>
            <a:xfrm>
              <a:off x="22731" y="1156146"/>
              <a:ext cx="1591171" cy="602447"/>
            </a:xfrm>
            <a:prstGeom prst="rect">
              <a:avLst/>
            </a:prstGeom>
            <a:noFill/>
            <a:ln>
              <a:noFill/>
            </a:ln>
          </p:spPr>
          <p:txBody>
            <a:bodyPr anchorCtr="0" anchor="ctr" bIns="10150" lIns="10150" spcFirstLastPara="1" rIns="10150" wrap="square" tIns="10150">
              <a:noAutofit/>
            </a:bodyPr>
            <a:lstStyle/>
            <a:p>
              <a:pPr indent="0" lvl="0" marL="0" marR="0" rtl="1" algn="ctr">
                <a:lnSpc>
                  <a:spcPct val="90000"/>
                </a:lnSpc>
                <a:spcBef>
                  <a:spcPts val="0"/>
                </a:spcBef>
                <a:spcAft>
                  <a:spcPts val="0"/>
                </a:spcAft>
                <a:buNone/>
              </a:pPr>
              <a:r>
                <a:rPr b="1" lang="en-US" sz="1600">
                  <a:solidFill>
                    <a:schemeClr val="dk1"/>
                  </a:solidFill>
                  <a:latin typeface="Century Gothic"/>
                  <a:ea typeface="Century Gothic"/>
                  <a:cs typeface="Century Gothic"/>
                  <a:sym typeface="Century Gothic"/>
                </a:rPr>
                <a:t>Decreased level of NE</a:t>
              </a:r>
              <a:endParaRPr b="1" sz="1600">
                <a:solidFill>
                  <a:schemeClr val="lt1"/>
                </a:solidFill>
                <a:latin typeface="Century Gothic"/>
                <a:ea typeface="Century Gothic"/>
                <a:cs typeface="Century Gothic"/>
                <a:sym typeface="Century Gothic"/>
              </a:endParaRPr>
            </a:p>
          </p:txBody>
        </p:sp>
        <p:sp>
          <p:nvSpPr>
            <p:cNvPr id="241" name="Google Shape;241;p29"/>
            <p:cNvSpPr/>
            <p:nvPr/>
          </p:nvSpPr>
          <p:spPr>
            <a:xfrm>
              <a:off x="1632645" y="1440665"/>
              <a:ext cx="511947" cy="33409"/>
            </a:xfrm>
            <a:custGeom>
              <a:rect b="b" l="l" r="r" t="t"/>
              <a:pathLst>
                <a:path extrusionOk="0" h="120000" w="120000">
                  <a:moveTo>
                    <a:pt x="0" y="59998"/>
                  </a:moveTo>
                  <a:lnTo>
                    <a:pt x="120000" y="59998"/>
                  </a:lnTo>
                </a:path>
              </a:pathLst>
            </a:custGeom>
            <a:noFill/>
            <a:ln cap="flat" cmpd="sng" w="9525">
              <a:solidFill>
                <a:srgbClr val="2B918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42" name="Google Shape;242;p29"/>
            <p:cNvSpPr txBox="1"/>
            <p:nvPr/>
          </p:nvSpPr>
          <p:spPr>
            <a:xfrm>
              <a:off x="1875820" y="1444571"/>
              <a:ext cx="25597" cy="2559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43" name="Google Shape;243;p29"/>
            <p:cNvSpPr/>
            <p:nvPr/>
          </p:nvSpPr>
          <p:spPr>
            <a:xfrm>
              <a:off x="2144592" y="1094748"/>
              <a:ext cx="3870485" cy="725243"/>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44" name="Google Shape;244;p29"/>
            <p:cNvSpPr txBox="1"/>
            <p:nvPr/>
          </p:nvSpPr>
          <p:spPr>
            <a:xfrm>
              <a:off x="2165834" y="1115990"/>
              <a:ext cx="3828001" cy="682759"/>
            </a:xfrm>
            <a:prstGeom prst="rect">
              <a:avLst/>
            </a:prstGeom>
            <a:noFill/>
            <a:ln>
              <a:noFill/>
            </a:ln>
          </p:spPr>
          <p:txBody>
            <a:bodyPr anchorCtr="0" anchor="ctr" bIns="8250" lIns="8250" spcFirstLastPara="1" rIns="8250" wrap="square" tIns="8250">
              <a:noAutofit/>
            </a:bodyPr>
            <a:lstStyle/>
            <a:p>
              <a:pPr indent="0" lvl="0" marL="0" marR="0" rtl="1" algn="ctr">
                <a:lnSpc>
                  <a:spcPct val="90000"/>
                </a:lnSpc>
                <a:spcBef>
                  <a:spcPts val="0"/>
                </a:spcBef>
                <a:spcAft>
                  <a:spcPts val="0"/>
                </a:spcAft>
                <a:buNone/>
              </a:pPr>
              <a:r>
                <a:rPr lang="en-US" sz="1300">
                  <a:solidFill>
                    <a:schemeClr val="dk1"/>
                  </a:solidFill>
                  <a:latin typeface="Century Gothic"/>
                  <a:ea typeface="Century Gothic"/>
                  <a:cs typeface="Century Gothic"/>
                  <a:sym typeface="Century Gothic"/>
                </a:rPr>
                <a:t>which regulates mood. alertness, arousal, appetite, reward &amp; drives, may contribute to the fatigue and depressed mood of the illness</a:t>
              </a:r>
              <a:endParaRPr sz="1300">
                <a:solidFill>
                  <a:schemeClr val="lt1"/>
                </a:solidFill>
                <a:latin typeface="Century Gothic"/>
                <a:ea typeface="Century Gothic"/>
                <a:cs typeface="Century Gothic"/>
                <a:sym typeface="Century Gothic"/>
              </a:endParaRPr>
            </a:p>
          </p:txBody>
        </p:sp>
        <p:sp>
          <p:nvSpPr>
            <p:cNvPr id="245" name="Google Shape;245;p29"/>
            <p:cNvSpPr/>
            <p:nvPr/>
          </p:nvSpPr>
          <p:spPr>
            <a:xfrm>
              <a:off x="3988" y="2046432"/>
              <a:ext cx="6045402" cy="639933"/>
            </a:xfrm>
            <a:prstGeom prst="roundRect">
              <a:avLst>
                <a:gd fmla="val 10000" name="adj"/>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46" name="Google Shape;246;p29"/>
            <p:cNvSpPr txBox="1"/>
            <p:nvPr/>
          </p:nvSpPr>
          <p:spPr>
            <a:xfrm>
              <a:off x="22731" y="2065175"/>
              <a:ext cx="6007916" cy="602447"/>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400">
                  <a:solidFill>
                    <a:srgbClr val="36506A"/>
                  </a:solidFill>
                  <a:latin typeface="Century Gothic"/>
                  <a:ea typeface="Century Gothic"/>
                  <a:cs typeface="Century Gothic"/>
                  <a:sym typeface="Century Gothic"/>
                </a:rPr>
                <a:t>However, </a:t>
              </a:r>
              <a:r>
                <a:rPr b="1" lang="en-US" sz="1600">
                  <a:solidFill>
                    <a:srgbClr val="36506A"/>
                  </a:solidFill>
                  <a:latin typeface="Century Gothic"/>
                  <a:ea typeface="Century Gothic"/>
                  <a:cs typeface="Century Gothic"/>
                  <a:sym typeface="Century Gothic"/>
                </a:rPr>
                <a:t>dopamine</a:t>
              </a:r>
              <a:r>
                <a:rPr lang="en-US" sz="1400">
                  <a:solidFill>
                    <a:srgbClr val="36506A"/>
                  </a:solidFill>
                  <a:latin typeface="Century Gothic"/>
                  <a:ea typeface="Century Gothic"/>
                  <a:cs typeface="Century Gothic"/>
                  <a:sym typeface="Century Gothic"/>
                </a:rPr>
                <a:t>  is important for pleasure,</a:t>
              </a:r>
              <a:endParaRPr>
                <a:latin typeface="Century Gothic"/>
                <a:ea typeface="Century Gothic"/>
                <a:cs typeface="Century Gothic"/>
                <a:sym typeface="Century Gothic"/>
              </a:endParaRPr>
            </a:p>
            <a:p>
              <a:pPr indent="0" lvl="0" marL="0" marR="0" rtl="0" algn="ctr">
                <a:lnSpc>
                  <a:spcPct val="90000"/>
                </a:lnSpc>
                <a:spcBef>
                  <a:spcPts val="560"/>
                </a:spcBef>
                <a:spcAft>
                  <a:spcPts val="0"/>
                </a:spcAft>
                <a:buNone/>
              </a:pPr>
              <a:r>
                <a:rPr lang="en-US" sz="1400">
                  <a:solidFill>
                    <a:srgbClr val="36506A"/>
                  </a:solidFill>
                  <a:latin typeface="Century Gothic"/>
                  <a:ea typeface="Century Gothic"/>
                  <a:cs typeface="Century Gothic"/>
                  <a:sym typeface="Century Gothic"/>
                </a:rPr>
                <a:t>sex &amp; psychomotor activity.</a:t>
              </a:r>
              <a:endParaRPr>
                <a:latin typeface="Century Gothic"/>
                <a:ea typeface="Century Gothic"/>
                <a:cs typeface="Century Gothic"/>
                <a:sym typeface="Century Gothic"/>
              </a:endParaRPr>
            </a:p>
          </p:txBody>
        </p:sp>
        <p:sp>
          <p:nvSpPr>
            <p:cNvPr id="247" name="Google Shape;247;p29"/>
            <p:cNvSpPr/>
            <p:nvPr/>
          </p:nvSpPr>
          <p:spPr>
            <a:xfrm>
              <a:off x="3988" y="2807807"/>
              <a:ext cx="6067109" cy="639933"/>
            </a:xfrm>
            <a:prstGeom prst="roundRect">
              <a:avLst>
                <a:gd fmla="val 10000" name="adj"/>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48" name="Google Shape;248;p29"/>
            <p:cNvSpPr txBox="1"/>
            <p:nvPr/>
          </p:nvSpPr>
          <p:spPr>
            <a:xfrm>
              <a:off x="22731" y="2856450"/>
              <a:ext cx="6029700" cy="602400"/>
            </a:xfrm>
            <a:prstGeom prst="rect">
              <a:avLst/>
            </a:prstGeom>
            <a:noFill/>
            <a:ln>
              <a:noFill/>
            </a:ln>
          </p:spPr>
          <p:txBody>
            <a:bodyPr anchorCtr="0" anchor="ctr" bIns="7600" lIns="7600" spcFirstLastPara="1" rIns="7600" wrap="square" tIns="7600">
              <a:noAutofit/>
            </a:bodyPr>
            <a:lstStyle/>
            <a:p>
              <a:pPr indent="0" lvl="0" marL="0" marR="0" rtl="1" algn="l">
                <a:lnSpc>
                  <a:spcPct val="90000"/>
                </a:lnSpc>
                <a:spcBef>
                  <a:spcPts val="0"/>
                </a:spcBef>
                <a:spcAft>
                  <a:spcPts val="0"/>
                </a:spcAft>
                <a:buNone/>
              </a:pPr>
              <a:r>
                <a:rPr lang="en-US" sz="1200">
                  <a:solidFill>
                    <a:schemeClr val="dk1"/>
                  </a:solidFill>
                  <a:latin typeface="Century Gothic"/>
                  <a:ea typeface="Century Gothic"/>
                  <a:cs typeface="Century Gothic"/>
                  <a:sym typeface="Century Gothic"/>
                </a:rPr>
                <a:t> What  are the features of drugs that should be used for treatment of Depression?</a:t>
              </a:r>
              <a:br>
                <a:rPr lang="en-US" sz="1200">
                  <a:solidFill>
                    <a:schemeClr val="dk1"/>
                  </a:solidFill>
                  <a:latin typeface="Century Gothic"/>
                  <a:ea typeface="Century Gothic"/>
                  <a:cs typeface="Century Gothic"/>
                  <a:sym typeface="Century Gothic"/>
                </a:rPr>
              </a:br>
              <a:r>
                <a:rPr lang="en-US" sz="1200">
                  <a:solidFill>
                    <a:schemeClr val="dk1"/>
                  </a:solidFill>
                  <a:latin typeface="Century Gothic"/>
                  <a:ea typeface="Century Gothic"/>
                  <a:cs typeface="Century Gothic"/>
                  <a:sym typeface="Century Gothic"/>
                </a:rPr>
                <a:t> → Simply to </a:t>
              </a:r>
              <a:r>
                <a:rPr b="1" lang="en-US" sz="1200">
                  <a:solidFill>
                    <a:schemeClr val="dk1"/>
                  </a:solidFill>
                  <a:latin typeface="Century Gothic"/>
                  <a:ea typeface="Century Gothic"/>
                  <a:cs typeface="Century Gothic"/>
                  <a:sym typeface="Century Gothic"/>
                </a:rPr>
                <a:t>increase the levels of these amines</a:t>
              </a:r>
              <a:endParaRPr b="1" sz="1200">
                <a:solidFill>
                  <a:schemeClr val="dk1"/>
                </a:solidFill>
                <a:latin typeface="Century Gothic"/>
                <a:ea typeface="Century Gothic"/>
                <a:cs typeface="Century Gothic"/>
                <a:sym typeface="Century Gothic"/>
              </a:endParaRPr>
            </a:p>
          </p:txBody>
        </p:sp>
      </p:grpSp>
      <p:grpSp>
        <p:nvGrpSpPr>
          <p:cNvPr id="249" name="Google Shape;249;p29"/>
          <p:cNvGrpSpPr/>
          <p:nvPr/>
        </p:nvGrpSpPr>
        <p:grpSpPr>
          <a:xfrm>
            <a:off x="508513" y="1322179"/>
            <a:ext cx="5840732" cy="937846"/>
            <a:chOff x="4609" y="326278"/>
            <a:chExt cx="5840732" cy="833419"/>
          </a:xfrm>
        </p:grpSpPr>
        <p:sp>
          <p:nvSpPr>
            <p:cNvPr id="250" name="Google Shape;250;p29"/>
            <p:cNvSpPr/>
            <p:nvPr/>
          </p:nvSpPr>
          <p:spPr>
            <a:xfrm>
              <a:off x="4609" y="326278"/>
              <a:ext cx="1225101" cy="833419"/>
            </a:xfrm>
            <a:prstGeom prst="roundRect">
              <a:avLst>
                <a:gd fmla="val 10000" name="adj"/>
              </a:avLst>
            </a:prstGeom>
            <a:solidFill>
              <a:srgbClr val="FFC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51" name="Google Shape;251;p29"/>
            <p:cNvSpPr txBox="1"/>
            <p:nvPr/>
          </p:nvSpPr>
          <p:spPr>
            <a:xfrm>
              <a:off x="29019" y="350688"/>
              <a:ext cx="1176281" cy="784599"/>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lang="en-US" sz="1300">
                  <a:solidFill>
                    <a:schemeClr val="lt1"/>
                  </a:solidFill>
                  <a:latin typeface="Century Gothic"/>
                  <a:ea typeface="Century Gothic"/>
                  <a:cs typeface="Century Gothic"/>
                  <a:sym typeface="Century Gothic"/>
                </a:rPr>
                <a:t>Affective disorders</a:t>
              </a:r>
              <a:endParaRPr>
                <a:latin typeface="Century Gothic"/>
                <a:ea typeface="Century Gothic"/>
                <a:cs typeface="Century Gothic"/>
                <a:sym typeface="Century Gothic"/>
              </a:endParaRPr>
            </a:p>
            <a:p>
              <a:pPr indent="0" lvl="0" marL="0" marR="0" rtl="0" algn="ctr">
                <a:lnSpc>
                  <a:spcPct val="90000"/>
                </a:lnSpc>
                <a:spcBef>
                  <a:spcPts val="455"/>
                </a:spcBef>
                <a:spcAft>
                  <a:spcPts val="0"/>
                </a:spcAft>
                <a:buNone/>
              </a:pPr>
              <a:r>
                <a:rPr b="1" lang="en-US">
                  <a:solidFill>
                    <a:schemeClr val="lt1"/>
                  </a:solidFill>
                  <a:latin typeface="Century Gothic"/>
                  <a:ea typeface="Century Gothic"/>
                  <a:cs typeface="Century Gothic"/>
                  <a:sym typeface="Century Gothic"/>
                </a:rPr>
                <a:t>→ </a:t>
              </a:r>
              <a:r>
                <a:rPr b="1" lang="en-US" sz="2400">
                  <a:solidFill>
                    <a:srgbClr val="FF0000"/>
                  </a:solidFill>
                  <a:latin typeface="Century Gothic"/>
                  <a:ea typeface="Century Gothic"/>
                  <a:cs typeface="Century Gothic"/>
                  <a:sym typeface="Century Gothic"/>
                </a:rPr>
                <a:t>↓</a:t>
              </a:r>
              <a:r>
                <a:rPr lang="en-US" sz="1300">
                  <a:solidFill>
                    <a:schemeClr val="lt1"/>
                  </a:solidFill>
                  <a:latin typeface="Century Gothic"/>
                  <a:ea typeface="Century Gothic"/>
                  <a:cs typeface="Century Gothic"/>
                  <a:sym typeface="Century Gothic"/>
                </a:rPr>
                <a:t> </a:t>
              </a:r>
              <a:r>
                <a:rPr lang="en-US" sz="1300">
                  <a:solidFill>
                    <a:schemeClr val="lt1"/>
                  </a:solidFill>
                  <a:latin typeface="Century Gothic"/>
                  <a:ea typeface="Century Gothic"/>
                  <a:cs typeface="Century Gothic"/>
                  <a:sym typeface="Century Gothic"/>
                </a:rPr>
                <a:t>serotonin</a:t>
              </a:r>
              <a:endParaRPr b="1" sz="1300">
                <a:solidFill>
                  <a:schemeClr val="lt1"/>
                </a:solidFill>
                <a:latin typeface="Century Gothic"/>
                <a:ea typeface="Century Gothic"/>
                <a:cs typeface="Century Gothic"/>
                <a:sym typeface="Century Gothic"/>
              </a:endParaRPr>
            </a:p>
          </p:txBody>
        </p:sp>
        <p:sp>
          <p:nvSpPr>
            <p:cNvPr id="252" name="Google Shape;252;p29"/>
            <p:cNvSpPr/>
            <p:nvPr/>
          </p:nvSpPr>
          <p:spPr>
            <a:xfrm rot="-1727163">
              <a:off x="1202360" y="607040"/>
              <a:ext cx="442648" cy="58741"/>
            </a:xfrm>
            <a:custGeom>
              <a:rect b="b" l="l" r="r" t="t"/>
              <a:pathLst>
                <a:path extrusionOk="0" h="120000" w="120000">
                  <a:moveTo>
                    <a:pt x="0" y="59999"/>
                  </a:moveTo>
                  <a:lnTo>
                    <a:pt x="120000" y="59999"/>
                  </a:lnTo>
                </a:path>
              </a:pathLst>
            </a:custGeom>
            <a:noFill/>
            <a:ln cap="flat" cmpd="sng" w="9525">
              <a:solidFill>
                <a:srgbClr val="75707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53" name="Google Shape;253;p29"/>
            <p:cNvSpPr txBox="1"/>
            <p:nvPr/>
          </p:nvSpPr>
          <p:spPr>
            <a:xfrm rot="-1727163">
              <a:off x="1412618" y="625345"/>
              <a:ext cx="22132" cy="22132"/>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54" name="Google Shape;254;p29"/>
            <p:cNvSpPr/>
            <p:nvPr/>
          </p:nvSpPr>
          <p:spPr>
            <a:xfrm>
              <a:off x="1617658" y="333469"/>
              <a:ext cx="695843" cy="392729"/>
            </a:xfrm>
            <a:prstGeom prst="roundRect">
              <a:avLst>
                <a:gd fmla="val 10000" name="adj"/>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55" name="Google Shape;255;p29"/>
            <p:cNvSpPr txBox="1"/>
            <p:nvPr/>
          </p:nvSpPr>
          <p:spPr>
            <a:xfrm>
              <a:off x="1629161" y="344972"/>
              <a:ext cx="672837" cy="369723"/>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None/>
              </a:pPr>
              <a:r>
                <a:rPr lang="en-US" sz="1300">
                  <a:solidFill>
                    <a:schemeClr val="lt1"/>
                  </a:solidFill>
                  <a:latin typeface="Century Gothic"/>
                  <a:ea typeface="Century Gothic"/>
                  <a:cs typeface="Century Gothic"/>
                  <a:sym typeface="Century Gothic"/>
                </a:rPr>
                <a:t>NE</a:t>
              </a:r>
              <a:endParaRPr sz="1300">
                <a:solidFill>
                  <a:schemeClr val="lt1"/>
                </a:solidFill>
                <a:latin typeface="Century Gothic"/>
                <a:ea typeface="Century Gothic"/>
                <a:cs typeface="Century Gothic"/>
                <a:sym typeface="Century Gothic"/>
              </a:endParaRPr>
            </a:p>
          </p:txBody>
        </p:sp>
        <p:sp>
          <p:nvSpPr>
            <p:cNvPr id="256" name="Google Shape;256;p29"/>
            <p:cNvSpPr/>
            <p:nvPr/>
          </p:nvSpPr>
          <p:spPr>
            <a:xfrm>
              <a:off x="2313501" y="500464"/>
              <a:ext cx="387948" cy="58741"/>
            </a:xfrm>
            <a:custGeom>
              <a:rect b="b" l="l" r="r" t="t"/>
              <a:pathLst>
                <a:path extrusionOk="0" h="120000" w="120000">
                  <a:moveTo>
                    <a:pt x="0" y="59999"/>
                  </a:moveTo>
                  <a:lnTo>
                    <a:pt x="120000" y="59999"/>
                  </a:lnTo>
                </a:path>
              </a:pathLst>
            </a:custGeom>
            <a:noFill/>
            <a:ln cap="flat" cmpd="sng" w="9525">
              <a:solidFill>
                <a:srgbClr val="75707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57" name="Google Shape;257;p29"/>
            <p:cNvSpPr txBox="1"/>
            <p:nvPr/>
          </p:nvSpPr>
          <p:spPr>
            <a:xfrm>
              <a:off x="2497777" y="520136"/>
              <a:ext cx="19397" cy="1939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58" name="Google Shape;258;p29"/>
            <p:cNvSpPr/>
            <p:nvPr/>
          </p:nvSpPr>
          <p:spPr>
            <a:xfrm>
              <a:off x="2701450" y="345809"/>
              <a:ext cx="1200660" cy="368051"/>
            </a:xfrm>
            <a:prstGeom prst="roundRect">
              <a:avLst>
                <a:gd fmla="val 10000" name="adj"/>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59" name="Google Shape;259;p29"/>
            <p:cNvSpPr txBox="1"/>
            <p:nvPr/>
          </p:nvSpPr>
          <p:spPr>
            <a:xfrm>
              <a:off x="2712230" y="356589"/>
              <a:ext cx="1179100" cy="346491"/>
            </a:xfrm>
            <a:prstGeom prst="rect">
              <a:avLst/>
            </a:prstGeom>
            <a:noFill/>
            <a:ln>
              <a:noFill/>
            </a:ln>
          </p:spPr>
          <p:txBody>
            <a:bodyPr anchorCtr="0" anchor="ctr" bIns="8250" lIns="8250" spcFirstLastPara="1" rIns="8250" wrap="square" tIns="8250">
              <a:noAutofit/>
            </a:bodyPr>
            <a:lstStyle/>
            <a:p>
              <a:pPr indent="0" lvl="0" marL="0" marR="0" rtl="1" algn="ctr">
                <a:lnSpc>
                  <a:spcPct val="90000"/>
                </a:lnSpc>
                <a:spcBef>
                  <a:spcPts val="0"/>
                </a:spcBef>
                <a:spcAft>
                  <a:spcPts val="0"/>
                </a:spcAft>
                <a:buNone/>
              </a:pPr>
              <a:r>
                <a:rPr b="1" lang="en-US" sz="1300">
                  <a:solidFill>
                    <a:schemeClr val="lt1"/>
                  </a:solidFill>
                  <a:latin typeface="Century Gothic"/>
                  <a:ea typeface="Century Gothic"/>
                  <a:cs typeface="Century Gothic"/>
                  <a:sym typeface="Century Gothic"/>
                </a:rPr>
                <a:t>Mania </a:t>
              </a:r>
              <a:endParaRPr b="1" sz="1300">
                <a:solidFill>
                  <a:schemeClr val="lt1"/>
                </a:solidFill>
                <a:latin typeface="Century Gothic"/>
                <a:ea typeface="Century Gothic"/>
                <a:cs typeface="Century Gothic"/>
                <a:sym typeface="Century Gothic"/>
              </a:endParaRPr>
            </a:p>
          </p:txBody>
        </p:sp>
        <p:sp>
          <p:nvSpPr>
            <p:cNvPr id="260" name="Google Shape;260;p29"/>
            <p:cNvSpPr/>
            <p:nvPr/>
          </p:nvSpPr>
          <p:spPr>
            <a:xfrm>
              <a:off x="3902110" y="500464"/>
              <a:ext cx="387948" cy="58741"/>
            </a:xfrm>
            <a:custGeom>
              <a:rect b="b" l="l" r="r" t="t"/>
              <a:pathLst>
                <a:path extrusionOk="0" h="120000" w="120000">
                  <a:moveTo>
                    <a:pt x="0" y="59999"/>
                  </a:moveTo>
                  <a:lnTo>
                    <a:pt x="120000" y="59999"/>
                  </a:lnTo>
                </a:path>
              </a:pathLst>
            </a:custGeom>
            <a:noFill/>
            <a:ln cap="flat" cmpd="sng" w="9525">
              <a:solidFill>
                <a:srgbClr val="32A59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61" name="Google Shape;261;p29"/>
            <p:cNvSpPr txBox="1"/>
            <p:nvPr/>
          </p:nvSpPr>
          <p:spPr>
            <a:xfrm>
              <a:off x="4086385" y="520136"/>
              <a:ext cx="19397" cy="1939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62" name="Google Shape;262;p29"/>
            <p:cNvSpPr/>
            <p:nvPr/>
          </p:nvSpPr>
          <p:spPr>
            <a:xfrm>
              <a:off x="4290058" y="379948"/>
              <a:ext cx="1555283" cy="299772"/>
            </a:xfrm>
            <a:prstGeom prst="roundRect">
              <a:avLst>
                <a:gd fmla="val 10000" name="adj"/>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63" name="Google Shape;263;p29"/>
            <p:cNvSpPr txBox="1"/>
            <p:nvPr/>
          </p:nvSpPr>
          <p:spPr>
            <a:xfrm>
              <a:off x="4298838" y="388728"/>
              <a:ext cx="1537723" cy="282212"/>
            </a:xfrm>
            <a:prstGeom prst="rect">
              <a:avLst/>
            </a:prstGeom>
            <a:noFill/>
            <a:ln>
              <a:noFill/>
            </a:ln>
          </p:spPr>
          <p:txBody>
            <a:bodyPr anchorCtr="0" anchor="ctr" bIns="8250" lIns="8250" spcFirstLastPara="1" rIns="8250" wrap="square" tIns="8250">
              <a:noAutofit/>
            </a:bodyPr>
            <a:lstStyle/>
            <a:p>
              <a:pPr indent="0" lvl="0" marL="0" marR="0" rtl="1" algn="ctr">
                <a:lnSpc>
                  <a:spcPct val="90000"/>
                </a:lnSpc>
                <a:spcBef>
                  <a:spcPts val="0"/>
                </a:spcBef>
                <a:spcAft>
                  <a:spcPts val="0"/>
                </a:spcAft>
                <a:buNone/>
              </a:pPr>
              <a:r>
                <a:rPr lang="en-US" sz="1300">
                  <a:solidFill>
                    <a:schemeClr val="lt1"/>
                  </a:solidFill>
                  <a:latin typeface="Century Gothic"/>
                  <a:ea typeface="Century Gothic"/>
                  <a:cs typeface="Century Gothic"/>
                  <a:sym typeface="Century Gothic"/>
                </a:rPr>
                <a:t>Drugs that</a:t>
              </a:r>
              <a:r>
                <a:rPr lang="en-US" sz="2400">
                  <a:solidFill>
                    <a:srgbClr val="FF0000"/>
                  </a:solidFill>
                  <a:latin typeface="Century Gothic"/>
                  <a:ea typeface="Century Gothic"/>
                  <a:cs typeface="Century Gothic"/>
                  <a:sym typeface="Century Gothic"/>
                </a:rPr>
                <a:t>↓</a:t>
              </a:r>
              <a:r>
                <a:rPr lang="en-US" sz="1300">
                  <a:solidFill>
                    <a:schemeClr val="lt1"/>
                  </a:solidFill>
                  <a:latin typeface="Century Gothic"/>
                  <a:ea typeface="Century Gothic"/>
                  <a:cs typeface="Century Gothic"/>
                  <a:sym typeface="Century Gothic"/>
                </a:rPr>
                <a:t>NE </a:t>
              </a:r>
              <a:endParaRPr sz="1300">
                <a:solidFill>
                  <a:schemeClr val="lt1"/>
                </a:solidFill>
                <a:latin typeface="Century Gothic"/>
                <a:ea typeface="Century Gothic"/>
                <a:cs typeface="Century Gothic"/>
                <a:sym typeface="Century Gothic"/>
              </a:endParaRPr>
            </a:p>
          </p:txBody>
        </p:sp>
        <p:sp>
          <p:nvSpPr>
            <p:cNvPr id="264" name="Google Shape;264;p29"/>
            <p:cNvSpPr/>
            <p:nvPr/>
          </p:nvSpPr>
          <p:spPr>
            <a:xfrm rot="1857604">
              <a:off x="1197482" y="829984"/>
              <a:ext cx="452403" cy="58741"/>
            </a:xfrm>
            <a:custGeom>
              <a:rect b="b" l="l" r="r" t="t"/>
              <a:pathLst>
                <a:path extrusionOk="0" h="120000" w="120000">
                  <a:moveTo>
                    <a:pt x="0" y="59999"/>
                  </a:moveTo>
                  <a:lnTo>
                    <a:pt x="120000" y="59999"/>
                  </a:lnTo>
                </a:path>
              </a:pathLst>
            </a:custGeom>
            <a:noFill/>
            <a:ln cap="flat" cmpd="sng" w="9525">
              <a:solidFill>
                <a:srgbClr val="75707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65" name="Google Shape;265;p29"/>
            <p:cNvSpPr txBox="1"/>
            <p:nvPr/>
          </p:nvSpPr>
          <p:spPr>
            <a:xfrm rot="1857604">
              <a:off x="1412374" y="848045"/>
              <a:ext cx="22620" cy="22620"/>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66" name="Google Shape;266;p29"/>
            <p:cNvSpPr/>
            <p:nvPr/>
          </p:nvSpPr>
          <p:spPr>
            <a:xfrm>
              <a:off x="1617658" y="798939"/>
              <a:ext cx="675446" cy="353566"/>
            </a:xfrm>
            <a:prstGeom prst="roundRect">
              <a:avLst>
                <a:gd fmla="val 10000" name="adj"/>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67" name="Google Shape;267;p29"/>
            <p:cNvSpPr txBox="1"/>
            <p:nvPr/>
          </p:nvSpPr>
          <p:spPr>
            <a:xfrm>
              <a:off x="1628014" y="809295"/>
              <a:ext cx="654734" cy="332854"/>
            </a:xfrm>
            <a:prstGeom prst="rect">
              <a:avLst/>
            </a:prstGeom>
            <a:noFill/>
            <a:ln>
              <a:noFill/>
            </a:ln>
          </p:spPr>
          <p:txBody>
            <a:bodyPr anchorCtr="0" anchor="ctr" bIns="8250" lIns="8250" spcFirstLastPara="1" rIns="8250" wrap="square" tIns="8250">
              <a:noAutofit/>
            </a:bodyPr>
            <a:lstStyle/>
            <a:p>
              <a:pPr indent="0" lvl="0" marL="0" marR="0" rtl="1" algn="ctr">
                <a:lnSpc>
                  <a:spcPct val="90000"/>
                </a:lnSpc>
                <a:spcBef>
                  <a:spcPts val="0"/>
                </a:spcBef>
                <a:spcAft>
                  <a:spcPts val="0"/>
                </a:spcAft>
                <a:buNone/>
              </a:pPr>
              <a:r>
                <a:rPr lang="en-US" sz="1300">
                  <a:solidFill>
                    <a:schemeClr val="lt1"/>
                  </a:solidFill>
                  <a:latin typeface="Century Gothic"/>
                  <a:ea typeface="Century Gothic"/>
                  <a:cs typeface="Century Gothic"/>
                  <a:sym typeface="Century Gothic"/>
                </a:rPr>
                <a:t>NE</a:t>
              </a:r>
              <a:endParaRPr sz="1300">
                <a:solidFill>
                  <a:schemeClr val="lt1"/>
                </a:solidFill>
                <a:latin typeface="Century Gothic"/>
                <a:ea typeface="Century Gothic"/>
                <a:cs typeface="Century Gothic"/>
                <a:sym typeface="Century Gothic"/>
              </a:endParaRPr>
            </a:p>
          </p:txBody>
        </p:sp>
        <p:sp>
          <p:nvSpPr>
            <p:cNvPr id="268" name="Google Shape;268;p29"/>
            <p:cNvSpPr/>
            <p:nvPr/>
          </p:nvSpPr>
          <p:spPr>
            <a:xfrm>
              <a:off x="2293105" y="946352"/>
              <a:ext cx="387948" cy="58741"/>
            </a:xfrm>
            <a:custGeom>
              <a:rect b="b" l="l" r="r" t="t"/>
              <a:pathLst>
                <a:path extrusionOk="0" h="120000" w="120000">
                  <a:moveTo>
                    <a:pt x="0" y="59999"/>
                  </a:moveTo>
                  <a:lnTo>
                    <a:pt x="120000" y="59999"/>
                  </a:lnTo>
                </a:path>
              </a:pathLst>
            </a:custGeom>
            <a:noFill/>
            <a:ln cap="flat" cmpd="sng" w="9525">
              <a:solidFill>
                <a:srgbClr val="75707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69" name="Google Shape;269;p29"/>
            <p:cNvSpPr txBox="1"/>
            <p:nvPr/>
          </p:nvSpPr>
          <p:spPr>
            <a:xfrm>
              <a:off x="2477380" y="966024"/>
              <a:ext cx="19397" cy="1939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70" name="Google Shape;270;p29"/>
            <p:cNvSpPr/>
            <p:nvPr/>
          </p:nvSpPr>
          <p:spPr>
            <a:xfrm>
              <a:off x="2681053" y="792434"/>
              <a:ext cx="1220746" cy="366577"/>
            </a:xfrm>
            <a:prstGeom prst="roundRect">
              <a:avLst>
                <a:gd fmla="val 10000" name="adj"/>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71" name="Google Shape;271;p29"/>
            <p:cNvSpPr txBox="1"/>
            <p:nvPr/>
          </p:nvSpPr>
          <p:spPr>
            <a:xfrm>
              <a:off x="2691790" y="803171"/>
              <a:ext cx="1199272" cy="345103"/>
            </a:xfrm>
            <a:prstGeom prst="rect">
              <a:avLst/>
            </a:prstGeom>
            <a:noFill/>
            <a:ln>
              <a:noFill/>
            </a:ln>
          </p:spPr>
          <p:txBody>
            <a:bodyPr anchorCtr="0" anchor="ctr" bIns="8250" lIns="8250" spcFirstLastPara="1" rIns="8250" wrap="square" tIns="8250">
              <a:noAutofit/>
            </a:bodyPr>
            <a:lstStyle/>
            <a:p>
              <a:pPr indent="0" lvl="0" marL="0" marR="0" rtl="1" algn="ctr">
                <a:lnSpc>
                  <a:spcPct val="90000"/>
                </a:lnSpc>
                <a:spcBef>
                  <a:spcPts val="0"/>
                </a:spcBef>
                <a:spcAft>
                  <a:spcPts val="0"/>
                </a:spcAft>
                <a:buNone/>
              </a:pPr>
              <a:r>
                <a:rPr b="1" lang="en-US" sz="1300">
                  <a:solidFill>
                    <a:schemeClr val="lt1"/>
                  </a:solidFill>
                  <a:latin typeface="Century Gothic"/>
                  <a:ea typeface="Century Gothic"/>
                  <a:cs typeface="Century Gothic"/>
                  <a:sym typeface="Century Gothic"/>
                </a:rPr>
                <a:t>Depression </a:t>
              </a:r>
              <a:endParaRPr b="1" sz="1300">
                <a:solidFill>
                  <a:schemeClr val="lt1"/>
                </a:solidFill>
                <a:latin typeface="Century Gothic"/>
                <a:ea typeface="Century Gothic"/>
                <a:cs typeface="Century Gothic"/>
                <a:sym typeface="Century Gothic"/>
              </a:endParaRPr>
            </a:p>
          </p:txBody>
        </p:sp>
        <p:sp>
          <p:nvSpPr>
            <p:cNvPr id="272" name="Google Shape;272;p29"/>
            <p:cNvSpPr/>
            <p:nvPr/>
          </p:nvSpPr>
          <p:spPr>
            <a:xfrm>
              <a:off x="3901800" y="946352"/>
              <a:ext cx="387948" cy="58741"/>
            </a:xfrm>
            <a:custGeom>
              <a:rect b="b" l="l" r="r" t="t"/>
              <a:pathLst>
                <a:path extrusionOk="0" h="120000" w="120000">
                  <a:moveTo>
                    <a:pt x="0" y="59999"/>
                  </a:moveTo>
                  <a:lnTo>
                    <a:pt x="120000" y="59999"/>
                  </a:lnTo>
                </a:path>
              </a:pathLst>
            </a:custGeom>
            <a:noFill/>
            <a:ln cap="flat" cmpd="sng" w="9525">
              <a:solidFill>
                <a:srgbClr val="32A59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73" name="Google Shape;273;p29"/>
            <p:cNvSpPr txBox="1"/>
            <p:nvPr/>
          </p:nvSpPr>
          <p:spPr>
            <a:xfrm>
              <a:off x="4086075" y="966024"/>
              <a:ext cx="19397" cy="19397"/>
            </a:xfrm>
            <a:prstGeom prst="rect">
              <a:avLst/>
            </a:prstGeom>
            <a:noFill/>
            <a:ln>
              <a:noFill/>
            </a:ln>
          </p:spPr>
          <p:txBody>
            <a:bodyPr anchorCtr="0" anchor="ctr" bIns="0" lIns="12700" spcFirstLastPara="1" rIns="12700" wrap="square" tIns="0">
              <a:noAutofit/>
            </a:bodyPr>
            <a:lstStyle/>
            <a:p>
              <a:pPr indent="0" lvl="0" marL="0" marR="0" rtl="1" algn="ctr">
                <a:lnSpc>
                  <a:spcPct val="90000"/>
                </a:lnSpc>
                <a:spcBef>
                  <a:spcPts val="0"/>
                </a:spcBef>
                <a:spcAft>
                  <a:spcPts val="0"/>
                </a:spcAft>
                <a:buNone/>
              </a:pPr>
              <a:r>
                <a:t/>
              </a:r>
              <a:endParaRPr sz="500">
                <a:solidFill>
                  <a:schemeClr val="dk1"/>
                </a:solidFill>
                <a:latin typeface="Century Gothic"/>
                <a:ea typeface="Century Gothic"/>
                <a:cs typeface="Century Gothic"/>
                <a:sym typeface="Century Gothic"/>
              </a:endParaRPr>
            </a:p>
          </p:txBody>
        </p:sp>
        <p:sp>
          <p:nvSpPr>
            <p:cNvPr id="274" name="Google Shape;274;p29"/>
            <p:cNvSpPr/>
            <p:nvPr/>
          </p:nvSpPr>
          <p:spPr>
            <a:xfrm>
              <a:off x="4289748" y="825836"/>
              <a:ext cx="1550677" cy="299772"/>
            </a:xfrm>
            <a:prstGeom prst="roundRect">
              <a:avLst>
                <a:gd fmla="val 10000" name="adj"/>
              </a:avLst>
            </a:prstGeom>
            <a:solidFill>
              <a:srgbClr val="84D7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75" name="Google Shape;275;p29"/>
            <p:cNvSpPr txBox="1"/>
            <p:nvPr/>
          </p:nvSpPr>
          <p:spPr>
            <a:xfrm>
              <a:off x="4298528" y="834616"/>
              <a:ext cx="1533117" cy="282212"/>
            </a:xfrm>
            <a:prstGeom prst="rect">
              <a:avLst/>
            </a:prstGeom>
            <a:noFill/>
            <a:ln>
              <a:noFill/>
            </a:ln>
          </p:spPr>
          <p:txBody>
            <a:bodyPr anchorCtr="0" anchor="ctr" bIns="8250" lIns="8250" spcFirstLastPara="1" rIns="8250" wrap="square" tIns="8250">
              <a:noAutofit/>
            </a:bodyPr>
            <a:lstStyle/>
            <a:p>
              <a:pPr indent="0" lvl="0" marL="0" marR="0" rtl="1" algn="ctr">
                <a:lnSpc>
                  <a:spcPct val="90000"/>
                </a:lnSpc>
                <a:spcBef>
                  <a:spcPts val="0"/>
                </a:spcBef>
                <a:spcAft>
                  <a:spcPts val="0"/>
                </a:spcAft>
                <a:buNone/>
              </a:pPr>
              <a:r>
                <a:rPr lang="en-US" sz="1300">
                  <a:solidFill>
                    <a:schemeClr val="lt1"/>
                  </a:solidFill>
                  <a:latin typeface="Century Gothic"/>
                  <a:ea typeface="Century Gothic"/>
                  <a:cs typeface="Century Gothic"/>
                  <a:sym typeface="Century Gothic"/>
                </a:rPr>
                <a:t>Drugs that</a:t>
              </a:r>
              <a:r>
                <a:rPr lang="en-US" sz="2400">
                  <a:solidFill>
                    <a:srgbClr val="FF0000"/>
                  </a:solidFill>
                  <a:latin typeface="Century Gothic"/>
                  <a:ea typeface="Century Gothic"/>
                  <a:cs typeface="Century Gothic"/>
                  <a:sym typeface="Century Gothic"/>
                </a:rPr>
                <a:t>↑</a:t>
              </a:r>
              <a:r>
                <a:rPr lang="en-US" sz="1300">
                  <a:solidFill>
                    <a:schemeClr val="lt1"/>
                  </a:solidFill>
                  <a:latin typeface="Century Gothic"/>
                  <a:ea typeface="Century Gothic"/>
                  <a:cs typeface="Century Gothic"/>
                  <a:sym typeface="Century Gothic"/>
                </a:rPr>
                <a:t>NE </a:t>
              </a:r>
              <a:endParaRPr sz="1300">
                <a:solidFill>
                  <a:schemeClr val="lt1"/>
                </a:solidFill>
                <a:latin typeface="Century Gothic"/>
                <a:ea typeface="Century Gothic"/>
                <a:cs typeface="Century Gothic"/>
                <a:sym typeface="Century Gothic"/>
              </a:endParaRPr>
            </a:p>
          </p:txBody>
        </p:sp>
      </p:grpSp>
      <p:sp>
        <p:nvSpPr>
          <p:cNvPr id="276" name="Google Shape;276;p29"/>
          <p:cNvSpPr/>
          <p:nvPr/>
        </p:nvSpPr>
        <p:spPr>
          <a:xfrm>
            <a:off x="5055148" y="919261"/>
            <a:ext cx="1181700" cy="323400"/>
          </a:xfrm>
          <a:prstGeom prst="roundRect">
            <a:avLst>
              <a:gd fmla="val 16667" name="adj"/>
            </a:avLst>
          </a:prstGeom>
          <a:noFill/>
          <a:ln cap="flat" cmpd="sng" w="9525">
            <a:solidFill>
              <a:srgbClr val="FFC1D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300">
                <a:solidFill>
                  <a:schemeClr val="dk1"/>
                </a:solidFill>
                <a:latin typeface="Century Gothic"/>
                <a:ea typeface="Century Gothic"/>
                <a:cs typeface="Century Gothic"/>
                <a:sym typeface="Century Gothic"/>
              </a:rPr>
              <a:t>Treatment</a:t>
            </a:r>
            <a:endParaRPr sz="1300">
              <a:solidFill>
                <a:schemeClr val="dk1"/>
              </a:solidFill>
              <a:latin typeface="Century Gothic"/>
              <a:ea typeface="Century Gothic"/>
              <a:cs typeface="Century Gothic"/>
              <a:sym typeface="Century Gothic"/>
            </a:endParaRPr>
          </a:p>
        </p:txBody>
      </p:sp>
      <p:sp>
        <p:nvSpPr>
          <p:cNvPr id="277" name="Google Shape;277;p29"/>
          <p:cNvSpPr txBox="1"/>
          <p:nvPr/>
        </p:nvSpPr>
        <p:spPr>
          <a:xfrm>
            <a:off x="298950" y="3715500"/>
            <a:ext cx="5937900" cy="108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chemeClr val="dk1"/>
                </a:solidFill>
                <a:latin typeface="Century Gothic"/>
                <a:ea typeface="Century Gothic"/>
                <a:cs typeface="Century Gothic"/>
                <a:sym typeface="Century Gothic"/>
              </a:rPr>
              <a:t>- What is the evidence to support this theory ?</a:t>
            </a:r>
            <a:endParaRPr>
              <a:latin typeface="Century Gothic"/>
              <a:ea typeface="Century Gothic"/>
              <a:cs typeface="Century Gothic"/>
              <a:sym typeface="Century Gothic"/>
            </a:endParaRPr>
          </a:p>
          <a:p>
            <a:pPr indent="0" lvl="0" marL="0" marR="0" rtl="0" algn="l">
              <a:spcBef>
                <a:spcPts val="0"/>
              </a:spcBef>
              <a:spcAft>
                <a:spcPts val="0"/>
              </a:spcAft>
              <a:buNone/>
            </a:pPr>
            <a:r>
              <a:rPr b="1" lang="en-US" sz="1300">
                <a:solidFill>
                  <a:schemeClr val="accent2"/>
                </a:solidFill>
                <a:latin typeface="Century Gothic"/>
                <a:ea typeface="Century Gothic"/>
                <a:cs typeface="Century Gothic"/>
                <a:sym typeface="Century Gothic"/>
              </a:rPr>
              <a:t>Amphetamine</a:t>
            </a:r>
            <a:r>
              <a:rPr lang="en-US" sz="1100">
                <a:solidFill>
                  <a:schemeClr val="accent2"/>
                </a:solidFill>
                <a:latin typeface="Century Gothic"/>
                <a:ea typeface="Century Gothic"/>
                <a:cs typeface="Century Gothic"/>
                <a:sym typeface="Century Gothic"/>
              </a:rPr>
              <a:t> </a:t>
            </a:r>
            <a:r>
              <a:rPr lang="en-US" sz="1100">
                <a:solidFill>
                  <a:schemeClr val="accent1"/>
                </a:solidFill>
                <a:latin typeface="Century Gothic"/>
                <a:ea typeface="Century Gothic"/>
                <a:cs typeface="Century Gothic"/>
                <a:sym typeface="Century Gothic"/>
              </a:rPr>
              <a:t>make you alert it called”student drug”</a:t>
            </a:r>
            <a:r>
              <a:rPr lang="en-US" sz="1300">
                <a:solidFill>
                  <a:schemeClr val="dk1"/>
                </a:solidFill>
                <a:latin typeface="Century Gothic"/>
                <a:ea typeface="Century Gothic"/>
                <a:cs typeface="Century Gothic"/>
                <a:sym typeface="Century Gothic"/>
              </a:rPr>
              <a:t> causes </a:t>
            </a:r>
            <a:r>
              <a:rPr b="1" lang="en-US" sz="1300">
                <a:solidFill>
                  <a:schemeClr val="dk1"/>
                </a:solidFill>
                <a:latin typeface="Century Gothic"/>
                <a:ea typeface="Century Gothic"/>
                <a:cs typeface="Century Gothic"/>
                <a:sym typeface="Century Gothic"/>
              </a:rPr>
              <a:t>mania</a:t>
            </a:r>
            <a:r>
              <a:rPr lang="en-US" sz="1300">
                <a:solidFill>
                  <a:schemeClr val="dk1"/>
                </a:solidFill>
                <a:latin typeface="Century Gothic"/>
                <a:ea typeface="Century Gothic"/>
                <a:cs typeface="Century Gothic"/>
                <a:sym typeface="Century Gothic"/>
              </a:rPr>
              <a:t> while </a:t>
            </a:r>
            <a:r>
              <a:rPr b="1" lang="en-US" sz="1300">
                <a:solidFill>
                  <a:schemeClr val="accent2"/>
                </a:solidFill>
                <a:latin typeface="Century Gothic"/>
                <a:ea typeface="Century Gothic"/>
                <a:cs typeface="Century Gothic"/>
                <a:sym typeface="Century Gothic"/>
              </a:rPr>
              <a:t>reserpine</a:t>
            </a:r>
            <a:r>
              <a:rPr lang="en-US" sz="1300">
                <a:solidFill>
                  <a:schemeClr val="accent1"/>
                </a:solidFill>
                <a:latin typeface="Century Gothic"/>
                <a:ea typeface="Century Gothic"/>
                <a:cs typeface="Century Gothic"/>
                <a:sym typeface="Century Gothic"/>
              </a:rPr>
              <a:t> </a:t>
            </a:r>
            <a:r>
              <a:rPr lang="en-US" sz="1100">
                <a:solidFill>
                  <a:schemeClr val="accent1"/>
                </a:solidFill>
                <a:latin typeface="Century Gothic"/>
                <a:ea typeface="Century Gothic"/>
                <a:cs typeface="Century Gothic"/>
                <a:sym typeface="Century Gothic"/>
              </a:rPr>
              <a:t>antihypertensive it deplete NE storage in your body </a:t>
            </a:r>
            <a:r>
              <a:rPr lang="en-US" sz="1100">
                <a:solidFill>
                  <a:schemeClr val="accent1"/>
                </a:solidFill>
                <a:latin typeface="Century Gothic"/>
                <a:ea typeface="Century Gothic"/>
                <a:cs typeface="Century Gothic"/>
                <a:sym typeface="Century Gothic"/>
              </a:rPr>
              <a:t> </a:t>
            </a:r>
            <a:r>
              <a:rPr lang="en-US" sz="1300">
                <a:solidFill>
                  <a:schemeClr val="dk1"/>
                </a:solidFill>
                <a:latin typeface="Century Gothic"/>
                <a:ea typeface="Century Gothic"/>
                <a:cs typeface="Century Gothic"/>
                <a:sym typeface="Century Gothic"/>
              </a:rPr>
              <a:t> and </a:t>
            </a:r>
            <a:r>
              <a:rPr b="1" lang="en-US" sz="1300">
                <a:solidFill>
                  <a:schemeClr val="accent2"/>
                </a:solidFill>
                <a:latin typeface="Century Gothic"/>
                <a:ea typeface="Century Gothic"/>
                <a:cs typeface="Century Gothic"/>
                <a:sym typeface="Century Gothic"/>
              </a:rPr>
              <a:t>methyldopa</a:t>
            </a:r>
            <a:r>
              <a:rPr lang="en-US" sz="1300">
                <a:solidFill>
                  <a:schemeClr val="dk1"/>
                </a:solidFill>
                <a:latin typeface="Century Gothic"/>
                <a:ea typeface="Century Gothic"/>
                <a:cs typeface="Century Gothic"/>
                <a:sym typeface="Century Gothic"/>
              </a:rPr>
              <a:t> produce </a:t>
            </a:r>
            <a:r>
              <a:rPr lang="en-US" sz="1100">
                <a:solidFill>
                  <a:schemeClr val="accent1"/>
                </a:solidFill>
                <a:latin typeface="Century Gothic"/>
                <a:ea typeface="Century Gothic"/>
                <a:cs typeface="Century Gothic"/>
                <a:sym typeface="Century Gothic"/>
              </a:rPr>
              <a:t>antihypertensive decrease NE </a:t>
            </a:r>
            <a:r>
              <a:rPr lang="en-US" sz="1100">
                <a:solidFill>
                  <a:schemeClr val="accent1"/>
                </a:solidFill>
                <a:latin typeface="Century Gothic"/>
                <a:ea typeface="Century Gothic"/>
                <a:cs typeface="Century Gothic"/>
                <a:sym typeface="Century Gothic"/>
              </a:rPr>
              <a:t> </a:t>
            </a:r>
            <a:endParaRPr sz="1100">
              <a:solidFill>
                <a:schemeClr val="accent1"/>
              </a:solidFill>
              <a:latin typeface="Century Gothic"/>
              <a:ea typeface="Century Gothic"/>
              <a:cs typeface="Century Gothic"/>
              <a:sym typeface="Century Gothic"/>
            </a:endParaRPr>
          </a:p>
          <a:p>
            <a:pPr indent="0" lvl="0" marL="0" marR="0" rtl="0" algn="l">
              <a:spcBef>
                <a:spcPts val="0"/>
              </a:spcBef>
              <a:spcAft>
                <a:spcPts val="0"/>
              </a:spcAft>
              <a:buNone/>
            </a:pPr>
            <a:r>
              <a:rPr lang="en-US" sz="1300">
                <a:solidFill>
                  <a:schemeClr val="dk1"/>
                </a:solidFill>
                <a:latin typeface="Century Gothic"/>
                <a:ea typeface="Century Gothic"/>
                <a:cs typeface="Century Gothic"/>
                <a:sym typeface="Century Gothic"/>
              </a:rPr>
              <a:t>depression </a:t>
            </a:r>
            <a:r>
              <a:rPr lang="en-US" sz="1300">
                <a:solidFill>
                  <a:schemeClr val="accent1"/>
                </a:solidFill>
                <a:latin typeface="Century Gothic"/>
                <a:ea typeface="Century Gothic"/>
                <a:cs typeface="Century Gothic"/>
                <a:sym typeface="Century Gothic"/>
              </a:rPr>
              <a:t>(these drugs depletes NE and dopamine storage)</a:t>
            </a:r>
            <a:r>
              <a:rPr lang="en-US" sz="1300">
                <a:solidFill>
                  <a:srgbClr val="00FF00"/>
                </a:solidFill>
                <a:latin typeface="Century Gothic"/>
                <a:ea typeface="Century Gothic"/>
                <a:cs typeface="Century Gothic"/>
                <a:sym typeface="Century Gothic"/>
              </a:rPr>
              <a:t>.</a:t>
            </a:r>
            <a:endParaRPr sz="1300">
              <a:solidFill>
                <a:srgbClr val="00FF00"/>
              </a:solidFill>
              <a:latin typeface="Century Gothic"/>
              <a:ea typeface="Century Gothic"/>
              <a:cs typeface="Century Gothic"/>
              <a:sym typeface="Century Gothic"/>
            </a:endParaRPr>
          </a:p>
        </p:txBody>
      </p:sp>
      <p:sp>
        <p:nvSpPr>
          <p:cNvPr id="278" name="Google Shape;278;p29"/>
          <p:cNvSpPr/>
          <p:nvPr/>
        </p:nvSpPr>
        <p:spPr>
          <a:xfrm>
            <a:off x="2182913" y="1405963"/>
            <a:ext cx="153900" cy="228600"/>
          </a:xfrm>
          <a:prstGeom prst="up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79" name="Google Shape;279;p29"/>
          <p:cNvSpPr/>
          <p:nvPr/>
        </p:nvSpPr>
        <p:spPr>
          <a:xfrm rot="10800000">
            <a:off x="2182913" y="1915738"/>
            <a:ext cx="153900" cy="228600"/>
          </a:xfrm>
          <a:prstGeom prst="upArrow">
            <a:avLst>
              <a:gd fmla="val 50000" name="adj1"/>
              <a:gd fmla="val 50000" name="adj2"/>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280" name="Google Shape;280;p29"/>
          <p:cNvSpPr/>
          <p:nvPr/>
        </p:nvSpPr>
        <p:spPr>
          <a:xfrm>
            <a:off x="0" y="0"/>
            <a:ext cx="6858000" cy="619800"/>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entury Gothic"/>
                <a:ea typeface="Century Gothic"/>
                <a:cs typeface="Century Gothic"/>
                <a:sym typeface="Century Gothic"/>
              </a:rPr>
              <a:t>Biochemical Theory of Affective Disorders</a:t>
            </a:r>
            <a:endParaRPr b="1" sz="2400">
              <a:solidFill>
                <a:schemeClr val="lt1"/>
              </a:solidFill>
              <a:latin typeface="Century Gothic"/>
              <a:ea typeface="Century Gothic"/>
              <a:cs typeface="Century Gothic"/>
              <a:sym typeface="Century Gothic"/>
            </a:endParaRPr>
          </a:p>
        </p:txBody>
      </p:sp>
      <p:sp>
        <p:nvSpPr>
          <p:cNvPr id="281" name="Google Shape;281;p29"/>
          <p:cNvSpPr txBox="1"/>
          <p:nvPr/>
        </p:nvSpPr>
        <p:spPr>
          <a:xfrm>
            <a:off x="432325" y="2817125"/>
            <a:ext cx="6067200" cy="619800"/>
          </a:xfrm>
          <a:prstGeom prst="rect">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accent1"/>
                </a:solidFill>
                <a:latin typeface="Century Gothic"/>
                <a:ea typeface="Century Gothic"/>
                <a:cs typeface="Century Gothic"/>
                <a:sym typeface="Century Gothic"/>
              </a:rPr>
              <a:t>the neurotransmitters (serotonin, dopamine,NE) are low they cause depression,so we need to increase the level of the neurotransmitters to treat it.</a:t>
            </a:r>
            <a:endParaRPr sz="1200">
              <a:solidFill>
                <a:schemeClr val="accent1"/>
              </a:solidFill>
              <a:latin typeface="Century Gothic"/>
              <a:ea typeface="Century Gothic"/>
              <a:cs typeface="Century Gothic"/>
              <a:sym typeface="Century Gothic"/>
            </a:endParaRPr>
          </a:p>
        </p:txBody>
      </p:sp>
      <p:cxnSp>
        <p:nvCxnSpPr>
          <p:cNvPr id="282" name="Google Shape;282;p29"/>
          <p:cNvCxnSpPr/>
          <p:nvPr/>
        </p:nvCxnSpPr>
        <p:spPr>
          <a:xfrm>
            <a:off x="982650" y="2262500"/>
            <a:ext cx="0" cy="448500"/>
          </a:xfrm>
          <a:prstGeom prst="straightConnector1">
            <a:avLst/>
          </a:prstGeom>
          <a:noFill/>
          <a:ln cap="flat" cmpd="sng" w="9525">
            <a:solidFill>
              <a:schemeClr val="accent1"/>
            </a:solidFill>
            <a:prstDash val="solid"/>
            <a:round/>
            <a:headEnd len="med" w="med" type="none"/>
            <a:tailEnd len="med" w="med" type="stealth"/>
          </a:ln>
        </p:spPr>
      </p:cxnSp>
      <p:sp>
        <p:nvSpPr>
          <p:cNvPr id="283" name="Google Shape;283;p29"/>
          <p:cNvSpPr txBox="1"/>
          <p:nvPr/>
        </p:nvSpPr>
        <p:spPr>
          <a:xfrm>
            <a:off x="432325" y="4949475"/>
            <a:ext cx="6067200" cy="937800"/>
          </a:xfrm>
          <a:prstGeom prst="rect">
            <a:avLst/>
          </a:prstGeom>
          <a:noFill/>
          <a:ln cap="flat" cmpd="sng" w="9525">
            <a:solidFill>
              <a:schemeClr val="accent1"/>
            </a:solidFill>
            <a:prstDash val="lgDash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accent1"/>
                </a:solidFill>
                <a:latin typeface="Century Gothic"/>
                <a:ea typeface="Century Gothic"/>
                <a:cs typeface="Century Gothic"/>
                <a:sym typeface="Century Gothic"/>
              </a:rPr>
              <a:t>Reserpine: antihypertensive causes depression because it lowers the monoamines in the synaptic cleft.</a:t>
            </a:r>
            <a:endParaRPr sz="1200">
              <a:solidFill>
                <a:schemeClr val="accent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US" sz="1200">
                <a:solidFill>
                  <a:schemeClr val="accent1"/>
                </a:solidFill>
                <a:latin typeface="Century Gothic"/>
                <a:ea typeface="Century Gothic"/>
                <a:cs typeface="Century Gothic"/>
                <a:sym typeface="Century Gothic"/>
              </a:rPr>
              <a:t>Amphetamine: drugs of addiction, release amounts of monoamines so causes mania and psychosis.</a:t>
            </a:r>
            <a:endParaRPr sz="1200">
              <a:solidFill>
                <a:schemeClr val="accen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id="289" name="Google Shape;289;p30"/>
          <p:cNvPicPr preferRelativeResize="0"/>
          <p:nvPr/>
        </p:nvPicPr>
        <p:blipFill rotWithShape="1">
          <a:blip r:embed="rId3">
            <a:alphaModFix/>
          </a:blip>
          <a:srcRect b="0" l="0" r="0" t="0"/>
          <a:stretch/>
        </p:blipFill>
        <p:spPr>
          <a:xfrm>
            <a:off x="27707" y="1526217"/>
            <a:ext cx="6802585" cy="2590128"/>
          </a:xfrm>
          <a:prstGeom prst="rect">
            <a:avLst/>
          </a:prstGeom>
          <a:noFill/>
          <a:ln cap="flat" cmpd="sng" w="9525">
            <a:solidFill>
              <a:schemeClr val="accent1"/>
            </a:solidFill>
            <a:prstDash val="solid"/>
            <a:round/>
            <a:headEnd len="sm" w="sm" type="none"/>
            <a:tailEnd len="sm" w="sm" type="none"/>
          </a:ln>
        </p:spPr>
      </p:pic>
      <p:sp>
        <p:nvSpPr>
          <p:cNvPr id="290" name="Google Shape;290;p30"/>
          <p:cNvSpPr/>
          <p:nvPr/>
        </p:nvSpPr>
        <p:spPr>
          <a:xfrm>
            <a:off x="283083" y="4241972"/>
            <a:ext cx="6152100" cy="113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1- </a:t>
            </a:r>
            <a:r>
              <a:rPr b="1" lang="en-US" sz="1600">
                <a:solidFill>
                  <a:schemeClr val="dk1"/>
                </a:solidFill>
                <a:latin typeface="Century Gothic"/>
                <a:ea typeface="Century Gothic"/>
                <a:cs typeface="Century Gothic"/>
                <a:sym typeface="Century Gothic"/>
              </a:rPr>
              <a:t>Monoamine</a:t>
            </a:r>
            <a:r>
              <a:rPr lang="en-US" sz="1600">
                <a:solidFill>
                  <a:schemeClr val="dk1"/>
                </a:solidFill>
                <a:latin typeface="Century Gothic"/>
                <a:ea typeface="Century Gothic"/>
                <a:cs typeface="Century Gothic"/>
                <a:sym typeface="Century Gothic"/>
              </a:rPr>
              <a:t> (</a:t>
            </a:r>
            <a:r>
              <a:rPr b="1" lang="en-US" sz="1600">
                <a:solidFill>
                  <a:schemeClr val="dk1"/>
                </a:solidFill>
                <a:latin typeface="Century Gothic"/>
                <a:ea typeface="Century Gothic"/>
                <a:cs typeface="Century Gothic"/>
                <a:sym typeface="Century Gothic"/>
              </a:rPr>
              <a:t>NE</a:t>
            </a:r>
            <a:r>
              <a:rPr lang="en-US" sz="1600">
                <a:solidFill>
                  <a:schemeClr val="dk1"/>
                </a:solidFill>
                <a:latin typeface="Century Gothic"/>
                <a:ea typeface="Century Gothic"/>
                <a:cs typeface="Century Gothic"/>
                <a:sym typeface="Century Gothic"/>
              </a:rPr>
              <a:t> or/and </a:t>
            </a:r>
            <a:r>
              <a:rPr b="1" lang="en-US" sz="1600">
                <a:solidFill>
                  <a:schemeClr val="dk1"/>
                </a:solidFill>
                <a:latin typeface="Century Gothic"/>
                <a:ea typeface="Century Gothic"/>
                <a:cs typeface="Century Gothic"/>
                <a:sym typeface="Century Gothic"/>
              </a:rPr>
              <a:t>5-HT</a:t>
            </a:r>
            <a:r>
              <a:rPr lang="en-US" sz="1600">
                <a:solidFill>
                  <a:schemeClr val="dk1"/>
                </a:solidFill>
                <a:latin typeface="Century Gothic"/>
                <a:ea typeface="Century Gothic"/>
                <a:cs typeface="Century Gothic"/>
                <a:sym typeface="Century Gothic"/>
              </a:rPr>
              <a:t>) </a:t>
            </a:r>
            <a:r>
              <a:rPr b="1" lang="en-US" sz="1600">
                <a:solidFill>
                  <a:schemeClr val="dk1"/>
                </a:solidFill>
                <a:latin typeface="Century Gothic"/>
                <a:ea typeface="Century Gothic"/>
                <a:cs typeface="Century Gothic"/>
                <a:sym typeface="Century Gothic"/>
              </a:rPr>
              <a:t>reuptake</a:t>
            </a:r>
            <a:r>
              <a:rPr b="1" lang="en-US" sz="1600">
                <a:solidFill>
                  <a:schemeClr val="dk1"/>
                </a:solidFill>
                <a:latin typeface="Century Gothic"/>
                <a:ea typeface="Century Gothic"/>
                <a:cs typeface="Century Gothic"/>
                <a:sym typeface="Century Gothic"/>
              </a:rPr>
              <a:t> pump inhibitors</a:t>
            </a:r>
            <a:endParaRPr>
              <a:solidFill>
                <a:schemeClr val="dk1"/>
              </a:solidFill>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2- </a:t>
            </a:r>
            <a:r>
              <a:rPr b="1" lang="en-US" sz="1600">
                <a:solidFill>
                  <a:schemeClr val="dk1"/>
                </a:solidFill>
                <a:latin typeface="Century Gothic"/>
                <a:ea typeface="Century Gothic"/>
                <a:cs typeface="Century Gothic"/>
                <a:sym typeface="Century Gothic"/>
              </a:rPr>
              <a:t>Blockade of </a:t>
            </a:r>
            <a:r>
              <a:rPr b="1" lang="en-US" sz="1600" u="sng">
                <a:solidFill>
                  <a:schemeClr val="dk1"/>
                </a:solidFill>
                <a:latin typeface="Century Gothic"/>
                <a:ea typeface="Century Gothic"/>
                <a:cs typeface="Century Gothic"/>
                <a:sym typeface="Century Gothic"/>
              </a:rPr>
              <a:t>presynaptic</a:t>
            </a:r>
            <a:r>
              <a:rPr b="1" lang="en-US" sz="1600">
                <a:solidFill>
                  <a:schemeClr val="dk1"/>
                </a:solidFill>
                <a:latin typeface="Century Gothic"/>
                <a:ea typeface="Century Gothic"/>
                <a:cs typeface="Century Gothic"/>
                <a:sym typeface="Century Gothic"/>
              </a:rPr>
              <a:t> a</a:t>
            </a:r>
            <a:r>
              <a:rPr b="1" baseline="-25000" lang="en-US" sz="1600">
                <a:solidFill>
                  <a:schemeClr val="dk1"/>
                </a:solidFill>
                <a:latin typeface="Century Gothic"/>
                <a:ea typeface="Century Gothic"/>
                <a:cs typeface="Century Gothic"/>
                <a:sym typeface="Century Gothic"/>
              </a:rPr>
              <a:t>2</a:t>
            </a:r>
            <a:r>
              <a:rPr b="1" lang="en-US" sz="1600">
                <a:solidFill>
                  <a:schemeClr val="dk1"/>
                </a:solidFill>
                <a:latin typeface="Century Gothic"/>
                <a:ea typeface="Century Gothic"/>
                <a:cs typeface="Century Gothic"/>
                <a:sym typeface="Century Gothic"/>
              </a:rPr>
              <a:t> receptors</a:t>
            </a:r>
            <a:endParaRPr>
              <a:solidFill>
                <a:schemeClr val="dk1"/>
              </a:solidFill>
            </a:endParaRPr>
          </a:p>
          <a:p>
            <a:pPr indent="0" lvl="0" marL="0" marR="0" rtl="0" algn="l">
              <a:spcBef>
                <a:spcPts val="0"/>
              </a:spcBef>
              <a:spcAft>
                <a:spcPts val="0"/>
              </a:spcAft>
              <a:buNone/>
            </a:pPr>
            <a:r>
              <a:t/>
            </a:r>
            <a:endParaRPr sz="1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3- </a:t>
            </a:r>
            <a:r>
              <a:rPr b="1" lang="en-US" sz="1600">
                <a:solidFill>
                  <a:schemeClr val="dk1"/>
                </a:solidFill>
                <a:latin typeface="Century Gothic"/>
                <a:ea typeface="Century Gothic"/>
                <a:cs typeface="Century Gothic"/>
                <a:sym typeface="Century Gothic"/>
              </a:rPr>
              <a:t>Inhibition of MAO enzyme</a:t>
            </a:r>
            <a:endParaRPr>
              <a:solidFill>
                <a:schemeClr val="dk1"/>
              </a:solidFill>
            </a:endParaRPr>
          </a:p>
        </p:txBody>
      </p:sp>
      <p:sp>
        <p:nvSpPr>
          <p:cNvPr id="291" name="Google Shape;291;p30"/>
          <p:cNvSpPr/>
          <p:nvPr/>
        </p:nvSpPr>
        <p:spPr>
          <a:xfrm>
            <a:off x="0" y="0"/>
            <a:ext cx="6858000" cy="619932"/>
          </a:xfrm>
          <a:prstGeom prst="rect">
            <a:avLst/>
          </a:prstGeom>
          <a:solidFill>
            <a:srgbClr val="3BB8B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entury Gothic"/>
                <a:ea typeface="Century Gothic"/>
                <a:cs typeface="Century Gothic"/>
                <a:sym typeface="Century Gothic"/>
              </a:rPr>
              <a:t>Antidepressants</a:t>
            </a:r>
            <a:endParaRPr b="1" sz="2400">
              <a:solidFill>
                <a:schemeClr val="lt1"/>
              </a:solidFill>
              <a:latin typeface="Century Gothic"/>
              <a:ea typeface="Century Gothic"/>
              <a:cs typeface="Century Gothic"/>
              <a:sym typeface="Century Gothic"/>
            </a:endParaRPr>
          </a:p>
        </p:txBody>
      </p:sp>
      <p:sp>
        <p:nvSpPr>
          <p:cNvPr id="292" name="Google Shape;292;p30"/>
          <p:cNvSpPr/>
          <p:nvPr/>
        </p:nvSpPr>
        <p:spPr>
          <a:xfrm>
            <a:off x="51350" y="867652"/>
            <a:ext cx="4083300" cy="370800"/>
          </a:xfrm>
          <a:prstGeom prst="snipRoundRect">
            <a:avLst>
              <a:gd fmla="val 0" name="adj1"/>
              <a:gd fmla="val 50000" name="adj2"/>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Sites of Action for Antidepressants:</a:t>
            </a:r>
            <a:endParaRPr sz="1800">
              <a:solidFill>
                <a:schemeClr val="dk1"/>
              </a:solidFill>
              <a:latin typeface="Century Gothic"/>
              <a:ea typeface="Century Gothic"/>
              <a:cs typeface="Century Gothic"/>
              <a:sym typeface="Century Gothic"/>
            </a:endParaRPr>
          </a:p>
        </p:txBody>
      </p:sp>
      <p:sp>
        <p:nvSpPr>
          <p:cNvPr id="293" name="Google Shape;293;p30"/>
          <p:cNvSpPr txBox="1"/>
          <p:nvPr/>
        </p:nvSpPr>
        <p:spPr>
          <a:xfrm>
            <a:off x="0" y="1526375"/>
            <a:ext cx="4083300" cy="4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chemeClr val="accent1"/>
                </a:solidFill>
              </a:rPr>
              <a:t>MAO </a:t>
            </a:r>
            <a:r>
              <a:rPr lang="en-US" sz="1000">
                <a:solidFill>
                  <a:schemeClr val="accent1"/>
                </a:solidFill>
              </a:rPr>
              <a:t>metabolism degrdition to serotonin ,NE,Dopamine  </a:t>
            </a:r>
            <a:endParaRPr sz="1000">
              <a:solidFill>
                <a:schemeClr val="accent1"/>
              </a:solidFill>
            </a:endParaRPr>
          </a:p>
        </p:txBody>
      </p:sp>
      <p:sp>
        <p:nvSpPr>
          <p:cNvPr id="294" name="Google Shape;294;p30"/>
          <p:cNvSpPr/>
          <p:nvPr/>
        </p:nvSpPr>
        <p:spPr>
          <a:xfrm>
            <a:off x="4173412" y="8906479"/>
            <a:ext cx="374087" cy="94412"/>
          </a:xfrm>
          <a:custGeom>
            <a:rect b="b" l="l" r="r" t="t"/>
            <a:pathLst>
              <a:path extrusionOk="0" h="91440" w="359699">
                <a:moveTo>
                  <a:pt x="0" y="45720"/>
                </a:moveTo>
                <a:lnTo>
                  <a:pt x="359699" y="45720"/>
                </a:lnTo>
              </a:path>
            </a:pathLst>
          </a:custGeom>
          <a:noFill/>
          <a:ln cap="flat" cmpd="sng" w="12700">
            <a:solidFill>
              <a:srgbClr val="32A59F"/>
            </a:solidFill>
            <a:prstDash val="solid"/>
            <a:miter lim="800000"/>
            <a:headEnd len="sm" w="sm" type="none"/>
            <a:tailEnd len="sm" w="sm" type="none"/>
          </a:ln>
        </p:spPr>
        <p:txBody>
          <a:bodyPr anchorCtr="0" anchor="ctr" bIns="36725" lIns="183550" spcFirstLastPara="1" rIns="183550" wrap="square" tIns="36725">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295" name="Google Shape;295;p30"/>
          <p:cNvSpPr/>
          <p:nvPr/>
        </p:nvSpPr>
        <p:spPr>
          <a:xfrm>
            <a:off x="1356872" y="7646700"/>
            <a:ext cx="374087" cy="1307626"/>
          </a:xfrm>
          <a:custGeom>
            <a:rect b="b" l="l" r="r" t="t"/>
            <a:pathLst>
              <a:path extrusionOk="0" h="1266466" w="359699">
                <a:moveTo>
                  <a:pt x="0" y="0"/>
                </a:moveTo>
                <a:lnTo>
                  <a:pt x="179849" y="0"/>
                </a:lnTo>
                <a:lnTo>
                  <a:pt x="179849" y="1266466"/>
                </a:lnTo>
                <a:lnTo>
                  <a:pt x="359699" y="1266466"/>
                </a:lnTo>
              </a:path>
            </a:pathLst>
          </a:custGeom>
          <a:noFill/>
          <a:ln cap="flat" cmpd="sng" w="12700">
            <a:solidFill>
              <a:srgbClr val="2B918D"/>
            </a:solidFill>
            <a:prstDash val="solid"/>
            <a:miter lim="800000"/>
            <a:headEnd len="sm" w="sm" type="none"/>
            <a:tailEnd len="sm" w="sm" type="none"/>
          </a:ln>
        </p:spPr>
        <p:txBody>
          <a:bodyPr anchorCtr="0" anchor="ctr" bIns="600300" lIns="159625" spcFirstLastPara="1" rIns="159625" wrap="square" tIns="600300">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296" name="Google Shape;296;p30"/>
          <p:cNvSpPr/>
          <p:nvPr/>
        </p:nvSpPr>
        <p:spPr>
          <a:xfrm>
            <a:off x="4173412" y="7829744"/>
            <a:ext cx="374087" cy="94412"/>
          </a:xfrm>
          <a:custGeom>
            <a:rect b="b" l="l" r="r" t="t"/>
            <a:pathLst>
              <a:path extrusionOk="0" h="91440" w="359699">
                <a:moveTo>
                  <a:pt x="0" y="45720"/>
                </a:moveTo>
                <a:lnTo>
                  <a:pt x="359699" y="45720"/>
                </a:lnTo>
              </a:path>
            </a:pathLst>
          </a:custGeom>
          <a:noFill/>
          <a:ln cap="flat" cmpd="sng" w="12700">
            <a:solidFill>
              <a:srgbClr val="32A59F"/>
            </a:solidFill>
            <a:prstDash val="solid"/>
            <a:miter lim="800000"/>
            <a:headEnd len="sm" w="sm" type="none"/>
            <a:tailEnd len="sm" w="sm" type="none"/>
          </a:ln>
        </p:spPr>
        <p:txBody>
          <a:bodyPr anchorCtr="0" anchor="ctr" bIns="36725" lIns="183550" spcFirstLastPara="1" rIns="183550" wrap="square" tIns="36725">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297" name="Google Shape;297;p30"/>
          <p:cNvSpPr/>
          <p:nvPr/>
        </p:nvSpPr>
        <p:spPr>
          <a:xfrm>
            <a:off x="1356872" y="7646700"/>
            <a:ext cx="374087" cy="230344"/>
          </a:xfrm>
          <a:custGeom>
            <a:rect b="b" l="l" r="r" t="t"/>
            <a:pathLst>
              <a:path extrusionOk="0" h="223093" w="359699">
                <a:moveTo>
                  <a:pt x="0" y="0"/>
                </a:moveTo>
                <a:lnTo>
                  <a:pt x="179849" y="0"/>
                </a:lnTo>
                <a:lnTo>
                  <a:pt x="179849" y="223093"/>
                </a:lnTo>
                <a:lnTo>
                  <a:pt x="359699" y="223093"/>
                </a:lnTo>
              </a:path>
            </a:pathLst>
          </a:custGeom>
          <a:noFill/>
          <a:ln cap="flat" cmpd="sng" w="12700">
            <a:solidFill>
              <a:srgbClr val="2B918D"/>
            </a:solidFill>
            <a:prstDash val="solid"/>
            <a:miter lim="800000"/>
            <a:headEnd len="sm" w="sm" type="none"/>
            <a:tailEnd len="sm" w="sm" type="none"/>
          </a:ln>
        </p:spPr>
        <p:txBody>
          <a:bodyPr anchorCtr="0" anchor="ctr" bIns="100950" lIns="181950" spcFirstLastPara="1" rIns="181950" wrap="square" tIns="100950">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298" name="Google Shape;298;p30"/>
          <p:cNvSpPr/>
          <p:nvPr/>
        </p:nvSpPr>
        <p:spPr>
          <a:xfrm>
            <a:off x="4173412" y="6920840"/>
            <a:ext cx="374087" cy="94412"/>
          </a:xfrm>
          <a:custGeom>
            <a:rect b="b" l="l" r="r" t="t"/>
            <a:pathLst>
              <a:path extrusionOk="0" h="91440" w="359699">
                <a:moveTo>
                  <a:pt x="0" y="45720"/>
                </a:moveTo>
                <a:lnTo>
                  <a:pt x="359699" y="45720"/>
                </a:lnTo>
              </a:path>
            </a:pathLst>
          </a:custGeom>
          <a:noFill/>
          <a:ln cap="flat" cmpd="sng" w="12700">
            <a:solidFill>
              <a:srgbClr val="32A59F"/>
            </a:solidFill>
            <a:prstDash val="solid"/>
            <a:miter lim="800000"/>
            <a:headEnd len="sm" w="sm" type="none"/>
            <a:tailEnd len="sm" w="sm" type="none"/>
          </a:ln>
        </p:spPr>
        <p:txBody>
          <a:bodyPr anchorCtr="0" anchor="ctr" bIns="36725" lIns="183550" spcFirstLastPara="1" rIns="183550" wrap="square" tIns="36725">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299" name="Google Shape;299;p30"/>
          <p:cNvSpPr/>
          <p:nvPr/>
        </p:nvSpPr>
        <p:spPr>
          <a:xfrm>
            <a:off x="1356872" y="6968022"/>
            <a:ext cx="374087" cy="679024"/>
          </a:xfrm>
          <a:custGeom>
            <a:rect b="b" l="l" r="r" t="t"/>
            <a:pathLst>
              <a:path extrusionOk="0" h="657650" w="359699">
                <a:moveTo>
                  <a:pt x="0" y="657650"/>
                </a:moveTo>
                <a:lnTo>
                  <a:pt x="179849" y="657650"/>
                </a:lnTo>
                <a:lnTo>
                  <a:pt x="179849" y="0"/>
                </a:lnTo>
                <a:lnTo>
                  <a:pt x="359699" y="0"/>
                </a:lnTo>
              </a:path>
            </a:pathLst>
          </a:custGeom>
          <a:noFill/>
          <a:ln cap="flat" cmpd="sng" w="12700">
            <a:solidFill>
              <a:srgbClr val="2B918D"/>
            </a:solidFill>
            <a:prstDash val="solid"/>
            <a:miter lim="800000"/>
            <a:headEnd len="sm" w="sm" type="none"/>
            <a:tailEnd len="sm" w="sm" type="none"/>
          </a:ln>
        </p:spPr>
        <p:txBody>
          <a:bodyPr anchorCtr="0" anchor="ctr" bIns="310075" lIns="173800" spcFirstLastPara="1" rIns="173800" wrap="square" tIns="310075">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300" name="Google Shape;300;p30"/>
          <p:cNvSpPr/>
          <p:nvPr/>
        </p:nvSpPr>
        <p:spPr>
          <a:xfrm>
            <a:off x="4173412" y="6213520"/>
            <a:ext cx="374087" cy="94412"/>
          </a:xfrm>
          <a:custGeom>
            <a:rect b="b" l="l" r="r" t="t"/>
            <a:pathLst>
              <a:path extrusionOk="0" h="91440" w="359699">
                <a:moveTo>
                  <a:pt x="0" y="45720"/>
                </a:moveTo>
                <a:lnTo>
                  <a:pt x="359699" y="45720"/>
                </a:lnTo>
              </a:path>
            </a:pathLst>
          </a:custGeom>
          <a:noFill/>
          <a:ln cap="flat" cmpd="sng" w="12700">
            <a:solidFill>
              <a:srgbClr val="32A59F"/>
            </a:solidFill>
            <a:prstDash val="solid"/>
            <a:miter lim="800000"/>
            <a:headEnd len="sm" w="sm" type="none"/>
            <a:tailEnd len="sm" w="sm" type="none"/>
          </a:ln>
        </p:spPr>
        <p:txBody>
          <a:bodyPr anchorCtr="0" anchor="ctr" bIns="36725" lIns="183550" spcFirstLastPara="1" rIns="183550" wrap="square" tIns="36725">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301" name="Google Shape;301;p30"/>
          <p:cNvSpPr/>
          <p:nvPr/>
        </p:nvSpPr>
        <p:spPr>
          <a:xfrm>
            <a:off x="1356872" y="6260702"/>
            <a:ext cx="374087" cy="1386702"/>
          </a:xfrm>
          <a:custGeom>
            <a:rect b="b" l="l" r="r" t="t"/>
            <a:pathLst>
              <a:path extrusionOk="0" h="1343053" w="359699">
                <a:moveTo>
                  <a:pt x="0" y="1343053"/>
                </a:moveTo>
                <a:lnTo>
                  <a:pt x="179849" y="1343053"/>
                </a:lnTo>
                <a:lnTo>
                  <a:pt x="179849" y="0"/>
                </a:lnTo>
                <a:lnTo>
                  <a:pt x="359699" y="0"/>
                </a:lnTo>
              </a:path>
            </a:pathLst>
          </a:custGeom>
          <a:noFill/>
          <a:ln cap="flat" cmpd="sng" w="12700">
            <a:solidFill>
              <a:srgbClr val="2B918D"/>
            </a:solidFill>
            <a:prstDash val="solid"/>
            <a:miter lim="800000"/>
            <a:headEnd len="sm" w="sm" type="none"/>
            <a:tailEnd len="sm" w="sm" type="none"/>
          </a:ln>
        </p:spPr>
        <p:txBody>
          <a:bodyPr anchorCtr="0" anchor="ctr" bIns="636750" lIns="157775" spcFirstLastPara="1" rIns="157775" wrap="square" tIns="636750">
            <a:noAutofit/>
          </a:bodyPr>
          <a:lstStyle/>
          <a:p>
            <a:pPr indent="0" lvl="0" marL="0" marR="0" rtl="1" algn="ctr">
              <a:lnSpc>
                <a:spcPct val="90000"/>
              </a:lnSpc>
              <a:spcBef>
                <a:spcPts val="0"/>
              </a:spcBef>
              <a:spcAft>
                <a:spcPts val="0"/>
              </a:spcAft>
              <a:buNone/>
            </a:pPr>
            <a:r>
              <a:t/>
            </a:r>
            <a:endParaRPr sz="500">
              <a:solidFill>
                <a:srgbClr val="35506A"/>
              </a:solidFill>
              <a:latin typeface="Century Gothic"/>
              <a:ea typeface="Century Gothic"/>
              <a:cs typeface="Century Gothic"/>
              <a:sym typeface="Century Gothic"/>
            </a:endParaRPr>
          </a:p>
        </p:txBody>
      </p:sp>
      <p:sp>
        <p:nvSpPr>
          <p:cNvPr id="302" name="Google Shape;302;p30"/>
          <p:cNvSpPr/>
          <p:nvPr/>
        </p:nvSpPr>
        <p:spPr>
          <a:xfrm rot="-5400000">
            <a:off x="-904056" y="7227386"/>
            <a:ext cx="3600170" cy="921108"/>
          </a:xfrm>
          <a:custGeom>
            <a:rect b="b" l="l" r="r" t="t"/>
            <a:pathLst>
              <a:path extrusionOk="0" h="372541" w="2885908">
                <a:moveTo>
                  <a:pt x="0" y="0"/>
                </a:moveTo>
                <a:lnTo>
                  <a:pt x="2885908" y="0"/>
                </a:lnTo>
                <a:lnTo>
                  <a:pt x="2885908" y="372541"/>
                </a:lnTo>
                <a:lnTo>
                  <a:pt x="0" y="372541"/>
                </a:lnTo>
                <a:lnTo>
                  <a:pt x="0" y="0"/>
                </a:lnTo>
                <a:close/>
              </a:path>
            </a:pathLst>
          </a:custGeom>
          <a:solidFill>
            <a:schemeClr val="accent5"/>
          </a:solidFill>
          <a:ln cap="flat" cmpd="sng" w="12700">
            <a:solidFill>
              <a:schemeClr val="lt1"/>
            </a:solidFill>
            <a:prstDash val="solid"/>
            <a:miter lim="800000"/>
            <a:headEnd len="sm" w="sm" type="none"/>
            <a:tailEnd len="sm" w="sm" type="none"/>
          </a:ln>
        </p:spPr>
        <p:txBody>
          <a:bodyPr anchorCtr="0" anchor="ctr" bIns="7600" lIns="7600" spcFirstLastPara="1" rIns="7600" wrap="square" tIns="7600">
            <a:noAutofit/>
          </a:bodyPr>
          <a:lstStyle/>
          <a:p>
            <a:pPr indent="0" lvl="0" marL="0" marR="0" rtl="1" algn="ctr">
              <a:lnSpc>
                <a:spcPct val="90000"/>
              </a:lnSpc>
              <a:spcBef>
                <a:spcPts val="0"/>
              </a:spcBef>
              <a:spcAft>
                <a:spcPts val="0"/>
              </a:spcAft>
              <a:buNone/>
            </a:pPr>
            <a:r>
              <a:rPr lang="en-US" sz="1700">
                <a:solidFill>
                  <a:schemeClr val="lt1"/>
                </a:solidFill>
                <a:latin typeface="Century Gothic"/>
                <a:ea typeface="Century Gothic"/>
                <a:cs typeface="Century Gothic"/>
                <a:sym typeface="Century Gothic"/>
              </a:rPr>
              <a:t>Classification of antidepressants based on </a:t>
            </a:r>
            <a:r>
              <a:rPr b="1" lang="en-US" sz="1700">
                <a:solidFill>
                  <a:schemeClr val="lt1"/>
                </a:solidFill>
                <a:latin typeface="Century Gothic"/>
                <a:ea typeface="Century Gothic"/>
                <a:cs typeface="Century Gothic"/>
                <a:sym typeface="Century Gothic"/>
              </a:rPr>
              <a:t>site of action</a:t>
            </a:r>
            <a:endParaRPr b="1" sz="1700">
              <a:solidFill>
                <a:schemeClr val="lt1"/>
              </a:solidFill>
              <a:latin typeface="Century Gothic"/>
              <a:ea typeface="Century Gothic"/>
              <a:cs typeface="Century Gothic"/>
              <a:sym typeface="Century Gothic"/>
            </a:endParaRPr>
          </a:p>
        </p:txBody>
      </p:sp>
      <p:sp>
        <p:nvSpPr>
          <p:cNvPr id="303" name="Google Shape;303;p30"/>
          <p:cNvSpPr/>
          <p:nvPr/>
        </p:nvSpPr>
        <p:spPr>
          <a:xfrm>
            <a:off x="1731350" y="5977775"/>
            <a:ext cx="2508905" cy="566142"/>
          </a:xfrm>
          <a:custGeom>
            <a:rect b="b" l="l" r="r" t="t"/>
            <a:pathLst>
              <a:path extrusionOk="0" h="548322" w="1798498">
                <a:moveTo>
                  <a:pt x="0" y="0"/>
                </a:moveTo>
                <a:lnTo>
                  <a:pt x="1798498" y="0"/>
                </a:lnTo>
                <a:lnTo>
                  <a:pt x="1798498" y="548322"/>
                </a:lnTo>
                <a:lnTo>
                  <a:pt x="0" y="548322"/>
                </a:lnTo>
                <a:lnTo>
                  <a:pt x="0" y="0"/>
                </a:lnTo>
                <a:close/>
              </a:path>
            </a:pathLst>
          </a:custGeom>
          <a:solidFill>
            <a:schemeClr val="accent5"/>
          </a:solidFill>
          <a:ln cap="flat" cmpd="sng" w="12700">
            <a:solidFill>
              <a:schemeClr val="lt1"/>
            </a:solidFill>
            <a:prstDash val="solid"/>
            <a:miter lim="800000"/>
            <a:headEnd len="sm" w="sm" type="none"/>
            <a:tailEnd len="sm" w="sm" type="none"/>
          </a:ln>
        </p:spPr>
        <p:txBody>
          <a:bodyPr anchorCtr="0" anchor="ctr" bIns="11425" lIns="11425" spcFirstLastPara="1" rIns="11425" wrap="square" tIns="11425">
            <a:noAutofit/>
          </a:bodyPr>
          <a:lstStyle/>
          <a:p>
            <a:pPr indent="0" lvl="0" marL="0" marR="0" rtl="1" algn="ctr">
              <a:lnSpc>
                <a:spcPct val="90000"/>
              </a:lnSpc>
              <a:spcBef>
                <a:spcPts val="0"/>
              </a:spcBef>
              <a:spcAft>
                <a:spcPts val="0"/>
              </a:spcAft>
              <a:buNone/>
            </a:pPr>
            <a:r>
              <a:rPr lang="en-US" sz="1200">
                <a:solidFill>
                  <a:schemeClr val="lt1"/>
                </a:solidFill>
                <a:latin typeface="Century Gothic"/>
                <a:ea typeface="Century Gothic"/>
                <a:cs typeface="Century Gothic"/>
                <a:sym typeface="Century Gothic"/>
              </a:rPr>
              <a:t>Drugs that </a:t>
            </a:r>
            <a:r>
              <a:rPr b="1" lang="en-US" sz="1200">
                <a:solidFill>
                  <a:schemeClr val="lt1"/>
                </a:solidFill>
                <a:latin typeface="Century Gothic"/>
                <a:ea typeface="Century Gothic"/>
                <a:cs typeface="Century Gothic"/>
                <a:sym typeface="Century Gothic"/>
              </a:rPr>
              <a:t>block</a:t>
            </a:r>
            <a:r>
              <a:rPr lang="en-US" sz="1200">
                <a:solidFill>
                  <a:schemeClr val="lt1"/>
                </a:solidFill>
                <a:latin typeface="Century Gothic"/>
                <a:ea typeface="Century Gothic"/>
                <a:cs typeface="Century Gothic"/>
                <a:sym typeface="Century Gothic"/>
              </a:rPr>
              <a:t> the </a:t>
            </a:r>
            <a:r>
              <a:rPr b="1" lang="en-US" sz="1200">
                <a:solidFill>
                  <a:schemeClr val="lt1"/>
                </a:solidFill>
                <a:latin typeface="Century Gothic"/>
                <a:ea typeface="Century Gothic"/>
                <a:cs typeface="Century Gothic"/>
                <a:sym typeface="Century Gothic"/>
              </a:rPr>
              <a:t>reuptake of NE and 5-HT </a:t>
            </a:r>
            <a:endParaRPr b="1" sz="1200">
              <a:solidFill>
                <a:schemeClr val="lt1"/>
              </a:solidFill>
              <a:latin typeface="Century Gothic"/>
              <a:ea typeface="Century Gothic"/>
              <a:cs typeface="Century Gothic"/>
              <a:sym typeface="Century Gothic"/>
            </a:endParaRPr>
          </a:p>
        </p:txBody>
      </p:sp>
      <p:sp>
        <p:nvSpPr>
          <p:cNvPr id="304" name="Google Shape;304;p30"/>
          <p:cNvSpPr/>
          <p:nvPr/>
        </p:nvSpPr>
        <p:spPr>
          <a:xfrm>
            <a:off x="4555403" y="5977775"/>
            <a:ext cx="1958537" cy="566142"/>
          </a:xfrm>
          <a:custGeom>
            <a:rect b="b" l="l" r="r" t="t"/>
            <a:pathLst>
              <a:path extrusionOk="0" h="548322" w="2352597">
                <a:moveTo>
                  <a:pt x="0" y="0"/>
                </a:moveTo>
                <a:lnTo>
                  <a:pt x="2352597" y="0"/>
                </a:lnTo>
                <a:lnTo>
                  <a:pt x="2352597" y="548322"/>
                </a:lnTo>
                <a:lnTo>
                  <a:pt x="0" y="548322"/>
                </a:lnTo>
                <a:lnTo>
                  <a:pt x="0" y="0"/>
                </a:lnTo>
                <a:close/>
              </a:path>
            </a:pathLst>
          </a:custGeom>
          <a:solidFill>
            <a:srgbClr val="ACE5E2"/>
          </a:solidFill>
          <a:ln cap="flat" cmpd="sng" w="12700">
            <a:solidFill>
              <a:schemeClr val="lt1"/>
            </a:solidFill>
            <a:prstDash val="solid"/>
            <a:miter lim="800000"/>
            <a:headEnd len="sm" w="sm" type="none"/>
            <a:tailEnd len="sm" w="sm" type="none"/>
          </a:ln>
        </p:spPr>
        <p:txBody>
          <a:bodyPr anchorCtr="0" anchor="ctr" bIns="7600" lIns="7600" spcFirstLastPara="1" rIns="7600" wrap="square" tIns="7600">
            <a:noAutofit/>
          </a:bodyPr>
          <a:lstStyle/>
          <a:p>
            <a:pPr indent="0" lvl="0" marL="0" marR="0" rtl="1" algn="ctr">
              <a:lnSpc>
                <a:spcPct val="90000"/>
              </a:lnSpc>
              <a:spcBef>
                <a:spcPts val="0"/>
              </a:spcBef>
              <a:spcAft>
                <a:spcPts val="0"/>
              </a:spcAft>
              <a:buNone/>
            </a:pPr>
            <a:r>
              <a:rPr lang="en-US" sz="1200">
                <a:solidFill>
                  <a:schemeClr val="lt1"/>
                </a:solidFill>
                <a:latin typeface="Century Gothic"/>
                <a:ea typeface="Century Gothic"/>
                <a:cs typeface="Century Gothic"/>
                <a:sym typeface="Century Gothic"/>
              </a:rPr>
              <a:t>e.g. Most </a:t>
            </a:r>
            <a:r>
              <a:rPr b="1" lang="en-US" sz="1200">
                <a:solidFill>
                  <a:schemeClr val="accent2"/>
                </a:solidFill>
                <a:latin typeface="Century Gothic"/>
                <a:ea typeface="Century Gothic"/>
                <a:cs typeface="Century Gothic"/>
                <a:sym typeface="Century Gothic"/>
              </a:rPr>
              <a:t>tricyclics</a:t>
            </a:r>
            <a:r>
              <a:rPr lang="en-US" sz="1200">
                <a:solidFill>
                  <a:schemeClr val="lt1"/>
                </a:solidFill>
                <a:latin typeface="Century Gothic"/>
                <a:ea typeface="Century Gothic"/>
                <a:cs typeface="Century Gothic"/>
                <a:sym typeface="Century Gothic"/>
              </a:rPr>
              <a:t> </a:t>
            </a:r>
            <a:endParaRPr sz="1200"/>
          </a:p>
          <a:p>
            <a:pPr indent="0" lvl="0" marL="0" marR="0" rtl="1" algn="ctr">
              <a:lnSpc>
                <a:spcPct val="90000"/>
              </a:lnSpc>
              <a:spcBef>
                <a:spcPts val="420"/>
              </a:spcBef>
              <a:spcAft>
                <a:spcPts val="0"/>
              </a:spcAft>
              <a:buNone/>
            </a:pPr>
            <a:r>
              <a:rPr lang="en-US" sz="1200">
                <a:solidFill>
                  <a:schemeClr val="lt1"/>
                </a:solidFill>
                <a:latin typeface="Century Gothic"/>
                <a:ea typeface="Century Gothic"/>
                <a:cs typeface="Century Gothic"/>
                <a:sym typeface="Century Gothic"/>
              </a:rPr>
              <a:t>(</a:t>
            </a:r>
            <a:r>
              <a:rPr b="1" lang="en-US" sz="1200">
                <a:solidFill>
                  <a:schemeClr val="lt1"/>
                </a:solidFill>
                <a:latin typeface="Century Gothic"/>
                <a:ea typeface="Century Gothic"/>
                <a:cs typeface="Century Gothic"/>
                <a:sym typeface="Century Gothic"/>
              </a:rPr>
              <a:t>old Antidepressants)</a:t>
            </a:r>
            <a:endParaRPr sz="1200">
              <a:solidFill>
                <a:schemeClr val="lt1"/>
              </a:solidFill>
              <a:latin typeface="Century Gothic"/>
              <a:ea typeface="Century Gothic"/>
              <a:cs typeface="Century Gothic"/>
              <a:sym typeface="Century Gothic"/>
            </a:endParaRPr>
          </a:p>
        </p:txBody>
      </p:sp>
      <p:sp>
        <p:nvSpPr>
          <p:cNvPr id="305" name="Google Shape;305;p30"/>
          <p:cNvSpPr/>
          <p:nvPr/>
        </p:nvSpPr>
        <p:spPr>
          <a:xfrm>
            <a:off x="1731350" y="6685100"/>
            <a:ext cx="2508905" cy="566142"/>
          </a:xfrm>
          <a:custGeom>
            <a:rect b="b" l="l" r="r" t="t"/>
            <a:pathLst>
              <a:path extrusionOk="0" h="548322" w="1798498">
                <a:moveTo>
                  <a:pt x="0" y="0"/>
                </a:moveTo>
                <a:lnTo>
                  <a:pt x="1798498" y="0"/>
                </a:lnTo>
                <a:lnTo>
                  <a:pt x="1798498" y="548322"/>
                </a:lnTo>
                <a:lnTo>
                  <a:pt x="0" y="548322"/>
                </a:lnTo>
                <a:lnTo>
                  <a:pt x="0" y="0"/>
                </a:lnTo>
                <a:close/>
              </a:path>
            </a:pathLst>
          </a:custGeom>
          <a:solidFill>
            <a:schemeClr val="accent4"/>
          </a:solidFill>
          <a:ln cap="flat" cmpd="sng" w="12700">
            <a:solidFill>
              <a:schemeClr val="lt1"/>
            </a:solidFill>
            <a:prstDash val="solid"/>
            <a:miter lim="800000"/>
            <a:headEnd len="sm" w="sm" type="none"/>
            <a:tailEnd len="sm" w="sm" type="none"/>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en-US" sz="1200">
                <a:solidFill>
                  <a:schemeClr val="lt1"/>
                </a:solidFill>
                <a:latin typeface="Century Gothic"/>
                <a:ea typeface="Century Gothic"/>
                <a:cs typeface="Century Gothic"/>
                <a:sym typeface="Century Gothic"/>
              </a:rPr>
              <a:t>Drugs that </a:t>
            </a:r>
            <a:r>
              <a:rPr b="1" lang="en-US" sz="1200" u="sng">
                <a:solidFill>
                  <a:schemeClr val="lt1"/>
                </a:solidFill>
                <a:latin typeface="Century Gothic"/>
                <a:ea typeface="Century Gothic"/>
                <a:cs typeface="Century Gothic"/>
                <a:sym typeface="Century Gothic"/>
              </a:rPr>
              <a:t>selectively</a:t>
            </a:r>
            <a:r>
              <a:rPr b="1" lang="en-US" sz="1200">
                <a:solidFill>
                  <a:schemeClr val="lt1"/>
                </a:solidFill>
                <a:latin typeface="Century Gothic"/>
                <a:ea typeface="Century Gothic"/>
                <a:cs typeface="Century Gothic"/>
                <a:sym typeface="Century Gothic"/>
              </a:rPr>
              <a:t> block reuptake of 5-HT (</a:t>
            </a:r>
            <a:r>
              <a:rPr lang="en-US" sz="1200">
                <a:solidFill>
                  <a:schemeClr val="accent2"/>
                </a:solidFill>
                <a:latin typeface="Century Gothic"/>
                <a:ea typeface="Century Gothic"/>
                <a:cs typeface="Century Gothic"/>
                <a:sym typeface="Century Gothic"/>
              </a:rPr>
              <a:t>SSRIs</a:t>
            </a:r>
            <a:r>
              <a:rPr b="1" lang="en-US" sz="1200">
                <a:solidFill>
                  <a:schemeClr val="lt1"/>
                </a:solidFill>
                <a:latin typeface="Century Gothic"/>
                <a:ea typeface="Century Gothic"/>
                <a:cs typeface="Century Gothic"/>
                <a:sym typeface="Century Gothic"/>
              </a:rPr>
              <a:t>)</a:t>
            </a:r>
            <a:r>
              <a:rPr lang="en-US" sz="1200">
                <a:solidFill>
                  <a:schemeClr val="lt1"/>
                </a:solidFill>
                <a:latin typeface="Century Gothic"/>
                <a:ea typeface="Century Gothic"/>
                <a:cs typeface="Century Gothic"/>
                <a:sym typeface="Century Gothic"/>
              </a:rPr>
              <a:t> </a:t>
            </a:r>
            <a:r>
              <a:rPr lang="en-US" sz="1200">
                <a:solidFill>
                  <a:schemeClr val="accent1"/>
                </a:solidFill>
                <a:latin typeface="Century Gothic"/>
                <a:ea typeface="Century Gothic"/>
                <a:cs typeface="Century Gothic"/>
                <a:sym typeface="Century Gothic"/>
              </a:rPr>
              <a:t>(most common)</a:t>
            </a:r>
            <a:endParaRPr sz="1200">
              <a:solidFill>
                <a:schemeClr val="accent1"/>
              </a:solidFill>
              <a:latin typeface="Century Gothic"/>
              <a:ea typeface="Century Gothic"/>
              <a:cs typeface="Century Gothic"/>
              <a:sym typeface="Century Gothic"/>
            </a:endParaRPr>
          </a:p>
        </p:txBody>
      </p:sp>
      <p:sp>
        <p:nvSpPr>
          <p:cNvPr id="306" name="Google Shape;306;p30"/>
          <p:cNvSpPr/>
          <p:nvPr/>
        </p:nvSpPr>
        <p:spPr>
          <a:xfrm>
            <a:off x="4548340" y="6685094"/>
            <a:ext cx="1930463" cy="566142"/>
          </a:xfrm>
          <a:custGeom>
            <a:rect b="b" l="l" r="r" t="t"/>
            <a:pathLst>
              <a:path extrusionOk="0" h="548322" w="2318875">
                <a:moveTo>
                  <a:pt x="0" y="0"/>
                </a:moveTo>
                <a:lnTo>
                  <a:pt x="2318875" y="0"/>
                </a:lnTo>
                <a:lnTo>
                  <a:pt x="2318875" y="548322"/>
                </a:lnTo>
                <a:lnTo>
                  <a:pt x="0" y="548322"/>
                </a:lnTo>
                <a:lnTo>
                  <a:pt x="0" y="0"/>
                </a:lnTo>
                <a:close/>
              </a:path>
            </a:pathLst>
          </a:custGeom>
          <a:solidFill>
            <a:srgbClr val="FFD966"/>
          </a:solidFill>
          <a:ln cap="flat" cmpd="sng" w="12700">
            <a:solidFill>
              <a:schemeClr val="lt1"/>
            </a:solidFill>
            <a:prstDash val="solid"/>
            <a:miter lim="800000"/>
            <a:headEnd len="sm" w="sm" type="none"/>
            <a:tailEnd len="sm" w="sm" type="none"/>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None/>
            </a:pPr>
            <a:r>
              <a:rPr b="1" lang="en-US" sz="1200">
                <a:solidFill>
                  <a:schemeClr val="accent2"/>
                </a:solidFill>
                <a:latin typeface="Century Gothic"/>
                <a:ea typeface="Century Gothic"/>
                <a:cs typeface="Century Gothic"/>
                <a:sym typeface="Century Gothic"/>
              </a:rPr>
              <a:t>Fluoxetine</a:t>
            </a:r>
            <a:r>
              <a:rPr b="1" lang="en-US" sz="1200">
                <a:solidFill>
                  <a:schemeClr val="lt1"/>
                </a:solidFill>
                <a:latin typeface="Century Gothic"/>
                <a:ea typeface="Century Gothic"/>
                <a:cs typeface="Century Gothic"/>
                <a:sym typeface="Century Gothic"/>
              </a:rPr>
              <a:t>;</a:t>
            </a:r>
            <a:r>
              <a:rPr b="1" lang="en-US" sz="1200">
                <a:solidFill>
                  <a:schemeClr val="accent3"/>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Paroxetine</a:t>
            </a:r>
            <a:r>
              <a:rPr b="1" lang="en-US" sz="1200">
                <a:solidFill>
                  <a:schemeClr val="lt1"/>
                </a:solidFill>
                <a:latin typeface="Century Gothic"/>
                <a:ea typeface="Century Gothic"/>
                <a:cs typeface="Century Gothic"/>
                <a:sym typeface="Century Gothic"/>
              </a:rPr>
              <a:t>;</a:t>
            </a:r>
            <a:r>
              <a:rPr b="1" lang="en-US" sz="1200">
                <a:solidFill>
                  <a:schemeClr val="accent3"/>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Sertraline</a:t>
            </a:r>
            <a:r>
              <a:rPr b="1" lang="en-US" sz="1200">
                <a:solidFill>
                  <a:schemeClr val="lt1"/>
                </a:solidFill>
                <a:latin typeface="Century Gothic"/>
                <a:ea typeface="Century Gothic"/>
                <a:cs typeface="Century Gothic"/>
                <a:sym typeface="Century Gothic"/>
              </a:rPr>
              <a:t>;</a:t>
            </a:r>
            <a:r>
              <a:rPr b="1" lang="en-US" sz="1200">
                <a:solidFill>
                  <a:schemeClr val="accent3"/>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Citalopram </a:t>
            </a:r>
            <a:r>
              <a:rPr b="1" lang="en-US" sz="1200">
                <a:solidFill>
                  <a:schemeClr val="lt1"/>
                </a:solidFill>
                <a:latin typeface="Century Gothic"/>
                <a:ea typeface="Century Gothic"/>
                <a:cs typeface="Century Gothic"/>
                <a:sym typeface="Century Gothic"/>
              </a:rPr>
              <a:t>(New Antidepressants)</a:t>
            </a:r>
            <a:endParaRPr sz="1200"/>
          </a:p>
        </p:txBody>
      </p:sp>
      <p:sp>
        <p:nvSpPr>
          <p:cNvPr id="307" name="Google Shape;307;p30"/>
          <p:cNvSpPr/>
          <p:nvPr/>
        </p:nvSpPr>
        <p:spPr>
          <a:xfrm>
            <a:off x="1731350" y="7594000"/>
            <a:ext cx="2508905" cy="566142"/>
          </a:xfrm>
          <a:custGeom>
            <a:rect b="b" l="l" r="r" t="t"/>
            <a:pathLst>
              <a:path extrusionOk="0" h="548322" w="1798498">
                <a:moveTo>
                  <a:pt x="0" y="0"/>
                </a:moveTo>
                <a:lnTo>
                  <a:pt x="1798498" y="0"/>
                </a:lnTo>
                <a:lnTo>
                  <a:pt x="1798498" y="548322"/>
                </a:lnTo>
                <a:lnTo>
                  <a:pt x="0" y="548322"/>
                </a:lnTo>
                <a:lnTo>
                  <a:pt x="0" y="0"/>
                </a:lnTo>
                <a:close/>
              </a:path>
            </a:pathLst>
          </a:custGeom>
          <a:solidFill>
            <a:schemeClr val="accent2"/>
          </a:solidFill>
          <a:ln cap="flat" cmpd="sng" w="12700">
            <a:solidFill>
              <a:schemeClr val="lt1"/>
            </a:solidFill>
            <a:prstDash val="solid"/>
            <a:miter lim="800000"/>
            <a:headEnd len="sm" w="sm" type="none"/>
            <a:tailEnd len="sm" w="sm" type="none"/>
          </a:ln>
        </p:spPr>
        <p:txBody>
          <a:bodyPr anchorCtr="0" anchor="ctr" bIns="11425" lIns="11425" spcFirstLastPara="1" rIns="11425" wrap="square" tIns="11425">
            <a:noAutofit/>
          </a:bodyPr>
          <a:lstStyle/>
          <a:p>
            <a:pPr indent="0" lvl="0" marL="0" marR="0" rtl="1" algn="ctr">
              <a:lnSpc>
                <a:spcPct val="90000"/>
              </a:lnSpc>
              <a:spcBef>
                <a:spcPts val="0"/>
              </a:spcBef>
              <a:spcAft>
                <a:spcPts val="0"/>
              </a:spcAft>
              <a:buNone/>
            </a:pPr>
            <a:r>
              <a:rPr lang="en-US" sz="1200">
                <a:solidFill>
                  <a:schemeClr val="lt1"/>
                </a:solidFill>
                <a:latin typeface="Century Gothic"/>
                <a:ea typeface="Century Gothic"/>
                <a:cs typeface="Century Gothic"/>
                <a:sym typeface="Century Gothic"/>
              </a:rPr>
              <a:t>Drugs that </a:t>
            </a:r>
            <a:r>
              <a:rPr b="1" lang="en-US" sz="1200">
                <a:solidFill>
                  <a:schemeClr val="lt1"/>
                </a:solidFill>
                <a:latin typeface="Century Gothic"/>
                <a:ea typeface="Century Gothic"/>
                <a:cs typeface="Century Gothic"/>
                <a:sym typeface="Century Gothic"/>
              </a:rPr>
              <a:t>Block</a:t>
            </a:r>
            <a:r>
              <a:rPr lang="en-US" sz="1200">
                <a:solidFill>
                  <a:schemeClr val="lt1"/>
                </a:solidFill>
                <a:latin typeface="Century Gothic"/>
                <a:ea typeface="Century Gothic"/>
                <a:cs typeface="Century Gothic"/>
                <a:sym typeface="Century Gothic"/>
              </a:rPr>
              <a:t> </a:t>
            </a:r>
            <a:r>
              <a:rPr b="1" lang="en-US" sz="1200">
                <a:solidFill>
                  <a:schemeClr val="lt1"/>
                </a:solidFill>
                <a:latin typeface="Century Gothic"/>
                <a:ea typeface="Century Gothic"/>
                <a:cs typeface="Century Gothic"/>
                <a:sym typeface="Century Gothic"/>
              </a:rPr>
              <a:t>Presynaptic</a:t>
            </a:r>
            <a:r>
              <a:rPr lang="en-US" sz="1200">
                <a:solidFill>
                  <a:schemeClr val="lt1"/>
                </a:solidFill>
                <a:latin typeface="Century Gothic"/>
                <a:ea typeface="Century Gothic"/>
                <a:cs typeface="Century Gothic"/>
                <a:sym typeface="Century Gothic"/>
              </a:rPr>
              <a:t> </a:t>
            </a:r>
            <a:r>
              <a:rPr b="1" lang="en-US" sz="1200">
                <a:solidFill>
                  <a:schemeClr val="lt1"/>
                </a:solidFill>
                <a:latin typeface="Century Gothic"/>
                <a:ea typeface="Century Gothic"/>
                <a:cs typeface="Century Gothic"/>
                <a:sym typeface="Century Gothic"/>
              </a:rPr>
              <a:t>α</a:t>
            </a:r>
            <a:r>
              <a:rPr b="1" baseline="-25000" lang="en-US" sz="1200">
                <a:solidFill>
                  <a:schemeClr val="lt1"/>
                </a:solidFill>
                <a:latin typeface="Century Gothic"/>
                <a:ea typeface="Century Gothic"/>
                <a:cs typeface="Century Gothic"/>
                <a:sym typeface="Century Gothic"/>
              </a:rPr>
              <a:t>2</a:t>
            </a:r>
            <a:r>
              <a:rPr lang="en-US" sz="1200">
                <a:solidFill>
                  <a:schemeClr val="lt1"/>
                </a:solidFill>
                <a:latin typeface="Century Gothic"/>
                <a:ea typeface="Century Gothic"/>
                <a:cs typeface="Century Gothic"/>
                <a:sym typeface="Century Gothic"/>
              </a:rPr>
              <a:t>- adrenoceptors </a:t>
            </a:r>
            <a:endParaRPr sz="1200">
              <a:solidFill>
                <a:schemeClr val="lt1"/>
              </a:solidFill>
              <a:latin typeface="Century Gothic"/>
              <a:ea typeface="Century Gothic"/>
              <a:cs typeface="Century Gothic"/>
              <a:sym typeface="Century Gothic"/>
            </a:endParaRPr>
          </a:p>
        </p:txBody>
      </p:sp>
      <p:sp>
        <p:nvSpPr>
          <p:cNvPr id="308" name="Google Shape;308;p30"/>
          <p:cNvSpPr/>
          <p:nvPr/>
        </p:nvSpPr>
        <p:spPr>
          <a:xfrm>
            <a:off x="4546757" y="7392413"/>
            <a:ext cx="1924176" cy="969520"/>
          </a:xfrm>
          <a:custGeom>
            <a:rect b="b" l="l" r="r" t="t"/>
            <a:pathLst>
              <a:path extrusionOk="0" h="939002" w="2311322">
                <a:moveTo>
                  <a:pt x="0" y="0"/>
                </a:moveTo>
                <a:lnTo>
                  <a:pt x="2311322" y="0"/>
                </a:lnTo>
                <a:lnTo>
                  <a:pt x="2311322" y="939002"/>
                </a:lnTo>
                <a:lnTo>
                  <a:pt x="0" y="939002"/>
                </a:lnTo>
                <a:lnTo>
                  <a:pt x="0" y="0"/>
                </a:lnTo>
                <a:close/>
              </a:path>
            </a:pathLst>
          </a:custGeom>
          <a:solidFill>
            <a:srgbClr val="FFC1D2"/>
          </a:solidFill>
          <a:ln cap="flat" cmpd="sng" w="12700">
            <a:solidFill>
              <a:schemeClr val="lt1"/>
            </a:solidFill>
            <a:prstDash val="solid"/>
            <a:miter lim="800000"/>
            <a:headEnd len="sm" w="sm" type="none"/>
            <a:tailEnd len="sm" w="sm" type="none"/>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None/>
            </a:pPr>
            <a:r>
              <a:rPr lang="en-US" sz="1200">
                <a:solidFill>
                  <a:schemeClr val="lt1"/>
                </a:solidFill>
                <a:latin typeface="Century Gothic"/>
                <a:ea typeface="Century Gothic"/>
                <a:cs typeface="Century Gothic"/>
                <a:sym typeface="Century Gothic"/>
              </a:rPr>
              <a:t>e.g.:</a:t>
            </a:r>
            <a:endParaRPr sz="1200"/>
          </a:p>
          <a:p>
            <a:pPr indent="0" lvl="0" marL="0" marR="0" rtl="0" algn="ctr">
              <a:lnSpc>
                <a:spcPct val="90000"/>
              </a:lnSpc>
              <a:spcBef>
                <a:spcPts val="368"/>
              </a:spcBef>
              <a:spcAft>
                <a:spcPts val="0"/>
              </a:spcAft>
              <a:buNone/>
            </a:pPr>
            <a:r>
              <a:rPr lang="en-US" sz="1200">
                <a:solidFill>
                  <a:schemeClr val="lt1"/>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Mirtazapine</a:t>
            </a:r>
            <a:endParaRPr sz="1200"/>
          </a:p>
          <a:p>
            <a:pPr indent="0" lvl="0" marL="0" marR="0" rtl="0" algn="ctr">
              <a:lnSpc>
                <a:spcPct val="90000"/>
              </a:lnSpc>
              <a:spcBef>
                <a:spcPts val="368"/>
              </a:spcBef>
              <a:spcAft>
                <a:spcPts val="0"/>
              </a:spcAft>
              <a:buNone/>
            </a:pPr>
            <a:r>
              <a:rPr lang="en-US" sz="1200">
                <a:solidFill>
                  <a:schemeClr val="lt1"/>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Mianserin</a:t>
            </a:r>
            <a:endParaRPr b="1" sz="1200">
              <a:solidFill>
                <a:schemeClr val="accent2"/>
              </a:solidFill>
              <a:latin typeface="Century Gothic"/>
              <a:ea typeface="Century Gothic"/>
              <a:cs typeface="Century Gothic"/>
              <a:sym typeface="Century Gothic"/>
            </a:endParaRPr>
          </a:p>
        </p:txBody>
      </p:sp>
      <p:sp>
        <p:nvSpPr>
          <p:cNvPr id="309" name="Google Shape;309;p30"/>
          <p:cNvSpPr/>
          <p:nvPr/>
        </p:nvSpPr>
        <p:spPr>
          <a:xfrm>
            <a:off x="1731350" y="8591700"/>
            <a:ext cx="2508905" cy="724295"/>
          </a:xfrm>
          <a:custGeom>
            <a:rect b="b" l="l" r="r" t="t"/>
            <a:pathLst>
              <a:path extrusionOk="0" h="701496" w="1798498">
                <a:moveTo>
                  <a:pt x="0" y="0"/>
                </a:moveTo>
                <a:lnTo>
                  <a:pt x="1798498" y="0"/>
                </a:lnTo>
                <a:lnTo>
                  <a:pt x="1798498" y="701496"/>
                </a:lnTo>
                <a:lnTo>
                  <a:pt x="0" y="701496"/>
                </a:lnTo>
                <a:lnTo>
                  <a:pt x="0" y="0"/>
                </a:lnTo>
                <a:close/>
              </a:path>
            </a:pathLst>
          </a:custGeom>
          <a:solidFill>
            <a:schemeClr val="accent6"/>
          </a:solidFill>
          <a:ln cap="flat" cmpd="sng" w="12700">
            <a:solidFill>
              <a:schemeClr val="lt1"/>
            </a:solidFill>
            <a:prstDash val="solid"/>
            <a:miter lim="800000"/>
            <a:headEnd len="sm" w="sm" type="none"/>
            <a:tailEnd len="sm" w="sm" type="none"/>
          </a:ln>
        </p:spPr>
        <p:txBody>
          <a:bodyPr anchorCtr="0" anchor="ctr" bIns="7600" lIns="7600" spcFirstLastPara="1" rIns="7600" wrap="square" tIns="7600">
            <a:noAutofit/>
          </a:bodyPr>
          <a:lstStyle/>
          <a:p>
            <a:pPr indent="0" lvl="0" marL="0" marR="0" rtl="1" algn="ctr">
              <a:lnSpc>
                <a:spcPct val="90000"/>
              </a:lnSpc>
              <a:spcBef>
                <a:spcPts val="0"/>
              </a:spcBef>
              <a:spcAft>
                <a:spcPts val="0"/>
              </a:spcAft>
              <a:buNone/>
            </a:pPr>
            <a:r>
              <a:rPr lang="en-US" sz="1200">
                <a:solidFill>
                  <a:schemeClr val="lt1"/>
                </a:solidFill>
                <a:latin typeface="Century Gothic"/>
                <a:ea typeface="Century Gothic"/>
                <a:cs typeface="Century Gothic"/>
                <a:sym typeface="Century Gothic"/>
              </a:rPr>
              <a:t>Drugs that Inhibit </a:t>
            </a:r>
            <a:r>
              <a:rPr b="1" lang="en-US" sz="1200">
                <a:solidFill>
                  <a:schemeClr val="lt1"/>
                </a:solidFill>
                <a:latin typeface="Century Gothic"/>
                <a:ea typeface="Century Gothic"/>
                <a:cs typeface="Century Gothic"/>
                <a:sym typeface="Century Gothic"/>
              </a:rPr>
              <a:t>MonoAmine Oxidase</a:t>
            </a:r>
            <a:endParaRPr b="1" sz="1200">
              <a:solidFill>
                <a:schemeClr val="lt1"/>
              </a:solidFill>
              <a:latin typeface="Century Gothic"/>
              <a:ea typeface="Century Gothic"/>
              <a:cs typeface="Century Gothic"/>
              <a:sym typeface="Century Gothic"/>
            </a:endParaRPr>
          </a:p>
        </p:txBody>
      </p:sp>
      <p:sp>
        <p:nvSpPr>
          <p:cNvPr id="310" name="Google Shape;310;p30"/>
          <p:cNvSpPr/>
          <p:nvPr/>
        </p:nvSpPr>
        <p:spPr>
          <a:xfrm>
            <a:off x="4552088" y="8502903"/>
            <a:ext cx="1945362" cy="901973"/>
          </a:xfrm>
          <a:custGeom>
            <a:rect b="b" l="l" r="r" t="t"/>
            <a:pathLst>
              <a:path extrusionOk="0" h="873582" w="2336771">
                <a:moveTo>
                  <a:pt x="0" y="0"/>
                </a:moveTo>
                <a:lnTo>
                  <a:pt x="2336771" y="0"/>
                </a:lnTo>
                <a:lnTo>
                  <a:pt x="2336771" y="873582"/>
                </a:lnTo>
                <a:lnTo>
                  <a:pt x="0" y="873582"/>
                </a:lnTo>
                <a:lnTo>
                  <a:pt x="0" y="0"/>
                </a:lnTo>
                <a:close/>
              </a:path>
            </a:pathLst>
          </a:custGeom>
          <a:solidFill>
            <a:srgbClr val="C4E0B2"/>
          </a:solidFill>
          <a:ln cap="flat" cmpd="sng" w="12700">
            <a:solidFill>
              <a:schemeClr val="lt1"/>
            </a:solidFill>
            <a:prstDash val="solid"/>
            <a:miter lim="800000"/>
            <a:headEnd len="sm" w="sm" type="none"/>
            <a:tailEnd len="sm" w="sm" type="none"/>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None/>
            </a:pPr>
            <a:r>
              <a:rPr lang="en-US" sz="1200">
                <a:solidFill>
                  <a:schemeClr val="lt1"/>
                </a:solidFill>
                <a:latin typeface="Century Gothic"/>
                <a:ea typeface="Century Gothic"/>
                <a:cs typeface="Century Gothic"/>
                <a:sym typeface="Century Gothic"/>
              </a:rPr>
              <a:t>MAOIs, </a:t>
            </a:r>
            <a:r>
              <a:rPr b="1" lang="en-US" sz="1200">
                <a:solidFill>
                  <a:schemeClr val="accent2"/>
                </a:solidFill>
                <a:latin typeface="Century Gothic"/>
                <a:ea typeface="Century Gothic"/>
                <a:cs typeface="Century Gothic"/>
                <a:sym typeface="Century Gothic"/>
              </a:rPr>
              <a:t>Phenelzine</a:t>
            </a:r>
            <a:r>
              <a:rPr lang="en-US" sz="1200">
                <a:solidFill>
                  <a:schemeClr val="lt1"/>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Tranylcypraine</a:t>
            </a:r>
            <a:r>
              <a:rPr lang="en-US" sz="1200">
                <a:solidFill>
                  <a:schemeClr val="lt1"/>
                </a:solidFill>
                <a:latin typeface="Century Gothic"/>
                <a:ea typeface="Century Gothic"/>
                <a:cs typeface="Century Gothic"/>
                <a:sym typeface="Century Gothic"/>
              </a:rPr>
              <a:t>, </a:t>
            </a:r>
            <a:r>
              <a:rPr b="1" lang="en-US" sz="1200">
                <a:solidFill>
                  <a:schemeClr val="accent2"/>
                </a:solidFill>
                <a:latin typeface="Century Gothic"/>
                <a:ea typeface="Century Gothic"/>
                <a:cs typeface="Century Gothic"/>
                <a:sym typeface="Century Gothic"/>
              </a:rPr>
              <a:t>Moclobemide</a:t>
            </a:r>
            <a:endParaRPr sz="1200"/>
          </a:p>
          <a:p>
            <a:pPr indent="0" lvl="0" marL="0" marR="0" rtl="0" algn="ctr">
              <a:lnSpc>
                <a:spcPct val="90000"/>
              </a:lnSpc>
              <a:spcBef>
                <a:spcPts val="455"/>
              </a:spcBef>
              <a:spcAft>
                <a:spcPts val="0"/>
              </a:spcAft>
              <a:buNone/>
            </a:pPr>
            <a:r>
              <a:rPr lang="en-US" sz="1200">
                <a:solidFill>
                  <a:schemeClr val="lt1"/>
                </a:solidFill>
                <a:latin typeface="Century Gothic"/>
                <a:ea typeface="Century Gothic"/>
                <a:cs typeface="Century Gothic"/>
                <a:sym typeface="Century Gothic"/>
              </a:rPr>
              <a:t>(</a:t>
            </a:r>
            <a:r>
              <a:rPr b="1" lang="en-US" sz="1200">
                <a:solidFill>
                  <a:schemeClr val="lt1"/>
                </a:solidFill>
                <a:latin typeface="Century Gothic"/>
                <a:ea typeface="Century Gothic"/>
                <a:cs typeface="Century Gothic"/>
                <a:sym typeface="Century Gothic"/>
              </a:rPr>
              <a:t>old Antidepressants</a:t>
            </a:r>
            <a:r>
              <a:rPr lang="en-US" sz="1200">
                <a:solidFill>
                  <a:schemeClr val="lt1"/>
                </a:solidFill>
                <a:latin typeface="Century Gothic"/>
                <a:ea typeface="Century Gothic"/>
                <a:cs typeface="Century Gothic"/>
                <a:sym typeface="Century Gothic"/>
              </a:rPr>
              <a:t>)</a:t>
            </a:r>
            <a:endParaRPr sz="120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graphicFrame>
        <p:nvGraphicFramePr>
          <p:cNvPr id="315" name="Google Shape;315;p31"/>
          <p:cNvGraphicFramePr/>
          <p:nvPr/>
        </p:nvGraphicFramePr>
        <p:xfrm>
          <a:off x="0" y="0"/>
          <a:ext cx="3000000" cy="3000000"/>
        </p:xfrm>
        <a:graphic>
          <a:graphicData uri="http://schemas.openxmlformats.org/drawingml/2006/table">
            <a:tbl>
              <a:tblPr bandRow="1" firstRow="1">
                <a:noFill/>
                <a:tableStyleId>{F6657761-8AB5-4F3D-BF3B-355F2E7CEC19}</a:tableStyleId>
              </a:tblPr>
              <a:tblGrid>
                <a:gridCol w="3429000"/>
                <a:gridCol w="3429000"/>
              </a:tblGrid>
              <a:tr h="1028425">
                <a:tc gridSpan="2">
                  <a:txBody>
                    <a:bodyPr>
                      <a:noAutofit/>
                    </a:bodyPr>
                    <a:lstStyle/>
                    <a:p>
                      <a:pPr indent="0" lvl="0" marL="0" marR="0" rtl="0" algn="ctr">
                        <a:lnSpc>
                          <a:spcPct val="100000"/>
                        </a:lnSpc>
                        <a:spcBef>
                          <a:spcPts val="0"/>
                        </a:spcBef>
                        <a:spcAft>
                          <a:spcPts val="0"/>
                        </a:spcAft>
                        <a:buClr>
                          <a:schemeClr val="dk1"/>
                        </a:buClr>
                        <a:buSzPts val="2500"/>
                        <a:buFont typeface="Century Gothic"/>
                        <a:buNone/>
                      </a:pPr>
                      <a:r>
                        <a:rPr lang="en-US" sz="2400" u="none" cap="none" strike="noStrike"/>
                        <a:t>Antidepressants available in the market</a:t>
                      </a:r>
                      <a:endParaRPr sz="2400"/>
                    </a:p>
                    <a:p>
                      <a:pPr indent="0" lvl="0" marL="0" marR="0" rtl="0" algn="ctr">
                        <a:lnSpc>
                          <a:spcPct val="100000"/>
                        </a:lnSpc>
                        <a:spcBef>
                          <a:spcPts val="0"/>
                        </a:spcBef>
                        <a:spcAft>
                          <a:spcPts val="0"/>
                        </a:spcAft>
                        <a:buClr>
                          <a:schemeClr val="dk1"/>
                        </a:buClr>
                        <a:buSzPts val="2000"/>
                        <a:buFont typeface="Century Gothic"/>
                        <a:buNone/>
                      </a:pPr>
                      <a:r>
                        <a:rPr b="0" lang="en-US" sz="2400" u="none" cap="none" strike="noStrike"/>
                        <a:t> (worldwide)</a:t>
                      </a:r>
                      <a:endParaRPr b="0" sz="2400" u="none" cap="none" strike="noStrike"/>
                    </a:p>
                  </a:txBody>
                  <a:tcPr marT="45725" marB="45725" marR="91450" marL="91450" anchor="ctr"/>
                </a:tc>
                <a:tc hMerge="1"/>
              </a:tr>
              <a:tr h="522375">
                <a:tc>
                  <a:txBody>
                    <a:bodyPr>
                      <a:noAutofit/>
                    </a:bodyPr>
                    <a:lstStyle/>
                    <a:p>
                      <a:pPr indent="0" lvl="0" marL="0" marR="0" rtl="0" algn="ctr">
                        <a:spcBef>
                          <a:spcPts val="0"/>
                        </a:spcBef>
                        <a:spcAft>
                          <a:spcPts val="0"/>
                        </a:spcAft>
                        <a:buNone/>
                      </a:pPr>
                      <a:r>
                        <a:rPr b="1" lang="en-US" sz="2000"/>
                        <a:t>Class</a:t>
                      </a:r>
                      <a:endParaRPr b="1" sz="2000" u="none" cap="none" strike="noStrike">
                        <a:solidFill>
                          <a:schemeClr val="lt1"/>
                        </a:solidFill>
                      </a:endParaRPr>
                    </a:p>
                  </a:txBody>
                  <a:tcPr marT="45725" marB="45725" marR="91450" marL="91450" anchor="ctr">
                    <a:lnR cap="flat" cmpd="sng" w="12700">
                      <a:solidFill>
                        <a:schemeClr val="accent1"/>
                      </a:solidFill>
                      <a:prstDash val="solid"/>
                      <a:round/>
                      <a:headEnd len="sm" w="sm" type="none"/>
                      <a:tailEnd len="sm" w="sm" type="none"/>
                    </a:lnR>
                    <a:solidFill>
                      <a:srgbClr val="D4F2F0"/>
                    </a:solidFill>
                  </a:tcPr>
                </a:tc>
                <a:tc>
                  <a:txBody>
                    <a:bodyPr>
                      <a:noAutofit/>
                    </a:bodyPr>
                    <a:lstStyle/>
                    <a:p>
                      <a:pPr indent="0" lvl="0" marL="0" rtl="0" algn="ctr">
                        <a:spcBef>
                          <a:spcPts val="0"/>
                        </a:spcBef>
                        <a:spcAft>
                          <a:spcPts val="0"/>
                        </a:spcAft>
                        <a:buClr>
                          <a:srgbClr val="000000"/>
                        </a:buClr>
                        <a:buFont typeface="Arial"/>
                        <a:buNone/>
                      </a:pPr>
                      <a:r>
                        <a:rPr b="1" lang="en-US" sz="2000"/>
                        <a:t>Drugs</a:t>
                      </a:r>
                      <a:endParaRPr/>
                    </a:p>
                  </a:txBody>
                  <a:tcPr marT="45725" marB="45725" marR="91450" marL="91450" anchor="ctr">
                    <a:lnL cap="flat" cmpd="sng" w="12700">
                      <a:solidFill>
                        <a:schemeClr val="accent1"/>
                      </a:solidFill>
                      <a:prstDash val="solid"/>
                      <a:round/>
                      <a:headEnd len="sm" w="sm" type="none"/>
                      <a:tailEnd len="sm" w="sm" type="none"/>
                    </a:lnL>
                    <a:lnB cap="flat" cmpd="sng" w="9525">
                      <a:solidFill>
                        <a:schemeClr val="accent1"/>
                      </a:solidFill>
                      <a:prstDash val="solid"/>
                      <a:round/>
                      <a:headEnd len="sm" w="sm" type="none"/>
                      <a:tailEnd len="sm" w="sm" type="none"/>
                    </a:lnB>
                    <a:solidFill>
                      <a:srgbClr val="D4F2F0"/>
                    </a:solidFill>
                  </a:tcPr>
                </a:tc>
              </a:tr>
              <a:tr h="1358925">
                <a:tc>
                  <a:txBody>
                    <a:bodyPr>
                      <a:noAutofit/>
                    </a:bodyPr>
                    <a:lstStyle/>
                    <a:p>
                      <a:pPr indent="0" lvl="0" marL="0" rtl="0" algn="ctr">
                        <a:spcBef>
                          <a:spcPts val="0"/>
                        </a:spcBef>
                        <a:spcAft>
                          <a:spcPts val="0"/>
                        </a:spcAft>
                        <a:buNone/>
                      </a:pPr>
                      <a:r>
                        <a:rPr b="1" lang="en-US"/>
                        <a:t>Tricyclics (TCAs) and </a:t>
                      </a:r>
                      <a:r>
                        <a:rPr b="1" lang="en-US">
                          <a:solidFill>
                            <a:srgbClr val="BF9000"/>
                          </a:solidFill>
                        </a:rPr>
                        <a:t>Tetracyclics</a:t>
                      </a:r>
                      <a:endParaRPr b="1">
                        <a:solidFill>
                          <a:srgbClr val="BF9000"/>
                        </a:solidFill>
                      </a:endParaRPr>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b="1" lang="en-US" sz="1400" u="none" cap="none" strike="noStrike">
                          <a:solidFill>
                            <a:schemeClr val="accent2"/>
                          </a:solidFill>
                        </a:rPr>
                        <a:t>Imipr</a:t>
                      </a:r>
                      <a:r>
                        <a:rPr b="1" lang="en-US" sz="1400" u="none" cap="none" strike="noStrike"/>
                        <a:t>amine,</a:t>
                      </a:r>
                      <a:r>
                        <a:rPr b="1" lang="en-US" sz="1400" u="none" cap="none" strike="noStrike">
                          <a:solidFill>
                            <a:srgbClr val="BF9000"/>
                          </a:solidFill>
                        </a:rPr>
                        <a:t> Amoxapine, Maprotiline</a:t>
                      </a:r>
                      <a:r>
                        <a:rPr b="1" lang="en-US" sz="1400" u="none" cap="none" strike="noStrike"/>
                        <a:t>, </a:t>
                      </a:r>
                      <a:r>
                        <a:rPr b="1" lang="en-US" sz="1400" u="none" cap="none" strike="noStrike">
                          <a:solidFill>
                            <a:schemeClr val="accent2"/>
                          </a:solidFill>
                        </a:rPr>
                        <a:t>Nortriptyline, Trimipr</a:t>
                      </a:r>
                      <a:r>
                        <a:rPr b="1" lang="en-US" sz="1400" u="none" cap="none" strike="noStrike"/>
                        <a:t>amine</a:t>
                      </a:r>
                      <a:r>
                        <a:rPr b="1" lang="en-US" sz="1400" u="none" cap="none" strike="noStrike">
                          <a:solidFill>
                            <a:schemeClr val="accent2"/>
                          </a:solidFill>
                        </a:rPr>
                        <a:t>, Clomipr</a:t>
                      </a:r>
                      <a:r>
                        <a:rPr b="1" lang="en-US" sz="1400" u="none" cap="none" strike="noStrike"/>
                        <a:t>amine</a:t>
                      </a:r>
                      <a:r>
                        <a:rPr b="1" lang="en-US" sz="1400" u="none" cap="none" strike="noStrike">
                          <a:solidFill>
                            <a:schemeClr val="accent2"/>
                          </a:solidFill>
                        </a:rPr>
                        <a:t>, Protriptyline, Desipr</a:t>
                      </a:r>
                      <a:r>
                        <a:rPr b="1" lang="en-US" sz="1400" u="none" cap="none" strike="noStrike"/>
                        <a:t>amine</a:t>
                      </a:r>
                      <a:r>
                        <a:rPr b="1" lang="en-US" sz="1400" u="none" cap="none" strike="noStrike">
                          <a:solidFill>
                            <a:schemeClr val="accent2"/>
                          </a:solidFill>
                        </a:rPr>
                        <a:t>, Amitriptyline</a:t>
                      </a:r>
                      <a:endParaRPr b="1" sz="1400" u="none" cap="none" strike="noStrike">
                        <a:solidFill>
                          <a:schemeClr val="accent2"/>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4525">
                <a:tc>
                  <a:txBody>
                    <a:bodyPr>
                      <a:noAutofit/>
                    </a:bodyPr>
                    <a:lstStyle/>
                    <a:p>
                      <a:pPr indent="0" lvl="0" marL="0" rtl="0" algn="ctr">
                        <a:spcBef>
                          <a:spcPts val="0"/>
                        </a:spcBef>
                        <a:spcAft>
                          <a:spcPts val="0"/>
                        </a:spcAft>
                        <a:buNone/>
                      </a:pPr>
                      <a:r>
                        <a:rPr b="1" lang="en-US"/>
                        <a:t>Monoamine Oxidase Inhibitors </a:t>
                      </a:r>
                      <a:endParaRPr/>
                    </a:p>
                    <a:p>
                      <a:pPr indent="0" lvl="0" marL="0" rtl="0" algn="ctr">
                        <a:spcBef>
                          <a:spcPts val="0"/>
                        </a:spcBef>
                        <a:spcAft>
                          <a:spcPts val="0"/>
                        </a:spcAft>
                        <a:buNone/>
                      </a:pPr>
                      <a:r>
                        <a:rPr b="1" lang="en-US"/>
                        <a:t> (MAOIs)</a:t>
                      </a:r>
                      <a:endParaRPr/>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b="1" lang="en-US" sz="1400" u="none" cap="none" strike="noStrike">
                          <a:solidFill>
                            <a:schemeClr val="accent2"/>
                          </a:solidFill>
                        </a:rPr>
                        <a:t>Tranylcypramine</a:t>
                      </a:r>
                      <a:r>
                        <a:rPr b="1" lang="en-US" sz="1100">
                          <a:solidFill>
                            <a:schemeClr val="accent1"/>
                          </a:solidFill>
                        </a:rPr>
                        <a:t> </a:t>
                      </a:r>
                      <a:r>
                        <a:rPr lang="en-US" sz="1100">
                          <a:solidFill>
                            <a:schemeClr val="accent1"/>
                          </a:solidFill>
                        </a:rPr>
                        <a:t>not used clinically</a:t>
                      </a:r>
                      <a:r>
                        <a:rPr b="1" lang="en-US" sz="1400" u="none" cap="none" strike="noStrike">
                          <a:solidFill>
                            <a:schemeClr val="accent2"/>
                          </a:solidFill>
                        </a:rPr>
                        <a:t>, Phenelzine </a:t>
                      </a:r>
                      <a:r>
                        <a:rPr lang="en-US" sz="1100">
                          <a:solidFill>
                            <a:schemeClr val="accent1"/>
                          </a:solidFill>
                        </a:rPr>
                        <a:t>use for research not clinically</a:t>
                      </a:r>
                      <a:r>
                        <a:rPr b="1" lang="en-US" sz="1400" u="none" cap="none" strike="noStrike">
                          <a:solidFill>
                            <a:schemeClr val="accent2"/>
                          </a:solidFill>
                        </a:rPr>
                        <a:t>, Moclobemide</a:t>
                      </a:r>
                      <a:endParaRPr b="1" sz="1400" u="none" cap="none" strike="noStrike">
                        <a:solidFill>
                          <a:schemeClr val="accent2"/>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4525">
                <a:tc>
                  <a:txBody>
                    <a:bodyPr>
                      <a:noAutofit/>
                    </a:bodyPr>
                    <a:lstStyle/>
                    <a:p>
                      <a:pPr indent="0" lvl="0" marL="0" rtl="0" algn="ctr">
                        <a:spcBef>
                          <a:spcPts val="0"/>
                        </a:spcBef>
                        <a:spcAft>
                          <a:spcPts val="0"/>
                        </a:spcAft>
                        <a:buNone/>
                      </a:pPr>
                      <a:r>
                        <a:rPr b="1" lang="en-US"/>
                        <a:t>  Selective Serotonin Reuptake </a:t>
                      </a:r>
                      <a:endParaRPr/>
                    </a:p>
                    <a:p>
                      <a:pPr indent="0" lvl="0" marL="0" rtl="0" algn="ctr">
                        <a:spcBef>
                          <a:spcPts val="0"/>
                        </a:spcBef>
                        <a:spcAft>
                          <a:spcPts val="0"/>
                        </a:spcAft>
                        <a:buNone/>
                      </a:pPr>
                      <a:r>
                        <a:rPr b="1" lang="en-US"/>
                        <a:t> Inhibitors (SSRIs)</a:t>
                      </a:r>
                      <a:endParaRPr b="1"/>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b="1" lang="en-US" sz="1400" u="none" cap="none" strike="noStrike">
                          <a:solidFill>
                            <a:schemeClr val="accent2"/>
                          </a:solidFill>
                        </a:rPr>
                        <a:t>Fluoxetine, Fluvoxamine, Citalopram, Sertraline, Paroxetine, Escitralopram</a:t>
                      </a:r>
                      <a:endParaRPr b="1" sz="1400" u="none" cap="none" strike="noStrike">
                        <a:solidFill>
                          <a:schemeClr val="accent2"/>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4525">
                <a:tc>
                  <a:txBody>
                    <a:bodyPr>
                      <a:noAutofit/>
                    </a:bodyPr>
                    <a:lstStyle/>
                    <a:p>
                      <a:pPr indent="0" lvl="0" marL="0" rtl="0" algn="ctr">
                        <a:spcBef>
                          <a:spcPts val="0"/>
                        </a:spcBef>
                        <a:spcAft>
                          <a:spcPts val="0"/>
                        </a:spcAft>
                        <a:buNone/>
                      </a:pPr>
                      <a:r>
                        <a:rPr b="1" lang="en-US"/>
                        <a:t>Serotonin and Norepinephrine </a:t>
                      </a:r>
                      <a:endParaRPr/>
                    </a:p>
                    <a:p>
                      <a:pPr indent="0" lvl="0" marL="0" rtl="0" algn="ctr">
                        <a:spcBef>
                          <a:spcPts val="0"/>
                        </a:spcBef>
                        <a:spcAft>
                          <a:spcPts val="0"/>
                        </a:spcAft>
                        <a:buNone/>
                      </a:pPr>
                      <a:r>
                        <a:rPr b="1" lang="en-US"/>
                        <a:t> Reuptake Inhibitor (SNRI)</a:t>
                      </a:r>
                      <a:endParaRPr/>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spcBef>
                          <a:spcPts val="0"/>
                        </a:spcBef>
                        <a:spcAft>
                          <a:spcPts val="0"/>
                        </a:spcAft>
                        <a:buNone/>
                      </a:pPr>
                      <a:r>
                        <a:rPr b="1" lang="en-US" sz="1400" u="none" cap="none" strike="noStrike">
                          <a:solidFill>
                            <a:schemeClr val="accent2"/>
                          </a:solidFill>
                        </a:rPr>
                        <a:t>Venlafaxine, </a:t>
                      </a:r>
                      <a:r>
                        <a:rPr b="1" lang="en-US" sz="1400" u="none" cap="none" strike="noStrike">
                          <a:solidFill>
                            <a:srgbClr val="999999"/>
                          </a:solidFill>
                        </a:rPr>
                        <a:t>Duloxetine</a:t>
                      </a:r>
                      <a:endParaRPr b="1" sz="1400" u="none" cap="none" strike="noStrike">
                        <a:solidFill>
                          <a:srgbClr val="999999"/>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4525">
                <a:tc>
                  <a:txBody>
                    <a:bodyPr>
                      <a:noAutofit/>
                    </a:bodyPr>
                    <a:lstStyle/>
                    <a:p>
                      <a:pPr indent="0" lvl="0" marL="0" rtl="0" algn="ctr">
                        <a:spcBef>
                          <a:spcPts val="0"/>
                        </a:spcBef>
                        <a:spcAft>
                          <a:spcPts val="0"/>
                        </a:spcAft>
                        <a:buNone/>
                      </a:pPr>
                      <a:r>
                        <a:rPr b="1" lang="en-US"/>
                        <a:t>Serotonin Antagonist and Reuptake </a:t>
                      </a:r>
                      <a:endParaRPr/>
                    </a:p>
                    <a:p>
                      <a:pPr indent="0" lvl="0" marL="0" rtl="0" algn="ctr">
                        <a:spcBef>
                          <a:spcPts val="0"/>
                        </a:spcBef>
                        <a:spcAft>
                          <a:spcPts val="0"/>
                        </a:spcAft>
                        <a:buNone/>
                      </a:pPr>
                      <a:r>
                        <a:rPr b="1" lang="en-US"/>
                        <a:t> Inhibitors (SARIs)</a:t>
                      </a:r>
                      <a:endParaRPr/>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lnSpc>
                          <a:spcPct val="100000"/>
                        </a:lnSpc>
                        <a:spcBef>
                          <a:spcPts val="0"/>
                        </a:spcBef>
                        <a:spcAft>
                          <a:spcPts val="0"/>
                        </a:spcAft>
                        <a:buClr>
                          <a:schemeClr val="dk1"/>
                        </a:buClr>
                        <a:buSzPts val="1400"/>
                        <a:buFont typeface="Century Gothic"/>
                        <a:buNone/>
                      </a:pPr>
                      <a:r>
                        <a:rPr b="1" lang="en-US" sz="1400" u="none" cap="none" strike="noStrike">
                          <a:solidFill>
                            <a:schemeClr val="accent2"/>
                          </a:solidFill>
                        </a:rPr>
                        <a:t>Nefazodone, </a:t>
                      </a:r>
                      <a:r>
                        <a:rPr b="1" lang="en-US" sz="1350" u="none" cap="none" strike="noStrike">
                          <a:solidFill>
                            <a:schemeClr val="accent2"/>
                          </a:solidFill>
                        </a:rPr>
                        <a:t>Trazodone, </a:t>
                      </a:r>
                      <a:endParaRPr b="1" sz="1400" u="none" cap="none" strike="noStrike">
                        <a:solidFill>
                          <a:schemeClr val="accent2"/>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4525">
                <a:tc>
                  <a:txBody>
                    <a:bodyPr>
                      <a:noAutofit/>
                    </a:bodyPr>
                    <a:lstStyle/>
                    <a:p>
                      <a:pPr indent="0" lvl="0" marL="0" rtl="0" algn="ctr">
                        <a:spcBef>
                          <a:spcPts val="0"/>
                        </a:spcBef>
                        <a:spcAft>
                          <a:spcPts val="0"/>
                        </a:spcAft>
                        <a:buNone/>
                      </a:pPr>
                      <a:r>
                        <a:rPr b="1" lang="en-US" sz="1350"/>
                        <a:t>Norepinephrine and Dopamine </a:t>
                      </a:r>
                      <a:endParaRPr/>
                    </a:p>
                    <a:p>
                      <a:pPr indent="0" lvl="0" marL="0" rtl="0" algn="ctr">
                        <a:spcBef>
                          <a:spcPts val="0"/>
                        </a:spcBef>
                        <a:spcAft>
                          <a:spcPts val="0"/>
                        </a:spcAft>
                        <a:buNone/>
                      </a:pPr>
                      <a:r>
                        <a:rPr b="1" lang="en-US" sz="1350"/>
                        <a:t> Reuptake Inhibitor (NDRI) </a:t>
                      </a:r>
                      <a:endParaRPr b="1"/>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lnSpc>
                          <a:spcPct val="100000"/>
                        </a:lnSpc>
                        <a:spcBef>
                          <a:spcPts val="0"/>
                        </a:spcBef>
                        <a:spcAft>
                          <a:spcPts val="0"/>
                        </a:spcAft>
                        <a:buClr>
                          <a:schemeClr val="dk1"/>
                        </a:buClr>
                        <a:buSzPts val="1350"/>
                        <a:buFont typeface="Century Gothic"/>
                        <a:buNone/>
                      </a:pPr>
                      <a:r>
                        <a:rPr b="1" lang="en-US" sz="1350" u="none" cap="none" strike="noStrike">
                          <a:solidFill>
                            <a:schemeClr val="accent2"/>
                          </a:solidFill>
                        </a:rPr>
                        <a:t>Bupropion </a:t>
                      </a:r>
                      <a:endParaRPr b="1" sz="1400" u="none" cap="none" strike="noStrike">
                        <a:solidFill>
                          <a:schemeClr val="accent2"/>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4525">
                <a:tc>
                  <a:txBody>
                    <a:bodyPr>
                      <a:noAutofit/>
                    </a:bodyPr>
                    <a:lstStyle/>
                    <a:p>
                      <a:pPr indent="0" lvl="0" marL="0" rtl="0" algn="ctr">
                        <a:spcBef>
                          <a:spcPts val="0"/>
                        </a:spcBef>
                        <a:spcAft>
                          <a:spcPts val="0"/>
                        </a:spcAft>
                        <a:buNone/>
                      </a:pPr>
                      <a:r>
                        <a:rPr b="1" lang="en-US"/>
                        <a:t> Noradrenaline Reuptake Inhibitor </a:t>
                      </a:r>
                      <a:endParaRPr/>
                    </a:p>
                    <a:p>
                      <a:pPr indent="0" lvl="0" marL="0" rtl="0" algn="ctr">
                        <a:spcBef>
                          <a:spcPts val="0"/>
                        </a:spcBef>
                        <a:spcAft>
                          <a:spcPts val="0"/>
                        </a:spcAft>
                        <a:buNone/>
                      </a:pPr>
                      <a:r>
                        <a:rPr b="1" lang="en-US"/>
                        <a:t> (NRI)</a:t>
                      </a:r>
                      <a:endParaRPr b="1"/>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lnSpc>
                          <a:spcPct val="100000"/>
                        </a:lnSpc>
                        <a:spcBef>
                          <a:spcPts val="0"/>
                        </a:spcBef>
                        <a:spcAft>
                          <a:spcPts val="0"/>
                        </a:spcAft>
                        <a:buClr>
                          <a:schemeClr val="dk1"/>
                        </a:buClr>
                        <a:buSzPts val="1350"/>
                        <a:buFont typeface="Century Gothic"/>
                        <a:buNone/>
                      </a:pPr>
                      <a:r>
                        <a:rPr b="1" lang="en-US" sz="1350" u="none" cap="none" strike="noStrike">
                          <a:solidFill>
                            <a:schemeClr val="accent2"/>
                          </a:solidFill>
                        </a:rPr>
                        <a:t>Reboxetine </a:t>
                      </a:r>
                      <a:endParaRPr b="1" sz="1400" u="none" cap="none" strike="noStrike">
                        <a:solidFill>
                          <a:schemeClr val="accent2"/>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r h="874525">
                <a:tc>
                  <a:txBody>
                    <a:bodyPr>
                      <a:noAutofit/>
                    </a:bodyPr>
                    <a:lstStyle/>
                    <a:p>
                      <a:pPr indent="0" lvl="0" marL="0" rtl="0" algn="ctr">
                        <a:spcBef>
                          <a:spcPts val="0"/>
                        </a:spcBef>
                        <a:spcAft>
                          <a:spcPts val="0"/>
                        </a:spcAft>
                        <a:buNone/>
                      </a:pPr>
                      <a:r>
                        <a:rPr b="1" lang="en-US" sz="1350"/>
                        <a:t>Noradrenergic and Specific </a:t>
                      </a:r>
                      <a:endParaRPr/>
                    </a:p>
                    <a:p>
                      <a:pPr indent="0" lvl="0" marL="0" rtl="0" algn="ctr">
                        <a:spcBef>
                          <a:spcPts val="0"/>
                        </a:spcBef>
                        <a:spcAft>
                          <a:spcPts val="0"/>
                        </a:spcAft>
                        <a:buNone/>
                      </a:pPr>
                      <a:r>
                        <a:rPr b="1" lang="en-US" sz="1350"/>
                        <a:t> Serotonergic Antidepressant </a:t>
                      </a:r>
                      <a:r>
                        <a:rPr b="1" lang="en-US"/>
                        <a:t>(NaSSA)</a:t>
                      </a:r>
                      <a:endParaRPr b="1"/>
                    </a:p>
                    <a:p>
                      <a:pPr indent="0" lvl="0" marL="0" rtl="0" algn="ctr">
                        <a:spcBef>
                          <a:spcPts val="0"/>
                        </a:spcBef>
                        <a:spcAft>
                          <a:spcPts val="0"/>
                        </a:spcAft>
                        <a:buNone/>
                      </a:pPr>
                      <a:r>
                        <a:t/>
                      </a:r>
                      <a:endParaRPr sz="1200"/>
                    </a:p>
                    <a:p>
                      <a:pPr indent="0" lvl="0" marL="0" rtl="0" algn="ctr">
                        <a:spcBef>
                          <a:spcPts val="0"/>
                        </a:spcBef>
                        <a:spcAft>
                          <a:spcPts val="0"/>
                        </a:spcAft>
                        <a:buNone/>
                      </a:pPr>
                      <a:r>
                        <a:t/>
                      </a:r>
                      <a:endParaRPr/>
                    </a:p>
                  </a:txBody>
                  <a:tcPr marT="45725" marB="45725" marR="91450" marL="91450" anchor="ctr">
                    <a:lnR cap="flat" cmpd="sng" w="9525">
                      <a:solidFill>
                        <a:schemeClr val="accent1"/>
                      </a:solidFill>
                      <a:prstDash val="solid"/>
                      <a:round/>
                      <a:headEnd len="sm" w="sm" type="none"/>
                      <a:tailEnd len="sm" w="sm" type="none"/>
                    </a:lnR>
                  </a:tcPr>
                </a:tc>
                <a:tc>
                  <a:txBody>
                    <a:bodyPr>
                      <a:noAutofit/>
                    </a:bodyPr>
                    <a:lstStyle/>
                    <a:p>
                      <a:pPr indent="0" lvl="0" marL="0" marR="0" rtl="0" algn="ctr">
                        <a:lnSpc>
                          <a:spcPct val="100000"/>
                        </a:lnSpc>
                        <a:spcBef>
                          <a:spcPts val="0"/>
                        </a:spcBef>
                        <a:spcAft>
                          <a:spcPts val="0"/>
                        </a:spcAft>
                        <a:buClr>
                          <a:schemeClr val="dk1"/>
                        </a:buClr>
                        <a:buSzPts val="1350"/>
                        <a:buFont typeface="Century Gothic"/>
                        <a:buNone/>
                      </a:pPr>
                      <a:r>
                        <a:rPr b="1" lang="en-US" sz="1350" u="none" cap="none" strike="noStrike">
                          <a:solidFill>
                            <a:schemeClr val="accent2"/>
                          </a:solidFill>
                        </a:rPr>
                        <a:t>Mirtazapine </a:t>
                      </a:r>
                      <a:endParaRPr b="1" sz="1400" u="none" cap="none" strike="noStrike">
                        <a:solidFill>
                          <a:schemeClr val="accent2"/>
                        </a:solidFill>
                      </a:endParaRPr>
                    </a:p>
                  </a:txBody>
                  <a:tcPr marT="45725" marB="45725" marR="91450" marL="91450" anchor="ctr">
                    <a:lnL cap="flat" cmpd="sng" w="9525">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r>
            </a:tbl>
          </a:graphicData>
        </a:graphic>
      </p:graphicFrame>
      <p:sp>
        <p:nvSpPr>
          <p:cNvPr id="316" name="Google Shape;316;p31"/>
          <p:cNvSpPr txBox="1"/>
          <p:nvPr/>
        </p:nvSpPr>
        <p:spPr>
          <a:xfrm>
            <a:off x="214950" y="9178825"/>
            <a:ext cx="2669100" cy="519600"/>
          </a:xfrm>
          <a:prstGeom prst="rect">
            <a:avLst/>
          </a:prstGeom>
          <a:noFill/>
          <a:ln cap="flat" cmpd="sng" w="9525">
            <a:solidFill>
              <a:srgbClr val="999999"/>
            </a:solidFill>
            <a:prstDash val="lg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solidFill>
                  <a:srgbClr val="999999"/>
                </a:solidFill>
                <a:latin typeface="Century Gothic"/>
                <a:ea typeface="Century Gothic"/>
                <a:cs typeface="Century Gothic"/>
                <a:sym typeface="Century Gothic"/>
              </a:rPr>
              <a:t>this table contain both old &amp; new </a:t>
            </a:r>
            <a:r>
              <a:rPr lang="en-US" sz="1200">
                <a:solidFill>
                  <a:srgbClr val="999999"/>
                </a:solidFill>
                <a:latin typeface="Century Gothic"/>
                <a:ea typeface="Century Gothic"/>
                <a:cs typeface="Century Gothic"/>
                <a:sym typeface="Century Gothic"/>
              </a:rPr>
              <a:t>antidepressant</a:t>
            </a:r>
            <a:r>
              <a:rPr lang="en-US" sz="1200">
                <a:solidFill>
                  <a:srgbClr val="999999"/>
                </a:solidFill>
                <a:latin typeface="Century Gothic"/>
                <a:ea typeface="Century Gothic"/>
                <a:cs typeface="Century Gothic"/>
                <a:sym typeface="Century Gothic"/>
              </a:rPr>
              <a:t> drugs </a:t>
            </a:r>
            <a:endParaRPr sz="1200">
              <a:solidFill>
                <a:srgbClr val="999999"/>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2"/>
          <p:cNvSpPr/>
          <p:nvPr/>
        </p:nvSpPr>
        <p:spPr>
          <a:xfrm rot="-5400000">
            <a:off x="3094943" y="3577468"/>
            <a:ext cx="629034" cy="3427076"/>
          </a:xfrm>
          <a:prstGeom prst="rightBrace">
            <a:avLst>
              <a:gd fmla="val 79787"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322" name="Google Shape;322;p32"/>
          <p:cNvCxnSpPr/>
          <p:nvPr/>
        </p:nvCxnSpPr>
        <p:spPr>
          <a:xfrm>
            <a:off x="4975027" y="5917436"/>
            <a:ext cx="4818" cy="360000"/>
          </a:xfrm>
          <a:prstGeom prst="straightConnector1">
            <a:avLst/>
          </a:prstGeom>
          <a:noFill/>
          <a:ln cap="flat" cmpd="sng" w="12700">
            <a:solidFill>
              <a:schemeClr val="accent1"/>
            </a:solidFill>
            <a:prstDash val="solid"/>
            <a:miter lim="800000"/>
            <a:headEnd len="sm" w="sm" type="none"/>
            <a:tailEnd len="sm" w="sm" type="none"/>
          </a:ln>
        </p:spPr>
      </p:cxnSp>
      <p:cxnSp>
        <p:nvCxnSpPr>
          <p:cNvPr id="323" name="Google Shape;323;p32"/>
          <p:cNvCxnSpPr/>
          <p:nvPr/>
        </p:nvCxnSpPr>
        <p:spPr>
          <a:xfrm>
            <a:off x="2452397" y="5970196"/>
            <a:ext cx="0" cy="360000"/>
          </a:xfrm>
          <a:prstGeom prst="straightConnector1">
            <a:avLst/>
          </a:prstGeom>
          <a:noFill/>
          <a:ln cap="flat" cmpd="sng" w="12700">
            <a:solidFill>
              <a:schemeClr val="accent1"/>
            </a:solidFill>
            <a:prstDash val="solid"/>
            <a:miter lim="800000"/>
            <a:headEnd len="sm" w="sm" type="none"/>
            <a:tailEnd len="sm" w="sm" type="none"/>
          </a:ln>
        </p:spPr>
      </p:cxnSp>
      <p:grpSp>
        <p:nvGrpSpPr>
          <p:cNvPr id="324" name="Google Shape;324;p32"/>
          <p:cNvGrpSpPr/>
          <p:nvPr/>
        </p:nvGrpSpPr>
        <p:grpSpPr>
          <a:xfrm>
            <a:off x="1" y="4408029"/>
            <a:ext cx="6818918" cy="1997797"/>
            <a:chOff x="41260" y="4294043"/>
            <a:chExt cx="6818918" cy="1997797"/>
          </a:xfrm>
        </p:grpSpPr>
        <p:sp>
          <p:nvSpPr>
            <p:cNvPr id="325" name="Google Shape;325;p32"/>
            <p:cNvSpPr/>
            <p:nvPr/>
          </p:nvSpPr>
          <p:spPr>
            <a:xfrm>
              <a:off x="41260" y="4294043"/>
              <a:ext cx="6818918" cy="611234"/>
            </a:xfrm>
            <a:prstGeom prst="rect">
              <a:avLst/>
            </a:prstGeom>
            <a:solidFill>
              <a:srgbClr val="38B7B2"/>
            </a:solidFill>
            <a:ln>
              <a:noFill/>
            </a:ln>
          </p:spPr>
          <p:txBody>
            <a:bodyPr anchorCtr="0" anchor="ctr" bIns="53275" lIns="53275" spcFirstLastPara="1" rIns="53275" wrap="square" tIns="53275">
              <a:noAutofit/>
            </a:bodyPr>
            <a:lstStyle/>
            <a:p>
              <a:pPr indent="0" lvl="0" marL="0" marR="0" rtl="1" algn="ctr">
                <a:lnSpc>
                  <a:spcPct val="90000"/>
                </a:lnSpc>
                <a:spcBef>
                  <a:spcPts val="0"/>
                </a:spcBef>
                <a:spcAft>
                  <a:spcPts val="0"/>
                </a:spcAft>
                <a:buNone/>
              </a:pPr>
              <a:r>
                <a:rPr b="1" lang="en-US" sz="2400">
                  <a:solidFill>
                    <a:srgbClr val="FFFF00"/>
                  </a:solidFill>
                  <a:latin typeface="Century Gothic"/>
                  <a:ea typeface="Century Gothic"/>
                  <a:cs typeface="Century Gothic"/>
                  <a:sym typeface="Century Gothic"/>
                </a:rPr>
                <a:t>Old</a:t>
              </a:r>
              <a:r>
                <a:rPr b="1" lang="en-US" sz="2400">
                  <a:solidFill>
                    <a:schemeClr val="lt1"/>
                  </a:solidFill>
                  <a:latin typeface="Century Gothic"/>
                  <a:ea typeface="Century Gothic"/>
                  <a:cs typeface="Century Gothic"/>
                  <a:sym typeface="Century Gothic"/>
                </a:rPr>
                <a:t> Antidepressant</a:t>
              </a:r>
              <a:endParaRPr b="1" sz="2400">
                <a:solidFill>
                  <a:schemeClr val="lt1"/>
                </a:solidFill>
                <a:latin typeface="Century Gothic"/>
                <a:ea typeface="Century Gothic"/>
                <a:cs typeface="Century Gothic"/>
                <a:sym typeface="Century Gothic"/>
              </a:endParaRPr>
            </a:p>
          </p:txBody>
        </p:sp>
        <p:sp>
          <p:nvSpPr>
            <p:cNvPr id="326" name="Google Shape;326;p32"/>
            <p:cNvSpPr/>
            <p:nvPr/>
          </p:nvSpPr>
          <p:spPr>
            <a:xfrm>
              <a:off x="513259" y="5491539"/>
              <a:ext cx="2729506" cy="799540"/>
            </a:xfrm>
            <a:custGeom>
              <a:rect b="b" l="l" r="r" t="t"/>
              <a:pathLst>
                <a:path extrusionOk="0" h="864368" w="2161985">
                  <a:moveTo>
                    <a:pt x="144064" y="0"/>
                  </a:moveTo>
                  <a:lnTo>
                    <a:pt x="2161985" y="0"/>
                  </a:lnTo>
                  <a:lnTo>
                    <a:pt x="2161985" y="0"/>
                  </a:lnTo>
                  <a:lnTo>
                    <a:pt x="2161985" y="720304"/>
                  </a:lnTo>
                  <a:cubicBezTo>
                    <a:pt x="2161985" y="799868"/>
                    <a:pt x="2097485" y="864368"/>
                    <a:pt x="2017921" y="864368"/>
                  </a:cubicBezTo>
                  <a:lnTo>
                    <a:pt x="0" y="864368"/>
                  </a:lnTo>
                  <a:lnTo>
                    <a:pt x="0" y="864368"/>
                  </a:lnTo>
                  <a:lnTo>
                    <a:pt x="0" y="144064"/>
                  </a:lnTo>
                  <a:cubicBezTo>
                    <a:pt x="0" y="64500"/>
                    <a:pt x="64500" y="0"/>
                    <a:pt x="144064" y="0"/>
                  </a:cubicBezTo>
                  <a:close/>
                </a:path>
              </a:pathLst>
            </a:custGeom>
            <a:solidFill>
              <a:srgbClr val="FFD966"/>
            </a:solidFill>
            <a:ln cap="flat" cmpd="sng" w="12700">
              <a:solidFill>
                <a:schemeClr val="lt1"/>
              </a:solidFill>
              <a:prstDash val="solid"/>
              <a:miter lim="800000"/>
              <a:headEnd len="sm" w="sm" type="none"/>
              <a:tailEnd len="sm" w="sm" type="none"/>
            </a:ln>
          </p:spPr>
          <p:txBody>
            <a:bodyPr anchorCtr="0" anchor="ctr" bIns="53625" lIns="53625" spcFirstLastPara="1" rIns="53625" wrap="square" tIns="53625">
              <a:noAutofit/>
            </a:bodyPr>
            <a:lstStyle/>
            <a:p>
              <a:pPr indent="0" lvl="0" marL="0" marR="0" rtl="1" algn="ctr">
                <a:lnSpc>
                  <a:spcPct val="90000"/>
                </a:lnSpc>
                <a:spcBef>
                  <a:spcPts val="0"/>
                </a:spcBef>
                <a:spcAft>
                  <a:spcPts val="0"/>
                </a:spcAft>
                <a:buNone/>
              </a:pPr>
              <a:r>
                <a:rPr b="1" lang="en-US" sz="1800">
                  <a:solidFill>
                    <a:schemeClr val="lt1"/>
                  </a:solidFill>
                  <a:latin typeface="Century Gothic"/>
                  <a:ea typeface="Century Gothic"/>
                  <a:cs typeface="Century Gothic"/>
                  <a:sym typeface="Century Gothic"/>
                </a:rPr>
                <a:t>Tricyclic antidepressant</a:t>
              </a:r>
              <a:endParaRPr b="1" sz="1800">
                <a:solidFill>
                  <a:schemeClr val="lt1"/>
                </a:solidFill>
                <a:latin typeface="Century Gothic"/>
                <a:ea typeface="Century Gothic"/>
                <a:cs typeface="Century Gothic"/>
                <a:sym typeface="Century Gothic"/>
              </a:endParaRPr>
            </a:p>
          </p:txBody>
        </p:sp>
        <p:sp>
          <p:nvSpPr>
            <p:cNvPr id="327" name="Google Shape;327;p32"/>
            <p:cNvSpPr/>
            <p:nvPr/>
          </p:nvSpPr>
          <p:spPr>
            <a:xfrm>
              <a:off x="3587810" y="5491539"/>
              <a:ext cx="2438774" cy="800301"/>
            </a:xfrm>
            <a:custGeom>
              <a:rect b="b" l="l" r="r" t="t"/>
              <a:pathLst>
                <a:path extrusionOk="0" h="973010" w="2197094">
                  <a:moveTo>
                    <a:pt x="162172" y="0"/>
                  </a:moveTo>
                  <a:lnTo>
                    <a:pt x="2197094" y="0"/>
                  </a:lnTo>
                  <a:lnTo>
                    <a:pt x="2197094" y="0"/>
                  </a:lnTo>
                  <a:lnTo>
                    <a:pt x="2197094" y="810838"/>
                  </a:lnTo>
                  <a:cubicBezTo>
                    <a:pt x="2197094" y="900403"/>
                    <a:pt x="2124487" y="973010"/>
                    <a:pt x="2034922" y="973010"/>
                  </a:cubicBezTo>
                  <a:lnTo>
                    <a:pt x="0" y="973010"/>
                  </a:lnTo>
                  <a:lnTo>
                    <a:pt x="0" y="973010"/>
                  </a:lnTo>
                  <a:lnTo>
                    <a:pt x="0" y="162172"/>
                  </a:lnTo>
                  <a:cubicBezTo>
                    <a:pt x="0" y="72607"/>
                    <a:pt x="72607" y="0"/>
                    <a:pt x="162172" y="0"/>
                  </a:cubicBezTo>
                  <a:close/>
                </a:path>
              </a:pathLst>
            </a:custGeom>
            <a:solidFill>
              <a:srgbClr val="FFA3BD"/>
            </a:solidFill>
            <a:ln cap="flat" cmpd="sng" w="12700">
              <a:solidFill>
                <a:schemeClr val="lt1"/>
              </a:solidFill>
              <a:prstDash val="solid"/>
              <a:miter lim="800000"/>
              <a:headEnd len="sm" w="sm" type="none"/>
              <a:tailEnd len="sm" w="sm" type="none"/>
            </a:ln>
          </p:spPr>
          <p:txBody>
            <a:bodyPr anchorCtr="0" anchor="ctr" bIns="58925" lIns="58925" spcFirstLastPara="1" rIns="58925" wrap="square" tIns="58925">
              <a:noAutofit/>
            </a:bodyPr>
            <a:lstStyle/>
            <a:p>
              <a:pPr indent="0" lvl="0" marL="0" marR="0" rtl="1" algn="ctr">
                <a:lnSpc>
                  <a:spcPct val="90000"/>
                </a:lnSpc>
                <a:spcBef>
                  <a:spcPts val="0"/>
                </a:spcBef>
                <a:spcAft>
                  <a:spcPts val="0"/>
                </a:spcAft>
                <a:buNone/>
              </a:pPr>
              <a:r>
                <a:rPr b="1" lang="en-US" sz="1600">
                  <a:solidFill>
                    <a:schemeClr val="lt1"/>
                  </a:solidFill>
                  <a:latin typeface="Century Gothic"/>
                  <a:ea typeface="Century Gothic"/>
                  <a:cs typeface="Century Gothic"/>
                  <a:sym typeface="Century Gothic"/>
                </a:rPr>
                <a:t>Monoamine</a:t>
              </a:r>
              <a:endParaRPr/>
            </a:p>
            <a:p>
              <a:pPr indent="0" lvl="0" marL="0" marR="0" rtl="1" algn="ctr">
                <a:lnSpc>
                  <a:spcPct val="90000"/>
                </a:lnSpc>
                <a:spcBef>
                  <a:spcPts val="560"/>
                </a:spcBef>
                <a:spcAft>
                  <a:spcPts val="0"/>
                </a:spcAft>
                <a:buNone/>
              </a:pPr>
              <a:r>
                <a:rPr b="1" lang="en-US" sz="1600">
                  <a:solidFill>
                    <a:schemeClr val="lt1"/>
                  </a:solidFill>
                  <a:latin typeface="Century Gothic"/>
                  <a:ea typeface="Century Gothic"/>
                  <a:cs typeface="Century Gothic"/>
                  <a:sym typeface="Century Gothic"/>
                </a:rPr>
                <a:t> Oxidase inhibitors</a:t>
              </a:r>
              <a:endParaRPr b="1" sz="1600">
                <a:solidFill>
                  <a:schemeClr val="lt1"/>
                </a:solidFill>
                <a:latin typeface="Century Gothic"/>
                <a:ea typeface="Century Gothic"/>
                <a:cs typeface="Century Gothic"/>
                <a:sym typeface="Century Gothic"/>
              </a:endParaRPr>
            </a:p>
          </p:txBody>
        </p:sp>
      </p:grpSp>
      <p:sp>
        <p:nvSpPr>
          <p:cNvPr id="328" name="Google Shape;328;p32"/>
          <p:cNvSpPr/>
          <p:nvPr/>
        </p:nvSpPr>
        <p:spPr>
          <a:xfrm>
            <a:off x="467700" y="6540500"/>
            <a:ext cx="2727900" cy="2287200"/>
          </a:xfrm>
          <a:prstGeom prst="roundRect">
            <a:avLst>
              <a:gd fmla="val 10108" name="adj"/>
            </a:avLst>
          </a:prstGeom>
          <a:no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Century Gothic"/>
                <a:ea typeface="Century Gothic"/>
                <a:cs typeface="Century Gothic"/>
                <a:sym typeface="Century Gothic"/>
              </a:rPr>
              <a:t>Tricyclic (They have characteristic three-ring nucleus:</a:t>
            </a:r>
            <a:endParaRPr/>
          </a:p>
          <a:p>
            <a:pPr indent="0" lvl="0" marL="0" marR="0" rtl="0" algn="l">
              <a:spcBef>
                <a:spcPts val="600"/>
              </a:spcBef>
              <a:spcAft>
                <a:spcPts val="0"/>
              </a:spcAft>
              <a:buNone/>
            </a:pPr>
            <a:r>
              <a:rPr b="1" lang="en-US" sz="1100">
                <a:solidFill>
                  <a:schemeClr val="dk1"/>
                </a:solidFill>
                <a:latin typeface="Century Gothic"/>
                <a:ea typeface="Century Gothic"/>
                <a:cs typeface="Century Gothic"/>
                <a:sym typeface="Century Gothic"/>
              </a:rPr>
              <a:t>- </a:t>
            </a:r>
            <a:r>
              <a:rPr b="1" lang="en-US" sz="1100">
                <a:solidFill>
                  <a:schemeClr val="accent2"/>
                </a:solidFill>
                <a:latin typeface="Century Gothic"/>
                <a:ea typeface="Century Gothic"/>
                <a:cs typeface="Century Gothic"/>
                <a:sym typeface="Century Gothic"/>
              </a:rPr>
              <a:t>Imipramine </a:t>
            </a:r>
            <a:endParaRPr b="1" sz="1100">
              <a:solidFill>
                <a:schemeClr val="accent2"/>
              </a:solidFill>
              <a:latin typeface="Century Gothic"/>
              <a:ea typeface="Century Gothic"/>
              <a:cs typeface="Century Gothic"/>
              <a:sym typeface="Century Gothic"/>
            </a:endParaRPr>
          </a:p>
          <a:p>
            <a:pPr indent="0" lvl="0" marL="0" marR="0" rtl="0" algn="l">
              <a:spcBef>
                <a:spcPts val="600"/>
              </a:spcBef>
              <a:spcAft>
                <a:spcPts val="0"/>
              </a:spcAft>
              <a:buNone/>
            </a:pPr>
            <a:r>
              <a:rPr b="1" lang="en-US" sz="1100">
                <a:solidFill>
                  <a:schemeClr val="dk1"/>
                </a:solidFill>
                <a:latin typeface="Century Gothic"/>
                <a:ea typeface="Century Gothic"/>
                <a:cs typeface="Century Gothic"/>
                <a:sym typeface="Century Gothic"/>
              </a:rPr>
              <a:t>- </a:t>
            </a:r>
            <a:r>
              <a:rPr b="1" lang="en-US" sz="1100">
                <a:solidFill>
                  <a:schemeClr val="accent2"/>
                </a:solidFill>
                <a:latin typeface="Century Gothic"/>
                <a:ea typeface="Century Gothic"/>
                <a:cs typeface="Century Gothic"/>
                <a:sym typeface="Century Gothic"/>
              </a:rPr>
              <a:t>Desipramine</a:t>
            </a:r>
            <a:endParaRPr b="1" sz="1100">
              <a:solidFill>
                <a:schemeClr val="accent2"/>
              </a:solidFill>
              <a:latin typeface="Century Gothic"/>
              <a:ea typeface="Century Gothic"/>
              <a:cs typeface="Century Gothic"/>
              <a:sym typeface="Century Gothic"/>
            </a:endParaRPr>
          </a:p>
          <a:p>
            <a:pPr indent="0" lvl="0" marL="0" marR="0" rtl="0" algn="l">
              <a:spcBef>
                <a:spcPts val="600"/>
              </a:spcBef>
              <a:spcAft>
                <a:spcPts val="0"/>
              </a:spcAft>
              <a:buNone/>
            </a:pPr>
            <a:r>
              <a:rPr b="1" lang="en-US" sz="1100">
                <a:solidFill>
                  <a:schemeClr val="dk1"/>
                </a:solidFill>
                <a:latin typeface="Century Gothic"/>
                <a:ea typeface="Century Gothic"/>
                <a:cs typeface="Century Gothic"/>
                <a:sym typeface="Century Gothic"/>
              </a:rPr>
              <a:t>- </a:t>
            </a:r>
            <a:r>
              <a:rPr b="1" lang="en-US" sz="1100">
                <a:solidFill>
                  <a:schemeClr val="accent2"/>
                </a:solidFill>
                <a:latin typeface="Century Gothic"/>
                <a:ea typeface="Century Gothic"/>
                <a:cs typeface="Century Gothic"/>
                <a:sym typeface="Century Gothic"/>
              </a:rPr>
              <a:t>Clomipramine</a:t>
            </a:r>
            <a:endParaRPr b="1" sz="1100">
              <a:solidFill>
                <a:schemeClr val="accent2"/>
              </a:solidFill>
              <a:latin typeface="Century Gothic"/>
              <a:ea typeface="Century Gothic"/>
              <a:cs typeface="Century Gothic"/>
              <a:sym typeface="Century Gothic"/>
            </a:endParaRPr>
          </a:p>
          <a:p>
            <a:pPr indent="0" lvl="0" marL="0" marR="0" rtl="0" algn="l">
              <a:spcBef>
                <a:spcPts val="600"/>
              </a:spcBef>
              <a:spcAft>
                <a:spcPts val="0"/>
              </a:spcAft>
              <a:buNone/>
            </a:pPr>
            <a:r>
              <a:rPr b="1" lang="en-US" sz="1100">
                <a:solidFill>
                  <a:schemeClr val="dk1"/>
                </a:solidFill>
                <a:latin typeface="Century Gothic"/>
                <a:ea typeface="Century Gothic"/>
                <a:cs typeface="Century Gothic"/>
                <a:sym typeface="Century Gothic"/>
              </a:rPr>
              <a:t>- </a:t>
            </a:r>
            <a:r>
              <a:rPr b="1" lang="en-US" sz="1100">
                <a:solidFill>
                  <a:schemeClr val="accent2"/>
                </a:solidFill>
                <a:latin typeface="Century Gothic"/>
                <a:ea typeface="Century Gothic"/>
                <a:cs typeface="Century Gothic"/>
                <a:sym typeface="Century Gothic"/>
              </a:rPr>
              <a:t>Amitriptyline</a:t>
            </a:r>
            <a:endParaRPr b="1" sz="1100">
              <a:solidFill>
                <a:schemeClr val="accent2"/>
              </a:solidFill>
              <a:latin typeface="Century Gothic"/>
              <a:ea typeface="Century Gothic"/>
              <a:cs typeface="Century Gothic"/>
              <a:sym typeface="Century Gothic"/>
            </a:endParaRPr>
          </a:p>
          <a:p>
            <a:pPr indent="0" lvl="0" marL="0" marR="0" rtl="0" algn="l">
              <a:spcBef>
                <a:spcPts val="600"/>
              </a:spcBef>
              <a:spcAft>
                <a:spcPts val="0"/>
              </a:spcAft>
              <a:buNone/>
            </a:pPr>
            <a:r>
              <a:rPr b="1" lang="en-US" sz="1100">
                <a:solidFill>
                  <a:schemeClr val="dk1"/>
                </a:solidFill>
                <a:latin typeface="Century Gothic"/>
                <a:ea typeface="Century Gothic"/>
                <a:cs typeface="Century Gothic"/>
                <a:sym typeface="Century Gothic"/>
              </a:rPr>
              <a:t>- </a:t>
            </a:r>
            <a:r>
              <a:rPr b="1" lang="en-US" sz="1100">
                <a:solidFill>
                  <a:schemeClr val="accent2"/>
                </a:solidFill>
                <a:latin typeface="Century Gothic"/>
                <a:ea typeface="Century Gothic"/>
                <a:cs typeface="Century Gothic"/>
                <a:sym typeface="Century Gothic"/>
              </a:rPr>
              <a:t>Nortriptyline</a:t>
            </a:r>
            <a:endParaRPr b="1" sz="1100">
              <a:solidFill>
                <a:schemeClr val="accent2"/>
              </a:solidFill>
              <a:latin typeface="Century Gothic"/>
              <a:ea typeface="Century Gothic"/>
              <a:cs typeface="Century Gothic"/>
              <a:sym typeface="Century Gothic"/>
            </a:endParaRPr>
          </a:p>
          <a:p>
            <a:pPr indent="0" lvl="0" marL="0" marR="0" rtl="0" algn="l">
              <a:spcBef>
                <a:spcPts val="600"/>
              </a:spcBef>
              <a:spcAft>
                <a:spcPts val="0"/>
              </a:spcAft>
              <a:buNone/>
            </a:pPr>
            <a:r>
              <a:rPr b="1" lang="en-US" sz="1100">
                <a:solidFill>
                  <a:srgbClr val="FF00FF"/>
                </a:solidFill>
                <a:latin typeface="Century Gothic"/>
                <a:ea typeface="Century Gothic"/>
                <a:cs typeface="Century Gothic"/>
                <a:sym typeface="Century Gothic"/>
              </a:rPr>
              <a:t>- </a:t>
            </a:r>
            <a:r>
              <a:rPr b="1" lang="en-US" sz="1100">
                <a:solidFill>
                  <a:srgbClr val="FF00FF"/>
                </a:solidFill>
                <a:latin typeface="Century Gothic"/>
                <a:ea typeface="Century Gothic"/>
                <a:cs typeface="Century Gothic"/>
                <a:sym typeface="Century Gothic"/>
              </a:rPr>
              <a:t>Doxepin</a:t>
            </a:r>
            <a:endParaRPr b="1" sz="1100">
              <a:solidFill>
                <a:srgbClr val="FF00FF"/>
              </a:solidFill>
              <a:latin typeface="Century Gothic"/>
              <a:ea typeface="Century Gothic"/>
              <a:cs typeface="Century Gothic"/>
              <a:sym typeface="Century Gothic"/>
            </a:endParaRPr>
          </a:p>
          <a:p>
            <a:pPr indent="0" lvl="0" marL="0" marR="0" rtl="0" algn="l">
              <a:spcBef>
                <a:spcPts val="600"/>
              </a:spcBef>
              <a:spcAft>
                <a:spcPts val="0"/>
              </a:spcAft>
              <a:buNone/>
            </a:pPr>
            <a:r>
              <a:rPr b="1" lang="en-US" sz="1100">
                <a:solidFill>
                  <a:srgbClr val="FF00FF"/>
                </a:solidFill>
                <a:latin typeface="Century Gothic"/>
                <a:ea typeface="Century Gothic"/>
                <a:cs typeface="Century Gothic"/>
                <a:sym typeface="Century Gothic"/>
              </a:rPr>
              <a:t>-</a:t>
            </a:r>
            <a:r>
              <a:rPr b="1" lang="en-US" sz="1100">
                <a:solidFill>
                  <a:srgbClr val="FF00FF"/>
                </a:solidFill>
                <a:latin typeface="Century Gothic"/>
                <a:ea typeface="Century Gothic"/>
                <a:cs typeface="Century Gothic"/>
                <a:sym typeface="Century Gothic"/>
              </a:rPr>
              <a:t> Trimipramine</a:t>
            </a:r>
            <a:endParaRPr b="1" sz="1100">
              <a:solidFill>
                <a:srgbClr val="FF00FF"/>
              </a:solidFill>
              <a:latin typeface="Century Gothic"/>
              <a:ea typeface="Century Gothic"/>
              <a:cs typeface="Century Gothic"/>
              <a:sym typeface="Century Gothic"/>
            </a:endParaRPr>
          </a:p>
        </p:txBody>
      </p:sp>
      <p:sp>
        <p:nvSpPr>
          <p:cNvPr id="329" name="Google Shape;329;p32"/>
          <p:cNvSpPr txBox="1"/>
          <p:nvPr/>
        </p:nvSpPr>
        <p:spPr>
          <a:xfrm>
            <a:off x="3833300" y="8966875"/>
            <a:ext cx="2927100" cy="831000"/>
          </a:xfrm>
          <a:prstGeom prst="rect">
            <a:avLst/>
          </a:prstGeom>
          <a:noFill/>
          <a:ln cap="flat" cmpd="sng" w="9525">
            <a:solidFill>
              <a:schemeClr val="dk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999999"/>
                </a:solidFill>
                <a:latin typeface="Century Gothic"/>
                <a:ea typeface="Century Gothic"/>
                <a:cs typeface="Century Gothic"/>
                <a:sym typeface="Century Gothic"/>
              </a:rPr>
              <a:t>Note: depression also comes in mild forms that do not require treatment with antidepressants. Treatment is only required to suffer from severe forms of depression mentioned above.</a:t>
            </a:r>
            <a:endParaRPr sz="1000">
              <a:solidFill>
                <a:srgbClr val="999999"/>
              </a:solidFill>
              <a:latin typeface="Century Gothic"/>
              <a:ea typeface="Century Gothic"/>
              <a:cs typeface="Century Gothic"/>
              <a:sym typeface="Century Gothic"/>
            </a:endParaRPr>
          </a:p>
        </p:txBody>
      </p:sp>
      <p:sp>
        <p:nvSpPr>
          <p:cNvPr id="330" name="Google Shape;330;p32"/>
          <p:cNvSpPr txBox="1"/>
          <p:nvPr/>
        </p:nvSpPr>
        <p:spPr>
          <a:xfrm>
            <a:off x="245823" y="5286017"/>
            <a:ext cx="1000665" cy="230832"/>
          </a:xfrm>
          <a:prstGeom prst="rect">
            <a:avLst/>
          </a:prstGeom>
          <a:noFill/>
          <a:ln cap="flat" cmpd="sng" w="9525">
            <a:solidFill>
              <a:schemeClr val="dk1"/>
            </a:solidFill>
            <a:prstDash val="dot"/>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accent1"/>
                </a:solidFill>
                <a:latin typeface="Century Gothic"/>
                <a:ea typeface="Century Gothic"/>
                <a:cs typeface="Century Gothic"/>
                <a:sym typeface="Century Gothic"/>
              </a:rPr>
              <a:t>The oldest one</a:t>
            </a:r>
            <a:endParaRPr sz="900">
              <a:solidFill>
                <a:schemeClr val="accent1"/>
              </a:solidFill>
              <a:latin typeface="Century Gothic"/>
              <a:ea typeface="Century Gothic"/>
              <a:cs typeface="Century Gothic"/>
              <a:sym typeface="Century Gothic"/>
            </a:endParaRPr>
          </a:p>
        </p:txBody>
      </p:sp>
      <p:cxnSp>
        <p:nvCxnSpPr>
          <p:cNvPr id="331" name="Google Shape;331;p32"/>
          <p:cNvCxnSpPr/>
          <p:nvPr/>
        </p:nvCxnSpPr>
        <p:spPr>
          <a:xfrm flipH="1" rot="5400000">
            <a:off x="-1827" y="5725283"/>
            <a:ext cx="666900" cy="171600"/>
          </a:xfrm>
          <a:prstGeom prst="curvedConnector3">
            <a:avLst>
              <a:gd fmla="val 50000" name="adj1"/>
            </a:avLst>
          </a:prstGeom>
          <a:noFill/>
          <a:ln cap="flat" cmpd="sng" w="9525">
            <a:solidFill>
              <a:schemeClr val="accent1"/>
            </a:solidFill>
            <a:prstDash val="solid"/>
            <a:miter lim="800000"/>
            <a:headEnd len="sm" w="sm" type="none"/>
            <a:tailEnd len="med" w="med" type="triangle"/>
          </a:ln>
        </p:spPr>
      </p:cxnSp>
      <p:sp>
        <p:nvSpPr>
          <p:cNvPr id="332" name="Google Shape;332;p32"/>
          <p:cNvSpPr/>
          <p:nvPr/>
        </p:nvSpPr>
        <p:spPr>
          <a:xfrm>
            <a:off x="493599" y="9063400"/>
            <a:ext cx="2727900" cy="536700"/>
          </a:xfrm>
          <a:prstGeom prst="roundRect">
            <a:avLst>
              <a:gd fmla="val 16667" name="adj"/>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200">
                <a:solidFill>
                  <a:schemeClr val="accent2"/>
                </a:solidFill>
                <a:latin typeface="Century Gothic"/>
                <a:ea typeface="Century Gothic"/>
                <a:cs typeface="Century Gothic"/>
                <a:sym typeface="Century Gothic"/>
              </a:rPr>
              <a:t>- Maprotiline</a:t>
            </a:r>
            <a:endParaRPr b="1" sz="1200">
              <a:solidFill>
                <a:schemeClr val="accent2"/>
              </a:solidFill>
              <a:latin typeface="Century Gothic"/>
              <a:ea typeface="Century Gothic"/>
              <a:cs typeface="Century Gothic"/>
              <a:sym typeface="Century Gothic"/>
            </a:endParaRPr>
          </a:p>
          <a:p>
            <a:pPr indent="0" lvl="0" marL="0" marR="0" rtl="0" algn="l">
              <a:spcBef>
                <a:spcPts val="600"/>
              </a:spcBef>
              <a:spcAft>
                <a:spcPts val="0"/>
              </a:spcAft>
              <a:buNone/>
            </a:pPr>
            <a:r>
              <a:rPr b="1" lang="en-US" sz="1200">
                <a:solidFill>
                  <a:schemeClr val="accent2"/>
                </a:solidFill>
                <a:latin typeface="Century Gothic"/>
                <a:ea typeface="Century Gothic"/>
                <a:cs typeface="Century Gothic"/>
                <a:sym typeface="Century Gothic"/>
              </a:rPr>
              <a:t>- Amoxapine</a:t>
            </a:r>
            <a:endParaRPr b="1" sz="1200">
              <a:solidFill>
                <a:schemeClr val="accent2"/>
              </a:solidFill>
              <a:latin typeface="Century Gothic"/>
              <a:ea typeface="Century Gothic"/>
              <a:cs typeface="Century Gothic"/>
              <a:sym typeface="Century Gothic"/>
            </a:endParaRPr>
          </a:p>
        </p:txBody>
      </p:sp>
      <p:sp>
        <p:nvSpPr>
          <p:cNvPr id="333" name="Google Shape;333;p32"/>
          <p:cNvSpPr/>
          <p:nvPr/>
        </p:nvSpPr>
        <p:spPr>
          <a:xfrm flipH="1">
            <a:off x="1699984" y="9173908"/>
            <a:ext cx="228900" cy="336300"/>
          </a:xfrm>
          <a:prstGeom prst="leftBrace">
            <a:avLst>
              <a:gd fmla="val 0" name="adj1"/>
              <a:gd fmla="val 50000" name="adj2"/>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4" name="Google Shape;334;p32"/>
          <p:cNvSpPr txBox="1"/>
          <p:nvPr/>
        </p:nvSpPr>
        <p:spPr>
          <a:xfrm>
            <a:off x="1986499" y="9201540"/>
            <a:ext cx="931800" cy="2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100">
                <a:solidFill>
                  <a:schemeClr val="dk1"/>
                </a:solidFill>
                <a:latin typeface="Century Gothic"/>
                <a:ea typeface="Century Gothic"/>
                <a:cs typeface="Century Gothic"/>
                <a:sym typeface="Century Gothic"/>
              </a:rPr>
              <a:t>Tetracyclic</a:t>
            </a:r>
            <a:endParaRPr b="1" sz="1100">
              <a:solidFill>
                <a:schemeClr val="dk1"/>
              </a:solidFill>
              <a:latin typeface="Century Gothic"/>
              <a:ea typeface="Century Gothic"/>
              <a:cs typeface="Century Gothic"/>
              <a:sym typeface="Century Gothic"/>
            </a:endParaRPr>
          </a:p>
        </p:txBody>
      </p:sp>
      <p:sp>
        <p:nvSpPr>
          <p:cNvPr id="335" name="Google Shape;335;p32"/>
          <p:cNvSpPr/>
          <p:nvPr/>
        </p:nvSpPr>
        <p:spPr>
          <a:xfrm>
            <a:off x="467700" y="820975"/>
            <a:ext cx="5888400" cy="9498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Century Gothic"/>
                <a:ea typeface="Century Gothic"/>
                <a:cs typeface="Century Gothic"/>
                <a:sym typeface="Century Gothic"/>
              </a:rPr>
              <a:t>Antidepressants do </a:t>
            </a:r>
            <a:r>
              <a:rPr b="1" lang="en-US">
                <a:solidFill>
                  <a:schemeClr val="dk1"/>
                </a:solidFill>
                <a:latin typeface="Century Gothic"/>
                <a:ea typeface="Century Gothic"/>
                <a:cs typeface="Century Gothic"/>
                <a:sym typeface="Century Gothic"/>
              </a:rPr>
              <a:t>not</a:t>
            </a:r>
            <a:r>
              <a:rPr lang="en-US">
                <a:solidFill>
                  <a:schemeClr val="dk1"/>
                </a:solidFill>
                <a:latin typeface="Century Gothic"/>
                <a:ea typeface="Century Gothic"/>
                <a:cs typeface="Century Gothic"/>
                <a:sym typeface="Century Gothic"/>
              </a:rPr>
              <a:t> act immediately (show clinical effects </a:t>
            </a:r>
            <a:r>
              <a:rPr b="1" lang="en-US">
                <a:solidFill>
                  <a:schemeClr val="dk1"/>
                </a:solidFill>
                <a:latin typeface="Century Gothic"/>
                <a:ea typeface="Century Gothic"/>
                <a:cs typeface="Century Gothic"/>
                <a:sym typeface="Century Gothic"/>
              </a:rPr>
              <a:t>after 3 weeks</a:t>
            </a:r>
            <a:r>
              <a:rPr lang="en-US">
                <a:solidFill>
                  <a:schemeClr val="dk1"/>
                </a:solidFill>
                <a:latin typeface="Century Gothic"/>
                <a:ea typeface="Century Gothic"/>
                <a:cs typeface="Century Gothic"/>
                <a:sym typeface="Century Gothic"/>
              </a:rPr>
              <a:t>) indicating that secondary adaptive changes must occur before the benefit is gained.</a:t>
            </a:r>
            <a:endParaRPr>
              <a:solidFill>
                <a:schemeClr val="dk1"/>
              </a:solidFill>
              <a:latin typeface="Century Gothic"/>
              <a:ea typeface="Century Gothic"/>
              <a:cs typeface="Century Gothic"/>
              <a:sym typeface="Century Gothic"/>
            </a:endParaRPr>
          </a:p>
        </p:txBody>
      </p:sp>
      <p:sp>
        <p:nvSpPr>
          <p:cNvPr id="336" name="Google Shape;336;p32"/>
          <p:cNvSpPr/>
          <p:nvPr/>
        </p:nvSpPr>
        <p:spPr>
          <a:xfrm>
            <a:off x="435475" y="2299450"/>
            <a:ext cx="5920500" cy="1076400"/>
          </a:xfrm>
          <a:prstGeom prst="round2DiagRect">
            <a:avLst>
              <a:gd fmla="val 16667" name="adj1"/>
              <a:gd fmla="val 0" name="adj2"/>
            </a:avLst>
          </a:prstGeom>
          <a:noFill/>
          <a:ln cap="flat" cmpd="sng" w="9525">
            <a:solidFill>
              <a:srgbClr val="3BB8B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dk1"/>
                </a:solidFill>
                <a:latin typeface="Century Gothic"/>
                <a:ea typeface="Century Gothic"/>
                <a:cs typeface="Century Gothic"/>
                <a:sym typeface="Century Gothic"/>
              </a:rPr>
              <a:t>The most consistent adaptive change seen with antidepressant drugs is the </a:t>
            </a:r>
            <a:r>
              <a:rPr b="1" lang="en-US">
                <a:solidFill>
                  <a:schemeClr val="dk1"/>
                </a:solidFill>
                <a:latin typeface="Century Gothic"/>
                <a:ea typeface="Century Gothic"/>
                <a:cs typeface="Century Gothic"/>
                <a:sym typeface="Century Gothic"/>
              </a:rPr>
              <a:t>downregulation</a:t>
            </a:r>
            <a:r>
              <a:rPr b="1" lang="en-US">
                <a:solidFill>
                  <a:schemeClr val="accent1"/>
                </a:solidFill>
                <a:latin typeface="Century Gothic"/>
                <a:ea typeface="Century Gothic"/>
                <a:cs typeface="Century Gothic"/>
                <a:sym typeface="Century Gothic"/>
              </a:rPr>
              <a:t> </a:t>
            </a:r>
            <a:r>
              <a:rPr b="1" lang="en-US" sz="1100">
                <a:solidFill>
                  <a:schemeClr val="accent1"/>
                </a:solidFill>
                <a:latin typeface="Century Gothic"/>
                <a:ea typeface="Century Gothic"/>
                <a:cs typeface="Century Gothic"/>
                <a:sym typeface="Century Gothic"/>
              </a:rPr>
              <a:t>(Number of </a:t>
            </a:r>
            <a:r>
              <a:rPr b="1" lang="en-US" sz="1100">
                <a:solidFill>
                  <a:schemeClr val="accent1"/>
                </a:solidFill>
                <a:latin typeface="Century Gothic"/>
                <a:ea typeface="Century Gothic"/>
                <a:cs typeface="Century Gothic"/>
                <a:sym typeface="Century Gothic"/>
              </a:rPr>
              <a:t>receptors decreases</a:t>
            </a:r>
            <a:r>
              <a:rPr b="1" lang="en-US" sz="1100">
                <a:solidFill>
                  <a:schemeClr val="accent1"/>
                </a:solidFill>
                <a:latin typeface="Century Gothic"/>
                <a:ea typeface="Century Gothic"/>
                <a:cs typeface="Century Gothic"/>
                <a:sym typeface="Century Gothic"/>
              </a:rPr>
              <a:t>)</a:t>
            </a:r>
            <a:r>
              <a:rPr b="1" lang="en-US">
                <a:solidFill>
                  <a:schemeClr val="dk1"/>
                </a:solidFill>
                <a:latin typeface="Century Gothic"/>
                <a:ea typeface="Century Gothic"/>
                <a:cs typeface="Century Gothic"/>
                <a:sym typeface="Century Gothic"/>
              </a:rPr>
              <a:t> of beta-, alpha-2 and 5-HT2 receptors</a:t>
            </a:r>
            <a:r>
              <a:rPr b="1" lang="en-US" sz="1100">
                <a:solidFill>
                  <a:schemeClr val="accent1"/>
                </a:solidFill>
                <a:latin typeface="Century Gothic"/>
                <a:ea typeface="Century Gothic"/>
                <a:cs typeface="Century Gothic"/>
                <a:sym typeface="Century Gothic"/>
              </a:rPr>
              <a:t> these receptor up-regulated in depressed patients </a:t>
            </a:r>
            <a:r>
              <a:rPr lang="en-US" sz="1600">
                <a:solidFill>
                  <a:schemeClr val="dk1"/>
                </a:solidFill>
                <a:latin typeface="Century Gothic"/>
                <a:ea typeface="Century Gothic"/>
                <a:cs typeface="Century Gothic"/>
                <a:sym typeface="Century Gothic"/>
              </a:rPr>
              <a:t>.</a:t>
            </a:r>
            <a:endParaRPr sz="1600">
              <a:solidFill>
                <a:schemeClr val="dk1"/>
              </a:solidFill>
              <a:latin typeface="Century Gothic"/>
              <a:ea typeface="Century Gothic"/>
              <a:cs typeface="Century Gothic"/>
              <a:sym typeface="Century Gothic"/>
            </a:endParaRPr>
          </a:p>
        </p:txBody>
      </p:sp>
      <p:sp>
        <p:nvSpPr>
          <p:cNvPr id="337" name="Google Shape;337;p32"/>
          <p:cNvSpPr/>
          <p:nvPr/>
        </p:nvSpPr>
        <p:spPr>
          <a:xfrm>
            <a:off x="467710" y="3735129"/>
            <a:ext cx="226800" cy="45600"/>
          </a:xfrm>
          <a:prstGeom prst="rightArrow">
            <a:avLst>
              <a:gd fmla="val 50000" name="adj1"/>
              <a:gd fmla="val 50000" name="adj2"/>
            </a:avLst>
          </a:prstGeom>
          <a:noFill/>
          <a:ln cap="flat" cmpd="sng" w="76200">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8" name="Google Shape;338;p32"/>
          <p:cNvSpPr/>
          <p:nvPr/>
        </p:nvSpPr>
        <p:spPr>
          <a:xfrm>
            <a:off x="444609" y="1798604"/>
            <a:ext cx="273000" cy="381000"/>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39" name="Google Shape;339;p32"/>
          <p:cNvSpPr txBox="1"/>
          <p:nvPr/>
        </p:nvSpPr>
        <p:spPr>
          <a:xfrm>
            <a:off x="772950" y="3543425"/>
            <a:ext cx="58149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chemeClr val="dk1"/>
                </a:solidFill>
                <a:latin typeface="Century Gothic"/>
                <a:ea typeface="Century Gothic"/>
                <a:cs typeface="Century Gothic"/>
                <a:sym typeface="Century Gothic"/>
              </a:rPr>
              <a:t>Desensitization</a:t>
            </a:r>
            <a:r>
              <a:rPr lang="en-US">
                <a:solidFill>
                  <a:schemeClr val="dk1"/>
                </a:solidFill>
                <a:latin typeface="Century Gothic"/>
                <a:ea typeface="Century Gothic"/>
                <a:cs typeface="Century Gothic"/>
                <a:sym typeface="Century Gothic"/>
              </a:rPr>
              <a:t> (down-regulation) of </a:t>
            </a:r>
            <a:r>
              <a:rPr b="1" lang="en-US">
                <a:solidFill>
                  <a:schemeClr val="dk1"/>
                </a:solidFill>
                <a:latin typeface="Century Gothic"/>
                <a:ea typeface="Century Gothic"/>
                <a:cs typeface="Century Gothic"/>
                <a:sym typeface="Century Gothic"/>
              </a:rPr>
              <a:t>β- adrenoceptors </a:t>
            </a:r>
            <a:r>
              <a:rPr lang="en-US">
                <a:solidFill>
                  <a:schemeClr val="dk1"/>
                </a:solidFill>
                <a:latin typeface="Century Gothic"/>
                <a:ea typeface="Century Gothic"/>
                <a:cs typeface="Century Gothic"/>
                <a:sym typeface="Century Gothic"/>
              </a:rPr>
              <a:t>(decrease c-AMP) is very </a:t>
            </a:r>
            <a:r>
              <a:rPr lang="en-US" u="sng">
                <a:solidFill>
                  <a:schemeClr val="dk1"/>
                </a:solidFill>
                <a:latin typeface="Century Gothic"/>
                <a:ea typeface="Century Gothic"/>
                <a:cs typeface="Century Gothic"/>
                <a:sym typeface="Century Gothic"/>
              </a:rPr>
              <a:t>important</a:t>
            </a:r>
            <a:r>
              <a:rPr lang="en-US">
                <a:solidFill>
                  <a:schemeClr val="dk1"/>
                </a:solidFill>
                <a:latin typeface="Century Gothic"/>
                <a:ea typeface="Century Gothic"/>
                <a:cs typeface="Century Gothic"/>
                <a:sym typeface="Century Gothic"/>
              </a:rPr>
              <a:t> and is related to clinical response</a:t>
            </a:r>
            <a:r>
              <a:rPr lang="en-US" sz="1600">
                <a:solidFill>
                  <a:schemeClr val="dk1"/>
                </a:solidFill>
                <a:latin typeface="Century Gothic"/>
                <a:ea typeface="Century Gothic"/>
                <a:cs typeface="Century Gothic"/>
                <a:sym typeface="Century Gothic"/>
              </a:rPr>
              <a:t> </a:t>
            </a:r>
            <a:r>
              <a:rPr lang="en-US" sz="1100">
                <a:solidFill>
                  <a:schemeClr val="accent1"/>
                </a:solidFill>
                <a:latin typeface="Century Gothic"/>
                <a:ea typeface="Century Gothic"/>
                <a:cs typeface="Century Gothic"/>
                <a:sym typeface="Century Gothic"/>
              </a:rPr>
              <a:t>that’s why antidepressants take 3 weeks to show effect</a:t>
            </a:r>
            <a:r>
              <a:rPr lang="en-US" sz="1600">
                <a:solidFill>
                  <a:schemeClr val="dk1"/>
                </a:solidFill>
                <a:latin typeface="Century Gothic"/>
                <a:ea typeface="Century Gothic"/>
                <a:cs typeface="Century Gothic"/>
                <a:sym typeface="Century Gothic"/>
              </a:rPr>
              <a:t> .</a:t>
            </a:r>
            <a:endParaRPr sz="1100">
              <a:solidFill>
                <a:schemeClr val="accent1"/>
              </a:solidFill>
            </a:endParaRPr>
          </a:p>
        </p:txBody>
      </p:sp>
      <p:sp>
        <p:nvSpPr>
          <p:cNvPr id="340" name="Google Shape;340;p32"/>
          <p:cNvSpPr/>
          <p:nvPr/>
        </p:nvSpPr>
        <p:spPr>
          <a:xfrm>
            <a:off x="17601" y="-4921"/>
            <a:ext cx="6819000" cy="611100"/>
          </a:xfrm>
          <a:prstGeom prst="rect">
            <a:avLst/>
          </a:prstGeom>
          <a:solidFill>
            <a:srgbClr val="38B7B2"/>
          </a:solidFill>
          <a:ln>
            <a:noFill/>
          </a:ln>
        </p:spPr>
        <p:txBody>
          <a:bodyPr anchorCtr="0" anchor="ctr" bIns="53275" lIns="53275" spcFirstLastPara="1" rIns="53275" wrap="square" tIns="53275">
            <a:noAutofit/>
          </a:bodyPr>
          <a:lstStyle/>
          <a:p>
            <a:pPr indent="0" lvl="0" marL="0" marR="0" rtl="1" algn="ctr">
              <a:lnSpc>
                <a:spcPct val="90000"/>
              </a:lnSpc>
              <a:spcBef>
                <a:spcPts val="0"/>
              </a:spcBef>
              <a:spcAft>
                <a:spcPts val="0"/>
              </a:spcAft>
              <a:buNone/>
            </a:pPr>
            <a:r>
              <a:rPr b="1" lang="en-US" sz="2400">
                <a:solidFill>
                  <a:schemeClr val="lt1"/>
                </a:solidFill>
                <a:latin typeface="Century Gothic"/>
                <a:ea typeface="Century Gothic"/>
                <a:cs typeface="Century Gothic"/>
                <a:sym typeface="Century Gothic"/>
              </a:rPr>
              <a:t>Slow onset of action</a:t>
            </a:r>
            <a:endParaRPr b="1" sz="2400">
              <a:solidFill>
                <a:schemeClr val="lt1"/>
              </a:solidFill>
              <a:latin typeface="Century Gothic"/>
              <a:ea typeface="Century Gothic"/>
              <a:cs typeface="Century Gothic"/>
              <a:sym typeface="Century Gothic"/>
            </a:endParaRPr>
          </a:p>
        </p:txBody>
      </p:sp>
      <p:sp>
        <p:nvSpPr>
          <p:cNvPr id="341" name="Google Shape;341;p32"/>
          <p:cNvSpPr txBox="1"/>
          <p:nvPr/>
        </p:nvSpPr>
        <p:spPr>
          <a:xfrm>
            <a:off x="1767350" y="7925975"/>
            <a:ext cx="1336200" cy="666900"/>
          </a:xfrm>
          <a:prstGeom prst="rect">
            <a:avLst/>
          </a:prstGeom>
          <a:noFill/>
          <a:ln cap="flat" cmpd="sng" w="9525">
            <a:solidFill>
              <a:schemeClr val="accent1"/>
            </a:solidFill>
            <a:prstDash val="lgDash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100">
                <a:solidFill>
                  <a:schemeClr val="accent1"/>
                </a:solidFill>
                <a:latin typeface="Century Gothic"/>
                <a:ea typeface="Century Gothic"/>
                <a:cs typeface="Century Gothic"/>
                <a:sym typeface="Century Gothic"/>
              </a:rPr>
              <a:t>Both TCAs &amp; tetracyclic have the same MOA</a:t>
            </a:r>
            <a:endParaRPr sz="1100">
              <a:solidFill>
                <a:schemeClr val="accen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graphicFrame>
        <p:nvGraphicFramePr>
          <p:cNvPr id="347" name="Google Shape;347;p33"/>
          <p:cNvGraphicFramePr/>
          <p:nvPr/>
        </p:nvGraphicFramePr>
        <p:xfrm>
          <a:off x="0" y="50276"/>
          <a:ext cx="3000000" cy="3000000"/>
        </p:xfrm>
        <a:graphic>
          <a:graphicData uri="http://schemas.openxmlformats.org/drawingml/2006/table">
            <a:tbl>
              <a:tblPr bandRow="1" firstRow="1">
                <a:noFill/>
                <a:tableStyleId>{0FDCA8C5-64D8-4F84-B667-37A322D8AA0F}</a:tableStyleId>
              </a:tblPr>
              <a:tblGrid>
                <a:gridCol w="811900"/>
                <a:gridCol w="6046100"/>
              </a:tblGrid>
              <a:tr h="361700">
                <a:tc gridSpan="2">
                  <a:txBody>
                    <a:bodyPr>
                      <a:noAutofit/>
                    </a:bodyPr>
                    <a:lstStyle/>
                    <a:p>
                      <a:pPr indent="0" lvl="0" marL="0" rtl="0" algn="ctr">
                        <a:spcBef>
                          <a:spcPts val="0"/>
                        </a:spcBef>
                        <a:spcAft>
                          <a:spcPts val="0"/>
                        </a:spcAft>
                        <a:buNone/>
                      </a:pPr>
                      <a:r>
                        <a:rPr b="1" lang="en-US" sz="1600">
                          <a:solidFill>
                            <a:schemeClr val="lt1"/>
                          </a:solidFill>
                        </a:rPr>
                        <a:t>Old Antidepressant</a:t>
                      </a:r>
                      <a:endParaRPr b="1" sz="1600" u="none" cap="none" strike="noStrike">
                        <a:solidFill>
                          <a:schemeClr val="dk1"/>
                        </a:solidFill>
                      </a:endParaRPr>
                    </a:p>
                  </a:txBody>
                  <a:tcPr marT="45725" marB="45725" marR="91450" marL="91450" anchor="ctr">
                    <a:solidFill>
                      <a:schemeClr val="accent1"/>
                    </a:solidFill>
                  </a:tcPr>
                </a:tc>
                <a:tc hMerge="1"/>
              </a:tr>
              <a:tr h="389800">
                <a:tc rowSpan="2">
                  <a:txBody>
                    <a:bodyPr>
                      <a:noAutofit/>
                    </a:bodyPr>
                    <a:lstStyle/>
                    <a:p>
                      <a:pPr indent="0" lvl="0" marL="0" marR="0" rtl="0" algn="ctr">
                        <a:spcBef>
                          <a:spcPts val="0"/>
                        </a:spcBef>
                        <a:spcAft>
                          <a:spcPts val="0"/>
                        </a:spcAft>
                        <a:buNone/>
                      </a:pPr>
                      <a:r>
                        <a:t/>
                      </a:r>
                      <a:endParaRPr b="1" sz="1200" u="none" cap="none" strike="noStrike">
                        <a:solidFill>
                          <a:schemeClr val="accent2"/>
                        </a:solidFill>
                      </a:endParaRPr>
                    </a:p>
                  </a:txBody>
                  <a:tcPr marT="45725" marB="45725" marR="91450" marL="91450" anchor="ctr">
                    <a:solidFill>
                      <a:srgbClr val="D8D8D8"/>
                    </a:solidFill>
                  </a:tcPr>
                </a:tc>
                <a:tc>
                  <a:txBody>
                    <a:bodyPr>
                      <a:noAutofit/>
                    </a:bodyPr>
                    <a:lstStyle/>
                    <a:p>
                      <a:pPr indent="0" lvl="0" marL="0" marR="0" rtl="0" algn="ctr">
                        <a:spcBef>
                          <a:spcPts val="0"/>
                        </a:spcBef>
                        <a:spcAft>
                          <a:spcPts val="0"/>
                        </a:spcAft>
                        <a:buNone/>
                      </a:pPr>
                      <a:r>
                        <a:rPr b="1" lang="en-US" u="none" cap="none" strike="noStrike">
                          <a:solidFill>
                            <a:schemeClr val="accent2"/>
                          </a:solidFill>
                        </a:rPr>
                        <a:t>Tricyclics</a:t>
                      </a:r>
                      <a:r>
                        <a:rPr b="1" lang="en-US" u="none" cap="none" strike="noStrike">
                          <a:solidFill>
                            <a:schemeClr val="dk1"/>
                          </a:solidFill>
                        </a:rPr>
                        <a:t> (TCAs)</a:t>
                      </a:r>
                      <a:endParaRPr b="1"/>
                    </a:p>
                  </a:txBody>
                  <a:tcPr marT="45725" marB="45725" marR="91450" marL="91450" anchor="ctr">
                    <a:solidFill>
                      <a:srgbClr val="BEFDED"/>
                    </a:solidFill>
                  </a:tcPr>
                </a:tc>
              </a:tr>
              <a:tr h="863150">
                <a:tc vMerge="1"/>
                <a:tc>
                  <a:txBody>
                    <a:bodyPr>
                      <a:noAutofit/>
                    </a:bodyPr>
                    <a:lstStyle/>
                    <a:p>
                      <a:pPr indent="0" lvl="0" marL="0" marR="0" rtl="0" algn="l">
                        <a:lnSpc>
                          <a:spcPct val="150000"/>
                        </a:lnSpc>
                        <a:spcBef>
                          <a:spcPts val="0"/>
                        </a:spcBef>
                        <a:spcAft>
                          <a:spcPts val="0"/>
                        </a:spcAft>
                        <a:buClr>
                          <a:schemeClr val="accent2"/>
                        </a:buClr>
                        <a:buSzPts val="1400"/>
                        <a:buFont typeface="Century Gothic"/>
                        <a:buNone/>
                      </a:pPr>
                      <a:r>
                        <a:rPr b="1" lang="en-US" sz="1200" u="none" cap="none" strike="noStrike">
                          <a:solidFill>
                            <a:schemeClr val="accent2"/>
                          </a:solidFill>
                        </a:rPr>
                        <a:t>Imipramine</a:t>
                      </a:r>
                      <a:r>
                        <a:rPr lang="en-US" sz="1200" u="none" cap="none" strike="noStrike">
                          <a:solidFill>
                            <a:schemeClr val="accent1"/>
                          </a:solidFill>
                        </a:rPr>
                        <a:t> </a:t>
                      </a:r>
                      <a:r>
                        <a:rPr lang="en-US" sz="1200">
                          <a:solidFill>
                            <a:schemeClr val="accent1"/>
                          </a:solidFill>
                        </a:rPr>
                        <a:t>anticholinergic</a:t>
                      </a:r>
                      <a:r>
                        <a:rPr lang="en-US" sz="1200" u="none" cap="none" strike="noStrike"/>
                        <a:t>, </a:t>
                      </a:r>
                      <a:r>
                        <a:rPr b="1" lang="en-US" sz="1200" u="none" cap="none" strike="noStrike">
                          <a:solidFill>
                            <a:schemeClr val="accent2"/>
                          </a:solidFill>
                        </a:rPr>
                        <a:t>Amoxapine</a:t>
                      </a:r>
                      <a:r>
                        <a:rPr lang="en-US" sz="1200" u="none" cap="none" strike="noStrike"/>
                        <a:t>, </a:t>
                      </a:r>
                      <a:r>
                        <a:rPr b="1" lang="en-US" sz="1200" u="none" cap="none" strike="noStrike">
                          <a:solidFill>
                            <a:schemeClr val="accent2"/>
                          </a:solidFill>
                        </a:rPr>
                        <a:t>Maprotiline</a:t>
                      </a:r>
                      <a:r>
                        <a:rPr lang="en-US" sz="1200" u="none" cap="none" strike="noStrike"/>
                        <a:t>, </a:t>
                      </a:r>
                      <a:r>
                        <a:rPr b="1" lang="en-US" sz="1200" u="none" cap="none" strike="noStrike">
                          <a:solidFill>
                            <a:schemeClr val="accent2"/>
                          </a:solidFill>
                        </a:rPr>
                        <a:t>Nortriptyline</a:t>
                      </a:r>
                      <a:r>
                        <a:rPr lang="en-US" sz="1200" u="none" cap="none" strike="noStrike"/>
                        <a:t>, </a:t>
                      </a:r>
                      <a:r>
                        <a:rPr b="1" lang="en-US" sz="1200" u="none" cap="none" strike="noStrike">
                          <a:solidFill>
                            <a:schemeClr val="accent2"/>
                          </a:solidFill>
                        </a:rPr>
                        <a:t>Trimipramine</a:t>
                      </a:r>
                      <a:r>
                        <a:rPr lang="en-US" sz="1200" u="none" cap="none" strike="noStrike"/>
                        <a:t>, </a:t>
                      </a:r>
                      <a:r>
                        <a:rPr b="1" lang="en-US" sz="1200" u="none" cap="none" strike="noStrike">
                          <a:solidFill>
                            <a:schemeClr val="accent2"/>
                          </a:solidFill>
                        </a:rPr>
                        <a:t>Clomipramine</a:t>
                      </a:r>
                      <a:r>
                        <a:rPr lang="en-US" sz="1200" u="none" cap="none" strike="noStrike"/>
                        <a:t>, </a:t>
                      </a:r>
                      <a:r>
                        <a:rPr b="1" lang="en-US" sz="1200" u="none" cap="none" strike="noStrike">
                          <a:solidFill>
                            <a:schemeClr val="accent2"/>
                          </a:solidFill>
                        </a:rPr>
                        <a:t>Protriptyline</a:t>
                      </a:r>
                      <a:r>
                        <a:rPr lang="en-US" sz="1200" u="none" cap="none" strike="noStrike"/>
                        <a:t>, </a:t>
                      </a:r>
                      <a:r>
                        <a:rPr b="1" lang="en-US" sz="1200" u="none" cap="none" strike="noStrike">
                          <a:solidFill>
                            <a:schemeClr val="accent2"/>
                          </a:solidFill>
                        </a:rPr>
                        <a:t>Desipramine</a:t>
                      </a:r>
                      <a:r>
                        <a:rPr lang="en-US" sz="1200" u="none" cap="none" strike="noStrike"/>
                        <a:t>, </a:t>
                      </a:r>
                      <a:r>
                        <a:rPr b="1" lang="en-US" sz="1200" u="none" cap="none" strike="noStrike">
                          <a:solidFill>
                            <a:schemeClr val="accent2"/>
                          </a:solidFill>
                        </a:rPr>
                        <a:t>Amitriptyline</a:t>
                      </a:r>
                      <a:r>
                        <a:rPr b="1" lang="en-US" sz="1200">
                          <a:solidFill>
                            <a:schemeClr val="accent1"/>
                          </a:solidFill>
                        </a:rPr>
                        <a:t> </a:t>
                      </a:r>
                      <a:r>
                        <a:rPr lang="en-US" sz="1200">
                          <a:solidFill>
                            <a:schemeClr val="accent1"/>
                          </a:solidFill>
                        </a:rPr>
                        <a:t>common</a:t>
                      </a:r>
                      <a:endParaRPr sz="1200" u="none" cap="none" strike="noStrike">
                        <a:solidFill>
                          <a:schemeClr val="accent1"/>
                        </a:solidFill>
                      </a:endParaRPr>
                    </a:p>
                  </a:txBody>
                  <a:tcPr marT="45725" marB="45725" marR="91450" marL="91450" anchor="ctr">
                    <a:solidFill>
                      <a:srgbClr val="F5FFFB"/>
                    </a:solidFill>
                  </a:tcPr>
                </a:tc>
              </a:tr>
              <a:tr h="2357500">
                <a:tc>
                  <a:txBody>
                    <a:bodyPr>
                      <a:noAutofit/>
                    </a:bodyPr>
                    <a:lstStyle/>
                    <a:p>
                      <a:pPr indent="0" lvl="0" marL="0" rtl="0" algn="l">
                        <a:spcBef>
                          <a:spcPts val="0"/>
                        </a:spcBef>
                        <a:spcAft>
                          <a:spcPts val="0"/>
                        </a:spcAft>
                        <a:buNone/>
                      </a:pPr>
                      <a:r>
                        <a:t/>
                      </a:r>
                      <a:endParaRPr sz="1200"/>
                    </a:p>
                  </a:txBody>
                  <a:tcPr marT="45725" marB="45725" marR="91450" marL="91450" anchor="ctr">
                    <a:solidFill>
                      <a:srgbClr val="BEFDED"/>
                    </a:solidFill>
                  </a:tcPr>
                </a:tc>
                <a:tc>
                  <a:txBody>
                    <a:bodyPr>
                      <a:noAutofit/>
                    </a:bodyPr>
                    <a:lstStyle/>
                    <a:p>
                      <a:pPr indent="0" lvl="0" marL="0" marR="0" rtl="0" algn="l">
                        <a:lnSpc>
                          <a:spcPct val="100000"/>
                        </a:lnSpc>
                        <a:spcBef>
                          <a:spcPts val="0"/>
                        </a:spcBef>
                        <a:spcAft>
                          <a:spcPts val="0"/>
                        </a:spcAft>
                        <a:buClr>
                          <a:schemeClr val="dk1"/>
                        </a:buClr>
                        <a:buSzPts val="1350"/>
                        <a:buFont typeface="Arial"/>
                        <a:buNone/>
                      </a:pPr>
                      <a:r>
                        <a:rPr lang="en-US" sz="1200" u="none" cap="none" strike="noStrike">
                          <a:solidFill>
                            <a:schemeClr val="dk1"/>
                          </a:solidFill>
                        </a:rPr>
                        <a:t>- </a:t>
                      </a:r>
                      <a:r>
                        <a:rPr lang="en-US" sz="1200" cap="none" strike="noStrike"/>
                        <a:t>All tricyclics </a:t>
                      </a:r>
                      <a:r>
                        <a:rPr b="1" lang="en-US" sz="1200" cap="none" strike="noStrike"/>
                        <a:t>block reuptake pumps for both 5HT (serotonin) and NE</a:t>
                      </a:r>
                      <a:r>
                        <a:rPr lang="en-US" sz="1200" cap="none" strike="noStrike"/>
                        <a:t> (norepinephrine) in nerve terminals by competing for binding site of the transport protein, so ↑ conc. of NE &amp; serotonin in the synaptic cleft &amp; at the receptor site.</a:t>
                      </a:r>
                      <a:endParaRPr sz="1200" cap="none" strike="noStrike"/>
                    </a:p>
                    <a:p>
                      <a:pPr indent="0" lvl="0" marL="0" marR="0" rtl="0" algn="l">
                        <a:lnSpc>
                          <a:spcPct val="100000"/>
                        </a:lnSpc>
                        <a:spcBef>
                          <a:spcPts val="700"/>
                        </a:spcBef>
                        <a:spcAft>
                          <a:spcPts val="0"/>
                        </a:spcAft>
                        <a:buClr>
                          <a:schemeClr val="dk1"/>
                        </a:buClr>
                        <a:buSzPts val="1350"/>
                        <a:buFont typeface="Arial"/>
                        <a:buNone/>
                      </a:pPr>
                      <a:r>
                        <a:rPr lang="en-US" sz="1200" u="none" cap="none" strike="noStrike">
                          <a:solidFill>
                            <a:schemeClr val="dk1"/>
                          </a:solidFill>
                        </a:rPr>
                        <a:t>- </a:t>
                      </a:r>
                      <a:r>
                        <a:rPr b="1" lang="en-US" sz="1200" u="none" cap="none" strike="noStrike">
                          <a:solidFill>
                            <a:schemeClr val="accent2"/>
                          </a:solidFill>
                        </a:rPr>
                        <a:t>Clomipramine</a:t>
                      </a:r>
                      <a:r>
                        <a:rPr lang="en-US" sz="1200" u="none" cap="none" strike="noStrike">
                          <a:solidFill>
                            <a:schemeClr val="dk1"/>
                          </a:solidFill>
                        </a:rPr>
                        <a:t>, </a:t>
                      </a:r>
                      <a:r>
                        <a:rPr b="1" lang="en-US" sz="1200" u="none" cap="none" strike="noStrike">
                          <a:solidFill>
                            <a:schemeClr val="accent2"/>
                          </a:solidFill>
                        </a:rPr>
                        <a:t>Imipramine</a:t>
                      </a:r>
                      <a:r>
                        <a:rPr lang="en-US" sz="1200" u="none" cap="none" strike="noStrike">
                          <a:solidFill>
                            <a:schemeClr val="dk1"/>
                          </a:solidFill>
                        </a:rPr>
                        <a:t>, </a:t>
                      </a:r>
                      <a:r>
                        <a:rPr b="1" lang="en-US" sz="1200" u="none" cap="none" strike="noStrike">
                          <a:solidFill>
                            <a:schemeClr val="accent2"/>
                          </a:solidFill>
                        </a:rPr>
                        <a:t>Amitriptyline</a:t>
                      </a:r>
                      <a:r>
                        <a:rPr lang="en-US" sz="1200" cap="none" strike="noStrike"/>
                        <a:t> have </a:t>
                      </a:r>
                      <a:r>
                        <a:rPr b="1" lang="en-US" sz="1200" cap="none" strike="noStrike"/>
                        <a:t>more potency for inhibition of 5HT uptake pump. </a:t>
                      </a:r>
                      <a:endParaRPr b="1" sz="1200"/>
                    </a:p>
                    <a:p>
                      <a:pPr indent="0" lvl="0" marL="0" marR="0" rtl="0" algn="l">
                        <a:lnSpc>
                          <a:spcPct val="100000"/>
                        </a:lnSpc>
                        <a:spcBef>
                          <a:spcPts val="700"/>
                        </a:spcBef>
                        <a:spcAft>
                          <a:spcPts val="0"/>
                        </a:spcAft>
                        <a:buClr>
                          <a:schemeClr val="dk1"/>
                        </a:buClr>
                        <a:buSzPts val="1350"/>
                        <a:buFont typeface="Arial"/>
                        <a:buNone/>
                      </a:pPr>
                      <a:r>
                        <a:rPr lang="en-US" sz="1200" u="none" cap="none" strike="noStrike">
                          <a:solidFill>
                            <a:schemeClr val="dk1"/>
                          </a:solidFill>
                        </a:rPr>
                        <a:t>- </a:t>
                      </a:r>
                      <a:r>
                        <a:rPr b="1" lang="en-US" sz="1200" u="none" cap="none" strike="noStrike">
                          <a:solidFill>
                            <a:schemeClr val="accent2"/>
                          </a:solidFill>
                        </a:rPr>
                        <a:t>Nortriptyline</a:t>
                      </a:r>
                      <a:r>
                        <a:rPr lang="en-US" sz="1200" u="none" cap="none" strike="noStrike">
                          <a:solidFill>
                            <a:schemeClr val="dk1"/>
                          </a:solidFill>
                        </a:rPr>
                        <a:t>, </a:t>
                      </a:r>
                      <a:r>
                        <a:rPr b="1" lang="en-US" sz="1200" u="none" cap="none" strike="noStrike">
                          <a:solidFill>
                            <a:schemeClr val="accent2"/>
                          </a:solidFill>
                        </a:rPr>
                        <a:t>Desipramine</a:t>
                      </a:r>
                      <a:r>
                        <a:rPr lang="en-US" sz="1200" cap="none" strike="noStrike"/>
                        <a:t> have</a:t>
                      </a:r>
                      <a:r>
                        <a:rPr b="1" lang="en-US" sz="1200" cap="none" strike="noStrike"/>
                        <a:t> more potency for inhibition  of NE uptake pump.</a:t>
                      </a:r>
                      <a:endParaRPr b="1" sz="1200"/>
                    </a:p>
                    <a:p>
                      <a:pPr indent="0" lvl="0" marL="0" marR="0" rtl="0" algn="l">
                        <a:lnSpc>
                          <a:spcPct val="100000"/>
                        </a:lnSpc>
                        <a:spcBef>
                          <a:spcPts val="700"/>
                        </a:spcBef>
                        <a:spcAft>
                          <a:spcPts val="0"/>
                        </a:spcAft>
                        <a:buClr>
                          <a:schemeClr val="accent3"/>
                        </a:buClr>
                        <a:buSzPts val="1200"/>
                        <a:buFont typeface="Arial"/>
                        <a:buNone/>
                      </a:pPr>
                      <a:r>
                        <a:rPr lang="en-US" sz="1200" u="none" cap="none" strike="noStrike">
                          <a:solidFill>
                            <a:srgbClr val="999999"/>
                          </a:solidFill>
                        </a:rPr>
                        <a:t>- TCAs also block serotonergic, alpha-adrenergic, histaminic, and muscarinic receptors</a:t>
                      </a:r>
                      <a:r>
                        <a:rPr lang="en-US" sz="1200" u="none" cap="none" strike="noStrike">
                          <a:solidFill>
                            <a:schemeClr val="accent3"/>
                          </a:solidFill>
                        </a:rPr>
                        <a:t>.</a:t>
                      </a:r>
                      <a:endParaRPr sz="1200" u="none" cap="none" strike="noStrike">
                        <a:solidFill>
                          <a:schemeClr val="accent3"/>
                        </a:solidFill>
                      </a:endParaRPr>
                    </a:p>
                  </a:txBody>
                  <a:tcPr marT="45725" marB="45725" marR="91450" marL="91450" anchor="ctr"/>
                </a:tc>
              </a:tr>
              <a:tr h="1753200">
                <a:tc>
                  <a:txBody>
                    <a:bodyPr>
                      <a:noAutofit/>
                    </a:bodyPr>
                    <a:lstStyle/>
                    <a:p>
                      <a:pPr indent="0" lvl="0" marL="0" rtl="0" algn="l">
                        <a:spcBef>
                          <a:spcPts val="0"/>
                        </a:spcBef>
                        <a:spcAft>
                          <a:spcPts val="0"/>
                        </a:spcAft>
                        <a:buNone/>
                      </a:pPr>
                      <a:r>
                        <a:t/>
                      </a:r>
                      <a:endParaRPr sz="1200"/>
                    </a:p>
                  </a:txBody>
                  <a:tcPr marT="45725" marB="45725" marR="91450" marL="91450" anchor="ctr">
                    <a:solidFill>
                      <a:srgbClr val="EAD1DC"/>
                    </a:solidFill>
                  </a:tcPr>
                </a:tc>
                <a:tc>
                  <a:txBody>
                    <a:bodyPr>
                      <a:noAutofit/>
                    </a:bodyPr>
                    <a:lstStyle/>
                    <a:p>
                      <a:pPr indent="0" lvl="0" marL="0" marR="0" rtl="0" algn="l">
                        <a:lnSpc>
                          <a:spcPct val="100000"/>
                        </a:lnSpc>
                        <a:spcBef>
                          <a:spcPts val="0"/>
                        </a:spcBef>
                        <a:spcAft>
                          <a:spcPts val="0"/>
                        </a:spcAft>
                        <a:buNone/>
                      </a:pPr>
                      <a:r>
                        <a:rPr lang="en-US" sz="1200"/>
                        <a:t>-</a:t>
                      </a:r>
                      <a:r>
                        <a:rPr lang="en-US" sz="1200" u="none" cap="none" strike="noStrike">
                          <a:solidFill>
                            <a:schemeClr val="dk1"/>
                          </a:solidFill>
                        </a:rPr>
                        <a:t>Elevate mood</a:t>
                      </a:r>
                      <a:endParaRPr sz="1200" u="none" cap="none" strike="noStrike">
                        <a:solidFill>
                          <a:schemeClr val="dk1"/>
                        </a:solidFill>
                      </a:endParaRPr>
                    </a:p>
                    <a:p>
                      <a:pPr indent="0" lvl="0" marL="0" marR="0" rtl="0" algn="l">
                        <a:lnSpc>
                          <a:spcPct val="100000"/>
                        </a:lnSpc>
                        <a:spcBef>
                          <a:spcPts val="0"/>
                        </a:spcBef>
                        <a:spcAft>
                          <a:spcPts val="0"/>
                        </a:spcAft>
                        <a:buNone/>
                      </a:pPr>
                      <a:r>
                        <a:rPr lang="en-US" sz="1200"/>
                        <a:t>-</a:t>
                      </a:r>
                      <a:r>
                        <a:rPr lang="en-US" sz="1200" u="none" cap="none" strike="noStrike">
                          <a:solidFill>
                            <a:schemeClr val="dk1"/>
                          </a:solidFill>
                        </a:rPr>
                        <a:t>Improve mental alertness</a:t>
                      </a:r>
                      <a:endParaRPr sz="1200" u="none" cap="none" strike="noStrike">
                        <a:solidFill>
                          <a:schemeClr val="dk1"/>
                        </a:solidFill>
                      </a:endParaRPr>
                    </a:p>
                    <a:p>
                      <a:pPr indent="0" lvl="0" marL="0" marR="0" rtl="0" algn="l">
                        <a:lnSpc>
                          <a:spcPct val="100000"/>
                        </a:lnSpc>
                        <a:spcBef>
                          <a:spcPts val="0"/>
                        </a:spcBef>
                        <a:spcAft>
                          <a:spcPts val="0"/>
                        </a:spcAft>
                        <a:buNone/>
                      </a:pPr>
                      <a:r>
                        <a:rPr lang="en-US" sz="1200"/>
                        <a:t>-</a:t>
                      </a:r>
                      <a:r>
                        <a:rPr lang="en-US" sz="1200" u="none" cap="none" strike="noStrike">
                          <a:solidFill>
                            <a:schemeClr val="dk1"/>
                          </a:solidFill>
                        </a:rPr>
                        <a:t> Increase physical activity.</a:t>
                      </a:r>
                      <a:endParaRPr sz="1200"/>
                    </a:p>
                    <a:p>
                      <a:pPr indent="0" lvl="0" marL="0" marR="0" rtl="0" algn="l">
                        <a:lnSpc>
                          <a:spcPct val="100000"/>
                        </a:lnSpc>
                        <a:spcBef>
                          <a:spcPts val="0"/>
                        </a:spcBef>
                        <a:spcAft>
                          <a:spcPts val="0"/>
                        </a:spcAft>
                        <a:buClr>
                          <a:schemeClr val="dk1"/>
                        </a:buClr>
                        <a:buSzPts val="1350"/>
                        <a:buFont typeface="Arial"/>
                        <a:buNone/>
                      </a:pPr>
                      <a:r>
                        <a:rPr b="1" lang="en-US" sz="1200" u="sng" cap="none" strike="noStrike"/>
                        <a:t>Note</a:t>
                      </a:r>
                      <a:r>
                        <a:rPr b="1" lang="en-US" sz="1200" u="none" cap="none" strike="noStrike"/>
                        <a:t>: </a:t>
                      </a:r>
                      <a:endParaRPr b="1" sz="1200"/>
                    </a:p>
                    <a:p>
                      <a:pPr indent="0" lvl="0" marL="0" marR="0" rtl="0" algn="l">
                        <a:lnSpc>
                          <a:spcPct val="100000"/>
                        </a:lnSpc>
                        <a:spcBef>
                          <a:spcPts val="0"/>
                        </a:spcBef>
                        <a:spcAft>
                          <a:spcPts val="0"/>
                        </a:spcAft>
                        <a:buClr>
                          <a:schemeClr val="dk1"/>
                        </a:buClr>
                        <a:buSzPts val="1350"/>
                        <a:buFont typeface="Arial"/>
                        <a:buNone/>
                      </a:pPr>
                      <a:r>
                        <a:rPr lang="en-US" sz="1200" u="none" cap="none" strike="noStrike"/>
                        <a:t>- The antidepressant effect may develop </a:t>
                      </a:r>
                      <a:r>
                        <a:rPr lang="en-US" sz="1200" u="sng" cap="none" strike="noStrike"/>
                        <a:t>after</a:t>
                      </a:r>
                      <a:r>
                        <a:rPr lang="en-US" sz="1200" u="none" cap="none" strike="noStrike"/>
                        <a:t> several weeks of continued  </a:t>
                      </a:r>
                      <a:endParaRPr sz="1200" u="none" cap="none" strike="noStrike"/>
                    </a:p>
                    <a:p>
                      <a:pPr indent="0" lvl="0" marL="0" marR="0" rtl="0" algn="l">
                        <a:lnSpc>
                          <a:spcPct val="100000"/>
                        </a:lnSpc>
                        <a:spcBef>
                          <a:spcPts val="0"/>
                        </a:spcBef>
                        <a:spcAft>
                          <a:spcPts val="0"/>
                        </a:spcAft>
                        <a:buClr>
                          <a:schemeClr val="dk1"/>
                        </a:buClr>
                        <a:buSzPts val="1350"/>
                        <a:buFont typeface="Arial"/>
                        <a:buNone/>
                      </a:pPr>
                      <a:r>
                        <a:rPr lang="en-US" sz="1200"/>
                        <a:t>  </a:t>
                      </a:r>
                      <a:r>
                        <a:rPr lang="en-US" sz="1200" u="none" cap="none" strike="noStrike"/>
                        <a:t>treatment (2-3 weeks).</a:t>
                      </a:r>
                      <a:endParaRPr sz="1200"/>
                    </a:p>
                    <a:p>
                      <a:pPr indent="0" lvl="0" marL="0" marR="0" rtl="0" algn="l">
                        <a:lnSpc>
                          <a:spcPct val="100000"/>
                        </a:lnSpc>
                        <a:spcBef>
                          <a:spcPts val="0"/>
                        </a:spcBef>
                        <a:spcAft>
                          <a:spcPts val="0"/>
                        </a:spcAft>
                        <a:buClr>
                          <a:schemeClr val="dk1"/>
                        </a:buClr>
                        <a:buSzPts val="1350"/>
                        <a:buFont typeface="Arial"/>
                        <a:buNone/>
                      </a:pPr>
                      <a:r>
                        <a:rPr b="1" lang="en-US" sz="1200" u="none" cap="none" strike="noStrike"/>
                        <a:t>- In non-depressed patients: They cause sedation, confusion &amp; motor </a:t>
                      </a:r>
                      <a:endParaRPr b="1" sz="1200" u="none" cap="none" strike="noStrike"/>
                    </a:p>
                    <a:p>
                      <a:pPr indent="0" lvl="0" marL="0" marR="0" rtl="0" algn="l">
                        <a:lnSpc>
                          <a:spcPct val="100000"/>
                        </a:lnSpc>
                        <a:spcBef>
                          <a:spcPts val="0"/>
                        </a:spcBef>
                        <a:spcAft>
                          <a:spcPts val="0"/>
                        </a:spcAft>
                        <a:buClr>
                          <a:schemeClr val="dk1"/>
                        </a:buClr>
                        <a:buSzPts val="1350"/>
                        <a:buFont typeface="Arial"/>
                        <a:buNone/>
                      </a:pPr>
                      <a:r>
                        <a:rPr b="1" lang="en-US" sz="1200"/>
                        <a:t>  </a:t>
                      </a:r>
                      <a:r>
                        <a:rPr b="1" lang="en-US" sz="1200" u="none" cap="none" strike="noStrike"/>
                        <a:t>incoordination.</a:t>
                      </a:r>
                      <a:endParaRPr b="1" sz="1200" u="none" cap="none" strike="noStrike"/>
                    </a:p>
                  </a:txBody>
                  <a:tcPr marT="45725" marB="45725" marR="91450" marL="91450" anchor="ctr"/>
                </a:tc>
              </a:tr>
              <a:tr h="1617275">
                <a:tc>
                  <a:txBody>
                    <a:bodyPr>
                      <a:noAutofit/>
                    </a:bodyPr>
                    <a:lstStyle/>
                    <a:p>
                      <a:pPr indent="0" lvl="0" marL="0" rtl="0" algn="l">
                        <a:spcBef>
                          <a:spcPts val="0"/>
                        </a:spcBef>
                        <a:spcAft>
                          <a:spcPts val="0"/>
                        </a:spcAft>
                        <a:buNone/>
                      </a:pPr>
                      <a:r>
                        <a:t/>
                      </a:r>
                      <a:endParaRPr sz="1200"/>
                    </a:p>
                  </a:txBody>
                  <a:tcPr marT="45725" marB="45725" marR="91450" marL="91450" anchor="ctr">
                    <a:solidFill>
                      <a:srgbClr val="A3E95A"/>
                    </a:solidFill>
                  </a:tcPr>
                </a:tc>
                <a:tc>
                  <a:txBody>
                    <a:bodyPr>
                      <a:noAutofit/>
                    </a:bodyPr>
                    <a:lstStyle/>
                    <a:p>
                      <a:pPr indent="0" lvl="0" marL="0" marR="0" rtl="0" algn="l">
                        <a:lnSpc>
                          <a:spcPct val="100000"/>
                        </a:lnSpc>
                        <a:spcBef>
                          <a:spcPts val="0"/>
                        </a:spcBef>
                        <a:spcAft>
                          <a:spcPts val="0"/>
                        </a:spcAft>
                        <a:buNone/>
                      </a:pPr>
                      <a:r>
                        <a:rPr lang="en-US" sz="1200" u="none" cap="none" strike="noStrike">
                          <a:solidFill>
                            <a:schemeClr val="dk1"/>
                          </a:solidFill>
                        </a:rPr>
                        <a:t>- </a:t>
                      </a:r>
                      <a:r>
                        <a:rPr b="1" lang="en-US" sz="1200" u="none" cap="none" strike="noStrike">
                          <a:solidFill>
                            <a:srgbClr val="323F4F"/>
                          </a:solidFill>
                        </a:rPr>
                        <a:t>Peak levels</a:t>
                      </a:r>
                      <a:r>
                        <a:rPr lang="en-US" sz="1200" u="none" cap="none" strike="noStrike">
                          <a:solidFill>
                            <a:schemeClr val="dk1"/>
                          </a:solidFill>
                        </a:rPr>
                        <a:t>: 2-6 hours. They are </a:t>
                      </a:r>
                      <a:r>
                        <a:rPr b="1" lang="en-US" sz="1200" u="none" cap="none" strike="noStrike"/>
                        <a:t>"lipophilic"</a:t>
                      </a:r>
                      <a:r>
                        <a:rPr lang="en-US" sz="1200" u="none" cap="none" strike="noStrike">
                          <a:solidFill>
                            <a:schemeClr val="dk1"/>
                          </a:solidFill>
                        </a:rPr>
                        <a:t> in nature well absorbed from the GIT and cross the blood brain barrier to penetrate CNS.</a:t>
                      </a:r>
                      <a:endParaRPr sz="1200"/>
                    </a:p>
                    <a:p>
                      <a:pPr indent="0" lvl="0" marL="0" marR="0" rtl="0" algn="l">
                        <a:lnSpc>
                          <a:spcPct val="100000"/>
                        </a:lnSpc>
                        <a:spcBef>
                          <a:spcPts val="700"/>
                        </a:spcBef>
                        <a:spcAft>
                          <a:spcPts val="0"/>
                        </a:spcAft>
                        <a:buNone/>
                      </a:pPr>
                      <a:r>
                        <a:rPr lang="en-US" sz="1200" u="none" cap="none" strike="noStrike">
                          <a:solidFill>
                            <a:schemeClr val="dk1"/>
                          </a:solidFill>
                        </a:rPr>
                        <a:t>- </a:t>
                      </a:r>
                      <a:r>
                        <a:rPr b="1" i="0" lang="en-US" sz="1200" u="none" cap="none" strike="noStrike"/>
                        <a:t>Elimination</a:t>
                      </a:r>
                      <a:r>
                        <a:rPr lang="en-US" sz="1200" u="none" cap="none" strike="noStrike"/>
                        <a:t>: </a:t>
                      </a:r>
                      <a:r>
                        <a:rPr b="1" lang="en-US" sz="1200" u="none" cap="none" strike="noStrike"/>
                        <a:t>hepatic oxidation</a:t>
                      </a:r>
                      <a:r>
                        <a:rPr lang="en-US" sz="1200" u="none" cap="none" strike="noStrike"/>
                        <a:t>.</a:t>
                      </a:r>
                      <a:endParaRPr sz="1200" u="none" cap="none" strike="noStrike"/>
                    </a:p>
                    <a:p>
                      <a:pPr indent="0" lvl="0" marL="0" marR="0" rtl="0" algn="l">
                        <a:lnSpc>
                          <a:spcPct val="100000"/>
                        </a:lnSpc>
                        <a:spcBef>
                          <a:spcPts val="700"/>
                        </a:spcBef>
                        <a:spcAft>
                          <a:spcPts val="0"/>
                        </a:spcAft>
                        <a:buNone/>
                      </a:pPr>
                      <a:r>
                        <a:rPr lang="en-US" sz="1200"/>
                        <a:t>-</a:t>
                      </a:r>
                      <a:r>
                        <a:rPr lang="en-US" sz="1200" u="none" cap="none" strike="noStrike">
                          <a:solidFill>
                            <a:schemeClr val="dk1"/>
                          </a:solidFill>
                        </a:rPr>
                        <a:t> </a:t>
                      </a:r>
                      <a:r>
                        <a:rPr b="1" lang="en-US" sz="1200"/>
                        <a:t>TCAs</a:t>
                      </a:r>
                      <a:r>
                        <a:rPr lang="en-US" sz="1200" u="none" cap="none" strike="noStrike">
                          <a:solidFill>
                            <a:schemeClr val="dk1"/>
                          </a:solidFill>
                        </a:rPr>
                        <a:t> are metabolized in the </a:t>
                      </a:r>
                      <a:r>
                        <a:rPr b="1" lang="en-US" sz="1200" u="none" cap="none" strike="noStrike">
                          <a:solidFill>
                            <a:schemeClr val="dk1"/>
                          </a:solidFill>
                        </a:rPr>
                        <a:t>liver</a:t>
                      </a:r>
                      <a:r>
                        <a:rPr lang="en-US" sz="1200" u="none" cap="none" strike="noStrike">
                          <a:solidFill>
                            <a:schemeClr val="dk1"/>
                          </a:solidFill>
                        </a:rPr>
                        <a:t> by</a:t>
                      </a:r>
                      <a:r>
                        <a:rPr lang="en-US" sz="1200" u="none" cap="none" strike="noStrike">
                          <a:solidFill>
                            <a:srgbClr val="FF0000"/>
                          </a:solidFill>
                        </a:rPr>
                        <a:t> </a:t>
                      </a:r>
                      <a:r>
                        <a:rPr b="1" lang="en-US" sz="1200" u="none" cap="none" strike="noStrike">
                          <a:solidFill>
                            <a:srgbClr val="FF0000"/>
                          </a:solidFill>
                        </a:rPr>
                        <a:t>demethylation (Imipramine to Desipramine, Amitriptyline to Nortriptyline)</a:t>
                      </a:r>
                      <a:r>
                        <a:rPr lang="en-US" sz="1200" u="none" cap="none" strike="noStrike">
                          <a:solidFill>
                            <a:schemeClr val="dk1"/>
                          </a:solidFill>
                        </a:rPr>
                        <a:t> </a:t>
                      </a:r>
                      <a:r>
                        <a:rPr lang="en-US" sz="1200" u="none" cap="none" strike="noStrike"/>
                        <a:t>and by hydroxylation into metabolites that retain the biological activity of the parent compounds.</a:t>
                      </a:r>
                      <a:r>
                        <a:rPr lang="en-US" sz="1200" u="none" cap="none" strike="noStrike">
                          <a:solidFill>
                            <a:schemeClr val="dk1"/>
                          </a:solidFill>
                        </a:rPr>
                        <a:t> → </a:t>
                      </a:r>
                      <a:r>
                        <a:rPr lang="en-US" sz="1200" u="none" cap="none" strike="noStrike">
                          <a:solidFill>
                            <a:schemeClr val="accent1"/>
                          </a:solidFill>
                        </a:rPr>
                        <a:t>This affects the T1\2 by increasing it.</a:t>
                      </a:r>
                      <a:endParaRPr sz="1200" u="none" cap="none" strike="noStrike">
                        <a:solidFill>
                          <a:schemeClr val="accent1"/>
                        </a:solidFill>
                      </a:endParaRPr>
                    </a:p>
                  </a:txBody>
                  <a:tcPr marT="45725" marB="45725" marR="91450" marL="91450" anchor="ctr"/>
                </a:tc>
              </a:tr>
              <a:tr h="2516925">
                <a:tc>
                  <a:txBody>
                    <a:bodyPr>
                      <a:noAutofit/>
                    </a:bodyPr>
                    <a:lstStyle/>
                    <a:p>
                      <a:pPr indent="0" lvl="0" marL="0" rtl="0" algn="l">
                        <a:spcBef>
                          <a:spcPts val="0"/>
                        </a:spcBef>
                        <a:spcAft>
                          <a:spcPts val="0"/>
                        </a:spcAft>
                        <a:buNone/>
                      </a:pPr>
                      <a:r>
                        <a:t/>
                      </a:r>
                      <a:endParaRPr sz="1200"/>
                    </a:p>
                  </a:txBody>
                  <a:tcPr marT="45725" marB="45725" marR="91450" marL="91450" anchor="ctr">
                    <a:solidFill>
                      <a:srgbClr val="FFD80E"/>
                    </a:solidFill>
                  </a:tcPr>
                </a:tc>
                <a:tc>
                  <a:txBody>
                    <a:bodyPr>
                      <a:noAutofit/>
                    </a:bodyPr>
                    <a:lstStyle/>
                    <a:p>
                      <a:pPr indent="-276225" lvl="0" marL="285750" marR="0" rtl="0" algn="l">
                        <a:lnSpc>
                          <a:spcPct val="100000"/>
                        </a:lnSpc>
                        <a:spcBef>
                          <a:spcPts val="0"/>
                        </a:spcBef>
                        <a:spcAft>
                          <a:spcPts val="0"/>
                        </a:spcAft>
                        <a:buClr>
                          <a:schemeClr val="dk1"/>
                        </a:buClr>
                        <a:buSzPts val="1200"/>
                        <a:buFont typeface="Century Gothic"/>
                        <a:buChar char="•"/>
                      </a:pPr>
                      <a:r>
                        <a:rPr lang="en-US" sz="1200" u="none" cap="none" strike="noStrike"/>
                        <a:t>Endogenous (Major) Depression → moderate to severe.</a:t>
                      </a:r>
                      <a:endParaRPr sz="1200" u="none" cap="none" strike="noStrike"/>
                    </a:p>
                    <a:p>
                      <a:pPr indent="-276225" lvl="0" marL="285750" marR="0" rtl="0" algn="l">
                        <a:lnSpc>
                          <a:spcPct val="100000"/>
                        </a:lnSpc>
                        <a:spcBef>
                          <a:spcPts val="600"/>
                        </a:spcBef>
                        <a:spcAft>
                          <a:spcPts val="0"/>
                        </a:spcAft>
                        <a:buClr>
                          <a:schemeClr val="dk1"/>
                        </a:buClr>
                        <a:buSzPts val="1200"/>
                        <a:buFont typeface="Arial"/>
                        <a:buChar char="•"/>
                      </a:pPr>
                      <a:r>
                        <a:rPr lang="en-US" sz="1200" u="none" cap="none" strike="noStrike"/>
                        <a:t>Panic attack /</a:t>
                      </a:r>
                      <a:r>
                        <a:rPr b="1" lang="en-US" sz="1200" u="none" cap="none" strike="noStrike"/>
                        <a:t>acute</a:t>
                      </a:r>
                      <a:r>
                        <a:rPr lang="en-US" sz="1200" u="none" cap="none" strike="noStrike"/>
                        <a:t> episode of anxiety.</a:t>
                      </a:r>
                      <a:endParaRPr sz="1200"/>
                    </a:p>
                    <a:p>
                      <a:pPr indent="-276225" lvl="0" marL="285750" marR="0" rtl="0" algn="l">
                        <a:lnSpc>
                          <a:spcPct val="100000"/>
                        </a:lnSpc>
                        <a:spcBef>
                          <a:spcPts val="600"/>
                        </a:spcBef>
                        <a:spcAft>
                          <a:spcPts val="0"/>
                        </a:spcAft>
                        <a:buClr>
                          <a:schemeClr val="dk1"/>
                        </a:buClr>
                        <a:buSzPts val="1200"/>
                        <a:buFont typeface="Century Gothic"/>
                        <a:buChar char="•"/>
                      </a:pPr>
                      <a:r>
                        <a:rPr b="1" lang="en-US" sz="1200" u="none" cap="none" strike="noStrike">
                          <a:solidFill>
                            <a:srgbClr val="FF0000"/>
                          </a:solidFill>
                        </a:rPr>
                        <a:t>Imipramine</a:t>
                      </a:r>
                      <a:r>
                        <a:rPr b="1" lang="en-US" sz="1200">
                          <a:solidFill>
                            <a:srgbClr val="FF0000"/>
                          </a:solidFill>
                        </a:rPr>
                        <a:t> </a:t>
                      </a:r>
                      <a:r>
                        <a:rPr lang="en-US" sz="1200">
                          <a:solidFill>
                            <a:schemeClr val="accent1"/>
                          </a:solidFill>
                        </a:rPr>
                        <a:t>because it’s </a:t>
                      </a:r>
                      <a:r>
                        <a:rPr lang="en-US" sz="1200">
                          <a:solidFill>
                            <a:schemeClr val="accent1"/>
                          </a:solidFill>
                        </a:rPr>
                        <a:t>anticholinergic</a:t>
                      </a:r>
                      <a:r>
                        <a:rPr b="1" lang="en-US" sz="1200" u="none" cap="none" strike="noStrike">
                          <a:solidFill>
                            <a:schemeClr val="accent2"/>
                          </a:solidFill>
                        </a:rPr>
                        <a:t> </a:t>
                      </a:r>
                      <a:r>
                        <a:rPr b="1" lang="en-US" sz="1200" cap="none" strike="noStrike">
                          <a:solidFill>
                            <a:srgbClr val="FF0000"/>
                          </a:solidFill>
                        </a:rPr>
                        <a:t>is used for treatment of nocturnal enuresis</a:t>
                      </a:r>
                      <a:r>
                        <a:rPr b="1" lang="en-US" sz="1200" u="none" cap="none" strike="noStrike">
                          <a:solidFill>
                            <a:schemeClr val="dk1"/>
                          </a:solidFill>
                        </a:rPr>
                        <a:t> </a:t>
                      </a:r>
                      <a:r>
                        <a:rPr b="1" lang="en-US" sz="1200" u="none" cap="none" strike="noStrike">
                          <a:solidFill>
                            <a:srgbClr val="999999"/>
                          </a:solidFill>
                        </a:rPr>
                        <a:t>(bed wetting التبول اللا إرادي) </a:t>
                      </a:r>
                      <a:r>
                        <a:rPr lang="en-US" sz="1200" cap="none" strike="noStrike"/>
                        <a:t>in children and geriatric patients →</a:t>
                      </a:r>
                      <a:r>
                        <a:rPr b="1" lang="en-US" sz="1200">
                          <a:solidFill>
                            <a:schemeClr val="accent1"/>
                          </a:solidFill>
                        </a:rPr>
                        <a:t>(M.O.A)</a:t>
                      </a:r>
                      <a:r>
                        <a:rPr lang="en-US" sz="1200" cap="none" strike="noStrike"/>
                        <a:t> </a:t>
                      </a:r>
                      <a:r>
                        <a:rPr lang="en-US" sz="1200" cap="none" strike="noStrike">
                          <a:solidFill>
                            <a:srgbClr val="FF0000"/>
                          </a:solidFill>
                        </a:rPr>
                        <a:t>it constricts internal urethral sphincter (anti-muscarinic effect</a:t>
                      </a:r>
                      <a:r>
                        <a:rPr lang="en-US" sz="1200">
                          <a:solidFill>
                            <a:srgbClr val="FF0000"/>
                          </a:solidFill>
                        </a:rPr>
                        <a:t>).</a:t>
                      </a:r>
                      <a:endParaRPr sz="1200">
                        <a:solidFill>
                          <a:srgbClr val="FF0000"/>
                        </a:solidFill>
                      </a:endParaRPr>
                    </a:p>
                    <a:p>
                      <a:pPr indent="-276225" lvl="0" marL="285750" marR="0" rtl="0" algn="l">
                        <a:lnSpc>
                          <a:spcPct val="100000"/>
                        </a:lnSpc>
                        <a:spcBef>
                          <a:spcPts val="600"/>
                        </a:spcBef>
                        <a:spcAft>
                          <a:spcPts val="0"/>
                        </a:spcAft>
                        <a:buClr>
                          <a:schemeClr val="dk1"/>
                        </a:buClr>
                        <a:buSzPts val="1200"/>
                        <a:buFont typeface="Century Gothic"/>
                        <a:buChar char="•"/>
                      </a:pPr>
                      <a:r>
                        <a:rPr lang="en-US" sz="1200" cap="none" strike="noStrike"/>
                        <a:t>Generalized Anxiety Disorder (GAD).</a:t>
                      </a:r>
                      <a:endParaRPr sz="1200"/>
                    </a:p>
                    <a:p>
                      <a:pPr indent="-276225" lvl="0" marL="285750" marR="0" rtl="0" algn="l">
                        <a:lnSpc>
                          <a:spcPct val="100000"/>
                        </a:lnSpc>
                        <a:spcBef>
                          <a:spcPts val="600"/>
                        </a:spcBef>
                        <a:spcAft>
                          <a:spcPts val="0"/>
                        </a:spcAft>
                        <a:buClr>
                          <a:schemeClr val="dk1"/>
                        </a:buClr>
                        <a:buSzPts val="1200"/>
                        <a:buFont typeface="Arial"/>
                        <a:buChar char="•"/>
                      </a:pPr>
                      <a:r>
                        <a:rPr lang="en-US" sz="1200" cap="none" strike="noStrike"/>
                        <a:t>Obsessive Compulsive Disorder (OCD)</a:t>
                      </a:r>
                      <a:endParaRPr sz="1200"/>
                    </a:p>
                    <a:p>
                      <a:pPr indent="-276225" lvl="0" marL="285750" marR="0" rtl="0" algn="l">
                        <a:lnSpc>
                          <a:spcPct val="100000"/>
                        </a:lnSpc>
                        <a:spcBef>
                          <a:spcPts val="600"/>
                        </a:spcBef>
                        <a:spcAft>
                          <a:spcPts val="0"/>
                        </a:spcAft>
                        <a:buClr>
                          <a:schemeClr val="dk1"/>
                        </a:buClr>
                        <a:buSzPts val="1200"/>
                        <a:buFont typeface="Arial"/>
                        <a:buChar char="•"/>
                      </a:pPr>
                      <a:r>
                        <a:rPr lang="en-US" sz="1200" cap="none" strike="noStrike"/>
                        <a:t>Attention Deficit Hyperkinetic Disorder (ADHD - </a:t>
                      </a:r>
                      <a:r>
                        <a:rPr lang="en-US" sz="1200" cap="none" strike="noStrike">
                          <a:solidFill>
                            <a:schemeClr val="accent1"/>
                          </a:solidFill>
                        </a:rPr>
                        <a:t>فرط الحركة</a:t>
                      </a:r>
                      <a:r>
                        <a:rPr lang="en-US" sz="1200" cap="none" strike="noStrike"/>
                        <a:t>).</a:t>
                      </a:r>
                      <a:endParaRPr sz="1200"/>
                    </a:p>
                    <a:p>
                      <a:pPr indent="-276225" lvl="0" marL="285750" marR="0" rtl="0" algn="l">
                        <a:lnSpc>
                          <a:spcPct val="100000"/>
                        </a:lnSpc>
                        <a:spcBef>
                          <a:spcPts val="600"/>
                        </a:spcBef>
                        <a:spcAft>
                          <a:spcPts val="0"/>
                        </a:spcAft>
                        <a:buClr>
                          <a:schemeClr val="dk1"/>
                        </a:buClr>
                        <a:buSzPts val="1200"/>
                        <a:buFont typeface="Arial"/>
                        <a:buChar char="•"/>
                      </a:pPr>
                      <a:r>
                        <a:rPr lang="en-US" sz="1200" cap="none" strike="noStrike"/>
                        <a:t>Chronic neuropathic pains or unexplained body pains</a:t>
                      </a:r>
                      <a:r>
                        <a:rPr lang="en-US" sz="1200" u="none" cap="none" strike="noStrike">
                          <a:solidFill>
                            <a:schemeClr val="dk1"/>
                          </a:solidFill>
                        </a:rPr>
                        <a:t>. → </a:t>
                      </a:r>
                      <a:r>
                        <a:rPr lang="en-US" sz="1200" u="none" cap="none" strike="noStrike">
                          <a:solidFill>
                            <a:schemeClr val="accent1"/>
                          </a:solidFill>
                        </a:rPr>
                        <a:t>e.g. pain  involved in diabetic pts, or any pain affecting the nerves.</a:t>
                      </a:r>
                      <a:endParaRPr sz="1200" u="none" cap="none" strike="noStrike">
                        <a:solidFill>
                          <a:schemeClr val="accent1"/>
                        </a:solidFill>
                      </a:endParaRPr>
                    </a:p>
                  </a:txBody>
                  <a:tcPr marT="45725" marB="45725" marR="91450" marL="91450"/>
                </a:tc>
              </a:tr>
            </a:tbl>
          </a:graphicData>
        </a:graphic>
      </p:graphicFrame>
      <p:sp>
        <p:nvSpPr>
          <p:cNvPr id="348" name="Google Shape;348;p33"/>
          <p:cNvSpPr txBox="1"/>
          <p:nvPr/>
        </p:nvSpPr>
        <p:spPr>
          <a:xfrm rot="-5400000">
            <a:off x="-468900" y="4495225"/>
            <a:ext cx="1747800" cy="81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pharmacological </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action</a:t>
            </a:r>
            <a:endParaRPr b="1">
              <a:latin typeface="Century Gothic"/>
              <a:ea typeface="Century Gothic"/>
              <a:cs typeface="Century Gothic"/>
              <a:sym typeface="Century Gothic"/>
            </a:endParaRPr>
          </a:p>
        </p:txBody>
      </p:sp>
      <p:sp>
        <p:nvSpPr>
          <p:cNvPr id="349" name="Google Shape;349;p33"/>
          <p:cNvSpPr txBox="1"/>
          <p:nvPr/>
        </p:nvSpPr>
        <p:spPr>
          <a:xfrm rot="-5400000">
            <a:off x="-224700" y="659000"/>
            <a:ext cx="1259400" cy="777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Drug</a:t>
            </a:r>
            <a:endParaRPr b="1">
              <a:latin typeface="Century Gothic"/>
              <a:ea typeface="Century Gothic"/>
              <a:cs typeface="Century Gothic"/>
              <a:sym typeface="Century Gothic"/>
            </a:endParaRPr>
          </a:p>
        </p:txBody>
      </p:sp>
      <p:sp>
        <p:nvSpPr>
          <p:cNvPr id="350" name="Google Shape;350;p33"/>
          <p:cNvSpPr txBox="1"/>
          <p:nvPr/>
        </p:nvSpPr>
        <p:spPr>
          <a:xfrm rot="-5400000">
            <a:off x="-758100" y="2435400"/>
            <a:ext cx="23373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Mechanism</a:t>
            </a:r>
            <a:endParaRPr b="1">
              <a:latin typeface="Century Gothic"/>
              <a:ea typeface="Century Gothic"/>
              <a:cs typeface="Century Gothic"/>
              <a:sym typeface="Century Gothic"/>
            </a:endParaRPr>
          </a:p>
          <a:p>
            <a:pPr indent="0" lvl="0" marL="0" rtl="0" algn="ctr">
              <a:spcBef>
                <a:spcPts val="0"/>
              </a:spcBef>
              <a:spcAft>
                <a:spcPts val="0"/>
              </a:spcAft>
              <a:buNone/>
            </a:pPr>
            <a:r>
              <a:rPr b="1" lang="en-US">
                <a:latin typeface="Century Gothic"/>
                <a:ea typeface="Century Gothic"/>
                <a:cs typeface="Century Gothic"/>
                <a:sym typeface="Century Gothic"/>
              </a:rPr>
              <a:t>of action</a:t>
            </a:r>
            <a:endParaRPr b="1">
              <a:latin typeface="Century Gothic"/>
              <a:ea typeface="Century Gothic"/>
              <a:cs typeface="Century Gothic"/>
              <a:sym typeface="Century Gothic"/>
            </a:endParaRPr>
          </a:p>
        </p:txBody>
      </p:sp>
      <p:sp>
        <p:nvSpPr>
          <p:cNvPr id="351" name="Google Shape;351;p33"/>
          <p:cNvSpPr txBox="1"/>
          <p:nvPr/>
        </p:nvSpPr>
        <p:spPr>
          <a:xfrm rot="-5400000">
            <a:off x="-393150" y="6179000"/>
            <a:ext cx="1607400" cy="821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P.K</a:t>
            </a:r>
            <a:endParaRPr b="1">
              <a:latin typeface="Century Gothic"/>
              <a:ea typeface="Century Gothic"/>
              <a:cs typeface="Century Gothic"/>
              <a:sym typeface="Century Gothic"/>
            </a:endParaRPr>
          </a:p>
        </p:txBody>
      </p:sp>
      <p:sp>
        <p:nvSpPr>
          <p:cNvPr id="352" name="Google Shape;352;p33"/>
          <p:cNvSpPr txBox="1"/>
          <p:nvPr/>
        </p:nvSpPr>
        <p:spPr>
          <a:xfrm rot="-5400000">
            <a:off x="-845100" y="8254725"/>
            <a:ext cx="2500200" cy="81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Century Gothic"/>
                <a:ea typeface="Century Gothic"/>
                <a:cs typeface="Century Gothic"/>
                <a:sym typeface="Century Gothic"/>
              </a:rPr>
              <a:t>Indicatios</a:t>
            </a:r>
            <a:endParaRPr b="1">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نسق Office">
  <a:themeElements>
    <a:clrScheme name="Pharma">
      <a:dk1>
        <a:srgbClr val="36506A"/>
      </a:dk1>
      <a:lt1>
        <a:srgbClr val="FFFFFF"/>
      </a:lt1>
      <a:dk2>
        <a:srgbClr val="44546A"/>
      </a:dk2>
      <a:lt2>
        <a:srgbClr val="E7E6E6"/>
      </a:lt2>
      <a:accent1>
        <a:srgbClr val="3BB7B2"/>
      </a:accent1>
      <a:accent2>
        <a:srgbClr val="FF6692"/>
      </a:accent2>
      <a:accent3>
        <a:srgbClr val="949A98"/>
      </a:accent3>
      <a:accent4>
        <a:srgbClr val="FFC000"/>
      </a:accent4>
      <a:accent5>
        <a:srgbClr val="3BB7B2"/>
      </a:accent5>
      <a:accent6>
        <a:srgbClr val="70AD47"/>
      </a:accent6>
      <a:hlink>
        <a:srgbClr val="00BEB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نسق Office">
  <a:themeElements>
    <a:clrScheme name="مكتب">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