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9906000" cx="6858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B341477-9DB3-4F78-A669-CC0658741264}">
  <a:tblStyle styleId="{0B341477-9DB3-4F78-A669-CC06587412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F7D09F6-B579-4929-A334-2C8DAA6C052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LatoBlack-bold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11b59f91_0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11b59f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f11b59f91_0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c74dbe1430e4bcf_2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c74dbe1430e4bcf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6c74dbe1430e4bcf_2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3480c6861_13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3480c6861_1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43480c6861_13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3480c6861_13_91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3480c6861_13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43480c6861_13_91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0e9452073_0_7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0e945207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40e9452073_0_7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3480c6861_4_19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3480c6861_4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43480c6861_4_19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3480c6861_4_76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3480c6861_4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43480c6861_4_76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4dced3ca0_9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4dced3ca0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44dced3ca0_9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2a15b7524_0_1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2a15b752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42a15b7524_0_1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3f24122ca_1_8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3f24122ca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43f24122ca_1_8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0b7bc91b5_0_3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0b7bc91b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40b7bc91b5_0_3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f8e2a9e2_0_1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f8e2a9e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44f8e2a9e2_0_1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494df3f32c3dd61_1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494df3f32c3dd6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494df3f32c3dd61_1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0b7bc91b5_0_16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0b7bc91b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40b7bc91b5_0_16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0b7bc91b5_0_62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0b7bc91b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40b7bc91b5_0_62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480c6861_6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480c6861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3480c6861_6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4d45893f9_0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4d45893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44d45893f9_0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f32f6a7e_4_5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f32f6a7e_4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43f32f6a7e_4_5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3f32f6a7e_4_344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3f32f6a7e_4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43f32f6a7e_4_344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3f32f6a7e_1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3f32f6a7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43f32f6a7e_1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3f32f6a7e_1_304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3f32f6a7e_1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43f32f6a7e_1_304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c74dbe1430e4bcf_7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c74dbe1430e4bcf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6c74dbe1430e4bcf_7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ان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المقارنة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195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385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385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385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385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385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385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مع تسمية توضيحية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presentation/d/1Y9F43ivutOikBx1W4SlmtJfwfx19B9nM7iCE6_trf-M/edit#slide=id.g40d8fd563d_0_54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439525" y="4117447"/>
            <a:ext cx="5362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 Anesthetics</a:t>
            </a:r>
            <a:endParaRPr i="0" sz="3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71850" y="5206025"/>
            <a:ext cx="1664700" cy="262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95698" y="5133832"/>
            <a:ext cx="14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73783" y="5708177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473783" y="6158757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73783" y="6676032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73783" y="6955323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246025" y="9122150"/>
            <a:ext cx="15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Editing File</a:t>
            </a:r>
            <a:endParaRPr b="1" sz="18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200" y="336424"/>
            <a:ext cx="16859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421" y="1581874"/>
            <a:ext cx="1057884" cy="10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52400"/>
            <a:ext cx="1664725" cy="13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603375" y="5549150"/>
            <a:ext cx="5877900" cy="27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anesthesia, balanced anesthesia, and pre-anesthetic medications.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able to define MAC, potency, blood: gas partition coefficient and oil: gas partition coefficient.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Distinguish between inhalation and intravenous anesthetics.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pharmacokinetics, pharmacological actions, and side effects of inhalation anesthetics.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pharmacokinetics, pharmacodynamics, and side effects of intravenous anesthetics.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the difference between neuroleptanalgesia and neuroleptanesthesia.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73783" y="7412523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473783" y="7869723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0" y="0"/>
            <a:ext cx="6858000" cy="9315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Pharmacological actions of inhalation anesthetics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23" name="Google Shape;323;p22"/>
          <p:cNvGraphicFramePr/>
          <p:nvPr/>
        </p:nvGraphicFramePr>
        <p:xfrm>
          <a:off x="341538" y="1413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2140725"/>
                <a:gridCol w="4034175"/>
              </a:tblGrid>
              <a:tr h="808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System 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8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Pharmacological action </a:t>
                      </a:r>
                      <a:endParaRPr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8B3"/>
                    </a:solidFill>
                  </a:tcPr>
                </a:tc>
              </a:tr>
              <a:tr h="119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Central nervous 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↓ metabolic rate.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  ↑ ICP (due to cerebral vasodilatation) # in head injuries.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Dose -dependent EEG changes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Enflurane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-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Enflurane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contraindicated in </a:t>
                      </a:r>
                      <a:r>
                        <a:rPr lang="en-US" sz="11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epilepsy</a:t>
                      </a:r>
                      <a:endParaRPr sz="11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Cardiovascular 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Hypotension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Bradycardia </a:t>
                      </a:r>
                      <a:r>
                        <a:rPr b="1"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Except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Isoflurane ,Desflurane </a:t>
                      </a:r>
                      <a:r>
                        <a:rPr lang="en-US" sz="1100">
                          <a:solidFill>
                            <a:srgbClr val="3BB8B3"/>
                          </a:solidFill>
                        </a:rPr>
                        <a:t>&amp;    </a:t>
                      </a:r>
                      <a:endParaRPr sz="1100">
                        <a:solidFill>
                          <a:srgbClr val="3BB8B3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BB8B3"/>
                          </a:solidFill>
                        </a:rPr>
                        <a:t>    Sevoflurane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)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Myocardial depression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 – Enflurane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-Sensitize heart to catecholamines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 contraindicated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pheochromochytoma</a:t>
                      </a:r>
                      <a:endParaRPr sz="1200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Respiratory 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All respiratory depressants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-Airway irritation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Desflurane-Enflurane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 to pungent odor). </a:t>
                      </a:r>
                      <a:endParaRPr sz="1100">
                        <a:solidFill>
                          <a:srgbClr val="3BB8B3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Decrease hepatic flow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Hepatotoxicity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halothane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</a:t>
                      </a:r>
                      <a:r>
                        <a:rPr lang="en-US" sz="12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in adults</a:t>
                      </a:r>
                      <a:endParaRPr sz="12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7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Uterus &amp; skeletal muscle 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-Uterine relaxation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Nitrous oxide has minimal relaxant effect (labor)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 All are skeletal muscle relaxants.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(of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variable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degrees)</a:t>
                      </a:r>
                      <a:endParaRPr b="1" sz="11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0" name="Google Shape;330;p23"/>
          <p:cNvGraphicFramePr/>
          <p:nvPr/>
        </p:nvGraphicFramePr>
        <p:xfrm>
          <a:off x="120588" y="6198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382850"/>
                <a:gridCol w="2172950"/>
                <a:gridCol w="2167075"/>
                <a:gridCol w="1893950"/>
              </a:tblGrid>
              <a:tr h="559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flurane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flurane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(Forane)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49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 than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Potent, stable compound (2%)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induction and recovery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 rapid induction and recovery than halothane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induction and recovery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Pleasant odor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used in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children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0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Metabolized to toxic metabolites (trifluoroethanol)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hepatotoxic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Metabolized to fluoride (8%), excreted in the kidney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(lead to nephrotoxicity)</a:t>
                      </a:r>
                      <a:endParaRPr sz="11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 biotransformation (Less fluoride)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7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 anesthetic,</a:t>
                      </a:r>
                      <a:b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Weak analgesic, Weak skeletal muscle relaxant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Better muscle relaxation, Better analgesic properties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 anesthetic, Good analgesic action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E4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 nephrotoxicity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 hepatotoxicity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 sensitization of the heart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 cardiac arrhythmias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1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CVS depression: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Hypotension, bradycardia (vagomimetic action)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↓Myocardial contractility, ↓Cardiac output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Hepatotoxicity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(repeated use).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(only in adults, not in children)</a:t>
                      </a:r>
                      <a:endParaRPr sz="9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Malignant hyperthermia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(can’t be predicted)</a:t>
                      </a:r>
                      <a:endParaRPr sz="9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Cardiac arrhythmias.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Sensitizes heart to action of catecholamines →arrhythmias.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(Less induction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comparison to other inhalation  it’s slow</a:t>
                      </a:r>
                      <a:r>
                        <a:rPr lang="en-US" sz="1100">
                          <a:solidFill>
                            <a:srgbClr val="999999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for pediatrics)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-CNS stimulation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(Epilepsy-like seizure -abnormal EEG)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 (Not for pediatrics)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3BB8B3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200">
                          <a:solidFill>
                            <a:srgbClr val="3BB8B3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Pheochromocytoma </a:t>
                      </a:r>
                      <a:endParaRPr b="1" sz="1200">
                        <a:solidFill>
                          <a:srgbClr val="3BB8B3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Patients with seizure disorders (epilepsy)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-Not for renal failures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1" name="Google Shape;331;p23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Inhalation Anesthetics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 rot="-5400000">
            <a:off x="-31250" y="9294500"/>
            <a:ext cx="674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CI.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 rot="-5400000">
            <a:off x="11925" y="664563"/>
            <a:ext cx="587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 rot="-5400000">
            <a:off x="-124575" y="1353775"/>
            <a:ext cx="860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Potency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 rot="-5400000">
            <a:off x="-187725" y="2087925"/>
            <a:ext cx="987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entury Gothic"/>
                <a:ea typeface="Century Gothic"/>
                <a:cs typeface="Century Gothic"/>
                <a:sym typeface="Century Gothic"/>
              </a:rPr>
              <a:t>Induction &amp; Recovery</a:t>
            </a:r>
            <a:endParaRPr sz="1000"/>
          </a:p>
        </p:txBody>
      </p:sp>
      <p:sp>
        <p:nvSpPr>
          <p:cNvPr id="336" name="Google Shape;336;p23"/>
          <p:cNvSpPr txBox="1"/>
          <p:nvPr/>
        </p:nvSpPr>
        <p:spPr>
          <a:xfrm rot="-5400000">
            <a:off x="-8625" y="2758100"/>
            <a:ext cx="628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Smell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 rot="-5400000">
            <a:off x="-170175" y="3528451"/>
            <a:ext cx="9519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Metabolization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 rot="-5400000">
            <a:off x="-79425" y="4322401"/>
            <a:ext cx="7704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Uses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 rot="-5400000">
            <a:off x="-425925" y="5461800"/>
            <a:ext cx="14634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 rot="-5400000">
            <a:off x="-1023875" y="7533675"/>
            <a:ext cx="26472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 / Disadvantages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603175" y="5038100"/>
            <a:ext cx="2025000" cy="1201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Profs.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Notes on Halothane: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Slow induction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Very potent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Hepatotoxicity in adults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Arrhythmias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(sensitizes heart to catecholamines)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8" name="Google Shape;348;p24"/>
          <p:cNvGraphicFramePr/>
          <p:nvPr/>
        </p:nvGraphicFramePr>
        <p:xfrm>
          <a:off x="109550" y="639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382850"/>
                <a:gridCol w="2063500"/>
                <a:gridCol w="1827650"/>
                <a:gridCol w="2364875"/>
              </a:tblGrid>
              <a:tr h="519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flurane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Sevo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flurane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Nitrous Oxide (N2O)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7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 than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 than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Lowest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potency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induction and fast recovery (Low solubility)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onset and recovery (Low solubility)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induction and recovery (Low solubility)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 </a:t>
                      </a:r>
                      <a:r>
                        <a:rPr lang="en-US" sz="12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(worst odor)</a:t>
                      </a:r>
                      <a:endParaRPr sz="12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Better smell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metabolized (0.05%)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 boiling point (special equipment)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metabolized (3-5% fluoride)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 airway irritation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(preferable for children)</a:t>
                      </a:r>
                      <a:endParaRPr sz="1200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Weak anesthetic (Low potency, combined)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 analgesic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Outpatient anesthesia (Dental procedures).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Balanced anesthesia.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Neuroleptanalgesia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Delivery.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E4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Little effect on HR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muscle relaxation,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No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respiratory depression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hepatotoxic,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minimal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CVS adverse effects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Pungent odor (irritation - cough)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Diffusion Hypoxia: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(respiratory diseases).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Nausea and vomiting.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Inactivation of B12  →megaloblastic anemia.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Bone marrow depression-Leukopenia (chronic use).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Abortion - Congenital anomalies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repeated exposure eg. nurses</a:t>
                      </a:r>
                      <a:endParaRPr sz="1000">
                        <a:solidFill>
                          <a:schemeClr val="accent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Pregnancy(uterine relaxant)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Pernicious anemia.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Immunosuppression.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9" name="Google Shape;349;p24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Inhalation Anesthetics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 rot="-5400000">
            <a:off x="32925" y="685563"/>
            <a:ext cx="545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 rot="-5400000">
            <a:off x="-165375" y="1312967"/>
            <a:ext cx="942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Potency</a:t>
            </a:r>
            <a:endParaRPr/>
          </a:p>
        </p:txBody>
      </p:sp>
      <p:sp>
        <p:nvSpPr>
          <p:cNvPr id="352" name="Google Shape;352;p24"/>
          <p:cNvSpPr txBox="1"/>
          <p:nvPr/>
        </p:nvSpPr>
        <p:spPr>
          <a:xfrm rot="-5400000">
            <a:off x="-165375" y="2110263"/>
            <a:ext cx="942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entury Gothic"/>
                <a:ea typeface="Century Gothic"/>
                <a:cs typeface="Century Gothic"/>
                <a:sym typeface="Century Gothic"/>
              </a:rPr>
              <a:t>Induction &amp; Recovery</a:t>
            </a:r>
            <a:endParaRPr sz="1000"/>
          </a:p>
        </p:txBody>
      </p:sp>
      <p:sp>
        <p:nvSpPr>
          <p:cNvPr id="353" name="Google Shape;353;p24"/>
          <p:cNvSpPr txBox="1"/>
          <p:nvPr/>
        </p:nvSpPr>
        <p:spPr>
          <a:xfrm rot="-5400000">
            <a:off x="9825" y="2792844"/>
            <a:ext cx="5919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Smell</a:t>
            </a:r>
            <a:endParaRPr/>
          </a:p>
        </p:txBody>
      </p:sp>
      <p:sp>
        <p:nvSpPr>
          <p:cNvPr id="354" name="Google Shape;354;p24"/>
          <p:cNvSpPr txBox="1"/>
          <p:nvPr/>
        </p:nvSpPr>
        <p:spPr>
          <a:xfrm rot="-5400000">
            <a:off x="-153225" y="3362993"/>
            <a:ext cx="9180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Metabolization</a:t>
            </a:r>
            <a:endParaRPr/>
          </a:p>
        </p:txBody>
      </p:sp>
      <p:sp>
        <p:nvSpPr>
          <p:cNvPr id="355" name="Google Shape;355;p24"/>
          <p:cNvSpPr txBox="1"/>
          <p:nvPr/>
        </p:nvSpPr>
        <p:spPr>
          <a:xfrm rot="-5400000">
            <a:off x="-606375" y="4737708"/>
            <a:ext cx="18243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Uses</a:t>
            </a:r>
            <a:endParaRPr/>
          </a:p>
        </p:txBody>
      </p:sp>
      <p:sp>
        <p:nvSpPr>
          <p:cNvPr id="356" name="Google Shape;356;p24"/>
          <p:cNvSpPr txBox="1"/>
          <p:nvPr/>
        </p:nvSpPr>
        <p:spPr>
          <a:xfrm rot="-5400000">
            <a:off x="-280125" y="6087096"/>
            <a:ext cx="1171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 rot="-5400000">
            <a:off x="-811575" y="7745922"/>
            <a:ext cx="22347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 / Disadvantages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4"/>
          <p:cNvSpPr txBox="1"/>
          <p:nvPr/>
        </p:nvSpPr>
        <p:spPr>
          <a:xfrm rot="-5400000">
            <a:off x="-56300" y="9177073"/>
            <a:ext cx="724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entury Gothic"/>
                <a:ea typeface="Century Gothic"/>
                <a:cs typeface="Century Gothic"/>
                <a:sym typeface="Century Gothic"/>
              </a:rPr>
              <a:t>CI.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4"/>
          <p:cNvSpPr txBox="1"/>
          <p:nvPr/>
        </p:nvSpPr>
        <p:spPr>
          <a:xfrm>
            <a:off x="1092300" y="9181400"/>
            <a:ext cx="2874600" cy="527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of the inhalation anesthetic drugs are contraindicated in head injury.</a:t>
            </a:r>
            <a:endParaRPr b="1"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287225" y="1115225"/>
            <a:ext cx="6338100" cy="17922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need for special equipments.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 induction &amp; recovery </a:t>
            </a:r>
            <a:r>
              <a:rPr lang="en-US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EXCEPT</a:t>
            </a:r>
            <a:r>
              <a:rPr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benzodiazepines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Injected slowly (rapid induction)</a:t>
            </a:r>
            <a:r>
              <a:rPr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compared with inhalation.</a:t>
            </a:r>
            <a:endParaRPr>
              <a:solidFill>
                <a:schemeClr val="dk1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Recovery is due to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redistribution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from CNS.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 u="sng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Analgesic activity: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Opioids &amp; ketamine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 u="sng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Amnesic action:</a:t>
            </a:r>
            <a:r>
              <a:rPr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benzodiazepines &amp; ketamine.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used alone in short operation &amp; Outpatients anesthesia.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Intravenous Anesthetics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290075" y="3364700"/>
            <a:ext cx="6338100" cy="1092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 with hypovolemia or shock suffer from severe hypotension so I can’t give them Barbiturates, Propofol, Etomidate and Benzodiazepines since they decrease BP. We can give them Katamine because it’s the only one that increase sympathetic→↑BP.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5" name="Google Shape;375;p26"/>
          <p:cNvGraphicFramePr/>
          <p:nvPr/>
        </p:nvGraphicFramePr>
        <p:xfrm>
          <a:off x="-12162" y="4485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421525"/>
                <a:gridCol w="2467875"/>
                <a:gridCol w="2254100"/>
                <a:gridCol w="1714500"/>
              </a:tblGrid>
              <a:tr h="1342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Ultrashort acting barbiturates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-Thiopen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-Methohexi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B7B7B7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Ends with al or one, Hypnotic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B7B7B7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Propofol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Hypnotic(Non Barbiturate)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Hypnotic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-Mida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zolam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 u="sng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 u="sng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Lora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B7B7B7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Hypnotic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B7B7B7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B7B7B7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anxiolytics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B7B7B7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2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(1 min)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(high lipid solubility)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slower than other agent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Ultra short (15 - 20 min)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undergo </a:t>
                      </a:r>
                      <a:r>
                        <a:rPr b="1"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Redistribution</a:t>
                      </a:r>
                      <a:r>
                        <a:rPr lang="en-US" sz="1200">
                          <a:solidFill>
                            <a:srgbClr val="3BB7B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solidFill>
                          <a:srgbClr val="3BB7B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slowly by the liver 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recovery.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hangover.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Rapidly in liver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( 10 times - Elimination ½ = 30 – 60 min).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Faster recovery than thiopental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induction and recovery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*reserved for preanesthetic</a:t>
                      </a:r>
                      <a:endParaRPr sz="12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-Potent anesthetic.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Induction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major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surgery.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Alone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in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surgery.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-In head injuries :    ICP.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-Antiemetic action.</a:t>
                      </a:r>
                      <a:endParaRPr sz="12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ICP.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-No pain.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-anxiolytic and </a:t>
                      </a:r>
                      <a:r>
                        <a:rPr b="1" lang="en-US" sz="12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amnesic action.</a:t>
                      </a:r>
                      <a:endParaRPr b="1" sz="125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Induction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of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general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anesthesia.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Alone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</a:t>
                      </a:r>
                      <a:r>
                        <a:rPr lang="en-US" sz="12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procedure (endoscopy).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-In balanced anesthesia (Midazolam).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-CVS collapse and respiratory depression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15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(laryngospasm,bronchospasm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-precipitate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porphyria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attack. </a:t>
                      </a:r>
                      <a:r>
                        <a:rPr lang="en-US" sz="12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(enzyme inducers)</a:t>
                      </a:r>
                      <a:endParaRPr sz="12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-hypersensitivity reaction.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 collapse (Hypotension)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-CVS and respiratory depression.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-Excitation (involuntary movements). </a:t>
                      </a:r>
                      <a:r>
                        <a:rPr lang="en-US" sz="1100">
                          <a:solidFill>
                            <a:srgbClr val="3BB8B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(like enflurane)</a:t>
                      </a:r>
                      <a:endParaRPr sz="1100">
                        <a:solidFill>
                          <a:srgbClr val="3BB8B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Pain at site of injection.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-Expensive.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-Clinical infections due to bacterial contamination. 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respiratory depression.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-CVS collapse (Hypotension)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8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</a:rPr>
                        <a:t>-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Respiratory patients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COPD</a:t>
                      </a:r>
                      <a:endParaRPr b="1" sz="1200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-Porphyria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-severe hypotension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(hypovolemic &amp; shock patient)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6" name="Google Shape;376;p26"/>
          <p:cNvSpPr txBox="1"/>
          <p:nvPr/>
        </p:nvSpPr>
        <p:spPr>
          <a:xfrm>
            <a:off x="5234093" y="9490448"/>
            <a:ext cx="1542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D.O.A =duration of action</a:t>
            </a:r>
            <a:endParaRPr sz="1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 rot="-5400000">
            <a:off x="-163950" y="710400"/>
            <a:ext cx="7401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8" name="Google Shape;378;p26"/>
          <p:cNvSpPr txBox="1"/>
          <p:nvPr/>
        </p:nvSpPr>
        <p:spPr>
          <a:xfrm rot="-5400000">
            <a:off x="-188700" y="1532400"/>
            <a:ext cx="7188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Onset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9" name="Google Shape;379;p26"/>
          <p:cNvSpPr txBox="1"/>
          <p:nvPr/>
        </p:nvSpPr>
        <p:spPr>
          <a:xfrm rot="-5400000">
            <a:off x="-82050" y="2103650"/>
            <a:ext cx="6780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D.O.A*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 rot="-5400000">
            <a:off x="-479400" y="3164300"/>
            <a:ext cx="13002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Metabolization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26"/>
          <p:cNvSpPr txBox="1"/>
          <p:nvPr/>
        </p:nvSpPr>
        <p:spPr>
          <a:xfrm rot="-5400000">
            <a:off x="-118425" y="4943725"/>
            <a:ext cx="5988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" name="Google Shape;382;p26"/>
          <p:cNvSpPr txBox="1"/>
          <p:nvPr/>
        </p:nvSpPr>
        <p:spPr>
          <a:xfrm rot="-5400000">
            <a:off x="-73500" y="6971825"/>
            <a:ext cx="602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3" name="Google Shape;383;p26"/>
          <p:cNvSpPr txBox="1"/>
          <p:nvPr/>
        </p:nvSpPr>
        <p:spPr>
          <a:xfrm rot="-5400000">
            <a:off x="-57050" y="8904725"/>
            <a:ext cx="512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C.I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4" name="Google Shape;384;p26"/>
          <p:cNvCxnSpPr/>
          <p:nvPr/>
        </p:nvCxnSpPr>
        <p:spPr>
          <a:xfrm>
            <a:off x="1792384" y="5132184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26"/>
          <p:cNvSpPr/>
          <p:nvPr/>
        </p:nvSpPr>
        <p:spPr>
          <a:xfrm>
            <a:off x="-12150" y="0"/>
            <a:ext cx="6870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Intravenous Anesthetics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6" name="Google Shape;386;p26"/>
          <p:cNvCxnSpPr/>
          <p:nvPr/>
        </p:nvCxnSpPr>
        <p:spPr>
          <a:xfrm>
            <a:off x="3163984" y="4674984"/>
            <a:ext cx="0" cy="17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93" name="Google Shape;393;p27"/>
          <p:cNvGraphicFramePr/>
          <p:nvPr/>
        </p:nvGraphicFramePr>
        <p:xfrm>
          <a:off x="-37" y="527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416025"/>
                <a:gridCol w="2270600"/>
                <a:gridCol w="2315025"/>
                <a:gridCol w="1856350"/>
              </a:tblGrid>
              <a:tr h="848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Etomidate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Ultrashort acting hypnotic (Non Barbiturates)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etamine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given IV, IM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(Children)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Opiate drugs</a:t>
                      </a:r>
                      <a:endParaRPr b="1"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-Fentanyl -</a:t>
                      </a:r>
                      <a:r>
                        <a:rPr b="1" lang="en-US" sz="1200" u="sng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</a:t>
                      </a:r>
                      <a:r>
                        <a:rPr b="1" lang="en-US" sz="1200" u="sng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fen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tanil</a:t>
                      </a:r>
                      <a:endParaRPr b="1" sz="1200">
                        <a:solidFill>
                          <a:srgbClr val="F6B26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 u="sng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Suf</a:t>
                      </a:r>
                      <a:r>
                        <a:rPr b="1" lang="en-US" sz="1200" u="sng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tanil</a:t>
                      </a: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</a:t>
                      </a:r>
                      <a:r>
                        <a:rPr b="1" lang="en-US" sz="1200" u="sng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Remif</a:t>
                      </a:r>
                      <a:r>
                        <a:rPr b="1" lang="en-US" sz="1200" u="sng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b="1" lang="en-US" sz="1200">
                          <a:solidFill>
                            <a:srgbClr val="F6B26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tanil</a:t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5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but in comparison to other I.V it’s slow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6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Rapidly in liver.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fairly fast recovery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less hangover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---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---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0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      ----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100">
                          <a:solidFill>
                            <a:srgbClr val="FE444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Dissociative anesthesia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Analgesic activity,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Amnesic action ,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immobility, complete separation from the surrounding environment).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-Used in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(hypovolemic, shock &amp; elderly) patients.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-Potent bronchodilator (asthmatics).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E444A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Potent analgesia.</a:t>
                      </a:r>
                      <a:endParaRPr sz="1100">
                        <a:solidFill>
                          <a:srgbClr val="FE444A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anesthetic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-Neuroleptanalgesia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(Fentanyl+Droperidol 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-Neuroleptanesthesia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(Fentanyl+Droperidol+ nitrous oxide).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Minimal </a:t>
                      </a:r>
                      <a:r>
                        <a:rPr lang="en-US" sz="1100" u="sng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</a:t>
                      </a:r>
                      <a:r>
                        <a:rPr lang="en-US" sz="1100" u="sng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respiratory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depressant effects.</a:t>
                      </a:r>
                      <a:endParaRPr sz="1100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-Involuntary movements during induction (diazepam).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-Postoperative nausea &amp; vomiting.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-Pain: at the site of injection.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E444A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-Adrenal suppression</a:t>
                      </a:r>
                      <a:endParaRPr b="1" sz="1100">
                        <a:solidFill>
                          <a:srgbClr val="FE444A"/>
                        </a:solidFill>
                        <a:highlight>
                          <a:srgbClr val="D9D9D9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Risk of hypertension and   cerebral hemorrhage    ICP</a:t>
                      </a:r>
                      <a:endParaRPr b="1"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-Postoperative: -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hallucination vivid dreams &amp; disorientation &amp; illusions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   BP &amp; cardiac output → </a:t>
                      </a:r>
                      <a:endParaRPr sz="11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(­    central sympathetic activity).</a:t>
                      </a:r>
                      <a:endParaRPr sz="11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Increases plasma catecholamine levels→    ICP</a:t>
                      </a:r>
                      <a:endParaRPr sz="110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ADRs: طبعاً على حسب استخدامنا لهم ممكن يكون سايد افيكت وممكن نستخدمه بطريقة تفيدنا</a:t>
                      </a:r>
                      <a:endParaRPr sz="11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Respiratory depression, bronchospasm 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-(wooden rigidity).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-Hypotension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-nausea &amp; vomiting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-Increase in ICP -Urinary retention.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-Prolongation of labor &amp; fetal distress.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1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                 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---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 injuries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 diseases (hypertension-stroke).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</a:rPr>
                        <a:t>But is the drug of choice in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hypovolemic &amp; shock patient</a:t>
                      </a:r>
                      <a:endParaRPr b="1" sz="11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 injuries.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-Pregnancy.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-Bronchial asthma.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-Chronic obstructive lung diseases.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-Hypovolemic shock (Large dose only)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4" name="Google Shape;394;p27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Intravenous Anesthetics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5" name="Google Shape;395;p27"/>
          <p:cNvCxnSpPr/>
          <p:nvPr/>
        </p:nvCxnSpPr>
        <p:spPr>
          <a:xfrm rot="10800000">
            <a:off x="4296350" y="5708175"/>
            <a:ext cx="27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6" name="Google Shape;396;p27"/>
          <p:cNvSpPr txBox="1"/>
          <p:nvPr/>
        </p:nvSpPr>
        <p:spPr>
          <a:xfrm rot="-5400000">
            <a:off x="-135000" y="810575"/>
            <a:ext cx="7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7" name="Google Shape;397;p27"/>
          <p:cNvSpPr txBox="1"/>
          <p:nvPr/>
        </p:nvSpPr>
        <p:spPr>
          <a:xfrm rot="-5400000">
            <a:off x="-60475" y="2136900"/>
            <a:ext cx="62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D.O.A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98" name="Google Shape;398;p27"/>
          <p:cNvSpPr txBox="1"/>
          <p:nvPr/>
        </p:nvSpPr>
        <p:spPr>
          <a:xfrm rot="-5400000">
            <a:off x="-138150" y="2743100"/>
            <a:ext cx="73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Metabolization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99" name="Google Shape;399;p27"/>
          <p:cNvSpPr txBox="1"/>
          <p:nvPr/>
        </p:nvSpPr>
        <p:spPr>
          <a:xfrm rot="-5400000">
            <a:off x="-42450" y="4031638"/>
            <a:ext cx="598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0" name="Google Shape;400;p27"/>
          <p:cNvSpPr txBox="1"/>
          <p:nvPr/>
        </p:nvSpPr>
        <p:spPr>
          <a:xfrm rot="-5400000">
            <a:off x="-71700" y="6639363"/>
            <a:ext cx="5988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7"/>
          <p:cNvSpPr txBox="1"/>
          <p:nvPr/>
        </p:nvSpPr>
        <p:spPr>
          <a:xfrm rot="-5400000">
            <a:off x="-73050" y="9099800"/>
            <a:ext cx="5076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C.I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 rot="-5400000">
            <a:off x="-105675" y="1587950"/>
            <a:ext cx="6570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onset</a:t>
            </a:r>
            <a:endParaRPr/>
          </a:p>
        </p:txBody>
      </p:sp>
      <p:cxnSp>
        <p:nvCxnSpPr>
          <p:cNvPr id="403" name="Google Shape;403;p27"/>
          <p:cNvCxnSpPr/>
          <p:nvPr/>
        </p:nvCxnSpPr>
        <p:spPr>
          <a:xfrm rot="10800000">
            <a:off x="2924750" y="6698775"/>
            <a:ext cx="27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27"/>
          <p:cNvCxnSpPr/>
          <p:nvPr/>
        </p:nvCxnSpPr>
        <p:spPr>
          <a:xfrm rot="10800000">
            <a:off x="4448750" y="7689375"/>
            <a:ext cx="27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27"/>
          <p:cNvCxnSpPr/>
          <p:nvPr/>
        </p:nvCxnSpPr>
        <p:spPr>
          <a:xfrm rot="10800000">
            <a:off x="2924750" y="7003575"/>
            <a:ext cx="27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27"/>
          <p:cNvSpPr txBox="1"/>
          <p:nvPr/>
        </p:nvSpPr>
        <p:spPr>
          <a:xfrm>
            <a:off x="2686600" y="6678125"/>
            <a:ext cx="2315100" cy="1837200"/>
          </a:xfrm>
          <a:prstGeom prst="rect">
            <a:avLst/>
          </a:prstGeom>
          <a:noFill/>
          <a:ln cap="flat" cmpd="sng" w="19050">
            <a:solidFill>
              <a:srgbClr val="F6B26B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Opiate drugs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8"/>
          <p:cNvSpPr/>
          <p:nvPr/>
        </p:nvSpPr>
        <p:spPr>
          <a:xfrm>
            <a:off x="287225" y="1444625"/>
            <a:ext cx="6338100" cy="19101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( Opiate drugs)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state of analgesia, sedation and muscle relaxation</a:t>
            </a:r>
            <a:r>
              <a:rPr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without loss of consciousness.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for diagnostic procedures that require cooperation of the patient.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Innovar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(Fentanyl + Droperidol ).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>
                <a:solidFill>
                  <a:srgbClr val="3BB8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Blocks dopamine release</a:t>
            </a:r>
            <a:endParaRPr sz="1200">
              <a:solidFill>
                <a:srgbClr val="3BB8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Contraindicated in parkinsonism.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28"/>
          <p:cNvSpPr/>
          <p:nvPr/>
        </p:nvSpPr>
        <p:spPr>
          <a:xfrm>
            <a:off x="287225" y="987550"/>
            <a:ext cx="2428800" cy="45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Neurolept</a:t>
            </a:r>
            <a:r>
              <a:rPr b="1" lang="en-US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analgesia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287225" y="4340225"/>
            <a:ext cx="6338100" cy="9792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combination of (Fentanyl + Droperidol + nitrous   oxide).</a:t>
            </a:r>
            <a:endParaRPr b="1" sz="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287225" y="3883150"/>
            <a:ext cx="2428800" cy="45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Neurolept</a:t>
            </a:r>
            <a:r>
              <a:rPr b="1" lang="en-US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anesthesia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5231175" y="671550"/>
            <a:ext cx="12411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</a:t>
            </a: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</a:t>
            </a: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only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rgbClr val="3BB7B2"/>
          </a:solidFill>
          <a:ln cap="flat" cmpd="sng" w="9525">
            <a:solidFill>
              <a:srgbClr val="3BB7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25" name="Google Shape;425;p29"/>
          <p:cNvGraphicFramePr/>
          <p:nvPr/>
        </p:nvGraphicFramePr>
        <p:xfrm>
          <a:off x="0" y="52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{AF7D09F6-B579-4929-A334-2C8DAA6C0524}</a:tableStyleId>
              </a:tblPr>
              <a:tblGrid>
                <a:gridCol w="1054875"/>
                <a:gridCol w="1431975"/>
                <a:gridCol w="1306300"/>
                <a:gridCol w="1006475"/>
                <a:gridCol w="1253750"/>
                <a:gridCol w="777025"/>
              </a:tblGrid>
              <a:tr h="357950"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Inhalation Anesthetics</a:t>
                      </a:r>
                      <a:endParaRPr sz="1100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DDD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970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</a:rPr>
                        <a:t>Drug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</a:rPr>
                        <a:t>Characters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</a:rPr>
                        <a:t>S/E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</a:rPr>
                        <a:t>C/I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</a:rPr>
                        <a:t>Uses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</a:tr>
              <a:tr h="1572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Methoxy-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flurane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B7B7B7"/>
                          </a:highlight>
                        </a:rPr>
                        <a:t>NOT USED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B7B7B7"/>
                        </a:highlight>
                      </a:endParaRPr>
                    </a:p>
                    <a:p>
                      <a:pPr indent="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For veterinary use only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Slow induction, nephrotoxicity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No longer used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 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highest </a:t>
                      </a:r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solubility,</a:t>
                      </a:r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 potency - slowest induction &amp; recovery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lowest MAC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3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Halothane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(</a:t>
                      </a: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Pleasant odor)</a:t>
                      </a:r>
                      <a:endParaRPr b="1" sz="1000">
                        <a:solidFill>
                          <a:schemeClr val="dk2"/>
                        </a:solidFill>
                        <a:highlight>
                          <a:srgbClr val="B7B7B7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non-irritant.</a:t>
                      </a:r>
                      <a:endParaRPr sz="1000"/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Slow induction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Very potent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Weak analgesic.</a:t>
                      </a:r>
                      <a:endParaRPr sz="1000"/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Can be used in children.</a:t>
                      </a:r>
                      <a:endParaRPr sz="1000"/>
                    </a:p>
                    <a:p>
                      <a:pPr indent="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0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Hepatotoxicity </a:t>
                      </a:r>
                      <a:r>
                        <a:rPr b="1" lang="en-US" sz="1000" u="sng">
                          <a:solidFill>
                            <a:srgbClr val="9E9E9E"/>
                          </a:solidFill>
                        </a:rPr>
                        <a:t>(adult only)</a:t>
                      </a:r>
                      <a:endParaRPr b="1" sz="1000" u="sng">
                        <a:solidFill>
                          <a:srgbClr val="9E9E9E"/>
                        </a:solidFill>
                      </a:endParaRPr>
                    </a:p>
                    <a:p>
                      <a:pPr indent="-63500" lvl="0" marL="0" marR="27432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Malignant hyperthermia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Sensitization of heart to catecholamines → arrhythmias.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 pheochromocytoma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since it does not cause hepatotoxicity in children and has 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pleasant smell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,</a:t>
                      </a:r>
                      <a:r>
                        <a:rPr lang="en-US" sz="100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000"/>
                        <a:t>can be used with children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29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Enflurane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(</a:t>
                      </a: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pungent odor)</a:t>
                      </a:r>
                      <a:endParaRPr b="1" sz="1000">
                        <a:solidFill>
                          <a:schemeClr val="dk2"/>
                        </a:solidFill>
                        <a:highlight>
                          <a:srgbClr val="B7B7B7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</a:t>
                      </a:r>
                      <a:r>
                        <a:rPr lang="en-US" sz="1000"/>
                        <a:t>etabolized to fluoride (8%),</a:t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</a:rPr>
                        <a:t>excreted by kidney</a:t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Airway irritation</a:t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CNS stimulation (Epilepsy-like seizure- </a:t>
                      </a: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abnormal EEG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).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>
                          <a:highlight>
                            <a:srgbClr val="D9D9D9"/>
                          </a:highlight>
                        </a:rPr>
                        <a:t>patients with seizure disorders.</a:t>
                      </a:r>
                      <a:endParaRPr sz="1000">
                        <a:highlight>
                          <a:srgbClr val="D9D9D9"/>
                        </a:highlight>
                      </a:endParaRPr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highlight>
                            <a:srgbClr val="D9D9D9"/>
                          </a:highlight>
                        </a:rPr>
                        <a:t> renal failures.</a:t>
                      </a:r>
                      <a:endParaRPr sz="1000">
                        <a:solidFill>
                          <a:srgbClr val="FF0000"/>
                        </a:solidFill>
                        <a:highlight>
                          <a:srgbClr val="D9D9D9"/>
                        </a:highlight>
                      </a:endParaRPr>
                    </a:p>
                    <a:p>
                      <a:pPr indent="0" lvl="0" marL="457200" marR="88900" rtl="1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18288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Epilepsy patient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82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Isoflurane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</a:rPr>
                        <a:t>(Forane)</a:t>
                      </a:r>
                      <a:endParaRPr b="1" sz="1000">
                        <a:solidFill>
                          <a:schemeClr val="dk2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(</a:t>
                      </a:r>
                      <a:r>
                        <a:rPr b="1" lang="en-US" sz="1000">
                          <a:solidFill>
                            <a:schemeClr val="dk2"/>
                          </a:solidFill>
                          <a:highlight>
                            <a:srgbClr val="B7B7B7"/>
                          </a:highlight>
                        </a:rPr>
                        <a:t>Pungent odor)</a:t>
                      </a:r>
                      <a:endParaRPr b="1" sz="1000">
                        <a:solidFill>
                          <a:schemeClr val="dk2"/>
                        </a:solidFill>
                        <a:highlight>
                          <a:srgbClr val="B7B7B7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Stable compound.</a:t>
                      </a:r>
                      <a:endParaRPr sz="1000"/>
                    </a:p>
                    <a:p>
                      <a:pPr indent="-63500" lvl="0" marL="27432" marR="27432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No nephrotoxicity.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No hepatotoxicity.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82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Sevoflurane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0000"/>
                          </a:solidFill>
                          <a:highlight>
                            <a:srgbClr val="B7B7B7"/>
                          </a:highlight>
                        </a:rPr>
                        <a:t>(better smell</a:t>
                      </a:r>
                      <a:r>
                        <a:rPr b="1" lang="en-US" sz="1000" u="sng">
                          <a:solidFill>
                            <a:srgbClr val="FF0000"/>
                          </a:solidFill>
                          <a:highlight>
                            <a:srgbClr val="B7B7B7"/>
                          </a:highlight>
                        </a:rPr>
                        <a:t>)</a:t>
                      </a:r>
                      <a:endParaRPr b="1" sz="1000">
                        <a:solidFill>
                          <a:srgbClr val="FFFFFF"/>
                        </a:solidFill>
                        <a:highlight>
                          <a:srgbClr val="B7B7B7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No airway irritation (preferable for children)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with children.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9475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Desflurane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-US" sz="1000">
                          <a:solidFill>
                            <a:schemeClr val="accent1"/>
                          </a:solidFill>
                        </a:rPr>
                        <a:t>Powerful 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B7B7B7"/>
                          </a:highlight>
                        </a:rPr>
                        <a:t>pungent odor)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B7B7B7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Low boiling point (special equipment).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Its pungent odor lead to airway irritation and cough 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350"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Nitrous oxide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(Pungent odor)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Potent analgesic.</a:t>
                      </a:r>
                      <a:endParaRPr sz="1000"/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weak </a:t>
                      </a:r>
                      <a:r>
                        <a:rPr lang="en-US" sz="1000"/>
                        <a:t>anesthetic</a:t>
                      </a:r>
                      <a:r>
                        <a:rPr lang="en-US" sz="1000"/>
                        <a:t>.</a:t>
                      </a:r>
                      <a:endParaRPr sz="1000"/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Diffusion Hypoxia.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Inactivation of B</a:t>
                      </a: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12→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  megaloblastic anemia.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Abortion - Congenital anomalies.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leukopenia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Pregnancy.</a:t>
                      </a:r>
                      <a:endParaRPr sz="1000"/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Pernicious anemia.</a:t>
                      </a:r>
                      <a:endParaRPr sz="1000"/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Immunosuppression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Dental procedures</a:t>
                      </a:r>
                      <a:endParaRPr sz="1000"/>
                    </a:p>
                    <a:p>
                      <a:pPr indent="-63500" lvl="0" marL="0" marR="18288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Balanced anesthesia.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(not used alone)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indent="-63500" lvl="0" marL="27432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Neuroleptanalgesia</a:t>
                      </a:r>
                      <a:endParaRPr sz="1000"/>
                    </a:p>
                    <a:p>
                      <a:pPr indent="-63500" lvl="0" marL="0" marR="301752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u="sng"/>
                        <a:t>Delivery.</a:t>
                      </a:r>
                      <a:endParaRPr sz="1000" u="sng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lowest solubility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fastest induction &amp; recovery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highest MAC and least in potency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6" name="Google Shape;426;p29"/>
          <p:cNvSpPr txBox="1"/>
          <p:nvPr/>
        </p:nvSpPr>
        <p:spPr>
          <a:xfrm>
            <a:off x="0" y="0"/>
            <a:ext cx="2631900" cy="527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0000"/>
                </a:solidFill>
              </a:rPr>
              <a:t>*</a:t>
            </a:r>
            <a:r>
              <a:rPr lang="en-US" sz="900">
                <a:solidFill>
                  <a:srgbClr val="FF0000"/>
                </a:solidFill>
              </a:rPr>
              <a:t>Prof. Hanan said </a:t>
            </a:r>
            <a:r>
              <a:rPr lang="en-US" sz="900">
                <a:solidFill>
                  <a:srgbClr val="FF0000"/>
                </a:solidFill>
              </a:rPr>
              <a:t>it's</a:t>
            </a:r>
            <a:r>
              <a:rPr lang="en-US" sz="900">
                <a:solidFill>
                  <a:srgbClr val="FF0000"/>
                </a:solidFill>
              </a:rPr>
              <a:t> important to know the </a:t>
            </a:r>
            <a:r>
              <a:rPr lang="en-US" sz="900">
                <a:solidFill>
                  <a:srgbClr val="FF0000"/>
                </a:solidFill>
              </a:rPr>
              <a:t>characteristic</a:t>
            </a:r>
            <a:r>
              <a:rPr lang="en-US" sz="900">
                <a:solidFill>
                  <a:srgbClr val="FF0000"/>
                </a:solidFill>
              </a:rPr>
              <a:t> of each drug that make it unique (summarized here)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427" name="Google Shape;427;p29"/>
          <p:cNvSpPr txBox="1"/>
          <p:nvPr/>
        </p:nvSpPr>
        <p:spPr>
          <a:xfrm>
            <a:off x="4760700" y="0"/>
            <a:ext cx="2069700" cy="527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النقاط المهمة واللي ركزوا عليها بروف حنان ودكتور اشفاق موجودة بالجدولين 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rgbClr val="3BB7B2"/>
          </a:solidFill>
          <a:ln cap="flat" cmpd="sng" w="9525">
            <a:solidFill>
              <a:srgbClr val="3BB7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30"/>
          <p:cNvSpPr txBox="1"/>
          <p:nvPr>
            <p:ph idx="12" type="sldNum"/>
          </p:nvPr>
        </p:nvSpPr>
        <p:spPr>
          <a:xfrm>
            <a:off x="7529513" y="88730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35" name="Google Shape;435;p30"/>
          <p:cNvGraphicFramePr/>
          <p:nvPr/>
        </p:nvGraphicFramePr>
        <p:xfrm>
          <a:off x="21425" y="547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{AF7D09F6-B579-4929-A334-2C8DAA6C0524}</a:tableStyleId>
              </a:tblPr>
              <a:tblGrid>
                <a:gridCol w="385900"/>
                <a:gridCol w="1052375"/>
                <a:gridCol w="1685925"/>
                <a:gridCol w="1390650"/>
                <a:gridCol w="990600"/>
                <a:gridCol w="1282075"/>
              </a:tblGrid>
              <a:tr h="368500"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Intravenous Anesthetics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7DDD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85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Drugs: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Characters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S/E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C/I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FFFFFF"/>
                          </a:solidFill>
                        </a:rPr>
                        <a:t>Uses: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8479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Thiopental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Rapid onset of action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Short duration (</a:t>
                      </a: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Redistribution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)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Potent anesthetic</a:t>
                      </a:r>
                      <a:r>
                        <a:rPr lang="en-US" sz="1000" u="sng"/>
                        <a:t> </a:t>
                      </a:r>
                      <a:endParaRPr sz="1000" u="sng"/>
                    </a:p>
                    <a:p>
                      <a:pPr indent="-63500" lvl="0" marL="0" marR="82296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↓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ICP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3500" lvl="0" marL="4572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CVS &amp; respiratory depression</a:t>
                      </a:r>
                      <a:endParaRPr sz="1000"/>
                    </a:p>
                    <a:p>
                      <a:pPr indent="-63500" lvl="0" marL="45720" marR="54864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precipitate porphyria attack</a:t>
                      </a:r>
                      <a:endParaRPr sz="1000"/>
                    </a:p>
                    <a:p>
                      <a:pPr indent="-6350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hypersensitivity reaction</a:t>
                      </a:r>
                      <a:r>
                        <a:rPr lang="en-US" sz="1000">
                          <a:solidFill>
                            <a:srgbClr val="9E9E9E"/>
                          </a:solidFill>
                        </a:rPr>
                        <a:t>(sulfat)</a:t>
                      </a:r>
                      <a:endParaRPr sz="1000"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72644" lvl="0" marL="54864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Hypotensive patient</a:t>
                      </a:r>
                      <a:endParaRPr sz="1000"/>
                    </a:p>
                    <a:p>
                      <a:pPr indent="-72644" lvl="0" marL="0" marR="9144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porphyria patients</a:t>
                      </a:r>
                      <a:endParaRPr sz="1000"/>
                    </a:p>
                    <a:p>
                      <a:pPr indent="-63500" lvl="0" marL="0" marR="9144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chronic obstructive lung disease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induction in major surgery and alone in minor surgery</a:t>
                      </a:r>
                      <a:r>
                        <a:rPr lang="en-US" sz="1000">
                          <a:solidFill>
                            <a:srgbClr val="92D050"/>
                          </a:solidFill>
                        </a:rPr>
                        <a:t>.</a:t>
                      </a:r>
                      <a:endParaRPr sz="1000">
                        <a:solidFill>
                          <a:srgbClr val="92D050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(dentistry)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  <a:p>
                      <a:pPr indent="-6350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in head injuries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Methohexital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  <a:tr h="6881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</a:t>
                      </a:r>
                      <a:endParaRPr sz="11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Propofol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ICP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Antiemetic action.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Excitation (involuntary movements)</a:t>
                      </a:r>
                      <a:r>
                        <a:rPr lang="en-US" sz="1000">
                          <a:solidFill>
                            <a:srgbClr val="9E9E9E"/>
                          </a:solidFill>
                        </a:rPr>
                        <a:t>1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         ---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---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19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Etomidate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Char char="●"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Rapidly metabolized in liver </a:t>
                      </a:r>
                      <a:r>
                        <a:rPr lang="en-US" sz="10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(less hangover).</a:t>
                      </a:r>
                      <a:endParaRPr sz="10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3500" lvl="0" marL="45720" marR="118871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CVS and respiratory depressant effects.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Involuntary movements during induction (like diazepam).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Adrenal suppression</a:t>
                      </a:r>
                      <a:endParaRPr sz="1000" u="sng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---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</a:rPr>
                        <a:t>a safe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</a:rPr>
                        <a:t>Cardiovascular and respiratory  risk profile</a:t>
                      </a:r>
                      <a:endParaRPr b="1"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342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</a:t>
                      </a:r>
                      <a:endParaRPr sz="11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Dissociative anesthesia (Analgesic activity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Amnesic action)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given IV or IM (especially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children)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-US" sz="10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↑</a:t>
                      </a:r>
                      <a:r>
                        <a:rPr lang="en-US" sz="10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 sympathetic activity</a:t>
                      </a:r>
                      <a:r>
                        <a:rPr lang="en-US" sz="1000">
                          <a:solidFill>
                            <a:srgbClr val="9E9E9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>
                        <a:solidFill>
                          <a:srgbClr val="9E9E9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 bronchodilator.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Psychotomimetic effect after recovery ( 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hallucination vivid dreams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)</a:t>
                      </a:r>
                      <a:endParaRPr sz="1000" u="sng">
                        <a:solidFill>
                          <a:srgbClr val="FF0000"/>
                        </a:solidFill>
                      </a:endParaRPr>
                    </a:p>
                    <a:p>
                      <a:pPr indent="-72644" lvl="0" marL="0" marR="118871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↑ICP </a:t>
                      </a:r>
                      <a:r>
                        <a:rPr lang="en-US" sz="1000"/>
                        <a:t>- salivation</a:t>
                      </a:r>
                      <a:endParaRPr sz="1000"/>
                    </a:p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hypertension</a:t>
                      </a:r>
                      <a:endParaRPr sz="1000"/>
                    </a:p>
                    <a:p>
                      <a:pPr indent="-63500" lvl="0" marL="4572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cerebral hemorrhage.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Head injury</a:t>
                      </a:r>
                      <a:endParaRPr sz="1000"/>
                    </a:p>
                    <a:p>
                      <a:pPr indent="-63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Hypertensive patient</a:t>
                      </a:r>
                      <a:endParaRPr sz="1000"/>
                    </a:p>
                    <a:p>
                      <a:pPr indent="-63500" lvl="0" marL="4572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Cardiovascular disorders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hypovolemic, shock &amp; elderly patients</a:t>
                      </a:r>
                      <a:endParaRPr sz="1000" u="sng"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0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fentanyl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Potent analgesia.</a:t>
                      </a:r>
                      <a:r>
                        <a:rPr lang="en-US" sz="1000" u="sng"/>
                        <a:t> </a:t>
                      </a:r>
                      <a:endParaRPr sz="1000" u="sng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63500" lvl="0" marL="4572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u="sng"/>
                        <a:t>bronchospasm (wooden rigidity).</a:t>
                      </a:r>
                      <a:endParaRPr sz="1000" u="sng"/>
                    </a:p>
                    <a:p>
                      <a:pPr indent="-63500" lvl="0" marL="0" marR="27432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Hypotension</a:t>
                      </a:r>
                      <a:endParaRPr sz="1000"/>
                    </a:p>
                    <a:p>
                      <a:pPr indent="-63500" lvl="0" marL="0" marR="758952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↑ICP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27432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prolong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labor and fetal distress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63500" lvl="0" marL="45720" marR="27432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Urinary retention.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63500" lvl="0" marL="27432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Head injury.</a:t>
                      </a:r>
                      <a:endParaRPr sz="1000"/>
                    </a:p>
                    <a:p>
                      <a:pPr indent="-63500" lvl="0" marL="4572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Pregnancy.</a:t>
                      </a:r>
                      <a:endParaRPr sz="1000"/>
                    </a:p>
                    <a:p>
                      <a:pPr indent="-63500" lvl="0" marL="27432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 u="sng"/>
                        <a:t>Bronchial asthma +COPD</a:t>
                      </a:r>
                      <a:endParaRPr sz="1000" u="sng"/>
                    </a:p>
                    <a:p>
                      <a:pPr indent="-63500" lvl="0" marL="13716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Hypovolemic shock </a:t>
                      </a:r>
                      <a:endParaRPr sz="1000"/>
                    </a:p>
                  </a:txBody>
                  <a:tcPr marT="0" marB="0" marR="68575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/>
                        <a:t>Neuroleptanalgesia</a:t>
                      </a:r>
                      <a:endParaRPr sz="1000" u="sng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/>
                        <a:t>Neuroleptanesthesia</a:t>
                      </a:r>
                      <a:endParaRPr sz="1000" u="sng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Alfentanil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  <a:tr h="368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Sufentanil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  <a:tr h="556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Remifentanil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  <a:tr h="36850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diazepam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anxiolytic and 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amnesic action</a:t>
                      </a:r>
                      <a:endParaRPr sz="1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     ---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Respiratory patients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-72644" lvl="0" marL="54864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induction of general anesthesia.</a:t>
                      </a:r>
                      <a:endParaRPr sz="1000"/>
                    </a:p>
                    <a:p>
                      <a:pPr indent="-72644" lvl="0" marL="54864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Alone in minor procedure (endoscopy).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72644" lvl="0" marL="54864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In balanced anesthesia (Midazolam)</a:t>
                      </a:r>
                      <a:endParaRPr sz="1000"/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lorazepam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  <a:tr h="11563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Midazolam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(pre-anesthetic)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436" name="Google Shape;436;p30"/>
          <p:cNvSpPr txBox="1"/>
          <p:nvPr/>
        </p:nvSpPr>
        <p:spPr>
          <a:xfrm rot="-5400000">
            <a:off x="-529650" y="1861650"/>
            <a:ext cx="1469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Barbiturates</a:t>
            </a:r>
            <a:endParaRPr b="1" sz="1000">
              <a:solidFill>
                <a:schemeClr val="dk1"/>
              </a:solidFill>
            </a:endParaRPr>
          </a:p>
          <a:p>
            <a:pPr indent="0" lvl="0" marL="889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(Ultrashort acting)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437" name="Google Shape;437;p30"/>
          <p:cNvSpPr txBox="1"/>
          <p:nvPr/>
        </p:nvSpPr>
        <p:spPr>
          <a:xfrm rot="-5400000">
            <a:off x="-714525" y="3478500"/>
            <a:ext cx="19347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Hypnotic(NonBarbiturate)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438" name="Google Shape;438;p30"/>
          <p:cNvSpPr txBox="1"/>
          <p:nvPr/>
        </p:nvSpPr>
        <p:spPr>
          <a:xfrm rot="-5400000">
            <a:off x="95625" y="5181900"/>
            <a:ext cx="1257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Ketamine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9" name="Google Shape;439;p30"/>
          <p:cNvSpPr txBox="1"/>
          <p:nvPr/>
        </p:nvSpPr>
        <p:spPr>
          <a:xfrm rot="-5400000">
            <a:off x="-295200" y="6981750"/>
            <a:ext cx="1000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Opioids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40" name="Google Shape;440;p30"/>
          <p:cNvSpPr txBox="1"/>
          <p:nvPr/>
        </p:nvSpPr>
        <p:spPr>
          <a:xfrm rot="-5400000">
            <a:off x="-552000" y="8767800"/>
            <a:ext cx="15138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Benzodiazepines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690223" y="463296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1"/>
          <p:cNvSpPr txBox="1"/>
          <p:nvPr/>
        </p:nvSpPr>
        <p:spPr>
          <a:xfrm>
            <a:off x="306225" y="1252138"/>
            <a:ext cx="6254400" cy="8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Which of the following is an inhalation anesthetic?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Etomidate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Nitrous Oxide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Prochlorperazine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Diazepam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Which of the following can be used as an adjunct to general  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anesthetics?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Succinylcholine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Ranitidine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Prochlorperazine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Diphenhydramine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The ____ the MAC, the ____ the Drug: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higher, more potent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higher, less potent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lower, more potent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lower, less potent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Which of the following is more potent?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Nitrous Oxide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Sevoflurane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Enflurane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Halothane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A patient with liver failure is undergoing surgery. Which of the   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following should not be used?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Nitrous Oxide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Sevoflurane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Enflurane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Halothane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5391225" y="8623850"/>
            <a:ext cx="14391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Answers: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C&amp;B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0" y="0"/>
            <a:ext cx="6858000" cy="6198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to know!! 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259950" y="1165925"/>
            <a:ext cx="6338100" cy="2779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يوجد اختلاف كبير بين سلايدات البنات والعيال!!</a:t>
            </a:r>
            <a:endParaRPr b="1" sz="1600" u="sng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1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entury Gothic"/>
              <a:buChar char="●"/>
            </a:pPr>
            <a:r>
              <a:rPr b="1" lang="en-US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دكتور اشفاق حذف سلايدات كثيرة من عند العيال وقال اللي بيجي بالاختبار المشترك فقط.</a:t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1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entury Gothic"/>
              <a:buChar char="●"/>
            </a:pPr>
            <a:r>
              <a:rPr b="1" lang="en-US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اللون الوردي موجود بسلايدات البنات فقط.</a:t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1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entury Gothic"/>
              <a:buChar char="●"/>
            </a:pPr>
            <a:r>
              <a:rPr b="1" lang="en-US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جدول السميري مهم ، يحتوي على المعلومات المشتركة اللي ركزوا عليها الدكاترة من كلا الطرفين.</a:t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1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entury Gothic"/>
              <a:buChar char="●"/>
            </a:pPr>
            <a:r>
              <a:rPr b="1" lang="en-US" sz="1600">
                <a:solidFill>
                  <a:srgbClr val="FF0000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الهايلايت الرمادي:</a:t>
            </a:r>
            <a:r>
              <a:rPr b="1" lang="en-US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هو اللي اضافته او عدلت عليه </a:t>
            </a:r>
            <a:r>
              <a:rPr b="1" lang="en-US" sz="16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بروف حنان</a:t>
            </a:r>
            <a:r>
              <a:rPr b="1" lang="en-US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بعد ما ارسلنا لها شغل التيم.</a:t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259950" y="4339450"/>
            <a:ext cx="6338100" cy="1203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●"/>
            </a:pPr>
            <a:r>
              <a:rPr b="1" lang="en-US">
                <a:solidFill>
                  <a:srgbClr val="FF0000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 inhalation anesthetics increase ICP  contraidicated in  head injuries.</a:t>
            </a:r>
            <a:endParaRPr b="1">
              <a:solidFill>
                <a:srgbClr val="FF0000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●"/>
            </a:pPr>
            <a:r>
              <a:rPr b="1" lang="en-US">
                <a:solidFill>
                  <a:srgbClr val="FF0000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All intravenous anesthetics decrease ICP except ketamine  &amp; opioids.</a:t>
            </a:r>
            <a:endParaRPr b="1">
              <a:solidFill>
                <a:srgbClr val="FF0000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2"/>
          <p:cNvSpPr txBox="1"/>
          <p:nvPr/>
        </p:nvSpPr>
        <p:spPr>
          <a:xfrm>
            <a:off x="269475" y="1274251"/>
            <a:ext cx="5700600" cy="6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6- Which of the following has analgesic </a:t>
            </a:r>
            <a:r>
              <a:rPr b="1" lang="en-US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amnesic actions: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Thiopental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Etomidate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Midazolam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Ketamine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 A patient undergoing major surgery has a head injury. Which of the following is indicated?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Ultrashort acting barbiturates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Opioids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Benzodiazepines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Ultrashort acting hypnotics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 Which of the following is contraindicated in asthmatics?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Ketamine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Diazepam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Fentanyl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lphaUcParenR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Lorazepam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32"/>
          <p:cNvSpPr txBox="1"/>
          <p:nvPr/>
        </p:nvSpPr>
        <p:spPr>
          <a:xfrm>
            <a:off x="5421875" y="8585550"/>
            <a:ext cx="14214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Answers:</a:t>
            </a:r>
            <a:endParaRPr sz="12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7B7B7"/>
                </a:solidFill>
              </a:rPr>
              <a:t>6- D</a:t>
            </a:r>
            <a:endParaRPr sz="12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7B7B7"/>
                </a:solidFill>
              </a:rPr>
              <a:t>7- A</a:t>
            </a:r>
            <a:endParaRPr sz="12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7B7B7"/>
                </a:solidFill>
              </a:rPr>
              <a:t>8- C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SAQ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33"/>
          <p:cNvSpPr txBox="1"/>
          <p:nvPr/>
        </p:nvSpPr>
        <p:spPr>
          <a:xfrm>
            <a:off x="672000" y="1464430"/>
            <a:ext cx="5597400" cy="3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the adjuncts to general anesthetics with two examples: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rabicPeriod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Preanesthetics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Opiates (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Morphine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Anticholinergics (Hyoscine)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entury Gothic"/>
              <a:buAutoNum type="arabicPeriod"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Neuromuscular blocking agents (Succinylcholine, 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vecuronium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the mechanism of action of general anesthetics: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 in the lecture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4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4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Pharm437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@gmail.com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55850" y="6401650"/>
            <a:ext cx="2124900" cy="3399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600">
                <a:latin typeface="Century Gothic"/>
                <a:ea typeface="Century Gothic"/>
                <a:cs typeface="Century Gothic"/>
                <a:sym typeface="Century Gothic"/>
              </a:rPr>
              <a:t>References: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34"/>
          <p:cNvSpPr txBox="1"/>
          <p:nvPr/>
        </p:nvSpPr>
        <p:spPr>
          <a:xfrm>
            <a:off x="1929000" y="654800"/>
            <a:ext cx="3000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leaders: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34"/>
          <p:cNvSpPr txBox="1"/>
          <p:nvPr/>
        </p:nvSpPr>
        <p:spPr>
          <a:xfrm>
            <a:off x="1747200" y="1987500"/>
            <a:ext cx="33636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71650" y="6756200"/>
            <a:ext cx="47118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Doctors’ slides and notes.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Pharmacology Team 435.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4"/>
          <p:cNvSpPr txBox="1"/>
          <p:nvPr/>
        </p:nvSpPr>
        <p:spPr>
          <a:xfrm>
            <a:off x="3115925" y="2617750"/>
            <a:ext cx="31767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Rinad Alghoraiby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Alanoud Almansour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Sarah 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Alkathiri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Shahad Altayash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Sara Alsultan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    Ghada Alqarni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Rahaf Althnayan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Rawan altamimi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Noura Alothaim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Aljoharah Alshunaifi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Alanoud Almufarrej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Razan Alhamidi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0" y="1109275"/>
            <a:ext cx="67788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Ghaida Saad Alsanad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Omar Alsuhaibani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34"/>
          <p:cNvSpPr txBox="1"/>
          <p:nvPr/>
        </p:nvSpPr>
        <p:spPr>
          <a:xfrm>
            <a:off x="329700" y="2573613"/>
            <a:ext cx="31767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Adel 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Alsuhaibani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Sultan alnasser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628650" y="7845100"/>
            <a:ext cx="5495700" cy="10350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 thank for      :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Dimah Alaraifi - Hadeel Awartani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Renad Alswilmy - Laila Alsabbagh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4252150" y="7942550"/>
            <a:ext cx="250200" cy="2217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5786370" y="9181400"/>
            <a:ext cx="8286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0" y="0"/>
            <a:ext cx="6858000" cy="6198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overview: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695450" y="647700"/>
            <a:ext cx="3467100" cy="61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Anesthesia 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22" name="Google Shape;122;p15"/>
          <p:cNvCxnSpPr>
            <a:stCxn id="121" idx="2"/>
          </p:cNvCxnSpPr>
          <p:nvPr/>
        </p:nvCxnSpPr>
        <p:spPr>
          <a:xfrm>
            <a:off x="3429000" y="1267500"/>
            <a:ext cx="4800" cy="432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5"/>
          <p:cNvCxnSpPr/>
          <p:nvPr/>
        </p:nvCxnSpPr>
        <p:spPr>
          <a:xfrm rot="10800000">
            <a:off x="726300" y="1695450"/>
            <a:ext cx="5448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723900" y="1695450"/>
            <a:ext cx="0" cy="342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5"/>
          <p:cNvCxnSpPr/>
          <p:nvPr/>
        </p:nvCxnSpPr>
        <p:spPr>
          <a:xfrm flipH="1">
            <a:off x="6162600" y="1695450"/>
            <a:ext cx="9600" cy="609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5"/>
          <p:cNvSpPr/>
          <p:nvPr/>
        </p:nvSpPr>
        <p:spPr>
          <a:xfrm>
            <a:off x="123825" y="2009775"/>
            <a:ext cx="1809600" cy="619800"/>
          </a:xfrm>
          <a:prstGeom prst="roundRect">
            <a:avLst>
              <a:gd fmla="val 16667" name="adj"/>
            </a:avLst>
          </a:prstGeom>
          <a:solidFill>
            <a:srgbClr val="3BB7B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nhalational</a:t>
            </a:r>
            <a:r>
              <a:rPr b="1" lang="en-US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</p:txBody>
      </p:sp>
      <p:cxnSp>
        <p:nvCxnSpPr>
          <p:cNvPr id="127" name="Google Shape;127;p15"/>
          <p:cNvCxnSpPr>
            <a:stCxn id="126" idx="2"/>
          </p:cNvCxnSpPr>
          <p:nvPr/>
        </p:nvCxnSpPr>
        <p:spPr>
          <a:xfrm>
            <a:off x="1028625" y="2629575"/>
            <a:ext cx="0" cy="19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5"/>
          <p:cNvCxnSpPr/>
          <p:nvPr/>
        </p:nvCxnSpPr>
        <p:spPr>
          <a:xfrm flipH="1">
            <a:off x="352275" y="2838450"/>
            <a:ext cx="1581300" cy="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5"/>
          <p:cNvCxnSpPr/>
          <p:nvPr/>
        </p:nvCxnSpPr>
        <p:spPr>
          <a:xfrm>
            <a:off x="352275" y="2838450"/>
            <a:ext cx="0" cy="26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5"/>
          <p:cNvCxnSpPr/>
          <p:nvPr/>
        </p:nvCxnSpPr>
        <p:spPr>
          <a:xfrm flipH="1">
            <a:off x="1935375" y="2839350"/>
            <a:ext cx="1200" cy="20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5"/>
          <p:cNvSpPr/>
          <p:nvPr/>
        </p:nvSpPr>
        <p:spPr>
          <a:xfrm>
            <a:off x="1462100" y="3045250"/>
            <a:ext cx="828600" cy="46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23825" y="3036525"/>
            <a:ext cx="11526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Volatile liquids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4972050" y="2220150"/>
            <a:ext cx="1809600" cy="714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ntravenous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Can be used for induction</a:t>
            </a:r>
            <a:endParaRPr b="1" sz="1600">
              <a:solidFill>
                <a:schemeClr val="dk1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4" name="Google Shape;134;p15"/>
          <p:cNvCxnSpPr/>
          <p:nvPr/>
        </p:nvCxnSpPr>
        <p:spPr>
          <a:xfrm rot="10800000">
            <a:off x="3962275" y="3543375"/>
            <a:ext cx="244800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5"/>
          <p:cNvCxnSpPr/>
          <p:nvPr/>
        </p:nvCxnSpPr>
        <p:spPr>
          <a:xfrm>
            <a:off x="6410275" y="3548100"/>
            <a:ext cx="0" cy="26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5"/>
          <p:cNvSpPr/>
          <p:nvPr/>
        </p:nvSpPr>
        <p:spPr>
          <a:xfrm>
            <a:off x="5210375" y="3786300"/>
            <a:ext cx="1542900" cy="61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Faster</a:t>
            </a:r>
            <a:endParaRPr>
              <a:solidFill>
                <a:schemeClr val="dk1"/>
              </a:solidFill>
              <a:highlight>
                <a:srgbClr val="B7B7B7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nducing agents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903913" y="3803825"/>
            <a:ext cx="14193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Slower acting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>
            <a:off x="5886350" y="2944050"/>
            <a:ext cx="0" cy="608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5"/>
          <p:cNvCxnSpPr/>
          <p:nvPr/>
        </p:nvCxnSpPr>
        <p:spPr>
          <a:xfrm>
            <a:off x="3450438" y="4335300"/>
            <a:ext cx="0" cy="24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5"/>
          <p:cNvCxnSpPr/>
          <p:nvPr/>
        </p:nvCxnSpPr>
        <p:spPr>
          <a:xfrm rot="10800000">
            <a:off x="2205063" y="4578150"/>
            <a:ext cx="3057600" cy="18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5"/>
          <p:cNvCxnSpPr/>
          <p:nvPr/>
        </p:nvCxnSpPr>
        <p:spPr>
          <a:xfrm flipH="1">
            <a:off x="2205050" y="4575850"/>
            <a:ext cx="1200" cy="26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5262663" y="4592475"/>
            <a:ext cx="0" cy="24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5"/>
          <p:cNvSpPr/>
          <p:nvPr/>
        </p:nvSpPr>
        <p:spPr>
          <a:xfrm>
            <a:off x="4333674" y="4843375"/>
            <a:ext cx="1476600" cy="41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enzodiazepines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385900" y="4852825"/>
            <a:ext cx="12192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issociative anesthesia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714575" y="4853450"/>
            <a:ext cx="1419300" cy="46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pioid analgesia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>
            <a:off x="633375" y="3563925"/>
            <a:ext cx="0" cy="294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5"/>
          <p:cNvSpPr/>
          <p:nvPr/>
        </p:nvSpPr>
        <p:spPr>
          <a:xfrm>
            <a:off x="1333625" y="3730425"/>
            <a:ext cx="1219200" cy="52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Nitrous oxide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zenon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8" name="Google Shape;148;p15"/>
          <p:cNvCxnSpPr>
            <a:stCxn id="131" idx="2"/>
          </p:cNvCxnSpPr>
          <p:nvPr/>
        </p:nvCxnSpPr>
        <p:spPr>
          <a:xfrm>
            <a:off x="1876400" y="3512050"/>
            <a:ext cx="0" cy="22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5"/>
          <p:cNvSpPr/>
          <p:nvPr/>
        </p:nvSpPr>
        <p:spPr>
          <a:xfrm>
            <a:off x="123825" y="3853500"/>
            <a:ext cx="1152600" cy="152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Methoxyflur-ane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Halothane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flurane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flurane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flurane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Sevo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flurane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Ether</a:t>
            </a:r>
            <a:endParaRPr sz="11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0" name="Google Shape;150;p15"/>
          <p:cNvCxnSpPr/>
          <p:nvPr/>
        </p:nvCxnSpPr>
        <p:spPr>
          <a:xfrm>
            <a:off x="5032713" y="5255575"/>
            <a:ext cx="0" cy="24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5"/>
          <p:cNvSpPr/>
          <p:nvPr/>
        </p:nvSpPr>
        <p:spPr>
          <a:xfrm>
            <a:off x="4436175" y="5493775"/>
            <a:ext cx="1097700" cy="61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zepam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Lora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zepam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Mida</a:t>
            </a:r>
            <a:r>
              <a:rPr lang="en-US" sz="11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zolam</a:t>
            </a:r>
            <a:endParaRPr sz="11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2" name="Google Shape;152;p15"/>
          <p:cNvCxnSpPr/>
          <p:nvPr/>
        </p:nvCxnSpPr>
        <p:spPr>
          <a:xfrm>
            <a:off x="3497863" y="5319963"/>
            <a:ext cx="0" cy="24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15"/>
          <p:cNvSpPr/>
          <p:nvPr/>
        </p:nvSpPr>
        <p:spPr>
          <a:xfrm>
            <a:off x="2874150" y="5558200"/>
            <a:ext cx="1152600" cy="447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Fentanyl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4" name="Google Shape;154;p15"/>
          <p:cNvCxnSpPr>
            <a:stCxn id="144" idx="2"/>
          </p:cNvCxnSpPr>
          <p:nvPr/>
        </p:nvCxnSpPr>
        <p:spPr>
          <a:xfrm>
            <a:off x="1995500" y="5380225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5"/>
          <p:cNvSpPr/>
          <p:nvPr/>
        </p:nvSpPr>
        <p:spPr>
          <a:xfrm>
            <a:off x="1407225" y="5558200"/>
            <a:ext cx="1057500" cy="447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Ketamine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156;p15"/>
          <p:cNvCxnSpPr/>
          <p:nvPr/>
        </p:nvCxnSpPr>
        <p:spPr>
          <a:xfrm flipH="1">
            <a:off x="6162588" y="4406100"/>
            <a:ext cx="4800" cy="1794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5"/>
          <p:cNvSpPr/>
          <p:nvPr/>
        </p:nvSpPr>
        <p:spPr>
          <a:xfrm>
            <a:off x="5724175" y="6436600"/>
            <a:ext cx="1057500" cy="7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Propofol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Etomidate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Droperidol</a:t>
            </a:r>
            <a:endParaRPr sz="11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8" name="Google Shape;158;p15"/>
          <p:cNvCxnSpPr/>
          <p:nvPr/>
        </p:nvCxnSpPr>
        <p:spPr>
          <a:xfrm>
            <a:off x="3962275" y="3543375"/>
            <a:ext cx="0" cy="26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5"/>
          <p:cNvCxnSpPr/>
          <p:nvPr/>
        </p:nvCxnSpPr>
        <p:spPr>
          <a:xfrm>
            <a:off x="3448038" y="4567900"/>
            <a:ext cx="2400" cy="28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5"/>
          <p:cNvCxnSpPr/>
          <p:nvPr/>
        </p:nvCxnSpPr>
        <p:spPr>
          <a:xfrm>
            <a:off x="697725" y="5446525"/>
            <a:ext cx="4800" cy="714300"/>
          </a:xfrm>
          <a:prstGeom prst="straightConnector1">
            <a:avLst/>
          </a:prstGeom>
          <a:noFill/>
          <a:ln cap="flat" cmpd="sng" w="28575">
            <a:solidFill>
              <a:srgbClr val="FFE599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61" name="Google Shape;161;p15"/>
          <p:cNvSpPr/>
          <p:nvPr/>
        </p:nvSpPr>
        <p:spPr>
          <a:xfrm>
            <a:off x="123825" y="6063025"/>
            <a:ext cx="1657500" cy="527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halogenated hydrocarbons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2" name="Google Shape;162;p15"/>
          <p:cNvCxnSpPr/>
          <p:nvPr/>
        </p:nvCxnSpPr>
        <p:spPr>
          <a:xfrm rot="10800000">
            <a:off x="5295975" y="6191250"/>
            <a:ext cx="1285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5"/>
          <p:cNvCxnSpPr/>
          <p:nvPr/>
        </p:nvCxnSpPr>
        <p:spPr>
          <a:xfrm>
            <a:off x="6581775" y="6191250"/>
            <a:ext cx="0" cy="22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5"/>
          <p:cNvCxnSpPr/>
          <p:nvPr/>
        </p:nvCxnSpPr>
        <p:spPr>
          <a:xfrm>
            <a:off x="5295975" y="6191250"/>
            <a:ext cx="0" cy="22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5"/>
          <p:cNvSpPr/>
          <p:nvPr/>
        </p:nvSpPr>
        <p:spPr>
          <a:xfrm>
            <a:off x="4048275" y="6400800"/>
            <a:ext cx="1542900" cy="43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Barbiturate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 short acting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6" name="Google Shape;166;p15"/>
          <p:cNvCxnSpPr/>
          <p:nvPr/>
        </p:nvCxnSpPr>
        <p:spPr>
          <a:xfrm>
            <a:off x="4819725" y="6833400"/>
            <a:ext cx="0" cy="22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15"/>
          <p:cNvSpPr/>
          <p:nvPr/>
        </p:nvSpPr>
        <p:spPr>
          <a:xfrm>
            <a:off x="4095750" y="7000875"/>
            <a:ext cx="1419300" cy="46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Thiopental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methohexital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200025" y="6877000"/>
            <a:ext cx="2588400" cy="1413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Mnemonic: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benzodiazepines family is small, happy, and hyperactive. They have 3 kids: Clara, Lora, and Dia. 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as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antidepressant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bc they’re happy. But also bc they’re hyperactive they may fall, forget things, and run out of breath (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respiratory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effect) 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14275" y="8395625"/>
            <a:ext cx="1476600" cy="1413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Mnemonic: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6B26B"/>
                </a:solidFill>
              </a:rPr>
              <a:t>م</a:t>
            </a:r>
            <a:r>
              <a:rPr lang="en-US" sz="1000">
                <a:solidFill>
                  <a:srgbClr val="999999"/>
                </a:solidFill>
              </a:rPr>
              <a:t>ها</a:t>
            </a:r>
            <a:r>
              <a:rPr lang="en-US" sz="1000">
                <a:solidFill>
                  <a:schemeClr val="accent2"/>
                </a:solidFill>
              </a:rPr>
              <a:t> ان</a:t>
            </a:r>
            <a:r>
              <a:rPr lang="en-US" sz="1000">
                <a:solidFill>
                  <a:schemeClr val="accent1"/>
                </a:solidFill>
              </a:rPr>
              <a:t>دس</a:t>
            </a:r>
            <a:r>
              <a:rPr lang="en-US" sz="1000"/>
              <a:t> في </a:t>
            </a:r>
            <a:r>
              <a:rPr lang="en-US" sz="1000">
                <a:solidFill>
                  <a:srgbClr val="FFD966"/>
                </a:solidFill>
              </a:rPr>
              <a:t>س</a:t>
            </a:r>
            <a:r>
              <a:rPr lang="en-US" sz="1000">
                <a:solidFill>
                  <a:srgbClr val="4A86E8"/>
                </a:solidFill>
              </a:rPr>
              <a:t>ن</a:t>
            </a:r>
            <a:r>
              <a:rPr lang="en-US" sz="1000"/>
              <a:t>ها سوس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6B26B"/>
                </a:solidFill>
              </a:rPr>
              <a:t>م= </a:t>
            </a:r>
            <a:r>
              <a:rPr lang="en-US" sz="10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Methoxyflurane</a:t>
            </a:r>
            <a:endParaRPr sz="10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ها= Halothane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ان=Enflurane</a:t>
            </a:r>
            <a:endParaRPr sz="1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دس:Desflurane</a:t>
            </a:r>
            <a:endParaRPr sz="1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6B2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س= Sevoflurane</a:t>
            </a:r>
            <a:endParaRPr sz="10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ن=Nitrous oxide</a:t>
            </a:r>
            <a:endParaRPr sz="1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6B26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32900" y="564400"/>
            <a:ext cx="65922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Anesthetics: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used to induce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pain sensation, loss of consciousness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skeletal muscle relaxation, analgesia, amnesia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(فقد الذاكرة)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inhibitions of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undesirable autonomic reflexes.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2671275" y="1493500"/>
            <a:ext cx="25863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anesthesia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8" name="Google Shape;178;p16"/>
          <p:cNvCxnSpPr>
            <a:stCxn id="177" idx="2"/>
          </p:cNvCxnSpPr>
          <p:nvPr/>
        </p:nvCxnSpPr>
        <p:spPr>
          <a:xfrm flipH="1">
            <a:off x="3959325" y="2020900"/>
            <a:ext cx="5100" cy="45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1154625" y="2476900"/>
            <a:ext cx="473400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16"/>
          <p:cNvCxnSpPr/>
          <p:nvPr/>
        </p:nvCxnSpPr>
        <p:spPr>
          <a:xfrm flipH="1">
            <a:off x="1154625" y="24769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5891175" y="2474500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16"/>
          <p:cNvSpPr/>
          <p:nvPr/>
        </p:nvSpPr>
        <p:spPr>
          <a:xfrm>
            <a:off x="236325" y="2853100"/>
            <a:ext cx="19683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anesthesia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4749000" y="2853100"/>
            <a:ext cx="1795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anesthesia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1991000" y="3528100"/>
            <a:ext cx="25863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stages of anesthesia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5" name="Google Shape;185;p16"/>
          <p:cNvCxnSpPr/>
          <p:nvPr/>
        </p:nvCxnSpPr>
        <p:spPr>
          <a:xfrm flipH="1">
            <a:off x="3422850" y="4055500"/>
            <a:ext cx="5100" cy="45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6"/>
          <p:cNvCxnSpPr/>
          <p:nvPr/>
        </p:nvCxnSpPr>
        <p:spPr>
          <a:xfrm>
            <a:off x="1058400" y="4511500"/>
            <a:ext cx="473400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6"/>
          <p:cNvCxnSpPr/>
          <p:nvPr/>
        </p:nvCxnSpPr>
        <p:spPr>
          <a:xfrm flipH="1">
            <a:off x="2575050" y="45115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6"/>
          <p:cNvCxnSpPr/>
          <p:nvPr/>
        </p:nvCxnSpPr>
        <p:spPr>
          <a:xfrm flipH="1">
            <a:off x="5794800" y="530182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16"/>
          <p:cNvCxnSpPr/>
          <p:nvPr/>
        </p:nvCxnSpPr>
        <p:spPr>
          <a:xfrm flipH="1">
            <a:off x="1058400" y="45115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16"/>
          <p:cNvCxnSpPr/>
          <p:nvPr/>
        </p:nvCxnSpPr>
        <p:spPr>
          <a:xfrm flipH="1">
            <a:off x="4270950" y="45115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16"/>
          <p:cNvSpPr/>
          <p:nvPr/>
        </p:nvSpPr>
        <p:spPr>
          <a:xfrm>
            <a:off x="254700" y="4887700"/>
            <a:ext cx="1459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I 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(analgesia)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3383426" y="4887700"/>
            <a:ext cx="15429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III 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(Surgical anesthesia)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924350" y="4887700"/>
            <a:ext cx="1306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II 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(Excitement)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5144100" y="4869150"/>
            <a:ext cx="15429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IV 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(coma and death)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p16"/>
          <p:cNvCxnSpPr/>
          <p:nvPr/>
        </p:nvCxnSpPr>
        <p:spPr>
          <a:xfrm flipH="1">
            <a:off x="1058400" y="53437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16"/>
          <p:cNvCxnSpPr/>
          <p:nvPr/>
        </p:nvCxnSpPr>
        <p:spPr>
          <a:xfrm flipH="1">
            <a:off x="2575050" y="53437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6"/>
          <p:cNvCxnSpPr/>
          <p:nvPr/>
        </p:nvCxnSpPr>
        <p:spPr>
          <a:xfrm flipH="1">
            <a:off x="4270950" y="530182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6"/>
          <p:cNvCxnSpPr/>
          <p:nvPr/>
        </p:nvCxnSpPr>
        <p:spPr>
          <a:xfrm flipH="1">
            <a:off x="5794800" y="583657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16"/>
          <p:cNvSpPr/>
          <p:nvPr/>
        </p:nvSpPr>
        <p:spPr>
          <a:xfrm>
            <a:off x="254750" y="5715100"/>
            <a:ext cx="1459200" cy="304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-Loss of pain sensation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-The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patient is conscious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conversational.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5141700" y="5678025"/>
            <a:ext cx="1306200" cy="304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Medullary paralysis.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-Severe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depression of vasomotor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-Depression of respiratory centers.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Death may occur.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3620250" y="5678025"/>
            <a:ext cx="1306200" cy="304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respiration &amp; relaxation of Sk. muscles.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Eye reflexes decrease until the pupil is fixed.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most desire stage. 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1924350" y="5678025"/>
            <a:ext cx="1459200" cy="304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-Increased respiratory rate.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-Increased, 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pressure.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-Patient may experience delirium &amp; violent behavior.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-Eye dilated &amp; reactive.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-Hyperactivity + </a:t>
            </a: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irregularity</a:t>
            </a: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most the autonomic N.S</a:t>
            </a:r>
            <a:endParaRPr sz="1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3" name="Google Shape;203;p16"/>
          <p:cNvCxnSpPr/>
          <p:nvPr/>
        </p:nvCxnSpPr>
        <p:spPr>
          <a:xfrm flipH="1">
            <a:off x="5787600" y="4511500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6"/>
          <p:cNvCxnSpPr/>
          <p:nvPr/>
        </p:nvCxnSpPr>
        <p:spPr>
          <a:xfrm flipH="1">
            <a:off x="4270950" y="874432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16"/>
          <p:cNvSpPr/>
          <p:nvPr/>
        </p:nvSpPr>
        <p:spPr>
          <a:xfrm>
            <a:off x="3289200" y="8832225"/>
            <a:ext cx="1968300" cy="929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divided into 4 planes: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Cortical centers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Basal ganglia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Spinal cord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Medulla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Introduction: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5665775" y="8824950"/>
            <a:ext cx="8826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8" name="Google Shape;208;p16"/>
          <p:cNvCxnSpPr/>
          <p:nvPr/>
        </p:nvCxnSpPr>
        <p:spPr>
          <a:xfrm>
            <a:off x="5258250" y="9063175"/>
            <a:ext cx="365400" cy="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Introduction: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1058525" y="847675"/>
            <a:ext cx="48981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Characters of an ideal anesthetic drug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6" name="Google Shape;216;p17"/>
          <p:cNvCxnSpPr/>
          <p:nvPr/>
        </p:nvCxnSpPr>
        <p:spPr>
          <a:xfrm flipH="1">
            <a:off x="3471725" y="1375075"/>
            <a:ext cx="5100" cy="45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17"/>
          <p:cNvCxnSpPr/>
          <p:nvPr/>
        </p:nvCxnSpPr>
        <p:spPr>
          <a:xfrm>
            <a:off x="1107275" y="1831075"/>
            <a:ext cx="473400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17"/>
          <p:cNvCxnSpPr/>
          <p:nvPr/>
        </p:nvCxnSpPr>
        <p:spPr>
          <a:xfrm flipH="1">
            <a:off x="2623925" y="183107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17"/>
          <p:cNvCxnSpPr/>
          <p:nvPr/>
        </p:nvCxnSpPr>
        <p:spPr>
          <a:xfrm flipH="1">
            <a:off x="1107275" y="183107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17"/>
          <p:cNvCxnSpPr/>
          <p:nvPr/>
        </p:nvCxnSpPr>
        <p:spPr>
          <a:xfrm flipH="1">
            <a:off x="4319825" y="183107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17"/>
          <p:cNvSpPr/>
          <p:nvPr/>
        </p:nvSpPr>
        <p:spPr>
          <a:xfrm>
            <a:off x="351875" y="2207275"/>
            <a:ext cx="14109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smooth &amp; rapid </a:t>
            </a: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3669125" y="2207275"/>
            <a:ext cx="1306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 safety margin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1973225" y="2207275"/>
            <a:ext cx="1306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 recovery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5192975" y="2188725"/>
            <a:ext cx="13062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Minimal side effects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5" name="Google Shape;225;p17"/>
          <p:cNvCxnSpPr/>
          <p:nvPr/>
        </p:nvCxnSpPr>
        <p:spPr>
          <a:xfrm flipH="1">
            <a:off x="5836475" y="1831075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17"/>
          <p:cNvSpPr/>
          <p:nvPr/>
        </p:nvSpPr>
        <p:spPr>
          <a:xfrm>
            <a:off x="1822400" y="3528663"/>
            <a:ext cx="3312300" cy="52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Ideal general anesthesia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7" name="Google Shape;227;p17"/>
          <p:cNvCxnSpPr>
            <a:stCxn id="226" idx="2"/>
            <a:endCxn id="228" idx="0"/>
          </p:cNvCxnSpPr>
          <p:nvPr/>
        </p:nvCxnSpPr>
        <p:spPr>
          <a:xfrm>
            <a:off x="3478550" y="4056063"/>
            <a:ext cx="0" cy="91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7"/>
          <p:cNvCxnSpPr/>
          <p:nvPr/>
        </p:nvCxnSpPr>
        <p:spPr>
          <a:xfrm>
            <a:off x="1058525" y="4509663"/>
            <a:ext cx="473400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7"/>
          <p:cNvCxnSpPr/>
          <p:nvPr/>
        </p:nvCxnSpPr>
        <p:spPr>
          <a:xfrm flipH="1">
            <a:off x="1058525" y="4509663"/>
            <a:ext cx="4800" cy="37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7"/>
          <p:cNvCxnSpPr/>
          <p:nvPr/>
        </p:nvCxnSpPr>
        <p:spPr>
          <a:xfrm>
            <a:off x="5795075" y="4507263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17"/>
          <p:cNvSpPr/>
          <p:nvPr/>
        </p:nvSpPr>
        <p:spPr>
          <a:xfrm>
            <a:off x="142450" y="4885863"/>
            <a:ext cx="1981200" cy="75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pain sensation &amp; unconsciousness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‘Amnesia-hypnosis’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4929050" y="4885875"/>
            <a:ext cx="1786500" cy="1061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Analgesia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‘Loss of sensory &amp; autonomic reflexes’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Loss of unwanted autonomic reflexes</a:t>
            </a:r>
            <a:endParaRPr sz="1200">
              <a:solidFill>
                <a:schemeClr val="dk1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2691800" y="4968063"/>
            <a:ext cx="1573500" cy="45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for muscle relaxation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0" y="6750825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Balanced Anesthesia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142450" y="7559675"/>
            <a:ext cx="65730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Balanced anesthesia is achieved by a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combination of I.V and inhaled anesthesia , Pre-anaesthetic medications </a:t>
            </a:r>
            <a:r>
              <a:rPr b="1"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also sk. muscle relaxants</a:t>
            </a:r>
            <a:r>
              <a:rPr b="1" lang="en-US">
                <a:solidFill>
                  <a:srgbClr val="C00000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. </a:t>
            </a:r>
            <a:endParaRPr b="1">
              <a:solidFill>
                <a:schemeClr val="dk1"/>
              </a:solidFill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Thus it will increase the beneficial effects &amp; decrease the adverse effects  </a:t>
            </a:r>
            <a:r>
              <a:rPr b="1"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of general anesthetics</a:t>
            </a:r>
            <a:r>
              <a:rPr b="1"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will fulfill the patient needs.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5589575" y="3567150"/>
            <a:ext cx="8826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7" name="Google Shape;237;p17"/>
          <p:cNvCxnSpPr/>
          <p:nvPr/>
        </p:nvCxnSpPr>
        <p:spPr>
          <a:xfrm>
            <a:off x="5182050" y="3805375"/>
            <a:ext cx="365400" cy="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Pre-Anesthetic Medications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29100" y="807100"/>
            <a:ext cx="6799800" cy="2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★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 the patient &amp; relieve pain.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★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 against undesirable effects of the subsequently administered anesthetics or the surgical procedure.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★"/>
            </a:pPr>
            <a:r>
              <a:rPr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Facilitate smooth induction of anaesthesia.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★"/>
            </a:pPr>
            <a:r>
              <a:rPr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Lowered the dose of anaesthetic required.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5" name="Google Shape;245;p18"/>
          <p:cNvGraphicFramePr/>
          <p:nvPr/>
        </p:nvGraphicFramePr>
        <p:xfrm>
          <a:off x="58225" y="273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2585275"/>
                <a:gridCol w="2204475"/>
                <a:gridCol w="1951800"/>
              </a:tblGrid>
              <a:tr h="58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Used to</a:t>
                      </a:r>
                      <a:endParaRPr b="1" sz="20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Example</a:t>
                      </a:r>
                      <a:endParaRPr b="1" sz="18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Opiates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Induce analgesia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morphine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4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Anticholinergics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Prevent secretion of fluids into the respiratory tract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 the heart against vagal stimulation (bradycardia)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hyoscine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Sedatives &amp; anxiolytics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Relieve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nxiety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diazepam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Antihistamines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Allergic reactions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diphenhydramine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2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Antiemetics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Post surgical N&amp;V.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metoclopramide &amp; prochlorperazine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H2-receptor blockers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educe gastric acidity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ranitidine 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Thiopental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Smooth induction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Neuromuscular 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blockers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Facilitate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intubation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suppress </a:t>
                      </a: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D9D9D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skeletal  muscle tone.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D9D9D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succinylcholine, vecuronium &amp; atracurium</a:t>
                      </a:r>
                      <a:endParaRPr b="1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MOA of General Anaesthetics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81475" y="571800"/>
            <a:ext cx="58668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MOA: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Disruption of the function of ionic channels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-Disruption of lipids associated with ionic channels</a:t>
            </a:r>
            <a:r>
              <a:rPr lang="en-US"/>
              <a:t>  </a:t>
            </a:r>
            <a:endParaRPr/>
          </a:p>
        </p:txBody>
      </p:sp>
      <p:cxnSp>
        <p:nvCxnSpPr>
          <p:cNvPr id="253" name="Google Shape;253;p19"/>
          <p:cNvCxnSpPr>
            <a:stCxn id="254" idx="2"/>
            <a:endCxn id="255" idx="1"/>
          </p:cNvCxnSpPr>
          <p:nvPr/>
        </p:nvCxnSpPr>
        <p:spPr>
          <a:xfrm>
            <a:off x="1444625" y="2501637"/>
            <a:ext cx="358800" cy="4770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19"/>
          <p:cNvCxnSpPr>
            <a:stCxn id="254" idx="2"/>
            <a:endCxn id="257" idx="1"/>
          </p:cNvCxnSpPr>
          <p:nvPr/>
        </p:nvCxnSpPr>
        <p:spPr>
          <a:xfrm flipH="1" rot="10800000">
            <a:off x="1444625" y="1952337"/>
            <a:ext cx="358800" cy="549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19"/>
          <p:cNvSpPr/>
          <p:nvPr/>
        </p:nvSpPr>
        <p:spPr>
          <a:xfrm rot="-5400000">
            <a:off x="713525" y="2347137"/>
            <a:ext cx="1153200" cy="30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eceptors</a:t>
            </a:r>
            <a:r>
              <a:rPr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1803566" y="1804161"/>
            <a:ext cx="1189200" cy="296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nhibitory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1803566" y="2830363"/>
            <a:ext cx="1189200" cy="296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Excitatory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3306675" y="1543050"/>
            <a:ext cx="1273800" cy="29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GABA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3306675" y="2054175"/>
            <a:ext cx="1273800" cy="29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glycine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3306675" y="2501625"/>
            <a:ext cx="1273800" cy="35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nAch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n= </a:t>
            </a: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Nicotinic</a:t>
            </a: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3306675" y="3075800"/>
            <a:ext cx="1273800" cy="35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NMDA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</a:t>
            </a: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methyl</a:t>
            </a: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-D-</a:t>
            </a:r>
            <a:r>
              <a:rPr lang="en-US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aspartate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2" name="Google Shape;262;p19"/>
          <p:cNvCxnSpPr>
            <a:stCxn id="257" idx="3"/>
            <a:endCxn id="258" idx="1"/>
          </p:cNvCxnSpPr>
          <p:nvPr/>
        </p:nvCxnSpPr>
        <p:spPr>
          <a:xfrm flipH="1" rot="10800000">
            <a:off x="2992766" y="1691361"/>
            <a:ext cx="313800" cy="2610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9"/>
          <p:cNvCxnSpPr>
            <a:stCxn id="257" idx="3"/>
            <a:endCxn id="259" idx="1"/>
          </p:cNvCxnSpPr>
          <p:nvPr/>
        </p:nvCxnSpPr>
        <p:spPr>
          <a:xfrm>
            <a:off x="2992766" y="1952361"/>
            <a:ext cx="313800" cy="2499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9"/>
          <p:cNvCxnSpPr>
            <a:stCxn id="260" idx="1"/>
            <a:endCxn id="255" idx="3"/>
          </p:cNvCxnSpPr>
          <p:nvPr/>
        </p:nvCxnSpPr>
        <p:spPr>
          <a:xfrm flipH="1">
            <a:off x="2992875" y="2681325"/>
            <a:ext cx="313800" cy="2973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9"/>
          <p:cNvCxnSpPr>
            <a:stCxn id="261" idx="1"/>
            <a:endCxn id="255" idx="3"/>
          </p:cNvCxnSpPr>
          <p:nvPr/>
        </p:nvCxnSpPr>
        <p:spPr>
          <a:xfrm rot="10800000">
            <a:off x="2992875" y="2978600"/>
            <a:ext cx="313800" cy="2769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58220" l="0" r="0" t="0"/>
          <a:stretch/>
        </p:blipFill>
        <p:spPr>
          <a:xfrm>
            <a:off x="819150" y="4469212"/>
            <a:ext cx="2446451" cy="19938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 txBox="1"/>
          <p:nvPr/>
        </p:nvSpPr>
        <p:spPr>
          <a:xfrm>
            <a:off x="181475" y="3557650"/>
            <a:ext cx="6563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 the action of GABA A and glycine receptors leading to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greater entrance of chloride ion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hyperpolarization         thus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 neuronal excitability.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-CNS 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depressant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most of them act to stimulate or inhibit of exist 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neurotransmitter</a:t>
            </a:r>
            <a:r>
              <a:rPr lang="en-US" sz="1200">
                <a:solidFill>
                  <a:schemeClr val="dk1"/>
                </a:solidFill>
              </a:rPr>
              <a:t> .</a:t>
            </a: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268" name="Google Shape;268;p19"/>
          <p:cNvCxnSpPr/>
          <p:nvPr/>
        </p:nvCxnSpPr>
        <p:spPr>
          <a:xfrm>
            <a:off x="2414075" y="3990975"/>
            <a:ext cx="34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19"/>
          <p:cNvCxnSpPr/>
          <p:nvPr/>
        </p:nvCxnSpPr>
        <p:spPr>
          <a:xfrm>
            <a:off x="4343400" y="3990975"/>
            <a:ext cx="34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b="0" l="0" r="0" t="42356"/>
          <a:stretch/>
        </p:blipFill>
        <p:spPr>
          <a:xfrm>
            <a:off x="3434825" y="4481875"/>
            <a:ext cx="2746899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0" y="647700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Inhalation anesthetics </a:t>
            </a: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485775" y="7362825"/>
            <a:ext cx="5974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 :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time elapsed between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onset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administration of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anesthetics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(drug)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development of effective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surgical anesthesia 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(stage no.3)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Maintenance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Time during which the patient is surgically anesthetized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eeping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stage 3).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Recovery: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time from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discontinuation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(stopping)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anesthetic drug until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consciousness is regained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1848800" y="1532846"/>
            <a:ext cx="1098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Enhanced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1925075" y="3112977"/>
            <a:ext cx="109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Inhibited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4952400" y="1826525"/>
            <a:ext cx="1671600" cy="1304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*NB: General anesthetics do </a:t>
            </a:r>
            <a:r>
              <a:rPr b="1"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combine with GABA receptors (they just enhance their action)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5753100" y="7147575"/>
            <a:ext cx="109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faster the better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3742725" y="9057300"/>
            <a:ext cx="109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faster the better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4827575" y="976350"/>
            <a:ext cx="8826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4592775" y="792475"/>
            <a:ext cx="93600" cy="6591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706575" y="1695025"/>
            <a:ext cx="309000" cy="1560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 rot="-5400000">
            <a:off x="26975" y="2271750"/>
            <a:ext cx="8826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20"/>
          <p:cNvSpPr/>
          <p:nvPr/>
        </p:nvSpPr>
        <p:spPr>
          <a:xfrm>
            <a:off x="0" y="0"/>
            <a:ext cx="6858000" cy="5274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Inhalation anesthetics 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42875" y="800100"/>
            <a:ext cx="6515100" cy="3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Pharmacokinetics of Inhalation anesthetics: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 of induction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Depth of anesthesia and Recovery 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Factors controlling induction &amp; recovery :</a:t>
            </a:r>
            <a:endParaRPr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anesthetic concentration in the inspired air         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</a:t>
            </a:r>
            <a:r>
              <a:rPr lang="en-US">
                <a:solidFill>
                  <a:schemeClr val="dk1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Blood solubility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Blood gas partition coefficient        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Inverse relation 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it need more time to reach CNS to 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produce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 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</a:t>
            </a: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.)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Rate and depth of ventilation        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20"/>
          <p:cNvCxnSpPr/>
          <p:nvPr/>
        </p:nvCxnSpPr>
        <p:spPr>
          <a:xfrm>
            <a:off x="5042975" y="2476500"/>
            <a:ext cx="34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0"/>
          <p:cNvCxnSpPr/>
          <p:nvPr/>
        </p:nvCxnSpPr>
        <p:spPr>
          <a:xfrm>
            <a:off x="4966775" y="2800350"/>
            <a:ext cx="34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20"/>
          <p:cNvCxnSpPr/>
          <p:nvPr/>
        </p:nvCxnSpPr>
        <p:spPr>
          <a:xfrm>
            <a:off x="3537725" y="3752625"/>
            <a:ext cx="342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93" name="Google Shape;293;p20"/>
          <p:cNvGraphicFramePr/>
          <p:nvPr/>
        </p:nvGraphicFramePr>
        <p:xfrm>
          <a:off x="627344" y="42793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1708675"/>
                <a:gridCol w="1125500"/>
                <a:gridCol w="542950"/>
                <a:gridCol w="1918225"/>
                <a:gridCol w="559875"/>
              </a:tblGrid>
              <a:tr h="772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methoxyflurane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2.3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Enflurane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1.8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Isoflurane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Sevoflurane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0.69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Desflurane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0.42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Poor &amp; Rapid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6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Nitrious oxide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0.47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cxnSp>
        <p:nvCxnSpPr>
          <p:cNvPr id="294" name="Google Shape;294;p20"/>
          <p:cNvCxnSpPr/>
          <p:nvPr/>
        </p:nvCxnSpPr>
        <p:spPr>
          <a:xfrm flipH="1" rot="10800000">
            <a:off x="3836271" y="5161275"/>
            <a:ext cx="20700" cy="2564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20"/>
          <p:cNvCxnSpPr/>
          <p:nvPr/>
        </p:nvCxnSpPr>
        <p:spPr>
          <a:xfrm>
            <a:off x="5940834" y="5223698"/>
            <a:ext cx="12300" cy="2576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20"/>
          <p:cNvSpPr txBox="1"/>
          <p:nvPr/>
        </p:nvSpPr>
        <p:spPr>
          <a:xfrm>
            <a:off x="1933970" y="4722338"/>
            <a:ext cx="22548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“Blood : gas partition coefficient”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967914" y="4520850"/>
            <a:ext cx="1028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</a:t>
            </a:r>
            <a:r>
              <a:rPr lang="en-US"/>
              <a:t> 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3896226" y="4520842"/>
            <a:ext cx="21792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  &amp;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Recovery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2353300" y="4520850"/>
            <a:ext cx="12594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Solubility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863100" y="8056050"/>
            <a:ext cx="2356500" cy="96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Nitrous oxide</a:t>
            </a:r>
            <a:r>
              <a:rPr lang="en-US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 the lowest solubility,the fastest induction and recovery, the highest MAC and least potent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301" name="Google Shape;301;p20"/>
          <p:cNvCxnSpPr/>
          <p:nvPr/>
        </p:nvCxnSpPr>
        <p:spPr>
          <a:xfrm>
            <a:off x="1556275" y="7759075"/>
            <a:ext cx="0" cy="28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lg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71588" y="619808"/>
            <a:ext cx="6386400" cy="244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It is the concentration of</a:t>
            </a:r>
            <a:r>
              <a:rPr b="1" lang="en-US" sz="1600"/>
              <a:t> inhalation anesthetic</a:t>
            </a:r>
            <a:r>
              <a:rPr lang="en-US" sz="1600"/>
              <a:t> that produce</a:t>
            </a:r>
            <a:br>
              <a:rPr lang="en-US" sz="1600"/>
            </a:br>
            <a:r>
              <a:rPr lang="en-US" sz="1600"/>
              <a:t>immobility </a:t>
            </a:r>
            <a:r>
              <a:rPr lang="en-US" sz="1600">
                <a:solidFill>
                  <a:schemeClr val="accent1"/>
                </a:solidFill>
              </a:rPr>
              <a:t>(affect)</a:t>
            </a:r>
            <a:r>
              <a:rPr lang="en-US" sz="1600"/>
              <a:t> in </a:t>
            </a:r>
            <a:r>
              <a:rPr b="1" lang="en-US" sz="1600"/>
              <a:t>50 %</a:t>
            </a:r>
            <a:r>
              <a:rPr lang="en-US" sz="1600"/>
              <a:t> patients in response to surgical incision.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Potency of anesthetic agents.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</a:rPr>
              <a:t>Oil: gas partition coefficient </a:t>
            </a:r>
            <a:r>
              <a:rPr b="1" lang="en-US" sz="1600">
                <a:solidFill>
                  <a:srgbClr val="FF0000"/>
                </a:solidFill>
                <a:highlight>
                  <a:srgbClr val="D9D9D9"/>
                </a:highlight>
              </a:rPr>
              <a:t>=lipid solubility =</a:t>
            </a:r>
            <a:r>
              <a:rPr b="1" lang="en-US" sz="1600">
                <a:solidFill>
                  <a:srgbClr val="FF0000"/>
                </a:solidFill>
                <a:highlight>
                  <a:srgbClr val="CCCCCC"/>
                </a:highlight>
              </a:rPr>
              <a:t> </a:t>
            </a:r>
            <a:endParaRPr b="1" sz="1600">
              <a:solidFill>
                <a:srgbClr val="FF0000"/>
              </a:solidFill>
              <a:highlight>
                <a:srgbClr val="CCCCCC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</a:rPr>
              <a:t> (Direct with potency).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The lower the MAC value the more potent the drug.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Decreased by CNS depressants, old people.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Increased by CNS stimulants.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-US" sz="1600">
                <a:solidFill>
                  <a:schemeClr val="accent1"/>
                </a:solidFill>
                <a:highlight>
                  <a:srgbClr val="D9D9D9"/>
                </a:highlight>
              </a:rPr>
              <a:t>Potency is inversely proportional to MAC value</a:t>
            </a:r>
            <a:r>
              <a:rPr lang="en-US" sz="1600">
                <a:solidFill>
                  <a:schemeClr val="accent5"/>
                </a:solidFill>
                <a:highlight>
                  <a:srgbClr val="D9D9D9"/>
                </a:highlight>
              </a:rPr>
              <a:t> </a:t>
            </a:r>
            <a:r>
              <a:rPr lang="en-US" sz="1600">
                <a:solidFill>
                  <a:schemeClr val="accent1"/>
                </a:solidFill>
                <a:highlight>
                  <a:srgbClr val="D9D9D9"/>
                </a:highlight>
              </a:rPr>
              <a:t>of anesthetic agents.</a:t>
            </a:r>
            <a:endParaRPr sz="1600">
              <a:solidFill>
                <a:schemeClr val="accent1"/>
              </a:solidFill>
              <a:highlight>
                <a:srgbClr val="D9D9D9"/>
              </a:highlight>
            </a:endParaRPr>
          </a:p>
        </p:txBody>
      </p:sp>
      <p:sp>
        <p:nvSpPr>
          <p:cNvPr id="308" name="Google Shape;308;p21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0" y="0"/>
            <a:ext cx="6858000" cy="6198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Minimum alveolar concentration (MAC)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10" name="Google Shape;310;p21"/>
          <p:cNvGraphicFramePr/>
          <p:nvPr/>
        </p:nvGraphicFramePr>
        <p:xfrm>
          <a:off x="517988" y="3218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{0B341477-9DB3-4F78-A669-CC0658741264}</a:tableStyleId>
              </a:tblPr>
              <a:tblGrid>
                <a:gridCol w="1542475"/>
                <a:gridCol w="1368525"/>
                <a:gridCol w="1455500"/>
                <a:gridCol w="1455500"/>
              </a:tblGrid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Drug</a:t>
                      </a: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8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 value </a:t>
                      </a: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Induction &amp; recovery </a:t>
                      </a: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Potency </a:t>
                      </a: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Methoxyflurane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MAC value 0.16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induction &amp; recovery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potent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Halothane</a:t>
                      </a:r>
                      <a:r>
                        <a:rPr b="1" lang="en-US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US" sz="1300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Pleasant</a:t>
                      </a:r>
                      <a:r>
                        <a:rPr b="1" lang="en-US" sz="1300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odor)</a:t>
                      </a:r>
                      <a:endParaRPr b="1" sz="1300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0.75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Potent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Enflurane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85200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(Pungent </a:t>
                      </a:r>
                      <a:r>
                        <a:rPr b="1" lang="en-US" sz="1300">
                          <a:solidFill>
                            <a:srgbClr val="85200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odor</a:t>
                      </a:r>
                      <a:r>
                        <a:rPr b="1" lang="en-US" sz="1300">
                          <a:solidFill>
                            <a:srgbClr val="85200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sz="1300">
                        <a:solidFill>
                          <a:srgbClr val="85200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 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 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Isoflurane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1.7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Sevoflurane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(Better smell)</a:t>
                      </a:r>
                      <a:endParaRPr b="1" sz="1300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Desflurane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99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(Pungent odor)</a:t>
                      </a:r>
                      <a:endParaRPr b="1" sz="1300">
                        <a:solidFill>
                          <a:srgbClr val="99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6-7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potent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Nitrous oxide</a:t>
                      </a:r>
                      <a:endParaRPr b="1" sz="13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&gt;100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Rapid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Least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potent 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1" name="Google Shape;3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450" y="7662925"/>
            <a:ext cx="4465900" cy="2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3295125" y="7997040"/>
            <a:ext cx="571800" cy="1643700"/>
          </a:xfrm>
          <a:prstGeom prst="downArrow">
            <a:avLst>
              <a:gd fmla="val 26029" name="adj1"/>
              <a:gd fmla="val 37994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 rot="10800000">
            <a:off x="4645800" y="7997047"/>
            <a:ext cx="571800" cy="1643700"/>
          </a:xfrm>
          <a:prstGeom prst="downArrow">
            <a:avLst>
              <a:gd fmla="val 26029" name="adj1"/>
              <a:gd fmla="val 37994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5964375" y="1249675"/>
            <a:ext cx="93600" cy="6591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 rot="5400000">
            <a:off x="5909675" y="1372550"/>
            <a:ext cx="852000" cy="3963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9525">
            <a:solidFill>
              <a:srgbClr val="C27BA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</a:t>
            </a:r>
            <a:endParaRPr sz="1200"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مكتب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