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firstSlideNum="0" strictFirstAndLastChars="0" saveSubsetFonts="1" showSpecialPlsOnTitleSld="0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9906000" cx="6858000"/>
  <p:notesSz cx="6858000" cy="9144000"/>
  <p:embeddedFontLst>
    <p:embeddedFont>
      <p:font typeface="Roboto"/>
      <p:regular r:id="rId28"/>
      <p:bold r:id="rId29"/>
      <p:italic r:id="rId30"/>
      <p:boldItalic r:id="rId31"/>
    </p:embeddedFont>
    <p:embeddedFont>
      <p:font typeface="Lato Black"/>
      <p:bold r:id="rId32"/>
      <p:boldItalic r:id="rId33"/>
    </p:embeddedFont>
    <p:embeddedFont>
      <p:font typeface="Century Gothic"/>
      <p:regular r:id="rId34"/>
      <p:bold r:id="rId35"/>
      <p:italic r:id="rId36"/>
      <p:boldItalic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0B341477-9DB3-4F78-A669-CC0658741264}">
  <a:tblStyle styleId="{0B341477-9DB3-4F78-A669-CC065874126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AF7D09F6-B579-4929-A334-2C8DAA6C0524}" styleName="Table_1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Roboto-regular.fntdata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Roboto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Roboto-boldItalic.fntdata"/><Relationship Id="rId30" Type="http://schemas.openxmlformats.org/officeDocument/2006/relationships/font" Target="fonts/Roboto-italic.fntdata"/><Relationship Id="rId11" Type="http://schemas.openxmlformats.org/officeDocument/2006/relationships/slide" Target="slides/slide6.xml"/><Relationship Id="rId33" Type="http://schemas.openxmlformats.org/officeDocument/2006/relationships/font" Target="fonts/LatoBlack-boldItalic.fntdata"/><Relationship Id="rId10" Type="http://schemas.openxmlformats.org/officeDocument/2006/relationships/slide" Target="slides/slide5.xml"/><Relationship Id="rId32" Type="http://schemas.openxmlformats.org/officeDocument/2006/relationships/font" Target="fonts/LatoBlack-bold.fntdata"/><Relationship Id="rId13" Type="http://schemas.openxmlformats.org/officeDocument/2006/relationships/slide" Target="slides/slide8.xml"/><Relationship Id="rId35" Type="http://schemas.openxmlformats.org/officeDocument/2006/relationships/font" Target="fonts/CenturyGothic-bold.fntdata"/><Relationship Id="rId12" Type="http://schemas.openxmlformats.org/officeDocument/2006/relationships/slide" Target="slides/slide7.xml"/><Relationship Id="rId34" Type="http://schemas.openxmlformats.org/officeDocument/2006/relationships/font" Target="fonts/CenturyGothic-regular.fntdata"/><Relationship Id="rId15" Type="http://schemas.openxmlformats.org/officeDocument/2006/relationships/slide" Target="slides/slide10.xml"/><Relationship Id="rId37" Type="http://schemas.openxmlformats.org/officeDocument/2006/relationships/font" Target="fonts/CenturyGothic-boldItalic.fntdata"/><Relationship Id="rId14" Type="http://schemas.openxmlformats.org/officeDocument/2006/relationships/slide" Target="slides/slide9.xml"/><Relationship Id="rId36" Type="http://schemas.openxmlformats.org/officeDocument/2006/relationships/font" Target="fonts/CenturyGothic-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388620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1588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1588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f11b59f91_0_0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3f11b59f91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g3f11b59f91_0_0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6c74dbe1430e4bcf_20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6c74dbe1430e4bcf_2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g6c74dbe1430e4bcf_20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43480c6861_13_0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43480c6861_13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g43480c6861_13_0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43480c6861_13_91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Google Shape;344;g43480c6861_13_9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5" name="Google Shape;345;g43480c6861_13_91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40e9452073_0_7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40e9452073_0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Google Shape;363;g40e9452073_0_7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43480c6861_4_19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1" name="Google Shape;371;g43480c6861_4_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Google Shape;372;g43480c6861_4_19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43480c6861_4_76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9" name="Google Shape;389;g43480c6861_4_7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g43480c6861_4_76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44dced3ca0_9_0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44dced3ca0_9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0" name="Google Shape;410;g44dced3ca0_9_0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42a15b7524_0_1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g42a15b7524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2" name="Google Shape;422;g42a15b7524_0_1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g43f24122ca_1_8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0" name="Google Shape;430;g43f24122ca_1_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1" name="Google Shape;431;g43f24122ca_1_8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40b7bc91b5_0_3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40b7bc91b5_0_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g40b7bc91b5_0_3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44f8e2a9e2_0_10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44f8e2a9e2_0_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g44f8e2a9e2_0_10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2494df3f32c3dd61_1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3" name="Google Shape;453;g2494df3f32c3dd61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4" name="Google Shape;454;g2494df3f32c3dd61_1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40b7bc91b5_0_16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40b7bc91b5_0_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3" name="Google Shape;463;g40b7bc91b5_0_16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g40b7bc91b5_0_62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0" name="Google Shape;470;g40b7bc91b5_0_6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1" name="Google Shape;471;g40b7bc91b5_0_62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43480c6861_6_0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43480c6861_6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g43480c6861_6_0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44d45893f9_0_0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44d45893f9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g44d45893f9_0_0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43f32f6a7e_4_5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43f32f6a7e_4_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g43f32f6a7e_4_5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43f32f6a7e_4_344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43f32f6a7e_4_34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g43f32f6a7e_4_344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43f32f6a7e_1_0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43f32f6a7e_1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g43f32f6a7e_1_0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43f32f6a7e_1_304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43f32f6a7e_1_30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g43f32f6a7e_1_304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6c74dbe1430e4bcf_7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6c74dbe1430e4bcf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g6c74dbe1430e4bcf_7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فارغ" showMasterSp="0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نص عمودي" showMasterSp="0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286367" y="2822135"/>
            <a:ext cx="6285266" cy="591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نص عموديان" showMasterSp="0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1449696" y="3985464"/>
            <a:ext cx="8394877" cy="14787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-1550679" y="2549570"/>
            <a:ext cx="8394877" cy="43505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شريحة عنوان" showMasterSp="0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ctrTitle"/>
          </p:nvPr>
        </p:nvSpPr>
        <p:spPr>
          <a:xfrm>
            <a:off x="514350" y="1621191"/>
            <a:ext cx="5829300" cy="344875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entury Gothic"/>
              <a:buNone/>
              <a:defRPr b="0" i="0" sz="4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" type="subTitle"/>
          </p:nvPr>
        </p:nvSpPr>
        <p:spPr>
          <a:xfrm>
            <a:off x="857250" y="5202944"/>
            <a:ext cx="5143500" cy="2391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محتوى" showMasterSp="0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Google Shape;27;p4"/>
          <p:cNvSpPr txBox="1"/>
          <p:nvPr>
            <p:ph idx="1" type="body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المقطع" showMasterSp="0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467916" y="2469624"/>
            <a:ext cx="5915025" cy="41206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entury Gothic"/>
              <a:buNone/>
              <a:defRPr b="0" i="0" sz="4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467916" y="6629226"/>
            <a:ext cx="5915025" cy="2166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محتويان" showMasterSp="0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" name="Google Shape;39;p6"/>
          <p:cNvSpPr txBox="1"/>
          <p:nvPr>
            <p:ph idx="1" type="body"/>
          </p:nvPr>
        </p:nvSpPr>
        <p:spPr>
          <a:xfrm>
            <a:off x="471488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0" name="Google Shape;40;p6"/>
          <p:cNvSpPr txBox="1"/>
          <p:nvPr>
            <p:ph idx="2" type="body"/>
          </p:nvPr>
        </p:nvSpPr>
        <p:spPr>
          <a:xfrm>
            <a:off x="3471863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1" name="Google Shape;41;p6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2" name="Google Shape;42;p6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3" name="Google Shape;43;p6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المقارنة" showMasterSp="0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472381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>
            <a:off x="472381" y="2428347"/>
            <a:ext cx="2901255" cy="119009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7" name="Google Shape;47;p7"/>
          <p:cNvSpPr txBox="1"/>
          <p:nvPr>
            <p:ph idx="2" type="body"/>
          </p:nvPr>
        </p:nvSpPr>
        <p:spPr>
          <a:xfrm>
            <a:off x="472381" y="3618442"/>
            <a:ext cx="2901255" cy="53221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8" name="Google Shape;48;p7"/>
          <p:cNvSpPr txBox="1"/>
          <p:nvPr>
            <p:ph idx="3" type="body"/>
          </p:nvPr>
        </p:nvSpPr>
        <p:spPr>
          <a:xfrm>
            <a:off x="3471863" y="2428347"/>
            <a:ext cx="2915543" cy="119009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9" name="Google Shape;49;p7"/>
          <p:cNvSpPr txBox="1"/>
          <p:nvPr>
            <p:ph idx="4" type="body"/>
          </p:nvPr>
        </p:nvSpPr>
        <p:spPr>
          <a:xfrm>
            <a:off x="3471863" y="3618442"/>
            <a:ext cx="2915543" cy="53221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0" name="Google Shape;50;p7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1" name="Google Shape;51;p7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2" name="Google Shape;52;p7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فقط" showMasterSp="0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8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محتوى ذو تسمية توضيحية" showMasterSp="0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810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6195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29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2385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2385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2385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2385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2385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2385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صورة مع تسمية توضيحية" showMasterSp="0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hyperlink" Target="https://docs.google.com/presentation/d/1Y9F43ivutOikBx1W4SlmtJfwfx19B9nM7iCE6_trf-M/edit#slide=id.g40d8fd563d_0_54" TargetMode="External"/><Relationship Id="rId5" Type="http://schemas.openxmlformats.org/officeDocument/2006/relationships/image" Target="../media/image3.png"/><Relationship Id="rId6" Type="http://schemas.openxmlformats.org/officeDocument/2006/relationships/image" Target="../media/image5.png"/><Relationship Id="rId7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0" name="Google Shape;9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"/>
            <a:ext cx="6858000" cy="9906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3"/>
          <p:cNvSpPr txBox="1"/>
          <p:nvPr/>
        </p:nvSpPr>
        <p:spPr>
          <a:xfrm>
            <a:off x="439525" y="4117447"/>
            <a:ext cx="5362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lang="en-US" sz="30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General Anesthetics</a:t>
            </a:r>
            <a:endParaRPr i="0" sz="30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2" name="Google Shape;92;p13"/>
          <p:cNvSpPr/>
          <p:nvPr/>
        </p:nvSpPr>
        <p:spPr>
          <a:xfrm>
            <a:off x="71850" y="5206025"/>
            <a:ext cx="1664700" cy="262500"/>
          </a:xfrm>
          <a:prstGeom prst="roundRect">
            <a:avLst>
              <a:gd fmla="val 50000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3" name="Google Shape;93;p13"/>
          <p:cNvSpPr txBox="1"/>
          <p:nvPr/>
        </p:nvSpPr>
        <p:spPr>
          <a:xfrm>
            <a:off x="95698" y="5133832"/>
            <a:ext cx="1446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Objectives:</a:t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4" name="Google Shape;94;p13"/>
          <p:cNvSpPr/>
          <p:nvPr/>
        </p:nvSpPr>
        <p:spPr>
          <a:xfrm>
            <a:off x="473783" y="5708177"/>
            <a:ext cx="129600" cy="1347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5" name="Google Shape;95;p13"/>
          <p:cNvSpPr/>
          <p:nvPr/>
        </p:nvSpPr>
        <p:spPr>
          <a:xfrm>
            <a:off x="473783" y="6158757"/>
            <a:ext cx="129600" cy="1347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6" name="Google Shape;96;p13"/>
          <p:cNvSpPr/>
          <p:nvPr/>
        </p:nvSpPr>
        <p:spPr>
          <a:xfrm>
            <a:off x="473783" y="6676032"/>
            <a:ext cx="129600" cy="1347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7" name="Google Shape;97;p13"/>
          <p:cNvSpPr/>
          <p:nvPr/>
        </p:nvSpPr>
        <p:spPr>
          <a:xfrm>
            <a:off x="473783" y="6955323"/>
            <a:ext cx="129600" cy="1347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5246025" y="9122150"/>
            <a:ext cx="1542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 u="sng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  <a:hlinkClick r:id="rId4"/>
              </a:rPr>
              <a:t>Editing File</a:t>
            </a:r>
            <a:endParaRPr b="1" sz="1800" u="sng"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99" name="Google Shape;99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29200" y="336424"/>
            <a:ext cx="1685925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3421" y="1581874"/>
            <a:ext cx="1057884" cy="106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152400"/>
            <a:ext cx="1664725" cy="132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3"/>
          <p:cNvSpPr txBox="1"/>
          <p:nvPr/>
        </p:nvSpPr>
        <p:spPr>
          <a:xfrm>
            <a:off x="603375" y="5549150"/>
            <a:ext cx="5877900" cy="27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Define anesthesia, balanced anesthesia, and pre-anesthetic medications.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 able to define MAC, potency, blood: gas partition coefficient and oil: gas partition coefficient.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Distinguish between inhalation and intravenous anesthetics.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Identify the pharmacokinetics, pharmacological actions, and side effects of inhalation anesthetics.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Identify the pharmacokinetics, pharmacodynamics, and side effects of intravenous anesthetics.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Know the difference between neuroleptanalgesia and neuroleptanesthesia.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3" name="Google Shape;103;p13"/>
          <p:cNvSpPr/>
          <p:nvPr/>
        </p:nvSpPr>
        <p:spPr>
          <a:xfrm>
            <a:off x="473783" y="7412523"/>
            <a:ext cx="129600" cy="1347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4" name="Google Shape;104;p13"/>
          <p:cNvSpPr/>
          <p:nvPr/>
        </p:nvSpPr>
        <p:spPr>
          <a:xfrm>
            <a:off x="473783" y="7869723"/>
            <a:ext cx="129600" cy="1347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22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22" name="Google Shape;322;p22"/>
          <p:cNvSpPr/>
          <p:nvPr/>
        </p:nvSpPr>
        <p:spPr>
          <a:xfrm>
            <a:off x="0" y="0"/>
            <a:ext cx="6858000" cy="9315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Pharmacological actions of inhalation anesthetics</a:t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323" name="Google Shape;323;p22"/>
          <p:cNvGraphicFramePr/>
          <p:nvPr/>
        </p:nvGraphicFramePr>
        <p:xfrm>
          <a:off x="341538" y="141301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{0B341477-9DB3-4F78-A669-CC0658741264}</a:tableStyleId>
              </a:tblPr>
              <a:tblGrid>
                <a:gridCol w="2140725"/>
                <a:gridCol w="4034175"/>
              </a:tblGrid>
              <a:tr h="8088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System </a:t>
                      </a:r>
                      <a:endParaRPr b="1">
                        <a:solidFill>
                          <a:srgbClr val="FFFFFF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BB8B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Pharmacological action </a:t>
                      </a:r>
                      <a:endParaRPr b="1">
                        <a:solidFill>
                          <a:srgbClr val="FFFFFF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BB8B3"/>
                    </a:solidFill>
                  </a:tcPr>
                </a:tc>
              </a:tr>
              <a:tr h="11993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Central nervous 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 ↓ metabolic rate.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-  ↑ ICP (due to cerebral vasodilatation) # in head injuries.</a:t>
                      </a:r>
                      <a:b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</a:b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 Dose -dependent EEG changes (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Enflurane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). </a:t>
                      </a:r>
                      <a:r>
                        <a:rPr lang="en-US" sz="1100">
                          <a:solidFill>
                            <a:srgbClr val="3BB8B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-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Enflurane 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contraindicated in </a:t>
                      </a:r>
                      <a:r>
                        <a:rPr lang="en-US" sz="11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epilepsy</a:t>
                      </a:r>
                      <a:endParaRPr sz="1100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19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Cardiovascular </a:t>
                      </a:r>
                      <a:endParaRPr b="1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Hypotension 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 Bradycardia </a:t>
                      </a:r>
                      <a:r>
                        <a:rPr b="1"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Except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(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Isoflurane ,Desflurane </a:t>
                      </a:r>
                      <a:r>
                        <a:rPr lang="en-US" sz="1100">
                          <a:solidFill>
                            <a:srgbClr val="3BB8B3"/>
                          </a:solidFill>
                        </a:rPr>
                        <a:t>&amp;    </a:t>
                      </a:r>
                      <a:endParaRPr sz="1100">
                        <a:solidFill>
                          <a:srgbClr val="3BB8B3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3BB8B3"/>
                          </a:solidFill>
                        </a:rPr>
                        <a:t>    Sevoflurane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)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 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Myocardial depression (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Halothane – Enflurane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).</a:t>
                      </a:r>
                      <a:b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</a:b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-Sensitize heart to catecholamines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(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Halothane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rgbClr val="FF0000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Halothane contraindicated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lang="en-US" sz="1200">
                          <a:solidFill>
                            <a:srgbClr val="FF0000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 pheochromochytoma</a:t>
                      </a:r>
                      <a:endParaRPr sz="1200">
                        <a:solidFill>
                          <a:srgbClr val="FF0000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307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Respiratory 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27BA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All respiratory depressants</a:t>
                      </a:r>
                      <a:b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</a:b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-Airway irritation (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Desflurane-Enflurane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100">
                          <a:solidFill>
                            <a:srgbClr val="3BB8B3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due to pungent odor). </a:t>
                      </a:r>
                      <a:endParaRPr sz="1100">
                        <a:solidFill>
                          <a:srgbClr val="3BB8B3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27BA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36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Liver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C27BA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27BA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27BA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 Decrease hepatic flow 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 Hepatotoxicity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(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Only halothane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 </a:t>
                      </a:r>
                      <a:r>
                        <a:rPr lang="en-US" sz="1200">
                          <a:solidFill>
                            <a:srgbClr val="3BB8B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only in adults</a:t>
                      </a:r>
                      <a:endParaRPr sz="1200">
                        <a:solidFill>
                          <a:srgbClr val="3BB8B3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27BA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27BA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27BA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876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Uterus &amp; skeletal muscle 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27BA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-Uterine relaxation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BUT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Nitrous oxide has minimal relaxant effect (labor)</a:t>
                      </a:r>
                      <a:endParaRPr sz="12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- All are skeletal muscle relaxants. </a:t>
                      </a:r>
                      <a:r>
                        <a:rPr lang="en-US" sz="1100">
                          <a:solidFill>
                            <a:srgbClr val="3BB8B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(of </a:t>
                      </a:r>
                      <a:r>
                        <a:rPr lang="en-US" sz="1100">
                          <a:solidFill>
                            <a:srgbClr val="3BB8B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variable</a:t>
                      </a:r>
                      <a:r>
                        <a:rPr lang="en-US" sz="1100">
                          <a:solidFill>
                            <a:srgbClr val="3BB8B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degrees)</a:t>
                      </a:r>
                      <a:endParaRPr b="1" sz="1100">
                        <a:solidFill>
                          <a:srgbClr val="3BB8B3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27BA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3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aphicFrame>
        <p:nvGraphicFramePr>
          <p:cNvPr id="330" name="Google Shape;330;p23"/>
          <p:cNvGraphicFramePr/>
          <p:nvPr/>
        </p:nvGraphicFramePr>
        <p:xfrm>
          <a:off x="120588" y="61981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{0B341477-9DB3-4F78-A669-CC0658741264}</a:tableStyleId>
              </a:tblPr>
              <a:tblGrid>
                <a:gridCol w="382850"/>
                <a:gridCol w="2172950"/>
                <a:gridCol w="2167075"/>
                <a:gridCol w="1893950"/>
              </a:tblGrid>
              <a:tr h="5592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Halothane</a:t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En</a:t>
                      </a:r>
                      <a:r>
                        <a:rPr b="1" lang="en-US" sz="1200">
                          <a:solidFill>
                            <a:srgbClr val="F6B26B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flurane</a:t>
                      </a:r>
                      <a:endParaRPr b="1" sz="1200">
                        <a:solidFill>
                          <a:srgbClr val="F6B26B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Iso</a:t>
                      </a:r>
                      <a:r>
                        <a:rPr b="1" lang="en-US" sz="1200">
                          <a:solidFill>
                            <a:srgbClr val="F6B26B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flurane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(Forane)</a:t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749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3E95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Potent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Less potent than 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Halothane</a:t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Potent, stable compound (2%)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450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3E95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Slow induction and recovery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More rapid induction and recovery than halothane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Rapid induction and recovery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559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Pleasant odor 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used in 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children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sz="1200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Pungent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Pungent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308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3E95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Metabolized to toxic metabolites (trifluoroethanol)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hepatotoxic</a:t>
                      </a:r>
                      <a:endParaRPr sz="1200">
                        <a:solidFill>
                          <a:schemeClr val="dk1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Metabolized to fluoride (8%), excreted in the kidney </a:t>
                      </a:r>
                      <a:r>
                        <a:rPr lang="en-US" sz="1100">
                          <a:solidFill>
                            <a:srgbClr val="3BB8B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(lead to nephrotoxicity)</a:t>
                      </a:r>
                      <a:endParaRPr sz="1100">
                        <a:solidFill>
                          <a:srgbClr val="3BB8B3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Low biotransformation (Less fluoride)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77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80E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Potent anesthetic,</a:t>
                      </a:r>
                      <a:b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</a:b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Weak analgesic, Weak skeletal muscle relaxant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Better muscle relaxation, Better analgesic properties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Potent anesthetic, Good analgesic action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350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6E4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---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No nephrotoxicity</a:t>
                      </a:r>
                      <a:endParaRPr sz="12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No hepatotoxicity</a:t>
                      </a:r>
                      <a:endParaRPr sz="12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No sensitization of the heart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No cardiac arrhythmias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713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rgbClr val="FFFFFF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444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CVS depression: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Hypotension, bradycardia (vagomimetic action)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↓Myocardial contractility, ↓Cardiac output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Hepatotoxicity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(repeated use). </a:t>
                      </a:r>
                      <a:r>
                        <a:rPr lang="en-US" sz="9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(only in adults, not in children)</a:t>
                      </a:r>
                      <a:endParaRPr sz="900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Malignant hyperthermia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 </a:t>
                      </a:r>
                      <a:r>
                        <a:rPr lang="en-US" sz="9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(can’t be predicted)</a:t>
                      </a:r>
                      <a:endParaRPr sz="900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Cardiac arrhythmias.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Sensitizes heart to action of catecholamines →arrhythmias.</a:t>
                      </a:r>
                      <a:endParaRPr sz="12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Pungent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(Less induction</a:t>
                      </a:r>
                      <a:r>
                        <a:rPr lang="en-US" sz="1200">
                          <a:solidFill>
                            <a:srgbClr val="999999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100">
                          <a:solidFill>
                            <a:srgbClr val="999999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 comparison to other inhalation  it’s slow</a:t>
                      </a:r>
                      <a:r>
                        <a:rPr lang="en-US" sz="1100">
                          <a:solidFill>
                            <a:srgbClr val="999999"/>
                          </a:solidFill>
                        </a:rPr>
                        <a:t>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Not for pediatrics)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-CNS stimulation 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(Epilepsy-like seizure -abnormal EEG)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Pungent (Not for pediatrics)</a:t>
                      </a:r>
                      <a:endParaRPr sz="12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450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98181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rgbClr val="3BB8B3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b="1" lang="en-US" sz="1200">
                          <a:solidFill>
                            <a:srgbClr val="3BB8B3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Pheochromocytoma </a:t>
                      </a:r>
                      <a:endParaRPr b="1" sz="1200">
                        <a:solidFill>
                          <a:srgbClr val="3BB8B3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Patients with seizure disorders (epilepsy)</a:t>
                      </a:r>
                      <a:endParaRPr sz="12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-Not for renal failures</a:t>
                      </a:r>
                      <a:endParaRPr sz="12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---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31" name="Google Shape;331;p23"/>
          <p:cNvSpPr/>
          <p:nvPr/>
        </p:nvSpPr>
        <p:spPr>
          <a:xfrm>
            <a:off x="0" y="0"/>
            <a:ext cx="6858000" cy="5274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Inhalation Anesthetics</a:t>
            </a:r>
            <a:endParaRPr b="1" i="0" sz="2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2" name="Google Shape;332;p23"/>
          <p:cNvSpPr txBox="1"/>
          <p:nvPr/>
        </p:nvSpPr>
        <p:spPr>
          <a:xfrm rot="-5400000">
            <a:off x="-31250" y="9294500"/>
            <a:ext cx="674700" cy="39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latin typeface="Century Gothic"/>
                <a:ea typeface="Century Gothic"/>
                <a:cs typeface="Century Gothic"/>
                <a:sym typeface="Century Gothic"/>
              </a:rPr>
              <a:t>CI.</a:t>
            </a:r>
            <a:endParaRPr b="1" sz="12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3" name="Google Shape;333;p23"/>
          <p:cNvSpPr txBox="1"/>
          <p:nvPr/>
        </p:nvSpPr>
        <p:spPr>
          <a:xfrm rot="-5400000">
            <a:off x="11925" y="664563"/>
            <a:ext cx="587700" cy="44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latin typeface="Century Gothic"/>
                <a:ea typeface="Century Gothic"/>
                <a:cs typeface="Century Gothic"/>
                <a:sym typeface="Century Gothic"/>
              </a:rPr>
              <a:t>Drug</a:t>
            </a:r>
            <a:endParaRPr/>
          </a:p>
        </p:txBody>
      </p:sp>
      <p:sp>
        <p:nvSpPr>
          <p:cNvPr id="334" name="Google Shape;334;p23"/>
          <p:cNvSpPr txBox="1"/>
          <p:nvPr/>
        </p:nvSpPr>
        <p:spPr>
          <a:xfrm rot="-5400000">
            <a:off x="-124575" y="1353775"/>
            <a:ext cx="860700" cy="44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latin typeface="Century Gothic"/>
                <a:ea typeface="Century Gothic"/>
                <a:cs typeface="Century Gothic"/>
                <a:sym typeface="Century Gothic"/>
              </a:rPr>
              <a:t>Potency</a:t>
            </a:r>
            <a:endParaRPr/>
          </a:p>
        </p:txBody>
      </p:sp>
      <p:sp>
        <p:nvSpPr>
          <p:cNvPr id="335" name="Google Shape;335;p23"/>
          <p:cNvSpPr txBox="1"/>
          <p:nvPr/>
        </p:nvSpPr>
        <p:spPr>
          <a:xfrm rot="-5400000">
            <a:off x="-187725" y="2087925"/>
            <a:ext cx="987000" cy="44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latin typeface="Century Gothic"/>
                <a:ea typeface="Century Gothic"/>
                <a:cs typeface="Century Gothic"/>
                <a:sym typeface="Century Gothic"/>
              </a:rPr>
              <a:t>Induction &amp; Recovery</a:t>
            </a:r>
            <a:endParaRPr sz="1000"/>
          </a:p>
        </p:txBody>
      </p:sp>
      <p:sp>
        <p:nvSpPr>
          <p:cNvPr id="336" name="Google Shape;336;p23"/>
          <p:cNvSpPr txBox="1"/>
          <p:nvPr/>
        </p:nvSpPr>
        <p:spPr>
          <a:xfrm rot="-5400000">
            <a:off x="-8625" y="2758100"/>
            <a:ext cx="628800" cy="44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latin typeface="Century Gothic"/>
                <a:ea typeface="Century Gothic"/>
                <a:cs typeface="Century Gothic"/>
                <a:sym typeface="Century Gothic"/>
              </a:rPr>
              <a:t>Smell</a:t>
            </a:r>
            <a:endParaRPr/>
          </a:p>
        </p:txBody>
      </p:sp>
      <p:sp>
        <p:nvSpPr>
          <p:cNvPr id="337" name="Google Shape;337;p23"/>
          <p:cNvSpPr txBox="1"/>
          <p:nvPr/>
        </p:nvSpPr>
        <p:spPr>
          <a:xfrm rot="-5400000">
            <a:off x="-170175" y="3528451"/>
            <a:ext cx="951900" cy="44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latin typeface="Century Gothic"/>
                <a:ea typeface="Century Gothic"/>
                <a:cs typeface="Century Gothic"/>
                <a:sym typeface="Century Gothic"/>
              </a:rPr>
              <a:t>Metabolization</a:t>
            </a:r>
            <a:endParaRPr/>
          </a:p>
        </p:txBody>
      </p:sp>
      <p:sp>
        <p:nvSpPr>
          <p:cNvPr id="338" name="Google Shape;338;p23"/>
          <p:cNvSpPr txBox="1"/>
          <p:nvPr/>
        </p:nvSpPr>
        <p:spPr>
          <a:xfrm rot="-5400000">
            <a:off x="-79425" y="4322401"/>
            <a:ext cx="770400" cy="44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latin typeface="Century Gothic"/>
                <a:ea typeface="Century Gothic"/>
                <a:cs typeface="Century Gothic"/>
                <a:sym typeface="Century Gothic"/>
              </a:rPr>
              <a:t>Uses</a:t>
            </a:r>
            <a:endParaRPr/>
          </a:p>
        </p:txBody>
      </p:sp>
      <p:sp>
        <p:nvSpPr>
          <p:cNvPr id="339" name="Google Shape;339;p23"/>
          <p:cNvSpPr txBox="1"/>
          <p:nvPr/>
        </p:nvSpPr>
        <p:spPr>
          <a:xfrm rot="-5400000">
            <a:off x="-425925" y="5461800"/>
            <a:ext cx="1463400" cy="44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latin typeface="Century Gothic"/>
                <a:ea typeface="Century Gothic"/>
                <a:cs typeface="Century Gothic"/>
                <a:sym typeface="Century Gothic"/>
              </a:rPr>
              <a:t>Advantages</a:t>
            </a:r>
            <a:endParaRPr/>
          </a:p>
        </p:txBody>
      </p:sp>
      <p:sp>
        <p:nvSpPr>
          <p:cNvPr id="340" name="Google Shape;340;p23"/>
          <p:cNvSpPr txBox="1"/>
          <p:nvPr/>
        </p:nvSpPr>
        <p:spPr>
          <a:xfrm rot="-5400000">
            <a:off x="-1023875" y="7533675"/>
            <a:ext cx="2647200" cy="45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ADRs / Disadvantages</a:t>
            </a:r>
            <a:endParaRPr b="1" sz="12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41" name="Google Shape;341;p23"/>
          <p:cNvSpPr txBox="1"/>
          <p:nvPr/>
        </p:nvSpPr>
        <p:spPr>
          <a:xfrm>
            <a:off x="603175" y="5038100"/>
            <a:ext cx="2025000" cy="12012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Profs.</a:t>
            </a: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Notes on Halothane:</a:t>
            </a:r>
            <a:endParaRPr sz="11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 Slow induction</a:t>
            </a:r>
            <a:endParaRPr sz="11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 Very potent</a:t>
            </a:r>
            <a:endParaRPr sz="11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3- Hepatotoxicity in adults</a:t>
            </a:r>
            <a:endParaRPr sz="11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4- </a:t>
            </a: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Arrhythmias</a:t>
            </a: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(sensitizes heart to catecholamines)</a:t>
            </a:r>
            <a:endParaRPr sz="11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24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aphicFrame>
        <p:nvGraphicFramePr>
          <p:cNvPr id="348" name="Google Shape;348;p24"/>
          <p:cNvGraphicFramePr/>
          <p:nvPr/>
        </p:nvGraphicFramePr>
        <p:xfrm>
          <a:off x="109550" y="63991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{0B341477-9DB3-4F78-A669-CC0658741264}</a:tableStyleId>
              </a:tblPr>
              <a:tblGrid>
                <a:gridCol w="382850"/>
                <a:gridCol w="2063500"/>
                <a:gridCol w="1827650"/>
                <a:gridCol w="2364875"/>
              </a:tblGrid>
              <a:tr h="5195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Des</a:t>
                      </a:r>
                      <a:r>
                        <a:rPr b="1" lang="en-US" sz="1200">
                          <a:solidFill>
                            <a:srgbClr val="F6B26B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flurane</a:t>
                      </a:r>
                      <a:endParaRPr b="1" sz="1200">
                        <a:solidFill>
                          <a:srgbClr val="F6B26B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Sevo</a:t>
                      </a:r>
                      <a:r>
                        <a:rPr b="1" lang="en-US" sz="1200">
                          <a:solidFill>
                            <a:srgbClr val="F6B26B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flurane</a:t>
                      </a:r>
                      <a:endParaRPr b="1" sz="1200">
                        <a:solidFill>
                          <a:srgbClr val="F6B26B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Nitrous Oxide (N2O)</a:t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6777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3E95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Less potent than 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Halothane</a:t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Less potent than 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Halothane</a:t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the Lowest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potency</a:t>
                      </a:r>
                      <a:endParaRPr b="1" sz="1200">
                        <a:solidFill>
                          <a:schemeClr val="dk1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883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3E95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Rapid induction and fast recovery (Low solubility)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Rapid onset and recovery (Low solubility)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Rapid induction and recovery (Low solubility)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670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Pungent </a:t>
                      </a:r>
                      <a:r>
                        <a:rPr lang="en-US" sz="1200">
                          <a:solidFill>
                            <a:srgbClr val="3BB8B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(worst odor)</a:t>
                      </a:r>
                      <a:endParaRPr sz="1200">
                        <a:solidFill>
                          <a:srgbClr val="3BB8B3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Better smell</a:t>
                      </a:r>
                      <a:endParaRPr sz="12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---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693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3E95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Less metabolized (0.05%)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Low boiling point (special equipment)</a:t>
                      </a:r>
                      <a:endParaRPr sz="12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Less metabolized (3-5% fluoride)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---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7749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80E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---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No airway irritation 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(preferable for children)</a:t>
                      </a:r>
                      <a:endParaRPr sz="1200">
                        <a:solidFill>
                          <a:srgbClr val="FF0000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Weak anesthetic (Low potency, combined)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Potent analgesic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Outpatient anesthesia (Dental procedures).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Balanced anesthesia.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Neuroleptanalgesia</a:t>
                      </a:r>
                      <a:endParaRPr sz="12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Delivery.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10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6E4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---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Little effect on HR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No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muscle relaxation,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No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respiratory depression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Not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hepatotoxic,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minimal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CVS adverse effects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1015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444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Pungent odor (irritation - cough)</a:t>
                      </a:r>
                      <a:endParaRPr sz="12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---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Diffusion Hypoxia: 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(respiratory diseases).</a:t>
                      </a:r>
                      <a:endParaRPr sz="12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Nausea and vomiting.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Inactivation of B12  →megaloblastic anemia.</a:t>
                      </a:r>
                      <a:endParaRPr sz="12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Bone marrow depression-Leukopenia (chronic use).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Abortion - Congenital anomalies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000">
                          <a:solidFill>
                            <a:schemeClr val="accent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with repeated exposure eg. nurses</a:t>
                      </a:r>
                      <a:endParaRPr sz="1000">
                        <a:solidFill>
                          <a:schemeClr val="accent1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883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Pregnancy(uterine relaxant)</a:t>
                      </a:r>
                      <a:endParaRPr sz="12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Pernicious anemia.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9818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Immunosuppression.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49" name="Google Shape;349;p24"/>
          <p:cNvSpPr/>
          <p:nvPr/>
        </p:nvSpPr>
        <p:spPr>
          <a:xfrm>
            <a:off x="0" y="0"/>
            <a:ext cx="6858000" cy="5274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Inhalation Anesthetics</a:t>
            </a:r>
            <a:endParaRPr b="1" i="0" sz="2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50" name="Google Shape;350;p24"/>
          <p:cNvSpPr txBox="1"/>
          <p:nvPr/>
        </p:nvSpPr>
        <p:spPr>
          <a:xfrm rot="-5400000">
            <a:off x="32925" y="685563"/>
            <a:ext cx="545700" cy="44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latin typeface="Century Gothic"/>
                <a:ea typeface="Century Gothic"/>
                <a:cs typeface="Century Gothic"/>
                <a:sym typeface="Century Gothic"/>
              </a:rPr>
              <a:t>Drug</a:t>
            </a:r>
            <a:endParaRPr/>
          </a:p>
        </p:txBody>
      </p:sp>
      <p:sp>
        <p:nvSpPr>
          <p:cNvPr id="351" name="Google Shape;351;p24"/>
          <p:cNvSpPr txBox="1"/>
          <p:nvPr/>
        </p:nvSpPr>
        <p:spPr>
          <a:xfrm rot="-5400000">
            <a:off x="-165375" y="1312967"/>
            <a:ext cx="942300" cy="44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latin typeface="Century Gothic"/>
                <a:ea typeface="Century Gothic"/>
                <a:cs typeface="Century Gothic"/>
                <a:sym typeface="Century Gothic"/>
              </a:rPr>
              <a:t>Potency</a:t>
            </a:r>
            <a:endParaRPr/>
          </a:p>
        </p:txBody>
      </p:sp>
      <p:sp>
        <p:nvSpPr>
          <p:cNvPr id="352" name="Google Shape;352;p24"/>
          <p:cNvSpPr txBox="1"/>
          <p:nvPr/>
        </p:nvSpPr>
        <p:spPr>
          <a:xfrm rot="-5400000">
            <a:off x="-165375" y="2110263"/>
            <a:ext cx="942300" cy="44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latin typeface="Century Gothic"/>
                <a:ea typeface="Century Gothic"/>
                <a:cs typeface="Century Gothic"/>
                <a:sym typeface="Century Gothic"/>
              </a:rPr>
              <a:t>Induction &amp; Recovery</a:t>
            </a:r>
            <a:endParaRPr sz="1000"/>
          </a:p>
        </p:txBody>
      </p:sp>
      <p:sp>
        <p:nvSpPr>
          <p:cNvPr id="353" name="Google Shape;353;p24"/>
          <p:cNvSpPr txBox="1"/>
          <p:nvPr/>
        </p:nvSpPr>
        <p:spPr>
          <a:xfrm rot="-5400000">
            <a:off x="9825" y="2792844"/>
            <a:ext cx="591900" cy="44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latin typeface="Century Gothic"/>
                <a:ea typeface="Century Gothic"/>
                <a:cs typeface="Century Gothic"/>
                <a:sym typeface="Century Gothic"/>
              </a:rPr>
              <a:t>Smell</a:t>
            </a:r>
            <a:endParaRPr/>
          </a:p>
        </p:txBody>
      </p:sp>
      <p:sp>
        <p:nvSpPr>
          <p:cNvPr id="354" name="Google Shape;354;p24"/>
          <p:cNvSpPr txBox="1"/>
          <p:nvPr/>
        </p:nvSpPr>
        <p:spPr>
          <a:xfrm rot="-5400000">
            <a:off x="-153225" y="3362993"/>
            <a:ext cx="918000" cy="44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latin typeface="Century Gothic"/>
                <a:ea typeface="Century Gothic"/>
                <a:cs typeface="Century Gothic"/>
                <a:sym typeface="Century Gothic"/>
              </a:rPr>
              <a:t>Metabolization</a:t>
            </a:r>
            <a:endParaRPr/>
          </a:p>
        </p:txBody>
      </p:sp>
      <p:sp>
        <p:nvSpPr>
          <p:cNvPr id="355" name="Google Shape;355;p24"/>
          <p:cNvSpPr txBox="1"/>
          <p:nvPr/>
        </p:nvSpPr>
        <p:spPr>
          <a:xfrm rot="-5400000">
            <a:off x="-606375" y="4737708"/>
            <a:ext cx="1824300" cy="44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latin typeface="Century Gothic"/>
                <a:ea typeface="Century Gothic"/>
                <a:cs typeface="Century Gothic"/>
                <a:sym typeface="Century Gothic"/>
              </a:rPr>
              <a:t>Uses</a:t>
            </a:r>
            <a:endParaRPr/>
          </a:p>
        </p:txBody>
      </p:sp>
      <p:sp>
        <p:nvSpPr>
          <p:cNvPr id="356" name="Google Shape;356;p24"/>
          <p:cNvSpPr txBox="1"/>
          <p:nvPr/>
        </p:nvSpPr>
        <p:spPr>
          <a:xfrm rot="-5400000">
            <a:off x="-280125" y="6087096"/>
            <a:ext cx="1171800" cy="44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latin typeface="Century Gothic"/>
                <a:ea typeface="Century Gothic"/>
                <a:cs typeface="Century Gothic"/>
                <a:sym typeface="Century Gothic"/>
              </a:rPr>
              <a:t>Advantages</a:t>
            </a:r>
            <a:endParaRPr/>
          </a:p>
        </p:txBody>
      </p:sp>
      <p:sp>
        <p:nvSpPr>
          <p:cNvPr id="357" name="Google Shape;357;p24"/>
          <p:cNvSpPr txBox="1"/>
          <p:nvPr/>
        </p:nvSpPr>
        <p:spPr>
          <a:xfrm rot="-5400000">
            <a:off x="-811575" y="7745922"/>
            <a:ext cx="2234700" cy="44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ADRs / Disadvantages</a:t>
            </a:r>
            <a:endParaRPr b="1" sz="12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58" name="Google Shape;358;p24"/>
          <p:cNvSpPr txBox="1"/>
          <p:nvPr/>
        </p:nvSpPr>
        <p:spPr>
          <a:xfrm rot="-5400000">
            <a:off x="-56300" y="9177073"/>
            <a:ext cx="724800" cy="39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latin typeface="Century Gothic"/>
                <a:ea typeface="Century Gothic"/>
                <a:cs typeface="Century Gothic"/>
                <a:sym typeface="Century Gothic"/>
              </a:rPr>
              <a:t>CI.</a:t>
            </a:r>
            <a:endParaRPr b="1" sz="12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59" name="Google Shape;359;p24"/>
          <p:cNvSpPr txBox="1"/>
          <p:nvPr/>
        </p:nvSpPr>
        <p:spPr>
          <a:xfrm>
            <a:off x="1092300" y="9181400"/>
            <a:ext cx="2874600" cy="527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All of the inhalation anesthetic drugs are contraindicated in head injury.</a:t>
            </a:r>
            <a:endParaRPr b="1" sz="12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accent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25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6" name="Google Shape;366;p25"/>
          <p:cNvSpPr txBox="1"/>
          <p:nvPr/>
        </p:nvSpPr>
        <p:spPr>
          <a:xfrm>
            <a:off x="287225" y="1115225"/>
            <a:ext cx="6338100" cy="1792200"/>
          </a:xfrm>
          <a:prstGeom prst="rect">
            <a:avLst/>
          </a:prstGeom>
          <a:noFill/>
          <a:ln cap="flat" cmpd="sng" w="9525">
            <a:solidFill>
              <a:srgbClr val="FEE5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●"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 need for special equipments.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●"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Rapid induction &amp; recovery </a:t>
            </a:r>
            <a:r>
              <a:rPr lang="en-US" u="sng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EXCEPT</a:t>
            </a:r>
            <a:r>
              <a:rPr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benzodiazepines</a:t>
            </a:r>
            <a:endParaRPr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●"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Injected slowly (rapid induction)</a:t>
            </a:r>
            <a:r>
              <a:rPr lang="en-US">
                <a:solidFill>
                  <a:schemeClr val="dk1"/>
                </a:solidFill>
                <a:highlight>
                  <a:srgbClr val="D9D9D9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compared with inhalation.</a:t>
            </a:r>
            <a:endParaRPr>
              <a:solidFill>
                <a:schemeClr val="dk1"/>
              </a:solidFill>
              <a:highlight>
                <a:srgbClr val="D9D9D9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●"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Recovery is due to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redistribution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from CNS.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●"/>
            </a:pPr>
            <a:r>
              <a:rPr lang="en-US" u="sng">
                <a:solidFill>
                  <a:schemeClr val="dk1"/>
                </a:solidFill>
                <a:highlight>
                  <a:srgbClr val="D9D9D9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Analgesic activity: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Opioids &amp; ketamine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●"/>
            </a:pPr>
            <a:r>
              <a:rPr lang="en-US" u="sng">
                <a:solidFill>
                  <a:schemeClr val="dk1"/>
                </a:solidFill>
                <a:highlight>
                  <a:srgbClr val="D9D9D9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Amnesic action:</a:t>
            </a:r>
            <a:r>
              <a:rPr lang="en-US">
                <a:solidFill>
                  <a:schemeClr val="dk1"/>
                </a:solidFill>
                <a:highlight>
                  <a:srgbClr val="D9D9D9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benzodiazepines &amp; ketamine.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●"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Can be used alone in short operation &amp; Outpatients anesthesia.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67" name="Google Shape;367;p25"/>
          <p:cNvSpPr/>
          <p:nvPr/>
        </p:nvSpPr>
        <p:spPr>
          <a:xfrm>
            <a:off x="0" y="0"/>
            <a:ext cx="6858000" cy="5274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Intravenous Anesthetics</a:t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68" name="Google Shape;368;p25"/>
          <p:cNvSpPr txBox="1"/>
          <p:nvPr/>
        </p:nvSpPr>
        <p:spPr>
          <a:xfrm>
            <a:off x="290075" y="3364700"/>
            <a:ext cx="6338100" cy="10923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Patient with hypovolemia or shock suffer from severe hypotension so I can’t give them Barbiturates, Propofol, Etomidate and Benzodiazepines since they decrease BP. We can give them Katamine because it’s the only one that increase sympathetic→↑BP.</a:t>
            </a:r>
            <a:endParaRPr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6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aphicFrame>
        <p:nvGraphicFramePr>
          <p:cNvPr id="375" name="Google Shape;375;p26"/>
          <p:cNvGraphicFramePr/>
          <p:nvPr/>
        </p:nvGraphicFramePr>
        <p:xfrm>
          <a:off x="-12162" y="44857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{0B341477-9DB3-4F78-A669-CC0658741264}</a:tableStyleId>
              </a:tblPr>
              <a:tblGrid>
                <a:gridCol w="421525"/>
                <a:gridCol w="2467875"/>
                <a:gridCol w="2254100"/>
                <a:gridCol w="1714500"/>
              </a:tblGrid>
              <a:tr h="13420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Ultrashort acting barbiturates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-Thiopen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tal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-Methohexi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tal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1"/>
                          </a:solidFill>
                          <a:highlight>
                            <a:srgbClr val="B7B7B7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Ends with al or one, Hypnotic</a:t>
                      </a:r>
                      <a:endParaRPr b="1" sz="1000">
                        <a:solidFill>
                          <a:schemeClr val="dk1"/>
                        </a:solidFill>
                        <a:highlight>
                          <a:srgbClr val="B7B7B7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Propofol</a:t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Hypnotic(Non Barbiturate)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rgbClr val="C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Hypnotic</a:t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8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Benzodiazepines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-Mida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zolam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b="1" lang="en-US" sz="1200" u="sng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Dia</a:t>
                      </a:r>
                      <a:r>
                        <a:rPr b="1" lang="en-US" sz="1200">
                          <a:solidFill>
                            <a:srgbClr val="F6B26B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zepam</a:t>
                      </a:r>
                      <a:endParaRPr b="1" sz="1200">
                        <a:solidFill>
                          <a:srgbClr val="F6B26B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b="1" lang="en-US" sz="1200" u="sng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Lora</a:t>
                      </a:r>
                      <a:r>
                        <a:rPr b="1" lang="en-US" sz="1200">
                          <a:solidFill>
                            <a:srgbClr val="F6B26B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zepam</a:t>
                      </a:r>
                      <a:endParaRPr b="1" sz="1200">
                        <a:solidFill>
                          <a:srgbClr val="F6B26B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1"/>
                          </a:solidFill>
                          <a:highlight>
                            <a:srgbClr val="B7B7B7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Hypnotic</a:t>
                      </a:r>
                      <a:endParaRPr b="1" sz="1000">
                        <a:solidFill>
                          <a:schemeClr val="dk1"/>
                        </a:solidFill>
                        <a:highlight>
                          <a:srgbClr val="B7B7B7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1"/>
                          </a:solidFill>
                          <a:highlight>
                            <a:srgbClr val="B7B7B7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anxiolytics</a:t>
                      </a:r>
                      <a:endParaRPr b="1" sz="1000">
                        <a:solidFill>
                          <a:schemeClr val="dk1"/>
                        </a:solidFill>
                        <a:highlight>
                          <a:srgbClr val="B7B7B7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5323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2C4C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Rapid (1 min)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(high lipid solubility)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Rapid 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slower than other agent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323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Ultra short (15 - 20 min) 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they undergo </a:t>
                      </a:r>
                      <a:r>
                        <a:rPr b="1" lang="en-US" sz="12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Redistribution</a:t>
                      </a:r>
                      <a:r>
                        <a:rPr lang="en-US" sz="1200">
                          <a:solidFill>
                            <a:srgbClr val="3BB7B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sz="1200">
                        <a:solidFill>
                          <a:srgbClr val="3BB7B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short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---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541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3E95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slowly by the liver 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slow recovery.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hangover.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Rapidly in liver 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( 10 times - Elimination ½ = 30 – 60 min).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Faster recovery than thiopental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Slow induction and recovery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3BB8B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*reserved for preanesthetic</a:t>
                      </a:r>
                      <a:endParaRPr sz="1200">
                        <a:solidFill>
                          <a:srgbClr val="3BB8B3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1331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80E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just"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-Potent anesthetic.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lang="en-US" sz="1200" u="sng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Induction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in </a:t>
                      </a:r>
                      <a:r>
                        <a:rPr lang="en-US" sz="1200" u="sng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major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surgery. 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</a:t>
                      </a:r>
                      <a:r>
                        <a:rPr lang="en-US" sz="1200" u="sng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Alone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in </a:t>
                      </a:r>
                      <a:r>
                        <a:rPr lang="en-US" sz="1200" u="sng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minor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surgery.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-In head injuries :    ICP.</a:t>
                      </a:r>
                      <a:endParaRPr sz="1200">
                        <a:solidFill>
                          <a:schemeClr val="dk1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-Antiemetic action.</a:t>
                      </a:r>
                      <a:endParaRPr sz="12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ICP.</a:t>
                      </a:r>
                      <a:endParaRPr b="1" sz="1200">
                        <a:solidFill>
                          <a:schemeClr val="dk1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-No pain.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-anxiolytic and </a:t>
                      </a:r>
                      <a:r>
                        <a:rPr b="1" lang="en-US" sz="125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amnesic action.</a:t>
                      </a:r>
                      <a:endParaRPr b="1" sz="125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lang="en-US" sz="1200" u="sng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Induction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of </a:t>
                      </a:r>
                      <a:r>
                        <a:rPr lang="en-US" sz="1200" u="sng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general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anesthesia.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lang="en-US" sz="1200" u="sng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Alone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in </a:t>
                      </a:r>
                      <a:r>
                        <a:rPr lang="en-US" sz="1200" u="sng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minor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procedure (endoscopy).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-In balanced anesthesia (Midazolam).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94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444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-CVS collapse and respiratory depression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lang="en-US" sz="115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(laryngospasm,bronchospasm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). 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-precipitate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porphyria 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attack. </a:t>
                      </a:r>
                      <a:r>
                        <a:rPr lang="en-US" sz="1200">
                          <a:solidFill>
                            <a:srgbClr val="3BB8B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(enzyme inducers)</a:t>
                      </a:r>
                      <a:endParaRPr sz="1200">
                        <a:solidFill>
                          <a:srgbClr val="3BB8B3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-hypersensitivity reaction.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CVS collapse (Hypotension)</a:t>
                      </a:r>
                      <a:endParaRPr sz="1200">
                        <a:solidFill>
                          <a:schemeClr val="dk1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-CVS and respiratory depression.</a:t>
                      </a:r>
                      <a:endParaRPr sz="1200">
                        <a:solidFill>
                          <a:schemeClr val="dk1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-Excitation (involuntary movements). </a:t>
                      </a:r>
                      <a:r>
                        <a:rPr lang="en-US" sz="1100">
                          <a:solidFill>
                            <a:srgbClr val="3BB8B3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(like enflurane)</a:t>
                      </a:r>
                      <a:endParaRPr sz="1100">
                        <a:solidFill>
                          <a:srgbClr val="3BB8B3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Pain at site of injection.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-Expensive.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-Clinical infections due to bacterial contamination. 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5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respiratory depression. </a:t>
                      </a:r>
                      <a:endParaRPr sz="1200">
                        <a:solidFill>
                          <a:schemeClr val="dk1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5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-CVS collapse (Hypotension)</a:t>
                      </a:r>
                      <a:endParaRPr sz="1200">
                        <a:solidFill>
                          <a:schemeClr val="dk1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5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885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</a:rPr>
                        <a:t>-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Respiratory patients</a:t>
                      </a:r>
                      <a:endParaRPr b="1" sz="1200">
                        <a:solidFill>
                          <a:schemeClr val="dk1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rgbClr val="FF0000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b="1" lang="en-US" sz="1200">
                          <a:solidFill>
                            <a:srgbClr val="FF0000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COPD</a:t>
                      </a:r>
                      <a:endParaRPr b="1" sz="1200">
                        <a:solidFill>
                          <a:srgbClr val="FF0000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-Porphyria</a:t>
                      </a:r>
                      <a:endParaRPr b="1" sz="1200">
                        <a:solidFill>
                          <a:schemeClr val="dk1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-severe hypotension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(hypovolemic &amp; shock patient)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---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---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76" name="Google Shape;376;p26"/>
          <p:cNvSpPr txBox="1"/>
          <p:nvPr/>
        </p:nvSpPr>
        <p:spPr>
          <a:xfrm>
            <a:off x="5234093" y="9490448"/>
            <a:ext cx="1542900" cy="23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 u="sng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*</a:t>
            </a:r>
            <a:r>
              <a:rPr lang="en-US" sz="1000" u="sng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D.O.A =duration of action</a:t>
            </a:r>
            <a:endParaRPr sz="1000" u="sng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77" name="Google Shape;377;p26"/>
          <p:cNvSpPr txBox="1"/>
          <p:nvPr/>
        </p:nvSpPr>
        <p:spPr>
          <a:xfrm rot="-5400000">
            <a:off x="-163950" y="710400"/>
            <a:ext cx="740100" cy="37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78" name="Google Shape;378;p26"/>
          <p:cNvSpPr txBox="1"/>
          <p:nvPr/>
        </p:nvSpPr>
        <p:spPr>
          <a:xfrm rot="-5400000">
            <a:off x="-188700" y="1532400"/>
            <a:ext cx="7188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Onset 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79" name="Google Shape;379;p26"/>
          <p:cNvSpPr txBox="1"/>
          <p:nvPr/>
        </p:nvSpPr>
        <p:spPr>
          <a:xfrm rot="-5400000">
            <a:off x="-82050" y="2103650"/>
            <a:ext cx="678000" cy="4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D.O.A*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26"/>
          <p:cNvSpPr txBox="1"/>
          <p:nvPr/>
        </p:nvSpPr>
        <p:spPr>
          <a:xfrm rot="-5400000">
            <a:off x="-479400" y="3164300"/>
            <a:ext cx="1300200" cy="2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Metabolization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81" name="Google Shape;381;p26"/>
          <p:cNvSpPr txBox="1"/>
          <p:nvPr/>
        </p:nvSpPr>
        <p:spPr>
          <a:xfrm rot="-5400000">
            <a:off x="-118425" y="4943725"/>
            <a:ext cx="5988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Uses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82" name="Google Shape;382;p26"/>
          <p:cNvSpPr txBox="1"/>
          <p:nvPr/>
        </p:nvSpPr>
        <p:spPr>
          <a:xfrm rot="-5400000">
            <a:off x="-73500" y="6971825"/>
            <a:ext cx="602700" cy="40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ADR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383" name="Google Shape;383;p26"/>
          <p:cNvSpPr txBox="1"/>
          <p:nvPr/>
        </p:nvSpPr>
        <p:spPr>
          <a:xfrm rot="-5400000">
            <a:off x="-57050" y="8904725"/>
            <a:ext cx="512400" cy="33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C.I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384" name="Google Shape;384;p26"/>
          <p:cNvCxnSpPr/>
          <p:nvPr/>
        </p:nvCxnSpPr>
        <p:spPr>
          <a:xfrm>
            <a:off x="1792384" y="5132184"/>
            <a:ext cx="0" cy="170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85" name="Google Shape;385;p26"/>
          <p:cNvSpPr/>
          <p:nvPr/>
        </p:nvSpPr>
        <p:spPr>
          <a:xfrm>
            <a:off x="-12150" y="0"/>
            <a:ext cx="6870000" cy="5274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Intravenous Anesthetics</a:t>
            </a:r>
            <a:endParaRPr b="1" i="0" sz="2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386" name="Google Shape;386;p26"/>
          <p:cNvCxnSpPr/>
          <p:nvPr/>
        </p:nvCxnSpPr>
        <p:spPr>
          <a:xfrm>
            <a:off x="3163984" y="4674984"/>
            <a:ext cx="0" cy="170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27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aphicFrame>
        <p:nvGraphicFramePr>
          <p:cNvPr id="393" name="Google Shape;393;p27"/>
          <p:cNvGraphicFramePr/>
          <p:nvPr/>
        </p:nvGraphicFramePr>
        <p:xfrm>
          <a:off x="-37" y="5273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{0B341477-9DB3-4F78-A669-CC0658741264}</a:tableStyleId>
              </a:tblPr>
              <a:tblGrid>
                <a:gridCol w="416025"/>
                <a:gridCol w="2270600"/>
                <a:gridCol w="2315025"/>
                <a:gridCol w="1856350"/>
              </a:tblGrid>
              <a:tr h="8488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Etomidate</a:t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Ultrashort acting hypnotic (Non Barbiturates)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K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etamine</a:t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given IV, IM </a:t>
                      </a: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(Children)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Opiate drugs</a:t>
                      </a:r>
                      <a:endParaRPr b="1"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-Fentanyl -</a:t>
                      </a:r>
                      <a:r>
                        <a:rPr b="1" lang="en-US" sz="1200" u="sng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Al</a:t>
                      </a:r>
                      <a:r>
                        <a:rPr b="1" lang="en-US" sz="1200" u="sng">
                          <a:solidFill>
                            <a:srgbClr val="F6B26B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fen</a:t>
                      </a:r>
                      <a:r>
                        <a:rPr b="1" lang="en-US" sz="1200">
                          <a:solidFill>
                            <a:srgbClr val="F6B26B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tanil</a:t>
                      </a:r>
                      <a:endParaRPr b="1" sz="1200">
                        <a:solidFill>
                          <a:srgbClr val="F6B26B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b="1" lang="en-US" sz="1200" u="sng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Suf</a:t>
                      </a:r>
                      <a:r>
                        <a:rPr b="1" lang="en-US" sz="1200" u="sng">
                          <a:solidFill>
                            <a:srgbClr val="F6B26B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en</a:t>
                      </a:r>
                      <a:r>
                        <a:rPr b="1" lang="en-US" sz="1200">
                          <a:solidFill>
                            <a:srgbClr val="F6B26B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tanil</a:t>
                      </a: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-</a:t>
                      </a:r>
                      <a:r>
                        <a:rPr b="1" lang="en-US" sz="1200" u="sng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Remif</a:t>
                      </a:r>
                      <a:r>
                        <a:rPr b="1" lang="en-US" sz="1200" u="sng">
                          <a:solidFill>
                            <a:srgbClr val="F6B26B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en</a:t>
                      </a:r>
                      <a:r>
                        <a:rPr b="1" lang="en-US" sz="1200">
                          <a:solidFill>
                            <a:srgbClr val="F6B26B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tanil</a:t>
                      </a:r>
                      <a:endParaRPr b="1">
                        <a:solidFill>
                          <a:srgbClr val="F6B26B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5559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2C4C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Rapid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rapid but in comparison to other I.V it’s slow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Rapid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386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short 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short 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Short 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066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3E95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Rapidly in liver.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98450" lvl="0" marL="45720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entury Gothic"/>
                        <a:buChar char="●"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fairly fast recovery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-298450" lvl="0" marL="45720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entury Gothic"/>
                        <a:buChar char="●"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less hangover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</a:rPr>
                        <a:t> ---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</a:rPr>
                        <a:t> ---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400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80E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</a:rPr>
                        <a:t>       ----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b="1" lang="en-US" sz="1100">
                          <a:solidFill>
                            <a:srgbClr val="FE444A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Dissociative anesthesia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b="1"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Analgesic activity,</a:t>
                      </a:r>
                      <a:endParaRPr b="1"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Amnesic action ,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immobility, complete separation from the surrounding environment).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 u="sng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-Used in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(hypovolemic, shock &amp; elderly) patients.</a:t>
                      </a:r>
                      <a:endParaRPr b="1"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-Potent bronchodilator (asthmatics).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FE444A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Potent analgesia.</a:t>
                      </a:r>
                      <a:endParaRPr sz="1100">
                        <a:solidFill>
                          <a:srgbClr val="FE444A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NOT anesthetic 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-Neuroleptanalgesia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(Fentanyl+Droperidol ).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-Neuroleptanesthesia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(Fentanyl+Droperidol+ nitrous oxide).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38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444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lang="en-US" sz="1100">
                          <a:solidFill>
                            <a:srgbClr val="FF0000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Minimal </a:t>
                      </a:r>
                      <a:r>
                        <a:rPr lang="en-US" sz="1100" u="sng">
                          <a:solidFill>
                            <a:srgbClr val="FF0000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CVS</a:t>
                      </a:r>
                      <a:r>
                        <a:rPr lang="en-US" sz="1100">
                          <a:solidFill>
                            <a:srgbClr val="FF0000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and </a:t>
                      </a:r>
                      <a:r>
                        <a:rPr lang="en-US" sz="1100" u="sng">
                          <a:solidFill>
                            <a:srgbClr val="FF0000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respiratory</a:t>
                      </a:r>
                      <a:r>
                        <a:rPr lang="en-US" sz="1100">
                          <a:solidFill>
                            <a:srgbClr val="FF0000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depressant effects.</a:t>
                      </a:r>
                      <a:endParaRPr sz="1100">
                        <a:solidFill>
                          <a:srgbClr val="FF0000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-Involuntary movements during induction (diazepam).</a:t>
                      </a:r>
                      <a:endParaRPr b="1"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-Postoperative nausea &amp; vomiting. 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-Pain: at the site of injection.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rgbClr val="FE444A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-Adrenal suppression</a:t>
                      </a:r>
                      <a:endParaRPr b="1" sz="1100">
                        <a:solidFill>
                          <a:srgbClr val="FE444A"/>
                        </a:solidFill>
                        <a:highlight>
                          <a:srgbClr val="D9D9D9"/>
                        </a:highlight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Risk of hypertension and   cerebral hemorrhage    ICP</a:t>
                      </a:r>
                      <a:endParaRPr b="1"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-Postoperative: -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hallucination vivid dreams &amp; disorientation &amp; illusions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 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    BP &amp; cardiac output → </a:t>
                      </a:r>
                      <a:endParaRPr sz="11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(­    central sympathetic activity).</a:t>
                      </a:r>
                      <a:endParaRPr sz="11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Increases plasma catecholamine levels→    ICP</a:t>
                      </a:r>
                      <a:endParaRPr sz="1100"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accen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ADRs: طبعاً على حسب استخدامنا لهم ممكن يكون سايد افيكت وممكن نستخدمه بطريقة تفيدنا</a:t>
                      </a:r>
                      <a:endParaRPr sz="1100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Respiratory depression, bronchospasm 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-(wooden rigidity).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-Hypotension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-nausea &amp; vomiting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-Increase in ICP -Urinary retention.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-Prolongation of labor &amp; fetal distress.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114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</a:rPr>
                        <a:t>                   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</a:rPr>
                        <a:t>---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Head injuries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CV diseases (hypertension-stroke).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</a:rPr>
                        <a:t>But is the drug of choice in </a:t>
                      </a:r>
                      <a:r>
                        <a:rPr b="1" lang="en-US" sz="11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hypovolemic &amp; shock patient</a:t>
                      </a:r>
                      <a:endParaRPr b="1" sz="1100">
                        <a:solidFill>
                          <a:schemeClr val="dk1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Head injuries.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-Pregnancy.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-Bronchial asthma.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-Chronic obstructive lung diseases.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-Hypovolemic shock (Large dose only)</a:t>
                      </a:r>
                      <a:endParaRPr sz="11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94" name="Google Shape;394;p27"/>
          <p:cNvSpPr/>
          <p:nvPr/>
        </p:nvSpPr>
        <p:spPr>
          <a:xfrm>
            <a:off x="0" y="0"/>
            <a:ext cx="6858000" cy="5274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Intravenous Anesthetics</a:t>
            </a:r>
            <a:endParaRPr b="1" i="0" sz="2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395" name="Google Shape;395;p27"/>
          <p:cNvCxnSpPr/>
          <p:nvPr/>
        </p:nvCxnSpPr>
        <p:spPr>
          <a:xfrm rot="10800000">
            <a:off x="4296350" y="5708175"/>
            <a:ext cx="2700" cy="171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96" name="Google Shape;396;p27"/>
          <p:cNvSpPr txBox="1"/>
          <p:nvPr/>
        </p:nvSpPr>
        <p:spPr>
          <a:xfrm rot="-5400000">
            <a:off x="-135000" y="810575"/>
            <a:ext cx="731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97" name="Google Shape;397;p27"/>
          <p:cNvSpPr txBox="1"/>
          <p:nvPr/>
        </p:nvSpPr>
        <p:spPr>
          <a:xfrm rot="-5400000">
            <a:off x="-60475" y="2136900"/>
            <a:ext cx="624000" cy="42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D.O.A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398" name="Google Shape;398;p27"/>
          <p:cNvSpPr txBox="1"/>
          <p:nvPr/>
        </p:nvSpPr>
        <p:spPr>
          <a:xfrm rot="-5400000">
            <a:off x="-138150" y="2743100"/>
            <a:ext cx="731700" cy="42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Metabolization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399" name="Google Shape;399;p27"/>
          <p:cNvSpPr txBox="1"/>
          <p:nvPr/>
        </p:nvSpPr>
        <p:spPr>
          <a:xfrm rot="-5400000">
            <a:off x="-42450" y="4031638"/>
            <a:ext cx="598800" cy="35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Uses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400" name="Google Shape;400;p27"/>
          <p:cNvSpPr txBox="1"/>
          <p:nvPr/>
        </p:nvSpPr>
        <p:spPr>
          <a:xfrm rot="-5400000">
            <a:off x="-71700" y="6639363"/>
            <a:ext cx="598800" cy="35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ADR</a:t>
            </a:r>
            <a:endParaRPr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1" name="Google Shape;401;p27"/>
          <p:cNvSpPr txBox="1"/>
          <p:nvPr/>
        </p:nvSpPr>
        <p:spPr>
          <a:xfrm rot="-5400000">
            <a:off x="-73050" y="9099800"/>
            <a:ext cx="507600" cy="24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C.I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2" name="Google Shape;402;p27"/>
          <p:cNvSpPr txBox="1"/>
          <p:nvPr/>
        </p:nvSpPr>
        <p:spPr>
          <a:xfrm rot="-5400000">
            <a:off x="-105675" y="1587950"/>
            <a:ext cx="657000" cy="37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onset</a:t>
            </a:r>
            <a:endParaRPr/>
          </a:p>
        </p:txBody>
      </p:sp>
      <p:cxnSp>
        <p:nvCxnSpPr>
          <p:cNvPr id="403" name="Google Shape;403;p27"/>
          <p:cNvCxnSpPr/>
          <p:nvPr/>
        </p:nvCxnSpPr>
        <p:spPr>
          <a:xfrm rot="10800000">
            <a:off x="2924750" y="6698775"/>
            <a:ext cx="2700" cy="171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04" name="Google Shape;404;p27"/>
          <p:cNvCxnSpPr/>
          <p:nvPr/>
        </p:nvCxnSpPr>
        <p:spPr>
          <a:xfrm rot="10800000">
            <a:off x="4448750" y="7689375"/>
            <a:ext cx="2700" cy="171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05" name="Google Shape;405;p27"/>
          <p:cNvCxnSpPr/>
          <p:nvPr/>
        </p:nvCxnSpPr>
        <p:spPr>
          <a:xfrm rot="10800000">
            <a:off x="2924750" y="7003575"/>
            <a:ext cx="2700" cy="171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06" name="Google Shape;406;p27"/>
          <p:cNvSpPr txBox="1"/>
          <p:nvPr/>
        </p:nvSpPr>
        <p:spPr>
          <a:xfrm>
            <a:off x="2686600" y="6678125"/>
            <a:ext cx="2315100" cy="1837200"/>
          </a:xfrm>
          <a:prstGeom prst="rect">
            <a:avLst/>
          </a:prstGeom>
          <a:noFill/>
          <a:ln cap="flat" cmpd="sng" w="19050">
            <a:solidFill>
              <a:srgbClr val="F6B26B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28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13" name="Google Shape;413;p28"/>
          <p:cNvSpPr/>
          <p:nvPr/>
        </p:nvSpPr>
        <p:spPr>
          <a:xfrm>
            <a:off x="0" y="0"/>
            <a:ext cx="6858000" cy="5274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Opiate drugs</a:t>
            </a:r>
            <a:endParaRPr b="1" i="0" sz="2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14" name="Google Shape;414;p28"/>
          <p:cNvSpPr/>
          <p:nvPr/>
        </p:nvSpPr>
        <p:spPr>
          <a:xfrm>
            <a:off x="287225" y="1444625"/>
            <a:ext cx="6338100" cy="1910100"/>
          </a:xfrm>
          <a:prstGeom prst="rect">
            <a:avLst/>
          </a:prstGeom>
          <a:noFill/>
          <a:ln cap="flat" cmpd="sng" w="9525">
            <a:solidFill>
              <a:srgbClr val="FEE59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    ( Opiate drugs)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●"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 state of analgesia, sedation and muscle relaxation</a:t>
            </a:r>
            <a:r>
              <a:rPr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without loss of consciousness.</a:t>
            </a:r>
            <a:endParaRPr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●"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used for diagnostic procedures that require cooperation of the patient.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●"/>
            </a:pPr>
            <a:r>
              <a:rPr b="1"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Innovar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(Fentanyl + Droperidol ).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00">
                <a:solidFill>
                  <a:srgbClr val="3BB8B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Blocks dopamine release</a:t>
            </a:r>
            <a:endParaRPr sz="1200">
              <a:solidFill>
                <a:srgbClr val="3BB8B3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●"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Contraindicated in parkinsonism.</a:t>
            </a:r>
            <a:endParaRPr sz="18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15" name="Google Shape;415;p28"/>
          <p:cNvSpPr/>
          <p:nvPr/>
        </p:nvSpPr>
        <p:spPr>
          <a:xfrm>
            <a:off x="287225" y="987550"/>
            <a:ext cx="2428800" cy="456900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FEE59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Neurolept</a:t>
            </a:r>
            <a:r>
              <a:rPr b="1" lang="en-US" u="sng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analgesia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: </a:t>
            </a:r>
            <a:endParaRPr b="0" i="0" sz="1800" u="none" cap="none" strike="noStrike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16" name="Google Shape;416;p28"/>
          <p:cNvSpPr/>
          <p:nvPr/>
        </p:nvSpPr>
        <p:spPr>
          <a:xfrm>
            <a:off x="287225" y="4340225"/>
            <a:ext cx="6338100" cy="979200"/>
          </a:xfrm>
          <a:prstGeom prst="rect">
            <a:avLst/>
          </a:prstGeom>
          <a:noFill/>
          <a:ln cap="flat" cmpd="sng" w="9525">
            <a:solidFill>
              <a:srgbClr val="FEE59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 combination of (Fentanyl + Droperidol + nitrous   oxide).</a:t>
            </a:r>
            <a:endParaRPr b="1" sz="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17" name="Google Shape;417;p28"/>
          <p:cNvSpPr/>
          <p:nvPr/>
        </p:nvSpPr>
        <p:spPr>
          <a:xfrm>
            <a:off x="287225" y="3883150"/>
            <a:ext cx="2428800" cy="456900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FEE59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Neurolept</a:t>
            </a:r>
            <a:r>
              <a:rPr b="1" lang="en-US" u="sng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anesthesia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: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18" name="Google Shape;418;p28"/>
          <p:cNvSpPr/>
          <p:nvPr/>
        </p:nvSpPr>
        <p:spPr>
          <a:xfrm>
            <a:off x="5231175" y="671550"/>
            <a:ext cx="1241100" cy="396300"/>
          </a:xfrm>
          <a:prstGeom prst="rect">
            <a:avLst/>
          </a:prstGeom>
          <a:solidFill>
            <a:srgbClr val="9E9E9E">
              <a:alpha val="0"/>
            </a:srgbClr>
          </a:solidFill>
          <a:ln cap="flat" cmpd="sng" w="9525">
            <a:solidFill>
              <a:srgbClr val="C27BA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C27B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Girls </a:t>
            </a:r>
            <a:r>
              <a:rPr lang="en-US" sz="1200">
                <a:solidFill>
                  <a:srgbClr val="C27B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slide</a:t>
            </a:r>
            <a:r>
              <a:rPr lang="en-US" sz="1200">
                <a:solidFill>
                  <a:srgbClr val="C27B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only</a:t>
            </a:r>
            <a:endParaRPr sz="1200">
              <a:solidFill>
                <a:srgbClr val="C27B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29"/>
          <p:cNvSpPr/>
          <p:nvPr/>
        </p:nvSpPr>
        <p:spPr>
          <a:xfrm>
            <a:off x="0" y="0"/>
            <a:ext cx="6830400" cy="527400"/>
          </a:xfrm>
          <a:prstGeom prst="rect">
            <a:avLst/>
          </a:prstGeom>
          <a:solidFill>
            <a:srgbClr val="3BB7B2"/>
          </a:solidFill>
          <a:ln cap="flat" cmpd="sng" w="9525">
            <a:solidFill>
              <a:srgbClr val="3BB7B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Summary</a:t>
            </a:r>
            <a:endParaRPr b="1" sz="24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425" name="Google Shape;425;p29"/>
          <p:cNvGraphicFramePr/>
          <p:nvPr/>
        </p:nvGraphicFramePr>
        <p:xfrm>
          <a:off x="0" y="527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{AF7D09F6-B579-4929-A334-2C8DAA6C0524}</a:tableStyleId>
              </a:tblPr>
              <a:tblGrid>
                <a:gridCol w="1054875"/>
                <a:gridCol w="1431975"/>
                <a:gridCol w="1306300"/>
                <a:gridCol w="1006475"/>
                <a:gridCol w="1253750"/>
                <a:gridCol w="777025"/>
              </a:tblGrid>
              <a:tr h="357950">
                <a:tc gridSpan="6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FFFFFF"/>
                          </a:solidFill>
                          <a:latin typeface="Lato Black"/>
                          <a:ea typeface="Lato Black"/>
                          <a:cs typeface="Lato Black"/>
                          <a:sym typeface="Lato Black"/>
                        </a:rPr>
                        <a:t>Inhalation Anesthetics</a:t>
                      </a:r>
                      <a:endParaRPr sz="1100">
                        <a:solidFill>
                          <a:srgbClr val="FFFFFF"/>
                        </a:solidFill>
                        <a:latin typeface="Lato Black"/>
                        <a:ea typeface="Lato Black"/>
                        <a:cs typeface="Lato Black"/>
                        <a:sym typeface="Lato Black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7DDD6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</a:tr>
              <a:tr h="339700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rgbClr val="FFFFFF"/>
                          </a:solidFill>
                        </a:rPr>
                        <a:t>Drug</a:t>
                      </a:r>
                      <a:r>
                        <a:rPr lang="en-US" sz="1000"/>
                        <a:t> 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rgbClr val="FFFFFF"/>
                          </a:solidFill>
                        </a:rPr>
                        <a:t>Characters</a:t>
                      </a:r>
                      <a:endParaRPr b="1"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6FA8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rgbClr val="FFFFFF"/>
                          </a:solidFill>
                        </a:rPr>
                        <a:t>S/E</a:t>
                      </a:r>
                      <a:endParaRPr b="1"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rgbClr val="FFFFFF"/>
                          </a:solidFill>
                        </a:rPr>
                        <a:t>C/I</a:t>
                      </a:r>
                      <a:endParaRPr b="1"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rgbClr val="FFFFFF"/>
                          </a:solidFill>
                        </a:rPr>
                        <a:t>Uses</a:t>
                      </a:r>
                      <a:r>
                        <a:rPr lang="en-US" sz="1000"/>
                        <a:t> 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A6BD"/>
                    </a:solidFill>
                  </a:tcPr>
                </a:tc>
              </a:tr>
              <a:tr h="15725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2"/>
                          </a:solidFill>
                        </a:rPr>
                        <a:t>Methoxy-</a:t>
                      </a:r>
                      <a:endParaRPr b="1"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2"/>
                          </a:solidFill>
                        </a:rPr>
                        <a:t>flurane</a:t>
                      </a:r>
                      <a:endParaRPr b="1"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1"/>
                          </a:solidFill>
                          <a:highlight>
                            <a:srgbClr val="B7B7B7"/>
                          </a:highlight>
                        </a:rPr>
                        <a:t>NOT USED</a:t>
                      </a:r>
                      <a:endParaRPr b="1" sz="1000">
                        <a:solidFill>
                          <a:schemeClr val="dk1"/>
                        </a:solidFill>
                        <a:highlight>
                          <a:srgbClr val="B7B7B7"/>
                        </a:highlight>
                      </a:endParaRPr>
                    </a:p>
                    <a:p>
                      <a:pPr indent="0" lvl="0" marL="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000">
                        <a:solidFill>
                          <a:schemeClr val="dk2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For veterinary use only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Slow induction, nephrotoxicity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 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No longer used</a:t>
                      </a: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 </a:t>
                      </a:r>
                      <a:endParaRPr sz="1000">
                        <a:solidFill>
                          <a:schemeClr val="accent1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rgbClr val="FF0000"/>
                          </a:solidFill>
                        </a:rPr>
                        <a:t>highest </a:t>
                      </a:r>
                      <a:r>
                        <a:rPr lang="en-US" sz="900">
                          <a:solidFill>
                            <a:srgbClr val="FF0000"/>
                          </a:solidFill>
                        </a:rPr>
                        <a:t>solubility,</a:t>
                      </a:r>
                      <a:r>
                        <a:rPr lang="en-US" sz="900">
                          <a:solidFill>
                            <a:srgbClr val="FF0000"/>
                          </a:solidFill>
                        </a:rPr>
                        <a:t> potency - slowest induction &amp; recovery</a:t>
                      </a:r>
                      <a:endParaRPr sz="900">
                        <a:solidFill>
                          <a:srgbClr val="FF0000"/>
                        </a:solidFill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rgbClr val="FF0000"/>
                          </a:solidFill>
                        </a:rPr>
                        <a:t>lowest MAC</a:t>
                      </a:r>
                      <a:endParaRPr sz="900">
                        <a:solidFill>
                          <a:srgbClr val="FF0000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90350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2"/>
                          </a:solidFill>
                        </a:rPr>
                        <a:t>Halothane</a:t>
                      </a:r>
                      <a:endParaRPr b="1"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2"/>
                          </a:solidFill>
                          <a:highlight>
                            <a:srgbClr val="B7B7B7"/>
                          </a:highlight>
                        </a:rPr>
                        <a:t>(</a:t>
                      </a:r>
                      <a:r>
                        <a:rPr b="1" lang="en-US" sz="1000">
                          <a:solidFill>
                            <a:schemeClr val="dk2"/>
                          </a:solidFill>
                          <a:highlight>
                            <a:srgbClr val="B7B7B7"/>
                          </a:highlight>
                        </a:rPr>
                        <a:t>Pleasant odor)</a:t>
                      </a:r>
                      <a:endParaRPr b="1" sz="1000">
                        <a:solidFill>
                          <a:schemeClr val="dk2"/>
                        </a:solidFill>
                        <a:highlight>
                          <a:srgbClr val="B7B7B7"/>
                        </a:highlight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6350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non-irritant.</a:t>
                      </a:r>
                      <a:endParaRPr sz="1000"/>
                    </a:p>
                    <a:p>
                      <a:pPr indent="-6350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Slow induction</a:t>
                      </a:r>
                      <a:endParaRPr sz="1000">
                        <a:solidFill>
                          <a:schemeClr val="accent1"/>
                        </a:solidFill>
                      </a:endParaRPr>
                    </a:p>
                    <a:p>
                      <a:pPr indent="-6350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Very potent</a:t>
                      </a:r>
                      <a:endParaRPr sz="1000">
                        <a:solidFill>
                          <a:schemeClr val="accent1"/>
                        </a:solidFill>
                      </a:endParaRPr>
                    </a:p>
                    <a:p>
                      <a:pPr indent="-6350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Weak analgesic.</a:t>
                      </a:r>
                      <a:endParaRPr sz="1000"/>
                    </a:p>
                    <a:p>
                      <a:pPr indent="-6350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Can be used in children.</a:t>
                      </a:r>
                      <a:endParaRPr sz="1000"/>
                    </a:p>
                    <a:p>
                      <a:pPr indent="0" lvl="0" marL="45720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0" marL="914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63500" lvl="0" marL="4572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Hepatotoxicity </a:t>
                      </a:r>
                      <a:r>
                        <a:rPr b="1" lang="en-US" sz="1000" u="sng">
                          <a:solidFill>
                            <a:srgbClr val="9E9E9E"/>
                          </a:solidFill>
                        </a:rPr>
                        <a:t>(adult only)</a:t>
                      </a:r>
                      <a:endParaRPr b="1" sz="1000" u="sng">
                        <a:solidFill>
                          <a:srgbClr val="9E9E9E"/>
                        </a:solidFill>
                      </a:endParaRPr>
                    </a:p>
                    <a:p>
                      <a:pPr indent="-63500" lvl="0" marL="0" marR="27432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Malignant hyperthermia</a:t>
                      </a: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.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indent="-63500" lvl="0" marL="4572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Sensitization of heart to catecholamines → arrhythmias.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</a:txBody>
                  <a:tcPr marT="91425" marB="91425" marR="68575" marL="914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 pheochromocytoma</a:t>
                      </a:r>
                      <a:endParaRPr sz="1000">
                        <a:solidFill>
                          <a:schemeClr val="accent1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since it does not cause hepatotoxicity in children and has </a:t>
                      </a: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pleasant smell</a:t>
                      </a: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,</a:t>
                      </a:r>
                      <a:r>
                        <a:rPr lang="en-US" sz="1000">
                          <a:solidFill>
                            <a:schemeClr val="accent6"/>
                          </a:solidFill>
                        </a:rPr>
                        <a:t> </a:t>
                      </a:r>
                      <a:r>
                        <a:rPr lang="en-US" sz="1000"/>
                        <a:t>can be used with children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solidFill>
                          <a:schemeClr val="accent6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62950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2"/>
                          </a:solidFill>
                        </a:rPr>
                        <a:t>Enflurane</a:t>
                      </a:r>
                      <a:endParaRPr b="1"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2"/>
                          </a:solidFill>
                          <a:highlight>
                            <a:srgbClr val="B7B7B7"/>
                          </a:highlight>
                        </a:rPr>
                        <a:t>(</a:t>
                      </a:r>
                      <a:r>
                        <a:rPr b="1" lang="en-US" sz="1000">
                          <a:solidFill>
                            <a:schemeClr val="dk2"/>
                          </a:solidFill>
                          <a:highlight>
                            <a:srgbClr val="B7B7B7"/>
                          </a:highlight>
                        </a:rPr>
                        <a:t>pungent odor)</a:t>
                      </a:r>
                      <a:endParaRPr b="1" sz="1000">
                        <a:solidFill>
                          <a:schemeClr val="dk2"/>
                        </a:solidFill>
                        <a:highlight>
                          <a:srgbClr val="B7B7B7"/>
                        </a:highlight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M</a:t>
                      </a:r>
                      <a:r>
                        <a:rPr lang="en-US" sz="1000"/>
                        <a:t>etabolized to fluoride (8%),</a:t>
                      </a:r>
                      <a:endParaRPr sz="1000"/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</a:rPr>
                        <a:t>excreted by kidney</a:t>
                      </a:r>
                      <a:endParaRPr sz="1000">
                        <a:solidFill>
                          <a:schemeClr val="dk1"/>
                        </a:solidFill>
                        <a:highlight>
                          <a:srgbClr val="D9D9D9"/>
                        </a:highlight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Airway irritation</a:t>
                      </a:r>
                      <a:endParaRPr sz="1000"/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CNS stimulation (Epilepsy-like seizure- </a:t>
                      </a:r>
                      <a:r>
                        <a:rPr lang="en-US" sz="1000" u="sng">
                          <a:solidFill>
                            <a:srgbClr val="FF0000"/>
                          </a:solidFill>
                        </a:rPr>
                        <a:t>abnormal EEG</a:t>
                      </a: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).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63500" lvl="0" marL="457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>
                          <a:highlight>
                            <a:srgbClr val="D9D9D9"/>
                          </a:highlight>
                        </a:rPr>
                        <a:t>patients with seizure disorders.</a:t>
                      </a:r>
                      <a:endParaRPr sz="1000">
                        <a:highlight>
                          <a:srgbClr val="D9D9D9"/>
                        </a:highlight>
                      </a:endParaRPr>
                    </a:p>
                    <a:p>
                      <a:pPr indent="-63500" lvl="0" marL="457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highlight>
                            <a:srgbClr val="D9D9D9"/>
                          </a:highlight>
                        </a:rPr>
                        <a:t> renal failures.</a:t>
                      </a:r>
                      <a:endParaRPr sz="1000">
                        <a:solidFill>
                          <a:srgbClr val="FF0000"/>
                        </a:solidFill>
                        <a:highlight>
                          <a:srgbClr val="D9D9D9"/>
                        </a:highlight>
                      </a:endParaRPr>
                    </a:p>
                    <a:p>
                      <a:pPr indent="0" lvl="0" marL="457200" marR="88900" rtl="1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rgbClr val="FF0000"/>
                        </a:solidFill>
                      </a:endParaRPr>
                    </a:p>
                    <a:p>
                      <a:pPr indent="-63500" lvl="0" marL="0" marR="18288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Epilepsy patient</a:t>
                      </a:r>
                      <a:endParaRPr sz="1000">
                        <a:solidFill>
                          <a:schemeClr val="accent1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 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32825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2"/>
                          </a:solidFill>
                        </a:rPr>
                        <a:t>Isoflurane</a:t>
                      </a:r>
                      <a:endParaRPr b="1"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2"/>
                          </a:solidFill>
                        </a:rPr>
                        <a:t>(Forane)</a:t>
                      </a:r>
                      <a:endParaRPr b="1" sz="1000">
                        <a:solidFill>
                          <a:schemeClr val="dk2"/>
                        </a:solidFill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2"/>
                          </a:solidFill>
                          <a:highlight>
                            <a:srgbClr val="B7B7B7"/>
                          </a:highlight>
                        </a:rPr>
                        <a:t>(</a:t>
                      </a:r>
                      <a:r>
                        <a:rPr b="1" lang="en-US" sz="1000">
                          <a:solidFill>
                            <a:schemeClr val="dk2"/>
                          </a:solidFill>
                          <a:highlight>
                            <a:srgbClr val="B7B7B7"/>
                          </a:highlight>
                        </a:rPr>
                        <a:t>Pungent odor)</a:t>
                      </a:r>
                      <a:endParaRPr b="1" sz="1000">
                        <a:solidFill>
                          <a:schemeClr val="dk2"/>
                        </a:solidFill>
                        <a:highlight>
                          <a:srgbClr val="B7B7B7"/>
                        </a:highlight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6350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Stable compound.</a:t>
                      </a:r>
                      <a:endParaRPr sz="1000"/>
                    </a:p>
                    <a:p>
                      <a:pPr indent="-63500" lvl="0" marL="27432" marR="27432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No nephrotoxicity.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indent="-6350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 No hepatotoxicity.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4572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solidFill>
                          <a:srgbClr val="F6B26B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46825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1"/>
                          </a:solidFill>
                        </a:rPr>
                        <a:t>Sevoflurane</a:t>
                      </a:r>
                      <a:endParaRPr b="1" sz="1000">
                        <a:solidFill>
                          <a:schemeClr val="dk1"/>
                        </a:solidFill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rgbClr val="FF0000"/>
                          </a:solidFill>
                          <a:highlight>
                            <a:srgbClr val="B7B7B7"/>
                          </a:highlight>
                        </a:rPr>
                        <a:t>(better smell</a:t>
                      </a:r>
                      <a:r>
                        <a:rPr b="1" lang="en-US" sz="1000" u="sng">
                          <a:solidFill>
                            <a:srgbClr val="FF0000"/>
                          </a:solidFill>
                          <a:highlight>
                            <a:srgbClr val="B7B7B7"/>
                          </a:highlight>
                        </a:rPr>
                        <a:t>)</a:t>
                      </a:r>
                      <a:endParaRPr b="1" sz="1000">
                        <a:solidFill>
                          <a:srgbClr val="FFFFFF"/>
                        </a:solidFill>
                        <a:highlight>
                          <a:srgbClr val="B7B7B7"/>
                        </a:highlight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6350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No airway irritation (preferable for children)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sng"/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 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 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 with children.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99475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1"/>
                          </a:solidFill>
                        </a:rPr>
                        <a:t>Desflurane</a:t>
                      </a:r>
                      <a:endParaRPr b="1" sz="1000">
                        <a:solidFill>
                          <a:schemeClr val="dk1"/>
                        </a:solidFill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1"/>
                          </a:solidFill>
                        </a:rPr>
                        <a:t>(</a:t>
                      </a:r>
                      <a:r>
                        <a:rPr b="1" lang="en-US" sz="1000">
                          <a:solidFill>
                            <a:schemeClr val="accent1"/>
                          </a:solidFill>
                        </a:rPr>
                        <a:t>Powerful </a:t>
                      </a:r>
                      <a:r>
                        <a:rPr b="1" lang="en-US" sz="1000">
                          <a:solidFill>
                            <a:schemeClr val="dk1"/>
                          </a:solidFill>
                          <a:highlight>
                            <a:srgbClr val="B7B7B7"/>
                          </a:highlight>
                        </a:rPr>
                        <a:t>pungent odor)</a:t>
                      </a:r>
                      <a:endParaRPr b="1" sz="1000">
                        <a:solidFill>
                          <a:schemeClr val="dk1"/>
                        </a:solidFill>
                        <a:highlight>
                          <a:srgbClr val="B7B7B7"/>
                        </a:highlight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4572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  <a:p>
                      <a:pPr indent="-6350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Low boiling point (special equipment).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Its pungent odor lead to airway irritation and cough </a:t>
                      </a: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 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 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 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90350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1"/>
                          </a:solidFill>
                        </a:rPr>
                        <a:t>Nitrous oxide</a:t>
                      </a:r>
                      <a:endParaRPr b="1" sz="1000">
                        <a:solidFill>
                          <a:schemeClr val="dk1"/>
                        </a:solidFill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1"/>
                          </a:solidFill>
                        </a:rPr>
                        <a:t>(Pungent odor)</a:t>
                      </a:r>
                      <a:endParaRPr b="1" sz="10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45720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indent="0" lvl="0" marL="45720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indent="-63500" lvl="0" marL="4572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Potent analgesic.</a:t>
                      </a:r>
                      <a:endParaRPr sz="1000"/>
                    </a:p>
                    <a:p>
                      <a:pPr indent="-6350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weak </a:t>
                      </a:r>
                      <a:r>
                        <a:rPr lang="en-US" sz="1000"/>
                        <a:t>anesthetic</a:t>
                      </a:r>
                      <a:r>
                        <a:rPr lang="en-US" sz="1000"/>
                        <a:t>.</a:t>
                      </a:r>
                      <a:endParaRPr sz="1000"/>
                    </a:p>
                    <a:p>
                      <a:pPr indent="0" lvl="0" marL="4572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63500" lvl="0" marL="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Diffusion Hypoxia.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indent="-63500" lvl="0" marL="4572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Inactivation of B</a:t>
                      </a:r>
                      <a:r>
                        <a:rPr lang="en-US" sz="800">
                          <a:solidFill>
                            <a:srgbClr val="FF0000"/>
                          </a:solidFill>
                        </a:rPr>
                        <a:t>12→</a:t>
                      </a: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   megaloblastic anemia.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indent="-6350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Abortion - Congenital anomalies.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indent="-6350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leukopenia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63500" lvl="0" marL="457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Pregnancy.</a:t>
                      </a:r>
                      <a:endParaRPr sz="1000"/>
                    </a:p>
                    <a:p>
                      <a:pPr indent="-63500" lvl="0" marL="457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Pernicious anemia.</a:t>
                      </a:r>
                      <a:endParaRPr sz="1000"/>
                    </a:p>
                    <a:p>
                      <a:pPr indent="-63500" lvl="0" marL="457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Immunosuppression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6350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Dental procedures</a:t>
                      </a:r>
                      <a:endParaRPr sz="1000"/>
                    </a:p>
                    <a:p>
                      <a:pPr indent="-63500" lvl="0" marL="0" marR="18288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Balanced anesthesia.</a:t>
                      </a: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(not used alone)</a:t>
                      </a:r>
                      <a:endParaRPr sz="1000">
                        <a:solidFill>
                          <a:schemeClr val="accent1"/>
                        </a:solidFill>
                      </a:endParaRPr>
                    </a:p>
                    <a:p>
                      <a:pPr indent="-63500" lvl="0" marL="27432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Neuroleptanalgesia</a:t>
                      </a:r>
                      <a:endParaRPr sz="1000"/>
                    </a:p>
                    <a:p>
                      <a:pPr indent="-63500" lvl="0" marL="0" marR="301752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 u="sng"/>
                        <a:t>Delivery.</a:t>
                      </a:r>
                      <a:endParaRPr sz="1000" u="sng"/>
                    </a:p>
                  </a:txBody>
                  <a:tcPr marT="91425" marB="91425" marR="91425" marL="914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lowest solubility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fastest induction &amp; recovery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highest MAC and least in potency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426" name="Google Shape;426;p29"/>
          <p:cNvSpPr txBox="1"/>
          <p:nvPr/>
        </p:nvSpPr>
        <p:spPr>
          <a:xfrm>
            <a:off x="0" y="0"/>
            <a:ext cx="2631900" cy="5274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F0000"/>
                </a:solidFill>
              </a:rPr>
              <a:t>*</a:t>
            </a:r>
            <a:r>
              <a:rPr lang="en-US" sz="900">
                <a:solidFill>
                  <a:srgbClr val="FF0000"/>
                </a:solidFill>
              </a:rPr>
              <a:t>Prof. Hanan said </a:t>
            </a:r>
            <a:r>
              <a:rPr lang="en-US" sz="900">
                <a:solidFill>
                  <a:srgbClr val="FF0000"/>
                </a:solidFill>
              </a:rPr>
              <a:t>it's</a:t>
            </a:r>
            <a:r>
              <a:rPr lang="en-US" sz="900">
                <a:solidFill>
                  <a:srgbClr val="FF0000"/>
                </a:solidFill>
              </a:rPr>
              <a:t> important to know the </a:t>
            </a:r>
            <a:r>
              <a:rPr lang="en-US" sz="900">
                <a:solidFill>
                  <a:srgbClr val="FF0000"/>
                </a:solidFill>
              </a:rPr>
              <a:t>characteristic</a:t>
            </a:r>
            <a:r>
              <a:rPr lang="en-US" sz="900">
                <a:solidFill>
                  <a:srgbClr val="FF0000"/>
                </a:solidFill>
              </a:rPr>
              <a:t> of each drug that make it unique (summarized here)</a:t>
            </a:r>
            <a:endParaRPr sz="900">
              <a:solidFill>
                <a:srgbClr val="FF0000"/>
              </a:solidFill>
            </a:endParaRPr>
          </a:p>
        </p:txBody>
      </p:sp>
      <p:sp>
        <p:nvSpPr>
          <p:cNvPr id="427" name="Google Shape;427;p29"/>
          <p:cNvSpPr txBox="1"/>
          <p:nvPr/>
        </p:nvSpPr>
        <p:spPr>
          <a:xfrm>
            <a:off x="4760700" y="0"/>
            <a:ext cx="2069700" cy="5274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النقاط المهمة واللي ركزوا عليها بروف حنان ودكتور اشفاق موجودة بالجدولين </a:t>
            </a:r>
            <a:endParaRPr sz="120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30"/>
          <p:cNvSpPr/>
          <p:nvPr/>
        </p:nvSpPr>
        <p:spPr>
          <a:xfrm>
            <a:off x="0" y="0"/>
            <a:ext cx="6830400" cy="527400"/>
          </a:xfrm>
          <a:prstGeom prst="rect">
            <a:avLst/>
          </a:prstGeom>
          <a:solidFill>
            <a:srgbClr val="3BB7B2"/>
          </a:solidFill>
          <a:ln cap="flat" cmpd="sng" w="9525">
            <a:solidFill>
              <a:srgbClr val="3BB7B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Summary</a:t>
            </a:r>
            <a:endParaRPr b="1" sz="24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34" name="Google Shape;434;p30"/>
          <p:cNvSpPr txBox="1"/>
          <p:nvPr>
            <p:ph idx="12" type="sldNum"/>
          </p:nvPr>
        </p:nvSpPr>
        <p:spPr>
          <a:xfrm>
            <a:off x="7529513" y="8873097"/>
            <a:ext cx="1542900" cy="52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aphicFrame>
        <p:nvGraphicFramePr>
          <p:cNvPr id="435" name="Google Shape;435;p30"/>
          <p:cNvGraphicFramePr/>
          <p:nvPr/>
        </p:nvGraphicFramePr>
        <p:xfrm>
          <a:off x="21425" y="5470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{AF7D09F6-B579-4929-A334-2C8DAA6C0524}</a:tableStyleId>
              </a:tblPr>
              <a:tblGrid>
                <a:gridCol w="385900"/>
                <a:gridCol w="1052375"/>
                <a:gridCol w="1685925"/>
                <a:gridCol w="1390650"/>
                <a:gridCol w="990600"/>
                <a:gridCol w="1282075"/>
              </a:tblGrid>
              <a:tr h="368500">
                <a:tc gridSpan="6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rgbClr val="FFFFFF"/>
                          </a:solidFill>
                        </a:rPr>
                        <a:t>Intravenous Anesthetics</a:t>
                      </a:r>
                      <a:endParaRPr b="1" sz="11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7DDD6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</a:tr>
              <a:tr h="36850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rgbClr val="FFFFFF"/>
                          </a:solidFill>
                        </a:rPr>
                        <a:t>Drugs:</a:t>
                      </a:r>
                      <a:endParaRPr b="1" sz="11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hMerge="1"/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rgbClr val="FFFFFF"/>
                          </a:solidFill>
                        </a:rPr>
                        <a:t>Characters</a:t>
                      </a:r>
                      <a:endParaRPr b="1" sz="11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6FA8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rgbClr val="FFFFFF"/>
                          </a:solidFill>
                        </a:rPr>
                        <a:t>S/E</a:t>
                      </a:r>
                      <a:endParaRPr b="1" sz="11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rgbClr val="FFFFFF"/>
                          </a:solidFill>
                        </a:rPr>
                        <a:t>C/I</a:t>
                      </a:r>
                      <a:endParaRPr b="1" sz="11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rgbClr val="FFFFFF"/>
                          </a:solidFill>
                        </a:rPr>
                        <a:t>Uses:</a:t>
                      </a:r>
                      <a:endParaRPr b="1" sz="11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847975"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100">
                        <a:solidFill>
                          <a:schemeClr val="dk1"/>
                        </a:solidFill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</a:rPr>
                        <a:t>Thiopental</a:t>
                      </a:r>
                      <a:endParaRPr b="1"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rowSpan="2">
                  <a:txBody>
                    <a:bodyPr>
                      <a:noAutofit/>
                    </a:bodyPr>
                    <a:lstStyle/>
                    <a:p>
                      <a:pPr indent="-63500" lvl="0" marL="4572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Rapid onset of action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indent="-63500" lvl="0" marL="0" marR="4572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Short duration (</a:t>
                      </a:r>
                      <a:r>
                        <a:rPr lang="en-US" sz="1000" u="sng">
                          <a:solidFill>
                            <a:srgbClr val="FF0000"/>
                          </a:solidFill>
                        </a:rPr>
                        <a:t>Redistribution</a:t>
                      </a: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)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indent="-63500" lvl="0" marL="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Potent anesthetic</a:t>
                      </a:r>
                      <a:r>
                        <a:rPr lang="en-US" sz="1000" u="sng"/>
                        <a:t> </a:t>
                      </a:r>
                      <a:endParaRPr sz="1000" u="sng"/>
                    </a:p>
                    <a:p>
                      <a:pPr indent="-63500" lvl="0" marL="0" marR="82296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↓</a:t>
                      </a: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 ICP 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>
                      <a:noAutofit/>
                    </a:bodyPr>
                    <a:lstStyle/>
                    <a:p>
                      <a:pPr indent="-63500" lvl="0" marL="4572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CVS &amp; respiratory depression</a:t>
                      </a:r>
                      <a:endParaRPr sz="1000"/>
                    </a:p>
                    <a:p>
                      <a:pPr indent="-63500" lvl="0" marL="45720" marR="54864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precipitate porphyria attack</a:t>
                      </a:r>
                      <a:endParaRPr sz="1000"/>
                    </a:p>
                    <a:p>
                      <a:pPr indent="-63500" lvl="0" marL="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hypersensitivity reaction</a:t>
                      </a:r>
                      <a:r>
                        <a:rPr lang="en-US" sz="1000">
                          <a:solidFill>
                            <a:srgbClr val="9E9E9E"/>
                          </a:solidFill>
                        </a:rPr>
                        <a:t>(sulfat)</a:t>
                      </a:r>
                      <a:endParaRPr sz="1000">
                        <a:solidFill>
                          <a:srgbClr val="9E9E9E"/>
                        </a:solidFill>
                      </a:endParaRPr>
                    </a:p>
                  </a:txBody>
                  <a:tcPr marT="91425" marB="91425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>
                      <a:noAutofit/>
                    </a:bodyPr>
                    <a:lstStyle/>
                    <a:p>
                      <a:pPr indent="-72644" lvl="0" marL="54864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Hypotensive patient</a:t>
                      </a:r>
                      <a:endParaRPr sz="1000"/>
                    </a:p>
                    <a:p>
                      <a:pPr indent="-72644" lvl="0" marL="0" marR="9144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porphyria patients</a:t>
                      </a:r>
                      <a:endParaRPr sz="1000"/>
                    </a:p>
                    <a:p>
                      <a:pPr indent="-63500" lvl="0" marL="0" marR="9144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chronic obstructive lung disease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>
                      <a:noAutofit/>
                    </a:bodyPr>
                    <a:lstStyle/>
                    <a:p>
                      <a:pPr indent="-63500" lvl="0" marL="457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induction in major surgery and alone in minor surgery</a:t>
                      </a:r>
                      <a:r>
                        <a:rPr lang="en-US" sz="1000">
                          <a:solidFill>
                            <a:srgbClr val="92D050"/>
                          </a:solidFill>
                        </a:rPr>
                        <a:t>.</a:t>
                      </a:r>
                      <a:endParaRPr sz="1000">
                        <a:solidFill>
                          <a:srgbClr val="92D050"/>
                        </a:solidFill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(dentistry)</a:t>
                      </a:r>
                      <a:endParaRPr sz="1000">
                        <a:solidFill>
                          <a:schemeClr val="accent1"/>
                        </a:solidFill>
                      </a:endParaRPr>
                    </a:p>
                    <a:p>
                      <a:pPr indent="-63500" lvl="0" marL="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in head injuries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56525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</a:rPr>
                        <a:t>Methohexital</a:t>
                      </a:r>
                      <a:endParaRPr b="1"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vMerge="1"/>
                <a:tc vMerge="1"/>
                <a:tc vMerge="1"/>
                <a:tc vMerge="1"/>
              </a:tr>
              <a:tr h="688150"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/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 </a:t>
                      </a:r>
                      <a:endParaRPr sz="11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100">
                        <a:solidFill>
                          <a:schemeClr val="dk1"/>
                        </a:solidFill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</a:rPr>
                        <a:t>Propofol</a:t>
                      </a:r>
                      <a:endParaRPr b="1"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↓</a:t>
                      </a:r>
                      <a:r>
                        <a:rPr lang="en-US" sz="1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ICP</a:t>
                      </a:r>
                      <a:endParaRPr sz="1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Has Antiemetic action.</a:t>
                      </a:r>
                      <a:endParaRPr sz="1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Excitation (involuntary movements)</a:t>
                      </a:r>
                      <a:r>
                        <a:rPr lang="en-US" sz="1000">
                          <a:solidFill>
                            <a:srgbClr val="9E9E9E"/>
                          </a:solidFill>
                        </a:rPr>
                        <a:t>1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  <a:p>
                      <a:pPr indent="0" lvl="0" marL="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          ---</a:t>
                      </a:r>
                      <a:r>
                        <a:rPr lang="en-US" sz="1000"/>
                        <a:t> 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---</a:t>
                      </a:r>
                      <a:r>
                        <a:rPr lang="en-US" sz="1000"/>
                        <a:t> 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21950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1"/>
                          </a:solidFill>
                        </a:rPr>
                        <a:t>Etomidate</a:t>
                      </a:r>
                      <a:endParaRPr b="1"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63500" lvl="0" marL="457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Calibri"/>
                        <a:buChar char="●"/>
                      </a:pPr>
                      <a:r>
                        <a:rPr lang="en-US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Rapidly metabolized in liver </a:t>
                      </a:r>
                      <a:r>
                        <a:rPr lang="en-US" sz="1000" u="sng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(less hangover).</a:t>
                      </a:r>
                      <a:endParaRPr sz="1000" u="sng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63500" lvl="0" marL="45720" marR="118871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Font typeface="Calibri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Minimal CVS and respiratory depressant effects.</a:t>
                      </a:r>
                      <a:endParaRPr sz="1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63500" lvl="0" marL="4572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Involuntary movements during induction (like diazepam).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indent="-63500" lvl="0" marL="4572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 u="sng">
                          <a:solidFill>
                            <a:srgbClr val="FF0000"/>
                          </a:solidFill>
                        </a:rPr>
                        <a:t>Adrenal suppression</a:t>
                      </a:r>
                      <a:endParaRPr sz="1000" u="sng">
                        <a:solidFill>
                          <a:srgbClr val="FF0000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---</a:t>
                      </a:r>
                      <a:r>
                        <a:rPr lang="en-US" sz="1000"/>
                        <a:t> 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solidFill>
                          <a:schemeClr val="dk1"/>
                        </a:solidFill>
                        <a:highlight>
                          <a:srgbClr val="D9D9D9"/>
                        </a:highlight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solidFill>
                          <a:schemeClr val="dk1"/>
                        </a:solidFill>
                        <a:highlight>
                          <a:srgbClr val="D9D9D9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</a:rPr>
                        <a:t>a safe</a:t>
                      </a:r>
                      <a:endParaRPr b="1" sz="1000">
                        <a:solidFill>
                          <a:schemeClr val="dk1"/>
                        </a:solidFill>
                        <a:highlight>
                          <a:srgbClr val="D9D9D9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</a:rPr>
                        <a:t>Cardiovascular and respiratory  risk profile</a:t>
                      </a:r>
                      <a:endParaRPr b="1" sz="1000">
                        <a:solidFill>
                          <a:schemeClr val="dk1"/>
                        </a:solidFill>
                        <a:highlight>
                          <a:srgbClr val="D9D9D9"/>
                        </a:highlight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solidFill>
                          <a:schemeClr val="dk1"/>
                        </a:solidFill>
                        <a:highlight>
                          <a:srgbClr val="D9D9D9"/>
                        </a:highlight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53425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 </a:t>
                      </a:r>
                      <a:endParaRPr sz="11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hMerge="1"/>
                <a:tc>
                  <a:txBody>
                    <a:bodyPr>
                      <a:noAutofit/>
                    </a:bodyPr>
                    <a:lstStyle/>
                    <a:p>
                      <a:pPr indent="-63500" lvl="0" marL="457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Font typeface="Calibri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Dissociative anesthesia (Analgesic activity</a:t>
                      </a:r>
                      <a:endParaRPr sz="1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Amnesic action)</a:t>
                      </a:r>
                      <a:endParaRPr sz="1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63500" lvl="0" marL="457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Can be given IV or IM (especially</a:t>
                      </a: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 children)</a:t>
                      </a:r>
                      <a:endParaRPr sz="1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63500" lvl="0" marL="457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Font typeface="Calibri"/>
                        <a:buChar char="●"/>
                      </a:pPr>
                      <a:r>
                        <a:rPr lang="en-US" sz="1000" u="sng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↑</a:t>
                      </a:r>
                      <a:r>
                        <a:rPr lang="en-US" sz="1000" u="sng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central sympathetic activity</a:t>
                      </a:r>
                      <a:r>
                        <a:rPr lang="en-US" sz="1000">
                          <a:solidFill>
                            <a:srgbClr val="9E9E9E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000">
                        <a:solidFill>
                          <a:srgbClr val="9E9E9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63500" lvl="0" marL="457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Font typeface="Calibri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Potent bronchodilator.</a:t>
                      </a:r>
                      <a:endParaRPr sz="1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6350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Psychotomimetic effect after recovery ( </a:t>
                      </a: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hallucination vivid dreams</a:t>
                      </a: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)</a:t>
                      </a:r>
                      <a:endParaRPr sz="1000" u="sng">
                        <a:solidFill>
                          <a:srgbClr val="FF0000"/>
                        </a:solidFill>
                      </a:endParaRPr>
                    </a:p>
                    <a:p>
                      <a:pPr indent="-72644" lvl="0" marL="0" marR="118871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↑ICP </a:t>
                      </a:r>
                      <a:r>
                        <a:rPr lang="en-US" sz="1000"/>
                        <a:t>- salivation</a:t>
                      </a:r>
                      <a:endParaRPr sz="1000"/>
                    </a:p>
                    <a:p>
                      <a:pPr indent="-63500" lvl="0" marL="457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hypertension</a:t>
                      </a:r>
                      <a:endParaRPr sz="1000"/>
                    </a:p>
                    <a:p>
                      <a:pPr indent="-63500" lvl="0" marL="4572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cerebral hemorrhage.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6350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Head injury</a:t>
                      </a:r>
                      <a:endParaRPr sz="1000"/>
                    </a:p>
                    <a:p>
                      <a:pPr indent="-6350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Hypertensive patient</a:t>
                      </a:r>
                      <a:endParaRPr sz="1000"/>
                    </a:p>
                    <a:p>
                      <a:pPr indent="-63500" lvl="0" marL="4572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Cardiovascular disorders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sng">
                          <a:solidFill>
                            <a:srgbClr val="FF0000"/>
                          </a:solidFill>
                        </a:rPr>
                        <a:t>hypovolemic, shock &amp; elderly patients</a:t>
                      </a:r>
                      <a:endParaRPr sz="1000" u="sng">
                        <a:solidFill>
                          <a:srgbClr val="9E9E9E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8500">
                <a:tc rowSpan="4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</a:rPr>
                        <a:t>fentanyl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rowSpan="4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Potent analgesia.</a:t>
                      </a:r>
                      <a:r>
                        <a:rPr lang="en-US" sz="1000" u="sng"/>
                        <a:t> </a:t>
                      </a:r>
                      <a:endParaRPr sz="1000" u="sng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>
                  <a:txBody>
                    <a:bodyPr>
                      <a:noAutofit/>
                    </a:bodyPr>
                    <a:lstStyle/>
                    <a:p>
                      <a:pPr indent="-63500" lvl="0" marL="457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 u="sng"/>
                        <a:t>bronchospasm (wooden rigidity).</a:t>
                      </a:r>
                      <a:endParaRPr sz="1000" u="sng"/>
                    </a:p>
                    <a:p>
                      <a:pPr indent="-63500" lvl="0" marL="0" marR="27432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Hypotension</a:t>
                      </a:r>
                      <a:endParaRPr sz="1000"/>
                    </a:p>
                    <a:p>
                      <a:pPr indent="-63500" lvl="0" marL="0" marR="758952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↑ICP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indent="-63500" lvl="0" marL="45720" marR="27432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prolong</a:t>
                      </a: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 labor and fetal distress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indent="-63500" lvl="0" marL="45720" marR="27432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Urinary retention.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</a:txBody>
                  <a:tcPr marT="0" marB="0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>
                  <a:txBody>
                    <a:bodyPr>
                      <a:noAutofit/>
                    </a:bodyPr>
                    <a:lstStyle/>
                    <a:p>
                      <a:pPr indent="-63500" lvl="0" marL="27432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Head injury.</a:t>
                      </a:r>
                      <a:endParaRPr sz="1000"/>
                    </a:p>
                    <a:p>
                      <a:pPr indent="-63500" lvl="0" marL="4572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Pregnancy.</a:t>
                      </a:r>
                      <a:endParaRPr sz="1000"/>
                    </a:p>
                    <a:p>
                      <a:pPr indent="-63500" lvl="0" marL="27432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 u="sng"/>
                        <a:t>Bronchial asthma +COPD</a:t>
                      </a:r>
                      <a:endParaRPr sz="1000" u="sng"/>
                    </a:p>
                    <a:p>
                      <a:pPr indent="-63500" lvl="0" marL="13716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Hypovolemic shock </a:t>
                      </a:r>
                      <a:endParaRPr sz="1000"/>
                    </a:p>
                  </a:txBody>
                  <a:tcPr marT="0" marB="0" marR="68575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sng"/>
                        <a:t>Neuroleptanalgesia</a:t>
                      </a:r>
                      <a:endParaRPr sz="1000" u="sng"/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sng"/>
                        <a:t>Neuroleptanesthesia</a:t>
                      </a:r>
                      <a:endParaRPr sz="1000" u="sng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8500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</a:rPr>
                        <a:t>Alfentanil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vMerge="1"/>
                <a:tc vMerge="1"/>
                <a:tc vMerge="1"/>
                <a:tc vMerge="1"/>
              </a:tr>
              <a:tr h="368500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</a:rPr>
                        <a:t>Sufentanil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vMerge="1"/>
                <a:tc vMerge="1"/>
                <a:tc vMerge="1"/>
                <a:tc vMerge="1"/>
              </a:tr>
              <a:tr h="556525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</a:rPr>
                        <a:t>Remifentanil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vMerge="1"/>
                <a:tc vMerge="1"/>
                <a:tc vMerge="1"/>
                <a:tc vMerge="1"/>
              </a:tr>
              <a:tr h="368500">
                <a:tc row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</a:rPr>
                        <a:t>diazepam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row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anxiolytic and </a:t>
                      </a:r>
                      <a:r>
                        <a:rPr lang="en-US" sz="1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amnesic action</a:t>
                      </a:r>
                      <a:endParaRPr sz="1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  <a:p>
                      <a:pPr indent="0" lvl="0" marL="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  <a:p>
                      <a:pPr indent="0" lvl="0" marL="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      ---</a:t>
                      </a:r>
                      <a:r>
                        <a:rPr lang="en-US" sz="1000"/>
                        <a:t> 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 Respiratory patients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3">
                  <a:txBody>
                    <a:bodyPr>
                      <a:noAutofit/>
                    </a:bodyPr>
                    <a:lstStyle/>
                    <a:p>
                      <a:pPr indent="-72644" lvl="0" marL="54864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induction of general anesthesia.</a:t>
                      </a:r>
                      <a:endParaRPr sz="1000"/>
                    </a:p>
                    <a:p>
                      <a:pPr indent="-72644" lvl="0" marL="54864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000"/>
                        <a:buChar char="●"/>
                      </a:pPr>
                      <a:r>
                        <a:rPr lang="en-US" sz="1000">
                          <a:solidFill>
                            <a:srgbClr val="FF0000"/>
                          </a:solidFill>
                        </a:rPr>
                        <a:t>Alone in minor procedure (endoscopy).</a:t>
                      </a:r>
                      <a:endParaRPr sz="1000">
                        <a:solidFill>
                          <a:srgbClr val="FF0000"/>
                        </a:solidFill>
                      </a:endParaRPr>
                    </a:p>
                    <a:p>
                      <a:pPr indent="-72644" lvl="0" marL="54864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Char char="●"/>
                      </a:pPr>
                      <a:r>
                        <a:rPr lang="en-US" sz="1000"/>
                        <a:t>In balanced anesthesia (Midazolam)</a:t>
                      </a:r>
                      <a:endParaRPr sz="1000"/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8500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</a:rPr>
                        <a:t>lorazepam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vMerge="1"/>
                <a:tc vMerge="1"/>
                <a:tc vMerge="1"/>
                <a:tc vMerge="1"/>
              </a:tr>
              <a:tr h="1156350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</a:rPr>
                        <a:t>Midazolam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FF0000"/>
                          </a:solidFill>
                        </a:rPr>
                        <a:t>(pre-anesthetic)</a:t>
                      </a:r>
                      <a:endParaRPr sz="1100">
                        <a:solidFill>
                          <a:srgbClr val="FF0000"/>
                        </a:solidFill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vMerge="1"/>
                <a:tc vMerge="1"/>
                <a:tc vMerge="1"/>
                <a:tc vMerge="1"/>
              </a:tr>
            </a:tbl>
          </a:graphicData>
        </a:graphic>
      </p:graphicFrame>
      <p:sp>
        <p:nvSpPr>
          <p:cNvPr id="436" name="Google Shape;436;p30"/>
          <p:cNvSpPr txBox="1"/>
          <p:nvPr/>
        </p:nvSpPr>
        <p:spPr>
          <a:xfrm rot="-5400000">
            <a:off x="-529650" y="1861650"/>
            <a:ext cx="1469100" cy="40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88900" marR="889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</a:rPr>
              <a:t>Barbiturates</a:t>
            </a:r>
            <a:endParaRPr b="1" sz="1000">
              <a:solidFill>
                <a:schemeClr val="dk1"/>
              </a:solidFill>
            </a:endParaRPr>
          </a:p>
          <a:p>
            <a:pPr indent="0" lvl="0" marL="88900" marR="889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</a:rPr>
              <a:t>(Ultrashort acting)</a:t>
            </a:r>
            <a:endParaRPr b="1" sz="1000">
              <a:solidFill>
                <a:schemeClr val="dk1"/>
              </a:solidFill>
            </a:endParaRPr>
          </a:p>
        </p:txBody>
      </p:sp>
      <p:sp>
        <p:nvSpPr>
          <p:cNvPr id="437" name="Google Shape;437;p30"/>
          <p:cNvSpPr txBox="1"/>
          <p:nvPr/>
        </p:nvSpPr>
        <p:spPr>
          <a:xfrm rot="-5400000">
            <a:off x="-714525" y="3478500"/>
            <a:ext cx="19347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88900" marR="88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</a:rPr>
              <a:t>Hypnotic(NonBarbiturate)</a:t>
            </a:r>
            <a:endParaRPr b="1" sz="1000">
              <a:solidFill>
                <a:schemeClr val="dk1"/>
              </a:solidFill>
            </a:endParaRPr>
          </a:p>
        </p:txBody>
      </p:sp>
      <p:sp>
        <p:nvSpPr>
          <p:cNvPr id="438" name="Google Shape;438;p30"/>
          <p:cNvSpPr txBox="1"/>
          <p:nvPr/>
        </p:nvSpPr>
        <p:spPr>
          <a:xfrm rot="-5400000">
            <a:off x="95625" y="5181900"/>
            <a:ext cx="12573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88900" marR="889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</a:rPr>
              <a:t>Ketamine</a:t>
            </a:r>
            <a:endParaRPr b="1">
              <a:solidFill>
                <a:schemeClr val="dk1"/>
              </a:solidFill>
            </a:endParaRPr>
          </a:p>
        </p:txBody>
      </p:sp>
      <p:sp>
        <p:nvSpPr>
          <p:cNvPr id="439" name="Google Shape;439;p30"/>
          <p:cNvSpPr txBox="1"/>
          <p:nvPr/>
        </p:nvSpPr>
        <p:spPr>
          <a:xfrm rot="-5400000">
            <a:off x="-295200" y="6981750"/>
            <a:ext cx="1000200" cy="3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88900" marR="889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</a:rPr>
              <a:t>Opioids</a:t>
            </a:r>
            <a:endParaRPr b="1">
              <a:solidFill>
                <a:schemeClr val="dk1"/>
              </a:solidFill>
            </a:endParaRPr>
          </a:p>
        </p:txBody>
      </p:sp>
      <p:sp>
        <p:nvSpPr>
          <p:cNvPr id="440" name="Google Shape;440;p30"/>
          <p:cNvSpPr txBox="1"/>
          <p:nvPr/>
        </p:nvSpPr>
        <p:spPr>
          <a:xfrm rot="-5400000">
            <a:off x="-552000" y="8767800"/>
            <a:ext cx="1513800" cy="36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88900" marR="889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</a:rPr>
              <a:t>Benzodiazepines</a:t>
            </a:r>
            <a:endParaRPr b="1" sz="11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31"/>
          <p:cNvSpPr/>
          <p:nvPr/>
        </p:nvSpPr>
        <p:spPr>
          <a:xfrm>
            <a:off x="0" y="0"/>
            <a:ext cx="6830400" cy="527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Questions</a:t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47" name="Google Shape;447;p31"/>
          <p:cNvSpPr/>
          <p:nvPr/>
        </p:nvSpPr>
        <p:spPr>
          <a:xfrm>
            <a:off x="55650" y="674375"/>
            <a:ext cx="1275000" cy="430800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</a:t>
            </a:r>
            <a:endParaRPr b="1"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48" name="Google Shape;448;p31"/>
          <p:cNvSpPr txBox="1"/>
          <p:nvPr/>
        </p:nvSpPr>
        <p:spPr>
          <a:xfrm>
            <a:off x="690223" y="4632960"/>
            <a:ext cx="54864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9" name="Google Shape;449;p31"/>
          <p:cNvSpPr txBox="1"/>
          <p:nvPr/>
        </p:nvSpPr>
        <p:spPr>
          <a:xfrm>
            <a:off x="306225" y="1252138"/>
            <a:ext cx="6254400" cy="830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 Which of the following is an inhalation anesthetic?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Etomidate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Nitrous Oxide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Prochlorperazine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Diazepam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 Which of the following can be used as an adjunct to general   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anesthetics?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Succinylcholine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Ranitidine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Prochlorperazine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Diphenhydramine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3- The ____ the MAC, the ____ the Drug: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higher, more potent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higher, less potent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lower, more potent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lower, less potent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4- Which of the following is more potent?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Nitrous Oxide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Sevoflurane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Enflurane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Halothane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5- A patient with liver failure is undergoing surgery. Which of the    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following should not be used?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Nitrous Oxide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Sevoflurane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Enflurane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Halothane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50" name="Google Shape;450;p31"/>
          <p:cNvSpPr txBox="1"/>
          <p:nvPr/>
        </p:nvSpPr>
        <p:spPr>
          <a:xfrm>
            <a:off x="5391225" y="8623850"/>
            <a:ext cx="1439100" cy="12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 Answers: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 B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 A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3- C&amp;B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4- D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5- D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4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1" name="Google Shape;111;p14"/>
          <p:cNvSpPr/>
          <p:nvPr/>
        </p:nvSpPr>
        <p:spPr>
          <a:xfrm>
            <a:off x="0" y="0"/>
            <a:ext cx="6858000" cy="6198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Important to know!! </a:t>
            </a:r>
            <a:endParaRPr b="1" i="0" sz="2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2" name="Google Shape;112;p14"/>
          <p:cNvSpPr txBox="1"/>
          <p:nvPr/>
        </p:nvSpPr>
        <p:spPr>
          <a:xfrm>
            <a:off x="259950" y="1165925"/>
            <a:ext cx="6338100" cy="27798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 u="sng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يوجد اختلاف كبير بين سلايدات البنات والعيال!!</a:t>
            </a:r>
            <a:endParaRPr b="1" sz="1600" u="sng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30200" lvl="0" marL="457200" rtl="1" algn="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Century Gothic"/>
              <a:buChar char="●"/>
            </a:pPr>
            <a:r>
              <a:rPr b="1" lang="en-US" sz="16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دكتور اشفاق حذف سلايدات كثيرة من عند العيال وقال اللي بيجي بالاختبار المشترك فقط.</a:t>
            </a:r>
            <a:endParaRPr b="1" sz="160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30200" lvl="0" marL="457200" rtl="1" algn="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Century Gothic"/>
              <a:buChar char="●"/>
            </a:pPr>
            <a:r>
              <a:rPr b="1" lang="en-US" sz="16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اللون الوردي موجود بسلايدات البنات فقط.</a:t>
            </a:r>
            <a:endParaRPr b="1" sz="160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30200" lvl="0" marL="457200" rtl="1" algn="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Century Gothic"/>
              <a:buChar char="●"/>
            </a:pPr>
            <a:r>
              <a:rPr b="1" lang="en-US" sz="16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جدول السميري مهم ، يحتوي على المعلومات المشتركة اللي ركزوا عليها الدكاترة من كلا الطرفين.</a:t>
            </a:r>
            <a:endParaRPr b="1" sz="160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30200" lvl="0" marL="457200" rtl="1" algn="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Century Gothic"/>
              <a:buChar char="●"/>
            </a:pPr>
            <a:r>
              <a:rPr b="1" lang="en-US" sz="1600">
                <a:solidFill>
                  <a:srgbClr val="FF0000"/>
                </a:solidFill>
                <a:highlight>
                  <a:srgbClr val="D9D9D9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الهايلايت الرمادي:</a:t>
            </a:r>
            <a:r>
              <a:rPr b="1" lang="en-US" sz="16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هو اللي اضافته او عدلت عليه </a:t>
            </a:r>
            <a:r>
              <a:rPr b="1" lang="en-US" sz="1600" u="sng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بروف حنان</a:t>
            </a:r>
            <a:r>
              <a:rPr b="1" lang="en-US" sz="16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بعد ما ارسلنا لها شغل التيم.</a:t>
            </a:r>
            <a:endParaRPr b="1" sz="160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3" name="Google Shape;113;p14"/>
          <p:cNvSpPr txBox="1"/>
          <p:nvPr/>
        </p:nvSpPr>
        <p:spPr>
          <a:xfrm>
            <a:off x="259950" y="4339450"/>
            <a:ext cx="6338100" cy="12039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Century Gothic"/>
              <a:buChar char="●"/>
            </a:pPr>
            <a:r>
              <a:rPr b="1" lang="en-US">
                <a:solidFill>
                  <a:srgbClr val="FF0000"/>
                </a:solidFill>
                <a:highlight>
                  <a:srgbClr val="D9D9D9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All inhalation anesthetics increase ICP  contraidicated in  head injuries.</a:t>
            </a:r>
            <a:endParaRPr b="1">
              <a:solidFill>
                <a:srgbClr val="FF0000"/>
              </a:solidFill>
              <a:highlight>
                <a:srgbClr val="D9D9D9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Century Gothic"/>
              <a:buChar char="●"/>
            </a:pPr>
            <a:r>
              <a:rPr b="1" lang="en-US">
                <a:solidFill>
                  <a:srgbClr val="FF0000"/>
                </a:solidFill>
                <a:highlight>
                  <a:srgbClr val="D9D9D9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All intravenous anesthetics decrease ICP except ketamine  &amp; opioids.</a:t>
            </a:r>
            <a:endParaRPr b="1">
              <a:solidFill>
                <a:srgbClr val="FF0000"/>
              </a:solidFill>
              <a:highlight>
                <a:srgbClr val="D9D9D9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0000"/>
              </a:solidFill>
              <a:highlight>
                <a:srgbClr val="D9D9D9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32"/>
          <p:cNvSpPr txBox="1"/>
          <p:nvPr/>
        </p:nvSpPr>
        <p:spPr>
          <a:xfrm>
            <a:off x="269475" y="1274251"/>
            <a:ext cx="5700600" cy="646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6- Which of the following has analgesic </a:t>
            </a:r>
            <a:r>
              <a:rPr b="1" lang="en-US" u="sng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and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amnesic actions: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Thiopental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Etomidate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Midazolam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Ketamine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7- A patient undergoing major surgery has a head injury. Which of the following is indicated? 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Ultrashort acting barbiturates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Opioids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Benzodiazepines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Ultrashort acting hypnotics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8- Which of the following is contraindicated in asthmatics?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Ketamine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Diazepam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Fentanyl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lphaUcParenR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Lorazepam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57" name="Google Shape;457;p32"/>
          <p:cNvSpPr txBox="1"/>
          <p:nvPr/>
        </p:nvSpPr>
        <p:spPr>
          <a:xfrm>
            <a:off x="5421875" y="8585550"/>
            <a:ext cx="1421400" cy="12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 Answers:</a:t>
            </a:r>
            <a:endParaRPr sz="1200">
              <a:solidFill>
                <a:srgbClr val="B7B7B7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B7B7B7"/>
                </a:solidFill>
              </a:rPr>
              <a:t>6- D</a:t>
            </a:r>
            <a:endParaRPr sz="1200">
              <a:solidFill>
                <a:srgbClr val="B7B7B7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B7B7B7"/>
                </a:solidFill>
              </a:rPr>
              <a:t>7- A</a:t>
            </a:r>
            <a:endParaRPr sz="1200">
              <a:solidFill>
                <a:srgbClr val="B7B7B7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B7B7B7"/>
                </a:solidFill>
              </a:rPr>
              <a:t>8- C</a:t>
            </a:r>
            <a:endParaRPr sz="1200">
              <a:solidFill>
                <a:srgbClr val="B7B7B7"/>
              </a:solidFill>
            </a:endParaRPr>
          </a:p>
        </p:txBody>
      </p:sp>
      <p:sp>
        <p:nvSpPr>
          <p:cNvPr id="458" name="Google Shape;458;p32"/>
          <p:cNvSpPr/>
          <p:nvPr/>
        </p:nvSpPr>
        <p:spPr>
          <a:xfrm>
            <a:off x="0" y="0"/>
            <a:ext cx="6830400" cy="527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Questions</a:t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59" name="Google Shape;459;p32"/>
          <p:cNvSpPr/>
          <p:nvPr/>
        </p:nvSpPr>
        <p:spPr>
          <a:xfrm>
            <a:off x="55650" y="674375"/>
            <a:ext cx="1275000" cy="430800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</a:t>
            </a:r>
            <a:endParaRPr b="1"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33"/>
          <p:cNvSpPr/>
          <p:nvPr/>
        </p:nvSpPr>
        <p:spPr>
          <a:xfrm>
            <a:off x="0" y="0"/>
            <a:ext cx="6830400" cy="527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Questions</a:t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66" name="Google Shape;466;p33"/>
          <p:cNvSpPr/>
          <p:nvPr/>
        </p:nvSpPr>
        <p:spPr>
          <a:xfrm>
            <a:off x="55650" y="674375"/>
            <a:ext cx="1275000" cy="430800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SAQ</a:t>
            </a:r>
            <a:endParaRPr b="1"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67" name="Google Shape;467;p33"/>
          <p:cNvSpPr txBox="1"/>
          <p:nvPr/>
        </p:nvSpPr>
        <p:spPr>
          <a:xfrm>
            <a:off x="672000" y="1464430"/>
            <a:ext cx="5597400" cy="38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Name the adjuncts to general anesthetics with two examples: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rabicPeriod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Preanesthetics</a:t>
            </a: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Opiates (</a:t>
            </a: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Morphine</a:t>
            </a: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), Anticholinergics (Hyoscine)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entury Gothic"/>
              <a:buAutoNum type="arabicPeriod"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Neuromuscular blocking agents (Succinylcholine, </a:t>
            </a: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vecuronium</a:t>
            </a: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)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Describe the mechanism of action of general anesthetics: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Info in the lecture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3" name="Google Shape;473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144000"/>
            <a:ext cx="59055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474" name="Google Shape;474;p34"/>
          <p:cNvSpPr txBox="1"/>
          <p:nvPr/>
        </p:nvSpPr>
        <p:spPr>
          <a:xfrm>
            <a:off x="742950" y="9251150"/>
            <a:ext cx="16449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@Pharma4370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5" name="Google Shape;475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71800" y="9144000"/>
            <a:ext cx="59055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34"/>
          <p:cNvSpPr txBox="1"/>
          <p:nvPr/>
        </p:nvSpPr>
        <p:spPr>
          <a:xfrm>
            <a:off x="3582600" y="9209150"/>
            <a:ext cx="2361000" cy="47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Pharm437</a:t>
            </a: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@gmail.com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7" name="Google Shape;477;p34"/>
          <p:cNvSpPr/>
          <p:nvPr/>
        </p:nvSpPr>
        <p:spPr>
          <a:xfrm>
            <a:off x="55850" y="6401650"/>
            <a:ext cx="2124900" cy="339900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1600">
                <a:latin typeface="Century Gothic"/>
                <a:ea typeface="Century Gothic"/>
                <a:cs typeface="Century Gothic"/>
                <a:sym typeface="Century Gothic"/>
              </a:rPr>
              <a:t>References:</a:t>
            </a:r>
            <a:endParaRPr b="1" sz="16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78" name="Google Shape;478;p34"/>
          <p:cNvSpPr txBox="1"/>
          <p:nvPr/>
        </p:nvSpPr>
        <p:spPr>
          <a:xfrm>
            <a:off x="1929000" y="654800"/>
            <a:ext cx="3000000" cy="59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Team leaders:</a:t>
            </a:r>
            <a:endParaRPr sz="3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79" name="Google Shape;479;p34"/>
          <p:cNvSpPr txBox="1"/>
          <p:nvPr/>
        </p:nvSpPr>
        <p:spPr>
          <a:xfrm>
            <a:off x="1747200" y="1987500"/>
            <a:ext cx="3363600" cy="70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Team Members:</a:t>
            </a:r>
            <a:endParaRPr sz="3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80" name="Google Shape;480;p34"/>
          <p:cNvSpPr txBox="1"/>
          <p:nvPr/>
        </p:nvSpPr>
        <p:spPr>
          <a:xfrm>
            <a:off x="71650" y="6756200"/>
            <a:ext cx="4711800" cy="10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- Doctors’ slides and notes.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- Pharmacology Team 435.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-US" sz="1600">
                <a:latin typeface="Calibri"/>
                <a:ea typeface="Calibri"/>
                <a:cs typeface="Calibri"/>
                <a:sym typeface="Calibri"/>
              </a:rPr>
              <a:t> </a:t>
            </a:r>
            <a:endParaRPr baseline="30000"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1" name="Google Shape;481;p34"/>
          <p:cNvSpPr txBox="1"/>
          <p:nvPr/>
        </p:nvSpPr>
        <p:spPr>
          <a:xfrm>
            <a:off x="3115925" y="2617750"/>
            <a:ext cx="3176700" cy="37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Rinad Alghoraiby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Alanoud Almansour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Sarah </a:t>
            </a: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Alkathiri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Shahad Altayash 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Sara Alsultan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    Ghada Alqarni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Rahaf Althnayan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Rawan altamimi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Noura Alothaim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Aljoharah Alshunaifi 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Alanoud Almufarrej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Razan Alhamidi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82" name="Google Shape;482;p34"/>
          <p:cNvSpPr txBox="1"/>
          <p:nvPr/>
        </p:nvSpPr>
        <p:spPr>
          <a:xfrm>
            <a:off x="0" y="1109275"/>
            <a:ext cx="6778800" cy="8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Ghaida Saad Alsanad 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Omar Alsuhaibani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83" name="Google Shape;483;p34"/>
          <p:cNvSpPr txBox="1"/>
          <p:nvPr/>
        </p:nvSpPr>
        <p:spPr>
          <a:xfrm>
            <a:off x="329700" y="2573613"/>
            <a:ext cx="3176700" cy="354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Adel </a:t>
            </a: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Alsuhaibani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Sultan alnasser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84" name="Google Shape;484;p34"/>
          <p:cNvSpPr/>
          <p:nvPr/>
        </p:nvSpPr>
        <p:spPr>
          <a:xfrm>
            <a:off x="628650" y="7845100"/>
            <a:ext cx="5495700" cy="1035000"/>
          </a:xfrm>
          <a:prstGeom prst="rect">
            <a:avLst/>
          </a:prstGeom>
          <a:solidFill>
            <a:srgbClr val="9E9E9E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Special thank for      :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Dimah Alaraifi - Hadeel Awartani 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Renad Alswilmy - Laila Alsabbagh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85" name="Google Shape;485;p34"/>
          <p:cNvSpPr/>
          <p:nvPr/>
        </p:nvSpPr>
        <p:spPr>
          <a:xfrm>
            <a:off x="4252150" y="7942550"/>
            <a:ext cx="250200" cy="221700"/>
          </a:xfrm>
          <a:prstGeom prst="heart">
            <a:avLst/>
          </a:prstGeom>
          <a:solidFill>
            <a:srgbClr val="FF0000"/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5"/>
          <p:cNvSpPr txBox="1"/>
          <p:nvPr>
            <p:ph idx="12" type="sldNum"/>
          </p:nvPr>
        </p:nvSpPr>
        <p:spPr>
          <a:xfrm>
            <a:off x="5786370" y="9181400"/>
            <a:ext cx="828600" cy="52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0" name="Google Shape;120;p15"/>
          <p:cNvSpPr/>
          <p:nvPr/>
        </p:nvSpPr>
        <p:spPr>
          <a:xfrm>
            <a:off x="0" y="0"/>
            <a:ext cx="6858000" cy="6198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overview:</a:t>
            </a:r>
            <a:endParaRPr b="1" i="0" sz="2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1" name="Google Shape;121;p15"/>
          <p:cNvSpPr/>
          <p:nvPr/>
        </p:nvSpPr>
        <p:spPr>
          <a:xfrm>
            <a:off x="1695450" y="647700"/>
            <a:ext cx="3467100" cy="619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General Anesthesia </a:t>
            </a:r>
            <a:endParaRPr b="1">
              <a:solidFill>
                <a:schemeClr val="dk1"/>
              </a:solidFill>
            </a:endParaRPr>
          </a:p>
        </p:txBody>
      </p:sp>
      <p:cxnSp>
        <p:nvCxnSpPr>
          <p:cNvPr id="122" name="Google Shape;122;p15"/>
          <p:cNvCxnSpPr>
            <a:stCxn id="121" idx="2"/>
          </p:cNvCxnSpPr>
          <p:nvPr/>
        </p:nvCxnSpPr>
        <p:spPr>
          <a:xfrm>
            <a:off x="3429000" y="1267500"/>
            <a:ext cx="4800" cy="4326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3" name="Google Shape;123;p15"/>
          <p:cNvCxnSpPr/>
          <p:nvPr/>
        </p:nvCxnSpPr>
        <p:spPr>
          <a:xfrm rot="10800000">
            <a:off x="726300" y="1695450"/>
            <a:ext cx="54483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4" name="Google Shape;124;p15"/>
          <p:cNvCxnSpPr/>
          <p:nvPr/>
        </p:nvCxnSpPr>
        <p:spPr>
          <a:xfrm>
            <a:off x="723900" y="1695450"/>
            <a:ext cx="0" cy="3429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5" name="Google Shape;125;p15"/>
          <p:cNvCxnSpPr/>
          <p:nvPr/>
        </p:nvCxnSpPr>
        <p:spPr>
          <a:xfrm flipH="1">
            <a:off x="6162600" y="1695450"/>
            <a:ext cx="9600" cy="6096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6" name="Google Shape;126;p15"/>
          <p:cNvSpPr/>
          <p:nvPr/>
        </p:nvSpPr>
        <p:spPr>
          <a:xfrm>
            <a:off x="123825" y="2009775"/>
            <a:ext cx="1809600" cy="619800"/>
          </a:xfrm>
          <a:prstGeom prst="roundRect">
            <a:avLst>
              <a:gd fmla="val 16667" name="adj"/>
            </a:avLst>
          </a:prstGeom>
          <a:solidFill>
            <a:srgbClr val="3BB7B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</a:t>
            </a: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nhalational</a:t>
            </a:r>
            <a:r>
              <a:rPr b="1" lang="en-US" sz="1600">
                <a:solidFill>
                  <a:schemeClr val="dk1"/>
                </a:solidFill>
              </a:rPr>
              <a:t> </a:t>
            </a:r>
            <a:endParaRPr b="1" sz="1600">
              <a:solidFill>
                <a:schemeClr val="dk1"/>
              </a:solidFill>
            </a:endParaRPr>
          </a:p>
        </p:txBody>
      </p:sp>
      <p:cxnSp>
        <p:nvCxnSpPr>
          <p:cNvPr id="127" name="Google Shape;127;p15"/>
          <p:cNvCxnSpPr>
            <a:stCxn id="126" idx="2"/>
          </p:cNvCxnSpPr>
          <p:nvPr/>
        </p:nvCxnSpPr>
        <p:spPr>
          <a:xfrm>
            <a:off x="1028625" y="2629575"/>
            <a:ext cx="0" cy="1995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8" name="Google Shape;128;p15"/>
          <p:cNvCxnSpPr/>
          <p:nvPr/>
        </p:nvCxnSpPr>
        <p:spPr>
          <a:xfrm flipH="1">
            <a:off x="352275" y="2838450"/>
            <a:ext cx="1581300" cy="9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9" name="Google Shape;129;p15"/>
          <p:cNvCxnSpPr/>
          <p:nvPr/>
        </p:nvCxnSpPr>
        <p:spPr>
          <a:xfrm>
            <a:off x="352275" y="2838450"/>
            <a:ext cx="0" cy="266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0" name="Google Shape;130;p15"/>
          <p:cNvCxnSpPr/>
          <p:nvPr/>
        </p:nvCxnSpPr>
        <p:spPr>
          <a:xfrm flipH="1">
            <a:off x="1935375" y="2839350"/>
            <a:ext cx="1200" cy="206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1" name="Google Shape;131;p15"/>
          <p:cNvSpPr/>
          <p:nvPr/>
        </p:nvSpPr>
        <p:spPr>
          <a:xfrm>
            <a:off x="1462100" y="3045250"/>
            <a:ext cx="828600" cy="466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as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2" name="Google Shape;132;p15"/>
          <p:cNvSpPr/>
          <p:nvPr/>
        </p:nvSpPr>
        <p:spPr>
          <a:xfrm>
            <a:off x="123825" y="3036525"/>
            <a:ext cx="1152600" cy="527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Volatile liquids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3" name="Google Shape;133;p15"/>
          <p:cNvSpPr/>
          <p:nvPr/>
        </p:nvSpPr>
        <p:spPr>
          <a:xfrm>
            <a:off x="4972050" y="2220150"/>
            <a:ext cx="1809600" cy="7143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</a:t>
            </a: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ntravenous</a:t>
            </a:r>
            <a:endParaRPr b="1"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highlight>
                  <a:srgbClr val="D9D9D9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Can be used for induction</a:t>
            </a:r>
            <a:endParaRPr b="1" sz="1600">
              <a:solidFill>
                <a:schemeClr val="dk1"/>
              </a:solidFill>
              <a:highlight>
                <a:srgbClr val="D9D9D9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34" name="Google Shape;134;p15"/>
          <p:cNvCxnSpPr/>
          <p:nvPr/>
        </p:nvCxnSpPr>
        <p:spPr>
          <a:xfrm rot="10800000">
            <a:off x="3962275" y="3543375"/>
            <a:ext cx="2448000" cy="48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5" name="Google Shape;135;p15"/>
          <p:cNvCxnSpPr/>
          <p:nvPr/>
        </p:nvCxnSpPr>
        <p:spPr>
          <a:xfrm>
            <a:off x="6410275" y="3548100"/>
            <a:ext cx="0" cy="266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6" name="Google Shape;136;p15"/>
          <p:cNvSpPr/>
          <p:nvPr/>
        </p:nvSpPr>
        <p:spPr>
          <a:xfrm>
            <a:off x="5210375" y="3786300"/>
            <a:ext cx="1542900" cy="619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highlight>
                  <a:srgbClr val="B7B7B7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Faster</a:t>
            </a:r>
            <a:endParaRPr>
              <a:solidFill>
                <a:schemeClr val="dk1"/>
              </a:solidFill>
              <a:highlight>
                <a:srgbClr val="B7B7B7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nducing agents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7" name="Google Shape;137;p15"/>
          <p:cNvSpPr/>
          <p:nvPr/>
        </p:nvSpPr>
        <p:spPr>
          <a:xfrm>
            <a:off x="2903913" y="3803825"/>
            <a:ext cx="1419300" cy="527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Slower acting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38" name="Google Shape;138;p15"/>
          <p:cNvCxnSpPr/>
          <p:nvPr/>
        </p:nvCxnSpPr>
        <p:spPr>
          <a:xfrm>
            <a:off x="5886350" y="2944050"/>
            <a:ext cx="0" cy="608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9" name="Google Shape;139;p15"/>
          <p:cNvCxnSpPr/>
          <p:nvPr/>
        </p:nvCxnSpPr>
        <p:spPr>
          <a:xfrm>
            <a:off x="3450438" y="4335300"/>
            <a:ext cx="0" cy="2475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0" name="Google Shape;140;p15"/>
          <p:cNvCxnSpPr/>
          <p:nvPr/>
        </p:nvCxnSpPr>
        <p:spPr>
          <a:xfrm rot="10800000">
            <a:off x="2205063" y="4578150"/>
            <a:ext cx="3057600" cy="183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1" name="Google Shape;141;p15"/>
          <p:cNvCxnSpPr/>
          <p:nvPr/>
        </p:nvCxnSpPr>
        <p:spPr>
          <a:xfrm flipH="1">
            <a:off x="2205050" y="4575850"/>
            <a:ext cx="1200" cy="2694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2" name="Google Shape;142;p15"/>
          <p:cNvCxnSpPr/>
          <p:nvPr/>
        </p:nvCxnSpPr>
        <p:spPr>
          <a:xfrm>
            <a:off x="5262663" y="4592475"/>
            <a:ext cx="0" cy="2475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3" name="Google Shape;143;p15"/>
          <p:cNvSpPr/>
          <p:nvPr/>
        </p:nvSpPr>
        <p:spPr>
          <a:xfrm>
            <a:off x="4333674" y="4843375"/>
            <a:ext cx="1476600" cy="412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enzodiazepines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4" name="Google Shape;144;p15"/>
          <p:cNvSpPr/>
          <p:nvPr/>
        </p:nvSpPr>
        <p:spPr>
          <a:xfrm>
            <a:off x="1385900" y="4852825"/>
            <a:ext cx="1219200" cy="527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</a:t>
            </a:r>
            <a:r>
              <a:rPr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issociative anesthesia</a:t>
            </a:r>
            <a:endParaRPr sz="11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5" name="Google Shape;145;p15"/>
          <p:cNvSpPr/>
          <p:nvPr/>
        </p:nvSpPr>
        <p:spPr>
          <a:xfrm>
            <a:off x="2714575" y="4853450"/>
            <a:ext cx="1419300" cy="466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pioid analgesia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46" name="Google Shape;146;p15"/>
          <p:cNvCxnSpPr/>
          <p:nvPr/>
        </p:nvCxnSpPr>
        <p:spPr>
          <a:xfrm>
            <a:off x="633375" y="3563925"/>
            <a:ext cx="0" cy="2940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7" name="Google Shape;147;p15"/>
          <p:cNvSpPr/>
          <p:nvPr/>
        </p:nvSpPr>
        <p:spPr>
          <a:xfrm>
            <a:off x="1333625" y="3730425"/>
            <a:ext cx="1219200" cy="5274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Nitrous oxide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zenon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48" name="Google Shape;148;p15"/>
          <p:cNvCxnSpPr>
            <a:stCxn id="131" idx="2"/>
          </p:cNvCxnSpPr>
          <p:nvPr/>
        </p:nvCxnSpPr>
        <p:spPr>
          <a:xfrm>
            <a:off x="1876400" y="3512050"/>
            <a:ext cx="0" cy="226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9" name="Google Shape;149;p15"/>
          <p:cNvSpPr/>
          <p:nvPr/>
        </p:nvSpPr>
        <p:spPr>
          <a:xfrm>
            <a:off x="123825" y="3853500"/>
            <a:ext cx="1152600" cy="15282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Methoxyflur-ane</a:t>
            </a:r>
            <a:endParaRPr sz="11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Halothane</a:t>
            </a:r>
            <a:endParaRPr sz="11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</a:t>
            </a:r>
            <a:r>
              <a:rPr lang="en-US" sz="1100">
                <a:solidFill>
                  <a:srgbClr val="F6B26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flurane</a:t>
            </a:r>
            <a:endParaRPr sz="1100">
              <a:solidFill>
                <a:srgbClr val="F6B26B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Iso</a:t>
            </a:r>
            <a:r>
              <a:rPr lang="en-US" sz="1100">
                <a:solidFill>
                  <a:srgbClr val="F6B26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flurane</a:t>
            </a:r>
            <a:endParaRPr sz="1100">
              <a:solidFill>
                <a:srgbClr val="F6B26B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Des</a:t>
            </a:r>
            <a:r>
              <a:rPr lang="en-US" sz="1100">
                <a:solidFill>
                  <a:srgbClr val="F6B26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flurane</a:t>
            </a:r>
            <a:endParaRPr sz="1100">
              <a:solidFill>
                <a:srgbClr val="F6B26B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Sevo</a:t>
            </a:r>
            <a:r>
              <a:rPr lang="en-US" sz="1100">
                <a:solidFill>
                  <a:srgbClr val="F6B26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flurane</a:t>
            </a:r>
            <a:endParaRPr sz="1100">
              <a:solidFill>
                <a:srgbClr val="F6B26B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Ether</a:t>
            </a:r>
            <a:endParaRPr sz="11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50" name="Google Shape;150;p15"/>
          <p:cNvCxnSpPr/>
          <p:nvPr/>
        </p:nvCxnSpPr>
        <p:spPr>
          <a:xfrm>
            <a:off x="5032713" y="5255575"/>
            <a:ext cx="0" cy="2475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1" name="Google Shape;151;p15"/>
          <p:cNvSpPr/>
          <p:nvPr/>
        </p:nvSpPr>
        <p:spPr>
          <a:xfrm>
            <a:off x="4436175" y="5493775"/>
            <a:ext cx="1097700" cy="619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Dia</a:t>
            </a:r>
            <a:r>
              <a:rPr lang="en-US" sz="1100">
                <a:solidFill>
                  <a:srgbClr val="F6B26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zepam</a:t>
            </a:r>
            <a:endParaRPr sz="1100">
              <a:solidFill>
                <a:srgbClr val="F6B26B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Lora</a:t>
            </a:r>
            <a:r>
              <a:rPr lang="en-US" sz="1100">
                <a:solidFill>
                  <a:srgbClr val="F6B26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zepam</a:t>
            </a:r>
            <a:endParaRPr sz="1100">
              <a:solidFill>
                <a:srgbClr val="F6B26B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Mida</a:t>
            </a:r>
            <a:r>
              <a:rPr lang="en-US" sz="1100">
                <a:solidFill>
                  <a:srgbClr val="F6B26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zolam</a:t>
            </a:r>
            <a:endParaRPr sz="1100">
              <a:solidFill>
                <a:srgbClr val="F6B26B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52" name="Google Shape;152;p15"/>
          <p:cNvCxnSpPr/>
          <p:nvPr/>
        </p:nvCxnSpPr>
        <p:spPr>
          <a:xfrm>
            <a:off x="3497863" y="5319963"/>
            <a:ext cx="0" cy="2475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3" name="Google Shape;153;p15"/>
          <p:cNvSpPr/>
          <p:nvPr/>
        </p:nvSpPr>
        <p:spPr>
          <a:xfrm>
            <a:off x="2874150" y="5558200"/>
            <a:ext cx="1152600" cy="4470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Fentanyl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54" name="Google Shape;154;p15"/>
          <p:cNvCxnSpPr>
            <a:stCxn id="144" idx="2"/>
          </p:cNvCxnSpPr>
          <p:nvPr/>
        </p:nvCxnSpPr>
        <p:spPr>
          <a:xfrm>
            <a:off x="1995500" y="5380225"/>
            <a:ext cx="0" cy="238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5" name="Google Shape;155;p15"/>
          <p:cNvSpPr/>
          <p:nvPr/>
        </p:nvSpPr>
        <p:spPr>
          <a:xfrm>
            <a:off x="1407225" y="5558200"/>
            <a:ext cx="1057500" cy="4470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latin typeface="Century Gothic"/>
                <a:ea typeface="Century Gothic"/>
                <a:cs typeface="Century Gothic"/>
                <a:sym typeface="Century Gothic"/>
              </a:rPr>
              <a:t>Ketamine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56" name="Google Shape;156;p15"/>
          <p:cNvCxnSpPr/>
          <p:nvPr/>
        </p:nvCxnSpPr>
        <p:spPr>
          <a:xfrm flipH="1">
            <a:off x="6162588" y="4406100"/>
            <a:ext cx="4800" cy="17946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7" name="Google Shape;157;p15"/>
          <p:cNvSpPr/>
          <p:nvPr/>
        </p:nvSpPr>
        <p:spPr>
          <a:xfrm>
            <a:off x="5724175" y="6436600"/>
            <a:ext cx="1057500" cy="7143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Propofol</a:t>
            </a:r>
            <a:endParaRPr sz="11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Etomidate</a:t>
            </a:r>
            <a:endParaRPr sz="11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Droperidol</a:t>
            </a:r>
            <a:endParaRPr sz="11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58" name="Google Shape;158;p15"/>
          <p:cNvCxnSpPr/>
          <p:nvPr/>
        </p:nvCxnSpPr>
        <p:spPr>
          <a:xfrm>
            <a:off x="3962275" y="3543375"/>
            <a:ext cx="0" cy="266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9" name="Google Shape;159;p15"/>
          <p:cNvCxnSpPr/>
          <p:nvPr/>
        </p:nvCxnSpPr>
        <p:spPr>
          <a:xfrm>
            <a:off x="3448038" y="4567900"/>
            <a:ext cx="2400" cy="2853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0" name="Google Shape;160;p15"/>
          <p:cNvCxnSpPr/>
          <p:nvPr/>
        </p:nvCxnSpPr>
        <p:spPr>
          <a:xfrm>
            <a:off x="697725" y="5446525"/>
            <a:ext cx="4800" cy="714300"/>
          </a:xfrm>
          <a:prstGeom prst="straightConnector1">
            <a:avLst/>
          </a:prstGeom>
          <a:noFill/>
          <a:ln cap="flat" cmpd="sng" w="28575">
            <a:solidFill>
              <a:srgbClr val="FFE599"/>
            </a:solidFill>
            <a:prstDash val="solid"/>
            <a:round/>
            <a:headEnd len="med" w="med" type="stealth"/>
            <a:tailEnd len="med" w="med" type="none"/>
          </a:ln>
        </p:spPr>
      </p:cxnSp>
      <p:sp>
        <p:nvSpPr>
          <p:cNvPr id="161" name="Google Shape;161;p15"/>
          <p:cNvSpPr/>
          <p:nvPr/>
        </p:nvSpPr>
        <p:spPr>
          <a:xfrm>
            <a:off x="123825" y="6063025"/>
            <a:ext cx="1657500" cy="5274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 halogenated hydrocarbons 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62" name="Google Shape;162;p15"/>
          <p:cNvCxnSpPr/>
          <p:nvPr/>
        </p:nvCxnSpPr>
        <p:spPr>
          <a:xfrm rot="10800000">
            <a:off x="5295975" y="6191250"/>
            <a:ext cx="12858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3" name="Google Shape;163;p15"/>
          <p:cNvCxnSpPr/>
          <p:nvPr/>
        </p:nvCxnSpPr>
        <p:spPr>
          <a:xfrm>
            <a:off x="6581775" y="6191250"/>
            <a:ext cx="0" cy="226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4" name="Google Shape;164;p15"/>
          <p:cNvCxnSpPr/>
          <p:nvPr/>
        </p:nvCxnSpPr>
        <p:spPr>
          <a:xfrm>
            <a:off x="5295975" y="6191250"/>
            <a:ext cx="0" cy="226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65" name="Google Shape;165;p15"/>
          <p:cNvSpPr/>
          <p:nvPr/>
        </p:nvSpPr>
        <p:spPr>
          <a:xfrm>
            <a:off x="4048275" y="6400800"/>
            <a:ext cx="1542900" cy="4326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Barbiturate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Ultra short acting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66" name="Google Shape;166;p15"/>
          <p:cNvCxnSpPr/>
          <p:nvPr/>
        </p:nvCxnSpPr>
        <p:spPr>
          <a:xfrm>
            <a:off x="4819725" y="6833400"/>
            <a:ext cx="0" cy="226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67" name="Google Shape;167;p15"/>
          <p:cNvSpPr/>
          <p:nvPr/>
        </p:nvSpPr>
        <p:spPr>
          <a:xfrm>
            <a:off x="4095750" y="7000875"/>
            <a:ext cx="1419300" cy="4668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Thiopental </a:t>
            </a:r>
            <a:endParaRPr sz="11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methohexital</a:t>
            </a:r>
            <a:endParaRPr sz="11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8" name="Google Shape;168;p15"/>
          <p:cNvSpPr txBox="1"/>
          <p:nvPr/>
        </p:nvSpPr>
        <p:spPr>
          <a:xfrm>
            <a:off x="200025" y="6877000"/>
            <a:ext cx="2588400" cy="14133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Mnemonic:</a:t>
            </a:r>
            <a:endParaRPr b="1"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benzodiazepines family is small, happy, and hyperactive. They have 3 kids: Clara, Lora, and Dia. 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Used as 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antidepressant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bc they’re happy. But also bc they’re hyperactive they may fall, forget things, and run out of breath (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respiratory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effect) 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9" name="Google Shape;169;p15"/>
          <p:cNvSpPr txBox="1"/>
          <p:nvPr/>
        </p:nvSpPr>
        <p:spPr>
          <a:xfrm>
            <a:off x="214275" y="8395625"/>
            <a:ext cx="1476600" cy="14133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</a:rPr>
              <a:t>Mnemonic:</a:t>
            </a:r>
            <a:endParaRPr sz="10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6B26B"/>
                </a:solidFill>
              </a:rPr>
              <a:t>م</a:t>
            </a:r>
            <a:r>
              <a:rPr lang="en-US" sz="1000">
                <a:solidFill>
                  <a:srgbClr val="999999"/>
                </a:solidFill>
              </a:rPr>
              <a:t>ها</a:t>
            </a:r>
            <a:r>
              <a:rPr lang="en-US" sz="1000">
                <a:solidFill>
                  <a:schemeClr val="accent2"/>
                </a:solidFill>
              </a:rPr>
              <a:t> ان</a:t>
            </a:r>
            <a:r>
              <a:rPr lang="en-US" sz="1000">
                <a:solidFill>
                  <a:schemeClr val="accent1"/>
                </a:solidFill>
              </a:rPr>
              <a:t>دس</a:t>
            </a:r>
            <a:r>
              <a:rPr lang="en-US" sz="1000"/>
              <a:t> في </a:t>
            </a:r>
            <a:r>
              <a:rPr lang="en-US" sz="1000">
                <a:solidFill>
                  <a:srgbClr val="FFD966"/>
                </a:solidFill>
              </a:rPr>
              <a:t>س</a:t>
            </a:r>
            <a:r>
              <a:rPr lang="en-US" sz="1000">
                <a:solidFill>
                  <a:srgbClr val="4A86E8"/>
                </a:solidFill>
              </a:rPr>
              <a:t>ن</a:t>
            </a:r>
            <a:r>
              <a:rPr lang="en-US" sz="1000"/>
              <a:t>ها سوس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6B26B"/>
                </a:solidFill>
              </a:rPr>
              <a:t>م= </a:t>
            </a:r>
            <a:r>
              <a:rPr lang="en-US" sz="1000">
                <a:solidFill>
                  <a:srgbClr val="F6B26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Methoxyflurane</a:t>
            </a:r>
            <a:endParaRPr sz="1000">
              <a:solidFill>
                <a:srgbClr val="F6B26B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ها= Halothane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ان=Enflurane</a:t>
            </a:r>
            <a:endParaRPr sz="1000"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دس:Desflurane</a:t>
            </a:r>
            <a:endParaRPr sz="1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6B26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س= Sevoflurane</a:t>
            </a:r>
            <a:endParaRPr sz="1000">
              <a:solidFill>
                <a:srgbClr val="F6B26B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4A86E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ن=Nitrous oxide</a:t>
            </a:r>
            <a:endParaRPr sz="1000">
              <a:solidFill>
                <a:srgbClr val="4A86E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6B26B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6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6" name="Google Shape;176;p16"/>
          <p:cNvSpPr txBox="1"/>
          <p:nvPr/>
        </p:nvSpPr>
        <p:spPr>
          <a:xfrm>
            <a:off x="132900" y="564400"/>
            <a:ext cx="6592200" cy="92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General Anesthetics: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Drugs used to induce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loss of pain sensation, loss of consciousness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 skeletal muscle relaxation, analgesia, amnesia</a:t>
            </a: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(فقد الذاكرة)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and inhibitions of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undesirable autonomic reflexes.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7" name="Google Shape;177;p16"/>
          <p:cNvSpPr/>
          <p:nvPr/>
        </p:nvSpPr>
        <p:spPr>
          <a:xfrm>
            <a:off x="2671275" y="1493500"/>
            <a:ext cx="2586300" cy="527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types of anesthesia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78" name="Google Shape;178;p16"/>
          <p:cNvCxnSpPr>
            <a:stCxn id="177" idx="2"/>
          </p:cNvCxnSpPr>
          <p:nvPr/>
        </p:nvCxnSpPr>
        <p:spPr>
          <a:xfrm flipH="1">
            <a:off x="3959325" y="2020900"/>
            <a:ext cx="5100" cy="4560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79" name="Google Shape;179;p16"/>
          <p:cNvCxnSpPr/>
          <p:nvPr/>
        </p:nvCxnSpPr>
        <p:spPr>
          <a:xfrm>
            <a:off x="1154625" y="2476900"/>
            <a:ext cx="4734000" cy="48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0" name="Google Shape;180;p16"/>
          <p:cNvCxnSpPr/>
          <p:nvPr/>
        </p:nvCxnSpPr>
        <p:spPr>
          <a:xfrm flipH="1">
            <a:off x="1154625" y="2476900"/>
            <a:ext cx="4800" cy="376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1" name="Google Shape;181;p16"/>
          <p:cNvCxnSpPr/>
          <p:nvPr/>
        </p:nvCxnSpPr>
        <p:spPr>
          <a:xfrm>
            <a:off x="5891175" y="2474500"/>
            <a:ext cx="0" cy="3810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82" name="Google Shape;182;p16"/>
          <p:cNvSpPr/>
          <p:nvPr/>
        </p:nvSpPr>
        <p:spPr>
          <a:xfrm>
            <a:off x="236325" y="2853100"/>
            <a:ext cx="1968300" cy="4560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General anesthesia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3" name="Google Shape;183;p16"/>
          <p:cNvSpPr/>
          <p:nvPr/>
        </p:nvSpPr>
        <p:spPr>
          <a:xfrm>
            <a:off x="4749000" y="2853100"/>
            <a:ext cx="1795200" cy="4560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Local anesthesia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4" name="Google Shape;184;p16"/>
          <p:cNvSpPr/>
          <p:nvPr/>
        </p:nvSpPr>
        <p:spPr>
          <a:xfrm>
            <a:off x="1991000" y="3528100"/>
            <a:ext cx="2586300" cy="527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stages of anesthesia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85" name="Google Shape;185;p16"/>
          <p:cNvCxnSpPr/>
          <p:nvPr/>
        </p:nvCxnSpPr>
        <p:spPr>
          <a:xfrm flipH="1">
            <a:off x="3422850" y="4055500"/>
            <a:ext cx="5100" cy="4560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6" name="Google Shape;186;p16"/>
          <p:cNvCxnSpPr/>
          <p:nvPr/>
        </p:nvCxnSpPr>
        <p:spPr>
          <a:xfrm>
            <a:off x="1058400" y="4511500"/>
            <a:ext cx="4734000" cy="48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7" name="Google Shape;187;p16"/>
          <p:cNvCxnSpPr/>
          <p:nvPr/>
        </p:nvCxnSpPr>
        <p:spPr>
          <a:xfrm flipH="1">
            <a:off x="2575050" y="4511500"/>
            <a:ext cx="4800" cy="376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8" name="Google Shape;188;p16"/>
          <p:cNvCxnSpPr/>
          <p:nvPr/>
        </p:nvCxnSpPr>
        <p:spPr>
          <a:xfrm flipH="1">
            <a:off x="5794800" y="5301825"/>
            <a:ext cx="4800" cy="376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9" name="Google Shape;189;p16"/>
          <p:cNvCxnSpPr/>
          <p:nvPr/>
        </p:nvCxnSpPr>
        <p:spPr>
          <a:xfrm flipH="1">
            <a:off x="1058400" y="4511500"/>
            <a:ext cx="4800" cy="376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0" name="Google Shape;190;p16"/>
          <p:cNvCxnSpPr/>
          <p:nvPr/>
        </p:nvCxnSpPr>
        <p:spPr>
          <a:xfrm flipH="1">
            <a:off x="4270950" y="4511500"/>
            <a:ext cx="4800" cy="376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1" name="Google Shape;191;p16"/>
          <p:cNvSpPr/>
          <p:nvPr/>
        </p:nvSpPr>
        <p:spPr>
          <a:xfrm>
            <a:off x="254700" y="4887700"/>
            <a:ext cx="1459200" cy="4560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Stage I </a:t>
            </a:r>
            <a:r>
              <a:rPr lang="en-US"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(analgesia)</a:t>
            </a:r>
            <a:endParaRPr sz="120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2" name="Google Shape;192;p16"/>
          <p:cNvSpPr/>
          <p:nvPr/>
        </p:nvSpPr>
        <p:spPr>
          <a:xfrm>
            <a:off x="3383426" y="4887700"/>
            <a:ext cx="1542900" cy="4560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Stage III </a:t>
            </a:r>
            <a:r>
              <a:rPr lang="en-US"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(Surgical anesthesia)</a:t>
            </a:r>
            <a:endParaRPr sz="120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3" name="Google Shape;193;p16"/>
          <p:cNvSpPr/>
          <p:nvPr/>
        </p:nvSpPr>
        <p:spPr>
          <a:xfrm>
            <a:off x="1924350" y="4887700"/>
            <a:ext cx="1306200" cy="4560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Stage II </a:t>
            </a:r>
            <a:r>
              <a:rPr lang="en-US"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(Excitement)</a:t>
            </a:r>
            <a:endParaRPr sz="120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4" name="Google Shape;194;p16"/>
          <p:cNvSpPr/>
          <p:nvPr/>
        </p:nvSpPr>
        <p:spPr>
          <a:xfrm>
            <a:off x="5144100" y="4869150"/>
            <a:ext cx="1542900" cy="4560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Stage IV </a:t>
            </a:r>
            <a:r>
              <a:rPr lang="en-US"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(coma and death)</a:t>
            </a:r>
            <a:endParaRPr sz="120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95" name="Google Shape;195;p16"/>
          <p:cNvCxnSpPr/>
          <p:nvPr/>
        </p:nvCxnSpPr>
        <p:spPr>
          <a:xfrm flipH="1">
            <a:off x="1058400" y="5343700"/>
            <a:ext cx="4800" cy="376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6" name="Google Shape;196;p16"/>
          <p:cNvCxnSpPr/>
          <p:nvPr/>
        </p:nvCxnSpPr>
        <p:spPr>
          <a:xfrm flipH="1">
            <a:off x="2575050" y="5343700"/>
            <a:ext cx="4800" cy="376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7" name="Google Shape;197;p16"/>
          <p:cNvCxnSpPr/>
          <p:nvPr/>
        </p:nvCxnSpPr>
        <p:spPr>
          <a:xfrm flipH="1">
            <a:off x="4270950" y="5301825"/>
            <a:ext cx="4800" cy="376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8" name="Google Shape;198;p16"/>
          <p:cNvCxnSpPr/>
          <p:nvPr/>
        </p:nvCxnSpPr>
        <p:spPr>
          <a:xfrm flipH="1">
            <a:off x="5794800" y="5836575"/>
            <a:ext cx="4800" cy="376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9" name="Google Shape;199;p16"/>
          <p:cNvSpPr/>
          <p:nvPr/>
        </p:nvSpPr>
        <p:spPr>
          <a:xfrm>
            <a:off x="254750" y="5715100"/>
            <a:ext cx="1459200" cy="3045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-Loss of pain sensation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-The</a:t>
            </a:r>
            <a:r>
              <a:rPr lang="en-US"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patient is conscious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and conversational.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0" name="Google Shape;200;p16"/>
          <p:cNvSpPr/>
          <p:nvPr/>
        </p:nvSpPr>
        <p:spPr>
          <a:xfrm>
            <a:off x="5141700" y="5678025"/>
            <a:ext cx="1306200" cy="3045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- Medullary paralysis.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-Severe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depression of vasomotor 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-Depression of respiratory centers.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Death may occur.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1" name="Google Shape;201;p16"/>
          <p:cNvSpPr/>
          <p:nvPr/>
        </p:nvSpPr>
        <p:spPr>
          <a:xfrm>
            <a:off x="3620250" y="5678025"/>
            <a:ext cx="1306200" cy="3045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Regular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respiration &amp; relaxation of Sk. muscles.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Eye reflexes decrease until the pupil is fixed.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</a:t>
            </a: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most desire stage. </a:t>
            </a:r>
            <a:endParaRPr sz="12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2" name="Google Shape;202;p16"/>
          <p:cNvSpPr/>
          <p:nvPr/>
        </p:nvSpPr>
        <p:spPr>
          <a:xfrm>
            <a:off x="1924350" y="5678025"/>
            <a:ext cx="1459200" cy="3045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-Increased respiratory rate.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-Increased, </a:t>
            </a:r>
            <a:r>
              <a:rPr lang="en-US"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irregular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blood pressure.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-Patient may experience delirium &amp; violent behavior.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-Eye dilated &amp; reactive.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-Hyperactivity + </a:t>
            </a:r>
            <a:r>
              <a:rPr lang="en-US" sz="1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irregularity</a:t>
            </a:r>
            <a:r>
              <a:rPr lang="en-US" sz="1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of most the autonomic N.S</a:t>
            </a:r>
            <a:endParaRPr sz="1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203" name="Google Shape;203;p16"/>
          <p:cNvCxnSpPr/>
          <p:nvPr/>
        </p:nvCxnSpPr>
        <p:spPr>
          <a:xfrm flipH="1">
            <a:off x="5787600" y="4511500"/>
            <a:ext cx="4800" cy="376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04" name="Google Shape;204;p16"/>
          <p:cNvCxnSpPr/>
          <p:nvPr/>
        </p:nvCxnSpPr>
        <p:spPr>
          <a:xfrm flipH="1">
            <a:off x="4270950" y="8744325"/>
            <a:ext cx="4800" cy="376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05" name="Google Shape;205;p16"/>
          <p:cNvSpPr/>
          <p:nvPr/>
        </p:nvSpPr>
        <p:spPr>
          <a:xfrm>
            <a:off x="3289200" y="8832225"/>
            <a:ext cx="1968300" cy="9291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divided into 4 planes: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1. Cortical centers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2. Basal ganglia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3. Spinal cord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4. Medulla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6" name="Google Shape;206;p16"/>
          <p:cNvSpPr/>
          <p:nvPr/>
        </p:nvSpPr>
        <p:spPr>
          <a:xfrm>
            <a:off x="0" y="0"/>
            <a:ext cx="6858000" cy="5274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Introduction:</a:t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7" name="Google Shape;207;p16"/>
          <p:cNvSpPr/>
          <p:nvPr/>
        </p:nvSpPr>
        <p:spPr>
          <a:xfrm>
            <a:off x="5665775" y="8824950"/>
            <a:ext cx="882600" cy="396300"/>
          </a:xfrm>
          <a:prstGeom prst="rect">
            <a:avLst/>
          </a:prstGeom>
          <a:solidFill>
            <a:srgbClr val="9E9E9E">
              <a:alpha val="0"/>
            </a:srgbClr>
          </a:solidFill>
          <a:ln cap="flat" cmpd="sng" w="9525">
            <a:solidFill>
              <a:srgbClr val="C27BA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C27B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Girls slide</a:t>
            </a:r>
            <a:endParaRPr sz="1200">
              <a:solidFill>
                <a:srgbClr val="C27B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208" name="Google Shape;208;p16"/>
          <p:cNvCxnSpPr/>
          <p:nvPr/>
        </p:nvCxnSpPr>
        <p:spPr>
          <a:xfrm>
            <a:off x="5258250" y="9063175"/>
            <a:ext cx="365400" cy="0"/>
          </a:xfrm>
          <a:prstGeom prst="straightConnector1">
            <a:avLst/>
          </a:prstGeom>
          <a:noFill/>
          <a:ln cap="flat" cmpd="sng" w="9525">
            <a:solidFill>
              <a:srgbClr val="C27BA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7"/>
          <p:cNvSpPr/>
          <p:nvPr/>
        </p:nvSpPr>
        <p:spPr>
          <a:xfrm>
            <a:off x="0" y="0"/>
            <a:ext cx="6858000" cy="5274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Introduction:</a:t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5" name="Google Shape;215;p17"/>
          <p:cNvSpPr/>
          <p:nvPr/>
        </p:nvSpPr>
        <p:spPr>
          <a:xfrm>
            <a:off x="1058525" y="847675"/>
            <a:ext cx="4898100" cy="527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Characters of an ideal anesthetic drug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216" name="Google Shape;216;p17"/>
          <p:cNvCxnSpPr/>
          <p:nvPr/>
        </p:nvCxnSpPr>
        <p:spPr>
          <a:xfrm flipH="1">
            <a:off x="3471725" y="1375075"/>
            <a:ext cx="5100" cy="4560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17" name="Google Shape;217;p17"/>
          <p:cNvCxnSpPr/>
          <p:nvPr/>
        </p:nvCxnSpPr>
        <p:spPr>
          <a:xfrm>
            <a:off x="1107275" y="1831075"/>
            <a:ext cx="4734000" cy="48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18" name="Google Shape;218;p17"/>
          <p:cNvCxnSpPr/>
          <p:nvPr/>
        </p:nvCxnSpPr>
        <p:spPr>
          <a:xfrm flipH="1">
            <a:off x="2623925" y="1831075"/>
            <a:ext cx="4800" cy="376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19" name="Google Shape;219;p17"/>
          <p:cNvCxnSpPr/>
          <p:nvPr/>
        </p:nvCxnSpPr>
        <p:spPr>
          <a:xfrm flipH="1">
            <a:off x="1107275" y="1831075"/>
            <a:ext cx="4800" cy="376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0" name="Google Shape;220;p17"/>
          <p:cNvCxnSpPr/>
          <p:nvPr/>
        </p:nvCxnSpPr>
        <p:spPr>
          <a:xfrm flipH="1">
            <a:off x="4319825" y="1831075"/>
            <a:ext cx="4800" cy="376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21" name="Google Shape;221;p17"/>
          <p:cNvSpPr/>
          <p:nvPr/>
        </p:nvSpPr>
        <p:spPr>
          <a:xfrm>
            <a:off x="351875" y="2207275"/>
            <a:ext cx="1410900" cy="4560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smooth &amp; rapid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induction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2" name="Google Shape;222;p17"/>
          <p:cNvSpPr/>
          <p:nvPr/>
        </p:nvSpPr>
        <p:spPr>
          <a:xfrm>
            <a:off x="3669125" y="2207275"/>
            <a:ext cx="1306200" cy="4560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Wide safety margin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3" name="Google Shape;223;p17"/>
          <p:cNvSpPr/>
          <p:nvPr/>
        </p:nvSpPr>
        <p:spPr>
          <a:xfrm>
            <a:off x="1973225" y="2207275"/>
            <a:ext cx="1306200" cy="4560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Rapid recovery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4" name="Google Shape;224;p17"/>
          <p:cNvSpPr/>
          <p:nvPr/>
        </p:nvSpPr>
        <p:spPr>
          <a:xfrm>
            <a:off x="5192975" y="2188725"/>
            <a:ext cx="1306200" cy="4560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Minimal side effects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225" name="Google Shape;225;p17"/>
          <p:cNvCxnSpPr/>
          <p:nvPr/>
        </p:nvCxnSpPr>
        <p:spPr>
          <a:xfrm flipH="1">
            <a:off x="5836475" y="1831075"/>
            <a:ext cx="4800" cy="376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26" name="Google Shape;226;p17"/>
          <p:cNvSpPr/>
          <p:nvPr/>
        </p:nvSpPr>
        <p:spPr>
          <a:xfrm>
            <a:off x="1822400" y="3528663"/>
            <a:ext cx="3312300" cy="527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Ideal general anesthesia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227" name="Google Shape;227;p17"/>
          <p:cNvCxnSpPr>
            <a:stCxn id="226" idx="2"/>
            <a:endCxn id="228" idx="0"/>
          </p:cNvCxnSpPr>
          <p:nvPr/>
        </p:nvCxnSpPr>
        <p:spPr>
          <a:xfrm>
            <a:off x="3478550" y="4056063"/>
            <a:ext cx="0" cy="9120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9" name="Google Shape;229;p17"/>
          <p:cNvCxnSpPr/>
          <p:nvPr/>
        </p:nvCxnSpPr>
        <p:spPr>
          <a:xfrm>
            <a:off x="1058525" y="4509663"/>
            <a:ext cx="4734000" cy="48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30" name="Google Shape;230;p17"/>
          <p:cNvCxnSpPr/>
          <p:nvPr/>
        </p:nvCxnSpPr>
        <p:spPr>
          <a:xfrm flipH="1">
            <a:off x="1058525" y="4509663"/>
            <a:ext cx="4800" cy="376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31" name="Google Shape;231;p17"/>
          <p:cNvCxnSpPr/>
          <p:nvPr/>
        </p:nvCxnSpPr>
        <p:spPr>
          <a:xfrm>
            <a:off x="5795075" y="4507263"/>
            <a:ext cx="0" cy="3810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32" name="Google Shape;232;p17"/>
          <p:cNvSpPr/>
          <p:nvPr/>
        </p:nvSpPr>
        <p:spPr>
          <a:xfrm>
            <a:off x="142450" y="4885863"/>
            <a:ext cx="1981200" cy="7569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Loss of pain sensation &amp; unconsciousness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‘Amnesia-hypnosis’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3" name="Google Shape;233;p17"/>
          <p:cNvSpPr/>
          <p:nvPr/>
        </p:nvSpPr>
        <p:spPr>
          <a:xfrm>
            <a:off x="4929050" y="4885875"/>
            <a:ext cx="1786500" cy="10611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Analgesia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‘Loss of sensory &amp; autonomic reflexes’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highlight>
                  <a:srgbClr val="D9D9D9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Loss of unwanted autonomic reflexes</a:t>
            </a:r>
            <a:endParaRPr sz="1200">
              <a:solidFill>
                <a:schemeClr val="dk1"/>
              </a:solidFill>
              <a:highlight>
                <a:srgbClr val="D9D9D9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8" name="Google Shape;228;p17"/>
          <p:cNvSpPr/>
          <p:nvPr/>
        </p:nvSpPr>
        <p:spPr>
          <a:xfrm>
            <a:off x="2691800" y="4968063"/>
            <a:ext cx="1573500" cy="4560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Need for muscle relaxation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4" name="Google Shape;234;p17"/>
          <p:cNvSpPr/>
          <p:nvPr/>
        </p:nvSpPr>
        <p:spPr>
          <a:xfrm>
            <a:off x="0" y="6750825"/>
            <a:ext cx="6858000" cy="5274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Balanced Anesthesia</a:t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5" name="Google Shape;235;p17"/>
          <p:cNvSpPr txBox="1"/>
          <p:nvPr/>
        </p:nvSpPr>
        <p:spPr>
          <a:xfrm>
            <a:off x="142450" y="7559675"/>
            <a:ext cx="6573000" cy="14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Balanced anesthesia is achieved by a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combination of I.V and inhaled anesthesia , Pre-anaesthetic medications </a:t>
            </a:r>
            <a:r>
              <a:rPr b="1" lang="en-US">
                <a:solidFill>
                  <a:schemeClr val="dk1"/>
                </a:solidFill>
                <a:highlight>
                  <a:srgbClr val="D9D9D9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and </a:t>
            </a:r>
            <a:r>
              <a:rPr b="1" lang="en-US">
                <a:solidFill>
                  <a:schemeClr val="dk1"/>
                </a:solidFill>
                <a:highlight>
                  <a:srgbClr val="D9D9D9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also sk. muscle relaxants</a:t>
            </a:r>
            <a:r>
              <a:rPr b="1" lang="en-US">
                <a:solidFill>
                  <a:srgbClr val="C00000"/>
                </a:solidFill>
                <a:highlight>
                  <a:srgbClr val="D9D9D9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>
                <a:solidFill>
                  <a:schemeClr val="dk1"/>
                </a:solidFill>
                <a:highlight>
                  <a:srgbClr val="D9D9D9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. </a:t>
            </a:r>
            <a:endParaRPr b="1">
              <a:solidFill>
                <a:schemeClr val="dk1"/>
              </a:solidFill>
              <a:highlight>
                <a:srgbClr val="D9D9D9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Thus it will increase the beneficial effects &amp; decrease the adverse effects  </a:t>
            </a:r>
            <a:r>
              <a:rPr b="1" lang="en-US">
                <a:solidFill>
                  <a:schemeClr val="dk1"/>
                </a:solidFill>
                <a:highlight>
                  <a:srgbClr val="D9D9D9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of general anesthetics</a:t>
            </a:r>
            <a:r>
              <a:rPr b="1" lang="en-US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which will fulfill the patient needs.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6" name="Google Shape;236;p17"/>
          <p:cNvSpPr/>
          <p:nvPr/>
        </p:nvSpPr>
        <p:spPr>
          <a:xfrm>
            <a:off x="5589575" y="3567150"/>
            <a:ext cx="882600" cy="396300"/>
          </a:xfrm>
          <a:prstGeom prst="rect">
            <a:avLst/>
          </a:prstGeom>
          <a:solidFill>
            <a:srgbClr val="9E9E9E">
              <a:alpha val="0"/>
            </a:srgbClr>
          </a:solidFill>
          <a:ln cap="flat" cmpd="sng" w="9525">
            <a:solidFill>
              <a:srgbClr val="C27BA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C27B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Girls slide</a:t>
            </a:r>
            <a:endParaRPr sz="1200">
              <a:solidFill>
                <a:srgbClr val="C27B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237" name="Google Shape;237;p17"/>
          <p:cNvCxnSpPr/>
          <p:nvPr/>
        </p:nvCxnSpPr>
        <p:spPr>
          <a:xfrm>
            <a:off x="5182050" y="3805375"/>
            <a:ext cx="365400" cy="0"/>
          </a:xfrm>
          <a:prstGeom prst="straightConnector1">
            <a:avLst/>
          </a:prstGeom>
          <a:noFill/>
          <a:ln cap="flat" cmpd="sng" w="9525">
            <a:solidFill>
              <a:srgbClr val="C27BA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8"/>
          <p:cNvSpPr/>
          <p:nvPr/>
        </p:nvSpPr>
        <p:spPr>
          <a:xfrm>
            <a:off x="0" y="0"/>
            <a:ext cx="6858000" cy="5274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Pre-Anesthetic Medications</a:t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4" name="Google Shape;244;p18"/>
          <p:cNvSpPr txBox="1"/>
          <p:nvPr/>
        </p:nvSpPr>
        <p:spPr>
          <a:xfrm>
            <a:off x="29100" y="807100"/>
            <a:ext cx="6799800" cy="23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★"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Calm the patient &amp; relieve pain.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★"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Protect against undesirable effects of the subsequently administered anesthetics or the surgical procedure.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Century Gothic"/>
              <a:buChar char="★"/>
            </a:pPr>
            <a:r>
              <a:rPr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Facilitate smooth induction of anaesthesia.</a:t>
            </a:r>
            <a:endParaRPr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Century Gothic"/>
              <a:buChar char="★"/>
            </a:pPr>
            <a:r>
              <a:rPr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Lowered the dose of anaesthetic required.</a:t>
            </a:r>
            <a:endParaRPr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45" name="Google Shape;245;p18"/>
          <p:cNvGraphicFramePr/>
          <p:nvPr/>
        </p:nvGraphicFramePr>
        <p:xfrm>
          <a:off x="58225" y="27361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{0B341477-9DB3-4F78-A669-CC0658741264}</a:tableStyleId>
              </a:tblPr>
              <a:tblGrid>
                <a:gridCol w="2585275"/>
                <a:gridCol w="2204475"/>
                <a:gridCol w="1951800"/>
              </a:tblGrid>
              <a:tr h="585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Used to</a:t>
                      </a:r>
                      <a:endParaRPr b="1" sz="2000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Example</a:t>
                      </a:r>
                      <a:endParaRPr b="1" sz="1800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</a:tr>
              <a:tr h="5168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6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Opiates</a:t>
                      </a:r>
                      <a:endParaRPr b="1" sz="16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Induce analgesia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morphine </a:t>
                      </a:r>
                      <a:endParaRPr b="1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741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6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Anticholinergics</a:t>
                      </a:r>
                      <a:endParaRPr b="1" sz="16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rgbClr val="FF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Prevent secretion of fluids into the respiratory tract</a:t>
                      </a:r>
                      <a:endParaRPr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Protect the heart against vagal stimulation (bradycardia)</a:t>
                      </a:r>
                      <a:endParaRPr>
                        <a:solidFill>
                          <a:schemeClr val="dk1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hyoscine </a:t>
                      </a:r>
                      <a:endParaRPr b="1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168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6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Sedatives &amp; anxiolytics</a:t>
                      </a:r>
                      <a:endParaRPr b="1" sz="16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Relieve </a:t>
                      </a: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</a:t>
                      </a: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nxiety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diazepam </a:t>
                      </a:r>
                      <a:endParaRPr b="1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168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6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Antihistamines</a:t>
                      </a:r>
                      <a:endParaRPr b="1" sz="16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Allergic reactions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diphenhydramine </a:t>
                      </a:r>
                      <a:endParaRPr b="1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22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6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Antiemetics</a:t>
                      </a:r>
                      <a:endParaRPr b="1" sz="16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Post surgical N&amp;V.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metoclopramide &amp; prochlorperazine </a:t>
                      </a:r>
                      <a:endParaRPr b="1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168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6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H2-receptor blockers</a:t>
                      </a:r>
                      <a:endParaRPr b="1" sz="16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</a:t>
                      </a: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educe gastric acidity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ranitidine </a:t>
                      </a:r>
                      <a:endParaRPr b="1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168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6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Thiopental</a:t>
                      </a:r>
                      <a:endParaRPr b="1" sz="16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Smooth induction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372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6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6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Neuromuscular </a:t>
                      </a:r>
                      <a:r>
                        <a:rPr b="1" lang="en-US" sz="16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blockers</a:t>
                      </a:r>
                      <a:endParaRPr b="1" sz="16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Facilitate </a:t>
                      </a: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intubation</a:t>
                      </a: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&amp; suppress </a:t>
                      </a:r>
                      <a:r>
                        <a:rPr lang="en-US">
                          <a:solidFill>
                            <a:schemeClr val="dk1"/>
                          </a:solidFill>
                          <a:highlight>
                            <a:srgbClr val="D9D9D9"/>
                          </a:highlight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skeletal  muscle tone.</a:t>
                      </a:r>
                      <a:endParaRPr>
                        <a:solidFill>
                          <a:schemeClr val="dk1"/>
                        </a:solidFill>
                        <a:highlight>
                          <a:srgbClr val="D9D9D9"/>
                        </a:highlight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succinylcholine, vecuronium &amp; atracurium</a:t>
                      </a:r>
                      <a:endParaRPr b="1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9"/>
          <p:cNvSpPr/>
          <p:nvPr/>
        </p:nvSpPr>
        <p:spPr>
          <a:xfrm>
            <a:off x="0" y="0"/>
            <a:ext cx="6858000" cy="5274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MOA of General Anaesthetics </a:t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2" name="Google Shape;252;p19"/>
          <p:cNvSpPr txBox="1"/>
          <p:nvPr/>
        </p:nvSpPr>
        <p:spPr>
          <a:xfrm>
            <a:off x="181475" y="571800"/>
            <a:ext cx="5866800" cy="8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MOA: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Disruption of the function of ionic channels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-Disruption of lipids associated with ionic channels</a:t>
            </a:r>
            <a:r>
              <a:rPr lang="en-US"/>
              <a:t>  </a:t>
            </a:r>
            <a:endParaRPr/>
          </a:p>
        </p:txBody>
      </p:sp>
      <p:cxnSp>
        <p:nvCxnSpPr>
          <p:cNvPr id="253" name="Google Shape;253;p19"/>
          <p:cNvCxnSpPr>
            <a:stCxn id="254" idx="2"/>
            <a:endCxn id="255" idx="1"/>
          </p:cNvCxnSpPr>
          <p:nvPr/>
        </p:nvCxnSpPr>
        <p:spPr>
          <a:xfrm>
            <a:off x="1444625" y="2501637"/>
            <a:ext cx="358800" cy="477000"/>
          </a:xfrm>
          <a:prstGeom prst="bentConnector3">
            <a:avLst>
              <a:gd fmla="val 50007" name="adj1"/>
            </a:avLst>
          </a:prstGeom>
          <a:noFill/>
          <a:ln cap="flat" cmpd="sng" w="9525">
            <a:solidFill>
              <a:srgbClr val="C2C2C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56" name="Google Shape;256;p19"/>
          <p:cNvCxnSpPr>
            <a:stCxn id="254" idx="2"/>
            <a:endCxn id="257" idx="1"/>
          </p:cNvCxnSpPr>
          <p:nvPr/>
        </p:nvCxnSpPr>
        <p:spPr>
          <a:xfrm flipH="1" rot="10800000">
            <a:off x="1444625" y="1952337"/>
            <a:ext cx="358800" cy="549300"/>
          </a:xfrm>
          <a:prstGeom prst="bentConnector3">
            <a:avLst>
              <a:gd fmla="val 50007" name="adj1"/>
            </a:avLst>
          </a:prstGeom>
          <a:noFill/>
          <a:ln cap="flat" cmpd="sng" w="9525">
            <a:solidFill>
              <a:srgbClr val="C2C2C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54" name="Google Shape;254;p19"/>
          <p:cNvSpPr/>
          <p:nvPr/>
        </p:nvSpPr>
        <p:spPr>
          <a:xfrm rot="-5400000">
            <a:off x="713525" y="2347137"/>
            <a:ext cx="1153200" cy="30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R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eceptors</a:t>
            </a:r>
            <a:r>
              <a:rPr lang="en-US"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7" name="Google Shape;257;p19"/>
          <p:cNvSpPr/>
          <p:nvPr/>
        </p:nvSpPr>
        <p:spPr>
          <a:xfrm>
            <a:off x="1803566" y="1804161"/>
            <a:ext cx="1189200" cy="2964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nhibitory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5" name="Google Shape;255;p19"/>
          <p:cNvSpPr/>
          <p:nvPr/>
        </p:nvSpPr>
        <p:spPr>
          <a:xfrm>
            <a:off x="1803566" y="2830363"/>
            <a:ext cx="1189200" cy="2964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Excitatory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8" name="Google Shape;258;p19"/>
          <p:cNvSpPr/>
          <p:nvPr/>
        </p:nvSpPr>
        <p:spPr>
          <a:xfrm>
            <a:off x="3306675" y="1543050"/>
            <a:ext cx="1273800" cy="296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GABA </a:t>
            </a:r>
            <a:r>
              <a:rPr lang="en-US" sz="10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 </a:t>
            </a:r>
            <a:endParaRPr sz="10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9" name="Google Shape;259;p19"/>
          <p:cNvSpPr/>
          <p:nvPr/>
        </p:nvSpPr>
        <p:spPr>
          <a:xfrm>
            <a:off x="3306675" y="2054175"/>
            <a:ext cx="1273800" cy="296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glycine</a:t>
            </a: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0" name="Google Shape;260;p19"/>
          <p:cNvSpPr/>
          <p:nvPr/>
        </p:nvSpPr>
        <p:spPr>
          <a:xfrm>
            <a:off x="3306675" y="2501625"/>
            <a:ext cx="1273800" cy="359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nAch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n= </a:t>
            </a:r>
            <a:r>
              <a:rPr lang="en-US" sz="8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Nicotinic</a:t>
            </a:r>
            <a:r>
              <a:rPr lang="en-US" sz="8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8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1" name="Google Shape;261;p19"/>
          <p:cNvSpPr/>
          <p:nvPr/>
        </p:nvSpPr>
        <p:spPr>
          <a:xfrm>
            <a:off x="3306675" y="3075800"/>
            <a:ext cx="1273800" cy="359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NMDA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N-</a:t>
            </a:r>
            <a:r>
              <a:rPr lang="en-US" sz="8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methyl</a:t>
            </a:r>
            <a:r>
              <a:rPr lang="en-US" sz="8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-D-</a:t>
            </a:r>
            <a:r>
              <a:rPr lang="en-US" sz="8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aspartate</a:t>
            </a:r>
            <a:endParaRPr sz="8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262" name="Google Shape;262;p19"/>
          <p:cNvCxnSpPr>
            <a:stCxn id="257" idx="3"/>
            <a:endCxn id="258" idx="1"/>
          </p:cNvCxnSpPr>
          <p:nvPr/>
        </p:nvCxnSpPr>
        <p:spPr>
          <a:xfrm flipH="1" rot="10800000">
            <a:off x="2992766" y="1691361"/>
            <a:ext cx="313800" cy="261000"/>
          </a:xfrm>
          <a:prstGeom prst="bentConnector3">
            <a:avLst>
              <a:gd fmla="val 50017" name="adj1"/>
            </a:avLst>
          </a:prstGeom>
          <a:noFill/>
          <a:ln cap="flat" cmpd="sng" w="9525">
            <a:solidFill>
              <a:srgbClr val="C2C2C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63" name="Google Shape;263;p19"/>
          <p:cNvCxnSpPr>
            <a:stCxn id="257" idx="3"/>
            <a:endCxn id="259" idx="1"/>
          </p:cNvCxnSpPr>
          <p:nvPr/>
        </p:nvCxnSpPr>
        <p:spPr>
          <a:xfrm>
            <a:off x="2992766" y="1952361"/>
            <a:ext cx="313800" cy="249900"/>
          </a:xfrm>
          <a:prstGeom prst="bentConnector3">
            <a:avLst>
              <a:gd fmla="val 50017" name="adj1"/>
            </a:avLst>
          </a:prstGeom>
          <a:noFill/>
          <a:ln cap="flat" cmpd="sng" w="9525">
            <a:solidFill>
              <a:srgbClr val="C2C2C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64" name="Google Shape;264;p19"/>
          <p:cNvCxnSpPr>
            <a:stCxn id="260" idx="1"/>
            <a:endCxn id="255" idx="3"/>
          </p:cNvCxnSpPr>
          <p:nvPr/>
        </p:nvCxnSpPr>
        <p:spPr>
          <a:xfrm flipH="1">
            <a:off x="2992875" y="2681325"/>
            <a:ext cx="313800" cy="297300"/>
          </a:xfrm>
          <a:prstGeom prst="bentConnector3">
            <a:avLst>
              <a:gd fmla="val 50017" name="adj1"/>
            </a:avLst>
          </a:prstGeom>
          <a:noFill/>
          <a:ln cap="flat" cmpd="sng" w="9525">
            <a:solidFill>
              <a:srgbClr val="C2C2C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65" name="Google Shape;265;p19"/>
          <p:cNvCxnSpPr>
            <a:stCxn id="261" idx="1"/>
            <a:endCxn id="255" idx="3"/>
          </p:cNvCxnSpPr>
          <p:nvPr/>
        </p:nvCxnSpPr>
        <p:spPr>
          <a:xfrm rot="10800000">
            <a:off x="2992875" y="2978600"/>
            <a:ext cx="313800" cy="276900"/>
          </a:xfrm>
          <a:prstGeom prst="bentConnector3">
            <a:avLst>
              <a:gd fmla="val 50017" name="adj1"/>
            </a:avLst>
          </a:prstGeom>
          <a:noFill/>
          <a:ln cap="flat" cmpd="sng" w="9525">
            <a:solidFill>
              <a:srgbClr val="C2C2C2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66" name="Google Shape;266;p19"/>
          <p:cNvPicPr preferRelativeResize="0"/>
          <p:nvPr/>
        </p:nvPicPr>
        <p:blipFill rotWithShape="1">
          <a:blip r:embed="rId3">
            <a:alphaModFix/>
          </a:blip>
          <a:srcRect b="58220" l="0" r="0" t="0"/>
          <a:stretch/>
        </p:blipFill>
        <p:spPr>
          <a:xfrm>
            <a:off x="819150" y="4469212"/>
            <a:ext cx="2446451" cy="1993864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19"/>
          <p:cNvSpPr txBox="1"/>
          <p:nvPr/>
        </p:nvSpPr>
        <p:spPr>
          <a:xfrm>
            <a:off x="181475" y="3557650"/>
            <a:ext cx="6563100" cy="106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Enhance the action of GABA A and glycine receptors leading to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greater entrance of chloride ion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     hyperpolarization         thus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decrease neuronal excitability.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-CNS </a:t>
            </a: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depressant</a:t>
            </a: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most of them act to stimulate or inhibit of exist </a:t>
            </a: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neurotransmitter</a:t>
            </a:r>
            <a:r>
              <a:rPr lang="en-US" sz="1200">
                <a:solidFill>
                  <a:schemeClr val="dk1"/>
                </a:solidFill>
              </a:rPr>
              <a:t> .</a:t>
            </a:r>
            <a:r>
              <a:rPr lang="en-US" sz="1200">
                <a:solidFill>
                  <a:schemeClr val="dk1"/>
                </a:solidFill>
              </a:rPr>
              <a:t> </a:t>
            </a:r>
            <a:endParaRPr sz="1200">
              <a:solidFill>
                <a:schemeClr val="dk1"/>
              </a:solidFill>
            </a:endParaRPr>
          </a:p>
        </p:txBody>
      </p:sp>
      <p:cxnSp>
        <p:nvCxnSpPr>
          <p:cNvPr id="268" name="Google Shape;268;p19"/>
          <p:cNvCxnSpPr/>
          <p:nvPr/>
        </p:nvCxnSpPr>
        <p:spPr>
          <a:xfrm>
            <a:off x="2414075" y="3990975"/>
            <a:ext cx="342900" cy="0"/>
          </a:xfrm>
          <a:prstGeom prst="straightConnector1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69" name="Google Shape;269;p19"/>
          <p:cNvCxnSpPr/>
          <p:nvPr/>
        </p:nvCxnSpPr>
        <p:spPr>
          <a:xfrm>
            <a:off x="4343400" y="3990975"/>
            <a:ext cx="342900" cy="0"/>
          </a:xfrm>
          <a:prstGeom prst="straightConnector1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270" name="Google Shape;270;p19"/>
          <p:cNvPicPr preferRelativeResize="0"/>
          <p:nvPr/>
        </p:nvPicPr>
        <p:blipFill rotWithShape="1">
          <a:blip r:embed="rId3">
            <a:alphaModFix/>
          </a:blip>
          <a:srcRect b="0" l="0" r="0" t="42356"/>
          <a:stretch/>
        </p:blipFill>
        <p:spPr>
          <a:xfrm>
            <a:off x="3434825" y="4481875"/>
            <a:ext cx="2746899" cy="1981201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19"/>
          <p:cNvSpPr/>
          <p:nvPr/>
        </p:nvSpPr>
        <p:spPr>
          <a:xfrm>
            <a:off x="0" y="6477000"/>
            <a:ext cx="6858000" cy="5274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Inhalation anesthetics </a:t>
            </a: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2" name="Google Shape;272;p19"/>
          <p:cNvSpPr txBox="1"/>
          <p:nvPr/>
        </p:nvSpPr>
        <p:spPr>
          <a:xfrm>
            <a:off x="485775" y="7362825"/>
            <a:ext cx="5974200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induction :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time elapsed between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onset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of administration of 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anesthetics</a:t>
            </a:r>
            <a:r>
              <a:rPr lang="en-US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(drug)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and development of effective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surgical anesthesia </a:t>
            </a:r>
            <a:r>
              <a:rPr lang="en-US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(stage no.3)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Maintenance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: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Time during which the patient is surgically anesthetized</a:t>
            </a: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</a:t>
            </a: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</a:t>
            </a: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eeping</a:t>
            </a: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the </a:t>
            </a: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patient</a:t>
            </a: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stage 3).</a:t>
            </a:r>
            <a:endParaRPr sz="12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Recovery: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The time from 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discontinuation</a:t>
            </a:r>
            <a:r>
              <a:rPr lang="en-US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(stopping)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of anesthetic drug until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consciousness is regained</a:t>
            </a: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3" name="Google Shape;273;p19"/>
          <p:cNvSpPr txBox="1"/>
          <p:nvPr/>
        </p:nvSpPr>
        <p:spPr>
          <a:xfrm>
            <a:off x="1848800" y="1532846"/>
            <a:ext cx="1098600" cy="29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Enhanced</a:t>
            </a:r>
            <a:endParaRPr sz="12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4" name="Google Shape;274;p19"/>
          <p:cNvSpPr txBox="1"/>
          <p:nvPr/>
        </p:nvSpPr>
        <p:spPr>
          <a:xfrm>
            <a:off x="1925075" y="3112977"/>
            <a:ext cx="10986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Inhibited</a:t>
            </a:r>
            <a:endParaRPr sz="12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5" name="Google Shape;275;p19"/>
          <p:cNvSpPr txBox="1"/>
          <p:nvPr/>
        </p:nvSpPr>
        <p:spPr>
          <a:xfrm>
            <a:off x="4952400" y="1826525"/>
            <a:ext cx="1671600" cy="1304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*NB: General anesthetics do </a:t>
            </a:r>
            <a:r>
              <a:rPr b="1"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NOT</a:t>
            </a: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combine with GABA receptors (they just enhance their action)</a:t>
            </a:r>
            <a:endParaRPr sz="12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6" name="Google Shape;276;p19"/>
          <p:cNvSpPr txBox="1"/>
          <p:nvPr/>
        </p:nvSpPr>
        <p:spPr>
          <a:xfrm>
            <a:off x="5753100" y="7147575"/>
            <a:ext cx="10986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faster the better</a:t>
            </a:r>
            <a:endParaRPr sz="12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7" name="Google Shape;277;p19"/>
          <p:cNvSpPr txBox="1"/>
          <p:nvPr/>
        </p:nvSpPr>
        <p:spPr>
          <a:xfrm>
            <a:off x="3742725" y="9057300"/>
            <a:ext cx="10986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faster the better</a:t>
            </a:r>
            <a:endParaRPr sz="12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8" name="Google Shape;278;p19"/>
          <p:cNvSpPr/>
          <p:nvPr/>
        </p:nvSpPr>
        <p:spPr>
          <a:xfrm>
            <a:off x="4827575" y="976350"/>
            <a:ext cx="882600" cy="396300"/>
          </a:xfrm>
          <a:prstGeom prst="rect">
            <a:avLst/>
          </a:prstGeom>
          <a:solidFill>
            <a:srgbClr val="9E9E9E">
              <a:alpha val="0"/>
            </a:srgbClr>
          </a:solidFill>
          <a:ln cap="flat" cmpd="sng" w="9525">
            <a:solidFill>
              <a:srgbClr val="C27BA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C27B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Girls slide</a:t>
            </a:r>
            <a:endParaRPr sz="1200">
              <a:solidFill>
                <a:srgbClr val="C27B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9" name="Google Shape;279;p19"/>
          <p:cNvSpPr/>
          <p:nvPr/>
        </p:nvSpPr>
        <p:spPr>
          <a:xfrm>
            <a:off x="4592775" y="792475"/>
            <a:ext cx="93600" cy="659100"/>
          </a:xfrm>
          <a:prstGeom prst="rightBrace">
            <a:avLst>
              <a:gd fmla="val 8333" name="adj1"/>
              <a:gd fmla="val 50000" name="adj2"/>
            </a:avLst>
          </a:prstGeom>
          <a:noFill/>
          <a:ln cap="flat" cmpd="sng" w="9525">
            <a:solidFill>
              <a:srgbClr val="C27B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19"/>
          <p:cNvSpPr/>
          <p:nvPr/>
        </p:nvSpPr>
        <p:spPr>
          <a:xfrm>
            <a:off x="706575" y="1695025"/>
            <a:ext cx="309000" cy="1560600"/>
          </a:xfrm>
          <a:prstGeom prst="leftBrace">
            <a:avLst>
              <a:gd fmla="val 8333" name="adj1"/>
              <a:gd fmla="val 50000" name="adj2"/>
            </a:avLst>
          </a:prstGeom>
          <a:noFill/>
          <a:ln cap="flat" cmpd="sng" w="9525">
            <a:solidFill>
              <a:srgbClr val="C27B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p19"/>
          <p:cNvSpPr/>
          <p:nvPr/>
        </p:nvSpPr>
        <p:spPr>
          <a:xfrm rot="-5400000">
            <a:off x="26975" y="2271750"/>
            <a:ext cx="882600" cy="396300"/>
          </a:xfrm>
          <a:prstGeom prst="rect">
            <a:avLst/>
          </a:prstGeom>
          <a:solidFill>
            <a:srgbClr val="9E9E9E">
              <a:alpha val="0"/>
            </a:srgbClr>
          </a:solidFill>
          <a:ln cap="flat" cmpd="sng" w="9525">
            <a:solidFill>
              <a:srgbClr val="C27BA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C27B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Girls slide</a:t>
            </a:r>
            <a:endParaRPr sz="1200">
              <a:solidFill>
                <a:srgbClr val="C27B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20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8" name="Google Shape;288;p20"/>
          <p:cNvSpPr/>
          <p:nvPr/>
        </p:nvSpPr>
        <p:spPr>
          <a:xfrm>
            <a:off x="0" y="0"/>
            <a:ext cx="6858000" cy="5274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Inhalation anesthetics  </a:t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9" name="Google Shape;289;p20"/>
          <p:cNvSpPr txBox="1"/>
          <p:nvPr/>
        </p:nvSpPr>
        <p:spPr>
          <a:xfrm>
            <a:off x="142875" y="800100"/>
            <a:ext cx="6515100" cy="3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Pharmacokinetics of Inhalation anesthetics: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Char char="-"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Rate of induction 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-"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Depth of anesthesia and Recovery 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u="sng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u="sng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Factors controlling induction &amp; recovery :</a:t>
            </a:r>
            <a:endParaRPr b="1" u="sng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 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anesthetic concentration in the inspired air         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Direct 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 </a:t>
            </a:r>
            <a:r>
              <a:rPr lang="en-US">
                <a:solidFill>
                  <a:schemeClr val="dk1"/>
                </a:solidFill>
                <a:highlight>
                  <a:srgbClr val="D9D9D9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Blood solubility 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Blood gas partition coefficient        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Inverse relation </a:t>
            </a:r>
            <a:r>
              <a:rPr lang="en-US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</a:t>
            </a:r>
            <a:r>
              <a:rPr lang="en-US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means it need more time to reach CNS to </a:t>
            </a:r>
            <a:r>
              <a:rPr lang="en-US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produce</a:t>
            </a:r>
            <a:r>
              <a:rPr lang="en-US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an </a:t>
            </a:r>
            <a:r>
              <a:rPr lang="en-US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effect</a:t>
            </a:r>
            <a:r>
              <a:rPr lang="en-US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.) </a:t>
            </a:r>
            <a:endParaRPr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3- Rate and depth of ventilation        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Direct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90" name="Google Shape;290;p20"/>
          <p:cNvCxnSpPr/>
          <p:nvPr/>
        </p:nvCxnSpPr>
        <p:spPr>
          <a:xfrm>
            <a:off x="5042975" y="2476500"/>
            <a:ext cx="342900" cy="0"/>
          </a:xfrm>
          <a:prstGeom prst="straightConnector1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91" name="Google Shape;291;p20"/>
          <p:cNvCxnSpPr/>
          <p:nvPr/>
        </p:nvCxnSpPr>
        <p:spPr>
          <a:xfrm>
            <a:off x="4966775" y="2800350"/>
            <a:ext cx="342900" cy="0"/>
          </a:xfrm>
          <a:prstGeom prst="straightConnector1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92" name="Google Shape;292;p20"/>
          <p:cNvCxnSpPr/>
          <p:nvPr/>
        </p:nvCxnSpPr>
        <p:spPr>
          <a:xfrm>
            <a:off x="3537725" y="3752625"/>
            <a:ext cx="342900" cy="0"/>
          </a:xfrm>
          <a:prstGeom prst="straightConnector1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med" w="med" type="none"/>
            <a:tailEnd len="med" w="med" type="triangle"/>
          </a:ln>
        </p:spPr>
      </p:cxnSp>
      <p:graphicFrame>
        <p:nvGraphicFramePr>
          <p:cNvPr id="293" name="Google Shape;293;p20"/>
          <p:cNvGraphicFramePr/>
          <p:nvPr/>
        </p:nvGraphicFramePr>
        <p:xfrm>
          <a:off x="627344" y="4279316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{0B341477-9DB3-4F78-A669-CC0658741264}</a:tableStyleId>
              </a:tblPr>
              <a:tblGrid>
                <a:gridCol w="1708675"/>
                <a:gridCol w="1125500"/>
                <a:gridCol w="542950"/>
                <a:gridCol w="1918225"/>
                <a:gridCol w="559875"/>
              </a:tblGrid>
              <a:tr h="7727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 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  </a:t>
                      </a:r>
                      <a:endParaRPr sz="12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8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8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55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methoxyflurane </a:t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12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Slow 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</a:tr>
              <a:tr h="3655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halothane </a:t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2.3 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Slow 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</a:tr>
              <a:tr h="3655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Enflurane </a:t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1.8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Medium 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</a:tr>
              <a:tr h="3655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Isoflurane </a:t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1.4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Medium 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</a:tr>
              <a:tr h="3655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Sevoflurane </a:t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0.69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Rapid 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</a:tr>
              <a:tr h="3655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Desflurane </a:t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0.42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Poor &amp; Rapid 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</a:tr>
              <a:tr h="3655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Nitrious oxide </a:t>
                      </a:r>
                      <a:endParaRPr b="1" sz="12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0.47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Rapid </a:t>
                      </a:r>
                      <a:endParaRPr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</a:tr>
            </a:tbl>
          </a:graphicData>
        </a:graphic>
      </p:graphicFrame>
      <p:cxnSp>
        <p:nvCxnSpPr>
          <p:cNvPr id="294" name="Google Shape;294;p20"/>
          <p:cNvCxnSpPr/>
          <p:nvPr/>
        </p:nvCxnSpPr>
        <p:spPr>
          <a:xfrm flipH="1" rot="10800000">
            <a:off x="3836271" y="5161275"/>
            <a:ext cx="20700" cy="2564700"/>
          </a:xfrm>
          <a:prstGeom prst="straightConnector1">
            <a:avLst/>
          </a:prstGeom>
          <a:noFill/>
          <a:ln cap="flat" cmpd="sng" w="38100">
            <a:solidFill>
              <a:schemeClr val="accent5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95" name="Google Shape;295;p20"/>
          <p:cNvCxnSpPr/>
          <p:nvPr/>
        </p:nvCxnSpPr>
        <p:spPr>
          <a:xfrm>
            <a:off x="5940834" y="5223698"/>
            <a:ext cx="12300" cy="2576700"/>
          </a:xfrm>
          <a:prstGeom prst="straightConnector1">
            <a:avLst/>
          </a:prstGeom>
          <a:noFill/>
          <a:ln cap="flat" cmpd="sng" w="38100">
            <a:solidFill>
              <a:schemeClr val="accent5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96" name="Google Shape;296;p20"/>
          <p:cNvSpPr txBox="1"/>
          <p:nvPr/>
        </p:nvSpPr>
        <p:spPr>
          <a:xfrm>
            <a:off x="1933970" y="4722338"/>
            <a:ext cx="2254800" cy="41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“Blood : gas partition coefficient”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7" name="Google Shape;297;p20"/>
          <p:cNvSpPr txBox="1"/>
          <p:nvPr/>
        </p:nvSpPr>
        <p:spPr>
          <a:xfrm>
            <a:off x="967914" y="4520850"/>
            <a:ext cx="1028700" cy="34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Drugs</a:t>
            </a:r>
            <a:r>
              <a:rPr lang="en-US"/>
              <a:t> </a:t>
            </a:r>
            <a:endParaRPr/>
          </a:p>
        </p:txBody>
      </p:sp>
      <p:sp>
        <p:nvSpPr>
          <p:cNvPr id="298" name="Google Shape;298;p20"/>
          <p:cNvSpPr txBox="1"/>
          <p:nvPr/>
        </p:nvSpPr>
        <p:spPr>
          <a:xfrm>
            <a:off x="3896226" y="4520842"/>
            <a:ext cx="2179200" cy="4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Induction  &amp;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Recovery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9" name="Google Shape;299;p20"/>
          <p:cNvSpPr txBox="1"/>
          <p:nvPr/>
        </p:nvSpPr>
        <p:spPr>
          <a:xfrm>
            <a:off x="2353300" y="4520850"/>
            <a:ext cx="1259400" cy="4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Solubility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00" name="Google Shape;300;p20"/>
          <p:cNvSpPr txBox="1"/>
          <p:nvPr/>
        </p:nvSpPr>
        <p:spPr>
          <a:xfrm>
            <a:off x="863100" y="8056050"/>
            <a:ext cx="2356500" cy="9657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Nitrous oxide</a:t>
            </a:r>
            <a:r>
              <a:rPr lang="en-US"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has the lowest solubility,the fastest induction and recovery, the highest MAC and least potent</a:t>
            </a:r>
            <a:endParaRPr sz="1200">
              <a:solidFill>
                <a:srgbClr val="FF0000"/>
              </a:solidFill>
            </a:endParaRPr>
          </a:p>
        </p:txBody>
      </p:sp>
      <p:cxnSp>
        <p:nvCxnSpPr>
          <p:cNvPr id="301" name="Google Shape;301;p20"/>
          <p:cNvCxnSpPr/>
          <p:nvPr/>
        </p:nvCxnSpPr>
        <p:spPr>
          <a:xfrm>
            <a:off x="1556275" y="7759075"/>
            <a:ext cx="0" cy="2826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lgDashDot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1"/>
          <p:cNvSpPr txBox="1"/>
          <p:nvPr>
            <p:ph type="title"/>
          </p:nvPr>
        </p:nvSpPr>
        <p:spPr>
          <a:xfrm>
            <a:off x="471588" y="619808"/>
            <a:ext cx="6386400" cy="2445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/>
              <a:t>It is the concentration of</a:t>
            </a:r>
            <a:r>
              <a:rPr b="1" lang="en-US" sz="1600"/>
              <a:t> inhalation anesthetic</a:t>
            </a:r>
            <a:r>
              <a:rPr lang="en-US" sz="1600"/>
              <a:t> that produce</a:t>
            </a:r>
            <a:br>
              <a:rPr lang="en-US" sz="1600"/>
            </a:br>
            <a:r>
              <a:rPr lang="en-US" sz="1600"/>
              <a:t>immobility </a:t>
            </a:r>
            <a:r>
              <a:rPr lang="en-US" sz="1600">
                <a:solidFill>
                  <a:schemeClr val="accent1"/>
                </a:solidFill>
              </a:rPr>
              <a:t>(affect)</a:t>
            </a:r>
            <a:r>
              <a:rPr lang="en-US" sz="1600"/>
              <a:t> in </a:t>
            </a:r>
            <a:r>
              <a:rPr b="1" lang="en-US" sz="1600"/>
              <a:t>50 %</a:t>
            </a:r>
            <a:r>
              <a:rPr lang="en-US" sz="1600"/>
              <a:t> patients in response to surgical incision. 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Potency of anesthetic agents. 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-US" sz="1600">
                <a:solidFill>
                  <a:srgbClr val="FF0000"/>
                </a:solidFill>
              </a:rPr>
              <a:t>Oil: gas partition coefficient </a:t>
            </a:r>
            <a:r>
              <a:rPr b="1" lang="en-US" sz="1600">
                <a:solidFill>
                  <a:srgbClr val="FF0000"/>
                </a:solidFill>
                <a:highlight>
                  <a:srgbClr val="D9D9D9"/>
                </a:highlight>
              </a:rPr>
              <a:t>=lipid solubility =</a:t>
            </a:r>
            <a:r>
              <a:rPr b="1" lang="en-US" sz="1600">
                <a:solidFill>
                  <a:srgbClr val="FF0000"/>
                </a:solidFill>
                <a:highlight>
                  <a:srgbClr val="CCCCCC"/>
                </a:highlight>
              </a:rPr>
              <a:t> </a:t>
            </a:r>
            <a:endParaRPr b="1" sz="1600">
              <a:solidFill>
                <a:srgbClr val="FF0000"/>
              </a:solidFill>
              <a:highlight>
                <a:srgbClr val="CCCCCC"/>
              </a:highlight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F0000"/>
                </a:solidFill>
              </a:rPr>
              <a:t> (Direct with potency).</a:t>
            </a:r>
            <a:r>
              <a:rPr lang="en-US" sz="1600">
                <a:solidFill>
                  <a:srgbClr val="000000"/>
                </a:solidFill>
              </a:rPr>
              <a:t> 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The lower the MAC value the more potent the drug.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Decreased by CNS depressants, old people.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Increased by CNS stimulants. 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Char char="●"/>
            </a:pPr>
            <a:r>
              <a:rPr lang="en-US" sz="1600">
                <a:solidFill>
                  <a:schemeClr val="accent1"/>
                </a:solidFill>
                <a:highlight>
                  <a:srgbClr val="D9D9D9"/>
                </a:highlight>
              </a:rPr>
              <a:t>Potency is inversely proportional to MAC value</a:t>
            </a:r>
            <a:r>
              <a:rPr lang="en-US" sz="1600">
                <a:solidFill>
                  <a:schemeClr val="accent5"/>
                </a:solidFill>
                <a:highlight>
                  <a:srgbClr val="D9D9D9"/>
                </a:highlight>
              </a:rPr>
              <a:t> </a:t>
            </a:r>
            <a:r>
              <a:rPr lang="en-US" sz="1600">
                <a:solidFill>
                  <a:schemeClr val="accent1"/>
                </a:solidFill>
                <a:highlight>
                  <a:srgbClr val="D9D9D9"/>
                </a:highlight>
              </a:rPr>
              <a:t>of anesthetic agents.</a:t>
            </a:r>
            <a:endParaRPr sz="1600">
              <a:solidFill>
                <a:schemeClr val="accent1"/>
              </a:solidFill>
              <a:highlight>
                <a:srgbClr val="D9D9D9"/>
              </a:highlight>
            </a:endParaRPr>
          </a:p>
        </p:txBody>
      </p:sp>
      <p:sp>
        <p:nvSpPr>
          <p:cNvPr id="308" name="Google Shape;308;p21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9" name="Google Shape;309;p21"/>
          <p:cNvSpPr/>
          <p:nvPr/>
        </p:nvSpPr>
        <p:spPr>
          <a:xfrm>
            <a:off x="0" y="0"/>
            <a:ext cx="6858000" cy="6198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Minimum alveolar concentration (MAC)</a:t>
            </a:r>
            <a:endParaRPr b="1" i="0" sz="2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310" name="Google Shape;310;p21"/>
          <p:cNvGraphicFramePr/>
          <p:nvPr/>
        </p:nvGraphicFramePr>
        <p:xfrm>
          <a:off x="517988" y="3218106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{0B341477-9DB3-4F78-A669-CC0658741264}</a:tableStyleId>
              </a:tblPr>
              <a:tblGrid>
                <a:gridCol w="1542475"/>
                <a:gridCol w="1368525"/>
                <a:gridCol w="1455500"/>
                <a:gridCol w="1455500"/>
              </a:tblGrid>
              <a:tr h="506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Drug</a:t>
                      </a:r>
                      <a:endParaRPr b="1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BB8B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MAC value </a:t>
                      </a:r>
                      <a:endParaRPr b="1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C23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Induction &amp; recovery </a:t>
                      </a:r>
                      <a:endParaRPr b="1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chemeClr val="lt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Potency </a:t>
                      </a:r>
                      <a:endParaRPr b="1">
                        <a:solidFill>
                          <a:schemeClr val="l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6A5AF"/>
                    </a:solidFill>
                  </a:tcPr>
                </a:tc>
              </a:tr>
              <a:tr h="506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3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Methoxyflurane</a:t>
                      </a:r>
                      <a:endParaRPr b="1" sz="13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low</a:t>
                      </a: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MAC value 0.16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slow</a:t>
                      </a: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induction &amp; recovery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The </a:t>
                      </a:r>
                      <a:r>
                        <a:rPr b="1"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most</a:t>
                      </a: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potent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6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3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Halothane</a:t>
                      </a:r>
                      <a:r>
                        <a:rPr b="1" lang="en-US" sz="13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endParaRPr b="1" sz="13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300">
                          <a:solidFill>
                            <a:srgbClr val="99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</a:t>
                      </a:r>
                      <a:r>
                        <a:rPr b="1" lang="en-US" sz="1300">
                          <a:solidFill>
                            <a:srgbClr val="99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Pleasant</a:t>
                      </a:r>
                      <a:r>
                        <a:rPr b="1" lang="en-US" sz="1300">
                          <a:solidFill>
                            <a:srgbClr val="99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odor)</a:t>
                      </a:r>
                      <a:endParaRPr b="1" sz="1300">
                        <a:solidFill>
                          <a:srgbClr val="99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0.75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Slow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Potent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6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3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Enflurane</a:t>
                      </a:r>
                      <a:endParaRPr b="1" sz="13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300">
                          <a:solidFill>
                            <a:srgbClr val="85200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(Pungent </a:t>
                      </a:r>
                      <a:r>
                        <a:rPr b="1" lang="en-US" sz="1300">
                          <a:solidFill>
                            <a:srgbClr val="85200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odor</a:t>
                      </a:r>
                      <a:r>
                        <a:rPr b="1" lang="en-US" sz="1300">
                          <a:solidFill>
                            <a:srgbClr val="85200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)</a:t>
                      </a:r>
                      <a:endParaRPr b="1" sz="1300">
                        <a:solidFill>
                          <a:srgbClr val="85200C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1.4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Medium 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Less potent 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6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3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Isoflurane</a:t>
                      </a:r>
                      <a:endParaRPr b="1" sz="13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1.7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Medium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Less potent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6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3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Sevoflurane</a:t>
                      </a:r>
                      <a:endParaRPr b="1" sz="13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300">
                          <a:solidFill>
                            <a:srgbClr val="99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(Better smell)</a:t>
                      </a:r>
                      <a:endParaRPr b="1" sz="1300">
                        <a:solidFill>
                          <a:srgbClr val="99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Rapid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Less potent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6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3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Desflurane</a:t>
                      </a:r>
                      <a:endParaRPr b="1" sz="13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300">
                          <a:solidFill>
                            <a:srgbClr val="99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(Pungent odor)</a:t>
                      </a:r>
                      <a:endParaRPr b="1" sz="1300">
                        <a:solidFill>
                          <a:srgbClr val="99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6-7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Rapid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Less potent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6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300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Nitrous oxide</a:t>
                      </a:r>
                      <a:endParaRPr b="1" sz="1300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&gt;100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Rapid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Least</a:t>
                      </a:r>
                      <a:r>
                        <a:rPr lang="en-US" sz="1300">
                          <a:solidFill>
                            <a:schemeClr val="dk1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potent </a:t>
                      </a:r>
                      <a:endParaRPr sz="1300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311" name="Google Shape;311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7450" y="7662925"/>
            <a:ext cx="4465900" cy="2285800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21"/>
          <p:cNvSpPr/>
          <p:nvPr/>
        </p:nvSpPr>
        <p:spPr>
          <a:xfrm>
            <a:off x="3295125" y="7997040"/>
            <a:ext cx="571800" cy="1643700"/>
          </a:xfrm>
          <a:prstGeom prst="downArrow">
            <a:avLst>
              <a:gd fmla="val 26029" name="adj1"/>
              <a:gd fmla="val 37994" name="adj2"/>
            </a:avLst>
          </a:prstGeom>
          <a:solidFill>
            <a:srgbClr val="FFD9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21"/>
          <p:cNvSpPr/>
          <p:nvPr/>
        </p:nvSpPr>
        <p:spPr>
          <a:xfrm rot="10800000">
            <a:off x="4645800" y="7997047"/>
            <a:ext cx="571800" cy="1643700"/>
          </a:xfrm>
          <a:prstGeom prst="downArrow">
            <a:avLst>
              <a:gd fmla="val 26029" name="adj1"/>
              <a:gd fmla="val 37994" name="adj2"/>
            </a:avLst>
          </a:prstGeom>
          <a:solidFill>
            <a:srgbClr val="76A5A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21"/>
          <p:cNvSpPr/>
          <p:nvPr/>
        </p:nvSpPr>
        <p:spPr>
          <a:xfrm>
            <a:off x="5964375" y="1249675"/>
            <a:ext cx="93600" cy="659100"/>
          </a:xfrm>
          <a:prstGeom prst="rightBrace">
            <a:avLst>
              <a:gd fmla="val 8333" name="adj1"/>
              <a:gd fmla="val 50000" name="adj2"/>
            </a:avLst>
          </a:prstGeom>
          <a:noFill/>
          <a:ln cap="flat" cmpd="sng" w="9525">
            <a:solidFill>
              <a:srgbClr val="C27B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p21"/>
          <p:cNvSpPr/>
          <p:nvPr/>
        </p:nvSpPr>
        <p:spPr>
          <a:xfrm rot="5400000">
            <a:off x="5909675" y="1372550"/>
            <a:ext cx="852000" cy="396300"/>
          </a:xfrm>
          <a:prstGeom prst="rect">
            <a:avLst/>
          </a:prstGeom>
          <a:solidFill>
            <a:srgbClr val="9E9E9E">
              <a:alpha val="0"/>
            </a:srgbClr>
          </a:solidFill>
          <a:ln cap="flat" cmpd="sng" w="9525">
            <a:solidFill>
              <a:srgbClr val="C27BA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C27BA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Girls slide</a:t>
            </a:r>
            <a:endParaRPr sz="1200">
              <a:solidFill>
                <a:srgbClr val="C27BA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نسق Office">
  <a:themeElements>
    <a:clrScheme name="Pharma">
      <a:dk1>
        <a:srgbClr val="36506A"/>
      </a:dk1>
      <a:lt1>
        <a:srgbClr val="FFFFFF"/>
      </a:lt1>
      <a:dk2>
        <a:srgbClr val="44546A"/>
      </a:dk2>
      <a:lt2>
        <a:srgbClr val="E7E6E6"/>
      </a:lt2>
      <a:accent1>
        <a:srgbClr val="3BB7B2"/>
      </a:accent1>
      <a:accent2>
        <a:srgbClr val="FF6692"/>
      </a:accent2>
      <a:accent3>
        <a:srgbClr val="949A98"/>
      </a:accent3>
      <a:accent4>
        <a:srgbClr val="FFC000"/>
      </a:accent4>
      <a:accent5>
        <a:srgbClr val="3BB7B2"/>
      </a:accent5>
      <a:accent6>
        <a:srgbClr val="70AD47"/>
      </a:accent6>
      <a:hlink>
        <a:srgbClr val="00BEBC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نسق Office">
  <a:themeElements>
    <a:clrScheme name="مكتب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