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 saveSubsetFonts="1" autoCompressPictures="0">
  <p:sldMasterIdLst>
    <p:sldMasterId id="2147483659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6858000" cy="9906000" type="A4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F313AAE-DD90-4CC6-BDDD-1A0A44FCF3DC}">
  <a:tblStyle styleId="{0F313AAE-DD90-4CC6-BDDD-1A0A44FCF3DC}" styleName="Table_0">
    <a:wholeTbl>
      <a:tcTxStyle b="off" i="off">
        <a:font>
          <a:latin typeface="Century Gothic"/>
          <a:ea typeface="Century Gothic"/>
          <a:cs typeface="Century Gothic"/>
        </a:font>
        <a:schemeClr val="dk1"/>
      </a:tcTxStyle>
      <a:tcStyle>
        <a:tcBdr>
          <a:left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7F352556-C489-439E-9C3E-166C7FDE0647}" styleName="Table_1">
    <a:wholeTbl>
      <a:tcTxStyle b="off" i="off">
        <a:font>
          <a:latin typeface="Century Gothic"/>
          <a:ea typeface="Century Gothic"/>
          <a:cs typeface="Century Gothic"/>
        </a:font>
        <a:schemeClr val="dk1"/>
      </a:tcTxStyle>
      <a:tcStyle>
        <a:tcBdr>
          <a:left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 b="off" i="off"/>
      <a:tcStyle>
        <a:tcBdr>
          <a:top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a:bottom>
        </a:tcBdr>
      </a:tcStyle>
    </a:band1H>
    <a:band2H>
      <a:tcTxStyle b="off" i="off"/>
      <a:tcStyle>
        <a:tcBdr/>
      </a:tcStyle>
    </a:band2H>
    <a:band1V>
      <a:tcTxStyle b="off" i="off"/>
      <a:tcStyle>
        <a:tcBdr>
          <a:left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a:right>
        </a:tcBdr>
      </a:tcStyle>
    </a:band1V>
    <a:band2V>
      <a:tcTxStyle b="off" i="off"/>
      <a:tcStyle>
        <a:tcBdr>
          <a:left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a:right>
        </a:tcBdr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a:top>
        </a:tcBdr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Century Gothic"/>
          <a:ea typeface="Century Gothic"/>
          <a:cs typeface="Century Gothic"/>
        </a:font>
        <a:schemeClr val="lt1"/>
      </a:tcTxStyle>
      <a:tcStyle>
        <a:tcBdr/>
        <a:fill>
          <a:solidFill>
            <a:schemeClr val="accent4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E1DC1431-39DD-41EB-83C2-63F521C4DD80}" styleName="Table_2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1C856AFE-1D4B-44CB-8A14-9A9B6D1F40BC}" styleName="Table_3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2563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388620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1588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2360613" y="1143000"/>
            <a:ext cx="213677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1588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40c5b0ea7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9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40c5b0ea79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g40c5b0ea79_0_0:notes"/>
          <p:cNvSpPr txBox="1">
            <a:spLocks noGrp="1"/>
          </p:cNvSpPr>
          <p:nvPr>
            <p:ph type="sldNum" idx="12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0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2361" y="685800"/>
            <a:ext cx="23742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7" name="Google Shape;317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2361" y="685800"/>
            <a:ext cx="23742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4" name="Google Shape;334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g40c5528f1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9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5" name="Google Shape;345;g40c5528f1b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6" name="Google Shape;346;g40c5528f1b_0_0:notes"/>
          <p:cNvSpPr txBox="1">
            <a:spLocks noGrp="1"/>
          </p:cNvSpPr>
          <p:nvPr>
            <p:ph type="sldNum" idx="12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g40c5528f1b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9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3" name="Google Shape;353;g40c5528f1b_0_8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4" name="Google Shape;354;g40c5528f1b_0_82:notes"/>
          <p:cNvSpPr txBox="1">
            <a:spLocks noGrp="1"/>
          </p:cNvSpPr>
          <p:nvPr>
            <p:ph type="sldNum" idx="12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g40c5528f1b_0_1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4" name="Google Shape;364;g40c5528f1b_0_16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5" name="Google Shape;365;g40c5528f1b_0_165:notes"/>
          <p:cNvSpPr txBox="1">
            <a:spLocks noGrp="1"/>
          </p:cNvSpPr>
          <p:nvPr>
            <p:ph type="sldNum" idx="12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1" name="Google Shape;10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2:notes"/>
          <p:cNvSpPr txBox="1">
            <a:spLocks noGrp="1"/>
          </p:cNvSpPr>
          <p:nvPr>
            <p:ph type="sldNum" idx="12"/>
          </p:nvPr>
        </p:nvSpPr>
        <p:spPr>
          <a:xfrm>
            <a:off x="1588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44f4e733e4_1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g44f4e733e4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9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44f4e733e4_9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9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7" name="Google Shape;277;g44f4e733e4_9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8" name="Google Shape;278;g44f4e733e4_9_0:notes"/>
          <p:cNvSpPr txBox="1">
            <a:spLocks noGrp="1"/>
          </p:cNvSpPr>
          <p:nvPr>
            <p:ph type="sldNum" idx="12"/>
          </p:nvPr>
        </p:nvSpPr>
        <p:spPr>
          <a:xfrm>
            <a:off x="1588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9" name="Google Shape;28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9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4400f44f49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9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4400f44f49_1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5" name="Google Shape;305;g4400f44f49_1_0:notes"/>
          <p:cNvSpPr txBox="1">
            <a:spLocks noGrp="1"/>
          </p:cNvSpPr>
          <p:nvPr>
            <p:ph type="sldNum" idx="12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فارغ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عنوان ونص عمودي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sz="33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body" idx="1"/>
          </p:nvPr>
        </p:nvSpPr>
        <p:spPr>
          <a:xfrm rot="5400000">
            <a:off x="286367" y="2822135"/>
            <a:ext cx="6285266" cy="5915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61950" algn="r" rtl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429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2385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عنوان ونص عموديان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>
            <a:spLocks noGrp="1"/>
          </p:cNvSpPr>
          <p:nvPr>
            <p:ph type="title"/>
          </p:nvPr>
        </p:nvSpPr>
        <p:spPr>
          <a:xfrm rot="5400000">
            <a:off x="1449696" y="3985464"/>
            <a:ext cx="8394877" cy="1478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sz="33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body" idx="1"/>
          </p:nvPr>
        </p:nvSpPr>
        <p:spPr>
          <a:xfrm rot="5400000">
            <a:off x="-1550679" y="2549570"/>
            <a:ext cx="8394877" cy="4350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61950" algn="r" rtl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429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2385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عنوان ومحتوى" type="obj">
  <p:cSld name="OBJEC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sz="33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61950" algn="r" rtl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429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2385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شريحة عنوان" type="title">
  <p:cSld name="TITLE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ct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entury Gothic"/>
              <a:buNone/>
              <a:defRPr sz="4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ctr" rtl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ct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ct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ct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ct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ct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ct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ct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ct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عنوان المقطع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entury Gothic"/>
              <a:buNone/>
              <a:defRPr sz="4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r" rtl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محتويان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 txBox="1"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sz="33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1"/>
          </p:nvPr>
        </p:nvSpPr>
        <p:spPr>
          <a:xfrm>
            <a:off x="471488" y="2637014"/>
            <a:ext cx="2914650" cy="6285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61950" algn="r" rtl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429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2385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2"/>
          </p:nvPr>
        </p:nvSpPr>
        <p:spPr>
          <a:xfrm>
            <a:off x="3471863" y="2637014"/>
            <a:ext cx="2914650" cy="6285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61950" algn="r" rtl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429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2385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المقارنة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 txBox="1"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sz="33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r" rtl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body" idx="2"/>
          </p:nvPr>
        </p:nvSpPr>
        <p:spPr>
          <a:xfrm>
            <a:off x="472381" y="3618442"/>
            <a:ext cx="2901255" cy="5322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61950" algn="r" rtl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429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2385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body" idx="3"/>
          </p:nvPr>
        </p:nvSpPr>
        <p:spPr>
          <a:xfrm>
            <a:off x="3471863" y="2428347"/>
            <a:ext cx="2915543" cy="1190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r" rtl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body" idx="4"/>
          </p:nvPr>
        </p:nvSpPr>
        <p:spPr>
          <a:xfrm>
            <a:off x="3471863" y="3618442"/>
            <a:ext cx="2915543" cy="5322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61950" algn="r" rtl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429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2385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عنوان فقط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"/>
          <p:cNvSpPr txBox="1"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sz="33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محتوى ذو تسمية توضيحية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entury Gothic"/>
              <a:buNone/>
              <a:defRPr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body" idx="1"/>
          </p:nvPr>
        </p:nvSpPr>
        <p:spPr>
          <a:xfrm>
            <a:off x="2915543" y="1426283"/>
            <a:ext cx="3471863" cy="70396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81000" algn="r" rtl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6195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429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2385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2385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2385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32385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32385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32385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472381" y="2971800"/>
            <a:ext cx="2211884" cy="5505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r" rtl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صورة مع تسمية توضيحية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entury Gothic"/>
              <a:buNone/>
              <a:defRPr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7" name="Google Shape;67;p10"/>
          <p:cNvSpPr>
            <a:spLocks noGrp="1"/>
          </p:cNvSpPr>
          <p:nvPr>
            <p:ph type="pic" idx="2"/>
          </p:nvPr>
        </p:nvSpPr>
        <p:spPr>
          <a:xfrm>
            <a:off x="2915543" y="1426283"/>
            <a:ext cx="3471863" cy="70396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r" rtl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body" idx="1"/>
          </p:nvPr>
        </p:nvSpPr>
        <p:spPr>
          <a:xfrm>
            <a:off x="472381" y="2971800"/>
            <a:ext cx="2211884" cy="5505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r" rtl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sz="33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61950" algn="r" rtl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429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2385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docs.google.com/presentation/d/1Y9F43ivutOikBx1W4SlmtJfwfx19B9nM7iCE6_trf-M/edit#slide=id.g40d8fd563d_0_54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09eVouoCLaw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joYo-_Lm310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3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2900" cy="52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0</a:t>
            </a:fld>
            <a:endParaRPr/>
          </a:p>
        </p:txBody>
      </p:sp>
      <p:pic>
        <p:nvPicPr>
          <p:cNvPr id="90" name="Google Shape;90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"/>
            <a:ext cx="6858000" cy="990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86925" y="792825"/>
            <a:ext cx="1397700" cy="912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152400"/>
            <a:ext cx="1664725" cy="1328425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3"/>
          <p:cNvSpPr/>
          <p:nvPr/>
        </p:nvSpPr>
        <p:spPr>
          <a:xfrm>
            <a:off x="71850" y="5663225"/>
            <a:ext cx="1664700" cy="262500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4" name="Google Shape;94;p13"/>
          <p:cNvSpPr txBox="1"/>
          <p:nvPr/>
        </p:nvSpPr>
        <p:spPr>
          <a:xfrm>
            <a:off x="95698" y="5591032"/>
            <a:ext cx="14463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Objectives:</a:t>
            </a: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5" name="Google Shape;95;p13"/>
          <p:cNvSpPr/>
          <p:nvPr/>
        </p:nvSpPr>
        <p:spPr>
          <a:xfrm>
            <a:off x="168983" y="6258290"/>
            <a:ext cx="129600" cy="134700"/>
          </a:xfrm>
          <a:prstGeom prst="chevron">
            <a:avLst>
              <a:gd name="adj" fmla="val 50000"/>
            </a:avLst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6" name="Google Shape;96;p13"/>
          <p:cNvSpPr txBox="1"/>
          <p:nvPr/>
        </p:nvSpPr>
        <p:spPr>
          <a:xfrm>
            <a:off x="279500" y="6148950"/>
            <a:ext cx="6468600" cy="109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latin typeface="Century Gothic"/>
                <a:ea typeface="Century Gothic"/>
                <a:cs typeface="Century Gothic"/>
                <a:sym typeface="Century Gothic"/>
              </a:rPr>
              <a:t>  The main objective of this lecture to understand the role of   </a:t>
            </a:r>
            <a:endParaRPr sz="16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latin typeface="Century Gothic"/>
                <a:ea typeface="Century Gothic"/>
                <a:cs typeface="Century Gothic"/>
                <a:sym typeface="Century Gothic"/>
              </a:rPr>
              <a:t>  neurotransmitters in the etiology and treatment of CNS     </a:t>
            </a:r>
            <a:endParaRPr sz="16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latin typeface="Century Gothic"/>
                <a:ea typeface="Century Gothic"/>
                <a:cs typeface="Century Gothic"/>
                <a:sym typeface="Century Gothic"/>
              </a:rPr>
              <a:t>  diseases.</a:t>
            </a:r>
            <a:endParaRPr sz="16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latin typeface="Century Gothic"/>
                <a:ea typeface="Century Gothic"/>
                <a:cs typeface="Century Gothic"/>
                <a:sym typeface="Century Gothic"/>
              </a:rPr>
              <a:t>  </a:t>
            </a:r>
            <a:endParaRPr sz="16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7" name="Google Shape;97;p13"/>
          <p:cNvSpPr txBox="1"/>
          <p:nvPr/>
        </p:nvSpPr>
        <p:spPr>
          <a:xfrm>
            <a:off x="438929" y="4196266"/>
            <a:ext cx="48942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Pharmacology of central neurotransmitter</a:t>
            </a:r>
            <a:r>
              <a:rPr lang="en-US"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8" name="Google Shape;98;p13"/>
          <p:cNvSpPr txBox="1"/>
          <p:nvPr/>
        </p:nvSpPr>
        <p:spPr>
          <a:xfrm>
            <a:off x="5246025" y="9122150"/>
            <a:ext cx="1542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u="sng">
                <a:solidFill>
                  <a:srgbClr val="FF6692"/>
                </a:solidFill>
                <a:latin typeface="Century Gothic"/>
                <a:ea typeface="Century Gothic"/>
                <a:cs typeface="Century Gothic"/>
                <a:sym typeface="Century Gothic"/>
                <a:hlinkClick r:id="rId6"/>
              </a:rPr>
              <a:t>Editing File</a:t>
            </a:r>
            <a:endParaRPr sz="1800" b="1" u="sng">
              <a:solidFill>
                <a:srgbClr val="FF669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9" name="Google Shape;319;p22"/>
          <p:cNvGraphicFramePr/>
          <p:nvPr/>
        </p:nvGraphicFramePr>
        <p:xfrm>
          <a:off x="0" y="-56"/>
          <a:ext cx="6858000" cy="9851950"/>
        </p:xfrm>
        <a:graphic>
          <a:graphicData uri="http://schemas.openxmlformats.org/drawingml/2006/table">
            <a:tbl>
              <a:tblPr>
                <a:noFill/>
                <a:tableStyleId>{1C856AFE-1D4B-44CB-8A14-9A9B6D1F40BC}</a:tableStyleId>
              </a:tblPr>
              <a:tblGrid>
                <a:gridCol w="8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9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5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04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70950">
                <a:tc gridSpan="4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800"/>
                        <a:buFont typeface="Century Gothic"/>
                        <a:buNone/>
                      </a:pPr>
                      <a:r>
                        <a:rPr lang="en-US" sz="1800" b="1">
                          <a:solidFill>
                            <a:schemeClr val="l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   </a:t>
                      </a:r>
                      <a:r>
                        <a:rPr lang="en-US" sz="1800" b="1" u="none" strike="noStrike" cap="none">
                          <a:solidFill>
                            <a:schemeClr val="l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To understand better-1</a:t>
                      </a:r>
                      <a:endParaRPr sz="1400" u="none" strike="noStrike" cap="none"/>
                    </a:p>
                  </a:txBody>
                  <a:tcPr marL="91425" marR="91425" marT="91450" marB="91450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74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u="none" strike="noStrike" cap="none">
                          <a:solidFill>
                            <a:srgbClr val="171616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Trans-mitter </a:t>
                      </a:r>
                      <a:endParaRPr sz="1400" u="none" strike="noStrike" cap="none"/>
                    </a:p>
                  </a:txBody>
                  <a:tcPr marL="91425" marR="91425" marT="91450" marB="91450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b="1" u="none" strike="noStrike" cap="none">
                        <a:solidFill>
                          <a:srgbClr val="171616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u="none" strike="noStrike" cap="none">
                          <a:solidFill>
                            <a:srgbClr val="171616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Anatomic distribution </a:t>
                      </a:r>
                      <a:endParaRPr sz="1400" u="none" strike="noStrike" cap="none"/>
                    </a:p>
                  </a:txBody>
                  <a:tcPr marL="91425" marR="91425" marT="91450" marB="91450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E22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b="1" u="none" strike="noStrike" cap="none">
                        <a:solidFill>
                          <a:srgbClr val="171616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u="none" strike="noStrike" cap="none">
                          <a:solidFill>
                            <a:srgbClr val="171616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Receptor subtype</a:t>
                      </a:r>
                      <a:endParaRPr sz="1400" u="none" strike="noStrike" cap="none"/>
                    </a:p>
                  </a:txBody>
                  <a:tcPr marL="91425" marR="91425" marT="91450" marB="91450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C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b="1" u="none" strike="noStrike" cap="none">
                        <a:solidFill>
                          <a:srgbClr val="171616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u="none" strike="noStrike" cap="none">
                          <a:solidFill>
                            <a:srgbClr val="171616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Receptor mechanism </a:t>
                      </a:r>
                      <a:endParaRPr sz="1400" u="none" strike="noStrike" cap="none"/>
                    </a:p>
                  </a:txBody>
                  <a:tcPr marL="91425" marR="91425" marT="91450" marB="91450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EF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24250">
                <a:tc rowSpan="3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50" marB="91450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EFD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Cell bodies at all levels, short and long axons  </a:t>
                      </a: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 M1:  blocked by </a:t>
                      </a:r>
                      <a:r>
                        <a:rPr lang="en-US" sz="1200" u="none" strike="noStrike" cap="none">
                          <a:solidFill>
                            <a:schemeClr val="accent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pirenzepine</a:t>
                      </a: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and </a:t>
                      </a:r>
                      <a:r>
                        <a:rPr lang="en-US" sz="1200" u="none" strike="noStrike" cap="none">
                          <a:solidFill>
                            <a:schemeClr val="accent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atropine</a:t>
                      </a:r>
                      <a:endParaRPr sz="1200" u="none" strike="noStrike" cap="none">
                        <a:solidFill>
                          <a:schemeClr val="accent2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300"/>
                        <a:buFont typeface="Calibri"/>
                        <a:buNone/>
                      </a:pPr>
                      <a:endParaRPr sz="1200">
                        <a:solidFill>
                          <a:schemeClr val="accent2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 M2:  blocked by </a:t>
                      </a:r>
                      <a:r>
                        <a:rPr lang="en-US" sz="1200" u="none" strike="noStrike" cap="none">
                          <a:solidFill>
                            <a:schemeClr val="accent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atropine</a:t>
                      </a: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50" marB="9145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300"/>
                        <a:buFont typeface="Calibri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0725">
                <a:tc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Motoneurons – 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renshaw</a:t>
                      </a: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cells synapse  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Nicotinic, N</a:t>
                      </a:r>
                      <a:endParaRPr sz="1200" u="none" strike="noStrike" cap="non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50" marB="9145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300"/>
                        <a:buFont typeface="Calibri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600">
                <a:tc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300"/>
                        <a:buFont typeface="Calibri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5075">
                <a:tc row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50" marB="91450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3E95A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Cell bodies at all levels, short, medium and long axons  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50" marB="91450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D1: blocked by </a:t>
                      </a:r>
                      <a:r>
                        <a:rPr lang="en-US" sz="1200" u="none" strike="noStrike" cap="none">
                          <a:solidFill>
                            <a:schemeClr val="accent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phenothiazine</a:t>
                      </a: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Inhibitory: increase cAMP</a:t>
                      </a: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15500">
                <a:tc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D2: blocked by </a:t>
                      </a:r>
                      <a:r>
                        <a:rPr lang="en-US" sz="1200" u="none" strike="noStrike" cap="none">
                          <a:solidFill>
                            <a:schemeClr val="accent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phenothiazine</a:t>
                      </a: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&amp; </a:t>
                      </a:r>
                      <a:r>
                        <a:rPr lang="en-US" sz="1200" u="none" strike="noStrike" cap="none">
                          <a:solidFill>
                            <a:schemeClr val="accent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haloperidol</a:t>
                      </a: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 Inhibitory (presynaptic): decrease ca conductance 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 Inhibitory (postsynaptic) : increase K conductance, decrease cAMP</a:t>
                      </a: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50725">
                <a:tc rowSpan="4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50" marB="91450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D80E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Cell bodies in pons and brainstem project to all levels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50" marB="91450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Alpha1: blocked by </a:t>
                      </a:r>
                      <a:r>
                        <a:rPr lang="en-US" sz="1200" u="none" strike="noStrike" cap="none">
                          <a:solidFill>
                            <a:schemeClr val="accent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prazosin</a:t>
                      </a: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Excitatory : decrease K conductance &amp; increase IP3 &amp; DAG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07600">
                <a:tc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Alpha2: activated by </a:t>
                      </a:r>
                      <a:r>
                        <a:rPr lang="en-US" sz="1200" u="none" strike="noStrike" cap="none">
                          <a:solidFill>
                            <a:schemeClr val="accent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clonidine</a:t>
                      </a: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-Inhibitory(presynaptic): decrease ca conductance 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 Inhibitory</a:t>
                      </a: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(postsynaptic) : increase K conductance, decrease cAMP</a:t>
                      </a: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50725">
                <a:tc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Beta1 : blocked by </a:t>
                      </a:r>
                      <a:r>
                        <a:rPr lang="en-US" sz="1200" u="none" strike="noStrike" cap="none">
                          <a:solidFill>
                            <a:schemeClr val="accent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propranolol</a:t>
                      </a: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Excitatory : decrease K conductance &amp; increase cAMP</a:t>
                      </a: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650725">
                <a:tc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Beta2 :blocked by </a:t>
                      </a:r>
                      <a:r>
                        <a:rPr lang="en-US" sz="1200" u="none" strike="noStrike" cap="none">
                          <a:solidFill>
                            <a:schemeClr val="accent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propranolol</a:t>
                      </a: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Inhibitory: ? increase in electrogenic sodium pumps &amp; increase cAMP</a:t>
                      </a: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663075">
                <a:tc rowSpan="4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50" marB="91450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E444A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Cell bodies in pons  and midbrain project to all levels</a:t>
                      </a: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50" marB="91450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5-HT</a:t>
                      </a:r>
                      <a:r>
                        <a:rPr lang="en-US" sz="1200" u="none" strike="noStrike" cap="none" baseline="-25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1A</a:t>
                      </a: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: </a:t>
                      </a:r>
                      <a:r>
                        <a:rPr lang="en-US" sz="1200" u="none" strike="noStrike" cap="none">
                          <a:solidFill>
                            <a:schemeClr val="accent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buspirone</a:t>
                      </a: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is a partial agonist </a:t>
                      </a: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Inhibitory: increase K conductance, decrease cAMP</a:t>
                      </a: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663075">
                <a:tc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5-HT</a:t>
                      </a:r>
                      <a:r>
                        <a:rPr lang="en-US" sz="1200" u="none" strike="noStrike" cap="none" baseline="-25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2A</a:t>
                      </a: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:  blocked by </a:t>
                      </a:r>
                      <a:r>
                        <a:rPr lang="en-US" sz="1200" u="none" strike="noStrike" cap="none">
                          <a:solidFill>
                            <a:schemeClr val="accent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clozapine</a:t>
                      </a: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, </a:t>
                      </a:r>
                      <a:r>
                        <a:rPr lang="en-US" sz="1200">
                          <a:solidFill>
                            <a:schemeClr val="accent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risperidone</a:t>
                      </a: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&amp; </a:t>
                      </a:r>
                      <a:r>
                        <a:rPr lang="en-US" sz="1200" u="none" strike="noStrike" cap="none">
                          <a:solidFill>
                            <a:schemeClr val="accent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olanzapine</a:t>
                      </a: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Excitatory : decrease K conductance &amp; increase IP3 &amp; DAG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71225">
                <a:tc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5-HT</a:t>
                      </a:r>
                      <a:r>
                        <a:rPr lang="en-US" sz="1200" u="none" strike="noStrike" cap="none" baseline="-25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: blocked by </a:t>
                      </a:r>
                      <a:r>
                        <a:rPr lang="en-US" sz="1200" u="none" strike="noStrike" cap="none">
                          <a:solidFill>
                            <a:schemeClr val="accent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ondansetron</a:t>
                      </a:r>
                      <a:endParaRPr sz="1200" u="none" strike="noStrike" cap="none">
                        <a:solidFill>
                          <a:schemeClr val="accent2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Excitatory: increase  cation conductance 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71225">
                <a:tc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5-HT</a:t>
                      </a:r>
                      <a:r>
                        <a:rPr lang="en-US" sz="1200" u="none" strike="noStrike" cap="none" baseline="-25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300"/>
                        <a:buFont typeface="Calibri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Excitatory : decrease K conductance </a:t>
                      </a: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320" name="Google Shape;320;p22"/>
          <p:cNvSpPr txBox="1"/>
          <p:nvPr/>
        </p:nvSpPr>
        <p:spPr>
          <a:xfrm rot="-5400000">
            <a:off x="-306475" y="1810796"/>
            <a:ext cx="1497600" cy="37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Acetylcholine </a:t>
            </a:r>
            <a:endParaRPr sz="1400" b="1" i="0" u="none" strike="noStrike" cap="none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21" name="Google Shape;321;p22"/>
          <p:cNvSpPr txBox="1"/>
          <p:nvPr/>
        </p:nvSpPr>
        <p:spPr>
          <a:xfrm rot="-5400000">
            <a:off x="-238225" y="3495944"/>
            <a:ext cx="1361100" cy="37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Dopamine</a:t>
            </a:r>
            <a:endParaRPr sz="1000" b="1" i="0" u="none" strike="noStrike" cap="none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22" name="Google Shape;322;p22"/>
          <p:cNvSpPr txBox="1"/>
          <p:nvPr/>
        </p:nvSpPr>
        <p:spPr>
          <a:xfrm rot="-5400000">
            <a:off x="-417325" y="5732938"/>
            <a:ext cx="1719300" cy="37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Norepinephrine </a:t>
            </a:r>
            <a:endParaRPr sz="1400" b="1" i="0" u="none" strike="noStrike" cap="none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23" name="Google Shape;323;p22"/>
          <p:cNvSpPr txBox="1"/>
          <p:nvPr/>
        </p:nvSpPr>
        <p:spPr>
          <a:xfrm rot="-5400000">
            <a:off x="-629425" y="8461683"/>
            <a:ext cx="2273700" cy="50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Serotonin (5- </a:t>
            </a:r>
            <a:r>
              <a:rPr lang="en-US" b="1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hydroxytryptamine</a:t>
            </a:r>
            <a:r>
              <a:rPr lang="en-US" sz="14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) </a:t>
            </a:r>
            <a:endParaRPr sz="1400" b="1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24" name="Google Shape;324;p22"/>
          <p:cNvSpPr txBox="1">
            <a:spLocks noGrp="1"/>
          </p:cNvSpPr>
          <p:nvPr>
            <p:ph type="sldNum" idx="12"/>
          </p:nvPr>
        </p:nvSpPr>
        <p:spPr>
          <a:xfrm>
            <a:off x="6398571" y="9477268"/>
            <a:ext cx="376500" cy="52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9</a:t>
            </a:r>
            <a:endParaRPr sz="900" b="0" i="0" u="none" strike="noStrike" cap="none">
              <a:solidFill>
                <a:srgbClr val="8E95A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25" name="Google Shape;325;p22"/>
          <p:cNvSpPr txBox="1"/>
          <p:nvPr/>
        </p:nvSpPr>
        <p:spPr>
          <a:xfrm>
            <a:off x="5114000" y="33225"/>
            <a:ext cx="1661100" cy="428700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lgDash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الجدول هذا بروف يلدز قالت محذوف</a:t>
            </a:r>
            <a:endParaRPr sz="1200" b="1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326" name="Google Shape;326;p22"/>
          <p:cNvCxnSpPr/>
          <p:nvPr/>
        </p:nvCxnSpPr>
        <p:spPr>
          <a:xfrm>
            <a:off x="3067050" y="1638300"/>
            <a:ext cx="19239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7" name="Google Shape;327;p22"/>
          <p:cNvCxnSpPr/>
          <p:nvPr/>
        </p:nvCxnSpPr>
        <p:spPr>
          <a:xfrm rot="10800000" flipH="1">
            <a:off x="5034950" y="1971625"/>
            <a:ext cx="1746900" cy="30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28" name="Google Shape;328;p22"/>
          <p:cNvSpPr txBox="1"/>
          <p:nvPr/>
        </p:nvSpPr>
        <p:spPr>
          <a:xfrm>
            <a:off x="4934750" y="1067825"/>
            <a:ext cx="2019600" cy="52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Excitatory : decrease K conductance &amp; increase IP3 &amp; DAG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29" name="Google Shape;329;p22"/>
          <p:cNvCxnSpPr/>
          <p:nvPr/>
        </p:nvCxnSpPr>
        <p:spPr>
          <a:xfrm>
            <a:off x="5020700" y="1636200"/>
            <a:ext cx="1775400" cy="4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30" name="Google Shape;330;p22"/>
          <p:cNvSpPr txBox="1"/>
          <p:nvPr/>
        </p:nvSpPr>
        <p:spPr>
          <a:xfrm>
            <a:off x="4982600" y="1547600"/>
            <a:ext cx="1923900" cy="52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Inhibitory : increase K conductance &amp; decrease cAMP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1" name="Google Shape;331;p22"/>
          <p:cNvSpPr txBox="1"/>
          <p:nvPr/>
        </p:nvSpPr>
        <p:spPr>
          <a:xfrm>
            <a:off x="5267325" y="2152650"/>
            <a:ext cx="1438200" cy="65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Excitatory: increase  cation conductanc</a:t>
            </a: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6" name="Google Shape;336;p23"/>
          <p:cNvGraphicFramePr/>
          <p:nvPr/>
        </p:nvGraphicFramePr>
        <p:xfrm>
          <a:off x="25" y="33246"/>
          <a:ext cx="6858000" cy="9808100"/>
        </p:xfrm>
        <a:graphic>
          <a:graphicData uri="http://schemas.openxmlformats.org/drawingml/2006/table">
            <a:tbl>
              <a:tblPr>
                <a:noFill/>
                <a:tableStyleId>{1C856AFE-1D4B-44CB-8A14-9A9B6D1F40BC}</a:tableStyleId>
              </a:tblPr>
              <a:tblGrid>
                <a:gridCol w="786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2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77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616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93975">
                <a:tc gridSpan="4">
                  <a:txBody>
                    <a:bodyPr/>
                    <a:lstStyle/>
                    <a:p>
                      <a:pPr marL="0" marR="0" lvl="0" indent="0" algn="ct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chemeClr val="l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To understand better-2</a:t>
                      </a:r>
                      <a:endParaRPr sz="1400" u="none" strike="noStrike" cap="none"/>
                    </a:p>
                  </a:txBody>
                  <a:tcPr marL="91425" marR="91425" marT="91450" marB="91450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69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Trans-mitter </a:t>
                      </a:r>
                      <a:endParaRPr sz="1400" u="none" strike="noStrike" cap="none"/>
                    </a:p>
                  </a:txBody>
                  <a:tcPr marL="91425" marR="91425" marT="91450" marB="91450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b="1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Anatomic distribution </a:t>
                      </a:r>
                      <a:endParaRPr sz="1400" u="none" strike="noStrike" cap="none"/>
                    </a:p>
                  </a:txBody>
                  <a:tcPr marL="91425" marR="91425" marT="91450" marB="91450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E22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b="1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Receptor subtype</a:t>
                      </a:r>
                      <a:endParaRPr sz="1400" u="none" strike="noStrike" cap="none"/>
                    </a:p>
                  </a:txBody>
                  <a:tcPr marL="91425" marR="91425" marT="91450" marB="91450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C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b="1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Receptor mechanism </a:t>
                      </a:r>
                      <a:endParaRPr sz="1400" u="none" strike="noStrike" cap="none"/>
                    </a:p>
                  </a:txBody>
                  <a:tcPr marL="91425" marR="91425" marT="91450" marB="91450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EF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15875">
                <a:tc row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50" marB="91450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EFDED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Supraspinal interneurons: spinal interneurons involved in presynaptic  inhibition</a:t>
                      </a:r>
                      <a:endParaRPr sz="1200" u="none" strike="noStrike" cap="non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1200" u="none" strike="noStrike" cap="non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50" marB="91450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GABAA: facilitated by </a:t>
                      </a:r>
                      <a:r>
                        <a:rPr lang="en-US" sz="1200" u="none" strike="noStrike" cap="none">
                          <a:solidFill>
                            <a:schemeClr val="accent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benzodiazepine</a:t>
                      </a: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and  </a:t>
                      </a:r>
                      <a:r>
                        <a:rPr lang="en-US" sz="1200" u="none" strike="noStrike" cap="none">
                          <a:solidFill>
                            <a:schemeClr val="accent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zolpidem</a:t>
                      </a: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12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Inhibitory: increase CL conductance</a:t>
                      </a: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34275">
                <a:tc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GABAb: activated by </a:t>
                      </a:r>
                      <a:r>
                        <a:rPr lang="en-US" sz="1200" u="none" strike="noStrike" cap="none">
                          <a:solidFill>
                            <a:schemeClr val="accent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baclofen</a:t>
                      </a: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12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 Inhibitory (presynaptic): decrease ca conductance 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 Inhibitory (postsynaptic):  increase K conductance</a:t>
                      </a: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52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50" marB="91450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FA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</a:t>
                      </a: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Relay neurons at all levels 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50" marB="91450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-Four subtypes: NMDA subtype blocked by </a:t>
                      </a:r>
                      <a:r>
                        <a:rPr lang="en-US" sz="1200" u="none" strike="noStrike" cap="none">
                          <a:solidFill>
                            <a:schemeClr val="accent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phencyclidine</a:t>
                      </a: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1200" u="none" strike="noStrike" cap="non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 Metabotropic subtype  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50" marB="91450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 Excitatory: increase Ca or  cation conductance </a:t>
                      </a:r>
                      <a:endParaRPr sz="1200" u="none" strike="noStrike" cap="non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 inhibitory (presynaptic): decrease ca conductance </a:t>
                      </a:r>
                      <a:endParaRPr sz="1200" u="none" strike="noStrike" cap="non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&amp; decrease cAMP</a:t>
                      </a: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-Excitatory (postsynaptic): decrease K conductance &amp; increase IP3 &amp; DAG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50" marB="91450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58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50" marB="91450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4FB5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Interneurons in spinal cord and 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brainstem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50" marB="91450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Single subtype: blocked by strychnine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50" marB="91450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Inhibitory: increase CL conductance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50" marB="91450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15875">
                <a:tc row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50" marB="91450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1D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Cell body at all levels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50" marB="91450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Three major subtypes: </a:t>
                      </a:r>
                      <a:endParaRPr sz="1200" u="none" strike="noStrike" cap="non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mu, delta &amp; kappa.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50" marB="91450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Calibri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Inhibitory (presynaptic): decrease ca conductance 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Calibri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&amp; decrease cAMP</a:t>
                      </a: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97500">
                <a:tc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Inhibitory (postsynaptic) : increase K conductance, decrease cAMP</a:t>
                      </a:r>
                      <a:endParaRPr sz="120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37" name="Google Shape;337;p23"/>
          <p:cNvSpPr txBox="1"/>
          <p:nvPr/>
        </p:nvSpPr>
        <p:spPr>
          <a:xfrm rot="-5400000">
            <a:off x="119150" y="2282136"/>
            <a:ext cx="6807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US" sz="1300" b="1" i="0" u="none" strike="noStrike" cap="none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GABA</a:t>
            </a:r>
            <a:endParaRPr sz="1300" b="1" i="0" u="none" strike="noStrike" cap="none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8" name="Google Shape;338;p23"/>
          <p:cNvSpPr txBox="1"/>
          <p:nvPr/>
        </p:nvSpPr>
        <p:spPr>
          <a:xfrm rot="-5400000">
            <a:off x="-65950" y="5211220"/>
            <a:ext cx="10509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US" sz="1300" b="1" i="0" u="none" strike="noStrike" cap="none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Glutamate</a:t>
            </a:r>
            <a:endParaRPr sz="1300" b="1" i="0" u="none" strike="noStrike" cap="none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1" i="0" u="none" strike="noStrike" cap="none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39" name="Google Shape;339;p23"/>
          <p:cNvSpPr txBox="1"/>
          <p:nvPr/>
        </p:nvSpPr>
        <p:spPr>
          <a:xfrm rot="-5400000">
            <a:off x="20750" y="7279730"/>
            <a:ext cx="8775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US" sz="1300" b="1" i="0" u="none" strike="noStrike" cap="none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Glycine</a:t>
            </a:r>
            <a:endParaRPr sz="1300" b="1" i="0" u="none" strike="noStrike" cap="none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1" i="0" u="none" strike="noStrike" cap="none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40" name="Google Shape;340;p23"/>
          <p:cNvSpPr txBox="1"/>
          <p:nvPr/>
        </p:nvSpPr>
        <p:spPr>
          <a:xfrm rot="-5400000">
            <a:off x="-305500" y="8673084"/>
            <a:ext cx="15300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US" sz="1300" b="1" i="0" u="none" strike="noStrike" cap="none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Opioid peptide </a:t>
            </a:r>
            <a:endParaRPr sz="1300" b="1" i="0" u="none" strike="noStrike" cap="none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1" i="0" u="none" strike="noStrike" cap="none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41" name="Google Shape;341;p23"/>
          <p:cNvSpPr txBox="1">
            <a:spLocks noGrp="1"/>
          </p:cNvSpPr>
          <p:nvPr>
            <p:ph type="sldNum" idx="12"/>
          </p:nvPr>
        </p:nvSpPr>
        <p:spPr>
          <a:xfrm>
            <a:off x="6324250" y="9500500"/>
            <a:ext cx="450900" cy="42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10</a:t>
            </a:r>
            <a:endParaRPr sz="900" b="0" i="0" u="none" strike="noStrike" cap="none">
              <a:solidFill>
                <a:srgbClr val="8E95A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42" name="Google Shape;342;p23"/>
          <p:cNvSpPr txBox="1"/>
          <p:nvPr/>
        </p:nvSpPr>
        <p:spPr>
          <a:xfrm>
            <a:off x="5114000" y="33225"/>
            <a:ext cx="1661100" cy="428700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lgDash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الجدول هذا بروف يلدز قالت محذوف</a:t>
            </a:r>
            <a:endParaRPr sz="1200" b="1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24"/>
          <p:cNvSpPr/>
          <p:nvPr/>
        </p:nvSpPr>
        <p:spPr>
          <a:xfrm>
            <a:off x="0" y="0"/>
            <a:ext cx="6830400" cy="527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Questions</a:t>
            </a:r>
            <a:endParaRPr sz="3000" b="1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49" name="Google Shape;349;p24"/>
          <p:cNvSpPr/>
          <p:nvPr/>
        </p:nvSpPr>
        <p:spPr>
          <a:xfrm>
            <a:off x="55650" y="674375"/>
            <a:ext cx="1275000" cy="430800"/>
          </a:xfrm>
          <a:prstGeom prst="snipRoundRect">
            <a:avLst>
              <a:gd name="adj1" fmla="val 0"/>
              <a:gd name="adj2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MCQs</a:t>
            </a:r>
            <a:endParaRPr sz="1600"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50" name="Google Shape;350;p24"/>
          <p:cNvSpPr txBox="1"/>
          <p:nvPr/>
        </p:nvSpPr>
        <p:spPr>
          <a:xfrm>
            <a:off x="139700" y="1375975"/>
            <a:ext cx="6582900" cy="532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1: What are the altered levels of the neurotransmitters Serotonin and NorEpinephren in Depression? 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A- High levels of NE, low levels of 5HT    B- low levels of 5HT , high levels of NE 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C- Both are high                                         D- Both are low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2:  The Main intervention for antidepressant drugs is to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A- Increase NE            B- Decrease NE 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C- Increase Ach           D- Decrease 5HT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3: One of the side effects of blocking the dopaminergic receptors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A- Galactorrhea                           B- Vomiting	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C-  Ameliorate Parkinsons          D- Psychosis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4: An 85 year old man was having progressive memory loss, disorientation and alterations of mood for 10 years. Radiological examinations showed brain atrophy. what is the best drug to prescribe ?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A- Antimuscarinc drugs           B- Hyoscine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C- Diazepam                           D- Cholinomimetics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5:Increased Level of Glutamic Acid predisposes to which of the following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A- hyperprolactinemia      B- Epilepsy 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C- Treat psychosis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25"/>
          <p:cNvSpPr/>
          <p:nvPr/>
        </p:nvSpPr>
        <p:spPr>
          <a:xfrm>
            <a:off x="0" y="0"/>
            <a:ext cx="6830400" cy="527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Questions</a:t>
            </a:r>
            <a:endParaRPr sz="3000" b="1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57" name="Google Shape;357;p25"/>
          <p:cNvSpPr/>
          <p:nvPr/>
        </p:nvSpPr>
        <p:spPr>
          <a:xfrm>
            <a:off x="55650" y="5855975"/>
            <a:ext cx="1275000" cy="430800"/>
          </a:xfrm>
          <a:prstGeom prst="snipRoundRect">
            <a:avLst>
              <a:gd name="adj1" fmla="val 0"/>
              <a:gd name="adj2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SAQ</a:t>
            </a:r>
            <a:endParaRPr sz="1600"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58" name="Google Shape;358;p25"/>
          <p:cNvSpPr txBox="1"/>
          <p:nvPr/>
        </p:nvSpPr>
        <p:spPr>
          <a:xfrm>
            <a:off x="257250" y="6383275"/>
            <a:ext cx="6343500" cy="168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Q1 - Is Ach an inhibitory or excitatory neurotransmitter?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Depends on its action and the receptor its binding to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Q2- Serotonin plays an important in?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Regulation of mood , sleep , appetite , pain, and perception.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some cognitive function ; memory and learning.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59" name="Google Shape;359;p25"/>
          <p:cNvSpPr txBox="1"/>
          <p:nvPr/>
        </p:nvSpPr>
        <p:spPr>
          <a:xfrm>
            <a:off x="0" y="1219200"/>
            <a:ext cx="64209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6:The main Inhibitory neurotransmitter in the brain</a:t>
            </a: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A- Acetylcholine         B- NorAdrenaline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C- Gaba                     D- 5HT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7:Increased Brain level of Ach predisposes to</a:t>
            </a: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A- Alzheimar               B- Parkinson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C- Depression             D- Mania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8:Diseases that are influenced by the changes in 5HT in the brain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A- Depression           B- OCDs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C- Vomiting                D- All of them 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60" name="Google Shape;360;p25"/>
          <p:cNvSpPr/>
          <p:nvPr/>
        </p:nvSpPr>
        <p:spPr>
          <a:xfrm>
            <a:off x="55650" y="674375"/>
            <a:ext cx="1275000" cy="430800"/>
          </a:xfrm>
          <a:prstGeom prst="snipRoundRect">
            <a:avLst>
              <a:gd name="adj1" fmla="val 0"/>
              <a:gd name="adj2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MCQs</a:t>
            </a:r>
            <a:endParaRPr sz="1600"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61" name="Google Shape;361;p25"/>
          <p:cNvSpPr txBox="1"/>
          <p:nvPr/>
        </p:nvSpPr>
        <p:spPr>
          <a:xfrm>
            <a:off x="5322150" y="4005475"/>
            <a:ext cx="1431000" cy="184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MCQs Answers:</a:t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1- D</a:t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2- A</a:t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3- A</a:t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4- D</a:t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5- B</a:t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6- C</a:t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7- B</a:t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8- D</a:t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7" name="Google Shape;367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9144000"/>
            <a:ext cx="590550" cy="590550"/>
          </a:xfrm>
          <a:prstGeom prst="rect">
            <a:avLst/>
          </a:prstGeom>
          <a:noFill/>
          <a:ln>
            <a:noFill/>
          </a:ln>
        </p:spPr>
      </p:pic>
      <p:sp>
        <p:nvSpPr>
          <p:cNvPr id="368" name="Google Shape;368;p26"/>
          <p:cNvSpPr txBox="1"/>
          <p:nvPr/>
        </p:nvSpPr>
        <p:spPr>
          <a:xfrm>
            <a:off x="742950" y="9251150"/>
            <a:ext cx="1644900" cy="38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@Pharma4370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69" name="Google Shape;369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71800" y="9144000"/>
            <a:ext cx="590550" cy="590550"/>
          </a:xfrm>
          <a:prstGeom prst="rect">
            <a:avLst/>
          </a:prstGeom>
          <a:noFill/>
          <a:ln>
            <a:noFill/>
          </a:ln>
        </p:spPr>
      </p:pic>
      <p:sp>
        <p:nvSpPr>
          <p:cNvPr id="370" name="Google Shape;370;p26"/>
          <p:cNvSpPr txBox="1"/>
          <p:nvPr/>
        </p:nvSpPr>
        <p:spPr>
          <a:xfrm>
            <a:off x="3582600" y="9209150"/>
            <a:ext cx="2361000" cy="4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Pharm437@gmail.com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1" name="Google Shape;371;p26"/>
          <p:cNvSpPr/>
          <p:nvPr/>
        </p:nvSpPr>
        <p:spPr>
          <a:xfrm>
            <a:off x="55850" y="6401650"/>
            <a:ext cx="2124900" cy="339900"/>
          </a:xfrm>
          <a:prstGeom prst="snipRoundRect">
            <a:avLst>
              <a:gd name="adj1" fmla="val 0"/>
              <a:gd name="adj2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600" b="1">
                <a:latin typeface="Century Gothic"/>
                <a:ea typeface="Century Gothic"/>
                <a:cs typeface="Century Gothic"/>
                <a:sym typeface="Century Gothic"/>
              </a:rPr>
              <a:t>References:</a:t>
            </a:r>
            <a:endParaRPr sz="1600" b="1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72" name="Google Shape;372;p26"/>
          <p:cNvSpPr txBox="1"/>
          <p:nvPr/>
        </p:nvSpPr>
        <p:spPr>
          <a:xfrm>
            <a:off x="1929000" y="883400"/>
            <a:ext cx="3000000" cy="59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Team leaders:</a:t>
            </a:r>
            <a:endParaRPr sz="30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73" name="Google Shape;373;p26"/>
          <p:cNvSpPr txBox="1"/>
          <p:nvPr/>
        </p:nvSpPr>
        <p:spPr>
          <a:xfrm>
            <a:off x="1747200" y="2102600"/>
            <a:ext cx="3363600" cy="59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Team Members: </a:t>
            </a:r>
            <a:endParaRPr sz="30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74" name="Google Shape;374;p26"/>
          <p:cNvSpPr txBox="1"/>
          <p:nvPr/>
        </p:nvSpPr>
        <p:spPr>
          <a:xfrm>
            <a:off x="1357950" y="8535200"/>
            <a:ext cx="3989700" cy="4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Special thank for team 435 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75" name="Google Shape;375;p26"/>
          <p:cNvSpPr/>
          <p:nvPr/>
        </p:nvSpPr>
        <p:spPr>
          <a:xfrm>
            <a:off x="4784400" y="8664050"/>
            <a:ext cx="250200" cy="221700"/>
          </a:xfrm>
          <a:prstGeom prst="heart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6" name="Google Shape;376;p26"/>
          <p:cNvSpPr txBox="1"/>
          <p:nvPr/>
        </p:nvSpPr>
        <p:spPr>
          <a:xfrm>
            <a:off x="71650" y="6756200"/>
            <a:ext cx="4711800" cy="10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- Doctors’ slides and notes.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- Pharmacology Team 435.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aseline="300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 baseline="300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7" name="Google Shape;377;p26"/>
          <p:cNvSpPr txBox="1"/>
          <p:nvPr/>
        </p:nvSpPr>
        <p:spPr>
          <a:xfrm>
            <a:off x="1499850" y="2618950"/>
            <a:ext cx="3858300" cy="316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 err="1">
                <a:latin typeface="Century Gothic"/>
                <a:ea typeface="Century Gothic"/>
                <a:cs typeface="Century Gothic"/>
                <a:sym typeface="Century Gothic"/>
              </a:rPr>
              <a:t>Rinad</a:t>
            </a:r>
            <a:r>
              <a:rPr lang="en-US" sz="2000" dirty="0"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2000" dirty="0" err="1">
                <a:latin typeface="Century Gothic"/>
                <a:ea typeface="Century Gothic"/>
                <a:cs typeface="Century Gothic"/>
                <a:sym typeface="Century Gothic"/>
              </a:rPr>
              <a:t>Alghoraiby</a:t>
            </a:r>
            <a:endParaRPr sz="20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latin typeface="Century Gothic"/>
                <a:ea typeface="Century Gothic"/>
                <a:cs typeface="Century Gothic"/>
                <a:sym typeface="Century Gothic"/>
              </a:rPr>
              <a:t>Dana </a:t>
            </a:r>
            <a:r>
              <a:rPr lang="en-US" sz="2000" dirty="0" err="1">
                <a:latin typeface="Century Gothic"/>
                <a:ea typeface="Century Gothic"/>
                <a:cs typeface="Century Gothic"/>
                <a:sym typeface="Century Gothic"/>
              </a:rPr>
              <a:t>Alkadi</a:t>
            </a:r>
            <a:endParaRPr sz="20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latin typeface="Century Gothic"/>
                <a:ea typeface="Century Gothic"/>
                <a:cs typeface="Century Gothic"/>
                <a:sym typeface="Century Gothic"/>
              </a:rPr>
              <a:t>Rahaf </a:t>
            </a:r>
            <a:r>
              <a:rPr lang="en-US" sz="2000" dirty="0" err="1">
                <a:latin typeface="Century Gothic"/>
                <a:ea typeface="Century Gothic"/>
                <a:cs typeface="Century Gothic"/>
                <a:sym typeface="Century Gothic"/>
              </a:rPr>
              <a:t>Althnayan</a:t>
            </a:r>
            <a:endParaRPr sz="20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latin typeface="Century Gothic"/>
                <a:ea typeface="Century Gothic"/>
                <a:cs typeface="Century Gothic"/>
                <a:sym typeface="Century Gothic"/>
              </a:rPr>
              <a:t>Sara </a:t>
            </a:r>
            <a:r>
              <a:rPr lang="en-US" sz="2000" dirty="0" err="1">
                <a:latin typeface="Century Gothic"/>
                <a:ea typeface="Century Gothic"/>
                <a:cs typeface="Century Gothic"/>
                <a:sym typeface="Century Gothic"/>
              </a:rPr>
              <a:t>Alsultan</a:t>
            </a:r>
            <a:endParaRPr sz="20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 err="1">
                <a:latin typeface="Century Gothic"/>
                <a:ea typeface="Century Gothic"/>
                <a:cs typeface="Century Gothic"/>
                <a:sym typeface="Century Gothic"/>
              </a:rPr>
              <a:t>Munira</a:t>
            </a:r>
            <a:r>
              <a:rPr lang="en-US" sz="2000" dirty="0">
                <a:latin typeface="Century Gothic"/>
                <a:ea typeface="Century Gothic"/>
                <a:cs typeface="Century Gothic"/>
                <a:sym typeface="Century Gothic"/>
              </a:rPr>
              <a:t> Al-</a:t>
            </a:r>
            <a:r>
              <a:rPr lang="en-US" sz="2000" dirty="0" err="1">
                <a:latin typeface="Century Gothic"/>
                <a:ea typeface="Century Gothic"/>
                <a:cs typeface="Century Gothic"/>
                <a:sym typeface="Century Gothic"/>
              </a:rPr>
              <a:t>Hadlg</a:t>
            </a:r>
            <a:endParaRPr sz="20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latin typeface="Century Gothic"/>
                <a:ea typeface="Century Gothic"/>
                <a:cs typeface="Century Gothic"/>
                <a:sym typeface="Century Gothic"/>
              </a:rPr>
              <a:t>Rotana </a:t>
            </a:r>
            <a:r>
              <a:rPr lang="en-US" sz="2000" dirty="0" err="1">
                <a:latin typeface="Century Gothic"/>
                <a:ea typeface="Century Gothic"/>
                <a:cs typeface="Century Gothic"/>
                <a:sym typeface="Century Gothic"/>
              </a:rPr>
              <a:t>Khateeb</a:t>
            </a:r>
            <a:endParaRPr sz="20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 err="1">
                <a:latin typeface="Century Gothic"/>
                <a:ea typeface="Century Gothic"/>
                <a:cs typeface="Century Gothic"/>
                <a:sym typeface="Century Gothic"/>
              </a:rPr>
              <a:t>Ghada</a:t>
            </a:r>
            <a:r>
              <a:rPr lang="en-US" sz="2000" dirty="0"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2000" dirty="0" err="1">
                <a:latin typeface="Century Gothic"/>
                <a:ea typeface="Century Gothic"/>
                <a:cs typeface="Century Gothic"/>
                <a:sym typeface="Century Gothic"/>
              </a:rPr>
              <a:t>Almuhanna</a:t>
            </a:r>
            <a:endParaRPr sz="20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 err="1">
                <a:latin typeface="Century Gothic"/>
                <a:ea typeface="Century Gothic"/>
                <a:cs typeface="Century Gothic"/>
                <a:sym typeface="Century Gothic"/>
              </a:rPr>
              <a:t>Khuloud</a:t>
            </a:r>
            <a:r>
              <a:rPr lang="en-US" sz="2000" dirty="0"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2000" dirty="0" err="1">
                <a:latin typeface="Century Gothic"/>
                <a:ea typeface="Century Gothic"/>
                <a:cs typeface="Century Gothic"/>
                <a:sym typeface="Century Gothic"/>
              </a:rPr>
              <a:t>Alwehaibi</a:t>
            </a:r>
            <a:endParaRPr sz="20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Sultan </a:t>
            </a:r>
            <a:r>
              <a:rPr lang="en-US" sz="2000" dirty="0" err="1">
                <a:latin typeface="Century Gothic"/>
                <a:ea typeface="Century Gothic"/>
                <a:cs typeface="Century Gothic"/>
                <a:sym typeface="Century Gothic"/>
              </a:rPr>
              <a:t>Alnasser</a:t>
            </a:r>
            <a:r>
              <a:rPr lang="en-US" sz="2000" dirty="0"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 sz="2000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latin typeface="Century Gothic"/>
                <a:ea typeface="Century Gothic"/>
                <a:cs typeface="Century Gothic"/>
                <a:sym typeface="Century Gothic"/>
              </a:rPr>
              <a:t>Adel </a:t>
            </a:r>
            <a:r>
              <a:rPr lang="en-US" sz="2000" dirty="0" err="1">
                <a:latin typeface="Century Gothic"/>
                <a:ea typeface="Century Gothic"/>
                <a:cs typeface="Century Gothic"/>
                <a:sym typeface="Century Gothic"/>
              </a:rPr>
              <a:t>Alsuhaibani</a:t>
            </a:r>
            <a:endParaRPr sz="200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78" name="Google Shape;378;p26"/>
          <p:cNvSpPr txBox="1"/>
          <p:nvPr/>
        </p:nvSpPr>
        <p:spPr>
          <a:xfrm>
            <a:off x="0" y="1337875"/>
            <a:ext cx="6778800" cy="82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Ghaida Saad Alsanad 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Omar Alsuhaibani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4"/>
          <p:cNvSpPr/>
          <p:nvPr/>
        </p:nvSpPr>
        <p:spPr>
          <a:xfrm>
            <a:off x="0" y="0"/>
            <a:ext cx="6858000" cy="619932"/>
          </a:xfrm>
          <a:prstGeom prst="rect">
            <a:avLst/>
          </a:prstGeom>
          <a:solidFill>
            <a:srgbClr val="3BB8B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Neurotransmitters</a:t>
            </a:r>
            <a:endParaRPr sz="2400" b="1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5" name="Google Shape;105;p14"/>
          <p:cNvSpPr/>
          <p:nvPr/>
        </p:nvSpPr>
        <p:spPr>
          <a:xfrm>
            <a:off x="206450" y="1398699"/>
            <a:ext cx="6378900" cy="20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b="1" i="0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Endogenous</a:t>
            </a:r>
            <a:r>
              <a:rPr lang="en-US" i="0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chemicals or chemical messengers that enable neurotransmission that transmit signals from a neuron to </a:t>
            </a:r>
            <a:endParaRPr i="0" strike="noStrike" cap="none"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i="0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 target cell across a synapse. </a:t>
            </a:r>
            <a:endParaRPr i="0" strike="noStrike" cap="none"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i="0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i="0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 They packed into </a:t>
            </a:r>
            <a:r>
              <a:rPr lang="en-US" b="1" i="0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synaptic vesicles</a:t>
            </a:r>
            <a:r>
              <a:rPr lang="en-US" i="0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under the membrane in the axon terminal, on the </a:t>
            </a:r>
            <a:r>
              <a:rPr lang="en-US" b="1" i="0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presynaptic side.</a:t>
            </a:r>
            <a:endParaRPr b="1" i="0" strike="noStrike" cap="none"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endParaRPr i="0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i="0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 They are released into &amp; diffuse across the synaptic cleft to bind to a specific receptors on the </a:t>
            </a:r>
            <a:r>
              <a:rPr lang="en-US" b="1" i="0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postsynaptic side.</a:t>
            </a:r>
            <a:endParaRPr b="1" i="0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106" name="Google Shape;106;p14"/>
          <p:cNvGraphicFramePr/>
          <p:nvPr/>
        </p:nvGraphicFramePr>
        <p:xfrm>
          <a:off x="57067" y="3491346"/>
          <a:ext cx="6760050" cy="6325750"/>
        </p:xfrm>
        <a:graphic>
          <a:graphicData uri="http://schemas.openxmlformats.org/drawingml/2006/table">
            <a:tbl>
              <a:tblPr firstRow="1" bandRow="1">
                <a:noFill/>
                <a:tableStyleId>{0F313AAE-DD90-4CC6-BDDD-1A0A44FCF3DC}</a:tableStyleId>
              </a:tblPr>
              <a:tblGrid>
                <a:gridCol w="2527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2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680275">
                <a:tc>
                  <a:txBody>
                    <a:bodyPr/>
                    <a:lstStyle/>
                    <a:p>
                      <a:pPr marL="0" marR="0" lvl="0" indent="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50"/>
                        <a:buFont typeface="Arial"/>
                        <a:buNone/>
                      </a:pPr>
                      <a:endParaRPr sz="1350" u="none" strike="noStrike" cap="none"/>
                    </a:p>
                  </a:txBody>
                  <a:tcPr marL="91450" marR="91450" marT="45725" marB="45725">
                    <a:lnL w="9525" cap="flat" cmpd="sng">
                      <a:solidFill>
                        <a:schemeClr val="accent1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50"/>
                        <a:buFont typeface="Arial"/>
                        <a:buNone/>
                      </a:pPr>
                      <a:endParaRPr sz="1350" u="none" strike="noStrike" cap="none"/>
                    </a:p>
                  </a:txBody>
                  <a:tcPr marL="91450" marR="91450" marT="45725" marB="45725">
                    <a:lnL w="9525" cap="flat" cmpd="sng">
                      <a:solidFill>
                        <a:schemeClr val="accent1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454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ts val="1350"/>
                        <a:buFont typeface="Century Gothic"/>
                        <a:buNone/>
                      </a:pPr>
                      <a:r>
                        <a:rPr lang="en-US" sz="1350" u="none" strike="noStrike" cap="none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 membrane action potential arriving at the terminal opens axonal Ca channels; Ca inflow releases neurotransmitter molecules from many vesicles by fusing the vesicle membranes to the nerve terminal membrane.</a:t>
                      </a:r>
                      <a:endParaRPr sz="14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ts val="1350"/>
                        <a:buFont typeface="Century Gothic"/>
                        <a:buNone/>
                      </a:pPr>
                      <a:r>
                        <a:rPr lang="en-US" sz="1350" u="none" strike="noStrike" cap="none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Membrane fusion generates an opening through which the molecules are expelled into the synaptic cleft via exocytosis.</a:t>
                      </a:r>
                      <a:endParaRPr sz="1400" u="none" strike="noStrike" cap="none"/>
                    </a:p>
                  </a:txBody>
                  <a:tcPr marL="91450" marR="91450" marT="45725" marB="45725" anchor="ctr">
                    <a:lnL w="9525" cap="flat" cmpd="sng">
                      <a:solidFill>
                        <a:schemeClr val="accent1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50"/>
                        <a:buFont typeface="Arial"/>
                        <a:buNone/>
                      </a:pPr>
                      <a:endParaRPr sz="1350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50"/>
                        <a:buFont typeface="Arial"/>
                        <a:buNone/>
                      </a:pPr>
                      <a:r>
                        <a:rPr lang="en-US" sz="1350" u="none" strike="noStrike" cap="non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The neurotransmitter-receptor interaction must be terminated quickly to allow rapid, repeated activation of receptors. </a:t>
                      </a:r>
                      <a:r>
                        <a:rPr lang="en-US" sz="1350" b="1" u="none" strike="noStrike" cap="non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One of the following can happen to neurotransmitters that have interacted with receptors</a:t>
                      </a:r>
                      <a:r>
                        <a:rPr lang="en-US" sz="1350" u="none" strike="noStrike" cap="non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: </a:t>
                      </a:r>
                      <a:endParaRPr sz="135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50"/>
                        <a:buFont typeface="Arial"/>
                        <a:buNone/>
                      </a:pPr>
                      <a:r>
                        <a:rPr lang="en-US" sz="1350" b="1" u="none" strike="noStrike" cap="non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1-</a:t>
                      </a:r>
                      <a:r>
                        <a:rPr lang="en-US" sz="1350" u="none" strike="noStrike" cap="non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They can be quickly </a:t>
                      </a:r>
                      <a:r>
                        <a:rPr lang="en-US" sz="1350" b="1" u="none" strike="noStrike" cap="non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pumped back </a:t>
                      </a:r>
                      <a:r>
                        <a:rPr lang="en-US" sz="1350" u="none" strike="noStrike" cap="non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into the presynaptic nerve terminals by active, ATP- dependent processes (reuptake).</a:t>
                      </a:r>
                      <a:br>
                        <a:rPr lang="en-US" sz="1350" u="none" strike="noStrike" cap="non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</a:br>
                      <a:r>
                        <a:rPr lang="en-US" sz="1350" b="1" u="none" strike="noStrike" cap="non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2- </a:t>
                      </a:r>
                      <a:r>
                        <a:rPr lang="en-US" sz="1350" u="none" strike="noStrike" cap="non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They can be </a:t>
                      </a:r>
                      <a:r>
                        <a:rPr lang="en-US" sz="1350" b="1" u="none" strike="noStrike" cap="non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destroyed</a:t>
                      </a:r>
                      <a:r>
                        <a:rPr lang="en-US" sz="1350" u="none" strike="noStrike" cap="non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by enzymes near the receptors. </a:t>
                      </a:r>
                      <a:endParaRPr sz="135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50"/>
                        <a:buFont typeface="Arial"/>
                        <a:buNone/>
                      </a:pPr>
                      <a:r>
                        <a:rPr lang="en-US" sz="1350" b="1" u="none" strike="noStrike" cap="non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3- </a:t>
                      </a:r>
                      <a:r>
                        <a:rPr lang="en-US" sz="1350" u="none" strike="noStrike" cap="non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They can </a:t>
                      </a:r>
                      <a:r>
                        <a:rPr lang="en-US" sz="1350" b="1" u="none" strike="noStrike" cap="non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diffuse</a:t>
                      </a:r>
                      <a:r>
                        <a:rPr lang="en-US" sz="1350" u="none" strike="noStrike" cap="non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into the surrounding area and be removed.</a:t>
                      </a:r>
                      <a:br>
                        <a:rPr lang="en-US" sz="1350" u="none" strike="noStrike" cap="non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</a:br>
                      <a:r>
                        <a:rPr lang="en-US" sz="1350" u="none" strike="noStrike" cap="none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Neurotransmitters taken up by the nerve terminals are repackaged in vesicles for reuse. </a:t>
                      </a:r>
                      <a:endParaRPr sz="1350" u="none" strike="noStrike" cap="none"/>
                    </a:p>
                  </a:txBody>
                  <a:tcPr marL="91450" marR="91450" marT="45725" marB="45725" anchor="ctr">
                    <a:lnL w="9525" cap="flat" cmpd="sng">
                      <a:solidFill>
                        <a:schemeClr val="accent1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07" name="Google Shape;107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7683" y="3907527"/>
            <a:ext cx="2232048" cy="18493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354902" y="3839806"/>
            <a:ext cx="2578538" cy="2050191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14"/>
          <p:cNvSpPr/>
          <p:nvPr/>
        </p:nvSpPr>
        <p:spPr>
          <a:xfrm>
            <a:off x="57067" y="877743"/>
            <a:ext cx="2081571" cy="370822"/>
          </a:xfrm>
          <a:prstGeom prst="snipRoundRect">
            <a:avLst>
              <a:gd name="adj1" fmla="val 0"/>
              <a:gd name="adj2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What are they?</a:t>
            </a: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0" name="Google Shape;110;p14"/>
          <p:cNvSpPr txBox="1">
            <a:spLocks noGrp="1"/>
          </p:cNvSpPr>
          <p:nvPr>
            <p:ph type="sldNum" idx="12"/>
          </p:nvPr>
        </p:nvSpPr>
        <p:spPr>
          <a:xfrm>
            <a:off x="5155969" y="9401041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</a:t>
            </a:r>
            <a:endParaRPr sz="900" b="0" i="0" u="none" strike="noStrike" cap="none">
              <a:solidFill>
                <a:srgbClr val="8E95A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1" name="Google Shape;111;p14"/>
          <p:cNvSpPr txBox="1"/>
          <p:nvPr/>
        </p:nvSpPr>
        <p:spPr>
          <a:xfrm>
            <a:off x="5691325" y="6247825"/>
            <a:ext cx="1007700" cy="370800"/>
          </a:xfrm>
          <a:prstGeom prst="rect">
            <a:avLst/>
          </a:prstGeom>
          <a:noFill/>
          <a:ln w="9525" cap="flat" cmpd="sng">
            <a:solidFill>
              <a:srgbClr val="C27BA0"/>
            </a:solidFill>
            <a:prstDash val="lgDash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C27BA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Girls slide </a:t>
            </a:r>
            <a:endParaRPr>
              <a:solidFill>
                <a:srgbClr val="C27BA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5"/>
          <p:cNvSpPr/>
          <p:nvPr/>
        </p:nvSpPr>
        <p:spPr>
          <a:xfrm>
            <a:off x="442500" y="4632650"/>
            <a:ext cx="5832000" cy="893700"/>
          </a:xfrm>
          <a:prstGeom prst="round2DiagRect">
            <a:avLst>
              <a:gd name="adj1" fmla="val 16667"/>
              <a:gd name="adj2" fmla="val 0"/>
            </a:avLst>
          </a:prstGeom>
          <a:noFill/>
          <a:ln w="9525" cap="flat" cmpd="sng">
            <a:solidFill>
              <a:srgbClr val="F4E0B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Understand how drugs can affect the CNS </a:t>
            </a:r>
            <a:r>
              <a:rPr lang="en-US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selectively</a:t>
            </a:r>
            <a:r>
              <a:rPr lang="en-US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to relieve pain, improve attention, induce sleep, reduce appetite, suppress disordered movements …. ect.</a:t>
            </a:r>
            <a:endParaRPr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7" name="Google Shape;117;p15"/>
          <p:cNvSpPr/>
          <p:nvPr/>
        </p:nvSpPr>
        <p:spPr>
          <a:xfrm>
            <a:off x="442500" y="5728225"/>
            <a:ext cx="5832000" cy="747600"/>
          </a:xfrm>
          <a:prstGeom prst="round2DiagRect">
            <a:avLst>
              <a:gd name="adj1" fmla="val 16667"/>
              <a:gd name="adj2" fmla="val 0"/>
            </a:avLst>
          </a:prstGeom>
          <a:noFill/>
          <a:ln w="9525" cap="flat" cmpd="sng">
            <a:solidFill>
              <a:srgbClr val="E8D6F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To provide the means to develop appropriate drugs to correct pathophysiological events in the abnormal CNS. </a:t>
            </a:r>
            <a:endParaRPr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pSp>
        <p:nvGrpSpPr>
          <p:cNvPr id="118" name="Google Shape;118;p15"/>
          <p:cNvGrpSpPr/>
          <p:nvPr/>
        </p:nvGrpSpPr>
        <p:grpSpPr>
          <a:xfrm>
            <a:off x="133091" y="33365"/>
            <a:ext cx="6525925" cy="3746378"/>
            <a:chOff x="-275091" y="125590"/>
            <a:chExt cx="6525925" cy="3740020"/>
          </a:xfrm>
        </p:grpSpPr>
        <p:sp>
          <p:nvSpPr>
            <p:cNvPr id="119" name="Google Shape;119;p15"/>
            <p:cNvSpPr/>
            <p:nvPr/>
          </p:nvSpPr>
          <p:spPr>
            <a:xfrm>
              <a:off x="-275091" y="1557209"/>
              <a:ext cx="1781700" cy="929700"/>
            </a:xfrm>
            <a:prstGeom prst="roundRect">
              <a:avLst>
                <a:gd name="adj" fmla="val 1000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" name="Google Shape;120;p15"/>
            <p:cNvSpPr txBox="1"/>
            <p:nvPr/>
          </p:nvSpPr>
          <p:spPr>
            <a:xfrm>
              <a:off x="-198290" y="1634092"/>
              <a:ext cx="1617600" cy="875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875" tIns="8875" rIns="8875" bIns="8875" anchor="ctr" anchorCtr="0">
              <a:noAutofit/>
            </a:bodyPr>
            <a:lstStyle/>
            <a:p>
              <a:pPr marL="0" marR="0" lvl="0" indent="0" algn="ctr" rtl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600" b="1" i="0" u="none" strike="noStrike" cap="none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Examples of neurotransmitter</a:t>
              </a:r>
              <a:endParaRPr sz="16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21" name="Google Shape;121;p15"/>
            <p:cNvSpPr/>
            <p:nvPr/>
          </p:nvSpPr>
          <p:spPr>
            <a:xfrm rot="-4241495">
              <a:off x="1029626" y="1336310"/>
              <a:ext cx="1425148" cy="26517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59998"/>
                  </a:moveTo>
                  <a:lnTo>
                    <a:pt x="120000" y="59998"/>
                  </a:lnTo>
                </a:path>
              </a:pathLst>
            </a:custGeom>
            <a:noFill/>
            <a:ln w="9525" cap="flat" cmpd="sng">
              <a:solidFill>
                <a:srgbClr val="75707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" name="Google Shape;122;p15"/>
            <p:cNvSpPr txBox="1"/>
            <p:nvPr/>
          </p:nvSpPr>
          <p:spPr>
            <a:xfrm rot="-4241495">
              <a:off x="1706572" y="1313940"/>
              <a:ext cx="71257" cy="712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endParaRPr sz="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23" name="Google Shape;123;p15"/>
            <p:cNvSpPr/>
            <p:nvPr/>
          </p:nvSpPr>
          <p:spPr>
            <a:xfrm>
              <a:off x="1977815" y="321013"/>
              <a:ext cx="1617614" cy="712122"/>
            </a:xfrm>
            <a:prstGeom prst="roundRect">
              <a:avLst>
                <a:gd name="adj" fmla="val 10000"/>
              </a:avLst>
            </a:prstGeom>
            <a:solidFill>
              <a:srgbClr val="5493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15"/>
            <p:cNvSpPr txBox="1"/>
            <p:nvPr/>
          </p:nvSpPr>
          <p:spPr>
            <a:xfrm>
              <a:off x="1998672" y="341870"/>
              <a:ext cx="1575900" cy="6704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425" tIns="11425" rIns="11425" bIns="1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b="1" i="0" u="none" strike="noStrike" cap="none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Amino acids:</a:t>
              </a:r>
              <a:endParaRPr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25" name="Google Shape;125;p15"/>
            <p:cNvSpPr/>
            <p:nvPr/>
          </p:nvSpPr>
          <p:spPr>
            <a:xfrm>
              <a:off x="3595430" y="663816"/>
              <a:ext cx="471229" cy="26517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59998"/>
                  </a:moveTo>
                  <a:lnTo>
                    <a:pt x="120000" y="59998"/>
                  </a:lnTo>
                </a:path>
              </a:pathLst>
            </a:custGeom>
            <a:noFill/>
            <a:ln w="9525" cap="flat" cmpd="sng">
              <a:solidFill>
                <a:srgbClr val="75707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15"/>
            <p:cNvSpPr txBox="1"/>
            <p:nvPr/>
          </p:nvSpPr>
          <p:spPr>
            <a:xfrm>
              <a:off x="3819264" y="665294"/>
              <a:ext cx="23561" cy="2356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endParaRPr sz="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27" name="Google Shape;127;p15"/>
            <p:cNvSpPr/>
            <p:nvPr/>
          </p:nvSpPr>
          <p:spPr>
            <a:xfrm>
              <a:off x="4066660" y="275325"/>
              <a:ext cx="2164265" cy="803500"/>
            </a:xfrm>
            <a:prstGeom prst="roundRect">
              <a:avLst>
                <a:gd name="adj" fmla="val 1000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5"/>
            <p:cNvSpPr txBox="1"/>
            <p:nvPr/>
          </p:nvSpPr>
          <p:spPr>
            <a:xfrm>
              <a:off x="4090199" y="125590"/>
              <a:ext cx="2117100" cy="929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875" tIns="8875" rIns="8875" bIns="88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200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200" b="0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Glutamate (Glu), gamma aminobutryic acid (GABA) </a:t>
              </a:r>
              <a:endParaRPr sz="1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900">
                  <a:solidFill>
                    <a:schemeClr val="accen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 Dr.Yieldz note : glycine is the main inhibitory neurotransmitter in the spinal cord </a:t>
              </a:r>
              <a:r>
                <a:rPr lang="en-US" sz="900" b="0" i="0" u="none" strike="noStrike" cap="none">
                  <a:solidFill>
                    <a:srgbClr val="171616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 </a:t>
              </a:r>
              <a:endParaRPr sz="900" b="0" i="0" u="none" strike="noStrike" cap="none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29" name="Google Shape;129;p15"/>
            <p:cNvSpPr/>
            <p:nvPr/>
          </p:nvSpPr>
          <p:spPr>
            <a:xfrm rot="-2424801">
              <a:off x="1432745" y="1808185"/>
              <a:ext cx="618909" cy="26517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59998"/>
                  </a:moveTo>
                  <a:lnTo>
                    <a:pt x="120000" y="59998"/>
                  </a:lnTo>
                </a:path>
              </a:pathLst>
            </a:custGeom>
            <a:noFill/>
            <a:ln w="9525" cap="flat" cmpd="sng">
              <a:solidFill>
                <a:srgbClr val="75707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15"/>
            <p:cNvSpPr txBox="1"/>
            <p:nvPr/>
          </p:nvSpPr>
          <p:spPr>
            <a:xfrm rot="-2424801">
              <a:off x="1726728" y="1805971"/>
              <a:ext cx="30945" cy="3094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endParaRPr sz="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31" name="Google Shape;131;p15"/>
            <p:cNvSpPr/>
            <p:nvPr/>
          </p:nvSpPr>
          <p:spPr>
            <a:xfrm>
              <a:off x="1977815" y="1247036"/>
              <a:ext cx="1581447" cy="747576"/>
            </a:xfrm>
            <a:prstGeom prst="roundRect">
              <a:avLst>
                <a:gd name="adj" fmla="val 10000"/>
              </a:avLst>
            </a:prstGeom>
            <a:solidFill>
              <a:srgbClr val="31BB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15"/>
            <p:cNvSpPr txBox="1"/>
            <p:nvPr/>
          </p:nvSpPr>
          <p:spPr>
            <a:xfrm>
              <a:off x="1999711" y="1268932"/>
              <a:ext cx="1537655" cy="70378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875" tIns="8875" rIns="8875" bIns="88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b="1" i="0" u="none" strike="noStrike" cap="none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Monoamines &amp; other biogenic amines:</a:t>
              </a:r>
              <a:endParaRPr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33" name="Google Shape;133;p15"/>
            <p:cNvSpPr/>
            <p:nvPr/>
          </p:nvSpPr>
          <p:spPr>
            <a:xfrm>
              <a:off x="3559263" y="1607566"/>
              <a:ext cx="471229" cy="26517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59998"/>
                  </a:moveTo>
                  <a:lnTo>
                    <a:pt x="120000" y="59998"/>
                  </a:lnTo>
                </a:path>
              </a:pathLst>
            </a:custGeom>
            <a:noFill/>
            <a:ln w="9525" cap="flat" cmpd="sng">
              <a:solidFill>
                <a:srgbClr val="75707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" name="Google Shape;134;p15"/>
            <p:cNvSpPr txBox="1"/>
            <p:nvPr/>
          </p:nvSpPr>
          <p:spPr>
            <a:xfrm>
              <a:off x="3783097" y="1609044"/>
              <a:ext cx="23561" cy="2356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endParaRPr sz="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35" name="Google Shape;135;p15"/>
            <p:cNvSpPr/>
            <p:nvPr/>
          </p:nvSpPr>
          <p:spPr>
            <a:xfrm>
              <a:off x="4030493" y="1167180"/>
              <a:ext cx="2190500" cy="907288"/>
            </a:xfrm>
            <a:prstGeom prst="roundRect">
              <a:avLst>
                <a:gd name="adj" fmla="val 1000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" name="Google Shape;136;p15"/>
            <p:cNvSpPr txBox="1"/>
            <p:nvPr/>
          </p:nvSpPr>
          <p:spPr>
            <a:xfrm>
              <a:off x="4057067" y="1193754"/>
              <a:ext cx="2137352" cy="85414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875" tIns="8875" rIns="8875" bIns="88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200" b="0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Dopamine (DA), Norepinephrine (NE), Serotonin (5-HT) </a:t>
              </a:r>
              <a:r>
                <a:rPr lang="en-US" sz="1200">
                  <a:solidFill>
                    <a:schemeClr val="accen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&amp;</a:t>
              </a:r>
              <a:r>
                <a:rPr lang="en-US" sz="1200" b="0" i="0" u="none" strike="noStrike" cap="none">
                  <a:solidFill>
                    <a:schemeClr val="accen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 </a:t>
              </a:r>
              <a:r>
                <a:rPr lang="en-US" sz="1200">
                  <a:solidFill>
                    <a:schemeClr val="accen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Histamine </a:t>
              </a:r>
              <a:endParaRPr sz="1200" b="0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37" name="Google Shape;137;p15"/>
            <p:cNvSpPr/>
            <p:nvPr/>
          </p:nvSpPr>
          <p:spPr>
            <a:xfrm rot="2936371">
              <a:off x="1383499" y="2279271"/>
              <a:ext cx="717402" cy="26517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59998"/>
                  </a:moveTo>
                  <a:lnTo>
                    <a:pt x="120000" y="59998"/>
                  </a:lnTo>
                </a:path>
              </a:pathLst>
            </a:custGeom>
            <a:noFill/>
            <a:ln w="9525" cap="flat" cmpd="sng">
              <a:solidFill>
                <a:srgbClr val="88A8C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" name="Google Shape;138;p15"/>
            <p:cNvSpPr txBox="1"/>
            <p:nvPr/>
          </p:nvSpPr>
          <p:spPr>
            <a:xfrm rot="2936371">
              <a:off x="1724265" y="2274594"/>
              <a:ext cx="35870" cy="3587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endParaRPr sz="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39" name="Google Shape;139;p15"/>
            <p:cNvSpPr/>
            <p:nvPr/>
          </p:nvSpPr>
          <p:spPr>
            <a:xfrm>
              <a:off x="1977815" y="2186313"/>
              <a:ext cx="1611288" cy="753367"/>
            </a:xfrm>
            <a:prstGeom prst="roundRect">
              <a:avLst>
                <a:gd name="adj" fmla="val 10000"/>
              </a:avLst>
            </a:prstGeom>
            <a:solidFill>
              <a:srgbClr val="829D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" name="Google Shape;140;p15"/>
            <p:cNvSpPr txBox="1"/>
            <p:nvPr/>
          </p:nvSpPr>
          <p:spPr>
            <a:xfrm>
              <a:off x="1999880" y="2208378"/>
              <a:ext cx="1567158" cy="70923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5225" tIns="15225" rIns="15225" bIns="152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en-US" b="1" i="0" u="none" strike="noStrike" cap="none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Peptides:</a:t>
              </a:r>
              <a:endParaRPr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41" name="Google Shape;141;p15"/>
            <p:cNvSpPr/>
            <p:nvPr/>
          </p:nvSpPr>
          <p:spPr>
            <a:xfrm>
              <a:off x="3589104" y="2549738"/>
              <a:ext cx="471229" cy="26517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59998"/>
                  </a:moveTo>
                  <a:lnTo>
                    <a:pt x="120000" y="59998"/>
                  </a:lnTo>
                </a:path>
              </a:pathLst>
            </a:custGeom>
            <a:noFill/>
            <a:ln w="9525" cap="flat" cmpd="sng">
              <a:solidFill>
                <a:srgbClr val="88A8C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" name="Google Shape;142;p15"/>
            <p:cNvSpPr txBox="1"/>
            <p:nvPr/>
          </p:nvSpPr>
          <p:spPr>
            <a:xfrm>
              <a:off x="3812938" y="2551215"/>
              <a:ext cx="23561" cy="2356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endParaRPr sz="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43" name="Google Shape;143;p15"/>
            <p:cNvSpPr/>
            <p:nvPr/>
          </p:nvSpPr>
          <p:spPr>
            <a:xfrm>
              <a:off x="4060334" y="2245950"/>
              <a:ext cx="2190500" cy="634092"/>
            </a:xfrm>
            <a:prstGeom prst="roundRect">
              <a:avLst>
                <a:gd name="adj" fmla="val 1000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15"/>
            <p:cNvSpPr txBox="1"/>
            <p:nvPr/>
          </p:nvSpPr>
          <p:spPr>
            <a:xfrm>
              <a:off x="4078906" y="2264522"/>
              <a:ext cx="2153356" cy="5969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875" tIns="8875" rIns="8875" bIns="88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200" b="0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Somatostatin </a:t>
              </a:r>
              <a:r>
                <a:rPr lang="en-US" sz="1200">
                  <a:solidFill>
                    <a:schemeClr val="accen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&amp;</a:t>
              </a:r>
              <a:r>
                <a:rPr lang="en-US" sz="1200" b="0" i="0" u="none" strike="noStrike" cap="none">
                  <a:solidFill>
                    <a:schemeClr val="accen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 Opioid</a:t>
              </a:r>
              <a:endParaRPr sz="1200" b="0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45" name="Google Shape;145;p15"/>
            <p:cNvSpPr/>
            <p:nvPr/>
          </p:nvSpPr>
          <p:spPr>
            <a:xfrm rot="4322885">
              <a:off x="977760" y="2736028"/>
              <a:ext cx="1528881" cy="26517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59998"/>
                  </a:moveTo>
                  <a:lnTo>
                    <a:pt x="120000" y="59998"/>
                  </a:lnTo>
                </a:path>
              </a:pathLst>
            </a:custGeom>
            <a:noFill/>
            <a:ln w="9525" cap="flat" cmpd="sng">
              <a:solidFill>
                <a:srgbClr val="88A8C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" name="Google Shape;146;p15"/>
            <p:cNvSpPr txBox="1"/>
            <p:nvPr/>
          </p:nvSpPr>
          <p:spPr>
            <a:xfrm rot="4322885">
              <a:off x="1703978" y="2711065"/>
              <a:ext cx="76444" cy="764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endParaRPr sz="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47" name="Google Shape;147;p15"/>
            <p:cNvSpPr/>
            <p:nvPr/>
          </p:nvSpPr>
          <p:spPr>
            <a:xfrm>
              <a:off x="1977815" y="3087410"/>
              <a:ext cx="1580222" cy="778200"/>
            </a:xfrm>
            <a:prstGeom prst="roundRect">
              <a:avLst>
                <a:gd name="adj" fmla="val 10000"/>
              </a:avLst>
            </a:prstGeom>
            <a:solidFill>
              <a:srgbClr val="DE68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" name="Google Shape;148;p15"/>
            <p:cNvSpPr txBox="1"/>
            <p:nvPr/>
          </p:nvSpPr>
          <p:spPr>
            <a:xfrm>
              <a:off x="2000608" y="3110203"/>
              <a:ext cx="1534636" cy="7326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5225" tIns="15225" rIns="15225" bIns="152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en-US" b="1" i="0" u="none" strike="noStrike" cap="none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Others:  </a:t>
              </a:r>
              <a:endParaRPr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49" name="Google Shape;149;p15"/>
            <p:cNvSpPr/>
            <p:nvPr/>
          </p:nvSpPr>
          <p:spPr>
            <a:xfrm rot="-86613">
              <a:off x="3557963" y="3457315"/>
              <a:ext cx="471379" cy="26517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59998"/>
                  </a:moveTo>
                  <a:lnTo>
                    <a:pt x="120000" y="59998"/>
                  </a:lnTo>
                </a:path>
              </a:pathLst>
            </a:custGeom>
            <a:noFill/>
            <a:ln w="9525" cap="flat" cmpd="sng">
              <a:solidFill>
                <a:srgbClr val="88A8C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15"/>
            <p:cNvSpPr txBox="1"/>
            <p:nvPr/>
          </p:nvSpPr>
          <p:spPr>
            <a:xfrm rot="-86613">
              <a:off x="3781868" y="3458789"/>
              <a:ext cx="23568" cy="2356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endParaRPr sz="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51" name="Google Shape;151;p15"/>
            <p:cNvSpPr/>
            <p:nvPr/>
          </p:nvSpPr>
          <p:spPr>
            <a:xfrm>
              <a:off x="4029268" y="3147589"/>
              <a:ext cx="2190500" cy="634092"/>
            </a:xfrm>
            <a:prstGeom prst="roundRect">
              <a:avLst>
                <a:gd name="adj" fmla="val 1000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15"/>
            <p:cNvSpPr txBox="1"/>
            <p:nvPr/>
          </p:nvSpPr>
          <p:spPr>
            <a:xfrm>
              <a:off x="4047840" y="3166161"/>
              <a:ext cx="2153356" cy="5969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875" tIns="8875" rIns="8875" bIns="88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200" b="0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Acetylcholine (Ach)</a:t>
              </a:r>
              <a:endParaRPr sz="1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  <p:pic>
        <p:nvPicPr>
          <p:cNvPr id="153" name="Google Shape;153;p15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51911" y="2858992"/>
            <a:ext cx="289500" cy="289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15"/>
          <p:cNvSpPr txBox="1"/>
          <p:nvPr/>
        </p:nvSpPr>
        <p:spPr>
          <a:xfrm>
            <a:off x="552276" y="2854287"/>
            <a:ext cx="8949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3:30 min</a:t>
            </a:r>
            <a:endParaRPr sz="14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55" name="Google Shape;155;p15"/>
          <p:cNvSpPr/>
          <p:nvPr/>
        </p:nvSpPr>
        <p:spPr>
          <a:xfrm>
            <a:off x="56070" y="4079707"/>
            <a:ext cx="5700600" cy="370800"/>
          </a:xfrm>
          <a:prstGeom prst="snipRoundRect">
            <a:avLst>
              <a:gd name="adj1" fmla="val 0"/>
              <a:gd name="adj2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Neuropsychopharmacological science seeks to:</a:t>
            </a: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56" name="Google Shape;156;p15"/>
          <p:cNvSpPr txBox="1">
            <a:spLocks noGrp="1"/>
          </p:cNvSpPr>
          <p:nvPr>
            <p:ph type="sldNum" idx="12"/>
          </p:nvPr>
        </p:nvSpPr>
        <p:spPr>
          <a:xfrm>
            <a:off x="5155969" y="9401041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</a:t>
            </a:fld>
            <a:endParaRPr sz="900" b="0" i="0" u="none" strike="noStrike" cap="none">
              <a:solidFill>
                <a:srgbClr val="8E95A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pSp>
        <p:nvGrpSpPr>
          <p:cNvPr id="157" name="Google Shape;157;p15"/>
          <p:cNvGrpSpPr/>
          <p:nvPr/>
        </p:nvGrpSpPr>
        <p:grpSpPr>
          <a:xfrm>
            <a:off x="251335" y="7418475"/>
            <a:ext cx="6352663" cy="2213809"/>
            <a:chOff x="1" y="2023"/>
            <a:chExt cx="6352663" cy="2213809"/>
          </a:xfrm>
        </p:grpSpPr>
        <p:sp>
          <p:nvSpPr>
            <p:cNvPr id="158" name="Google Shape;158;p15"/>
            <p:cNvSpPr/>
            <p:nvPr/>
          </p:nvSpPr>
          <p:spPr>
            <a:xfrm rot="5400000">
              <a:off x="-131917" y="134023"/>
              <a:ext cx="879600" cy="615600"/>
            </a:xfrm>
            <a:prstGeom prst="chevron">
              <a:avLst>
                <a:gd name="adj" fmla="val 50000"/>
              </a:avLst>
            </a:prstGeom>
            <a:solidFill>
              <a:srgbClr val="ABDB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15"/>
            <p:cNvSpPr txBox="1"/>
            <p:nvPr/>
          </p:nvSpPr>
          <p:spPr>
            <a:xfrm>
              <a:off x="1" y="462265"/>
              <a:ext cx="615600" cy="264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875" tIns="8875" rIns="8875" bIns="8875" anchor="ctr" anchorCtr="0">
              <a:noAutofit/>
            </a:bodyPr>
            <a:lstStyle/>
            <a:p>
              <a:pPr marL="0" marR="0" lvl="0" indent="0" algn="ctr" rtl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400" b="0" i="0" u="none" strike="noStrike" cap="none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1</a:t>
              </a:r>
              <a:endParaRPr sz="1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60" name="Google Shape;160;p15"/>
            <p:cNvSpPr/>
            <p:nvPr/>
          </p:nvSpPr>
          <p:spPr>
            <a:xfrm rot="5400000">
              <a:off x="3198164" y="-2580376"/>
              <a:ext cx="572100" cy="57369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1">
                <a:alpha val="89410"/>
              </a:schemeClr>
            </a:solidFill>
            <a:ln w="9525" cap="flat" cmpd="sng">
              <a:solidFill>
                <a:srgbClr val="ACE5E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" name="Google Shape;161;p15"/>
            <p:cNvSpPr txBox="1"/>
            <p:nvPr/>
          </p:nvSpPr>
          <p:spPr>
            <a:xfrm>
              <a:off x="615683" y="29946"/>
              <a:ext cx="5709000" cy="516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8000" tIns="11425" rIns="11425" bIns="11425" anchor="ctr" anchorCtr="0">
              <a:noAutofit/>
            </a:bodyPr>
            <a:lstStyle/>
            <a:p>
              <a:pPr marL="171450" marR="0" lvl="1" indent="-14605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entury Gothic"/>
                <a:buChar char="•"/>
              </a:pPr>
              <a:r>
                <a:rPr lang="en-US" b="0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To understand the etiology of diseases. </a:t>
              </a:r>
              <a:endParaRPr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62" name="Google Shape;162;p15"/>
            <p:cNvSpPr/>
            <p:nvPr/>
          </p:nvSpPr>
          <p:spPr>
            <a:xfrm rot="5400000">
              <a:off x="-131917" y="801127"/>
              <a:ext cx="879600" cy="615600"/>
            </a:xfrm>
            <a:prstGeom prst="chevron">
              <a:avLst>
                <a:gd name="adj" fmla="val 50000"/>
              </a:avLst>
            </a:pr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" name="Google Shape;163;p15"/>
            <p:cNvSpPr txBox="1"/>
            <p:nvPr/>
          </p:nvSpPr>
          <p:spPr>
            <a:xfrm>
              <a:off x="1" y="1053169"/>
              <a:ext cx="615600" cy="264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875" tIns="8875" rIns="8875" bIns="8875" anchor="ctr" anchorCtr="0">
              <a:noAutofit/>
            </a:bodyPr>
            <a:lstStyle/>
            <a:p>
              <a:pPr marL="0" marR="0" lvl="0" indent="0" algn="ctr" rtl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400" b="0" i="0" u="none" strike="noStrike" cap="none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2</a:t>
              </a:r>
              <a:endPara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64" name="Google Shape;164;p15"/>
            <p:cNvSpPr/>
            <p:nvPr/>
          </p:nvSpPr>
          <p:spPr>
            <a:xfrm rot="5400000">
              <a:off x="3198314" y="-1913422"/>
              <a:ext cx="571800" cy="57369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FFC1D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" name="Google Shape;165;p15"/>
            <p:cNvSpPr txBox="1"/>
            <p:nvPr/>
          </p:nvSpPr>
          <p:spPr>
            <a:xfrm>
              <a:off x="615683" y="697036"/>
              <a:ext cx="5709000" cy="516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8000" tIns="11425" rIns="11425" bIns="11425" anchor="ctr" anchorCtr="0">
              <a:noAutofit/>
            </a:bodyPr>
            <a:lstStyle/>
            <a:p>
              <a:pPr marL="171450" marR="0" lvl="1" indent="-14605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entury Gothic"/>
                <a:buChar char="•"/>
              </a:pPr>
              <a:r>
                <a:rPr lang="en-US" b="0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To suggest the best drugs to be used. </a:t>
              </a:r>
              <a:endParaRPr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66" name="Google Shape;166;p15"/>
            <p:cNvSpPr/>
            <p:nvPr/>
          </p:nvSpPr>
          <p:spPr>
            <a:xfrm rot="5400000">
              <a:off x="-131917" y="1468232"/>
              <a:ext cx="879600" cy="615600"/>
            </a:xfrm>
            <a:prstGeom prst="chevron">
              <a:avLst>
                <a:gd name="adj" fmla="val 50000"/>
              </a:avLst>
            </a:prstGeom>
            <a:solidFill>
              <a:srgbClr val="FFC1D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" name="Google Shape;167;p15"/>
            <p:cNvSpPr txBox="1"/>
            <p:nvPr/>
          </p:nvSpPr>
          <p:spPr>
            <a:xfrm>
              <a:off x="1" y="1796474"/>
              <a:ext cx="615600" cy="264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875" tIns="8875" rIns="8875" bIns="8875" anchor="ctr" anchorCtr="0">
              <a:noAutofit/>
            </a:bodyPr>
            <a:lstStyle/>
            <a:p>
              <a:pPr marL="0" marR="0" lvl="0" indent="0" algn="ctr" rtl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400" b="0" i="0" u="none" strike="noStrike" cap="none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3</a:t>
              </a:r>
              <a:endParaRPr sz="1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68" name="Google Shape;168;p15"/>
            <p:cNvSpPr/>
            <p:nvPr/>
          </p:nvSpPr>
          <p:spPr>
            <a:xfrm rot="5400000">
              <a:off x="3198314" y="-1246317"/>
              <a:ext cx="571800" cy="57369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1">
                <a:alpha val="89410"/>
              </a:schemeClr>
            </a:solidFill>
            <a:ln w="9525" cap="flat" cmpd="sng">
              <a:solidFill>
                <a:srgbClr val="FFC1D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" name="Google Shape;169;p15"/>
            <p:cNvSpPr txBox="1"/>
            <p:nvPr/>
          </p:nvSpPr>
          <p:spPr>
            <a:xfrm>
              <a:off x="615683" y="1364141"/>
              <a:ext cx="5709000" cy="516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8000" tIns="11425" rIns="11425" bIns="11425" anchor="ctr" anchorCtr="0">
              <a:noAutofit/>
            </a:bodyPr>
            <a:lstStyle/>
            <a:p>
              <a:pPr marL="171450" marR="0" lvl="1" indent="-14605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entury Gothic"/>
                <a:buChar char="•"/>
              </a:pPr>
              <a:r>
                <a:rPr lang="en-US" b="0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To understand the other clinical uses of any particular drug.</a:t>
              </a:r>
              <a:endParaRPr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  <p:sp>
        <p:nvSpPr>
          <p:cNvPr id="170" name="Google Shape;170;p15"/>
          <p:cNvSpPr/>
          <p:nvPr/>
        </p:nvSpPr>
        <p:spPr>
          <a:xfrm>
            <a:off x="62476" y="6748450"/>
            <a:ext cx="5812800" cy="370800"/>
          </a:xfrm>
          <a:prstGeom prst="snipRoundRect">
            <a:avLst>
              <a:gd name="adj1" fmla="val 0"/>
              <a:gd name="adj2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Importance of understanding neurotransmitters:</a:t>
            </a: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6"/>
          <p:cNvSpPr/>
          <p:nvPr/>
        </p:nvSpPr>
        <p:spPr>
          <a:xfrm>
            <a:off x="62464" y="449047"/>
            <a:ext cx="3081000" cy="370800"/>
          </a:xfrm>
          <a:prstGeom prst="snipRoundRect">
            <a:avLst>
              <a:gd name="adj1" fmla="val 0"/>
              <a:gd name="adj2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1- </a:t>
            </a:r>
            <a:r>
              <a:rPr lang="en-US"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Norepinephrine (NE)</a:t>
            </a: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76" name="Google Shape;176;p16"/>
          <p:cNvSpPr txBox="1"/>
          <p:nvPr/>
        </p:nvSpPr>
        <p:spPr>
          <a:xfrm>
            <a:off x="132242" y="895566"/>
            <a:ext cx="15570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Pathway:</a:t>
            </a: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77" name="Google Shape;177;p16"/>
          <p:cNvSpPr txBox="1"/>
          <p:nvPr/>
        </p:nvSpPr>
        <p:spPr>
          <a:xfrm>
            <a:off x="213451" y="7220378"/>
            <a:ext cx="31728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Arial"/>
              <a:buChar char="•"/>
            </a:pPr>
            <a:r>
              <a:rPr lang="en-US" sz="1800" b="1" i="0" u="none" strike="noStrike" cap="none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Mood disorders and NE:</a:t>
            </a:r>
            <a:endParaRPr sz="1800" b="1" i="0" u="none" strike="noStrike" cap="none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pSp>
        <p:nvGrpSpPr>
          <p:cNvPr id="178" name="Google Shape;178;p16"/>
          <p:cNvGrpSpPr/>
          <p:nvPr/>
        </p:nvGrpSpPr>
        <p:grpSpPr>
          <a:xfrm>
            <a:off x="324239" y="7801596"/>
            <a:ext cx="6209519" cy="1164859"/>
            <a:chOff x="6195" y="266126"/>
            <a:chExt cx="6055704" cy="1164859"/>
          </a:xfrm>
        </p:grpSpPr>
        <p:sp>
          <p:nvSpPr>
            <p:cNvPr id="179" name="Google Shape;179;p16"/>
            <p:cNvSpPr/>
            <p:nvPr/>
          </p:nvSpPr>
          <p:spPr>
            <a:xfrm>
              <a:off x="6195" y="266126"/>
              <a:ext cx="1380375" cy="1164859"/>
            </a:xfrm>
            <a:prstGeom prst="roundRect">
              <a:avLst>
                <a:gd name="adj" fmla="val 10000"/>
              </a:avLst>
            </a:prstGeom>
            <a:solidFill>
              <a:srgbClr val="FFC1D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" name="Google Shape;180;p16"/>
            <p:cNvSpPr txBox="1"/>
            <p:nvPr/>
          </p:nvSpPr>
          <p:spPr>
            <a:xfrm>
              <a:off x="40313" y="300244"/>
              <a:ext cx="1312139" cy="109662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3950" tIns="13950" rIns="13950" bIns="13950" anchor="ctr" anchorCtr="0">
              <a:noAutofit/>
            </a:bodyPr>
            <a:lstStyle/>
            <a:p>
              <a:pPr marL="0" marR="0" lvl="0" indent="0" algn="ctr" rtl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00"/>
                <a:buFont typeface="Arial"/>
                <a:buNone/>
              </a:pPr>
              <a:r>
                <a:rPr lang="en-US" b="1" i="0" u="none" strike="noStrike" cap="none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Affective disorders</a:t>
              </a:r>
              <a:endParaRPr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81" name="Google Shape;181;p16"/>
            <p:cNvSpPr/>
            <p:nvPr/>
          </p:nvSpPr>
          <p:spPr>
            <a:xfrm rot="-2494321">
              <a:off x="1334894" y="692070"/>
              <a:ext cx="410320" cy="40697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59999"/>
                  </a:moveTo>
                  <a:lnTo>
                    <a:pt x="120000" y="59999"/>
                  </a:lnTo>
                </a:path>
              </a:pathLst>
            </a:custGeom>
            <a:noFill/>
            <a:ln w="9525" cap="flat" cmpd="sng">
              <a:solidFill>
                <a:srgbClr val="75707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2" name="Google Shape;182;p16"/>
            <p:cNvSpPr txBox="1"/>
            <p:nvPr/>
          </p:nvSpPr>
          <p:spPr>
            <a:xfrm rot="-2494321">
              <a:off x="1529797" y="702161"/>
              <a:ext cx="20516" cy="205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endParaRPr sz="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83" name="Google Shape;183;p16"/>
            <p:cNvSpPr/>
            <p:nvPr/>
          </p:nvSpPr>
          <p:spPr>
            <a:xfrm>
              <a:off x="1693540" y="329080"/>
              <a:ext cx="667444" cy="494405"/>
            </a:xfrm>
            <a:prstGeom prst="roundRect">
              <a:avLst>
                <a:gd name="adj" fmla="val 10000"/>
              </a:avLst>
            </a:prstGeom>
            <a:solidFill>
              <a:srgbClr val="84D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16"/>
            <p:cNvSpPr txBox="1"/>
            <p:nvPr/>
          </p:nvSpPr>
          <p:spPr>
            <a:xfrm>
              <a:off x="1784221" y="343561"/>
              <a:ext cx="638400" cy="465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425" tIns="11425" rIns="11425" bIns="11425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b="0" i="0" u="none" strike="noStrike" cap="none">
                  <a:solidFill>
                    <a:schemeClr val="lt1"/>
                  </a:solidFill>
                  <a:latin typeface="Noto Sans Symbols"/>
                  <a:ea typeface="Noto Sans Symbols"/>
                  <a:cs typeface="Noto Sans Symbols"/>
                  <a:sym typeface="Noto Sans Symbols"/>
                </a:rPr>
                <a:t>↑</a:t>
              </a:r>
              <a:r>
                <a:rPr lang="en-US" b="0" i="0" u="none" strike="noStrike" cap="none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 NE</a:t>
              </a:r>
              <a:endParaRPr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85" name="Google Shape;185;p16"/>
            <p:cNvSpPr/>
            <p:nvPr/>
          </p:nvSpPr>
          <p:spPr>
            <a:xfrm>
              <a:off x="2360985" y="555934"/>
              <a:ext cx="306970" cy="40697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59999"/>
                  </a:moveTo>
                  <a:lnTo>
                    <a:pt x="120000" y="59999"/>
                  </a:lnTo>
                </a:path>
              </a:pathLst>
            </a:custGeom>
            <a:noFill/>
            <a:ln w="9525" cap="flat" cmpd="sng">
              <a:solidFill>
                <a:srgbClr val="75707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16"/>
            <p:cNvSpPr txBox="1"/>
            <p:nvPr/>
          </p:nvSpPr>
          <p:spPr>
            <a:xfrm>
              <a:off x="2506795" y="568608"/>
              <a:ext cx="15348" cy="153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endParaRPr sz="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87" name="Google Shape;187;p16"/>
            <p:cNvSpPr/>
            <p:nvPr/>
          </p:nvSpPr>
          <p:spPr>
            <a:xfrm>
              <a:off x="2667955" y="368921"/>
              <a:ext cx="1271538" cy="414724"/>
            </a:xfrm>
            <a:prstGeom prst="roundRect">
              <a:avLst>
                <a:gd name="adj" fmla="val 10000"/>
              </a:avLst>
            </a:prstGeom>
            <a:solidFill>
              <a:srgbClr val="84D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16"/>
            <p:cNvSpPr txBox="1"/>
            <p:nvPr/>
          </p:nvSpPr>
          <p:spPr>
            <a:xfrm>
              <a:off x="2680102" y="381068"/>
              <a:ext cx="1247244" cy="3904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425" tIns="11425" rIns="11425" bIns="1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b="1" i="0" u="none" strike="noStrike" cap="none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Mania</a:t>
              </a:r>
              <a:r>
                <a:rPr lang="en-US" b="0" i="0" u="none" strike="noStrike" cap="none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*</a:t>
              </a:r>
              <a:r>
                <a:rPr lang="en-US" b="1" i="0" u="none" strike="noStrike" cap="none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 </a:t>
              </a:r>
              <a:endParaRPr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89" name="Google Shape;189;p16"/>
            <p:cNvSpPr/>
            <p:nvPr/>
          </p:nvSpPr>
          <p:spPr>
            <a:xfrm>
              <a:off x="3939493" y="555934"/>
              <a:ext cx="306970" cy="40697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59999"/>
                  </a:moveTo>
                  <a:lnTo>
                    <a:pt x="120000" y="59999"/>
                  </a:lnTo>
                </a:path>
              </a:pathLst>
            </a:custGeom>
            <a:noFill/>
            <a:ln w="9525" cap="flat" cmpd="sng">
              <a:solidFill>
                <a:srgbClr val="32A59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" name="Google Shape;190;p16"/>
            <p:cNvSpPr txBox="1"/>
            <p:nvPr/>
          </p:nvSpPr>
          <p:spPr>
            <a:xfrm>
              <a:off x="4085304" y="568608"/>
              <a:ext cx="15348" cy="153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endParaRPr sz="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91" name="Google Shape;191;p16"/>
            <p:cNvSpPr/>
            <p:nvPr/>
          </p:nvSpPr>
          <p:spPr>
            <a:xfrm>
              <a:off x="4246463" y="384426"/>
              <a:ext cx="1801514" cy="383712"/>
            </a:xfrm>
            <a:prstGeom prst="roundRect">
              <a:avLst>
                <a:gd name="adj" fmla="val 10000"/>
              </a:avLst>
            </a:prstGeom>
            <a:solidFill>
              <a:srgbClr val="84D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16"/>
            <p:cNvSpPr txBox="1"/>
            <p:nvPr/>
          </p:nvSpPr>
          <p:spPr>
            <a:xfrm>
              <a:off x="4257702" y="395665"/>
              <a:ext cx="1779036" cy="36123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425" tIns="11425" rIns="11425" bIns="1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b="0" i="0" u="none" strike="noStrike" cap="none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Drugs that</a:t>
              </a:r>
              <a:r>
                <a:rPr lang="en-US" b="0" i="0" u="none" strike="noStrike" cap="none">
                  <a:solidFill>
                    <a:schemeClr val="lt1"/>
                  </a:solidFill>
                  <a:latin typeface="Noto Sans Symbols"/>
                  <a:ea typeface="Noto Sans Symbols"/>
                  <a:cs typeface="Noto Sans Symbols"/>
                  <a:sym typeface="Noto Sans Symbols"/>
                </a:rPr>
                <a:t>↓</a:t>
              </a:r>
              <a:r>
                <a:rPr lang="en-US" b="0" i="0" u="none" strike="noStrike" cap="none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NE </a:t>
              </a:r>
              <a:endParaRPr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93" name="Google Shape;193;p16"/>
            <p:cNvSpPr/>
            <p:nvPr/>
          </p:nvSpPr>
          <p:spPr>
            <a:xfrm rot="2517428">
              <a:off x="1333659" y="966197"/>
              <a:ext cx="412790" cy="40697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59999"/>
                  </a:moveTo>
                  <a:lnTo>
                    <a:pt x="120000" y="59999"/>
                  </a:lnTo>
                </a:path>
              </a:pathLst>
            </a:custGeom>
            <a:noFill/>
            <a:ln w="9525" cap="flat" cmpd="sng">
              <a:solidFill>
                <a:srgbClr val="75707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" name="Google Shape;194;p16"/>
            <p:cNvSpPr txBox="1"/>
            <p:nvPr/>
          </p:nvSpPr>
          <p:spPr>
            <a:xfrm rot="2517428">
              <a:off x="1529735" y="976226"/>
              <a:ext cx="20639" cy="206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endParaRPr sz="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95" name="Google Shape;195;p16"/>
            <p:cNvSpPr/>
            <p:nvPr/>
          </p:nvSpPr>
          <p:spPr>
            <a:xfrm>
              <a:off x="1693540" y="881043"/>
              <a:ext cx="665441" cy="486988"/>
            </a:xfrm>
            <a:prstGeom prst="roundRect">
              <a:avLst>
                <a:gd name="adj" fmla="val 10000"/>
              </a:avLst>
            </a:prstGeom>
            <a:solidFill>
              <a:srgbClr val="84D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16"/>
            <p:cNvSpPr txBox="1"/>
            <p:nvPr/>
          </p:nvSpPr>
          <p:spPr>
            <a:xfrm>
              <a:off x="1784003" y="895306"/>
              <a:ext cx="636900" cy="45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425" tIns="11425" rIns="11425" bIns="11425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b="0" i="0" u="none" strike="noStrike" cap="none">
                  <a:solidFill>
                    <a:schemeClr val="lt1"/>
                  </a:solidFill>
                  <a:latin typeface="Noto Sans Symbols"/>
                  <a:ea typeface="Noto Sans Symbols"/>
                  <a:cs typeface="Noto Sans Symbols"/>
                  <a:sym typeface="Noto Sans Symbols"/>
                </a:rPr>
                <a:t>↓</a:t>
              </a:r>
              <a:r>
                <a:rPr lang="en-US" b="0" i="0" u="none" strike="noStrike" cap="none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 NE</a:t>
              </a:r>
              <a:endParaRPr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97" name="Google Shape;197;p16"/>
            <p:cNvSpPr/>
            <p:nvPr/>
          </p:nvSpPr>
          <p:spPr>
            <a:xfrm>
              <a:off x="2358982" y="1104188"/>
              <a:ext cx="306970" cy="40697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59999"/>
                  </a:moveTo>
                  <a:lnTo>
                    <a:pt x="120000" y="59999"/>
                  </a:lnTo>
                </a:path>
              </a:pathLst>
            </a:custGeom>
            <a:noFill/>
            <a:ln w="9525" cap="flat" cmpd="sng">
              <a:solidFill>
                <a:srgbClr val="75707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16"/>
            <p:cNvSpPr txBox="1"/>
            <p:nvPr/>
          </p:nvSpPr>
          <p:spPr>
            <a:xfrm>
              <a:off x="2504792" y="1116863"/>
              <a:ext cx="15348" cy="153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endParaRPr sz="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99" name="Google Shape;199;p16"/>
            <p:cNvSpPr/>
            <p:nvPr/>
          </p:nvSpPr>
          <p:spPr>
            <a:xfrm>
              <a:off x="2665952" y="918006"/>
              <a:ext cx="1292804" cy="413062"/>
            </a:xfrm>
            <a:prstGeom prst="roundRect">
              <a:avLst>
                <a:gd name="adj" fmla="val 10000"/>
              </a:avLst>
            </a:prstGeom>
            <a:solidFill>
              <a:srgbClr val="84D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16"/>
            <p:cNvSpPr txBox="1"/>
            <p:nvPr/>
          </p:nvSpPr>
          <p:spPr>
            <a:xfrm>
              <a:off x="2678050" y="930104"/>
              <a:ext cx="1268608" cy="3888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425" tIns="11425" rIns="11425" bIns="11425" anchor="ctr" anchorCtr="0">
              <a:noAutofit/>
            </a:bodyPr>
            <a:lstStyle/>
            <a:p>
              <a:pPr marL="0" marR="0" lvl="0" indent="0" algn="ctr" rtl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b="1" i="0" u="none" strike="noStrike" cap="none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Depression </a:t>
              </a:r>
              <a:endParaRPr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01" name="Google Shape;201;p16"/>
            <p:cNvSpPr/>
            <p:nvPr/>
          </p:nvSpPr>
          <p:spPr>
            <a:xfrm>
              <a:off x="3958756" y="1104188"/>
              <a:ext cx="306970" cy="40697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59999"/>
                  </a:moveTo>
                  <a:lnTo>
                    <a:pt x="120000" y="59999"/>
                  </a:lnTo>
                </a:path>
              </a:pathLst>
            </a:custGeom>
            <a:noFill/>
            <a:ln w="9525" cap="flat" cmpd="sng">
              <a:solidFill>
                <a:srgbClr val="32A59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16"/>
            <p:cNvSpPr txBox="1"/>
            <p:nvPr/>
          </p:nvSpPr>
          <p:spPr>
            <a:xfrm>
              <a:off x="4104567" y="1116863"/>
              <a:ext cx="15348" cy="153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endParaRPr sz="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03" name="Google Shape;203;p16"/>
            <p:cNvSpPr/>
            <p:nvPr/>
          </p:nvSpPr>
          <p:spPr>
            <a:xfrm>
              <a:off x="4265726" y="932681"/>
              <a:ext cx="1796173" cy="383712"/>
            </a:xfrm>
            <a:prstGeom prst="roundRect">
              <a:avLst>
                <a:gd name="adj" fmla="val 10000"/>
              </a:avLst>
            </a:prstGeom>
            <a:solidFill>
              <a:srgbClr val="84D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16"/>
            <p:cNvSpPr txBox="1"/>
            <p:nvPr/>
          </p:nvSpPr>
          <p:spPr>
            <a:xfrm>
              <a:off x="4276965" y="943920"/>
              <a:ext cx="1773695" cy="36123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425" tIns="11425" rIns="11425" bIns="1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b="0" i="0" u="none" strike="noStrike" cap="none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Drugs that</a:t>
              </a:r>
              <a:r>
                <a:rPr lang="en-US" b="0" i="0" u="none" strike="noStrike" cap="none">
                  <a:solidFill>
                    <a:schemeClr val="lt1"/>
                  </a:solidFill>
                  <a:latin typeface="Noto Sans Symbols"/>
                  <a:ea typeface="Noto Sans Symbols"/>
                  <a:cs typeface="Noto Sans Symbols"/>
                  <a:sym typeface="Noto Sans Symbols"/>
                </a:rPr>
                <a:t>↑</a:t>
              </a:r>
              <a:r>
                <a:rPr lang="en-US" b="0" i="0" u="none" strike="noStrike" cap="none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NE </a:t>
              </a:r>
              <a:endParaRPr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  <p:sp>
        <p:nvSpPr>
          <p:cNvPr id="205" name="Google Shape;205;p16"/>
          <p:cNvSpPr/>
          <p:nvPr/>
        </p:nvSpPr>
        <p:spPr>
          <a:xfrm>
            <a:off x="4772450" y="7393000"/>
            <a:ext cx="1761300" cy="4086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FFC1D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Treatment</a:t>
            </a:r>
            <a:endParaRPr sz="16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06" name="Google Shape;206;p16"/>
          <p:cNvSpPr txBox="1"/>
          <p:nvPr/>
        </p:nvSpPr>
        <p:spPr>
          <a:xfrm>
            <a:off x="213447" y="9115297"/>
            <a:ext cx="6428400" cy="38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50"/>
              <a:buFont typeface="Arial"/>
              <a:buNone/>
            </a:pPr>
            <a:r>
              <a:rPr lang="en-US" sz="950" b="0" i="0" u="none" strike="noStrike" cap="none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* Mania is characterized by: enthusiasm, rapid thought and speech patterns, extreme self-confidence, and impaired judgment.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50"/>
              <a:buFont typeface="Arial"/>
              <a:buNone/>
            </a:pPr>
            <a:r>
              <a:rPr lang="en-US" sz="950" b="0" i="0" u="none" strike="noStrike" cap="none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   Opposite of depression, الهوس </a:t>
            </a:r>
            <a:endParaRPr sz="950" b="0" i="0" u="none" strike="noStrike" cap="none">
              <a:solidFill>
                <a:schemeClr val="accent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Google Shape;207;p16"/>
          <p:cNvSpPr txBox="1">
            <a:spLocks noGrp="1"/>
          </p:cNvSpPr>
          <p:nvPr>
            <p:ph type="sldNum" idx="12"/>
          </p:nvPr>
        </p:nvSpPr>
        <p:spPr>
          <a:xfrm>
            <a:off x="5155969" y="9401041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</a:t>
            </a:r>
            <a:endParaRPr sz="900" b="0" i="0" u="none" strike="noStrike" cap="none">
              <a:solidFill>
                <a:srgbClr val="8E95A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08" name="Google Shape;208;p16" descr="G:\Fig. 33.1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96527" y="1278925"/>
            <a:ext cx="3662260" cy="2879925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16"/>
          <p:cNvSpPr/>
          <p:nvPr/>
        </p:nvSpPr>
        <p:spPr>
          <a:xfrm rot="764">
            <a:off x="132250" y="2092088"/>
            <a:ext cx="1349400" cy="1024500"/>
          </a:xfrm>
          <a:prstGeom prst="rect">
            <a:avLst/>
          </a:prstGeom>
          <a:solidFill>
            <a:srgbClr val="000000">
              <a:alpha val="0"/>
            </a:srgbClr>
          </a:solidFill>
          <a:ln w="19050" cap="flat" cmpd="sng">
            <a:solidFill>
              <a:srgbClr val="FF0000"/>
            </a:solidFill>
            <a:prstDash val="lgDash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بروف يلدز قالت انو الباثوايز لكل النيوروترانزميتير  تبع الفيسيولوجي واصلاً سوت لهم سكيب!! </a:t>
            </a:r>
            <a:endParaRPr sz="1200" b="1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10" name="Google Shape;210;p16"/>
          <p:cNvSpPr txBox="1"/>
          <p:nvPr/>
        </p:nvSpPr>
        <p:spPr>
          <a:xfrm>
            <a:off x="324250" y="4324300"/>
            <a:ext cx="6009900" cy="25056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dash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1-Also called noradrenaline , belongs to catecholamines, the direct precursor of NE is dopamine.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2-The CNS effects of NE are manifested in alertness, arousal , and readiness for action.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3 -A variety of medically important drugs work by altering the actions of NE e.g., for treatment of CV problems and some of psychiatric conditions.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11" name="Google Shape;211;p16"/>
          <p:cNvSpPr txBox="1"/>
          <p:nvPr/>
        </p:nvSpPr>
        <p:spPr>
          <a:xfrm>
            <a:off x="5258775" y="4401225"/>
            <a:ext cx="1007700" cy="370800"/>
          </a:xfrm>
          <a:prstGeom prst="rect">
            <a:avLst/>
          </a:prstGeom>
          <a:noFill/>
          <a:ln w="9525" cap="flat" cmpd="sng">
            <a:solidFill>
              <a:srgbClr val="C27BA0"/>
            </a:solidFill>
            <a:prstDash val="lgDash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C27BA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Girls slide </a:t>
            </a:r>
            <a:endParaRPr>
              <a:solidFill>
                <a:srgbClr val="C27BA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7"/>
          <p:cNvSpPr/>
          <p:nvPr/>
        </p:nvSpPr>
        <p:spPr>
          <a:xfrm>
            <a:off x="59208" y="362223"/>
            <a:ext cx="2480792" cy="367506"/>
          </a:xfrm>
          <a:prstGeom prst="snipRoundRect">
            <a:avLst>
              <a:gd name="adj1" fmla="val 0"/>
              <a:gd name="adj2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2-</a:t>
            </a:r>
            <a:r>
              <a:rPr lang="en-US"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Serotonin (5-HT)</a:t>
            </a: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17" name="Google Shape;217;p17" descr="G:\Fig. 33.5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47112" y="1105650"/>
            <a:ext cx="3567674" cy="2498040"/>
          </a:xfrm>
          <a:prstGeom prst="rect">
            <a:avLst/>
          </a:prstGeom>
          <a:noFill/>
          <a:ln>
            <a:noFill/>
          </a:ln>
        </p:spPr>
      </p:pic>
      <p:sp>
        <p:nvSpPr>
          <p:cNvPr id="218" name="Google Shape;218;p17"/>
          <p:cNvSpPr txBox="1"/>
          <p:nvPr/>
        </p:nvSpPr>
        <p:spPr>
          <a:xfrm>
            <a:off x="59208" y="736323"/>
            <a:ext cx="639482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Pathway:</a:t>
            </a: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19" name="Google Shape;219;p17"/>
          <p:cNvSpPr txBox="1"/>
          <p:nvPr/>
        </p:nvSpPr>
        <p:spPr>
          <a:xfrm>
            <a:off x="196028" y="3776468"/>
            <a:ext cx="11601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Facts:</a:t>
            </a: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pSp>
        <p:nvGrpSpPr>
          <p:cNvPr id="220" name="Google Shape;220;p17"/>
          <p:cNvGrpSpPr/>
          <p:nvPr/>
        </p:nvGrpSpPr>
        <p:grpSpPr>
          <a:xfrm>
            <a:off x="196041" y="4145681"/>
            <a:ext cx="6469812" cy="2215325"/>
            <a:chOff x="1" y="1898"/>
            <a:chExt cx="6469812" cy="2215325"/>
          </a:xfrm>
        </p:grpSpPr>
        <p:sp>
          <p:nvSpPr>
            <p:cNvPr id="221" name="Google Shape;221;p17"/>
            <p:cNvSpPr/>
            <p:nvPr/>
          </p:nvSpPr>
          <p:spPr>
            <a:xfrm rot="5400000">
              <a:off x="-132010" y="133908"/>
              <a:ext cx="880070" cy="616049"/>
            </a:xfrm>
            <a:prstGeom prst="chevron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2" name="Google Shape;222;p17"/>
            <p:cNvSpPr txBox="1"/>
            <p:nvPr/>
          </p:nvSpPr>
          <p:spPr>
            <a:xfrm>
              <a:off x="1" y="462323"/>
              <a:ext cx="615900" cy="264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875" tIns="8875" rIns="8875" bIns="8875" anchor="ctr" anchorCtr="0">
              <a:noAutofit/>
            </a:bodyPr>
            <a:lstStyle/>
            <a:p>
              <a:pPr marL="0" marR="0" lvl="0" indent="0" algn="ctr" rtl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400" b="1" i="0" u="none" strike="noStrike" cap="none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1</a:t>
              </a:r>
              <a:endParaRPr sz="14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23" name="Google Shape;223;p17"/>
            <p:cNvSpPr/>
            <p:nvPr/>
          </p:nvSpPr>
          <p:spPr>
            <a:xfrm rot="5400000">
              <a:off x="3256757" y="-2638810"/>
              <a:ext cx="572346" cy="5853763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1">
                <a:alpha val="89411"/>
              </a:schemeClr>
            </a:solidFill>
            <a:ln w="9525" cap="flat" cmpd="sng">
              <a:solidFill>
                <a:srgbClr val="38B7B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4" name="Google Shape;224;p17"/>
            <p:cNvSpPr txBox="1"/>
            <p:nvPr/>
          </p:nvSpPr>
          <p:spPr>
            <a:xfrm>
              <a:off x="616049" y="29838"/>
              <a:ext cx="5825823" cy="5164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9550" tIns="8875" rIns="8875" bIns="8875" anchor="ctr" anchorCtr="0">
              <a:noAutofit/>
            </a:bodyPr>
            <a:lstStyle/>
            <a:p>
              <a:pPr marL="114300" marR="0" lvl="1" indent="-1143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entury Gothic"/>
                <a:buChar char="•"/>
              </a:pPr>
              <a:r>
                <a:rPr lang="en-US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Monoamine neurotransmitter, </a:t>
              </a:r>
              <a:r>
                <a:rPr lang="en-US">
                  <a:solidFill>
                    <a:srgbClr val="FF0000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p</a:t>
              </a:r>
              <a:r>
                <a:rPr lang="en-US" sz="1400" b="0" i="0" u="none" strike="noStrike" cap="none">
                  <a:solidFill>
                    <a:srgbClr val="FF0000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rimarily found in the </a:t>
              </a:r>
              <a:r>
                <a:rPr lang="en-US" sz="1400" b="1" i="0" u="none" strike="noStrike" cap="none">
                  <a:solidFill>
                    <a:srgbClr val="FF0000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CNS</a:t>
              </a:r>
              <a:r>
                <a:rPr lang="en-US" sz="1400" b="0" i="0" u="none" strike="noStrike" cap="none">
                  <a:solidFill>
                    <a:srgbClr val="FF0000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, </a:t>
              </a:r>
              <a:r>
                <a:rPr lang="en-US" sz="1400" b="1" i="0" u="none" strike="noStrike" cap="none">
                  <a:solidFill>
                    <a:srgbClr val="FF0000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GIT</a:t>
              </a:r>
              <a:r>
                <a:rPr lang="en-US" sz="1400" b="0" i="0" u="none" strike="noStrike" cap="none">
                  <a:solidFill>
                    <a:srgbClr val="FF0000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, </a:t>
              </a:r>
              <a:r>
                <a:rPr lang="en-US" sz="1400" b="1" i="0" u="none" strike="noStrike" cap="none">
                  <a:solidFill>
                    <a:srgbClr val="FF0000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platelets</a:t>
              </a:r>
              <a:r>
                <a:rPr lang="en-US" sz="1400" b="0" i="0" u="none" strike="noStrike" cap="none">
                  <a:solidFill>
                    <a:srgbClr val="FF0000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, …</a:t>
              </a:r>
              <a:endParaRPr sz="1400" b="0" i="0" u="none" strike="noStrike" cap="none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25" name="Google Shape;225;p17"/>
            <p:cNvSpPr/>
            <p:nvPr/>
          </p:nvSpPr>
          <p:spPr>
            <a:xfrm rot="5400000">
              <a:off x="-132010" y="801535"/>
              <a:ext cx="880070" cy="616049"/>
            </a:xfrm>
            <a:prstGeom prst="chevron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6" name="Google Shape;226;p17"/>
            <p:cNvSpPr txBox="1"/>
            <p:nvPr/>
          </p:nvSpPr>
          <p:spPr>
            <a:xfrm>
              <a:off x="1" y="1129950"/>
              <a:ext cx="615900" cy="264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875" tIns="8875" rIns="8875" bIns="8875" anchor="ctr" anchorCtr="0">
              <a:noAutofit/>
            </a:bodyPr>
            <a:lstStyle/>
            <a:p>
              <a:pPr marL="0" marR="0" lvl="0" indent="0" algn="ctr" rtl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400" b="1" i="0" u="none" strike="noStrike" cap="none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2</a:t>
              </a:r>
              <a:endParaRPr sz="14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27" name="Google Shape;227;p17"/>
            <p:cNvSpPr/>
            <p:nvPr/>
          </p:nvSpPr>
          <p:spPr>
            <a:xfrm rot="5400000">
              <a:off x="3256908" y="-1971333"/>
              <a:ext cx="572045" cy="5853763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1">
                <a:alpha val="89411"/>
              </a:schemeClr>
            </a:solidFill>
            <a:ln w="9525" cap="flat" cmpd="sng">
              <a:solidFill>
                <a:srgbClr val="FFD966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8" name="Google Shape;228;p17"/>
            <p:cNvSpPr txBox="1"/>
            <p:nvPr/>
          </p:nvSpPr>
          <p:spPr>
            <a:xfrm>
              <a:off x="616050" y="697450"/>
              <a:ext cx="5825838" cy="51619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9550" tIns="8875" rIns="8875" bIns="8875" anchor="ctr" anchorCtr="0">
              <a:noAutofit/>
            </a:bodyPr>
            <a:lstStyle/>
            <a:p>
              <a:pPr marL="114300" marR="0" lvl="1" indent="-1143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entury Gothic"/>
                <a:buChar char="•"/>
              </a:pPr>
              <a:r>
                <a:rPr lang="en-US" sz="1400" b="0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It is a popular thought that serotonin is responsible for feeling of </a:t>
              </a:r>
              <a:r>
                <a:rPr lang="en-US" sz="1400" b="1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well-being</a:t>
              </a:r>
              <a:r>
                <a:rPr lang="en-US" sz="1400" b="0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 &amp; </a:t>
              </a:r>
              <a:r>
                <a:rPr lang="en-US" sz="1400" b="1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happiness</a:t>
              </a:r>
              <a:r>
                <a:rPr lang="en-US" sz="1400" b="0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.</a:t>
              </a:r>
              <a:endParaRPr sz="1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29" name="Google Shape;229;p17"/>
            <p:cNvSpPr/>
            <p:nvPr/>
          </p:nvSpPr>
          <p:spPr>
            <a:xfrm rot="5400000">
              <a:off x="-132010" y="1469163"/>
              <a:ext cx="880070" cy="616049"/>
            </a:xfrm>
            <a:prstGeom prst="chevron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0" name="Google Shape;230;p17"/>
            <p:cNvSpPr txBox="1"/>
            <p:nvPr/>
          </p:nvSpPr>
          <p:spPr>
            <a:xfrm>
              <a:off x="1" y="1797578"/>
              <a:ext cx="615900" cy="264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875" tIns="8875" rIns="8875" bIns="8875" anchor="ctr" anchorCtr="0">
              <a:noAutofit/>
            </a:bodyPr>
            <a:lstStyle/>
            <a:p>
              <a:pPr marL="0" marR="0" lvl="0" indent="0" algn="ctr" rtl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400" b="1" i="0" u="none" strike="noStrike" cap="none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3</a:t>
              </a:r>
              <a:endParaRPr sz="14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31" name="Google Shape;231;p17"/>
            <p:cNvSpPr/>
            <p:nvPr/>
          </p:nvSpPr>
          <p:spPr>
            <a:xfrm rot="5400000">
              <a:off x="3256908" y="-1303706"/>
              <a:ext cx="572045" cy="5853763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lt1">
                <a:alpha val="89411"/>
              </a:schemeClr>
            </a:solidFill>
            <a:ln w="9525" cap="flat" cmpd="sng">
              <a:solidFill>
                <a:srgbClr val="FFC1D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17"/>
            <p:cNvSpPr txBox="1"/>
            <p:nvPr/>
          </p:nvSpPr>
          <p:spPr>
            <a:xfrm>
              <a:off x="629934" y="1274879"/>
              <a:ext cx="5826000" cy="6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9550" tIns="8875" rIns="8875" bIns="8875" anchor="ctr" anchorCtr="0">
              <a:noAutofit/>
            </a:bodyPr>
            <a:lstStyle/>
            <a:p>
              <a:pPr marL="114300" marR="0" lvl="1" indent="-101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Century Gothic"/>
                <a:buChar char="•"/>
              </a:pPr>
              <a:r>
                <a:rPr lang="en-US" sz="1200" b="0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It plays an important role : in </a:t>
              </a:r>
              <a:r>
                <a:rPr lang="en-US" sz="1200" b="1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regulation of Mood</a:t>
              </a:r>
              <a:r>
                <a:rPr lang="en-US" sz="1200" b="0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, </a:t>
              </a:r>
              <a:r>
                <a:rPr lang="en-US" sz="1200" b="1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sleep</a:t>
              </a:r>
              <a:r>
                <a:rPr lang="en-US" sz="1200" b="0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, </a:t>
              </a:r>
              <a:r>
                <a:rPr lang="en-US" sz="1200" b="1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appetite</a:t>
              </a:r>
              <a:r>
                <a:rPr lang="en-US" sz="1200" b="0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 and </a:t>
              </a:r>
              <a:r>
                <a:rPr lang="en-US" sz="1200" b="1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pain perception</a:t>
              </a:r>
              <a:r>
                <a:rPr lang="en-US" sz="1200" b="0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.  and some cognitive functions, including </a:t>
              </a:r>
              <a:r>
                <a:rPr lang="en-US" sz="1200" b="1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memory and learning.</a:t>
              </a:r>
              <a:endParaRPr sz="1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  <p:sp>
        <p:nvSpPr>
          <p:cNvPr id="233" name="Google Shape;233;p17"/>
          <p:cNvSpPr/>
          <p:nvPr/>
        </p:nvSpPr>
        <p:spPr>
          <a:xfrm>
            <a:off x="510150" y="7713125"/>
            <a:ext cx="2775300" cy="347700"/>
          </a:xfrm>
          <a:prstGeom prst="roundRect">
            <a:avLst>
              <a:gd name="adj" fmla="val 16667"/>
            </a:avLst>
          </a:prstGeom>
          <a:solidFill>
            <a:srgbClr val="FFA3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Depression </a:t>
            </a:r>
            <a:r>
              <a:rPr lang="en-US" sz="800" b="0" i="0" u="none" strike="noStrike" cap="none">
                <a:solidFill>
                  <a:schemeClr val="accent3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→ w\ low serotonin</a:t>
            </a:r>
            <a:endParaRPr sz="800" b="0" i="0" u="none" strike="noStrike" cap="none">
              <a:solidFill>
                <a:schemeClr val="accent3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4" name="Google Shape;234;p17"/>
          <p:cNvSpPr/>
          <p:nvPr/>
        </p:nvSpPr>
        <p:spPr>
          <a:xfrm>
            <a:off x="510150" y="8163525"/>
            <a:ext cx="2775300" cy="5895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Schizophrenia</a:t>
            </a:r>
            <a:r>
              <a:rPr lang="en-US" sz="18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2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→</a:t>
            </a:r>
            <a:r>
              <a:rPr lang="en-US" sz="1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all involved (from most to least):</a:t>
            </a:r>
            <a:endParaRPr sz="10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Dopamine , Glutamate , Serotonin , Ach</a:t>
            </a:r>
            <a:endParaRPr sz="10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5" name="Google Shape;235;p17"/>
          <p:cNvSpPr/>
          <p:nvPr/>
        </p:nvSpPr>
        <p:spPr>
          <a:xfrm>
            <a:off x="510150" y="8843625"/>
            <a:ext cx="2775300" cy="615900"/>
          </a:xfrm>
          <a:prstGeom prst="roundRect">
            <a:avLst>
              <a:gd name="adj" fmla="val 16667"/>
            </a:avLst>
          </a:prstGeom>
          <a:solidFill>
            <a:srgbClr val="84D7D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-US" sz="17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Obsessive compulsive disorders*(OCDS)</a:t>
            </a:r>
            <a:endParaRPr sz="1700" b="1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6" name="Google Shape;236;p17"/>
          <p:cNvSpPr/>
          <p:nvPr/>
        </p:nvSpPr>
        <p:spPr>
          <a:xfrm>
            <a:off x="3616025" y="7713125"/>
            <a:ext cx="2501100" cy="347700"/>
          </a:xfrm>
          <a:prstGeom prst="roundRect">
            <a:avLst>
              <a:gd name="adj" fmla="val 16667"/>
            </a:avLst>
          </a:prstGeom>
          <a:solidFill>
            <a:srgbClr val="FFA3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Social phobia</a:t>
            </a:r>
            <a:endParaRPr sz="1800" b="1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7" name="Google Shape;237;p17"/>
          <p:cNvSpPr/>
          <p:nvPr/>
        </p:nvSpPr>
        <p:spPr>
          <a:xfrm>
            <a:off x="3616025" y="8163520"/>
            <a:ext cx="2501100" cy="5895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Vomiting</a:t>
            </a:r>
            <a:r>
              <a:rPr lang="en-US" sz="12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→</a:t>
            </a:r>
            <a:r>
              <a:rPr lang="en-US" sz="18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900" b="0" i="0" u="none" strike="noStrike" cap="none">
                <a:solidFill>
                  <a:schemeClr val="accent3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bc its receptors are found in GIT &amp; vomiting center of the medulla. (5-HT</a:t>
            </a:r>
            <a:r>
              <a:rPr lang="en-US" sz="900" b="0" i="0" u="none" strike="noStrike" cap="none" baseline="-25000">
                <a:solidFill>
                  <a:schemeClr val="accent3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</a:t>
            </a:r>
            <a:r>
              <a:rPr lang="en-US" sz="900" b="0" i="0" u="none" strike="noStrike" cap="none">
                <a:solidFill>
                  <a:schemeClr val="accent3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)</a:t>
            </a:r>
            <a:endParaRPr sz="900" b="0" i="0" u="none" strike="noStrike" cap="none">
              <a:solidFill>
                <a:schemeClr val="accent3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8" name="Google Shape;238;p17"/>
          <p:cNvSpPr/>
          <p:nvPr/>
        </p:nvSpPr>
        <p:spPr>
          <a:xfrm>
            <a:off x="3616025" y="8843593"/>
            <a:ext cx="2501100" cy="615900"/>
          </a:xfrm>
          <a:prstGeom prst="roundRect">
            <a:avLst>
              <a:gd name="adj" fmla="val 16667"/>
            </a:avLst>
          </a:prstGeom>
          <a:solidFill>
            <a:srgbClr val="84D7D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Generalized anxiety</a:t>
            </a:r>
            <a:endParaRPr sz="1800" b="1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9" name="Google Shape;239;p17"/>
          <p:cNvSpPr/>
          <p:nvPr/>
        </p:nvSpPr>
        <p:spPr>
          <a:xfrm>
            <a:off x="59200" y="7192525"/>
            <a:ext cx="6606600" cy="367500"/>
          </a:xfrm>
          <a:prstGeom prst="snipRoundRect">
            <a:avLst>
              <a:gd name="adj1" fmla="val 0"/>
              <a:gd name="adj2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Diseases that are influenced by changes in serotonin brain content:</a:t>
            </a:r>
            <a:endParaRPr sz="15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40" name="Google Shape;240;p17"/>
          <p:cNvSpPr txBox="1"/>
          <p:nvPr/>
        </p:nvSpPr>
        <p:spPr>
          <a:xfrm>
            <a:off x="510150" y="9550102"/>
            <a:ext cx="1259400" cy="25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>
                <a:solidFill>
                  <a:schemeClr val="accent3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* الوسواس القهري</a:t>
            </a:r>
            <a:endParaRPr sz="1000" b="0" i="0" u="none" strike="noStrike" cap="none">
              <a:solidFill>
                <a:schemeClr val="accent3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41" name="Google Shape;241;p17"/>
          <p:cNvSpPr txBox="1">
            <a:spLocks noGrp="1"/>
          </p:cNvSpPr>
          <p:nvPr>
            <p:ph type="sldNum" idx="12"/>
          </p:nvPr>
        </p:nvSpPr>
        <p:spPr>
          <a:xfrm>
            <a:off x="5155974" y="9372806"/>
            <a:ext cx="1543200" cy="55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4</a:t>
            </a:r>
            <a:endParaRPr sz="900" b="0" i="0" u="none" strike="noStrike" cap="none">
              <a:solidFill>
                <a:srgbClr val="8E95A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42" name="Google Shape;242;p17"/>
          <p:cNvSpPr/>
          <p:nvPr/>
        </p:nvSpPr>
        <p:spPr>
          <a:xfrm rot="5400000">
            <a:off x="79050" y="6289475"/>
            <a:ext cx="849900" cy="615900"/>
          </a:xfrm>
          <a:prstGeom prst="chevron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p17"/>
          <p:cNvSpPr txBox="1"/>
          <p:nvPr/>
        </p:nvSpPr>
        <p:spPr>
          <a:xfrm>
            <a:off x="346950" y="6432425"/>
            <a:ext cx="314100" cy="3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4</a:t>
            </a:r>
            <a:endParaRPr b="1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44" name="Google Shape;244;p17"/>
          <p:cNvSpPr/>
          <p:nvPr/>
        </p:nvSpPr>
        <p:spPr>
          <a:xfrm rot="5400000">
            <a:off x="3452702" y="3531732"/>
            <a:ext cx="572400" cy="5853900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lt1">
              <a:alpha val="89410"/>
            </a:schemeClr>
          </a:solidFill>
          <a:ln w="9525" cap="flat" cmpd="sng">
            <a:solidFill>
              <a:srgbClr val="38B7B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5" name="Google Shape;245;p17"/>
          <p:cNvSpPr txBox="1"/>
          <p:nvPr/>
        </p:nvSpPr>
        <p:spPr>
          <a:xfrm>
            <a:off x="811950" y="6172475"/>
            <a:ext cx="5853900" cy="5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Modulation of serotonin at synapses is a major action of </a:t>
            </a:r>
            <a:r>
              <a:rPr lang="en-US" sz="1200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several classes of antidepressants </a:t>
            </a:r>
            <a:r>
              <a:rPr lang="en-US" sz="13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eg </a:t>
            </a:r>
            <a:r>
              <a:rPr lang="en-US" sz="1200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selective serotonin re-uptake inhibitors (SSRIs).</a:t>
            </a:r>
            <a:endParaRPr sz="1200"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18"/>
          <p:cNvSpPr/>
          <p:nvPr/>
        </p:nvSpPr>
        <p:spPr>
          <a:xfrm>
            <a:off x="53715" y="272315"/>
            <a:ext cx="1972800" cy="370800"/>
          </a:xfrm>
          <a:prstGeom prst="snipRoundRect">
            <a:avLst>
              <a:gd name="adj1" fmla="val 0"/>
              <a:gd name="adj2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3-</a:t>
            </a:r>
            <a:r>
              <a:rPr lang="en-US"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Dopamine: </a:t>
            </a: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51" name="Google Shape;251;p18" descr="G:\Fig. 33.3.JPG"/>
          <p:cNvPicPr preferRelativeResize="0"/>
          <p:nvPr/>
        </p:nvPicPr>
        <p:blipFill rotWithShape="1">
          <a:blip r:embed="rId3">
            <a:alphaModFix/>
          </a:blip>
          <a:srcRect l="1529" r="2260"/>
          <a:stretch/>
        </p:blipFill>
        <p:spPr>
          <a:xfrm>
            <a:off x="310725" y="1134021"/>
            <a:ext cx="3224076" cy="2153753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18"/>
          <p:cNvSpPr txBox="1"/>
          <p:nvPr/>
        </p:nvSpPr>
        <p:spPr>
          <a:xfrm>
            <a:off x="205054" y="3375825"/>
            <a:ext cx="44355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Effects on </a:t>
            </a:r>
            <a:r>
              <a:rPr lang="en-US" sz="18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dopaminergic synapses</a:t>
            </a:r>
            <a:r>
              <a:rPr lang="en-US"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</a:t>
            </a: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pSp>
        <p:nvGrpSpPr>
          <p:cNvPr id="253" name="Google Shape;253;p18"/>
          <p:cNvGrpSpPr/>
          <p:nvPr/>
        </p:nvGrpSpPr>
        <p:grpSpPr>
          <a:xfrm>
            <a:off x="310725" y="3900405"/>
            <a:ext cx="6151903" cy="3533672"/>
            <a:chOff x="-105903" y="-122"/>
            <a:chExt cx="6159910" cy="4178399"/>
          </a:xfrm>
        </p:grpSpPr>
        <p:sp>
          <p:nvSpPr>
            <p:cNvPr id="254" name="Google Shape;254;p18"/>
            <p:cNvSpPr/>
            <p:nvPr/>
          </p:nvSpPr>
          <p:spPr>
            <a:xfrm rot="-5400000">
              <a:off x="468899" y="-469022"/>
              <a:ext cx="2089200" cy="3027000"/>
            </a:xfrm>
            <a:prstGeom prst="round1Rect">
              <a:avLst>
                <a:gd name="adj" fmla="val 16667"/>
              </a:avLst>
            </a:prstGeom>
            <a:noFill/>
            <a:ln w="952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5" name="Google Shape;255;p18"/>
            <p:cNvSpPr txBox="1"/>
            <p:nvPr/>
          </p:nvSpPr>
          <p:spPr>
            <a:xfrm>
              <a:off x="0" y="0"/>
              <a:ext cx="3027000" cy="156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6675" tIns="106675" rIns="106675" bIns="1066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en-US" b="0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In chemoreceptor trigger zone (</a:t>
              </a:r>
              <a:r>
                <a:rPr lang="en-US" b="1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CTZ</a:t>
              </a:r>
              <a:r>
                <a:rPr lang="en-US" b="0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)</a:t>
              </a:r>
              <a:endParaRPr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en-US" b="0" i="0" u="none" strike="noStrike" cap="none">
                  <a:solidFill>
                    <a:schemeClr val="dk1"/>
                  </a:solidFill>
                  <a:latin typeface="Noto Sans Symbols"/>
                  <a:ea typeface="Noto Sans Symbols"/>
                  <a:cs typeface="Noto Sans Symbols"/>
                  <a:sym typeface="Noto Sans Symbols"/>
                </a:rPr>
                <a:t>↓</a:t>
              </a:r>
              <a:endParaRPr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en-US" b="0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Antiemetic effect (low dose)</a:t>
              </a:r>
              <a:endParaRPr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56" name="Google Shape;256;p18"/>
            <p:cNvSpPr/>
            <p:nvPr/>
          </p:nvSpPr>
          <p:spPr>
            <a:xfrm>
              <a:off x="3026996" y="0"/>
              <a:ext cx="3027000" cy="2089200"/>
            </a:xfrm>
            <a:prstGeom prst="round1Rect">
              <a:avLst>
                <a:gd name="adj" fmla="val 16667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7" name="Google Shape;257;p18"/>
            <p:cNvSpPr txBox="1"/>
            <p:nvPr/>
          </p:nvSpPr>
          <p:spPr>
            <a:xfrm>
              <a:off x="3026996" y="0"/>
              <a:ext cx="3027000" cy="156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6675" tIns="106675" rIns="106675" bIns="1066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en-US" b="0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In </a:t>
              </a:r>
              <a:r>
                <a:rPr lang="en-US" b="1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mesolimbic system</a:t>
              </a:r>
              <a:endParaRPr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en-US" b="0" i="0" u="none" strike="noStrike" cap="none">
                  <a:solidFill>
                    <a:schemeClr val="accent3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(reward pathway)</a:t>
              </a:r>
              <a:endParaRPr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en-US" b="0" i="0" u="none" strike="noStrike" cap="none">
                  <a:solidFill>
                    <a:srgbClr val="171616"/>
                  </a:solidFill>
                  <a:latin typeface="Noto Sans Symbols"/>
                  <a:ea typeface="Noto Sans Symbols"/>
                  <a:cs typeface="Noto Sans Symbols"/>
                  <a:sym typeface="Noto Sans Symbols"/>
                </a:rPr>
                <a:t>↓</a:t>
              </a:r>
              <a:endParaRPr b="0" i="0" u="none" strike="noStrike" cap="none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en-US" b="0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Ameliorate schizophrenia (psychiatric effect)</a:t>
              </a:r>
              <a:endParaRPr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8" name="Google Shape;258;p18"/>
            <p:cNvSpPr/>
            <p:nvPr/>
          </p:nvSpPr>
          <p:spPr>
            <a:xfrm rot="10800000">
              <a:off x="-4" y="2088954"/>
              <a:ext cx="3027000" cy="2089200"/>
            </a:xfrm>
            <a:prstGeom prst="round1Rect">
              <a:avLst>
                <a:gd name="adj" fmla="val 16667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9" name="Google Shape;259;p18"/>
            <p:cNvSpPr txBox="1"/>
            <p:nvPr/>
          </p:nvSpPr>
          <p:spPr>
            <a:xfrm>
              <a:off x="-105903" y="2520830"/>
              <a:ext cx="3238800" cy="1408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6675" tIns="106675" rIns="106675" bIns="1066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en-US" b="0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In </a:t>
              </a:r>
              <a:r>
                <a:rPr lang="en-US" b="1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tuberoinfundibular pathway </a:t>
              </a:r>
              <a:r>
                <a:rPr lang="en-US" b="0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(hypothalamus – ant.-pituitary)</a:t>
              </a:r>
              <a:endParaRPr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en-US" b="0" i="0" u="none" strike="noStrike" cap="none">
                  <a:solidFill>
                    <a:schemeClr val="dk1"/>
                  </a:solidFill>
                  <a:latin typeface="Noto Sans Symbols"/>
                  <a:ea typeface="Noto Sans Symbols"/>
                  <a:cs typeface="Noto Sans Symbols"/>
                  <a:sym typeface="Noto Sans Symbols"/>
                </a:rPr>
                <a:t>↓</a:t>
              </a:r>
              <a:endParaRPr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en-US" b="0" i="0" u="none" strike="noStrike" cap="none">
                  <a:solidFill>
                    <a:schemeClr val="dk1"/>
                  </a:solidFill>
                  <a:latin typeface="Noto Sans Symbols"/>
                  <a:ea typeface="Noto Sans Symbols"/>
                  <a:cs typeface="Noto Sans Symbols"/>
                  <a:sym typeface="Noto Sans Symbols"/>
                </a:rPr>
                <a:t>↑ </a:t>
              </a:r>
              <a:r>
                <a:rPr lang="en-US" b="0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Release of prolactin (endocrinal effect)</a:t>
              </a:r>
              <a:endParaRPr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en-US" sz="900">
                  <a:solidFill>
                    <a:schemeClr val="accen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(false positive pregnancy test, disturbed menstrual cycle and gynecomastia in males)</a:t>
              </a:r>
              <a:endParaRPr sz="9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60" name="Google Shape;260;p18"/>
            <p:cNvSpPr/>
            <p:nvPr/>
          </p:nvSpPr>
          <p:spPr>
            <a:xfrm rot="5400000">
              <a:off x="3495891" y="1620177"/>
              <a:ext cx="2089200" cy="3027000"/>
            </a:xfrm>
            <a:prstGeom prst="round1Rect">
              <a:avLst>
                <a:gd name="adj" fmla="val 16667"/>
              </a:avLst>
            </a:prstGeom>
            <a:noFill/>
            <a:ln w="952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1" name="Google Shape;261;p18"/>
            <p:cNvSpPr txBox="1"/>
            <p:nvPr/>
          </p:nvSpPr>
          <p:spPr>
            <a:xfrm>
              <a:off x="3027008" y="2235084"/>
              <a:ext cx="3027000" cy="194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6675" tIns="106675" rIns="106675" bIns="1066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en-US" b="0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In </a:t>
              </a:r>
              <a:r>
                <a:rPr lang="en-US" b="1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nigrostriatal system </a:t>
              </a:r>
              <a:r>
                <a:rPr lang="en-US" b="0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(</a:t>
              </a:r>
              <a:r>
                <a:rPr lang="en-US" b="1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basal ganglia</a:t>
              </a:r>
              <a:r>
                <a:rPr lang="en-US" b="0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)</a:t>
              </a:r>
              <a:endParaRPr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en-US" b="0" i="0" u="none" strike="noStrike" cap="none">
                  <a:solidFill>
                    <a:schemeClr val="dk1"/>
                  </a:solidFill>
                  <a:latin typeface="Noto Sans Symbols"/>
                  <a:ea typeface="Noto Sans Symbols"/>
                  <a:cs typeface="Noto Sans Symbols"/>
                  <a:sym typeface="Noto Sans Symbols"/>
                </a:rPr>
                <a:t>↓</a:t>
              </a:r>
              <a:endParaRPr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en-US" b="0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Predispose to parkinsonism symptoms (neurologic)</a:t>
              </a:r>
              <a:endParaRPr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62" name="Google Shape;262;p18"/>
            <p:cNvSpPr/>
            <p:nvPr/>
          </p:nvSpPr>
          <p:spPr>
            <a:xfrm>
              <a:off x="1986105" y="1566230"/>
              <a:ext cx="2128800" cy="834300"/>
            </a:xfrm>
            <a:prstGeom prst="roundRect">
              <a:avLst>
                <a:gd name="adj" fmla="val 16667"/>
              </a:avLst>
            </a:prstGeom>
            <a:solidFill>
              <a:schemeClr val="accent5"/>
            </a:solidFill>
            <a:ln w="1905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3" name="Google Shape;263;p18"/>
            <p:cNvSpPr txBox="1"/>
            <p:nvPr/>
          </p:nvSpPr>
          <p:spPr>
            <a:xfrm>
              <a:off x="1986105" y="1506280"/>
              <a:ext cx="2128800" cy="945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7150" tIns="57150" rIns="57150" bIns="57150" anchor="ctr" anchorCtr="0">
              <a:noAutofit/>
            </a:bodyPr>
            <a:lstStyle/>
            <a:p>
              <a:pPr marL="0" marR="0" lvl="0" indent="0" algn="ctr" rtl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en-US" sz="1500" b="1" i="0" u="none" strike="noStrike" cap="none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Blockade of postsynaptic dopamine receptors </a:t>
              </a:r>
              <a:endParaRPr sz="1500" b="1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  <p:sp>
        <p:nvSpPr>
          <p:cNvPr id="264" name="Google Shape;264;p18"/>
          <p:cNvSpPr txBox="1"/>
          <p:nvPr/>
        </p:nvSpPr>
        <p:spPr>
          <a:xfrm>
            <a:off x="402009" y="7588432"/>
            <a:ext cx="6054000" cy="5847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 same pharmacodynamic action may have distinct psychiatric ”neurologic” and endocrine effects. </a:t>
            </a:r>
            <a:endParaRPr sz="1600" b="0" i="0" u="none" strike="noStrike" cap="none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65" name="Google Shape;265;p18"/>
          <p:cNvSpPr txBox="1">
            <a:spLocks noGrp="1"/>
          </p:cNvSpPr>
          <p:nvPr>
            <p:ph type="sldNum" idx="12"/>
          </p:nvPr>
        </p:nvSpPr>
        <p:spPr>
          <a:xfrm>
            <a:off x="5027794" y="9123511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5</a:t>
            </a:r>
            <a:endParaRPr sz="900" b="0" i="0" u="none" strike="noStrike" cap="none">
              <a:solidFill>
                <a:srgbClr val="8E95A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66" name="Google Shape;266;p18"/>
          <p:cNvSpPr/>
          <p:nvPr/>
        </p:nvSpPr>
        <p:spPr>
          <a:xfrm>
            <a:off x="53716" y="8519836"/>
            <a:ext cx="5654700" cy="370800"/>
          </a:xfrm>
          <a:prstGeom prst="snipRoundRect">
            <a:avLst>
              <a:gd name="adj1" fmla="val 0"/>
              <a:gd name="adj2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Diseases that are influenced by </a:t>
            </a:r>
            <a:r>
              <a:rPr lang="en-US" sz="18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dopamine</a:t>
            </a:r>
            <a:r>
              <a:rPr lang="en-US"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level:</a:t>
            </a: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67" name="Google Shape;267;p18"/>
          <p:cNvSpPr/>
          <p:nvPr/>
        </p:nvSpPr>
        <p:spPr>
          <a:xfrm>
            <a:off x="137016" y="9114098"/>
            <a:ext cx="1236600" cy="507900"/>
          </a:xfrm>
          <a:prstGeom prst="roundRect">
            <a:avLst>
              <a:gd name="adj" fmla="val 16667"/>
            </a:avLst>
          </a:prstGeom>
          <a:solidFill>
            <a:srgbClr val="A8D08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Parkinson’s disease</a:t>
            </a:r>
            <a:endParaRPr sz="1400" b="1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68" name="Google Shape;268;p18"/>
          <p:cNvSpPr/>
          <p:nvPr/>
        </p:nvSpPr>
        <p:spPr>
          <a:xfrm>
            <a:off x="5416350" y="9114100"/>
            <a:ext cx="1236600" cy="507900"/>
          </a:xfrm>
          <a:prstGeom prst="roundRect">
            <a:avLst>
              <a:gd name="adj" fmla="val 16667"/>
            </a:avLst>
          </a:prstGeom>
          <a:solidFill>
            <a:srgbClr val="7396B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Attention deficit hyperactivity disorder</a:t>
            </a:r>
            <a:r>
              <a:rPr lang="en-US" sz="900" b="1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*</a:t>
            </a:r>
            <a:r>
              <a:rPr lang="en-US" sz="10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(ADHD)</a:t>
            </a:r>
            <a:endParaRPr sz="1000" b="1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69" name="Google Shape;269;p18"/>
          <p:cNvSpPr/>
          <p:nvPr/>
        </p:nvSpPr>
        <p:spPr>
          <a:xfrm>
            <a:off x="2776681" y="9114094"/>
            <a:ext cx="1236600" cy="507900"/>
          </a:xfrm>
          <a:prstGeom prst="roundRect">
            <a:avLst>
              <a:gd name="adj" fmla="val 16667"/>
            </a:avLst>
          </a:prstGeom>
          <a:solidFill>
            <a:srgbClr val="F9D46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Drug addiction</a:t>
            </a:r>
            <a:endParaRPr sz="1400" b="1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70" name="Google Shape;270;p18"/>
          <p:cNvSpPr/>
          <p:nvPr/>
        </p:nvSpPr>
        <p:spPr>
          <a:xfrm>
            <a:off x="1456849" y="9114094"/>
            <a:ext cx="1236600" cy="507900"/>
          </a:xfrm>
          <a:prstGeom prst="roundRect">
            <a:avLst>
              <a:gd name="adj" fmla="val 16667"/>
            </a:avLst>
          </a:prstGeom>
          <a:solidFill>
            <a:srgbClr val="84D7D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Schizophrenia</a:t>
            </a:r>
            <a:endParaRPr sz="1400" b="1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71" name="Google Shape;271;p18"/>
          <p:cNvSpPr/>
          <p:nvPr/>
        </p:nvSpPr>
        <p:spPr>
          <a:xfrm>
            <a:off x="4096514" y="9114094"/>
            <a:ext cx="1236600" cy="507900"/>
          </a:xfrm>
          <a:prstGeom prst="roundRect">
            <a:avLst>
              <a:gd name="adj" fmla="val 16667"/>
            </a:avLst>
          </a:prstGeom>
          <a:solidFill>
            <a:srgbClr val="FFA3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Depression</a:t>
            </a:r>
            <a:endParaRPr sz="1400" b="1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72" name="Google Shape;272;p18"/>
          <p:cNvSpPr txBox="1"/>
          <p:nvPr/>
        </p:nvSpPr>
        <p:spPr>
          <a:xfrm>
            <a:off x="5769438" y="8843897"/>
            <a:ext cx="883500" cy="5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accent3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* فرط الحركة</a:t>
            </a:r>
            <a:endParaRPr sz="1200" b="0" i="0" u="none" strike="noStrike" cap="none">
              <a:solidFill>
                <a:schemeClr val="accent3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73" name="Google Shape;273;p18"/>
          <p:cNvSpPr txBox="1"/>
          <p:nvPr/>
        </p:nvSpPr>
        <p:spPr>
          <a:xfrm>
            <a:off x="205062" y="703937"/>
            <a:ext cx="17646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Pathway:</a:t>
            </a: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74" name="Google Shape;274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18025" y="1134025"/>
            <a:ext cx="2952676" cy="1961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19"/>
          <p:cNvSpPr/>
          <p:nvPr/>
        </p:nvSpPr>
        <p:spPr>
          <a:xfrm>
            <a:off x="0" y="0"/>
            <a:ext cx="6858000" cy="619800"/>
          </a:xfrm>
          <a:prstGeom prst="rect">
            <a:avLst/>
          </a:prstGeom>
          <a:solidFill>
            <a:srgbClr val="3BB8B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Acetylcholine</a:t>
            </a:r>
            <a:endParaRPr sz="2400" b="1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281" name="Google Shape;281;p19"/>
          <p:cNvGraphicFramePr/>
          <p:nvPr/>
        </p:nvGraphicFramePr>
        <p:xfrm>
          <a:off x="201161" y="3099729"/>
          <a:ext cx="3000000" cy="3000000"/>
        </p:xfrm>
        <a:graphic>
          <a:graphicData uri="http://schemas.openxmlformats.org/drawingml/2006/table">
            <a:tbl>
              <a:tblPr firstRow="1" bandRow="1">
                <a:noFill/>
                <a:tableStyleId>{7F352556-C489-439E-9C3E-166C7FDE0647}</a:tableStyleId>
              </a:tblPr>
              <a:tblGrid>
                <a:gridCol w="6455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0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>
                          <a:solidFill>
                            <a:schemeClr val="lt1"/>
                          </a:solidFill>
                        </a:rPr>
                        <a:t>Overview </a:t>
                      </a:r>
                      <a:endParaRPr sz="1400" u="none" strike="noStrike" cap="none"/>
                    </a:p>
                  </a:txBody>
                  <a:tcPr marL="91450" marR="91450" marT="45725" marB="45725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20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50"/>
                        <a:buFont typeface="Arial"/>
                        <a:buNone/>
                      </a:pPr>
                      <a:r>
                        <a:rPr lang="en-US"/>
                        <a:t>-</a:t>
                      </a:r>
                      <a:r>
                        <a:rPr lang="en-US" sz="1400" u="none" strike="noStrike" cap="none"/>
                        <a:t>Acetylcholine is the first neurotransmitter discovered. </a:t>
                      </a:r>
                      <a:endParaRPr sz="14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/>
                        <a:t>-</a:t>
                      </a:r>
                      <a:r>
                        <a:rPr lang="en-US" sz="1400" u="none" strike="noStrike" cap="none"/>
                        <a:t>Inside the brain Ach functions as a neuromodulator, which is a chemical that </a:t>
                      </a:r>
                      <a:r>
                        <a:rPr lang="en-US" sz="1400" b="1" u="none" strike="noStrike" cap="none"/>
                        <a:t>alters the way other brain structures process information</a:t>
                      </a:r>
                      <a:r>
                        <a:rPr lang="en-US" sz="1400" u="none" strike="noStrike" cap="none"/>
                        <a:t> rather than a chemical used to transmit information from point to point.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/>
                        <a:t>-</a:t>
                      </a:r>
                      <a:r>
                        <a:rPr lang="en-US" sz="1400" u="none" strike="noStrike" cap="none"/>
                        <a:t>Is Ach an inhibitory or excitatory neurotransmitter? </a:t>
                      </a:r>
                      <a:endParaRPr sz="14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Noto Sans Symbols"/>
                        <a:buNone/>
                      </a:pPr>
                      <a:r>
                        <a:rPr lang="en-US" sz="1400" u="none" strike="noStrike" cap="none"/>
                        <a:t>Ach is both excitatory and inhibitory. </a:t>
                      </a:r>
                      <a:r>
                        <a:rPr lang="en-US" sz="900">
                          <a:solidFill>
                            <a:schemeClr val="accent1"/>
                          </a:solidFill>
                        </a:rPr>
                        <a:t>Depends on the  action and  the receptors it stimulates.</a:t>
                      </a:r>
                      <a:endParaRPr sz="900" u="none" strike="noStrike" cap="none">
                        <a:solidFill>
                          <a:schemeClr val="accent1"/>
                        </a:solidFill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7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800"/>
                        <a:buFont typeface="Century Gothic"/>
                        <a:buNone/>
                      </a:pPr>
                      <a:r>
                        <a:rPr lang="en-US" sz="1800" b="1" u="none" strike="noStrike" cap="none">
                          <a:solidFill>
                            <a:schemeClr val="l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Role of Acetylcholine in the CNS</a:t>
                      </a:r>
                      <a:endParaRPr sz="1800" b="1" u="none" strike="noStrike" cap="none">
                        <a:solidFill>
                          <a:schemeClr val="l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74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Noto Sans Symbols"/>
                        <a:buNone/>
                      </a:pPr>
                      <a:r>
                        <a:rPr lang="en-US" u="none" strike="noStrike" cap="none"/>
                        <a:t> Ach is thought to be involved in </a:t>
                      </a:r>
                      <a:r>
                        <a:rPr lang="en-US" b="1" u="none" strike="noStrike" cap="none"/>
                        <a:t>cognitive functions </a:t>
                      </a:r>
                      <a:r>
                        <a:rPr lang="en-US" u="none" strike="noStrike" cap="none"/>
                        <a:t>such as:    </a:t>
                      </a:r>
                      <a:endParaRPr u="none" strike="noStrike" cap="none"/>
                    </a:p>
                    <a:p>
                      <a:pPr marL="457200" marR="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400"/>
                        <a:buFont typeface="Arial"/>
                        <a:buChar char="➢"/>
                      </a:pPr>
                      <a:r>
                        <a:rPr lang="en-US" u="none" strike="noStrike" cap="none"/>
                        <a:t> </a:t>
                      </a:r>
                      <a:r>
                        <a:rPr lang="en-US" u="none" strike="noStrike" cap="none">
                          <a:solidFill>
                            <a:srgbClr val="FF0000"/>
                          </a:solidFill>
                        </a:rPr>
                        <a:t>Memory</a:t>
                      </a:r>
                      <a:endParaRPr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457200" marR="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400"/>
                        <a:buFont typeface="Arial"/>
                        <a:buChar char="➢"/>
                      </a:pPr>
                      <a:r>
                        <a:rPr lang="en-US" u="none" strike="noStrike" cap="none">
                          <a:solidFill>
                            <a:srgbClr val="FF0000"/>
                          </a:solidFill>
                        </a:rPr>
                        <a:t> Arousal </a:t>
                      </a:r>
                      <a:r>
                        <a:rPr lang="en-US" u="none" strike="noStrike" cap="none">
                          <a:solidFill>
                            <a:srgbClr val="999999"/>
                          </a:solidFill>
                        </a:rPr>
                        <a:t>الإثارة</a:t>
                      </a:r>
                      <a:endParaRPr u="none" strike="noStrike" cap="none">
                        <a:solidFill>
                          <a:srgbClr val="999999"/>
                        </a:solidFill>
                      </a:endParaRPr>
                    </a:p>
                    <a:p>
                      <a:pPr marL="457200" marR="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400"/>
                        <a:buFont typeface="Arial"/>
                        <a:buChar char="➢"/>
                      </a:pPr>
                      <a:r>
                        <a:rPr lang="en-US" u="none" strike="noStrike" cap="none">
                          <a:solidFill>
                            <a:srgbClr val="FF0000"/>
                          </a:solidFill>
                        </a:rPr>
                        <a:t> Attention</a:t>
                      </a:r>
                      <a:r>
                        <a:rPr lang="en-US" u="none" strike="noStrike" cap="none"/>
                        <a:t>   </a:t>
                      </a:r>
                      <a:r>
                        <a:rPr lang="en-US" u="none" strike="noStrike" cap="none">
                          <a:solidFill>
                            <a:srgbClr val="999999"/>
                          </a:solidFill>
                        </a:rPr>
                        <a:t>انتباه</a:t>
                      </a:r>
                      <a:endParaRPr u="none" strike="noStrike" cap="none">
                        <a:solidFill>
                          <a:srgbClr val="999999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77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800"/>
                        <a:buFont typeface="Century Gothic"/>
                        <a:buNone/>
                      </a:pPr>
                      <a:r>
                        <a:rPr lang="en-US" sz="1800" b="1" u="none" strike="noStrike" cap="none">
                          <a:solidFill>
                            <a:schemeClr val="l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What are the CNS diseases linked to ACH derangement?</a:t>
                      </a:r>
                      <a:endParaRPr sz="1800" b="1" u="none" strike="noStrike" cap="none">
                        <a:solidFill>
                          <a:schemeClr val="l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28000">
                <a:tc>
                  <a:txBody>
                    <a:bodyPr/>
                    <a:lstStyle/>
                    <a:p>
                      <a:pPr marL="457200" marR="0" lvl="0" indent="-31432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Arial"/>
                        <a:buChar char="➢"/>
                      </a:pPr>
                      <a:r>
                        <a:rPr lang="en-US" sz="1350" b="1" u="none" strike="noStrike" cap="none"/>
                        <a:t>Damage to cholinergic (muscarinic) receptors </a:t>
                      </a:r>
                      <a:r>
                        <a:rPr lang="en-US" sz="1350" u="none" strike="noStrike" cap="none"/>
                        <a:t>is associated  with </a:t>
                      </a:r>
                      <a:r>
                        <a:rPr lang="en-US" sz="1350" b="1" u="none" strike="noStrike" cap="none"/>
                        <a:t>memory deficits </a:t>
                      </a:r>
                      <a:r>
                        <a:rPr lang="en-US" sz="1350" u="none" strike="noStrike" cap="none"/>
                        <a:t>as in </a:t>
                      </a:r>
                      <a:r>
                        <a:rPr lang="en-US" sz="1350" b="1" u="none" strike="noStrike" cap="none">
                          <a:solidFill>
                            <a:srgbClr val="FF0000"/>
                          </a:solidFill>
                        </a:rPr>
                        <a:t>Alzheimer's disease.</a:t>
                      </a:r>
                      <a:endParaRPr sz="14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457200" marR="0" lvl="0" indent="-31432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Arial"/>
                        <a:buChar char="➢"/>
                      </a:pPr>
                      <a:r>
                        <a:rPr lang="en-US" sz="1350" b="1" u="none" strike="noStrike" cap="none"/>
                        <a:t>Muscarinic antagonists </a:t>
                      </a:r>
                      <a:r>
                        <a:rPr lang="en-US" sz="1350" u="none" strike="noStrike" cap="none"/>
                        <a:t>as </a:t>
                      </a:r>
                      <a:r>
                        <a:rPr lang="en-US" sz="1350" b="1" u="none" strike="noStrike" cap="none">
                          <a:solidFill>
                            <a:schemeClr val="accent2"/>
                          </a:solidFill>
                        </a:rPr>
                        <a:t>hyoscine</a:t>
                      </a:r>
                      <a:r>
                        <a:rPr lang="en-US" sz="1350" u="none" strike="noStrike" cap="none"/>
                        <a:t> cause amnesia </a:t>
                      </a:r>
                      <a:r>
                        <a:rPr lang="en-US" sz="1350" u="none" strike="noStrike" cap="none">
                          <a:solidFill>
                            <a:srgbClr val="999999"/>
                          </a:solidFill>
                        </a:rPr>
                        <a:t>(deficit in memory)</a:t>
                      </a:r>
                      <a:r>
                        <a:rPr lang="en-US" sz="1350">
                          <a:solidFill>
                            <a:srgbClr val="999999"/>
                          </a:solidFill>
                        </a:rPr>
                        <a:t> </a:t>
                      </a:r>
                      <a:r>
                        <a:rPr lang="en-US" sz="1350"/>
                        <a:t>(</a:t>
                      </a:r>
                      <a:r>
                        <a:rPr lang="en-US" sz="1350" b="1">
                          <a:solidFill>
                            <a:schemeClr val="accent2"/>
                          </a:solidFill>
                        </a:rPr>
                        <a:t>Cholinomimetics</a:t>
                      </a:r>
                      <a:r>
                        <a:rPr lang="en-US" sz="1350"/>
                        <a:t> </a:t>
                      </a:r>
                      <a:r>
                        <a:rPr lang="en-US" sz="900">
                          <a:solidFill>
                            <a:schemeClr val="accent1"/>
                          </a:solidFill>
                        </a:rPr>
                        <a:t>(agonists) </a:t>
                      </a:r>
                      <a:r>
                        <a:rPr lang="en-US" sz="1350"/>
                        <a:t>are used as therapy of alzheimer).</a:t>
                      </a:r>
                      <a:endParaRPr sz="1400" u="none" strike="noStrike" cap="none"/>
                    </a:p>
                    <a:p>
                      <a:pPr marL="457200" marR="0" lvl="0" indent="-31432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350"/>
                        <a:buFont typeface="Arial"/>
                        <a:buChar char="➢"/>
                      </a:pPr>
                      <a:r>
                        <a:rPr lang="en-US" sz="1350" b="1" u="none" strike="noStrike" cap="none">
                          <a:solidFill>
                            <a:srgbClr val="FF0000"/>
                          </a:solidFill>
                        </a:rPr>
                        <a:t>Increased</a:t>
                      </a:r>
                      <a:r>
                        <a:rPr lang="en-US" sz="1350" u="none" strike="noStrike" cap="none">
                          <a:solidFill>
                            <a:srgbClr val="FF0000"/>
                          </a:solidFill>
                        </a:rPr>
                        <a:t> brain level of Ach predispose to Parkinson's disease</a:t>
                      </a:r>
                      <a:r>
                        <a:rPr lang="en-US" sz="1350" u="none" strike="noStrike" cap="none"/>
                        <a:t>* (</a:t>
                      </a:r>
                      <a:r>
                        <a:rPr lang="en-US" sz="1350" b="1" u="none" strike="noStrike" cap="none">
                          <a:solidFill>
                            <a:schemeClr val="accent2"/>
                          </a:solidFill>
                        </a:rPr>
                        <a:t>anticholinergic</a:t>
                      </a:r>
                      <a:r>
                        <a:rPr lang="en-US" sz="1350" u="none" strike="noStrike" cap="none"/>
                        <a:t> drugs are used as therapy).</a:t>
                      </a:r>
                      <a:endParaRPr sz="1400" u="none" strike="noStrike" cap="none"/>
                    </a:p>
                    <a:p>
                      <a:pPr marL="457200" marR="0" lvl="0" indent="-31432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350"/>
                        <a:buFont typeface="Arial"/>
                        <a:buChar char="➢"/>
                      </a:pPr>
                      <a:r>
                        <a:rPr lang="en-US" sz="1350" u="none" strike="noStrike" cap="none"/>
                        <a:t> </a:t>
                      </a:r>
                      <a:r>
                        <a:rPr lang="en-US" sz="1350" u="none" strike="noStrike" cap="none">
                          <a:solidFill>
                            <a:srgbClr val="FF0000"/>
                          </a:solidFill>
                        </a:rPr>
                        <a:t>Schizophrenia may be due </a:t>
                      </a:r>
                      <a:r>
                        <a:rPr lang="en-US" sz="1350" b="1" u="none" strike="noStrike" cap="none">
                          <a:solidFill>
                            <a:srgbClr val="FF0000"/>
                          </a:solidFill>
                        </a:rPr>
                        <a:t>to imbalance between Ach &amp; dopamine brain levels.</a:t>
                      </a:r>
                      <a:endParaRPr sz="1400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457200" marR="0" lvl="0" indent="-31432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Arial"/>
                        <a:buChar char="➢"/>
                      </a:pPr>
                      <a:r>
                        <a:rPr lang="en-US" sz="1350" u="none" strike="noStrike" cap="none"/>
                        <a:t>Depression may be a manifestation of a </a:t>
                      </a:r>
                      <a:r>
                        <a:rPr lang="en-US" sz="1350" b="1" u="none" strike="noStrike" cap="none"/>
                        <a:t>central cholinergic predominance.</a:t>
                      </a:r>
                      <a:endParaRPr sz="1400" u="none" strike="noStrike" cap="none"/>
                    </a:p>
                  </a:txBody>
                  <a:tcPr marL="91450" marR="91450" marT="45725" marB="45725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282" name="Google Shape;282;p19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1511" y="619934"/>
            <a:ext cx="289500" cy="289500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Google Shape;283;p19"/>
          <p:cNvSpPr txBox="1"/>
          <p:nvPr/>
        </p:nvSpPr>
        <p:spPr>
          <a:xfrm>
            <a:off x="326127" y="622450"/>
            <a:ext cx="991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4:25 min</a:t>
            </a:r>
            <a:endParaRPr sz="14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84" name="Google Shape;284;p19"/>
          <p:cNvSpPr txBox="1"/>
          <p:nvPr/>
        </p:nvSpPr>
        <p:spPr>
          <a:xfrm>
            <a:off x="201200" y="9310450"/>
            <a:ext cx="6455700" cy="4617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*</a:t>
            </a:r>
            <a:r>
              <a:rPr lang="en-US" sz="1000" b="0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Dopamine &amp; Ach work with each other → when you take a dopamine antagonist = Ach will take the upper hand → that’s why the increased level of Ach may be predispose to Parkinson’s disease.</a:t>
            </a:r>
            <a:endParaRPr sz="1000" b="0" i="0" u="none" strike="noStrike" cap="none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85" name="Google Shape;285;p19"/>
          <p:cNvSpPr txBox="1">
            <a:spLocks noGrp="1"/>
          </p:cNvSpPr>
          <p:nvPr>
            <p:ph type="sldNum" idx="12"/>
          </p:nvPr>
        </p:nvSpPr>
        <p:spPr>
          <a:xfrm>
            <a:off x="5155969" y="9401041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7</a:t>
            </a:r>
            <a:endParaRPr sz="900" b="0" i="0" u="none" strike="noStrike" cap="none">
              <a:solidFill>
                <a:srgbClr val="8E95A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86" name="Google Shape;286;p19" descr="G:\Fig. 33.6.JPG"/>
          <p:cNvPicPr preferRelativeResize="0"/>
          <p:nvPr/>
        </p:nvPicPr>
        <p:blipFill rotWithShape="1">
          <a:blip r:embed="rId5">
            <a:alphaModFix/>
          </a:blip>
          <a:srcRect b="6358"/>
          <a:stretch/>
        </p:blipFill>
        <p:spPr>
          <a:xfrm>
            <a:off x="1317600" y="703012"/>
            <a:ext cx="4222901" cy="2318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1" name="Google Shape;291;p20"/>
          <p:cNvGraphicFramePr/>
          <p:nvPr/>
        </p:nvGraphicFramePr>
        <p:xfrm>
          <a:off x="495464" y="809363"/>
          <a:ext cx="3000000" cy="3000000"/>
        </p:xfrm>
        <a:graphic>
          <a:graphicData uri="http://schemas.openxmlformats.org/drawingml/2006/table">
            <a:tbl>
              <a:tblPr firstRow="1" bandRow="1">
                <a:noFill/>
                <a:tableStyleId>{7F352556-C489-439E-9C3E-166C7FDE0647}</a:tableStyleId>
              </a:tblPr>
              <a:tblGrid>
                <a:gridCol w="2915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85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98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u="none" strike="noStrike" cap="none"/>
                        <a:t>Glutamic acid</a:t>
                      </a:r>
                      <a:endParaRPr sz="2000" u="none" strike="noStrike" cap="none"/>
                    </a:p>
                  </a:txBody>
                  <a:tcPr marL="91450" marR="91450" marT="45725" marB="45725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u="none" strike="noStrike" cap="none"/>
                        <a:t>GABA</a:t>
                      </a:r>
                      <a:endParaRPr sz="2000" u="none" strike="noStrike" cap="none"/>
                    </a:p>
                  </a:txBody>
                  <a:tcPr marL="91450" marR="91450" marT="45725" marB="45725" anchor="ctr">
                    <a:lnL w="9525" cap="flat" cmpd="sng">
                      <a:solidFill>
                        <a:schemeClr val="accent4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54800">
                <a:tc>
                  <a:txBody>
                    <a:bodyPr/>
                    <a:lstStyle/>
                    <a:p>
                      <a:pPr marL="279400" marR="0" lvl="0" indent="-2794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entury Gothic"/>
                        <a:buChar char="-"/>
                      </a:pPr>
                      <a:r>
                        <a:rPr lang="en-US" sz="1400" u="none" strike="noStrike" cap="none"/>
                        <a:t>An </a:t>
                      </a:r>
                      <a:r>
                        <a:rPr lang="en-US" sz="1400" b="1" u="none" strike="noStrike" cap="none"/>
                        <a:t>excitatory</a:t>
                      </a:r>
                      <a:r>
                        <a:rPr lang="en-US" sz="1400" u="none" strike="noStrike" cap="none"/>
                        <a:t> neurotransmitter</a:t>
                      </a:r>
                      <a:endParaRPr sz="1400" u="none" strike="noStrike" cap="none"/>
                    </a:p>
                    <a:p>
                      <a:pPr marL="279400" marR="0" lvl="0" indent="-2413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600"/>
                        <a:buFont typeface="Century Gothic"/>
                        <a:buNone/>
                      </a:pPr>
                      <a:endParaRPr sz="600" u="none" strike="noStrike" cap="none"/>
                    </a:p>
                    <a:p>
                      <a:pPr marL="279400" marR="0" lvl="0" indent="-2730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300"/>
                        <a:buFont typeface="Century Gothic"/>
                        <a:buChar char="-"/>
                      </a:pPr>
                      <a:r>
                        <a:rPr lang="en-US" sz="1300" u="none" strike="noStrike" cap="none">
                          <a:solidFill>
                            <a:srgbClr val="FF0000"/>
                          </a:solidFill>
                        </a:rPr>
                        <a:t>Increased</a:t>
                      </a:r>
                      <a:r>
                        <a:rPr lang="en-US" sz="1400" u="none" strike="noStrike" cap="none">
                          <a:solidFill>
                            <a:srgbClr val="FF0000"/>
                          </a:solidFill>
                        </a:rPr>
                        <a:t> levels predispose to Epilepsy </a:t>
                      </a:r>
                      <a:endParaRPr sz="1400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279400" marR="0" lvl="0" indent="-190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entury Gothic"/>
                        <a:buNone/>
                      </a:pPr>
                      <a:endParaRPr sz="1400" u="none" strike="noStrike" cap="none">
                        <a:solidFill>
                          <a:srgbClr val="171616"/>
                        </a:solidFill>
                      </a:endParaRPr>
                    </a:p>
                    <a:p>
                      <a:pPr marL="279400" marR="0" lvl="0" indent="-203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rgbClr val="171616"/>
                        </a:solidFill>
                      </a:endParaRPr>
                    </a:p>
                    <a:p>
                      <a:pPr marL="279400" marR="0" lvl="0" indent="-2540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500"/>
                        <a:buFont typeface="Arial"/>
                        <a:buNone/>
                      </a:pPr>
                      <a:endParaRPr sz="500" u="none" strike="noStrike" cap="none">
                        <a:solidFill>
                          <a:srgbClr val="171616"/>
                        </a:solidFill>
                      </a:endParaRPr>
                    </a:p>
                    <a:p>
                      <a:pPr marL="279400" marR="0" lvl="0" indent="-2794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n-US" b="1"/>
                        <a:t>T</a:t>
                      </a:r>
                      <a:r>
                        <a:rPr lang="en-US" sz="1400" b="1" u="none" strike="noStrike" cap="none"/>
                        <a:t>reatment of epilepsy</a:t>
                      </a:r>
                      <a:endParaRPr sz="1400" b="1" u="none" strike="noStrike" cap="none"/>
                    </a:p>
                    <a:p>
                      <a:pPr marL="279400" marR="0" lvl="0" indent="-2794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n-US" sz="1400" u="none" strike="noStrike" cap="none"/>
                        <a:t>Reduction of brain damage following strokes &amp; head injury.</a:t>
                      </a:r>
                      <a:endParaRPr sz="700" u="none" strike="noStrike" cap="none"/>
                    </a:p>
                    <a:p>
                      <a:pPr marL="279400" marR="0" lvl="0" indent="-2794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n-US" sz="1400" u="none" strike="noStrike" cap="none"/>
                        <a:t>Drug dependence</a:t>
                      </a:r>
                      <a:endParaRPr sz="1400" u="none" strike="noStrike" cap="none"/>
                    </a:p>
                    <a:p>
                      <a:pPr marL="279400" marR="0" lvl="0" indent="-2794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n-US" sz="1400" u="none" strike="noStrike" cap="none"/>
                        <a:t>Schizophrenia </a:t>
                      </a:r>
                      <a:endParaRPr sz="1400" u="none" strike="noStrike" cap="none"/>
                    </a:p>
                    <a:p>
                      <a:pPr marL="279400" lvl="0" indent="-2794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n-US">
                          <a:solidFill>
                            <a:schemeClr val="accent1"/>
                          </a:solidFill>
                        </a:rPr>
                        <a:t>there isn't much evidence supporting the therapeutic use glutamate except in treatment of epilepsy.</a:t>
                      </a:r>
                      <a:endParaRPr>
                        <a:solidFill>
                          <a:schemeClr val="accent1"/>
                        </a:solidFill>
                      </a:endParaRPr>
                    </a:p>
                    <a:p>
                      <a:pPr marL="27940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6510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entury Gothic"/>
                        <a:buNone/>
                      </a:pPr>
                      <a:endParaRPr sz="1400" u="none" strike="noStrike" cap="none">
                        <a:solidFill>
                          <a:srgbClr val="171616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marL="165100" marR="0" lvl="0" indent="-1651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entury Gothic"/>
                        <a:buChar char="-"/>
                      </a:pPr>
                      <a:r>
                        <a:rPr lang="en-US" sz="14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It is the main </a:t>
                      </a:r>
                      <a:r>
                        <a:rPr lang="en-US" sz="1400" b="1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inhibitory</a:t>
                      </a:r>
                      <a:r>
                        <a:rPr lang="en-US" sz="14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transmitter in the </a:t>
                      </a:r>
                      <a:r>
                        <a:rPr lang="en-US" sz="1400" u="sng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brain</a:t>
                      </a:r>
                      <a:r>
                        <a:rPr lang="en-US" sz="14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lang="en-US" sz="1400" u="none" strike="noStrike" cap="none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(in spinal cord = Glycin)</a:t>
                      </a:r>
                      <a:endParaRPr sz="1400" u="none" strike="noStrike" cap="none">
                        <a:solidFill>
                          <a:schemeClr val="accent1"/>
                        </a:solidFill>
                      </a:endParaRPr>
                    </a:p>
                    <a:p>
                      <a:pPr marL="165100" marR="0" lvl="0" indent="-1651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entury Gothic"/>
                        <a:buChar char="-"/>
                      </a:pPr>
                      <a:r>
                        <a:rPr lang="en-US" sz="14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It’s present throughout the brain; there is very little in peripheral tissue.</a:t>
                      </a:r>
                      <a:endParaRPr sz="1400" u="none" strike="noStrike" cap="none"/>
                    </a:p>
                    <a:p>
                      <a:pPr marL="16510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entury Gothic"/>
                        <a:buNone/>
                      </a:pPr>
                      <a:endParaRPr sz="14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marL="165100" marR="0" lvl="0" indent="-1651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entury Gothic"/>
                        <a:buChar char="-"/>
                      </a:pPr>
                      <a:r>
                        <a:rPr lang="en-US" sz="14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Decreased GABA brain content is associated with:</a:t>
                      </a:r>
                      <a:endParaRPr sz="1400" u="none" strike="noStrike" cap="none"/>
                    </a:p>
                    <a:p>
                      <a:pPr marL="16510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entury Gothic"/>
                        <a:buNone/>
                      </a:pPr>
                      <a:endParaRPr sz="1400" u="none" strike="noStrike" cap="none"/>
                    </a:p>
                    <a:p>
                      <a:pPr marL="165100" marR="0" lvl="0" indent="-1651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n-US" sz="1400" u="none" strike="noStrike" cap="none"/>
                        <a:t>Epilepsy</a:t>
                      </a:r>
                      <a:endParaRPr sz="1400" u="none" strike="noStrike" cap="none"/>
                    </a:p>
                    <a:p>
                      <a:pPr marL="165100" marR="0" lvl="0" indent="-1651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n-US" sz="1400" u="none" strike="noStrike" cap="none"/>
                        <a:t>Anxiety </a:t>
                      </a:r>
                      <a:endParaRPr sz="1400" u="none" strike="noStrike" cap="none"/>
                    </a:p>
                    <a:p>
                      <a:pPr marL="165100" marR="0" lvl="0" indent="-1651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n-US" sz="1400" u="none" strike="noStrike" cap="none"/>
                        <a:t>Convulsions</a:t>
                      </a:r>
                      <a:endParaRPr sz="1400" u="none" strike="noStrike" cap="none"/>
                    </a:p>
                    <a:p>
                      <a:pPr marL="165100" marR="0" lvl="0" indent="-1651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n-US" sz="1400" u="none" strike="noStrike" cap="none"/>
                        <a:t>Insomnia </a:t>
                      </a:r>
                      <a:endParaRPr sz="14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b="1">
                          <a:solidFill>
                            <a:schemeClr val="accent2"/>
                          </a:solidFill>
                        </a:rPr>
                        <a:t>Benzodiazepine</a:t>
                      </a:r>
                      <a:r>
                        <a:rPr lang="en-US" b="1"/>
                        <a:t> (</a:t>
                      </a:r>
                      <a:r>
                        <a:rPr lang="en-US" b="1">
                          <a:solidFill>
                            <a:schemeClr val="accent2"/>
                          </a:solidFill>
                        </a:rPr>
                        <a:t>diazepam</a:t>
                      </a:r>
                      <a:r>
                        <a:rPr lang="en-US" b="1"/>
                        <a:t>)</a:t>
                      </a:r>
                      <a:r>
                        <a:rPr lang="en-US"/>
                        <a:t> enhances GABA function and used in treatment of above diseases.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2" name="Google Shape;292;p20"/>
          <p:cNvSpPr/>
          <p:nvPr/>
        </p:nvSpPr>
        <p:spPr>
          <a:xfrm>
            <a:off x="495464" y="2262077"/>
            <a:ext cx="2701800" cy="290700"/>
          </a:xfrm>
          <a:prstGeom prst="snipRoundRect">
            <a:avLst>
              <a:gd name="adj1" fmla="val 0"/>
              <a:gd name="adj2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US" sz="1300" b="1" i="0" u="none" strike="noStrike" cap="none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Glutamate antagonist</a:t>
            </a:r>
            <a:r>
              <a:rPr lang="en-US" sz="1000" b="1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*</a:t>
            </a:r>
            <a:r>
              <a:rPr lang="en-US" sz="1000" b="0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3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effects:</a:t>
            </a:r>
            <a:endParaRPr sz="13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93" name="Google Shape;293;p20"/>
          <p:cNvSpPr txBox="1"/>
          <p:nvPr/>
        </p:nvSpPr>
        <p:spPr>
          <a:xfrm>
            <a:off x="516175" y="4964125"/>
            <a:ext cx="2879400" cy="62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900" b="1" i="0" u="none" strike="noStrike" cap="none">
                <a:solidFill>
                  <a:srgbClr val="A5A5A5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Schizophrenia</a:t>
            </a:r>
            <a:r>
              <a:rPr lang="en-US" sz="900" b="0" i="0" u="none" strike="noStrike" cap="none">
                <a:solidFill>
                  <a:srgbClr val="A5A5A5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is a brain disorder that affects how people think, feel, and perceive. </a:t>
            </a:r>
            <a:endParaRPr sz="900" b="0" i="0" u="none" strike="noStrike" cap="none">
              <a:solidFill>
                <a:srgbClr val="A5A5A5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900" b="1" i="0" u="none" strike="noStrike" cap="none">
                <a:solidFill>
                  <a:srgbClr val="A5A5A5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Drug dependence</a:t>
            </a:r>
            <a:r>
              <a:rPr lang="en-US" sz="900" b="0" i="0" u="none" strike="noStrike" cap="none">
                <a:solidFill>
                  <a:srgbClr val="A5A5A5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 is the body's physical need, or addiction, to a specific agent.</a:t>
            </a:r>
            <a:endParaRPr sz="900" b="1" i="0" u="none" strike="noStrike" cap="none">
              <a:solidFill>
                <a:srgbClr val="A5A5A5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94" name="Google Shape;294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2885" y="5673317"/>
            <a:ext cx="1994595" cy="1355332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20"/>
          <p:cNvSpPr/>
          <p:nvPr/>
        </p:nvSpPr>
        <p:spPr>
          <a:xfrm>
            <a:off x="14990" y="-17586"/>
            <a:ext cx="6858000" cy="620100"/>
          </a:xfrm>
          <a:prstGeom prst="rect">
            <a:avLst/>
          </a:prstGeom>
          <a:solidFill>
            <a:srgbClr val="3BB8B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Glutamic acid </a:t>
            </a:r>
            <a:r>
              <a:rPr lang="en-US" sz="2400" b="1" i="0" u="none" strike="noStrike" cap="none">
                <a:solidFill>
                  <a:srgbClr val="FFFF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&amp;</a:t>
            </a:r>
            <a:r>
              <a:rPr lang="en-US" sz="24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GABA</a:t>
            </a:r>
            <a:endParaRPr sz="2400" b="1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96" name="Google Shape;296;p20" descr="Image result for ach mnemonic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557021" y="7150182"/>
            <a:ext cx="2565414" cy="2660179"/>
          </a:xfrm>
          <a:prstGeom prst="rect">
            <a:avLst/>
          </a:prstGeom>
          <a:noFill/>
          <a:ln>
            <a:noFill/>
          </a:ln>
        </p:spPr>
      </p:pic>
      <p:sp>
        <p:nvSpPr>
          <p:cNvPr id="297" name="Google Shape;297;p20"/>
          <p:cNvSpPr txBox="1"/>
          <p:nvPr/>
        </p:nvSpPr>
        <p:spPr>
          <a:xfrm>
            <a:off x="748975" y="8260250"/>
            <a:ext cx="2319300" cy="461400"/>
          </a:xfrm>
          <a:prstGeom prst="rect">
            <a:avLst/>
          </a:prstGeom>
          <a:noFill/>
          <a:ln w="9525" cap="flat" cmpd="sng">
            <a:solidFill>
              <a:srgbClr val="999999"/>
            </a:solidFill>
            <a:prstDash val="lgDash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accent3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Extra, to help you remember the site of NTs production ☺</a:t>
            </a:r>
            <a:endParaRPr sz="1200" b="0" i="0" u="none" strike="noStrike" cap="none">
              <a:solidFill>
                <a:schemeClr val="accent3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98" name="Google Shape;298;p20"/>
          <p:cNvSpPr txBox="1">
            <a:spLocks noGrp="1"/>
          </p:cNvSpPr>
          <p:nvPr>
            <p:ph type="sldNum" idx="12"/>
          </p:nvPr>
        </p:nvSpPr>
        <p:spPr>
          <a:xfrm>
            <a:off x="5155969" y="9401041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8</a:t>
            </a:r>
            <a:endParaRPr sz="900" b="0" i="0" u="none" strike="noStrike" cap="none">
              <a:solidFill>
                <a:srgbClr val="8E95A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99" name="Google Shape;299;p2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925719" y="5431750"/>
            <a:ext cx="1828006" cy="1586725"/>
          </a:xfrm>
          <a:prstGeom prst="rect">
            <a:avLst/>
          </a:prstGeom>
          <a:noFill/>
          <a:ln>
            <a:noFill/>
          </a:ln>
        </p:spPr>
      </p:pic>
      <p:sp>
        <p:nvSpPr>
          <p:cNvPr id="300" name="Google Shape;300;p20"/>
          <p:cNvSpPr txBox="1"/>
          <p:nvPr/>
        </p:nvSpPr>
        <p:spPr>
          <a:xfrm>
            <a:off x="2285275" y="1205625"/>
            <a:ext cx="1110300" cy="33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accent1"/>
                </a:solidFill>
              </a:rPr>
              <a:t>AKA Glutamate</a:t>
            </a:r>
            <a:endParaRPr sz="1000">
              <a:solidFill>
                <a:schemeClr val="accent1"/>
              </a:solidFill>
            </a:endParaRPr>
          </a:p>
        </p:txBody>
      </p:sp>
      <p:cxnSp>
        <p:nvCxnSpPr>
          <p:cNvPr id="301" name="Google Shape;301;p20"/>
          <p:cNvCxnSpPr>
            <a:stCxn id="297" idx="3"/>
            <a:endCxn id="296" idx="1"/>
          </p:cNvCxnSpPr>
          <p:nvPr/>
        </p:nvCxnSpPr>
        <p:spPr>
          <a:xfrm rot="10800000" flipH="1">
            <a:off x="3068275" y="8480150"/>
            <a:ext cx="488700" cy="10800"/>
          </a:xfrm>
          <a:prstGeom prst="straightConnector1">
            <a:avLst/>
          </a:prstGeom>
          <a:noFill/>
          <a:ln w="9525" cap="flat" cmpd="sng">
            <a:solidFill>
              <a:srgbClr val="999999"/>
            </a:solidFill>
            <a:prstDash val="solid"/>
            <a:round/>
            <a:headEnd type="none" w="med" len="med"/>
            <a:tailEnd type="stealth" w="med" len="med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21"/>
          <p:cNvSpPr/>
          <p:nvPr/>
        </p:nvSpPr>
        <p:spPr>
          <a:xfrm>
            <a:off x="0" y="0"/>
            <a:ext cx="6830400" cy="527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Summary </a:t>
            </a:r>
            <a:endParaRPr sz="3000" b="1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308" name="Google Shape;308;p21"/>
          <p:cNvGraphicFramePr/>
          <p:nvPr/>
        </p:nvGraphicFramePr>
        <p:xfrm>
          <a:off x="-13800" y="527375"/>
          <a:ext cx="6858000" cy="9378675"/>
        </p:xfrm>
        <a:graphic>
          <a:graphicData uri="http://schemas.openxmlformats.org/drawingml/2006/table">
            <a:tbl>
              <a:tblPr>
                <a:noFill/>
                <a:tableStyleId>{E1DC1431-39DD-41EB-83C2-63F521C4DD80}</a:tableStyleId>
              </a:tblPr>
              <a:tblGrid>
                <a:gridCol w="847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431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95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35825"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1"/>
                        <a:t>Trans-</a:t>
                      </a:r>
                      <a:endParaRPr sz="1200" b="1"/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1"/>
                        <a:t>mitter</a:t>
                      </a:r>
                      <a:r>
                        <a:rPr lang="en-US" sz="1200"/>
                        <a:t> </a:t>
                      </a:r>
                      <a:endParaRPr sz="1200"/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8890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b="1"/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1"/>
                        <a:t>Role in CNS</a:t>
                      </a:r>
                      <a:endParaRPr sz="1200" b="1"/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E22C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1"/>
                        <a:t>Diseases that are influenced by NT</a:t>
                      </a:r>
                      <a:endParaRPr sz="1200" b="1"/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C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600" b="1"/>
                    </a:p>
                    <a:p>
                      <a:pPr marL="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1"/>
                        <a:t>Drugs</a:t>
                      </a:r>
                      <a:r>
                        <a:rPr lang="en-US" sz="1200" b="1">
                          <a:solidFill>
                            <a:srgbClr val="FFFFFF"/>
                          </a:solidFill>
                        </a:rPr>
                        <a:t> </a:t>
                      </a:r>
                      <a:endParaRPr sz="1200" b="1">
                        <a:solidFill>
                          <a:srgbClr val="FFFFFF"/>
                        </a:solidFill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EF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30025"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/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EFDED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Alertness, arousal , and readiness for action</a:t>
                      </a:r>
                      <a:endParaRPr sz="1000"/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Maina → ↑NE</a:t>
                      </a:r>
                      <a:endParaRPr sz="1000"/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Depression →  ↓NE</a:t>
                      </a:r>
                      <a:endParaRPr sz="1000"/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- </a:t>
                      </a:r>
                      <a:endParaRPr sz="1000"/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60850"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3E95A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8890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Plays a role in the regulation of: </a:t>
                      </a:r>
                      <a:endParaRPr sz="1000"/>
                    </a:p>
                    <a:p>
                      <a:pPr marL="228600" marR="88900" lvl="0" indent="-635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Mood</a:t>
                      </a:r>
                      <a:endParaRPr sz="1000"/>
                    </a:p>
                    <a:p>
                      <a:pPr marL="228600" marR="88900" lvl="0" indent="-635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Sleep</a:t>
                      </a:r>
                      <a:endParaRPr sz="1000"/>
                    </a:p>
                    <a:p>
                      <a:pPr marL="228600" marR="88900" lvl="0" indent="-635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Appetite</a:t>
                      </a:r>
                      <a:endParaRPr sz="1000"/>
                    </a:p>
                    <a:p>
                      <a:pPr marL="228600" marR="88900" lvl="0" indent="-635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Pain perception  </a:t>
                      </a:r>
                      <a:endParaRPr sz="1000"/>
                    </a:p>
                    <a:p>
                      <a:pPr marL="228600" marR="0" lvl="0" indent="-635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Some cognitive functions including memory and learning.  </a:t>
                      </a:r>
                      <a:endParaRPr sz="1000"/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37160" marR="88900" lvl="0" indent="-635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Char char="●"/>
                      </a:pP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Depression</a:t>
                      </a:r>
                      <a:endParaRPr sz="1000">
                        <a:solidFill>
                          <a:srgbClr val="FF0000"/>
                        </a:solidFill>
                      </a:endParaRPr>
                    </a:p>
                    <a:p>
                      <a:pPr marL="137160" marR="88900" lvl="0" indent="-635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Char char="●"/>
                      </a:pPr>
                      <a:r>
                        <a:rPr lang="en-US" sz="1000" u="sng">
                          <a:solidFill>
                            <a:srgbClr val="FF0000"/>
                          </a:solidFill>
                        </a:rPr>
                        <a:t>Social phobia</a:t>
                      </a:r>
                      <a:r>
                        <a:rPr lang="en-US" sz="1000" u="sng"/>
                        <a:t> </a:t>
                      </a:r>
                      <a:endParaRPr sz="1000" u="sng"/>
                    </a:p>
                    <a:p>
                      <a:pPr marL="137160" marR="88900" lvl="0" indent="-635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Obsessive Compulsive Disorders (OCDs)</a:t>
                      </a:r>
                      <a:endParaRPr sz="1000"/>
                    </a:p>
                    <a:p>
                      <a:pPr marL="137160" marR="88900" lvl="0" indent="-635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Generalized Anxiety</a:t>
                      </a:r>
                      <a:endParaRPr sz="1000"/>
                    </a:p>
                    <a:p>
                      <a:pPr marL="137160" marR="88900" lvl="0" indent="-635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Char char="●"/>
                      </a:pP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Schizophrenia</a:t>
                      </a:r>
                      <a:endParaRPr sz="1000">
                        <a:solidFill>
                          <a:srgbClr val="FF0000"/>
                        </a:solidFill>
                      </a:endParaRPr>
                    </a:p>
                    <a:p>
                      <a:pPr marL="137160" marR="88900" lvl="0" indent="-635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Char char="●"/>
                      </a:pP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Vomiting </a:t>
                      </a:r>
                      <a:r>
                        <a:rPr lang="en-US" sz="1000"/>
                        <a:t> </a:t>
                      </a:r>
                      <a:endParaRPr sz="1000"/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Modulation of 5HT  at synapses is a major action of several classes of antidepressants eg </a:t>
                      </a: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selective serotonin re-uptake inhibitors (SSRIs).</a:t>
                      </a:r>
                      <a:endParaRPr sz="1000">
                        <a:solidFill>
                          <a:srgbClr val="FF0000"/>
                        </a:solidFill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9750"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D80E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 </a:t>
                      </a:r>
                      <a:endParaRPr sz="1000"/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  </a:t>
                      </a:r>
                      <a:endParaRPr sz="1000"/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-</a:t>
                      </a:r>
                      <a:endParaRPr sz="1000"/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37160" marR="88900" lvl="0" indent="-635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Attention deficit hyperactivity disorder (ADHD) </a:t>
                      </a:r>
                      <a:endParaRPr sz="1000"/>
                    </a:p>
                    <a:p>
                      <a:pPr marL="137160" marR="88900" lvl="0" indent="-635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Char char="●"/>
                      </a:pP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Schizophrenia</a:t>
                      </a:r>
                      <a:endParaRPr sz="1000">
                        <a:solidFill>
                          <a:srgbClr val="FF0000"/>
                        </a:solidFill>
                      </a:endParaRPr>
                    </a:p>
                    <a:p>
                      <a:pPr marL="137160" marR="88900" lvl="0" indent="-635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Depression</a:t>
                      </a:r>
                      <a:endParaRPr sz="1000"/>
                    </a:p>
                    <a:p>
                      <a:pPr marL="137160" marR="88900" lvl="0" indent="-635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Char char="●"/>
                      </a:pP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Drug addiction</a:t>
                      </a:r>
                      <a:endParaRPr sz="1000">
                        <a:solidFill>
                          <a:srgbClr val="FF0000"/>
                        </a:solidFill>
                      </a:endParaRPr>
                    </a:p>
                    <a:p>
                      <a:pPr marL="137160" marR="88900" lvl="0" indent="-635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Parkinson's disease</a:t>
                      </a:r>
                      <a:endParaRPr sz="1000"/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solidFill>
                          <a:schemeClr val="accent6"/>
                        </a:solidFill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solidFill>
                          <a:schemeClr val="accent6"/>
                        </a:solidFill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-</a:t>
                      </a:r>
                      <a:endParaRPr sz="1000"/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60850"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E444A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8890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Inside the brain functions as a neuromodulator.</a:t>
                      </a:r>
                      <a:endParaRPr sz="1000"/>
                    </a:p>
                    <a:p>
                      <a:pPr marL="88900" marR="8890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involved in cognitive functions such as: </a:t>
                      </a:r>
                      <a:endParaRPr sz="1000"/>
                    </a:p>
                    <a:p>
                      <a:pPr marL="228600" marR="88900" lvl="0" indent="-635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Memory</a:t>
                      </a:r>
                      <a:endParaRPr sz="1000"/>
                    </a:p>
                    <a:p>
                      <a:pPr marL="228600" marR="88900" lvl="0" indent="-635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Arousal</a:t>
                      </a:r>
                      <a:endParaRPr sz="1000"/>
                    </a:p>
                    <a:p>
                      <a:pPr marL="228600" marR="88900" lvl="0" indent="-635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Attention</a:t>
                      </a:r>
                      <a:endParaRPr sz="1000"/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37160" marR="88900" lvl="0" indent="-635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Char char="●"/>
                      </a:pPr>
                      <a:r>
                        <a:rPr lang="en-US" sz="1000" u="sng">
                          <a:solidFill>
                            <a:srgbClr val="FF0000"/>
                          </a:solidFill>
                        </a:rPr>
                        <a:t>Alzheimer's disease:</a:t>
                      </a: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000"/>
                        <a:t>Damage to muscarinic receptors.</a:t>
                      </a:r>
                      <a:endParaRPr sz="1000"/>
                    </a:p>
                    <a:p>
                      <a:pPr marL="137160" marR="0" lvl="0" indent="-635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Amnesia: Muscarinic antagonists as hyoscine.</a:t>
                      </a:r>
                      <a:endParaRPr sz="1000"/>
                    </a:p>
                    <a:p>
                      <a:pPr marL="137160" marR="0" lvl="0" indent="-635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Char char="●"/>
                      </a:pP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Parkinson's disease: </a:t>
                      </a:r>
                      <a:r>
                        <a:rPr lang="en-US" sz="1000"/>
                        <a:t>↑  brain level  of Ach.</a:t>
                      </a:r>
                      <a:endParaRPr sz="1000"/>
                    </a:p>
                    <a:p>
                      <a:pPr marL="137160" marR="88900" lvl="0" indent="-635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Depression.</a:t>
                      </a:r>
                      <a:endParaRPr sz="1000"/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27432" marR="0" lvl="0" indent="-6350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Char char="●"/>
                      </a:pP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Alzheimer: Cholinomimetics are used as therapy</a:t>
                      </a:r>
                      <a:endParaRPr sz="1000">
                        <a:solidFill>
                          <a:srgbClr val="FF0000"/>
                        </a:solidFill>
                      </a:endParaRPr>
                    </a:p>
                    <a:p>
                      <a:pPr marL="27432" marR="0" lvl="0" indent="-6350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Parkinson's: anticholinergic drugs are used as therapy.</a:t>
                      </a:r>
                      <a:endParaRPr sz="1000"/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50525"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B3EB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Excitatory neurotransmitter</a:t>
                      </a:r>
                      <a:endParaRPr sz="1000"/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8900" marR="8890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solidFill>
                          <a:srgbClr val="FF0000"/>
                        </a:solidFill>
                      </a:endParaRPr>
                    </a:p>
                    <a:p>
                      <a:pPr marL="88900" marR="8890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solidFill>
                          <a:srgbClr val="FF0000"/>
                        </a:solidFill>
                      </a:endParaRPr>
                    </a:p>
                    <a:p>
                      <a:pPr marL="88900" marR="8890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solidFill>
                          <a:srgbClr val="FF0000"/>
                        </a:solidFill>
                      </a:endParaRPr>
                    </a:p>
                    <a:p>
                      <a:pPr marL="88900" marR="8890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Epilepsy : ↑ in its level.</a:t>
                      </a:r>
                      <a:endParaRPr sz="1000">
                        <a:solidFill>
                          <a:srgbClr val="FF0000"/>
                        </a:solidFill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8890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1"/>
                        <a:t>Potential therapeutic effect of glutamate antagonists:</a:t>
                      </a:r>
                      <a:r>
                        <a:rPr lang="en-US" sz="1000"/>
                        <a:t> </a:t>
                      </a:r>
                      <a:endParaRPr sz="1000"/>
                    </a:p>
                    <a:p>
                      <a:pPr marL="0" marR="8890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-Reduction of brain damage following strokes &amp; head injury. </a:t>
                      </a:r>
                      <a:endParaRPr sz="1000"/>
                    </a:p>
                    <a:p>
                      <a:pPr marL="0" marR="8890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-</a:t>
                      </a: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Treatment of epilepsy.</a:t>
                      </a:r>
                      <a:endParaRPr sz="1000">
                        <a:solidFill>
                          <a:srgbClr val="FF0000"/>
                        </a:solidFill>
                      </a:endParaRPr>
                    </a:p>
                    <a:p>
                      <a:pPr marL="0" marR="8890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-Drug dependence.</a:t>
                      </a:r>
                      <a:endParaRPr sz="1000"/>
                    </a:p>
                    <a:p>
                      <a:pPr marL="0" marR="8890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-Schizophrenia</a:t>
                      </a:r>
                      <a:endParaRPr sz="1000"/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60850"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565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 </a:t>
                      </a:r>
                      <a:endParaRPr sz="1000"/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Inhibitory neurotransmitter</a:t>
                      </a:r>
                      <a:endParaRPr sz="1000"/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↓ GABA brain content is associated with:</a:t>
                      </a:r>
                      <a:endParaRPr sz="1000"/>
                    </a:p>
                    <a:p>
                      <a:pPr marL="228600" marR="88900" lvl="0" indent="-635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Epilepsy</a:t>
                      </a:r>
                      <a:endParaRPr sz="1000"/>
                    </a:p>
                    <a:p>
                      <a:pPr marL="228600" marR="88900" lvl="0" indent="-635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Char char="●"/>
                      </a:pP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Anxiety</a:t>
                      </a:r>
                      <a:endParaRPr sz="1000">
                        <a:solidFill>
                          <a:srgbClr val="FF0000"/>
                        </a:solidFill>
                      </a:endParaRPr>
                    </a:p>
                    <a:p>
                      <a:pPr marL="228600" marR="88900" lvl="0" indent="-635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Convulsions</a:t>
                      </a:r>
                      <a:endParaRPr sz="1000"/>
                    </a:p>
                    <a:p>
                      <a:pPr marL="228600" marR="88900" lvl="0" indent="-635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Char char="●"/>
                      </a:pP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Insomnia</a:t>
                      </a:r>
                      <a:endParaRPr sz="1000">
                        <a:solidFill>
                          <a:srgbClr val="FF0000"/>
                        </a:solidFill>
                      </a:endParaRPr>
                    </a:p>
                    <a:p>
                      <a:pPr marL="88900" marR="8890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Benzodiazepine (</a:t>
                      </a:r>
                      <a:r>
                        <a:rPr lang="en-US" sz="1000">
                          <a:solidFill>
                            <a:schemeClr val="accent2"/>
                          </a:solidFill>
                        </a:rPr>
                        <a:t>diazepam</a:t>
                      </a:r>
                      <a:r>
                        <a:rPr lang="en-US" sz="1000"/>
                        <a:t>) enhances GABA function and used in treatment of  above diseases.</a:t>
                      </a:r>
                      <a:endParaRPr sz="1000"/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09" name="Google Shape;309;p21"/>
          <p:cNvSpPr txBox="1"/>
          <p:nvPr/>
        </p:nvSpPr>
        <p:spPr>
          <a:xfrm rot="-5400000">
            <a:off x="-383100" y="1666500"/>
            <a:ext cx="1534200" cy="3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88900" marR="8890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Norepinephrine</a:t>
            </a:r>
            <a:endParaRPr sz="1200"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10" name="Google Shape;310;p21"/>
          <p:cNvSpPr txBox="1"/>
          <p:nvPr/>
        </p:nvSpPr>
        <p:spPr>
          <a:xfrm rot="-5400000">
            <a:off x="-377850" y="3066813"/>
            <a:ext cx="1523700" cy="34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88900" marR="8890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chemeClr val="dk1"/>
                </a:solidFill>
              </a:rPr>
              <a:t>Serotonin(5HT)</a:t>
            </a:r>
            <a:endParaRPr sz="1200" b="1">
              <a:solidFill>
                <a:schemeClr val="dk1"/>
              </a:solidFill>
            </a:endParaRPr>
          </a:p>
        </p:txBody>
      </p:sp>
      <p:sp>
        <p:nvSpPr>
          <p:cNvPr id="311" name="Google Shape;311;p21"/>
          <p:cNvSpPr txBox="1"/>
          <p:nvPr/>
        </p:nvSpPr>
        <p:spPr>
          <a:xfrm rot="-5400000">
            <a:off x="-203100" y="4398975"/>
            <a:ext cx="1174200" cy="39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88900" marR="8890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chemeClr val="dk1"/>
                </a:solidFill>
              </a:rPr>
              <a:t>Dopamine</a:t>
            </a:r>
            <a:endParaRPr sz="1200" b="1">
              <a:solidFill>
                <a:schemeClr val="dk1"/>
              </a:solidFill>
            </a:endParaRPr>
          </a:p>
        </p:txBody>
      </p:sp>
      <p:sp>
        <p:nvSpPr>
          <p:cNvPr id="312" name="Google Shape;312;p21"/>
          <p:cNvSpPr txBox="1"/>
          <p:nvPr/>
        </p:nvSpPr>
        <p:spPr>
          <a:xfrm rot="-5400000">
            <a:off x="-315300" y="5801475"/>
            <a:ext cx="1398600" cy="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88900" marR="8890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chemeClr val="lt1"/>
                </a:solidFill>
              </a:rPr>
              <a:t>Acetylcholine</a:t>
            </a:r>
            <a:endParaRPr sz="1200" b="1">
              <a:solidFill>
                <a:schemeClr val="lt1"/>
              </a:solidFill>
            </a:endParaRPr>
          </a:p>
        </p:txBody>
      </p:sp>
      <p:sp>
        <p:nvSpPr>
          <p:cNvPr id="313" name="Google Shape;313;p21"/>
          <p:cNvSpPr txBox="1"/>
          <p:nvPr/>
        </p:nvSpPr>
        <p:spPr>
          <a:xfrm rot="-5400000">
            <a:off x="-305850" y="7319850"/>
            <a:ext cx="1379700" cy="41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88900" marR="8890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chemeClr val="dk1"/>
                </a:solidFill>
              </a:rPr>
              <a:t>Glutamic acid</a:t>
            </a:r>
            <a:endParaRPr sz="1200" b="1">
              <a:solidFill>
                <a:schemeClr val="dk1"/>
              </a:solidFill>
            </a:endParaRPr>
          </a:p>
          <a:p>
            <a:pPr marL="88900" marR="8890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b="1">
              <a:solidFill>
                <a:schemeClr val="dk1"/>
              </a:solidFill>
            </a:endParaRPr>
          </a:p>
        </p:txBody>
      </p:sp>
      <p:sp>
        <p:nvSpPr>
          <p:cNvPr id="314" name="Google Shape;314;p21"/>
          <p:cNvSpPr txBox="1"/>
          <p:nvPr/>
        </p:nvSpPr>
        <p:spPr>
          <a:xfrm rot="-5400000">
            <a:off x="-286500" y="8872125"/>
            <a:ext cx="1341000" cy="37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chemeClr val="dk1"/>
                </a:solidFill>
              </a:rPr>
              <a:t>Gamma amino-</a:t>
            </a:r>
            <a:endParaRPr sz="1200" b="1"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chemeClr val="dk1"/>
                </a:solidFill>
              </a:rPr>
              <a:t>butyric acid</a:t>
            </a:r>
            <a:endParaRPr sz="1200" b="1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نسق Office">
  <a:themeElements>
    <a:clrScheme name="Pharma">
      <a:dk1>
        <a:srgbClr val="36506A"/>
      </a:dk1>
      <a:lt1>
        <a:srgbClr val="FFFFFF"/>
      </a:lt1>
      <a:dk2>
        <a:srgbClr val="44546A"/>
      </a:dk2>
      <a:lt2>
        <a:srgbClr val="E7E6E6"/>
      </a:lt2>
      <a:accent1>
        <a:srgbClr val="3BB7B2"/>
      </a:accent1>
      <a:accent2>
        <a:srgbClr val="FF6692"/>
      </a:accent2>
      <a:accent3>
        <a:srgbClr val="949A98"/>
      </a:accent3>
      <a:accent4>
        <a:srgbClr val="FFC000"/>
      </a:accent4>
      <a:accent5>
        <a:srgbClr val="3BB7B2"/>
      </a:accent5>
      <a:accent6>
        <a:srgbClr val="70AD47"/>
      </a:accent6>
      <a:hlink>
        <a:srgbClr val="00BEBC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مكتب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2072</Words>
  <Application>Microsoft Office PowerPoint</Application>
  <PresentationFormat>A4 Paper (210x297 mm)</PresentationFormat>
  <Paragraphs>475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Century Gothic</vt:lpstr>
      <vt:lpstr>Noto Sans Symbols</vt:lpstr>
      <vt:lpstr>نسق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Ghaida Alsanad</cp:lastModifiedBy>
  <cp:revision>1</cp:revision>
  <dcterms:modified xsi:type="dcterms:W3CDTF">2018-10-18T09:51:13Z</dcterms:modified>
</cp:coreProperties>
</file>