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firstSlideNum="0" strictFirstAndLastChars="0" saveSubsetFonts="1" showSpecialPlsOnTitleSld="0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9906000" cx="6858000"/>
  <p:notesSz cx="6858000" cy="9144000"/>
  <p:embeddedFontLst>
    <p:embeddedFont>
      <p:font typeface="Century Gothic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824CE8A-1F51-4609-9465-40F3D139760A}">
  <a:tblStyle styleId="{0824CE8A-1F51-4609-9465-40F3D139760A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</a:tcBdr>
      </a:tcStyle>
    </a:band1H>
    <a:band2H>
      <a:tcTxStyle/>
    </a:band2H>
    <a:band1V>
      <a:tcTxStyle/>
      <a:tcStyle>
        <a:tcBdr>
          <a:lef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1V>
    <a:band2V>
      <a:tcTxStyle/>
      <a:tcStyle>
        <a:tcBdr>
          <a:lef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</a:tcBdr>
      </a:tcStyle>
    </a:lastRow>
    <a:seCell>
      <a:tcTxStyle/>
    </a:seCell>
    <a:swCell>
      <a:tcTxStyle/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4"/>
          </a:solidFill>
        </a:fill>
      </a:tcStyle>
    </a:firstRow>
    <a:neCell>
      <a:tcTxStyle/>
    </a:neCell>
    <a:nwCell>
      <a:tcTxStyle/>
    </a:nwCell>
  </a:tblStyle>
  <a:tblStyle styleId="{7FDB5469-925A-46BD-8802-1C4A9187182A}" styleName="Table_1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3D57B02F-987F-4478-8B8D-B5EB106A0031}" styleName="Table_2">
    <a:wholeTbl>
      <a:tcTxStyle b="off" i="off">
        <a:font>
          <a:latin typeface="Century Gothic"/>
          <a:ea typeface="Century Gothic"/>
          <a:cs typeface="Century Gothic"/>
        </a:font>
        <a:srgbClr val="36506A"/>
      </a:tcTxStyle>
      <a:tcStyle>
        <a:tcBdr>
          <a:left>
            <a:ln cap="flat" cmpd="sng" w="12700">
              <a:solidFill>
                <a:srgbClr val="36506A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36506A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36506A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36506A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36506A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36506A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CenturyGothic-regular.fntdata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CenturyGothic-italic.fntdata"/><Relationship Id="rId25" Type="http://schemas.openxmlformats.org/officeDocument/2006/relationships/font" Target="fonts/CenturyGothic-bold.fntdata"/><Relationship Id="rId27" Type="http://schemas.openxmlformats.org/officeDocument/2006/relationships/font" Target="fonts/CenturyGothic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1588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1588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1ed47563d_0_7:notes"/>
          <p:cNvSpPr/>
          <p:nvPr>
            <p:ph idx="2" type="sldImg"/>
          </p:nvPr>
        </p:nvSpPr>
        <p:spPr>
          <a:xfrm>
            <a:off x="2360613" y="1143000"/>
            <a:ext cx="2136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1ed47563d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41ed47563d_0_7:notes"/>
          <p:cNvSpPr txBox="1"/>
          <p:nvPr>
            <p:ph idx="12" type="sldNum"/>
          </p:nvPr>
        </p:nvSpPr>
        <p:spPr>
          <a:xfrm>
            <a:off x="1588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9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10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1" name="Google Shape;39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10:notes"/>
          <p:cNvSpPr txBox="1"/>
          <p:nvPr>
            <p:ph idx="12" type="sldNum"/>
          </p:nvPr>
        </p:nvSpPr>
        <p:spPr>
          <a:xfrm>
            <a:off x="1588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11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7" name="Google Shape;43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اذكر لنا المصادر الإضافية اللي استخدمتها وأنت تسوي المحاضرة، كتب أو مواقع. ولو كتب يا ليت تكتب رقم الصفحة ورقم الedition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11:notes"/>
          <p:cNvSpPr txBox="1"/>
          <p:nvPr>
            <p:ph idx="12" type="sldNum"/>
          </p:nvPr>
        </p:nvSpPr>
        <p:spPr>
          <a:xfrm>
            <a:off x="1588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43dd01c4a2_0_85:notes"/>
          <p:cNvSpPr/>
          <p:nvPr>
            <p:ph idx="2" type="sldImg"/>
          </p:nvPr>
        </p:nvSpPr>
        <p:spPr>
          <a:xfrm>
            <a:off x="2360613" y="1143000"/>
            <a:ext cx="2136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43dd01c4a2_0_8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g43dd01c4a2_0_85:notes"/>
          <p:cNvSpPr txBox="1"/>
          <p:nvPr>
            <p:ph idx="12" type="sldNum"/>
          </p:nvPr>
        </p:nvSpPr>
        <p:spPr>
          <a:xfrm>
            <a:off x="1588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43dd01c4a2_0_170:notes"/>
          <p:cNvSpPr/>
          <p:nvPr>
            <p:ph idx="2" type="sldImg"/>
          </p:nvPr>
        </p:nvSpPr>
        <p:spPr>
          <a:xfrm>
            <a:off x="2360613" y="1143000"/>
            <a:ext cx="2136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Google Shape;481;g43dd01c4a2_0_17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g43dd01c4a2_0_170:notes"/>
          <p:cNvSpPr txBox="1"/>
          <p:nvPr>
            <p:ph idx="12" type="sldNum"/>
          </p:nvPr>
        </p:nvSpPr>
        <p:spPr>
          <a:xfrm>
            <a:off x="1588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41ed47563d_1_0:notes"/>
          <p:cNvSpPr/>
          <p:nvPr>
            <p:ph idx="2" type="sldImg"/>
          </p:nvPr>
        </p:nvSpPr>
        <p:spPr>
          <a:xfrm>
            <a:off x="2360613" y="1143000"/>
            <a:ext cx="2136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g41ed47563d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g41ed47563d_1_0:notes"/>
          <p:cNvSpPr txBox="1"/>
          <p:nvPr>
            <p:ph idx="12" type="sldNum"/>
          </p:nvPr>
        </p:nvSpPr>
        <p:spPr>
          <a:xfrm>
            <a:off x="1588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41ed47563d_1_6:notes"/>
          <p:cNvSpPr/>
          <p:nvPr>
            <p:ph idx="2" type="sldImg"/>
          </p:nvPr>
        </p:nvSpPr>
        <p:spPr>
          <a:xfrm>
            <a:off x="2360613" y="1143000"/>
            <a:ext cx="2136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41ed47563d_1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g41ed47563d_1_6:notes"/>
          <p:cNvSpPr txBox="1"/>
          <p:nvPr>
            <p:ph idx="12" type="sldNum"/>
          </p:nvPr>
        </p:nvSpPr>
        <p:spPr>
          <a:xfrm>
            <a:off x="1588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41ed47563d_1_13:notes"/>
          <p:cNvSpPr/>
          <p:nvPr>
            <p:ph idx="2" type="sldImg"/>
          </p:nvPr>
        </p:nvSpPr>
        <p:spPr>
          <a:xfrm>
            <a:off x="2360613" y="1143000"/>
            <a:ext cx="2136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41ed47563d_1_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g41ed47563d_1_13:notes"/>
          <p:cNvSpPr txBox="1"/>
          <p:nvPr>
            <p:ph idx="12" type="sldNum"/>
          </p:nvPr>
        </p:nvSpPr>
        <p:spPr>
          <a:xfrm>
            <a:off x="1588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4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440854f8b4_0_6:notes"/>
          <p:cNvSpPr/>
          <p:nvPr>
            <p:ph idx="2" type="sldImg"/>
          </p:nvPr>
        </p:nvSpPr>
        <p:spPr>
          <a:xfrm>
            <a:off x="2360613" y="1143000"/>
            <a:ext cx="2136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440854f8b4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g440854f8b4_0_6:notes"/>
          <p:cNvSpPr txBox="1"/>
          <p:nvPr>
            <p:ph idx="12" type="sldNum"/>
          </p:nvPr>
        </p:nvSpPr>
        <p:spPr>
          <a:xfrm>
            <a:off x="1588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5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6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7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2" name="Google Shape;35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7:notes"/>
          <p:cNvSpPr txBox="1"/>
          <p:nvPr>
            <p:ph idx="12" type="sldNum"/>
          </p:nvPr>
        </p:nvSpPr>
        <p:spPr>
          <a:xfrm>
            <a:off x="1588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8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6" name="Google Shape;36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8:notes"/>
          <p:cNvSpPr txBox="1"/>
          <p:nvPr>
            <p:ph idx="12" type="sldNum"/>
          </p:nvPr>
        </p:nvSpPr>
        <p:spPr>
          <a:xfrm>
            <a:off x="1588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فارغ" showMasterSp="0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ونص عمودي" showMasterSp="0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ونص عموديان" showMasterSp="0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فارغ" showMasterSp="0" type="blank">
  <p:cSld name="BLANK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شريحة عنوان" showMasterSp="0" type="title">
  <p:cSld name="TITL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ctrTitle"/>
          </p:nvPr>
        </p:nvSpPr>
        <p:spPr>
          <a:xfrm>
            <a:off x="514350" y="1621191"/>
            <a:ext cx="58293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entury Gothic"/>
              <a:buNone/>
              <a:defRPr b="0" i="0" sz="4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857250" y="5202944"/>
            <a:ext cx="5143500" cy="23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7" name="Google Shape;97;p15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8" name="Google Shape;98;p15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9" name="Google Shape;99;p15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ومحتوى" showMasterSp="0" type="obj">
  <p:cSld name="OBJEC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471488" y="527405"/>
            <a:ext cx="5915100" cy="19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471488" y="2637014"/>
            <a:ext cx="5915100" cy="62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3" name="Google Shape;103;p16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4" name="Google Shape;104;p16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المقطع" showMasterSp="0" type="secHead">
  <p:cSld name="SECTION_HEADER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467916" y="2469624"/>
            <a:ext cx="5915100" cy="4120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entury Gothic"/>
              <a:buNone/>
              <a:defRPr b="0" i="0" sz="4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467916" y="6629226"/>
            <a:ext cx="5915100" cy="21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9" name="Google Shape;109;p17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0" name="Google Shape;110;p17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1" name="Google Shape;111;p17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محتويان" showMasterSp="0" type="twoObj">
  <p:cSld name="TWO_OBJECTS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471488" y="527405"/>
            <a:ext cx="5915100" cy="19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471488" y="2637014"/>
            <a:ext cx="2914500" cy="62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5" name="Google Shape;115;p18"/>
          <p:cNvSpPr txBox="1"/>
          <p:nvPr>
            <p:ph idx="2" type="body"/>
          </p:nvPr>
        </p:nvSpPr>
        <p:spPr>
          <a:xfrm>
            <a:off x="3471863" y="2637014"/>
            <a:ext cx="2914500" cy="62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6" name="Google Shape;116;p18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7" name="Google Shape;117;p18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8" name="Google Shape;118;p18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المقارنة" showMasterSp="0" type="twoTxTwoObj">
  <p:cSld name="TWO_OBJECTS_WITH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472381" y="527405"/>
            <a:ext cx="5915100" cy="19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472381" y="2428347"/>
            <a:ext cx="2901300" cy="11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2" name="Google Shape;122;p19"/>
          <p:cNvSpPr txBox="1"/>
          <p:nvPr>
            <p:ph idx="2" type="body"/>
          </p:nvPr>
        </p:nvSpPr>
        <p:spPr>
          <a:xfrm>
            <a:off x="472381" y="3618442"/>
            <a:ext cx="2901300" cy="53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3" name="Google Shape;123;p19"/>
          <p:cNvSpPr txBox="1"/>
          <p:nvPr>
            <p:ph idx="3" type="body"/>
          </p:nvPr>
        </p:nvSpPr>
        <p:spPr>
          <a:xfrm>
            <a:off x="3471863" y="2428347"/>
            <a:ext cx="2915400" cy="11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4" name="Google Shape;124;p19"/>
          <p:cNvSpPr txBox="1"/>
          <p:nvPr>
            <p:ph idx="4" type="body"/>
          </p:nvPr>
        </p:nvSpPr>
        <p:spPr>
          <a:xfrm>
            <a:off x="3471863" y="3618442"/>
            <a:ext cx="2915400" cy="53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5" name="Google Shape;125;p19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6" name="Google Shape;126;p19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7" name="Google Shape;127;p19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فقط" showMasterSp="0" type="titleOnly">
  <p:cSld name="TITLE_ONL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471488" y="527405"/>
            <a:ext cx="5915100" cy="19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محتوى ذو تسمية توضيحية" showMasterSp="0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472381" y="660400"/>
            <a:ext cx="2211900" cy="231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2915543" y="1426283"/>
            <a:ext cx="3471900" cy="70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6195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6" name="Google Shape;136;p21"/>
          <p:cNvSpPr txBox="1"/>
          <p:nvPr>
            <p:ph idx="2" type="body"/>
          </p:nvPr>
        </p:nvSpPr>
        <p:spPr>
          <a:xfrm>
            <a:off x="472381" y="2971800"/>
            <a:ext cx="2211900" cy="55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7" name="Google Shape;137;p21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8" name="Google Shape;138;p21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شريحة عنوان" showMasterSp="0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entury Gothic"/>
              <a:buNone/>
              <a:defRPr b="0" i="0" sz="4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صورة مع تسمية توضيحية" showMasterSp="0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472381" y="660400"/>
            <a:ext cx="2211900" cy="231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2" name="Google Shape;142;p22"/>
          <p:cNvSpPr/>
          <p:nvPr>
            <p:ph idx="2" type="pic"/>
          </p:nvPr>
        </p:nvSpPr>
        <p:spPr>
          <a:xfrm>
            <a:off x="2915543" y="1426283"/>
            <a:ext cx="3471900" cy="70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472381" y="2971800"/>
            <a:ext cx="2211900" cy="55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4" name="Google Shape;144;p22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5" name="Google Shape;145;p22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6" name="Google Shape;146;p22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ونص عمودي" showMasterSp="0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471488" y="527405"/>
            <a:ext cx="5915100" cy="19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 rot="5400000">
            <a:off x="286313" y="2822114"/>
            <a:ext cx="6285300" cy="59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0" name="Google Shape;150;p23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1" name="Google Shape;151;p23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ونص عموديان" showMasterSp="0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 rot="5400000">
            <a:off x="1449713" y="3985504"/>
            <a:ext cx="8394900" cy="14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 rot="5400000">
            <a:off x="-1550718" y="2549554"/>
            <a:ext cx="8394900" cy="43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6" name="Google Shape;156;p24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7" name="Google Shape;157;p24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8" name="Google Shape;158;p24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ومحتوى" showMasterSp="0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المقطع" showMasterSp="0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entury Gothic"/>
              <a:buNone/>
              <a:defRPr b="0" i="0" sz="4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محتويان" showMasterSp="0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المقارنة" showMasterSp="0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فقط" showMasterSp="0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محتوى ذو تسمية توضيحية" showMasterSp="0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6195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صورة مع تسمية توضيحية" showMasterSp="0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471488" y="527405"/>
            <a:ext cx="5915100" cy="19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471488" y="2637014"/>
            <a:ext cx="5915100" cy="62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hyperlink" Target="https://docs.google.com/presentation/d/1Y9F43ivutOikBx1W4SlmtJfwfx19B9nM7iCE6_trf-M/edit#slide=id.g40d8fd563d_0_54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ONvvTbKR_UA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5" name="Google Shape;16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6858000" cy="99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6925" y="792825"/>
            <a:ext cx="1397700" cy="91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52400"/>
            <a:ext cx="1664725" cy="132842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5"/>
          <p:cNvSpPr txBox="1"/>
          <p:nvPr/>
        </p:nvSpPr>
        <p:spPr>
          <a:xfrm>
            <a:off x="439519" y="4193657"/>
            <a:ext cx="536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Drugs Used In Epilepsy</a:t>
            </a:r>
            <a:endParaRPr b="1" i="0" sz="2400" u="none" cap="none" strike="noStrike">
              <a:solidFill>
                <a:srgbClr val="000000"/>
              </a:solidFill>
            </a:endParaRPr>
          </a:p>
        </p:txBody>
      </p:sp>
      <p:sp>
        <p:nvSpPr>
          <p:cNvPr id="169" name="Google Shape;169;p25"/>
          <p:cNvSpPr/>
          <p:nvPr/>
        </p:nvSpPr>
        <p:spPr>
          <a:xfrm>
            <a:off x="25" y="4793425"/>
            <a:ext cx="1664700" cy="262500"/>
          </a:xfrm>
          <a:prstGeom prst="roundRect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0" name="Google Shape;170;p25"/>
          <p:cNvSpPr txBox="1"/>
          <p:nvPr/>
        </p:nvSpPr>
        <p:spPr>
          <a:xfrm>
            <a:off x="109223" y="4740032"/>
            <a:ext cx="1446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Objectives:</a:t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603525" y="5078034"/>
            <a:ext cx="6031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Describe types of epilepsy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603523" y="5371131"/>
            <a:ext cx="6031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List  the antiepileptic drugs.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3" name="Google Shape;173;p25"/>
          <p:cNvSpPr/>
          <p:nvPr/>
        </p:nvSpPr>
        <p:spPr>
          <a:xfrm>
            <a:off x="603525" y="5573900"/>
            <a:ext cx="61854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Describe briefly the  mechanism of action of antiepileptic  drugs.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4" name="Google Shape;174;p25"/>
          <p:cNvSpPr/>
          <p:nvPr/>
        </p:nvSpPr>
        <p:spPr>
          <a:xfrm>
            <a:off x="603523" y="6082409"/>
            <a:ext cx="6031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Enumerate the clinical uses of each drug.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5" name="Google Shape;175;p25"/>
          <p:cNvSpPr txBox="1"/>
          <p:nvPr/>
        </p:nvSpPr>
        <p:spPr>
          <a:xfrm>
            <a:off x="5246025" y="9122150"/>
            <a:ext cx="154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  <a:hlinkClick r:id="rId6"/>
              </a:rPr>
              <a:t>Editing File</a:t>
            </a:r>
            <a:endParaRPr b="1" sz="1800" u="sng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6" name="Google Shape;176;p25"/>
          <p:cNvSpPr/>
          <p:nvPr/>
        </p:nvSpPr>
        <p:spPr>
          <a:xfrm>
            <a:off x="270177" y="5195325"/>
            <a:ext cx="129600" cy="134700"/>
          </a:xfrm>
          <a:prstGeom prst="chevron">
            <a:avLst>
              <a:gd fmla="val 50000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7" name="Google Shape;177;p25"/>
          <p:cNvSpPr/>
          <p:nvPr/>
        </p:nvSpPr>
        <p:spPr>
          <a:xfrm>
            <a:off x="270177" y="5705725"/>
            <a:ext cx="129600" cy="134700"/>
          </a:xfrm>
          <a:prstGeom prst="chevron">
            <a:avLst>
              <a:gd fmla="val 50000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8" name="Google Shape;178;p25"/>
          <p:cNvSpPr/>
          <p:nvPr/>
        </p:nvSpPr>
        <p:spPr>
          <a:xfrm>
            <a:off x="270177" y="6184400"/>
            <a:ext cx="129600" cy="134700"/>
          </a:xfrm>
          <a:prstGeom prst="chevron">
            <a:avLst>
              <a:gd fmla="val 50000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9" name="Google Shape;179;p25"/>
          <p:cNvSpPr/>
          <p:nvPr/>
        </p:nvSpPr>
        <p:spPr>
          <a:xfrm>
            <a:off x="270177" y="5450513"/>
            <a:ext cx="129600" cy="134700"/>
          </a:xfrm>
          <a:prstGeom prst="chevron">
            <a:avLst>
              <a:gd fmla="val 50000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25"/>
          <p:cNvSpPr txBox="1"/>
          <p:nvPr/>
        </p:nvSpPr>
        <p:spPr>
          <a:xfrm>
            <a:off x="603525" y="6339725"/>
            <a:ext cx="59811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Describe the adverse effects of each antiepileptic drug &amp; treatment of status epilepticus.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600"/>
          </a:p>
        </p:txBody>
      </p:sp>
      <p:sp>
        <p:nvSpPr>
          <p:cNvPr id="181" name="Google Shape;181;p25"/>
          <p:cNvSpPr/>
          <p:nvPr/>
        </p:nvSpPr>
        <p:spPr>
          <a:xfrm>
            <a:off x="270177" y="6490225"/>
            <a:ext cx="129600" cy="134700"/>
          </a:xfrm>
          <a:prstGeom prst="chevron">
            <a:avLst>
              <a:gd fmla="val 50000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2" name="Google Shape;182;p25"/>
          <p:cNvSpPr/>
          <p:nvPr/>
        </p:nvSpPr>
        <p:spPr>
          <a:xfrm>
            <a:off x="270177" y="6977825"/>
            <a:ext cx="129600" cy="134700"/>
          </a:xfrm>
          <a:prstGeom prst="chevron">
            <a:avLst>
              <a:gd fmla="val 50000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3" name="Google Shape;183;p25"/>
          <p:cNvSpPr txBox="1"/>
          <p:nvPr/>
        </p:nvSpPr>
        <p:spPr>
          <a:xfrm>
            <a:off x="589325" y="6816675"/>
            <a:ext cx="57690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assify antiepileptic drugs according to the type of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epilepsy treated and generation introduced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25"/>
          <p:cNvSpPr txBox="1"/>
          <p:nvPr/>
        </p:nvSpPr>
        <p:spPr>
          <a:xfrm>
            <a:off x="533650" y="7335750"/>
            <a:ext cx="60312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Expand on pharmacokinetic and dynamic patterns of first  and second generation antiepileptic drugs.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5" name="Google Shape;185;p25"/>
          <p:cNvSpPr/>
          <p:nvPr/>
        </p:nvSpPr>
        <p:spPr>
          <a:xfrm>
            <a:off x="270177" y="7511225"/>
            <a:ext cx="129600" cy="134700"/>
          </a:xfrm>
          <a:prstGeom prst="chevron">
            <a:avLst>
              <a:gd fmla="val 50000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0" name="Google Shape;380;p34"/>
          <p:cNvGraphicFramePr/>
          <p:nvPr/>
        </p:nvGraphicFramePr>
        <p:xfrm>
          <a:off x="0" y="1407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{7FDB5469-925A-46BD-8802-1C4A9187182A}</a:tableStyleId>
              </a:tblPr>
              <a:tblGrid>
                <a:gridCol w="552025"/>
                <a:gridCol w="3817325"/>
                <a:gridCol w="2488650"/>
              </a:tblGrid>
              <a:tr h="661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500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45725" marB="45725" marR="91450" marL="91450" anchor="ctr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500" u="none" cap="none" strike="noStrike">
                          <a:solidFill>
                            <a:srgbClr val="FFFF00"/>
                          </a:solidFill>
                        </a:rPr>
                        <a:t>2</a:t>
                      </a:r>
                      <a:r>
                        <a:rPr b="1" baseline="30000" lang="en-US" sz="2500" u="none" cap="none" strike="noStrike">
                          <a:solidFill>
                            <a:srgbClr val="FFFF00"/>
                          </a:solidFill>
                        </a:rPr>
                        <a:t>nd</a:t>
                      </a:r>
                      <a:r>
                        <a:rPr b="1" lang="en-US" sz="2500" u="none" cap="none" strike="noStrike">
                          <a:solidFill>
                            <a:schemeClr val="lt1"/>
                          </a:solidFill>
                        </a:rPr>
                        <a:t> generation </a:t>
                      </a:r>
                      <a:endParaRPr b="0" sz="2500" u="none" cap="none" strike="noStrike">
                        <a:solidFill>
                          <a:srgbClr val="D8D8D8"/>
                        </a:solidFill>
                      </a:endParaRPr>
                    </a:p>
                  </a:txBody>
                  <a:tcPr marT="45725" marB="45725" marR="91450" marL="91450" anchor="ctr">
                    <a:solidFill>
                      <a:schemeClr val="accent1"/>
                    </a:solidFill>
                  </a:tcPr>
                </a:tc>
                <a:tc hMerge="1"/>
              </a:tr>
              <a:tr h="714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Drug</a:t>
                      </a:r>
                      <a:endParaRPr b="1" sz="1300" u="none" cap="none" strike="noStrike">
                        <a:solidFill>
                          <a:schemeClr val="accent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200" u="none" cap="none" strike="noStrike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Topiramate</a:t>
                      </a:r>
                      <a:endParaRPr b="1" sz="2200" u="none" cap="none" strike="noStrike">
                        <a:solidFill>
                          <a:schemeClr val="accent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CE8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200" u="none" cap="none" strike="noStrike">
                          <a:solidFill>
                            <a:schemeClr val="accent2"/>
                          </a:solidFill>
                        </a:rPr>
                        <a:t>Lamotrigine</a:t>
                      </a:r>
                      <a:endParaRPr b="1" sz="2200" u="none" cap="none" strike="noStrike">
                        <a:solidFill>
                          <a:schemeClr val="accent2"/>
                        </a:solidFill>
                      </a:endParaRPr>
                    </a:p>
                  </a:txBody>
                  <a:tcPr marT="45725" marB="45725" marR="91450" marL="91450" anchor="ctr"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565"/>
                    </a:solidFill>
                  </a:tcPr>
                </a:tc>
              </a:tr>
              <a:tr h="1322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Blocks </a:t>
                      </a: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</a:rPr>
                        <a:t>Na</a:t>
                      </a:r>
                      <a:r>
                        <a:rPr b="1" baseline="30000" lang="en-US" sz="1350" u="none" cap="none" strike="noStrike">
                          <a:solidFill>
                            <a:schemeClr val="dk1"/>
                          </a:solidFill>
                        </a:rPr>
                        <a:t>+</a:t>
                      </a: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channels (membrane stabilization) 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Potentiates the inhibitory effect of GABA. 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Blockade of  </a:t>
                      </a: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</a:rPr>
                        <a:t>Na</a:t>
                      </a:r>
                      <a:r>
                        <a:rPr b="1" baseline="30000" lang="en-US" sz="1350" u="none" cap="none" strike="noStrike">
                          <a:solidFill>
                            <a:schemeClr val="dk1"/>
                          </a:solidFill>
                        </a:rPr>
                        <a:t>+</a:t>
                      </a: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channels 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Inhibits excitatory amino acid  release (glutamate &amp; aspartate)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2667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E95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Well absorbed orally ( 80 % )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rgbClr val="FF0000"/>
                          </a:solidFill>
                        </a:rPr>
                        <a:t>Food has no effect on absorption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Has no effect on microsomal enzymes 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(</a:t>
                      </a:r>
                      <a:r>
                        <a:rPr lang="en-US" sz="1350" u="none" cap="none" strike="noStrike">
                          <a:solidFill>
                            <a:schemeClr val="accent1"/>
                          </a:solidFill>
                        </a:rPr>
                        <a:t>most important difference from the </a:t>
                      </a:r>
                      <a:r>
                        <a:rPr b="1" lang="en-US" sz="1350" u="none" cap="none" strike="noStrike">
                          <a:solidFill>
                            <a:schemeClr val="accent1"/>
                          </a:solidFill>
                        </a:rPr>
                        <a:t>first gen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)</a:t>
                      </a:r>
                      <a:endParaRPr sz="135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9-17 % protein bound (minimal)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Mostly excreted unchanged in urine.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Plasma t½ 18-24 hrs</a:t>
                      </a:r>
                      <a:endParaRPr sz="135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Available as oral tablets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Well absorbed from GIT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Metabolized primarily by </a:t>
                      </a: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</a:rPr>
                        <a:t>glucuronidation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Does not induce or inhibit </a:t>
                      </a:r>
                      <a:endParaRPr/>
                    </a:p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Arial"/>
                        <a:buNone/>
                      </a:pP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C. P-450 isozymes</a:t>
                      </a:r>
                      <a:r>
                        <a:rPr lang="en-US" sz="1350" u="none" cap="none" strike="noStrike">
                          <a:solidFill>
                            <a:schemeClr val="accent1"/>
                          </a:solidFill>
                        </a:rPr>
                        <a:t> (most important difference from the </a:t>
                      </a:r>
                      <a:r>
                        <a:rPr b="1" lang="en-US" sz="1350" u="none" cap="none" strike="noStrike">
                          <a:solidFill>
                            <a:schemeClr val="accent1"/>
                          </a:solidFill>
                        </a:rPr>
                        <a:t>first gen</a:t>
                      </a:r>
                      <a:r>
                        <a:rPr lang="en-US" sz="1350" u="none" cap="none" strike="noStrike">
                          <a:solidFill>
                            <a:schemeClr val="accent1"/>
                          </a:solidFill>
                        </a:rPr>
                        <a:t>)</a:t>
                      </a:r>
                      <a:endParaRPr sz="135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T</a:t>
                      </a:r>
                      <a:r>
                        <a:rPr baseline="-25000" lang="en-US" sz="1350" u="none" cap="none" strike="noStrike">
                          <a:solidFill>
                            <a:schemeClr val="dk1"/>
                          </a:solidFill>
                        </a:rPr>
                        <a:t>1\2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= approx. 24 hr</a:t>
                      </a:r>
                      <a:endParaRPr sz="135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/>
                </a:tc>
              </a:tr>
              <a:tr h="1733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80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Can be used alone for </a:t>
                      </a: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</a:rPr>
                        <a:t>partial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, </a:t>
                      </a: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</a:rPr>
                        <a:t>generalized tonic-clonic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, and </a:t>
                      </a: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</a:rPr>
                        <a:t>absence seizures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Lennox- Gastaut syndrom</a:t>
                      </a:r>
                      <a:r>
                        <a:rPr lang="en-US" sz="1350"/>
                        <a:t>e</a:t>
                      </a:r>
                      <a:endParaRPr sz="135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( or </a:t>
                      </a:r>
                      <a:r>
                        <a:rPr b="1" lang="en-US" sz="1350" u="none" cap="none" strike="noStrike">
                          <a:solidFill>
                            <a:schemeClr val="accent2"/>
                          </a:solidFill>
                        </a:rPr>
                        <a:t>lamotrigine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, or </a:t>
                      </a:r>
                      <a:r>
                        <a:rPr b="1" lang="en-US" sz="1350" u="none" cap="none" strike="noStrike">
                          <a:solidFill>
                            <a:schemeClr val="accent2"/>
                          </a:solidFill>
                        </a:rPr>
                        <a:t>valproate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).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As </a:t>
                      </a:r>
                      <a:r>
                        <a:rPr lang="en-US" sz="1350" u="none" cap="none" strike="noStrike">
                          <a:solidFill>
                            <a:srgbClr val="FF0000"/>
                          </a:solidFill>
                        </a:rPr>
                        <a:t>add-on 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therapy or as </a:t>
                      </a: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monotherapy</a:t>
                      </a:r>
                      <a:r>
                        <a:rPr lang="en-US" sz="1350" u="none" cap="none" strike="noStrike"/>
                        <a:t> in partial seizures</a:t>
                      </a:r>
                      <a:r>
                        <a:rPr lang="en-US" sz="1350"/>
                        <a:t> &amp; generalized tonic-clonic seizures</a:t>
                      </a:r>
                      <a:r>
                        <a:rPr lang="en-US" sz="1350" u="none" cap="none" strike="noStrike">
                          <a:solidFill>
                            <a:srgbClr val="BF9000"/>
                          </a:solidFill>
                        </a:rPr>
                        <a:t> </a:t>
                      </a:r>
                      <a:r>
                        <a:rPr lang="en-US" sz="1350" u="none" cap="none" strike="noStrike">
                          <a:solidFill>
                            <a:schemeClr val="accent1"/>
                          </a:solidFill>
                        </a:rPr>
                        <a:t>→ to be more effective.</a:t>
                      </a:r>
                      <a:endParaRPr sz="1350"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</a:rPr>
                        <a:t>Lennox-Gastaut syndrome </a:t>
                      </a:r>
                      <a:endParaRPr b="1" sz="135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b="1" lang="en-US" sz="1350"/>
                        <a:t>Bipolar depression</a:t>
                      </a:r>
                      <a:endParaRPr b="1" sz="1350"/>
                    </a:p>
                  </a:txBody>
                  <a:tcPr marT="45725" marB="45725" marR="91450" marL="91450" anchor="ctr"/>
                </a:tc>
              </a:tr>
              <a:tr h="2676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444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Psychological or cognitive dysfunction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Weight loss </a:t>
                      </a:r>
                      <a:r>
                        <a:rPr lang="en-US" sz="1350" u="none" cap="none" strike="noStrike">
                          <a:solidFill>
                            <a:schemeClr val="accent1"/>
                          </a:solidFill>
                        </a:rPr>
                        <a:t>(can be desirable side effect) </a:t>
                      </a:r>
                      <a:endParaRPr sz="1200" u="none" cap="none" strike="noStrike">
                        <a:solidFill>
                          <a:schemeClr val="accent1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Sedation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Dizziness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Fatigue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350" u="none" cap="none" strike="noStrike">
                          <a:solidFill>
                            <a:srgbClr val="FF0000"/>
                          </a:solidFill>
                        </a:rPr>
                        <a:t>Urolithiasis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350" u="none" cap="none" strike="noStrike">
                          <a:solidFill>
                            <a:schemeClr val="accent1"/>
                          </a:solidFill>
                        </a:rPr>
                        <a:t>(kidney stone</a:t>
                      </a:r>
                      <a:r>
                        <a:rPr lang="en-US" sz="1350">
                          <a:solidFill>
                            <a:schemeClr val="accent1"/>
                          </a:solidFill>
                        </a:rPr>
                        <a:t>)</a:t>
                      </a:r>
                      <a:endParaRPr sz="1350" u="none" cap="none" strike="noStrike">
                        <a:solidFill>
                          <a:schemeClr val="accent1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Paresthesias (abnormal sensation )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/>
                        <a:t>Teratogenicity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(in animal but not in human)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lang="en-US" sz="1350" u="none" cap="none" strike="noStrike">
                          <a:solidFill>
                            <a:srgbClr val="FF0000"/>
                          </a:solidFill>
                        </a:rPr>
                        <a:t>Influenza-like symptoms. 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Skin rashes</a:t>
                      </a:r>
                      <a:r>
                        <a:rPr b="1" lang="en-US" sz="1350" u="none" cap="none" strike="noStrike">
                          <a:solidFill>
                            <a:srgbClr val="BF9000"/>
                          </a:solidFill>
                        </a:rPr>
                        <a:t>  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(may progress to </a:t>
                      </a: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</a:rPr>
                        <a:t>Steven –Johnson syndrome 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)</a:t>
                      </a:r>
                      <a:endParaRPr sz="135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Somnolence (</a:t>
                      </a:r>
                      <a:r>
                        <a:rPr lang="en-US" sz="1350" u="none" cap="none" strike="noStrike">
                          <a:solidFill>
                            <a:schemeClr val="accent1"/>
                          </a:solidFill>
                        </a:rPr>
                        <a:t>sedation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)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Blurred vision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Diplopia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Ataxia (</a:t>
                      </a:r>
                      <a:r>
                        <a:rPr lang="en-US" sz="1350" u="none" cap="none" strike="noStrike">
                          <a:solidFill>
                            <a:schemeClr val="accent1"/>
                          </a:solidFill>
                        </a:rPr>
                        <a:t>can be teratogenic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)</a:t>
                      </a:r>
                      <a:endParaRPr sz="135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pic>
        <p:nvPicPr>
          <p:cNvPr id="381" name="Google Shape;381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34424" y="7871727"/>
            <a:ext cx="1157675" cy="81730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p34"/>
          <p:cNvSpPr txBox="1"/>
          <p:nvPr/>
        </p:nvSpPr>
        <p:spPr>
          <a:xfrm flipH="1">
            <a:off x="104700" y="1581150"/>
            <a:ext cx="1239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34"/>
          <p:cNvSpPr txBox="1"/>
          <p:nvPr/>
        </p:nvSpPr>
        <p:spPr>
          <a:xfrm rot="-5397366">
            <a:off x="104805" y="1562616"/>
            <a:ext cx="391500" cy="10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34"/>
          <p:cNvSpPr txBox="1"/>
          <p:nvPr/>
        </p:nvSpPr>
        <p:spPr>
          <a:xfrm rot="-5400000">
            <a:off x="-170448" y="1697100"/>
            <a:ext cx="8952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Century Gothic"/>
                <a:ea typeface="Century Gothic"/>
                <a:cs typeface="Century Gothic"/>
                <a:sym typeface="Century Gothic"/>
              </a:rPr>
              <a:t>MOA</a:t>
            </a:r>
            <a:endParaRPr b="1"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34"/>
          <p:cNvSpPr txBox="1"/>
          <p:nvPr/>
        </p:nvSpPr>
        <p:spPr>
          <a:xfrm rot="-5400000">
            <a:off x="-232275" y="3803775"/>
            <a:ext cx="1001100" cy="5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Century Gothic"/>
                <a:ea typeface="Century Gothic"/>
                <a:cs typeface="Century Gothic"/>
                <a:sym typeface="Century Gothic"/>
              </a:rPr>
              <a:t>P.K</a:t>
            </a:r>
            <a:endParaRPr b="1"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6" name="Google Shape;386;p34"/>
          <p:cNvSpPr txBox="1"/>
          <p:nvPr/>
        </p:nvSpPr>
        <p:spPr>
          <a:xfrm rot="-5400000">
            <a:off x="-577025" y="5995350"/>
            <a:ext cx="17430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Therapeutic Uses</a:t>
            </a:r>
            <a:endParaRPr b="1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7" name="Google Shape;387;p34"/>
          <p:cNvSpPr txBox="1"/>
          <p:nvPr/>
        </p:nvSpPr>
        <p:spPr>
          <a:xfrm rot="-5400000">
            <a:off x="-230550" y="8075025"/>
            <a:ext cx="985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Century Gothic"/>
                <a:ea typeface="Century Gothic"/>
                <a:cs typeface="Century Gothic"/>
                <a:sym typeface="Century Gothic"/>
              </a:rPr>
              <a:t>ADRs</a:t>
            </a:r>
            <a:endParaRPr b="1"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88" name="Google Shape;388;p34"/>
          <p:cNvCxnSpPr/>
          <p:nvPr/>
        </p:nvCxnSpPr>
        <p:spPr>
          <a:xfrm flipH="1">
            <a:off x="4192099" y="8014577"/>
            <a:ext cx="538200" cy="18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5"/>
          <p:cNvSpPr/>
          <p:nvPr/>
        </p:nvSpPr>
        <p:spPr>
          <a:xfrm>
            <a:off x="2" y="5432809"/>
            <a:ext cx="6858000" cy="435058"/>
          </a:xfrm>
          <a:prstGeom prst="rect">
            <a:avLst/>
          </a:prstGeom>
          <a:solidFill>
            <a:srgbClr val="3BB8B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5" name="Google Shape;395;p35"/>
          <p:cNvSpPr/>
          <p:nvPr/>
        </p:nvSpPr>
        <p:spPr>
          <a:xfrm>
            <a:off x="2" y="5349732"/>
            <a:ext cx="6857999" cy="8177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6" name="Google Shape;396;p35"/>
          <p:cNvSpPr txBox="1"/>
          <p:nvPr/>
        </p:nvSpPr>
        <p:spPr>
          <a:xfrm>
            <a:off x="741956" y="5465672"/>
            <a:ext cx="52277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Drugs used for treatment of </a:t>
            </a:r>
            <a:r>
              <a:rPr b="1" lang="en-US" sz="1800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Status Epilepticus</a:t>
            </a:r>
            <a:endParaRPr b="1" sz="1800">
              <a:solidFill>
                <a:srgbClr val="FFFF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7" name="Google Shape;397;p35"/>
          <p:cNvSpPr txBox="1"/>
          <p:nvPr/>
        </p:nvSpPr>
        <p:spPr>
          <a:xfrm>
            <a:off x="480877" y="6284271"/>
            <a:ext cx="5876488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Most seizures last from few seconds to few minutes. When seizures follow one another without recovery of consciousness, it is called “</a:t>
            </a:r>
            <a:r>
              <a:rPr b="1"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status epilepticus</a:t>
            </a: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”. It has a </a:t>
            </a:r>
            <a:r>
              <a:rPr b="1"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high mortality rate</a:t>
            </a: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Death is from </a:t>
            </a:r>
            <a:r>
              <a:rPr b="1"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cardiorespiratory failure</a:t>
            </a: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8" name="Google Shape;398;p35"/>
          <p:cNvSpPr/>
          <p:nvPr/>
        </p:nvSpPr>
        <p:spPr>
          <a:xfrm>
            <a:off x="3296481" y="5852601"/>
            <a:ext cx="265037" cy="369595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9" name="Google Shape;399;p35"/>
          <p:cNvSpPr/>
          <p:nvPr/>
        </p:nvSpPr>
        <p:spPr>
          <a:xfrm>
            <a:off x="4504638" y="4496514"/>
            <a:ext cx="308787" cy="131497"/>
          </a:xfrm>
          <a:custGeom>
            <a:rect b="b" l="l" r="r" t="t"/>
            <a:pathLst>
              <a:path extrusionOk="0" h="91440" w="308787">
                <a:moveTo>
                  <a:pt x="0" y="45720"/>
                </a:moveTo>
                <a:lnTo>
                  <a:pt x="308787" y="45720"/>
                </a:lnTo>
              </a:path>
            </a:pathLst>
          </a:custGeom>
          <a:noFill/>
          <a:ln cap="flat" cmpd="sng" w="12700">
            <a:solidFill>
              <a:srgbClr val="32A59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000" lIns="159350" spcFirstLastPara="1" rIns="159350" wrap="square" tIns="38000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0" name="Google Shape;400;p35"/>
          <p:cNvSpPr/>
          <p:nvPr/>
        </p:nvSpPr>
        <p:spPr>
          <a:xfrm>
            <a:off x="2651911" y="3293038"/>
            <a:ext cx="308787" cy="1269224"/>
          </a:xfrm>
          <a:custGeom>
            <a:rect b="b" l="l" r="r" t="t"/>
            <a:pathLst>
              <a:path extrusionOk="0" h="882587" w="308787">
                <a:moveTo>
                  <a:pt x="0" y="0"/>
                </a:moveTo>
                <a:lnTo>
                  <a:pt x="154393" y="0"/>
                </a:lnTo>
                <a:lnTo>
                  <a:pt x="154393" y="882587"/>
                </a:lnTo>
                <a:lnTo>
                  <a:pt x="308787" y="882587"/>
                </a:lnTo>
              </a:path>
            </a:pathLst>
          </a:custGeom>
          <a:noFill/>
          <a:ln cap="flat" cmpd="sng" w="12700">
            <a:solidFill>
              <a:srgbClr val="32A59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17900" lIns="143700" spcFirstLastPara="1" rIns="143700" wrap="square" tIns="417900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1" name="Google Shape;401;p35"/>
          <p:cNvSpPr/>
          <p:nvPr/>
        </p:nvSpPr>
        <p:spPr>
          <a:xfrm>
            <a:off x="4504638" y="3650365"/>
            <a:ext cx="308787" cy="131497"/>
          </a:xfrm>
          <a:custGeom>
            <a:rect b="b" l="l" r="r" t="t"/>
            <a:pathLst>
              <a:path extrusionOk="0" h="91440" w="308787">
                <a:moveTo>
                  <a:pt x="0" y="45720"/>
                </a:moveTo>
                <a:lnTo>
                  <a:pt x="308787" y="45720"/>
                </a:lnTo>
              </a:path>
            </a:pathLst>
          </a:custGeom>
          <a:noFill/>
          <a:ln cap="flat" cmpd="sng" w="12700">
            <a:solidFill>
              <a:srgbClr val="32A59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000" lIns="159350" spcFirstLastPara="1" rIns="159350" wrap="square" tIns="38000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2" name="Google Shape;402;p35"/>
          <p:cNvSpPr/>
          <p:nvPr/>
        </p:nvSpPr>
        <p:spPr>
          <a:xfrm>
            <a:off x="2651911" y="3293038"/>
            <a:ext cx="308787" cy="423074"/>
          </a:xfrm>
          <a:custGeom>
            <a:rect b="b" l="l" r="r" t="t"/>
            <a:pathLst>
              <a:path extrusionOk="0" h="294195" w="308787">
                <a:moveTo>
                  <a:pt x="0" y="0"/>
                </a:moveTo>
                <a:lnTo>
                  <a:pt x="154393" y="0"/>
                </a:lnTo>
                <a:lnTo>
                  <a:pt x="154393" y="294195"/>
                </a:lnTo>
                <a:lnTo>
                  <a:pt x="308787" y="294195"/>
                </a:lnTo>
              </a:path>
            </a:pathLst>
          </a:custGeom>
          <a:noFill/>
          <a:ln cap="flat" cmpd="sng" w="12700">
            <a:solidFill>
              <a:srgbClr val="32A59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36425" lIns="156425" spcFirstLastPara="1" rIns="156425" wrap="square" tIns="1364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3" name="Google Shape;403;p35"/>
          <p:cNvSpPr/>
          <p:nvPr/>
        </p:nvSpPr>
        <p:spPr>
          <a:xfrm>
            <a:off x="4504638" y="2804214"/>
            <a:ext cx="308787" cy="131497"/>
          </a:xfrm>
          <a:custGeom>
            <a:rect b="b" l="l" r="r" t="t"/>
            <a:pathLst>
              <a:path extrusionOk="0" h="91440" w="308787">
                <a:moveTo>
                  <a:pt x="0" y="45720"/>
                </a:moveTo>
                <a:lnTo>
                  <a:pt x="308787" y="45720"/>
                </a:lnTo>
              </a:path>
            </a:pathLst>
          </a:custGeom>
          <a:noFill/>
          <a:ln cap="flat" cmpd="sng" w="12700">
            <a:solidFill>
              <a:srgbClr val="32A59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000" lIns="159350" spcFirstLastPara="1" rIns="159350" wrap="square" tIns="38000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4" name="Google Shape;404;p35"/>
          <p:cNvSpPr/>
          <p:nvPr/>
        </p:nvSpPr>
        <p:spPr>
          <a:xfrm>
            <a:off x="2651911" y="2869963"/>
            <a:ext cx="308787" cy="423074"/>
          </a:xfrm>
          <a:custGeom>
            <a:rect b="b" l="l" r="r" t="t"/>
            <a:pathLst>
              <a:path extrusionOk="0" h="294195" w="308787">
                <a:moveTo>
                  <a:pt x="0" y="294195"/>
                </a:moveTo>
                <a:lnTo>
                  <a:pt x="154393" y="294195"/>
                </a:lnTo>
                <a:lnTo>
                  <a:pt x="154393" y="0"/>
                </a:lnTo>
                <a:lnTo>
                  <a:pt x="308787" y="0"/>
                </a:lnTo>
              </a:path>
            </a:pathLst>
          </a:custGeom>
          <a:noFill/>
          <a:ln cap="flat" cmpd="sng" w="12700">
            <a:solidFill>
              <a:srgbClr val="32A59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36425" lIns="156425" spcFirstLastPara="1" rIns="156425" wrap="square" tIns="1364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5" name="Google Shape;405;p35"/>
          <p:cNvSpPr/>
          <p:nvPr/>
        </p:nvSpPr>
        <p:spPr>
          <a:xfrm>
            <a:off x="4504638" y="1958065"/>
            <a:ext cx="308787" cy="131497"/>
          </a:xfrm>
          <a:custGeom>
            <a:rect b="b" l="l" r="r" t="t"/>
            <a:pathLst>
              <a:path extrusionOk="0" h="91440" w="308787">
                <a:moveTo>
                  <a:pt x="0" y="45720"/>
                </a:moveTo>
                <a:lnTo>
                  <a:pt x="308787" y="45720"/>
                </a:lnTo>
              </a:path>
            </a:pathLst>
          </a:custGeom>
          <a:noFill/>
          <a:ln cap="flat" cmpd="sng" w="12700">
            <a:solidFill>
              <a:srgbClr val="32A59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000" lIns="159350" spcFirstLastPara="1" rIns="159350" wrap="square" tIns="38000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6" name="Google Shape;406;p35"/>
          <p:cNvSpPr/>
          <p:nvPr/>
        </p:nvSpPr>
        <p:spPr>
          <a:xfrm>
            <a:off x="2651911" y="2023814"/>
            <a:ext cx="308787" cy="1269224"/>
          </a:xfrm>
          <a:custGeom>
            <a:rect b="b" l="l" r="r" t="t"/>
            <a:pathLst>
              <a:path extrusionOk="0" h="882587" w="308787">
                <a:moveTo>
                  <a:pt x="0" y="882587"/>
                </a:moveTo>
                <a:lnTo>
                  <a:pt x="154393" y="882587"/>
                </a:lnTo>
                <a:lnTo>
                  <a:pt x="154393" y="0"/>
                </a:lnTo>
                <a:lnTo>
                  <a:pt x="308787" y="0"/>
                </a:lnTo>
              </a:path>
            </a:pathLst>
          </a:custGeom>
          <a:noFill/>
          <a:ln cap="flat" cmpd="sng" w="12700">
            <a:solidFill>
              <a:srgbClr val="32A59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17900" lIns="143700" spcFirstLastPara="1" rIns="143700" wrap="square" tIns="417900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7" name="Google Shape;407;p35"/>
          <p:cNvSpPr/>
          <p:nvPr/>
        </p:nvSpPr>
        <p:spPr>
          <a:xfrm>
            <a:off x="799184" y="2235351"/>
            <a:ext cx="308787" cy="1057687"/>
          </a:xfrm>
          <a:custGeom>
            <a:rect b="b" l="l" r="r" t="t"/>
            <a:pathLst>
              <a:path extrusionOk="0" h="735489" w="308787">
                <a:moveTo>
                  <a:pt x="0" y="0"/>
                </a:moveTo>
                <a:lnTo>
                  <a:pt x="154393" y="0"/>
                </a:lnTo>
                <a:lnTo>
                  <a:pt x="154393" y="735489"/>
                </a:lnTo>
                <a:lnTo>
                  <a:pt x="308787" y="735489"/>
                </a:lnTo>
              </a:path>
            </a:pathLst>
          </a:custGeom>
          <a:noFill/>
          <a:ln cap="flat" cmpd="sng" w="12700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7800" lIns="147150" spcFirstLastPara="1" rIns="147150" wrap="square" tIns="347800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8" name="Google Shape;408;p35"/>
          <p:cNvSpPr/>
          <p:nvPr/>
        </p:nvSpPr>
        <p:spPr>
          <a:xfrm>
            <a:off x="2651911" y="1111916"/>
            <a:ext cx="308787" cy="131497"/>
          </a:xfrm>
          <a:custGeom>
            <a:rect b="b" l="l" r="r" t="t"/>
            <a:pathLst>
              <a:path extrusionOk="0" h="91440" w="308787">
                <a:moveTo>
                  <a:pt x="0" y="45720"/>
                </a:moveTo>
                <a:lnTo>
                  <a:pt x="308787" y="45720"/>
                </a:lnTo>
              </a:path>
            </a:pathLst>
          </a:custGeom>
          <a:noFill/>
          <a:ln cap="flat" cmpd="sng" w="12700">
            <a:solidFill>
              <a:srgbClr val="32A59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000" lIns="159350" spcFirstLastPara="1" rIns="159350" wrap="square" tIns="38000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9" name="Google Shape;409;p35"/>
          <p:cNvSpPr/>
          <p:nvPr/>
        </p:nvSpPr>
        <p:spPr>
          <a:xfrm>
            <a:off x="799184" y="1177664"/>
            <a:ext cx="308787" cy="1057687"/>
          </a:xfrm>
          <a:custGeom>
            <a:rect b="b" l="l" r="r" t="t"/>
            <a:pathLst>
              <a:path extrusionOk="0" h="735489" w="308787">
                <a:moveTo>
                  <a:pt x="0" y="735489"/>
                </a:moveTo>
                <a:lnTo>
                  <a:pt x="154393" y="735489"/>
                </a:lnTo>
                <a:lnTo>
                  <a:pt x="154393" y="0"/>
                </a:lnTo>
                <a:lnTo>
                  <a:pt x="308787" y="0"/>
                </a:lnTo>
              </a:path>
            </a:pathLst>
          </a:custGeom>
          <a:noFill/>
          <a:ln cap="flat" cmpd="sng" w="12700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7800" lIns="147150" spcFirstLastPara="1" rIns="147150" wrap="square" tIns="347800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0" name="Google Shape;410;p35"/>
          <p:cNvSpPr/>
          <p:nvPr/>
        </p:nvSpPr>
        <p:spPr>
          <a:xfrm rot="-5400000">
            <a:off x="-1044196" y="2173334"/>
            <a:ext cx="3177514" cy="509251"/>
          </a:xfrm>
          <a:custGeom>
            <a:rect b="b" l="l" r="r" t="t"/>
            <a:pathLst>
              <a:path extrusionOk="0" h="470713" w="2477437">
                <a:moveTo>
                  <a:pt x="0" y="0"/>
                </a:moveTo>
                <a:lnTo>
                  <a:pt x="2477437" y="0"/>
                </a:lnTo>
                <a:lnTo>
                  <a:pt x="2477437" y="470713"/>
                </a:lnTo>
                <a:lnTo>
                  <a:pt x="0" y="470713"/>
                </a:lnTo>
                <a:lnTo>
                  <a:pt x="0" y="0"/>
                </a:lnTo>
                <a:close/>
              </a:path>
            </a:pathLst>
          </a:custGeom>
          <a:solidFill>
            <a:srgbClr val="38B7B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7125" lIns="17125" spcFirstLastPara="1" rIns="17125" wrap="square" tIns="171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Type of seizure</a:t>
            </a:r>
            <a:endParaRPr sz="27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1" name="Google Shape;411;p35"/>
          <p:cNvSpPr/>
          <p:nvPr/>
        </p:nvSpPr>
        <p:spPr>
          <a:xfrm>
            <a:off x="1107972" y="839204"/>
            <a:ext cx="1543939" cy="676920"/>
          </a:xfrm>
          <a:custGeom>
            <a:rect b="b" l="l" r="r" t="t"/>
            <a:pathLst>
              <a:path extrusionOk="0" h="470713" w="1543939">
                <a:moveTo>
                  <a:pt x="0" y="0"/>
                </a:moveTo>
                <a:lnTo>
                  <a:pt x="1543939" y="0"/>
                </a:lnTo>
                <a:lnTo>
                  <a:pt x="1543939" y="470713"/>
                </a:lnTo>
                <a:lnTo>
                  <a:pt x="0" y="47071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25" lIns="4425" spcFirstLastPara="1" rIns="4425" wrap="square" tIns="44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Partial</a:t>
            </a:r>
            <a:endParaRPr/>
          </a:p>
          <a:p>
            <a:pPr indent="0" lvl="0" marL="0" marR="0" rt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seizures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2" name="Google Shape;412;p35"/>
          <p:cNvSpPr/>
          <p:nvPr/>
        </p:nvSpPr>
        <p:spPr>
          <a:xfrm>
            <a:off x="2960699" y="416129"/>
            <a:ext cx="1543939" cy="1099995"/>
          </a:xfrm>
          <a:custGeom>
            <a:rect b="b" l="l" r="r" t="t"/>
            <a:pathLst>
              <a:path extrusionOk="0" h="470713" w="1543939">
                <a:moveTo>
                  <a:pt x="0" y="0"/>
                </a:moveTo>
                <a:lnTo>
                  <a:pt x="1543939" y="0"/>
                </a:lnTo>
                <a:lnTo>
                  <a:pt x="1543939" y="470713"/>
                </a:lnTo>
                <a:lnTo>
                  <a:pt x="0" y="470713"/>
                </a:lnTo>
                <a:lnTo>
                  <a:pt x="0" y="0"/>
                </a:lnTo>
                <a:close/>
              </a:path>
            </a:pathLst>
          </a:custGeom>
          <a:solidFill>
            <a:srgbClr val="E1EF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25" lIns="4425" spcFirstLastPara="1" rIns="4425" wrap="square" tIns="44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Treated by</a:t>
            </a:r>
            <a:endParaRPr/>
          </a:p>
          <a:p>
            <a:pPr indent="0" lvl="0" marL="0" marR="0" rtl="1" algn="ctr">
              <a:lnSpc>
                <a:spcPct val="9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1) </a:t>
            </a:r>
            <a:r>
              <a:rPr b="1" lang="en-US" sz="11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carbamazepine</a:t>
            </a:r>
            <a:endParaRPr b="1" sz="11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ctr">
              <a:lnSpc>
                <a:spcPct val="9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2) </a:t>
            </a:r>
            <a:r>
              <a:rPr b="1" lang="en-US" sz="11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Phenytoin</a:t>
            </a:r>
            <a:endParaRPr/>
          </a:p>
          <a:p>
            <a:pPr indent="0" lvl="0" marL="0" marR="0" rtl="1" algn="ctr">
              <a:lnSpc>
                <a:spcPct val="9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3)</a:t>
            </a:r>
            <a:r>
              <a:rPr lang="en-US" sz="1100">
                <a:solidFill>
                  <a:srgbClr val="FF0C5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100" u="sng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valproate </a:t>
            </a:r>
            <a:endParaRPr/>
          </a:p>
          <a:p>
            <a:pPr indent="0" lvl="0" marL="0" marR="0" rtl="1" algn="ctr">
              <a:lnSpc>
                <a:spcPct val="9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4) </a:t>
            </a:r>
            <a:r>
              <a:rPr b="1" lang="en-US" sz="11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lamotrigine</a:t>
            </a:r>
            <a:endParaRPr b="1" sz="11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3" name="Google Shape;413;p35"/>
          <p:cNvSpPr/>
          <p:nvPr/>
        </p:nvSpPr>
        <p:spPr>
          <a:xfrm>
            <a:off x="1107972" y="2954579"/>
            <a:ext cx="1543939" cy="676920"/>
          </a:xfrm>
          <a:custGeom>
            <a:rect b="b" l="l" r="r" t="t"/>
            <a:pathLst>
              <a:path extrusionOk="0" h="470713" w="1543939">
                <a:moveTo>
                  <a:pt x="0" y="0"/>
                </a:moveTo>
                <a:lnTo>
                  <a:pt x="1543939" y="0"/>
                </a:lnTo>
                <a:lnTo>
                  <a:pt x="1543939" y="470713"/>
                </a:lnTo>
                <a:lnTo>
                  <a:pt x="0" y="47071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25" lIns="4425" spcFirstLastPara="1" rIns="4425" wrap="square" tIns="44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Generalized seizures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4" name="Google Shape;414;p35"/>
          <p:cNvSpPr/>
          <p:nvPr/>
        </p:nvSpPr>
        <p:spPr>
          <a:xfrm>
            <a:off x="2960699" y="1685353"/>
            <a:ext cx="1543939" cy="676920"/>
          </a:xfrm>
          <a:custGeom>
            <a:rect b="b" l="l" r="r" t="t"/>
            <a:pathLst>
              <a:path extrusionOk="0" h="470713" w="1543939">
                <a:moveTo>
                  <a:pt x="0" y="0"/>
                </a:moveTo>
                <a:lnTo>
                  <a:pt x="1543939" y="0"/>
                </a:lnTo>
                <a:lnTo>
                  <a:pt x="1543939" y="470713"/>
                </a:lnTo>
                <a:lnTo>
                  <a:pt x="0" y="470713"/>
                </a:lnTo>
                <a:lnTo>
                  <a:pt x="0" y="0"/>
                </a:lnTo>
                <a:close/>
              </a:path>
            </a:pathLst>
          </a:custGeom>
          <a:solidFill>
            <a:srgbClr val="FEE599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25" lIns="4425" spcFirstLastPara="1" rIns="4425" wrap="square" tIns="4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Tonic-clonic (grand mal)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5" name="Google Shape;415;p35"/>
          <p:cNvSpPr/>
          <p:nvPr/>
        </p:nvSpPr>
        <p:spPr>
          <a:xfrm>
            <a:off x="4813426" y="1685353"/>
            <a:ext cx="1543939" cy="676920"/>
          </a:xfrm>
          <a:custGeom>
            <a:rect b="b" l="l" r="r" t="t"/>
            <a:pathLst>
              <a:path extrusionOk="0" h="470713" w="1543939">
                <a:moveTo>
                  <a:pt x="0" y="0"/>
                </a:moveTo>
                <a:lnTo>
                  <a:pt x="1543939" y="0"/>
                </a:lnTo>
                <a:lnTo>
                  <a:pt x="1543939" y="470713"/>
                </a:lnTo>
                <a:lnTo>
                  <a:pt x="0" y="470713"/>
                </a:lnTo>
                <a:lnTo>
                  <a:pt x="0" y="0"/>
                </a:lnTo>
                <a:close/>
              </a:path>
            </a:pathLst>
          </a:custGeom>
          <a:solidFill>
            <a:srgbClr val="E1EF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25" lIns="4425" spcFirstLastPara="1" rIns="4425" wrap="square" tIns="44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 u="sng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Valproate</a:t>
            </a:r>
            <a:r>
              <a:rPr b="1" lang="en-US" sz="11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r>
              <a:rPr b="1" lang="en-US" sz="11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carbamazepine </a:t>
            </a:r>
            <a:r>
              <a:rPr b="1" lang="en-US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r>
              <a:rPr b="1" lang="en-US" sz="11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phenytoin </a:t>
            </a:r>
            <a:r>
              <a:rPr b="1" lang="en-US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r>
              <a:rPr b="1" lang="en-US" sz="11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lamotrigine</a:t>
            </a:r>
            <a:endParaRPr b="1" sz="11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6" name="Google Shape;416;p35"/>
          <p:cNvSpPr/>
          <p:nvPr/>
        </p:nvSpPr>
        <p:spPr>
          <a:xfrm>
            <a:off x="2960699" y="2531504"/>
            <a:ext cx="1543939" cy="676920"/>
          </a:xfrm>
          <a:custGeom>
            <a:rect b="b" l="l" r="r" t="t"/>
            <a:pathLst>
              <a:path extrusionOk="0" h="470713" w="1543939">
                <a:moveTo>
                  <a:pt x="0" y="0"/>
                </a:moveTo>
                <a:lnTo>
                  <a:pt x="1543939" y="0"/>
                </a:lnTo>
                <a:lnTo>
                  <a:pt x="1543939" y="470713"/>
                </a:lnTo>
                <a:lnTo>
                  <a:pt x="0" y="470713"/>
                </a:lnTo>
                <a:lnTo>
                  <a:pt x="0" y="0"/>
                </a:lnTo>
                <a:close/>
              </a:path>
            </a:pathLst>
          </a:custGeom>
          <a:solidFill>
            <a:srgbClr val="FEE599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25" lIns="4425" spcFirstLastPara="1" rIns="4425" wrap="square" tIns="4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Myoclonic</a:t>
            </a:r>
            <a:endParaRPr/>
          </a:p>
        </p:txBody>
      </p:sp>
      <p:sp>
        <p:nvSpPr>
          <p:cNvPr id="417" name="Google Shape;417;p35"/>
          <p:cNvSpPr/>
          <p:nvPr/>
        </p:nvSpPr>
        <p:spPr>
          <a:xfrm>
            <a:off x="4813426" y="2531504"/>
            <a:ext cx="1543939" cy="676920"/>
          </a:xfrm>
          <a:custGeom>
            <a:rect b="b" l="l" r="r" t="t"/>
            <a:pathLst>
              <a:path extrusionOk="0" h="470713" w="1543939">
                <a:moveTo>
                  <a:pt x="0" y="0"/>
                </a:moveTo>
                <a:lnTo>
                  <a:pt x="1543939" y="0"/>
                </a:lnTo>
                <a:lnTo>
                  <a:pt x="1543939" y="470713"/>
                </a:lnTo>
                <a:lnTo>
                  <a:pt x="0" y="470713"/>
                </a:lnTo>
                <a:lnTo>
                  <a:pt x="0" y="0"/>
                </a:lnTo>
                <a:close/>
              </a:path>
            </a:pathLst>
          </a:custGeom>
          <a:solidFill>
            <a:srgbClr val="E1EF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25" lIns="4425" spcFirstLastPara="1" rIns="4425" wrap="square" tIns="44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 u="sng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Valproate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clonazepam</a:t>
            </a:r>
            <a:endParaRPr b="1" sz="12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8" name="Google Shape;418;p35"/>
          <p:cNvSpPr/>
          <p:nvPr/>
        </p:nvSpPr>
        <p:spPr>
          <a:xfrm>
            <a:off x="2960699" y="3377653"/>
            <a:ext cx="1543939" cy="676920"/>
          </a:xfrm>
          <a:custGeom>
            <a:rect b="b" l="l" r="r" t="t"/>
            <a:pathLst>
              <a:path extrusionOk="0" h="470713" w="1543939">
                <a:moveTo>
                  <a:pt x="0" y="0"/>
                </a:moveTo>
                <a:lnTo>
                  <a:pt x="1543939" y="0"/>
                </a:lnTo>
                <a:lnTo>
                  <a:pt x="1543939" y="470713"/>
                </a:lnTo>
                <a:lnTo>
                  <a:pt x="0" y="470713"/>
                </a:lnTo>
                <a:lnTo>
                  <a:pt x="0" y="0"/>
                </a:lnTo>
                <a:close/>
              </a:path>
            </a:pathLst>
          </a:custGeom>
          <a:solidFill>
            <a:srgbClr val="FEE599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25" lIns="4425" spcFirstLastPara="1" rIns="4425" wrap="square" tIns="4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Absence</a:t>
            </a:r>
            <a:endParaRPr/>
          </a:p>
        </p:txBody>
      </p:sp>
      <p:sp>
        <p:nvSpPr>
          <p:cNvPr id="419" name="Google Shape;419;p35"/>
          <p:cNvSpPr/>
          <p:nvPr/>
        </p:nvSpPr>
        <p:spPr>
          <a:xfrm>
            <a:off x="4813426" y="3377653"/>
            <a:ext cx="1543939" cy="676920"/>
          </a:xfrm>
          <a:custGeom>
            <a:rect b="b" l="l" r="r" t="t"/>
            <a:pathLst>
              <a:path extrusionOk="0" h="470713" w="1543939">
                <a:moveTo>
                  <a:pt x="0" y="0"/>
                </a:moveTo>
                <a:lnTo>
                  <a:pt x="1543939" y="0"/>
                </a:lnTo>
                <a:lnTo>
                  <a:pt x="1543939" y="470713"/>
                </a:lnTo>
                <a:lnTo>
                  <a:pt x="0" y="470713"/>
                </a:lnTo>
                <a:lnTo>
                  <a:pt x="0" y="0"/>
                </a:lnTo>
                <a:close/>
              </a:path>
            </a:pathLst>
          </a:custGeom>
          <a:solidFill>
            <a:srgbClr val="E1EF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25" lIns="4425" spcFirstLastPara="1" rIns="4425" wrap="square" tIns="4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Valproate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200" u="sng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ethosuximide</a:t>
            </a:r>
            <a:endParaRPr b="1" sz="1200" u="sng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0" name="Google Shape;420;p35"/>
          <p:cNvSpPr/>
          <p:nvPr/>
        </p:nvSpPr>
        <p:spPr>
          <a:xfrm>
            <a:off x="2960699" y="4176919"/>
            <a:ext cx="1543939" cy="676920"/>
          </a:xfrm>
          <a:custGeom>
            <a:rect b="b" l="l" r="r" t="t"/>
            <a:pathLst>
              <a:path extrusionOk="0" h="470713" w="1543939">
                <a:moveTo>
                  <a:pt x="0" y="0"/>
                </a:moveTo>
                <a:lnTo>
                  <a:pt x="1543939" y="0"/>
                </a:lnTo>
                <a:lnTo>
                  <a:pt x="1543939" y="470713"/>
                </a:lnTo>
                <a:lnTo>
                  <a:pt x="0" y="470713"/>
                </a:lnTo>
                <a:lnTo>
                  <a:pt x="0" y="0"/>
                </a:lnTo>
                <a:close/>
              </a:path>
            </a:pathLst>
          </a:custGeom>
          <a:solidFill>
            <a:srgbClr val="FEE599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25" lIns="4425" spcFirstLastPara="1" rIns="4425" wrap="square" tIns="4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Atonic</a:t>
            </a:r>
            <a:endParaRPr/>
          </a:p>
        </p:txBody>
      </p:sp>
      <p:sp>
        <p:nvSpPr>
          <p:cNvPr id="421" name="Google Shape;421;p35"/>
          <p:cNvSpPr/>
          <p:nvPr/>
        </p:nvSpPr>
        <p:spPr>
          <a:xfrm>
            <a:off x="4813426" y="4223803"/>
            <a:ext cx="1543939" cy="676920"/>
          </a:xfrm>
          <a:custGeom>
            <a:rect b="b" l="l" r="r" t="t"/>
            <a:pathLst>
              <a:path extrusionOk="0" h="470713" w="1543939">
                <a:moveTo>
                  <a:pt x="0" y="0"/>
                </a:moveTo>
                <a:lnTo>
                  <a:pt x="1543939" y="0"/>
                </a:lnTo>
                <a:lnTo>
                  <a:pt x="1543939" y="470713"/>
                </a:lnTo>
                <a:lnTo>
                  <a:pt x="0" y="470713"/>
                </a:lnTo>
                <a:lnTo>
                  <a:pt x="0" y="0"/>
                </a:lnTo>
                <a:close/>
              </a:path>
            </a:pathLst>
          </a:custGeom>
          <a:solidFill>
            <a:srgbClr val="E1EF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25" lIns="4425" spcFirstLastPara="1" rIns="4425" wrap="square" tIns="44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Valproate</a:t>
            </a:r>
            <a:endParaRPr b="1" sz="12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2" name="Google Shape;422;p35"/>
          <p:cNvSpPr/>
          <p:nvPr/>
        </p:nvSpPr>
        <p:spPr>
          <a:xfrm>
            <a:off x="3283426" y="8205786"/>
            <a:ext cx="2682438" cy="46390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97976"/>
                </a:lnTo>
                <a:lnTo>
                  <a:pt x="120000" y="97976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1D5B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3" name="Google Shape;423;p35"/>
          <p:cNvSpPr/>
          <p:nvPr/>
        </p:nvSpPr>
        <p:spPr>
          <a:xfrm>
            <a:off x="551840" y="8207945"/>
            <a:ext cx="2350529" cy="463907"/>
          </a:xfrm>
          <a:custGeom>
            <a:rect b="b" l="l" r="r" t="t"/>
            <a:pathLst>
              <a:path extrusionOk="0" h="120000" w="120000">
                <a:moveTo>
                  <a:pt x="139314" y="0"/>
                </a:moveTo>
                <a:lnTo>
                  <a:pt x="139314" y="97976"/>
                </a:lnTo>
                <a:lnTo>
                  <a:pt x="0" y="97976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1D5B59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24" name="Google Shape;424;p35"/>
          <p:cNvSpPr/>
          <p:nvPr/>
        </p:nvSpPr>
        <p:spPr>
          <a:xfrm>
            <a:off x="1202858" y="7409624"/>
            <a:ext cx="4159753" cy="798364"/>
          </a:xfrm>
          <a:custGeom>
            <a:rect b="b" l="l" r="r" t="t"/>
            <a:pathLst>
              <a:path extrusionOk="0" h="681454" w="3557323">
                <a:moveTo>
                  <a:pt x="0" y="113578"/>
                </a:moveTo>
                <a:cubicBezTo>
                  <a:pt x="0" y="50851"/>
                  <a:pt x="50851" y="0"/>
                  <a:pt x="113578" y="0"/>
                </a:cubicBezTo>
                <a:lnTo>
                  <a:pt x="3443745" y="0"/>
                </a:lnTo>
                <a:cubicBezTo>
                  <a:pt x="3506472" y="0"/>
                  <a:pt x="3557323" y="50851"/>
                  <a:pt x="3557323" y="113578"/>
                </a:cubicBezTo>
                <a:lnTo>
                  <a:pt x="3557323" y="567876"/>
                </a:lnTo>
                <a:cubicBezTo>
                  <a:pt x="3557323" y="630603"/>
                  <a:pt x="3506472" y="681454"/>
                  <a:pt x="3443745" y="681454"/>
                </a:cubicBezTo>
                <a:lnTo>
                  <a:pt x="113578" y="681454"/>
                </a:lnTo>
                <a:cubicBezTo>
                  <a:pt x="50851" y="681454"/>
                  <a:pt x="0" y="630603"/>
                  <a:pt x="0" y="567876"/>
                </a:cubicBezTo>
                <a:lnTo>
                  <a:pt x="0" y="113578"/>
                </a:lnTo>
                <a:close/>
              </a:path>
            </a:pathLst>
          </a:custGeom>
          <a:solidFill>
            <a:srgbClr val="FF655C"/>
          </a:solidFill>
          <a:ln>
            <a:noFill/>
          </a:ln>
        </p:spPr>
        <p:txBody>
          <a:bodyPr anchorCtr="0" anchor="ctr" bIns="43425" lIns="43425" spcFirstLastPara="1" rIns="43425" wrap="square" tIns="434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Antiepileptics</a:t>
            </a:r>
            <a:r>
              <a:rPr b="0" lang="en-US" sz="1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used in </a:t>
            </a:r>
            <a:r>
              <a:rPr b="1" lang="en-US" sz="1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status </a:t>
            </a:r>
            <a:r>
              <a:rPr b="1" lang="en-US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epilepticus</a:t>
            </a:r>
            <a:r>
              <a:rPr b="1" lang="en-US" sz="1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/>
          </a:p>
          <a:p>
            <a:pPr indent="0" lvl="0" marL="0" marR="0" rt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b="0" lang="en-US" sz="1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Through </a:t>
            </a:r>
            <a:r>
              <a:rPr b="1" lang="en-US" sz="1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IV</a:t>
            </a:r>
            <a:r>
              <a:rPr b="0" lang="en-US" sz="1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injection of:</a:t>
            </a:r>
            <a:endParaRPr b="0" sz="16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5" name="Google Shape;425;p35"/>
          <p:cNvSpPr/>
          <p:nvPr/>
        </p:nvSpPr>
        <p:spPr>
          <a:xfrm>
            <a:off x="384985" y="8674265"/>
            <a:ext cx="1171836" cy="702142"/>
          </a:xfrm>
          <a:custGeom>
            <a:rect b="b" l="l" r="r" t="t"/>
            <a:pathLst>
              <a:path extrusionOk="0" h="610587" w="1045424">
                <a:moveTo>
                  <a:pt x="0" y="0"/>
                </a:moveTo>
                <a:lnTo>
                  <a:pt x="1045424" y="0"/>
                </a:lnTo>
                <a:lnTo>
                  <a:pt x="1045424" y="610587"/>
                </a:lnTo>
                <a:lnTo>
                  <a:pt x="0" y="610587"/>
                </a:lnTo>
                <a:lnTo>
                  <a:pt x="0" y="0"/>
                </a:lnTo>
                <a:close/>
              </a:path>
            </a:pathLst>
          </a:custGeom>
          <a:solidFill>
            <a:srgbClr val="D4F2F0"/>
          </a:solidFill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 u="sng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Lorazepam</a:t>
            </a:r>
            <a:r>
              <a:rPr b="1" lang="en-US" sz="1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Diazepam</a:t>
            </a:r>
            <a:endParaRPr b="1" sz="140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ctr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lang="en-US" sz="9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(drug of choice) </a:t>
            </a:r>
            <a:endParaRPr b="0" sz="90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6" name="Google Shape;426;p35"/>
          <p:cNvSpPr/>
          <p:nvPr/>
        </p:nvSpPr>
        <p:spPr>
          <a:xfrm>
            <a:off x="1793140" y="8674265"/>
            <a:ext cx="942435" cy="699729"/>
          </a:xfrm>
          <a:custGeom>
            <a:rect b="b" l="l" r="r" t="t"/>
            <a:pathLst>
              <a:path extrusionOk="0" h="610587" w="810878">
                <a:moveTo>
                  <a:pt x="0" y="0"/>
                </a:moveTo>
                <a:lnTo>
                  <a:pt x="810878" y="0"/>
                </a:lnTo>
                <a:lnTo>
                  <a:pt x="810878" y="610587"/>
                </a:lnTo>
                <a:lnTo>
                  <a:pt x="0" y="610587"/>
                </a:lnTo>
                <a:lnTo>
                  <a:pt x="0" y="0"/>
                </a:lnTo>
                <a:close/>
              </a:path>
            </a:pathLst>
          </a:custGeom>
          <a:solidFill>
            <a:srgbClr val="D4F2F0"/>
          </a:solidFill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Phenytoin</a:t>
            </a:r>
            <a:endParaRPr b="1" sz="14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7" name="Google Shape;427;p35"/>
          <p:cNvSpPr/>
          <p:nvPr/>
        </p:nvSpPr>
        <p:spPr>
          <a:xfrm>
            <a:off x="2928052" y="8674265"/>
            <a:ext cx="1102365" cy="697570"/>
          </a:xfrm>
          <a:custGeom>
            <a:rect b="b" l="l" r="r" t="t"/>
            <a:pathLst>
              <a:path extrusionOk="0" h="610587" w="810878">
                <a:moveTo>
                  <a:pt x="0" y="0"/>
                </a:moveTo>
                <a:lnTo>
                  <a:pt x="810878" y="0"/>
                </a:lnTo>
                <a:lnTo>
                  <a:pt x="810878" y="610587"/>
                </a:lnTo>
                <a:lnTo>
                  <a:pt x="0" y="610587"/>
                </a:lnTo>
                <a:lnTo>
                  <a:pt x="0" y="0"/>
                </a:lnTo>
                <a:close/>
              </a:path>
            </a:pathLst>
          </a:custGeom>
          <a:solidFill>
            <a:srgbClr val="D4F2F0"/>
          </a:solidFill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Phenobarbital</a:t>
            </a:r>
            <a:endParaRPr b="0" sz="1200">
              <a:solidFill>
                <a:srgbClr val="3B587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8" name="Google Shape;428;p35"/>
          <p:cNvSpPr/>
          <p:nvPr/>
        </p:nvSpPr>
        <p:spPr>
          <a:xfrm>
            <a:off x="4214940" y="8675243"/>
            <a:ext cx="1035394" cy="696592"/>
          </a:xfrm>
          <a:custGeom>
            <a:rect b="b" l="l" r="r" t="t"/>
            <a:pathLst>
              <a:path extrusionOk="0" h="610587" w="1035394">
                <a:moveTo>
                  <a:pt x="0" y="0"/>
                </a:moveTo>
                <a:lnTo>
                  <a:pt x="1035394" y="0"/>
                </a:lnTo>
                <a:lnTo>
                  <a:pt x="1035394" y="610587"/>
                </a:lnTo>
                <a:lnTo>
                  <a:pt x="0" y="610587"/>
                </a:lnTo>
                <a:lnTo>
                  <a:pt x="0" y="0"/>
                </a:lnTo>
                <a:close/>
              </a:path>
            </a:pathLst>
          </a:custGeom>
          <a:solidFill>
            <a:srgbClr val="D4F2F0"/>
          </a:solidFill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Fosphenytoin</a:t>
            </a:r>
            <a:endParaRPr b="0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9" name="Google Shape;429;p35"/>
          <p:cNvSpPr/>
          <p:nvPr/>
        </p:nvSpPr>
        <p:spPr>
          <a:xfrm>
            <a:off x="5453373" y="8674266"/>
            <a:ext cx="1067902" cy="697569"/>
          </a:xfrm>
          <a:custGeom>
            <a:rect b="b" l="l" r="r" t="t"/>
            <a:pathLst>
              <a:path extrusionOk="0" h="610587" w="1138254">
                <a:moveTo>
                  <a:pt x="0" y="0"/>
                </a:moveTo>
                <a:lnTo>
                  <a:pt x="1138254" y="0"/>
                </a:lnTo>
                <a:lnTo>
                  <a:pt x="1138254" y="610587"/>
                </a:lnTo>
                <a:lnTo>
                  <a:pt x="0" y="610587"/>
                </a:lnTo>
                <a:lnTo>
                  <a:pt x="0" y="0"/>
                </a:lnTo>
                <a:close/>
              </a:path>
            </a:pathLst>
          </a:custGeom>
          <a:solidFill>
            <a:srgbClr val="D4F2F0"/>
          </a:solidFill>
          <a:ln>
            <a:noFill/>
          </a:ln>
        </p:spPr>
        <p:txBody>
          <a:bodyPr anchorCtr="0" anchor="ctr" bIns="9525" lIns="9525" spcFirstLastPara="1" rIns="9525" wrap="square" tIns="95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Sodium Valproate</a:t>
            </a:r>
            <a:endParaRPr b="1"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0" name="Google Shape;430;p35"/>
          <p:cNvSpPr txBox="1"/>
          <p:nvPr/>
        </p:nvSpPr>
        <p:spPr>
          <a:xfrm>
            <a:off x="2135295" y="8519171"/>
            <a:ext cx="208710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|</a:t>
            </a:r>
            <a:endParaRPr sz="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1" name="Google Shape;431;p35"/>
          <p:cNvSpPr txBox="1"/>
          <p:nvPr/>
        </p:nvSpPr>
        <p:spPr>
          <a:xfrm>
            <a:off x="3314049" y="8519219"/>
            <a:ext cx="208710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|</a:t>
            </a:r>
            <a:endParaRPr sz="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2" name="Google Shape;432;p35"/>
          <p:cNvSpPr txBox="1"/>
          <p:nvPr/>
        </p:nvSpPr>
        <p:spPr>
          <a:xfrm>
            <a:off x="4486872" y="8521936"/>
            <a:ext cx="35084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|</a:t>
            </a:r>
            <a:endParaRPr sz="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433" name="Google Shape;433;p35"/>
          <p:cNvCxnSpPr/>
          <p:nvPr/>
        </p:nvCxnSpPr>
        <p:spPr>
          <a:xfrm flipH="1" rot="-5400000">
            <a:off x="383614" y="9386959"/>
            <a:ext cx="192600" cy="1668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34" name="Google Shape;434;p35"/>
          <p:cNvSpPr txBox="1"/>
          <p:nvPr/>
        </p:nvSpPr>
        <p:spPr>
          <a:xfrm>
            <a:off x="595917" y="9501099"/>
            <a:ext cx="5517857" cy="23083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Lorazepam </a:t>
            </a:r>
            <a:r>
              <a:rPr lang="en-US" sz="9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has a shorter pharmacokinetic half-life but stays in the brain longer than </a:t>
            </a:r>
            <a:r>
              <a:rPr i="1" lang="en-US" sz="9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diazepam. </a:t>
            </a:r>
            <a:endParaRPr sz="9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" name="Google Shape;440;p36"/>
          <p:cNvGrpSpPr/>
          <p:nvPr/>
        </p:nvGrpSpPr>
        <p:grpSpPr>
          <a:xfrm>
            <a:off x="303545" y="1079341"/>
            <a:ext cx="6206066" cy="3030172"/>
            <a:chOff x="1" y="0"/>
            <a:chExt cx="6206066" cy="3030172"/>
          </a:xfrm>
        </p:grpSpPr>
        <p:sp>
          <p:nvSpPr>
            <p:cNvPr id="441" name="Google Shape;441;p36"/>
            <p:cNvSpPr/>
            <p:nvPr/>
          </p:nvSpPr>
          <p:spPr>
            <a:xfrm rot="5400000">
              <a:off x="-103289" y="105615"/>
              <a:ext cx="688598" cy="482018"/>
            </a:xfrm>
            <a:prstGeom prst="chevron">
              <a:avLst>
                <a:gd fmla="val 50000" name="adj"/>
              </a:avLst>
            </a:prstGeom>
            <a:gradFill>
              <a:gsLst>
                <a:gs pos="0">
                  <a:srgbClr val="56C0BB">
                    <a:alpha val="89803"/>
                  </a:srgbClr>
                </a:gs>
                <a:gs pos="50000">
                  <a:srgbClr val="30BDB6">
                    <a:alpha val="89803"/>
                  </a:srgbClr>
                </a:gs>
                <a:gs pos="100000">
                  <a:srgbClr val="25ACA7">
                    <a:alpha val="89803"/>
                  </a:srgbClr>
                </a:gs>
              </a:gsLst>
              <a:lin ang="5400000" scaled="0"/>
            </a:gradFill>
            <a:ln cap="flat" cmpd="sng" w="9525">
              <a:solidFill>
                <a:srgbClr val="38B7B2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442" name="Google Shape;442;p36"/>
            <p:cNvSpPr txBox="1"/>
            <p:nvPr/>
          </p:nvSpPr>
          <p:spPr>
            <a:xfrm>
              <a:off x="1" y="243334"/>
              <a:ext cx="482018" cy="2065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8875" spcFirstLastPara="1" rIns="8875" wrap="square" tIns="8875">
              <a:noAutofit/>
            </a:bodyPr>
            <a:lstStyle/>
            <a:p>
              <a:pPr indent="0" lvl="0" marL="0" marR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3" name="Google Shape;443;p36"/>
            <p:cNvSpPr/>
            <p:nvPr/>
          </p:nvSpPr>
          <p:spPr>
            <a:xfrm rot="5400000">
              <a:off x="3120248" y="-2638230"/>
              <a:ext cx="447589" cy="572404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38B7B2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444" name="Google Shape;444;p36"/>
            <p:cNvSpPr txBox="1"/>
            <p:nvPr/>
          </p:nvSpPr>
          <p:spPr>
            <a:xfrm>
              <a:off x="482019" y="21848"/>
              <a:ext cx="5702200" cy="403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775" lIns="120900" spcFirstLastPara="1" rIns="10775" wrap="square" tIns="10775">
              <a:noAutofit/>
            </a:bodyPr>
            <a:lstStyle/>
            <a:p>
              <a:pPr indent="-16510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entury Gothic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Seizure is very </a:t>
              </a:r>
              <a:r>
                <a:rPr b="1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harmful</a:t>
              </a:r>
              <a:r>
                <a:rPr b="0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for pregnant woman. </a:t>
              </a:r>
              <a:endPara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5" name="Google Shape;445;p36"/>
            <p:cNvSpPr/>
            <p:nvPr/>
          </p:nvSpPr>
          <p:spPr>
            <a:xfrm rot="5400000">
              <a:off x="-103289" y="672575"/>
              <a:ext cx="688598" cy="482018"/>
            </a:xfrm>
            <a:prstGeom prst="chevron">
              <a:avLst>
                <a:gd fmla="val 50000" name="adj"/>
              </a:avLst>
            </a:prstGeom>
            <a:gradFill>
              <a:gsLst>
                <a:gs pos="0">
                  <a:srgbClr val="56C0BB">
                    <a:alpha val="80000"/>
                  </a:srgbClr>
                </a:gs>
                <a:gs pos="50000">
                  <a:srgbClr val="30BDB6">
                    <a:alpha val="80000"/>
                  </a:srgbClr>
                </a:gs>
                <a:gs pos="100000">
                  <a:srgbClr val="25ACA7">
                    <a:alpha val="80000"/>
                  </a:srgbClr>
                </a:gs>
              </a:gsLst>
              <a:lin ang="5400000" scaled="0"/>
            </a:gradFill>
            <a:ln cap="flat" cmpd="sng" w="9525">
              <a:solidFill>
                <a:srgbClr val="38B7B2">
                  <a:alpha val="80000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446" name="Google Shape;446;p36"/>
            <p:cNvSpPr txBox="1"/>
            <p:nvPr/>
          </p:nvSpPr>
          <p:spPr>
            <a:xfrm>
              <a:off x="1" y="810294"/>
              <a:ext cx="482018" cy="2065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8875" spcFirstLastPara="1" rIns="8875" wrap="square" tIns="8875">
              <a:noAutofit/>
            </a:bodyPr>
            <a:lstStyle/>
            <a:p>
              <a:pPr indent="0" lvl="0" marL="0" marR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7" name="Google Shape;447;p36"/>
            <p:cNvSpPr/>
            <p:nvPr/>
          </p:nvSpPr>
          <p:spPr>
            <a:xfrm rot="5400000">
              <a:off x="3120248" y="-2068944"/>
              <a:ext cx="447589" cy="572404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38B7B2">
                  <a:alpha val="80000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448" name="Google Shape;448;p36"/>
            <p:cNvSpPr txBox="1"/>
            <p:nvPr/>
          </p:nvSpPr>
          <p:spPr>
            <a:xfrm>
              <a:off x="482019" y="591134"/>
              <a:ext cx="5702200" cy="403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775" lIns="120900" spcFirstLastPara="1" rIns="10775" wrap="square" tIns="10775">
              <a:noAutofit/>
            </a:bodyPr>
            <a:lstStyle/>
            <a:p>
              <a:pPr indent="-16510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entury Gothic"/>
                <a:buChar char="•"/>
              </a:pPr>
              <a:r>
                <a:rPr b="1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No</a:t>
              </a:r>
              <a:r>
                <a:rPr b="0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antiepileptic drug is </a:t>
              </a:r>
              <a:r>
                <a:rPr b="1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safe</a:t>
              </a:r>
              <a:r>
                <a:rPr b="0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in pregnancy.</a:t>
              </a:r>
              <a:endPara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9" name="Google Shape;449;p36"/>
            <p:cNvSpPr/>
            <p:nvPr/>
          </p:nvSpPr>
          <p:spPr>
            <a:xfrm rot="5400000">
              <a:off x="-103289" y="1239535"/>
              <a:ext cx="688598" cy="482018"/>
            </a:xfrm>
            <a:prstGeom prst="chevron">
              <a:avLst>
                <a:gd fmla="val 50000" name="adj"/>
              </a:avLst>
            </a:prstGeom>
            <a:gradFill>
              <a:gsLst>
                <a:gs pos="0">
                  <a:srgbClr val="56C0BB">
                    <a:alpha val="69803"/>
                  </a:srgbClr>
                </a:gs>
                <a:gs pos="50000">
                  <a:srgbClr val="30BDB6">
                    <a:alpha val="69803"/>
                  </a:srgbClr>
                </a:gs>
                <a:gs pos="100000">
                  <a:srgbClr val="25ACA7">
                    <a:alpha val="69803"/>
                  </a:srgbClr>
                </a:gs>
              </a:gsLst>
              <a:lin ang="5400000" scaled="0"/>
            </a:gradFill>
            <a:ln cap="flat" cmpd="sng" w="9525">
              <a:solidFill>
                <a:srgbClr val="38B7B2">
                  <a:alpha val="6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450" name="Google Shape;450;p36"/>
            <p:cNvSpPr txBox="1"/>
            <p:nvPr/>
          </p:nvSpPr>
          <p:spPr>
            <a:xfrm>
              <a:off x="1" y="1377254"/>
              <a:ext cx="482018" cy="2065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8875" spcFirstLastPara="1" rIns="8875" wrap="square" tIns="8875">
              <a:noAutofit/>
            </a:bodyPr>
            <a:lstStyle/>
            <a:p>
              <a:pPr indent="0" lvl="0" marL="0" marR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51" name="Google Shape;451;p36"/>
            <p:cNvSpPr/>
            <p:nvPr/>
          </p:nvSpPr>
          <p:spPr>
            <a:xfrm rot="5400000">
              <a:off x="3120248" y="-1501983"/>
              <a:ext cx="447589" cy="572404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38B7B2">
                  <a:alpha val="6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452" name="Google Shape;452;p36"/>
            <p:cNvSpPr txBox="1"/>
            <p:nvPr/>
          </p:nvSpPr>
          <p:spPr>
            <a:xfrm>
              <a:off x="482019" y="1158095"/>
              <a:ext cx="5702200" cy="403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13775" spcFirstLastPara="1" rIns="10150" wrap="square" tIns="10150">
              <a:noAutofit/>
            </a:bodyPr>
            <a:lstStyle/>
            <a:p>
              <a:pPr indent="-117475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entury Gothic"/>
                <a:buChar char="•"/>
              </a:pPr>
              <a:r>
                <a:rPr b="0" i="0" lang="en-US" sz="1600" u="sng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Mono</a:t>
              </a:r>
              <a:r>
                <a:rPr b="0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therapy usually </a:t>
              </a:r>
              <a:r>
                <a:rPr b="1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better</a:t>
              </a:r>
              <a:r>
                <a:rPr b="0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than drug combination.</a:t>
              </a:r>
              <a:endPara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53" name="Google Shape;453;p36"/>
            <p:cNvSpPr/>
            <p:nvPr/>
          </p:nvSpPr>
          <p:spPr>
            <a:xfrm rot="5400000">
              <a:off x="-103289" y="1877904"/>
              <a:ext cx="688598" cy="482018"/>
            </a:xfrm>
            <a:prstGeom prst="chevron">
              <a:avLst>
                <a:gd fmla="val 50000" name="adj"/>
              </a:avLst>
            </a:prstGeom>
            <a:gradFill>
              <a:gsLst>
                <a:gs pos="0">
                  <a:srgbClr val="56C0BB">
                    <a:alpha val="60000"/>
                  </a:srgbClr>
                </a:gs>
                <a:gs pos="50000">
                  <a:srgbClr val="30BDB6">
                    <a:alpha val="60000"/>
                  </a:srgbClr>
                </a:gs>
                <a:gs pos="100000">
                  <a:srgbClr val="25ACA7">
                    <a:alpha val="60000"/>
                  </a:srgbClr>
                </a:gs>
              </a:gsLst>
              <a:lin ang="5400000" scaled="0"/>
            </a:gradFill>
            <a:ln cap="flat" cmpd="sng" w="9525">
              <a:solidFill>
                <a:srgbClr val="38B7B2">
                  <a:alpha val="60000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454" name="Google Shape;454;p36"/>
            <p:cNvSpPr txBox="1"/>
            <p:nvPr/>
          </p:nvSpPr>
          <p:spPr>
            <a:xfrm>
              <a:off x="1" y="2015623"/>
              <a:ext cx="482018" cy="2065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8875" spcFirstLastPara="1" rIns="8875" wrap="square" tIns="8875">
              <a:noAutofit/>
            </a:bodyPr>
            <a:lstStyle/>
            <a:p>
              <a:pPr indent="0" lvl="0" marL="0" marR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55" name="Google Shape;455;p36"/>
            <p:cNvSpPr/>
            <p:nvPr/>
          </p:nvSpPr>
          <p:spPr>
            <a:xfrm rot="5400000">
              <a:off x="3048840" y="-863615"/>
              <a:ext cx="590405" cy="572404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38B7B2">
                  <a:alpha val="60000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456" name="Google Shape;456;p36"/>
            <p:cNvSpPr txBox="1"/>
            <p:nvPr/>
          </p:nvSpPr>
          <p:spPr>
            <a:xfrm>
              <a:off x="482019" y="1732027"/>
              <a:ext cx="5695228" cy="5327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13775" spcFirstLastPara="1" rIns="10150" wrap="square" tIns="10150">
              <a:noAutofit/>
            </a:bodyPr>
            <a:lstStyle/>
            <a:p>
              <a:pPr indent="-117475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600"/>
                <a:buFont typeface="Century Gothic"/>
                <a:buChar char="•"/>
              </a:pPr>
              <a:r>
                <a:rPr b="1" i="0" lang="en-US" sz="1600" u="none" cap="none" strike="noStrike">
                  <a:solidFill>
                    <a:schemeClr val="accent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Valproate</a:t>
              </a:r>
              <a:r>
                <a:rPr b="0" i="0" lang="en-US" sz="1600" u="none" cap="none" strike="noStrike">
                  <a:solidFill>
                    <a:schemeClr val="accent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lang="en-US" sz="1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,</a:t>
              </a:r>
              <a:r>
                <a:rPr b="0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b="1" i="0" lang="en-US" sz="1600" u="none" cap="none" strike="noStrike">
                  <a:solidFill>
                    <a:schemeClr val="accent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phenytoin</a:t>
              </a:r>
              <a:r>
                <a:rPr b="0" i="0" lang="en-US" sz="1600" u="none" cap="none" strike="noStrike">
                  <a:solidFill>
                    <a:schemeClr val="accent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&amp; </a:t>
              </a:r>
              <a:r>
                <a:rPr b="1" lang="en-US" sz="1600">
                  <a:solidFill>
                    <a:schemeClr val="accen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Carbamazepine </a:t>
              </a:r>
              <a:r>
                <a:rPr b="0" i="0" lang="en-US" sz="1600" u="none" cap="none" strike="noStrik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are </a:t>
              </a:r>
              <a:r>
                <a:rPr b="1" i="0" lang="en-US" sz="1600" u="sng" cap="none" strike="noStrik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contraindicated</a:t>
              </a:r>
              <a:r>
                <a:rPr b="0" i="0" lang="en-US" sz="1600" u="none" cap="none" strike="noStrik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during pregnancy.</a:t>
              </a:r>
              <a:endParaRPr b="0" i="0" sz="16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57" name="Google Shape;457;p36"/>
            <p:cNvSpPr/>
            <p:nvPr/>
          </p:nvSpPr>
          <p:spPr>
            <a:xfrm rot="5400000">
              <a:off x="-103289" y="2444864"/>
              <a:ext cx="688598" cy="482018"/>
            </a:xfrm>
            <a:prstGeom prst="chevron">
              <a:avLst>
                <a:gd fmla="val 50000" name="adj"/>
              </a:avLst>
            </a:prstGeom>
            <a:gradFill>
              <a:gsLst>
                <a:gs pos="0">
                  <a:srgbClr val="56C0BB">
                    <a:alpha val="49803"/>
                  </a:srgbClr>
                </a:gs>
                <a:gs pos="50000">
                  <a:srgbClr val="30BDB6">
                    <a:alpha val="49803"/>
                  </a:srgbClr>
                </a:gs>
                <a:gs pos="100000">
                  <a:srgbClr val="25ACA7">
                    <a:alpha val="49803"/>
                  </a:srgbClr>
                </a:gs>
              </a:gsLst>
              <a:lin ang="5400000" scaled="0"/>
            </a:gradFill>
            <a:ln cap="flat" cmpd="sng" w="9525">
              <a:solidFill>
                <a:srgbClr val="38B7B2">
                  <a:alpha val="4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458" name="Google Shape;458;p36"/>
            <p:cNvSpPr txBox="1"/>
            <p:nvPr/>
          </p:nvSpPr>
          <p:spPr>
            <a:xfrm>
              <a:off x="1" y="2582583"/>
              <a:ext cx="482018" cy="2065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8875" spcFirstLastPara="1" rIns="8875" wrap="square" tIns="8875">
              <a:noAutofit/>
            </a:bodyPr>
            <a:lstStyle/>
            <a:p>
              <a:pPr indent="0" lvl="0" marL="0" marR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59" name="Google Shape;459;p36"/>
            <p:cNvSpPr/>
            <p:nvPr/>
          </p:nvSpPr>
          <p:spPr>
            <a:xfrm rot="5400000">
              <a:off x="3120248" y="-296655"/>
              <a:ext cx="447589" cy="572404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38B7B2">
                  <a:alpha val="4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460" name="Google Shape;460;p36"/>
            <p:cNvSpPr txBox="1"/>
            <p:nvPr/>
          </p:nvSpPr>
          <p:spPr>
            <a:xfrm>
              <a:off x="482019" y="2363423"/>
              <a:ext cx="5702200" cy="403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13775" spcFirstLastPara="1" rIns="10150" wrap="square" tIns="10150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entury Gothic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Patient has to </a:t>
              </a:r>
              <a:r>
                <a:rPr b="1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continue</a:t>
              </a:r>
              <a:r>
                <a:rPr b="0" i="0" lang="en-US" sz="1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therapy.</a:t>
              </a:r>
              <a:endPara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61" name="Google Shape;461;p36"/>
          <p:cNvSpPr txBox="1"/>
          <p:nvPr/>
        </p:nvSpPr>
        <p:spPr>
          <a:xfrm>
            <a:off x="184274" y="5382377"/>
            <a:ext cx="6570134" cy="4644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AutoNum type="arabicPeriod"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Epilepsy is classified into </a:t>
            </a: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partial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or </a:t>
            </a: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generalized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according to the site of lesion.</a:t>
            </a:r>
            <a:endParaRPr sz="1600"/>
          </a:p>
          <a:p>
            <a:pPr indent="-330200" lvl="0" marL="3429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AutoNum type="arabicPeriod"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exact mechanism of action of AED is not known.</a:t>
            </a:r>
            <a:endParaRPr sz="1600"/>
          </a:p>
          <a:p>
            <a:pPr indent="-330200" lvl="0" marL="3429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Century Gothic"/>
              <a:buAutoNum type="arabicPeriod"/>
            </a:pPr>
            <a:r>
              <a:rPr b="1" lang="en-US" sz="16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Phenytoin</a:t>
            </a:r>
            <a:r>
              <a:rPr lang="en-US" sz="16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mainly used for treatment of </a:t>
            </a: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generalized tonic-clonic seizures</a:t>
            </a:r>
            <a:r>
              <a:rPr lang="en-US" sz="1600">
                <a:solidFill>
                  <a:schemeClr val="accent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600"/>
          </a:p>
          <a:p>
            <a:pPr indent="-330200" lvl="0" marL="3429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Century Gothic"/>
              <a:buAutoNum type="arabicPeriod"/>
            </a:pPr>
            <a:r>
              <a:rPr b="1" lang="en-US" sz="16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Carbamazepine</a:t>
            </a:r>
            <a:r>
              <a:rPr lang="en-US" sz="16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mainly used for treatment </a:t>
            </a: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of </a:t>
            </a:r>
            <a:r>
              <a:rPr b="1" lang="en-US" sz="16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partial</a:t>
            </a: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seizures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600">
              <a:solidFill>
                <a:schemeClr val="dk1"/>
              </a:solidFill>
            </a:endParaRPr>
          </a:p>
          <a:p>
            <a:pPr indent="-330200" lvl="0" marL="3429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Century Gothic"/>
              <a:buAutoNum type="arabicPeriod"/>
            </a:pPr>
            <a:r>
              <a:rPr b="1" lang="en-US" sz="16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Sodium valproate 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a </a:t>
            </a: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broad spectrum</a:t>
            </a:r>
            <a:r>
              <a:rPr b="1" lang="en-US" sz="160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antiepileptic drug.</a:t>
            </a:r>
            <a:endParaRPr sz="1600"/>
          </a:p>
          <a:p>
            <a:pPr indent="-330200" lvl="0" marL="3429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Century Gothic"/>
              <a:buAutoNum type="arabicPeriod"/>
            </a:pPr>
            <a:r>
              <a:rPr b="1" lang="en-US" sz="16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Lamotrigine 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&amp;</a:t>
            </a:r>
            <a:r>
              <a:rPr b="1" lang="en-US" sz="16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6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levetiracetam</a:t>
            </a:r>
            <a:r>
              <a:rPr b="1" lang="en-US" sz="16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are used as </a:t>
            </a:r>
            <a:r>
              <a:rPr lang="en-US" sz="16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mono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therapy or adjunctive therapy in </a:t>
            </a: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refractory cases.</a:t>
            </a:r>
            <a:endParaRPr sz="1600"/>
          </a:p>
          <a:p>
            <a:pPr indent="-330200" lvl="0" marL="3429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Century Gothic"/>
              <a:buAutoNum type="arabicPeriod"/>
            </a:pPr>
            <a:r>
              <a:rPr b="1" lang="en-US" sz="1600" u="sng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Lorazepam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</a:t>
            </a:r>
            <a:r>
              <a:rPr lang="en-US" sz="16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6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diazepam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</a:t>
            </a:r>
            <a:r>
              <a:rPr lang="en-US" sz="16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6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phenytoin</a:t>
            </a:r>
            <a:r>
              <a:rPr lang="en-US" sz="16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are used </a:t>
            </a: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intravenously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for treatment of </a:t>
            </a: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status epilepticus</a:t>
            </a:r>
            <a:r>
              <a:rPr b="1" lang="en-US" sz="1600">
                <a:solidFill>
                  <a:schemeClr val="accent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600"/>
          </a:p>
        </p:txBody>
      </p:sp>
      <p:grpSp>
        <p:nvGrpSpPr>
          <p:cNvPr id="462" name="Google Shape;462;p36"/>
          <p:cNvGrpSpPr/>
          <p:nvPr/>
        </p:nvGrpSpPr>
        <p:grpSpPr>
          <a:xfrm>
            <a:off x="-5899" y="4650219"/>
            <a:ext cx="6869611" cy="507297"/>
            <a:chOff x="2704" y="1330903"/>
            <a:chExt cx="1413637" cy="507297"/>
          </a:xfrm>
        </p:grpSpPr>
        <p:sp>
          <p:nvSpPr>
            <p:cNvPr id="463" name="Google Shape;463;p36"/>
            <p:cNvSpPr/>
            <p:nvPr/>
          </p:nvSpPr>
          <p:spPr>
            <a:xfrm>
              <a:off x="2704" y="1330903"/>
              <a:ext cx="1413637" cy="5072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36"/>
            <p:cNvSpPr/>
            <p:nvPr/>
          </p:nvSpPr>
          <p:spPr>
            <a:xfrm>
              <a:off x="27468" y="1355667"/>
              <a:ext cx="1364109" cy="4577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(</a:t>
              </a:r>
              <a:r>
                <a:rPr b="1" lang="en-US" sz="22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</a:t>
              </a:r>
              <a:r>
                <a:rPr b="1" lang="en-US" sz="22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ummary </a:t>
              </a:r>
              <a:r>
                <a:rPr lang="en-US"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(</a:t>
              </a:r>
              <a:r>
                <a:rPr lang="en-US" sz="1800">
                  <a:solidFill>
                    <a:srgbClr val="FFFF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important</a:t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65" name="Google Shape;465;p36"/>
          <p:cNvSpPr/>
          <p:nvPr/>
        </p:nvSpPr>
        <p:spPr>
          <a:xfrm>
            <a:off x="0" y="25158"/>
            <a:ext cx="6858000" cy="619932"/>
          </a:xfrm>
          <a:prstGeom prst="rect">
            <a:avLst/>
          </a:prstGeom>
          <a:solidFill>
            <a:srgbClr val="3BB8B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Pregnancy</a:t>
            </a:r>
            <a:r>
              <a:rPr b="1" lang="en-US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&amp;</a:t>
            </a:r>
            <a:r>
              <a:rPr b="1" lang="en-US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anti-epileptics</a:t>
            </a:r>
            <a:endParaRPr b="1"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66" name="Google Shape;466;p36"/>
          <p:cNvGrpSpPr/>
          <p:nvPr/>
        </p:nvGrpSpPr>
        <p:grpSpPr>
          <a:xfrm>
            <a:off x="-5900" y="4434032"/>
            <a:ext cx="6869611" cy="349097"/>
            <a:chOff x="-8740" y="1355667"/>
            <a:chExt cx="1413637" cy="457769"/>
          </a:xfrm>
        </p:grpSpPr>
        <p:sp>
          <p:nvSpPr>
            <p:cNvPr id="467" name="Google Shape;467;p36"/>
            <p:cNvSpPr/>
            <p:nvPr/>
          </p:nvSpPr>
          <p:spPr>
            <a:xfrm flipH="1" rot="10800000">
              <a:off x="-8740" y="1532444"/>
              <a:ext cx="1413637" cy="107741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36"/>
            <p:cNvSpPr/>
            <p:nvPr/>
          </p:nvSpPr>
          <p:spPr>
            <a:xfrm>
              <a:off x="27468" y="1355667"/>
              <a:ext cx="1364109" cy="4577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4" name="Google Shape;474;p37"/>
          <p:cNvGraphicFramePr/>
          <p:nvPr/>
        </p:nvGraphicFramePr>
        <p:xfrm>
          <a:off x="29113" y="160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{3D57B02F-987F-4478-8B8D-B5EB106A0031}</a:tableStyleId>
              </a:tblPr>
              <a:tblGrid>
                <a:gridCol w="673350"/>
                <a:gridCol w="1802125"/>
                <a:gridCol w="1365350"/>
                <a:gridCol w="1629150"/>
                <a:gridCol w="1354475"/>
              </a:tblGrid>
              <a:tr h="416075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FFFFFF"/>
                          </a:solidFill>
                        </a:rPr>
                        <a:t>Summary</a:t>
                      </a:r>
                      <a:r>
                        <a:rPr b="1" lang="en-US" sz="20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of </a:t>
                      </a:r>
                      <a:r>
                        <a:rPr b="1" lang="en-US" sz="2000">
                          <a:solidFill>
                            <a:srgbClr val="FFFF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  <a:r>
                        <a:rPr b="1" baseline="30000" lang="en-US" sz="2000">
                          <a:solidFill>
                            <a:srgbClr val="FFFF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st</a:t>
                      </a:r>
                      <a:r>
                        <a:rPr b="1" lang="en-US" sz="20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Generation Drugs</a:t>
                      </a:r>
                      <a:endParaRPr b="1" sz="2000" u="none" cap="none" strike="noStrike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BB7B2"/>
                    </a:solidFill>
                  </a:tcPr>
                </a:tc>
                <a:tc hMerge="1"/>
                <a:tc hMerge="1"/>
                <a:tc hMerge="1"/>
                <a:tc hMerge="1"/>
              </a:tr>
              <a:tr h="6015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cap="none" strike="noStrike"/>
                        <a:t>Drug</a:t>
                      </a:r>
                      <a:endParaRPr b="1" u="none" cap="none" strike="noStrike">
                        <a:solidFill>
                          <a:srgbClr val="FF669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cap="none" strike="noStrike">
                          <a:solidFill>
                            <a:srgbClr val="FF6692"/>
                          </a:solidFill>
                        </a:rPr>
                        <a:t>Sodium valproate</a:t>
                      </a:r>
                      <a:endParaRPr b="1" u="none" cap="none" strike="noStrike">
                        <a:solidFill>
                          <a:srgbClr val="FF669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D7FC8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cap="none" strike="noStrike">
                          <a:solidFill>
                            <a:srgbClr val="FF6692"/>
                          </a:solidFill>
                        </a:rPr>
                        <a:t>Ethosuximide</a:t>
                      </a:r>
                      <a:endParaRPr b="1" u="none" cap="none" strike="noStrike">
                        <a:solidFill>
                          <a:srgbClr val="FF6692"/>
                        </a:solidFill>
                      </a:endParaRPr>
                    </a:p>
                  </a:txBody>
                  <a:tcPr marT="45725" marB="45725" marR="91450" marL="91450" anchor="ctr">
                    <a:solidFill>
                      <a:srgbClr val="BEFD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rgbClr val="FF6692"/>
                          </a:solidFill>
                        </a:rPr>
                        <a:t>Carbamazepine</a:t>
                      </a:r>
                      <a:endParaRPr b="1" u="none" cap="none" strike="noStrike">
                        <a:solidFill>
                          <a:srgbClr val="FF6692"/>
                        </a:solidFill>
                      </a:endParaRPr>
                    </a:p>
                  </a:txBody>
                  <a:tcPr marT="45725" marB="45725" marR="91450" marL="91450" anchor="ctr">
                    <a:lnT cap="flat" cmpd="sng" w="9525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E3F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cap="none" strike="noStrike">
                          <a:solidFill>
                            <a:srgbClr val="FF6692"/>
                          </a:solidFill>
                        </a:rPr>
                        <a:t>Phenytoin</a:t>
                      </a:r>
                      <a:endParaRPr b="1" u="none" cap="none" strike="noStrike">
                        <a:solidFill>
                          <a:srgbClr val="FF6692"/>
                        </a:solidFill>
                      </a:endParaRPr>
                    </a:p>
                  </a:txBody>
                  <a:tcPr marT="45725" marB="45725" marR="91450" marL="91450" anchor="ctr">
                    <a:lnT cap="flat" cmpd="sng" w="9525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2CC"/>
                    </a:solidFill>
                  </a:tcPr>
                </a:tc>
              </a:tr>
              <a:tr h="2406375"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3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Block Na</a:t>
                      </a:r>
                      <a:r>
                        <a:rPr baseline="30000"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and T type Ca</a:t>
                      </a:r>
                      <a:r>
                        <a:rPr baseline="30000"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2+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channels</a:t>
                      </a:r>
                      <a:endParaRPr/>
                    </a:p>
                    <a:p>
                      <a:pPr indent="0" lvl="0" marL="0" marR="0" rt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Century Gothic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Enhances GABA synthesis</a:t>
                      </a:r>
                      <a:endParaRPr/>
                    </a:p>
                    <a:p>
                      <a:pPr indent="0" lvl="0" marL="0" marR="0" rt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Century Gothic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</a:t>
                      </a:r>
                      <a:r>
                        <a:rPr lang="en-US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Suppress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glutamate action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Block T type Ca</a:t>
                      </a:r>
                      <a:r>
                        <a:rPr baseline="30000"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2+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channels </a:t>
                      </a:r>
                      <a:endParaRPr/>
                    </a:p>
                  </a:txBody>
                  <a:tcPr marT="45725" marB="45725" marR="91450" marL="91450" anchor="ctr"/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Block influx of Ca</a:t>
                      </a:r>
                      <a:r>
                        <a:rPr baseline="30000"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2+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and Na</a:t>
                      </a:r>
                      <a:r>
                        <a:rPr baseline="30000"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into neuronal axon → potentiate the action of GABA</a:t>
                      </a:r>
                      <a:endParaRPr/>
                    </a:p>
                    <a:p>
                      <a:pPr indent="0" lvl="0" marL="0" marR="0" rt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Inhibit the release of excitatory transmitters.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Block </a:t>
                      </a:r>
                      <a:r>
                        <a:rPr lang="en-US" sz="1300" u="sng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flux of Ca</a:t>
                      </a:r>
                      <a:r>
                        <a:rPr baseline="30000"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2+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and Na</a:t>
                      </a:r>
                      <a:r>
                        <a:rPr baseline="30000"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into neuronal axon → potentiate the action of GABA.</a:t>
                      </a:r>
                      <a:endParaRPr/>
                    </a:p>
                    <a:p>
                      <a:pPr indent="0" lvl="0" marL="0" marR="0" rt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Inhibit the release of excitatory transmitters.</a:t>
                      </a:r>
                      <a:endParaRPr/>
                    </a:p>
                  </a:txBody>
                  <a:tcPr marT="45725" marB="45725" marR="91450" marL="91450" anchor="ctr"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3025"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6692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US" sz="1300" u="none" cap="none" strike="noStrike">
                          <a:solidFill>
                            <a:srgbClr val="FF669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Fosphenytoin</a:t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544025"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Parenteral form of </a:t>
                      </a:r>
                      <a:r>
                        <a:rPr b="1" lang="en-US" sz="1300" u="none" cap="none" strike="noStrike">
                          <a:solidFill>
                            <a:srgbClr val="FF669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phenytoin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/>
                    </a:p>
                  </a:txBody>
                  <a:tcPr marT="45725" marB="45725" marR="91450" marL="91450" anchor="ctr"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356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80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All types of epilepsy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Absence seizure</a:t>
                      </a:r>
                      <a:endParaRPr sz="13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Partial and generalized tonic-clonic seizures</a:t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1- status epilepticus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2- partial and generalized tonic-clonic seizures</a:t>
                      </a:r>
                      <a:endParaRPr b="0"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1986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3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444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Hair loss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Century Gothic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Thrombocytopenia</a:t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Century Gothic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Hepatotoxicity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Century Gothic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Weight gain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Century Gothic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teratogenicity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Hiccups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Century Gothic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Gastric distress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Century Gothic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drowsiness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Hyponatremia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and water intoxication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Teratogenicity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Hypersensitivity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Git upset</a:t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1- Folic acid &amp; vit.D deficiency (</a:t>
                      </a:r>
                      <a:r>
                        <a:rPr lang="en-US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osteomalacia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3- teratogenic effect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4- hirsutism</a:t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5- </a:t>
                      </a:r>
                      <a:r>
                        <a:rPr lang="en-US" sz="13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gum </a:t>
                      </a:r>
                      <a:r>
                        <a:rPr lang="en-US" sz="13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hyperplasia</a:t>
                      </a:r>
                      <a:endParaRPr sz="13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2272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3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3F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Enzyme </a:t>
                      </a:r>
                      <a:r>
                        <a:rPr b="0" lang="en-US" sz="1200" u="sng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inhibitor</a:t>
                      </a:r>
                      <a:endParaRPr b="0"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Could be used in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1-bipolar disorder and mania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2-in migraine as prophylactic drug</a:t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3- </a:t>
                      </a:r>
                      <a:r>
                        <a:rPr lang="en-US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lennox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-gastaut</a:t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Has very long half life = 52-56 h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Strong enzyme </a:t>
                      </a:r>
                      <a:r>
                        <a:rPr b="0" lang="en-US" sz="1200" u="sng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inducer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Drug of choice in partial seizures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Strong drug inducer </a:t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Enzyme </a:t>
                      </a:r>
                      <a:r>
                        <a:rPr b="0" lang="en-US" sz="1200" u="sng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inducer</a:t>
                      </a:r>
                      <a:endParaRPr sz="1300" u="none" cap="none" strike="noStrike">
                        <a:solidFill>
                          <a:srgbClr val="36506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Fosphenytoin is given I.V to treat status epilepticus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its </a:t>
                      </a:r>
                      <a:r>
                        <a:rPr lang="en-US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transformed</a:t>
                      </a:r>
                      <a:r>
                        <a:rPr lang="en-US" sz="1300" u="none" cap="none" strike="noStrike">
                          <a:solidFill>
                            <a:srgbClr val="36506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rapidly into phenytoin</a:t>
                      </a:r>
                      <a:endParaRPr sz="13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475" name="Google Shape;475;p37"/>
          <p:cNvSpPr txBox="1"/>
          <p:nvPr/>
        </p:nvSpPr>
        <p:spPr>
          <a:xfrm rot="-5400000">
            <a:off x="-1188450" y="2230675"/>
            <a:ext cx="31425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Mechanism of action</a:t>
            </a:r>
            <a:endParaRPr/>
          </a:p>
        </p:txBody>
      </p:sp>
      <p:sp>
        <p:nvSpPr>
          <p:cNvPr id="476" name="Google Shape;476;p37"/>
          <p:cNvSpPr txBox="1"/>
          <p:nvPr/>
        </p:nvSpPr>
        <p:spPr>
          <a:xfrm rot="-5400000">
            <a:off x="-279150" y="4659800"/>
            <a:ext cx="13239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Indications</a:t>
            </a:r>
            <a:endParaRPr b="1">
              <a:solidFill>
                <a:srgbClr val="171616"/>
              </a:solidFill>
            </a:endParaRPr>
          </a:p>
        </p:txBody>
      </p:sp>
      <p:sp>
        <p:nvSpPr>
          <p:cNvPr id="477" name="Google Shape;477;p37"/>
          <p:cNvSpPr txBox="1"/>
          <p:nvPr/>
        </p:nvSpPr>
        <p:spPr>
          <a:xfrm rot="-5400000">
            <a:off x="-598100" y="6339150"/>
            <a:ext cx="1898100" cy="63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ADRs</a:t>
            </a:r>
            <a:endParaRPr b="1"/>
          </a:p>
        </p:txBody>
      </p:sp>
      <p:sp>
        <p:nvSpPr>
          <p:cNvPr id="478" name="Google Shape;478;p37"/>
          <p:cNvSpPr txBox="1"/>
          <p:nvPr/>
        </p:nvSpPr>
        <p:spPr>
          <a:xfrm rot="-5400000">
            <a:off x="-674550" y="8389600"/>
            <a:ext cx="2114700" cy="73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Comments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4" name="Google Shape;484;p38"/>
          <p:cNvGraphicFramePr/>
          <p:nvPr/>
        </p:nvGraphicFramePr>
        <p:xfrm>
          <a:off x="0" y="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{3D57B02F-987F-4478-8B8D-B5EB106A0031}</a:tableStyleId>
              </a:tblPr>
              <a:tblGrid>
                <a:gridCol w="801175"/>
                <a:gridCol w="3468175"/>
                <a:gridCol w="2588650"/>
              </a:tblGrid>
              <a:tr h="388625"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Summery of </a:t>
                      </a:r>
                      <a:r>
                        <a:rPr b="1" lang="en-US" sz="2000">
                          <a:solidFill>
                            <a:srgbClr val="FFFF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  <a:r>
                        <a:rPr b="1" baseline="30000" lang="en-US" sz="2000">
                          <a:solidFill>
                            <a:srgbClr val="FFFF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nd</a:t>
                      </a:r>
                      <a:r>
                        <a:rPr b="1" lang="en-US" sz="2000">
                          <a:solidFill>
                            <a:srgbClr val="FFFF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b="1" lang="en-US" sz="20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generation drugs</a:t>
                      </a:r>
                      <a:endParaRPr b="1" sz="2000" u="none" cap="none" strike="noStrike">
                        <a:solidFill>
                          <a:srgbClr val="D8D8D8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BB7B2"/>
                    </a:solidFill>
                  </a:tcPr>
                </a:tc>
                <a:tc hMerge="1"/>
                <a:tc hMerge="1"/>
              </a:tr>
              <a:tr h="6305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Drug</a:t>
                      </a:r>
                      <a:endParaRPr b="1" sz="1300" u="none" cap="none" strike="noStrike">
                        <a:solidFill>
                          <a:srgbClr val="FF669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FF6692"/>
                          </a:solidFill>
                        </a:rPr>
                        <a:t>Tobiramate</a:t>
                      </a:r>
                      <a:endParaRPr b="1" sz="2000" u="none" cap="none" strike="noStrike">
                        <a:solidFill>
                          <a:srgbClr val="FF669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EE0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FF6692"/>
                          </a:solidFill>
                        </a:rPr>
                        <a:t>Lamotrigine</a:t>
                      </a:r>
                      <a:endParaRPr b="1" sz="2000" u="none" cap="none" strike="noStrike">
                        <a:solidFill>
                          <a:srgbClr val="FF6692"/>
                        </a:solidFill>
                      </a:endParaRPr>
                    </a:p>
                  </a:txBody>
                  <a:tcPr marT="45725" marB="45725" marR="91450" marL="91450" anchor="ctr">
                    <a:lnT cap="flat" cmpd="sng" w="9525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7FC84"/>
                    </a:solidFill>
                  </a:tcPr>
                </a:tc>
              </a:tr>
              <a:tr h="3552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616"/>
                        </a:buClr>
                        <a:buSzPts val="1500"/>
                        <a:buFont typeface="Arial"/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Block Na</a:t>
                      </a:r>
                      <a:r>
                        <a:rPr b="0" baseline="3000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</a:t>
                      </a: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channels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500"/>
                        <a:buFont typeface="Century Gothic"/>
                        <a:buNone/>
                      </a:pPr>
                      <a:r>
                        <a:t/>
                      </a:r>
                      <a:endParaRPr b="0" sz="15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616"/>
                        </a:buClr>
                        <a:buSzPts val="1500"/>
                        <a:buFont typeface="Arial"/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Potentiate the inhibitory effect of GABA </a:t>
                      </a:r>
                      <a:endParaRPr b="0" sz="1500" u="none" cap="none" strike="noStrike">
                        <a:solidFill>
                          <a:srgbClr val="949A9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616"/>
                        </a:buClr>
                        <a:buSzPts val="1500"/>
                        <a:buFont typeface="Arial"/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Block Na</a:t>
                      </a:r>
                      <a:r>
                        <a:rPr b="0" baseline="3000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</a:t>
                      </a: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channels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500"/>
                        <a:buFont typeface="Century Gothic"/>
                        <a:buNone/>
                      </a:pPr>
                      <a:r>
                        <a:t/>
                      </a:r>
                      <a:endParaRPr b="0" sz="15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616"/>
                        </a:buClr>
                        <a:buSzPts val="1500"/>
                        <a:buFont typeface="Arial"/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Inhibit glutamate and aspartate release.</a:t>
                      </a:r>
                      <a:endParaRPr b="0" sz="15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581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cap="none" strike="noStrike">
                          <a:solidFill>
                            <a:srgbClr val="171616"/>
                          </a:solidFill>
                        </a:rPr>
                        <a:t>PK</a:t>
                      </a:r>
                      <a:endParaRPr b="1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00"/>
                        <a:buFont typeface="Arial"/>
                        <a:buNone/>
                      </a:pPr>
                      <a:r>
                        <a:rPr b="0" lang="en-US" sz="13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Has no effect on microsomal enzymes</a:t>
                      </a:r>
                      <a:endParaRPr b="0" sz="1300" u="none" cap="none" strike="noStrike">
                        <a:solidFill>
                          <a:srgbClr val="949A9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00"/>
                        <a:buFont typeface="Courier New"/>
                        <a:buChar char="o"/>
                      </a:pPr>
                      <a:r>
                        <a:rPr b="0" lang="en-US" sz="13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Does not induce or inhibit </a:t>
                      </a:r>
                      <a:endParaRPr/>
                    </a:p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00"/>
                        <a:buFont typeface="Arial"/>
                        <a:buNone/>
                      </a:pPr>
                      <a:r>
                        <a:rPr b="0" lang="en-US" sz="13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C. P-450 isozymes</a:t>
                      </a:r>
                      <a:r>
                        <a:rPr b="0" lang="en-US" sz="1300" u="none" cap="none" strike="noStrike">
                          <a:solidFill>
                            <a:srgbClr val="3BB7B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b="0" sz="13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1256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80E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Lennux-gastaut syndrome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 hMerge="1"/>
              </a:tr>
              <a:tr h="19265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cap="none" strike="noStrike">
                          <a:solidFill>
                            <a:srgbClr val="FFFFFF"/>
                          </a:solidFill>
                        </a:rPr>
                        <a:t>ADRs</a:t>
                      </a:r>
                      <a:endParaRPr b="1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444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5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Urolithiasis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5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Paresthesia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5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Weight loss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5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Teratogenicity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5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500"/>
                        <a:buFont typeface="Arial"/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r>
                        <a:rPr lang="en-US" sz="15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Influenza</a:t>
                      </a:r>
                      <a:r>
                        <a:rPr b="0" lang="en-US" sz="15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like syndrome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616"/>
                        </a:buClr>
                        <a:buSzPts val="1500"/>
                        <a:buFont typeface="Arial"/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Skin rashes</a:t>
                      </a:r>
                      <a:r>
                        <a:rPr b="0" lang="en-US" sz="15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→ may progress to Steven –Johnson syndrome</a:t>
                      </a:r>
                      <a:endParaRPr b="0" sz="15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</a:t>
                      </a:r>
                      <a:r>
                        <a:rPr lang="en-US" sz="1500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Somnolence</a:t>
                      </a: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(desire to sleep)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Ataxia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1553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cap="none" strike="noStrike">
                          <a:solidFill>
                            <a:srgbClr val="171616"/>
                          </a:solidFill>
                        </a:rPr>
                        <a:t>Extra  info.</a:t>
                      </a:r>
                      <a:endParaRPr b="1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5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Metabolized by </a:t>
                      </a:r>
                      <a:r>
                        <a:rPr lang="en-US" sz="1500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glucuronidation</a:t>
                      </a:r>
                      <a:endParaRPr b="0" sz="15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500" u="none" cap="none" strike="noStrike">
                          <a:solidFill>
                            <a:srgbClr val="17161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Does not induce or inhibit CP450 isoenzyme</a:t>
                      </a:r>
                      <a:endParaRPr b="0" sz="15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485" name="Google Shape;485;p38"/>
          <p:cNvSpPr txBox="1"/>
          <p:nvPr/>
        </p:nvSpPr>
        <p:spPr>
          <a:xfrm rot="-5400000">
            <a:off x="-1347750" y="2400725"/>
            <a:ext cx="3477300" cy="7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Mechanism of action</a:t>
            </a:r>
            <a:endParaRPr b="1">
              <a:solidFill>
                <a:srgbClr val="171616"/>
              </a:solidFill>
            </a:endParaRPr>
          </a:p>
        </p:txBody>
      </p:sp>
      <p:sp>
        <p:nvSpPr>
          <p:cNvPr id="486" name="Google Shape;486;p38"/>
          <p:cNvSpPr txBox="1"/>
          <p:nvPr/>
        </p:nvSpPr>
        <p:spPr>
          <a:xfrm rot="-5399159">
            <a:off x="-198525" y="5368475"/>
            <a:ext cx="1226700" cy="7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Indications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39"/>
          <p:cNvSpPr/>
          <p:nvPr/>
        </p:nvSpPr>
        <p:spPr>
          <a:xfrm>
            <a:off x="0" y="0"/>
            <a:ext cx="6830400" cy="527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Questions</a:t>
            </a:r>
            <a:endParaRPr b="1" sz="3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3" name="Google Shape;493;p39"/>
          <p:cNvSpPr/>
          <p:nvPr/>
        </p:nvSpPr>
        <p:spPr>
          <a:xfrm>
            <a:off x="55650" y="674375"/>
            <a:ext cx="1275000" cy="430800"/>
          </a:xfrm>
          <a:prstGeom prst="snipRoundRect">
            <a:avLst>
              <a:gd fmla="val 0" name="adj1"/>
              <a:gd fmla="val 50000" name="adj2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MCQs</a:t>
            </a:r>
            <a:endParaRPr b="1"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4" name="Google Shape;494;p39"/>
          <p:cNvSpPr txBox="1"/>
          <p:nvPr/>
        </p:nvSpPr>
        <p:spPr>
          <a:xfrm>
            <a:off x="257175" y="1562375"/>
            <a:ext cx="6238800" cy="56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1 ) Which of the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following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drugs is an enzyme inhibitor?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A-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Sodium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Valproate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B-Carbamazepine 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C-Phenytoin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D-Ethosuximide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2 ) Which of the following drugs is a broad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spectrum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antiepileptic?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A-Lamotrigine 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B-Phenytoin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C-Sodium Valproate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D-Topiramate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3 ) Which drug has a minimum adverse effects?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A-Carbamazepine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B-Topiramate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C-Lamotrigine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D-Ethosuximide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4 ) Steven-Johnson syndrome is a possible adverse effect of?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A-Phenytoin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B-Lamotrigine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C-Sodium Valproate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D-Topiramate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5 ) What is the drug of choice in case of partial seizures?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A-Carbamazepine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B-Ethosuximide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C-Lamotrigine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D-Phenytoin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40"/>
          <p:cNvSpPr/>
          <p:nvPr/>
        </p:nvSpPr>
        <p:spPr>
          <a:xfrm>
            <a:off x="0" y="0"/>
            <a:ext cx="6830400" cy="527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Questions</a:t>
            </a:r>
            <a:endParaRPr b="1" sz="3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01" name="Google Shape;501;p40"/>
          <p:cNvSpPr/>
          <p:nvPr/>
        </p:nvSpPr>
        <p:spPr>
          <a:xfrm>
            <a:off x="55650" y="5855975"/>
            <a:ext cx="1275000" cy="430800"/>
          </a:xfrm>
          <a:prstGeom prst="snipRoundRect">
            <a:avLst>
              <a:gd fmla="val 0" name="adj1"/>
              <a:gd fmla="val 50000" name="adj2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SAQ</a:t>
            </a:r>
            <a:endParaRPr b="1"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02" name="Google Shape;502;p40"/>
          <p:cNvSpPr txBox="1"/>
          <p:nvPr/>
        </p:nvSpPr>
        <p:spPr>
          <a:xfrm>
            <a:off x="190500" y="6456050"/>
            <a:ext cx="6334200" cy="34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Q1 ) a 5 years old epileptic boy came to the dentist suffering from </a:t>
            </a:r>
            <a:r>
              <a:rPr b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enlargement</a:t>
            </a:r>
            <a:r>
              <a:rPr b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his gum due to antiepileptic drug.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Which drug did he use ?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Fosphenytoin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is the mechanism of action of this drug ?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Block of Na and Ca influx 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potentiate the action of GABA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03" name="Google Shape;503;p40"/>
          <p:cNvSpPr txBox="1"/>
          <p:nvPr/>
        </p:nvSpPr>
        <p:spPr>
          <a:xfrm>
            <a:off x="5715900" y="3784775"/>
            <a:ext cx="1114500" cy="17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MCQs answers:</a:t>
            </a:r>
            <a:endParaRPr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1-A</a:t>
            </a:r>
            <a:endParaRPr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2-C</a:t>
            </a:r>
            <a:endParaRPr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3-D</a:t>
            </a:r>
            <a:endParaRPr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4-B</a:t>
            </a:r>
            <a:endParaRPr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5-A</a:t>
            </a:r>
            <a:endParaRPr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6-A</a:t>
            </a:r>
            <a:endParaRPr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7-C</a:t>
            </a:r>
            <a:endParaRPr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8-B</a:t>
            </a:r>
            <a:endParaRPr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04" name="Google Shape;504;p40"/>
          <p:cNvSpPr txBox="1"/>
          <p:nvPr/>
        </p:nvSpPr>
        <p:spPr>
          <a:xfrm>
            <a:off x="190500" y="1229975"/>
            <a:ext cx="6451800" cy="327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6 ) Which of the following drugs may cause psychological effect ?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A-Topiramate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B-Sodium Valproate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C-Ethosuximide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D-Fosphenytoin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7 ) Which drug is contraindicated in females ?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A-Lamotrigine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B-Carbamazepine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C-Fosphenytoin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D-Topiramate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8 ) Which drug is the drug of choice in case of Status Epilepticus ?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A-Phenobarbital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B-Benzodiazepines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C-Fosphenytoin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D-Valproate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05" name="Google Shape;505;p40"/>
          <p:cNvSpPr/>
          <p:nvPr/>
        </p:nvSpPr>
        <p:spPr>
          <a:xfrm>
            <a:off x="55650" y="674375"/>
            <a:ext cx="1275000" cy="430800"/>
          </a:xfrm>
          <a:prstGeom prst="snipRoundRect">
            <a:avLst>
              <a:gd fmla="val 0" name="adj1"/>
              <a:gd fmla="val 50000" name="adj2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MCQs</a:t>
            </a:r>
            <a:endParaRPr b="1"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1" name="Google Shape;511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144000"/>
            <a:ext cx="590550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512" name="Google Shape;512;p41"/>
          <p:cNvSpPr txBox="1"/>
          <p:nvPr/>
        </p:nvSpPr>
        <p:spPr>
          <a:xfrm>
            <a:off x="742950" y="9251150"/>
            <a:ext cx="1644900" cy="38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@Pharma4370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3" name="Google Shape;513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71800" y="9144000"/>
            <a:ext cx="590550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514" name="Google Shape;514;p41"/>
          <p:cNvSpPr txBox="1"/>
          <p:nvPr/>
        </p:nvSpPr>
        <p:spPr>
          <a:xfrm>
            <a:off x="3582600" y="9209150"/>
            <a:ext cx="23610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Pharm437@gmail.com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41"/>
          <p:cNvSpPr/>
          <p:nvPr/>
        </p:nvSpPr>
        <p:spPr>
          <a:xfrm>
            <a:off x="55850" y="6401650"/>
            <a:ext cx="2124900" cy="339900"/>
          </a:xfrm>
          <a:prstGeom prst="snipRoundRect">
            <a:avLst>
              <a:gd fmla="val 0" name="adj1"/>
              <a:gd fmla="val 50000" name="adj2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US" sz="1600">
                <a:latin typeface="Century Gothic"/>
                <a:ea typeface="Century Gothic"/>
                <a:cs typeface="Century Gothic"/>
                <a:sym typeface="Century Gothic"/>
              </a:rPr>
              <a:t>References:</a:t>
            </a:r>
            <a:endParaRPr b="1" sz="1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16" name="Google Shape;516;p41"/>
          <p:cNvSpPr txBox="1"/>
          <p:nvPr/>
        </p:nvSpPr>
        <p:spPr>
          <a:xfrm>
            <a:off x="71650" y="6756200"/>
            <a:ext cx="2550300" cy="10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- Doctors’ slides</a:t>
            </a:r>
            <a:r>
              <a:rPr lang="en-US"/>
              <a:t> and notes.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- pharmacology Team 435.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41"/>
          <p:cNvSpPr txBox="1"/>
          <p:nvPr/>
        </p:nvSpPr>
        <p:spPr>
          <a:xfrm>
            <a:off x="1929000" y="883400"/>
            <a:ext cx="3000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Team leaders:</a:t>
            </a:r>
            <a:endParaRPr sz="30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18" name="Google Shape;518;p41"/>
          <p:cNvSpPr txBox="1"/>
          <p:nvPr/>
        </p:nvSpPr>
        <p:spPr>
          <a:xfrm>
            <a:off x="1747200" y="2636000"/>
            <a:ext cx="33636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Team Members: </a:t>
            </a:r>
            <a:endParaRPr sz="30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19" name="Google Shape;519;p41"/>
          <p:cNvSpPr txBox="1"/>
          <p:nvPr/>
        </p:nvSpPr>
        <p:spPr>
          <a:xfrm>
            <a:off x="1357950" y="8535200"/>
            <a:ext cx="39897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Special thank for team 435 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20" name="Google Shape;520;p41"/>
          <p:cNvSpPr/>
          <p:nvPr/>
        </p:nvSpPr>
        <p:spPr>
          <a:xfrm>
            <a:off x="4784400" y="8664050"/>
            <a:ext cx="250200" cy="221700"/>
          </a:xfrm>
          <a:prstGeom prst="hear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41"/>
          <p:cNvSpPr txBox="1"/>
          <p:nvPr/>
        </p:nvSpPr>
        <p:spPr>
          <a:xfrm>
            <a:off x="1800225" y="1445900"/>
            <a:ext cx="3235200" cy="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Ghaida Saad Alsanad </a:t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Omar Alsuhaibani</a:t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22" name="Google Shape;522;p41"/>
          <p:cNvSpPr txBox="1"/>
          <p:nvPr/>
        </p:nvSpPr>
        <p:spPr>
          <a:xfrm>
            <a:off x="1847850" y="3282325"/>
            <a:ext cx="3187800" cy="14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Dimah Alaraifi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Ghada Alqrni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Razan Alhamidi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Mohammed Nouri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23" name="Google Shape;523;p41"/>
          <p:cNvSpPr txBox="1"/>
          <p:nvPr/>
        </p:nvSpPr>
        <p:spPr>
          <a:xfrm>
            <a:off x="1357950" y="4649000"/>
            <a:ext cx="4335000" cy="4719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entury Gothic"/>
                <a:ea typeface="Century Gothic"/>
                <a:cs typeface="Century Gothic"/>
                <a:sym typeface="Century Gothic"/>
              </a:rPr>
              <a:t>Special thank to Afnan Almustafa</a:t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24" name="Google Shape;524;p41"/>
          <p:cNvSpPr/>
          <p:nvPr/>
        </p:nvSpPr>
        <p:spPr>
          <a:xfrm>
            <a:off x="5241600" y="4777850"/>
            <a:ext cx="250200" cy="221700"/>
          </a:xfrm>
          <a:prstGeom prst="hear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" name="Google Shape;190;p26"/>
          <p:cNvGraphicFramePr/>
          <p:nvPr/>
        </p:nvGraphicFramePr>
        <p:xfrm>
          <a:off x="127099" y="135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{0824CE8A-1F51-4609-9465-40F3D139760A}</a:tableStyleId>
              </a:tblPr>
              <a:tblGrid>
                <a:gridCol w="3303300"/>
                <a:gridCol w="3303300"/>
              </a:tblGrid>
              <a:tr h="408725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Epilepsy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D7D4"/>
                    </a:solidFill>
                  </a:tcPr>
                </a:tc>
                <a:tc hMerge="1"/>
              </a:tr>
              <a:tr h="652250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entury Gothic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</a:rPr>
                        <a:t>Epilepsy is a </a:t>
                      </a:r>
                      <a:r>
                        <a:rPr b="0" i="0" lang="en-US" sz="1600" u="none" cap="none" strike="noStrike">
                          <a:solidFill>
                            <a:srgbClr val="FF0000"/>
                          </a:solidFill>
                        </a:rPr>
                        <a:t>chronic</a:t>
                      </a: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</a:rPr>
                        <a:t> medical condition characterized by 2 or more </a:t>
                      </a:r>
                      <a:r>
                        <a:rPr b="0" i="0" lang="en-US" sz="1600" u="none" cap="none" strike="noStrike">
                          <a:solidFill>
                            <a:srgbClr val="FF0000"/>
                          </a:solidFill>
                        </a:rPr>
                        <a:t>unprovoked</a:t>
                      </a: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</a:rPr>
                        <a:t> seizures (within 6-12 months). It is a syndrome.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08725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entury Gothic"/>
                        <a:buNone/>
                      </a:pPr>
                      <a:r>
                        <a:rPr b="0" i="0" lang="en-US" sz="1800" u="none" cap="none" strike="noStrike"/>
                        <a:t>the difference between </a:t>
                      </a:r>
                      <a:r>
                        <a:rPr b="1" i="0" lang="en-US" sz="1800" u="none" cap="none" strike="noStrike"/>
                        <a:t>seizure</a:t>
                      </a:r>
                      <a:r>
                        <a:rPr b="0" i="0" lang="en-US" sz="1800" u="none" cap="none" strike="noStrike"/>
                        <a:t> &amp; </a:t>
                      </a:r>
                      <a:r>
                        <a:rPr b="1" i="0" lang="en-US" sz="1800" u="none" cap="none" strike="noStrike"/>
                        <a:t>epileptic syndrome</a:t>
                      </a:r>
                      <a:endParaRPr b="1" i="0"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CE5E2"/>
                    </a:solidFill>
                  </a:tcPr>
                </a:tc>
                <a:tc hMerge="1"/>
              </a:tr>
              <a:tr h="10334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60"/>
                        <a:buFont typeface="Avenir"/>
                        <a:buNone/>
                      </a:pPr>
                      <a:r>
                        <a:rPr b="1" lang="en-US" sz="1360"/>
                        <a:t>Epilepsy:</a:t>
                      </a:r>
                      <a:r>
                        <a:rPr b="1" lang="en-US" sz="136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b="1" lang="en-US" sz="1360">
                          <a:solidFill>
                            <a:schemeClr val="accent1"/>
                          </a:solidFill>
                        </a:rPr>
                        <a:t>is </a:t>
                      </a:r>
                      <a:r>
                        <a:rPr lang="en-US" sz="1360">
                          <a:solidFill>
                            <a:schemeClr val="accent1"/>
                          </a:solidFill>
                        </a:rPr>
                        <a:t>a group of related disorders characterized by a tendency for </a:t>
                      </a:r>
                      <a:r>
                        <a:rPr b="1" lang="en-US" sz="1360" u="sng">
                          <a:solidFill>
                            <a:schemeClr val="accent1"/>
                          </a:solidFill>
                        </a:rPr>
                        <a:t>recurrent</a:t>
                      </a:r>
                      <a:r>
                        <a:rPr lang="en-US" sz="1360" u="sng">
                          <a:solidFill>
                            <a:schemeClr val="accent1"/>
                          </a:solidFill>
                        </a:rPr>
                        <a:t> seizures</a:t>
                      </a:r>
                      <a:endParaRPr u="sng">
                        <a:solidFill>
                          <a:schemeClr val="accent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60"/>
                        <a:buFont typeface="Avenir"/>
                        <a:buNone/>
                      </a:pPr>
                      <a:r>
                        <a:rPr b="1" lang="en-US" sz="1360" u="none" cap="none" strike="noStrike"/>
                        <a:t>Seizures:</a:t>
                      </a:r>
                      <a:r>
                        <a:rPr b="1" lang="en-US" sz="136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360" u="none" cap="none" strike="noStrike">
                          <a:solidFill>
                            <a:schemeClr val="accent1"/>
                          </a:solidFill>
                        </a:rPr>
                        <a:t>are</a:t>
                      </a:r>
                      <a:r>
                        <a:rPr b="1" lang="en-US" sz="1360" u="none" cap="none" strike="noStrike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360" u="none" cap="none" strike="noStrike">
                          <a:solidFill>
                            <a:schemeClr val="accent1"/>
                          </a:solidFill>
                        </a:rPr>
                        <a:t>abnormal movements or behavior due to unusual electrical activity in the brain, are a symptom of epilepsy</a:t>
                      </a:r>
                      <a:endParaRPr sz="1360" u="none" cap="none" strike="noStrike">
                        <a:solidFill>
                          <a:schemeClr val="accent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14600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1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60"/>
                        <a:buFont typeface="Avenir"/>
                        <a:buNone/>
                      </a:pPr>
                      <a:r>
                        <a:rPr b="1" lang="en-US" sz="1360"/>
                        <a:t>:</a:t>
                      </a:r>
                      <a:r>
                        <a:rPr b="1" lang="en-US" sz="1360"/>
                        <a:t>The difference  between a syndrome and a disease is</a:t>
                      </a:r>
                      <a:endParaRPr b="1" sz="136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60"/>
                        <a:buFont typeface="Avenir"/>
                        <a:buNone/>
                      </a:pPr>
                      <a:r>
                        <a:rPr b="1" lang="en-US" sz="1360" u="none" cap="none" strike="noStrike"/>
                        <a:t>A syndrome</a:t>
                      </a:r>
                      <a:r>
                        <a:rPr b="1" lang="en-US" sz="120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u="none" cap="none" strike="noStrike">
                          <a:solidFill>
                            <a:schemeClr val="accent1"/>
                          </a:solidFill>
                        </a:rPr>
                        <a:t>is a set of  medical signs and symptoms  that occur together and suggest the presence of a certain disease or an increased chance of developing the disease(</a:t>
                      </a:r>
                      <a:r>
                        <a:rPr lang="en-US" sz="1200">
                          <a:solidFill>
                            <a:schemeClr val="accent1"/>
                          </a:solidFill>
                        </a:rPr>
                        <a:t>Usually</a:t>
                      </a:r>
                      <a:r>
                        <a:rPr lang="en-US" sz="1200" u="none" cap="none" strike="noStrike">
                          <a:solidFill>
                            <a:schemeClr val="accent1"/>
                          </a:solidFill>
                        </a:rPr>
                        <a:t> not curable, </a:t>
                      </a:r>
                      <a:r>
                        <a:rPr b="1" lang="en-US" sz="1200" u="none" cap="none" strike="noStrike">
                          <a:solidFill>
                            <a:schemeClr val="accent1"/>
                          </a:solidFill>
                        </a:rPr>
                        <a:t>idiopathic &amp; combination of symptoms</a:t>
                      </a:r>
                      <a:r>
                        <a:rPr lang="en-US" sz="1200">
                          <a:solidFill>
                            <a:schemeClr val="accent1"/>
                          </a:solidFill>
                        </a:rPr>
                        <a:t>)</a:t>
                      </a:r>
                      <a:r>
                        <a:rPr lang="en-US" sz="1200" u="none" cap="none" strike="noStrike">
                          <a:solidFill>
                            <a:schemeClr val="accent1"/>
                          </a:solidFill>
                        </a:rPr>
                        <a:t>.  </a:t>
                      </a:r>
                      <a:endParaRPr sz="1200" u="none" cap="none" strike="noStrike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60"/>
                        <a:buFont typeface="Avenir"/>
                        <a:buNone/>
                      </a:pPr>
                      <a:r>
                        <a:rPr b="1" lang="en-US" sz="1360" u="none" cap="none" strike="noStrike"/>
                        <a:t>A disease</a:t>
                      </a:r>
                      <a:r>
                        <a:rPr b="1" lang="en-US" sz="1360" u="none" cap="none" strike="noStrike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200" u="none" cap="none" strike="noStrike">
                          <a:solidFill>
                            <a:schemeClr val="accent1"/>
                          </a:solidFill>
                        </a:rPr>
                        <a:t>is the actual diagnosed impairment of health or a condition of abnormal functioning</a:t>
                      </a:r>
                      <a:r>
                        <a:rPr lang="en-US" sz="1200" u="none" cap="none" strike="noStrike"/>
                        <a:t> </a:t>
                      </a:r>
                      <a:r>
                        <a:rPr lang="en-US" sz="1200">
                          <a:solidFill>
                            <a:schemeClr val="accent1"/>
                          </a:solidFill>
                        </a:rPr>
                        <a:t>(Usually curable , </a:t>
                      </a:r>
                      <a:r>
                        <a:rPr b="1" lang="en-US" sz="1200">
                          <a:solidFill>
                            <a:schemeClr val="accent1"/>
                          </a:solidFill>
                        </a:rPr>
                        <a:t>non- idiopathic &amp; it's a  combination of symptoms)</a:t>
                      </a:r>
                      <a:r>
                        <a:rPr lang="en-US" sz="1200">
                          <a:solidFill>
                            <a:schemeClr val="accent1"/>
                          </a:solidFill>
                        </a:rPr>
                        <a:t> .</a:t>
                      </a:r>
                      <a:endParaRPr sz="12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grpSp>
        <p:nvGrpSpPr>
          <p:cNvPr id="191" name="Google Shape;191;p26"/>
          <p:cNvGrpSpPr/>
          <p:nvPr/>
        </p:nvGrpSpPr>
        <p:grpSpPr>
          <a:xfrm>
            <a:off x="55660" y="4622066"/>
            <a:ext cx="4544048" cy="5226278"/>
            <a:chOff x="0" y="23235"/>
            <a:chExt cx="4544048" cy="5079975"/>
          </a:xfrm>
        </p:grpSpPr>
        <p:sp>
          <p:nvSpPr>
            <p:cNvPr id="192" name="Google Shape;192;p26"/>
            <p:cNvSpPr/>
            <p:nvPr/>
          </p:nvSpPr>
          <p:spPr>
            <a:xfrm rot="5400000">
              <a:off x="-81585" y="104821"/>
              <a:ext cx="543903" cy="380732"/>
            </a:xfrm>
            <a:prstGeom prst="chevron">
              <a:avLst>
                <a:gd fmla="val 50000" name="adj"/>
              </a:avLst>
            </a:prstGeom>
            <a:solidFill>
              <a:srgbClr val="ACE5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26"/>
            <p:cNvSpPr txBox="1"/>
            <p:nvPr/>
          </p:nvSpPr>
          <p:spPr>
            <a:xfrm>
              <a:off x="1" y="289801"/>
              <a:ext cx="380700" cy="1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</a:t>
              </a:r>
              <a:endParaRPr b="0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4" name="Google Shape;194;p26"/>
            <p:cNvSpPr/>
            <p:nvPr/>
          </p:nvSpPr>
          <p:spPr>
            <a:xfrm rot="5400000">
              <a:off x="2285529" y="-1881561"/>
              <a:ext cx="353722" cy="4163316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ACE5E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26"/>
            <p:cNvSpPr txBox="1"/>
            <p:nvPr/>
          </p:nvSpPr>
          <p:spPr>
            <a:xfrm>
              <a:off x="380733" y="40502"/>
              <a:ext cx="4146049" cy="3191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78225" spcFirstLastPara="1" rIns="6975" wrap="square" tIns="6975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Congenital defects, head injuries, trauma, hypoxia</a:t>
              </a:r>
              <a:endParaRPr b="0" i="0" sz="1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6" name="Google Shape;196;p26"/>
            <p:cNvSpPr/>
            <p:nvPr/>
          </p:nvSpPr>
          <p:spPr>
            <a:xfrm rot="5400000">
              <a:off x="-81585" y="611383"/>
              <a:ext cx="543903" cy="380732"/>
            </a:xfrm>
            <a:prstGeom prst="chevron">
              <a:avLst>
                <a:gd fmla="val 50000" name="adj"/>
              </a:avLst>
            </a:prstGeom>
            <a:solidFill>
              <a:srgbClr val="FFD9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26"/>
            <p:cNvSpPr txBox="1"/>
            <p:nvPr/>
          </p:nvSpPr>
          <p:spPr>
            <a:xfrm>
              <a:off x="1" y="796363"/>
              <a:ext cx="380700" cy="1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</a:t>
              </a:r>
              <a:endParaRPr b="0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8" name="Google Shape;198;p26"/>
            <p:cNvSpPr/>
            <p:nvPr/>
          </p:nvSpPr>
          <p:spPr>
            <a:xfrm rot="5400000">
              <a:off x="2266128" y="-1375091"/>
              <a:ext cx="392525" cy="4163316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26"/>
            <p:cNvSpPr txBox="1"/>
            <p:nvPr/>
          </p:nvSpPr>
          <p:spPr>
            <a:xfrm>
              <a:off x="380733" y="529465"/>
              <a:ext cx="4144155" cy="3542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78225" spcFirstLastPara="1" rIns="6975" wrap="square" tIns="6975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Infection ( bacteria or virus ) e.g. meningitis, brain abscess, viral encephalitis.</a:t>
              </a:r>
              <a:endParaRPr b="0" i="0" sz="1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0" name="Google Shape;200;p26"/>
            <p:cNvSpPr/>
            <p:nvPr/>
          </p:nvSpPr>
          <p:spPr>
            <a:xfrm rot="5400000">
              <a:off x="-81585" y="1098452"/>
              <a:ext cx="543903" cy="380732"/>
            </a:xfrm>
            <a:prstGeom prst="chevron">
              <a:avLst>
                <a:gd fmla="val 50000" name="adj"/>
              </a:avLst>
            </a:prstGeom>
            <a:solidFill>
              <a:srgbClr val="FFC1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26"/>
            <p:cNvSpPr txBox="1"/>
            <p:nvPr/>
          </p:nvSpPr>
          <p:spPr>
            <a:xfrm>
              <a:off x="1" y="1283432"/>
              <a:ext cx="380700" cy="1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3</a:t>
              </a:r>
              <a:endParaRPr b="0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2" name="Google Shape;202;p26"/>
            <p:cNvSpPr/>
            <p:nvPr/>
          </p:nvSpPr>
          <p:spPr>
            <a:xfrm rot="5400000">
              <a:off x="2285622" y="-888022"/>
              <a:ext cx="353536" cy="4163316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FFC1D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26"/>
            <p:cNvSpPr txBox="1"/>
            <p:nvPr/>
          </p:nvSpPr>
          <p:spPr>
            <a:xfrm>
              <a:off x="380732" y="1034126"/>
              <a:ext cx="4146058" cy="3190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78225" spcFirstLastPara="1" rIns="6975" wrap="square" tIns="6975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Concussion, depressed skull, fractures.</a:t>
              </a:r>
              <a:endParaRPr b="0" i="0" sz="1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4" name="Google Shape;204;p26"/>
            <p:cNvSpPr/>
            <p:nvPr/>
          </p:nvSpPr>
          <p:spPr>
            <a:xfrm rot="5400000">
              <a:off x="-81585" y="1585521"/>
              <a:ext cx="543903" cy="380732"/>
            </a:xfrm>
            <a:prstGeom prst="chevron">
              <a:avLst>
                <a:gd fmla="val 50000" name="adj"/>
              </a:avLst>
            </a:prstGeom>
            <a:solidFill>
              <a:srgbClr val="ACE5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26"/>
            <p:cNvSpPr txBox="1"/>
            <p:nvPr/>
          </p:nvSpPr>
          <p:spPr>
            <a:xfrm>
              <a:off x="1" y="1770501"/>
              <a:ext cx="380700" cy="1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4</a:t>
              </a:r>
              <a:endParaRPr b="0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6" name="Google Shape;206;p26"/>
            <p:cNvSpPr/>
            <p:nvPr/>
          </p:nvSpPr>
          <p:spPr>
            <a:xfrm rot="5400000">
              <a:off x="2285622" y="-400954"/>
              <a:ext cx="353536" cy="4163316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ACE5E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26"/>
            <p:cNvSpPr txBox="1"/>
            <p:nvPr/>
          </p:nvSpPr>
          <p:spPr>
            <a:xfrm>
              <a:off x="380732" y="1521194"/>
              <a:ext cx="4146058" cy="3190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78225" spcFirstLastPara="1" rIns="6975" wrap="square" tIns="6975">
              <a:noAutofit/>
            </a:bodyPr>
            <a:lstStyle/>
            <a:p>
              <a:pPr indent="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Brain tumors (including tuberculoma), vascular occlusion, stroke</a:t>
              </a:r>
              <a:endParaRPr b="0" i="0" sz="1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8" name="Google Shape;208;p26"/>
            <p:cNvSpPr/>
            <p:nvPr/>
          </p:nvSpPr>
          <p:spPr>
            <a:xfrm rot="5400000">
              <a:off x="-81585" y="2133453"/>
              <a:ext cx="543903" cy="380732"/>
            </a:xfrm>
            <a:prstGeom prst="chevron">
              <a:avLst>
                <a:gd fmla="val 50000" name="adj"/>
              </a:avLst>
            </a:prstGeom>
            <a:solidFill>
              <a:srgbClr val="FFD9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26"/>
            <p:cNvSpPr txBox="1"/>
            <p:nvPr/>
          </p:nvSpPr>
          <p:spPr>
            <a:xfrm>
              <a:off x="1" y="2394633"/>
              <a:ext cx="380700" cy="1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5</a:t>
              </a:r>
              <a:endParaRPr b="0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0" name="Google Shape;210;p26"/>
            <p:cNvSpPr/>
            <p:nvPr/>
          </p:nvSpPr>
          <p:spPr>
            <a:xfrm rot="5400000">
              <a:off x="2224758" y="146977"/>
              <a:ext cx="475263" cy="4163316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26"/>
            <p:cNvSpPr txBox="1"/>
            <p:nvPr/>
          </p:nvSpPr>
          <p:spPr>
            <a:xfrm>
              <a:off x="380732" y="2014203"/>
              <a:ext cx="4140116" cy="4288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78225" spcFirstLastPara="1" rIns="6975" wrap="square" tIns="6975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Drug withdrawal, e.g. CNS depressants, alcohol or drug abuse or drug overdose ,e.g. </a:t>
              </a:r>
              <a:r>
                <a:rPr b="0" i="0" lang="en-US" sz="1100" u="none" cap="none" strike="noStrike">
                  <a:solidFill>
                    <a:schemeClr val="accent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penicillin</a:t>
              </a:r>
              <a:r>
                <a:rPr b="0" i="0" lang="en-US" sz="11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.</a:t>
              </a:r>
              <a:endParaRPr b="0" i="0" sz="1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2" name="Google Shape;212;p26"/>
            <p:cNvSpPr/>
            <p:nvPr/>
          </p:nvSpPr>
          <p:spPr>
            <a:xfrm rot="5400000">
              <a:off x="-81585" y="2620522"/>
              <a:ext cx="543903" cy="380732"/>
            </a:xfrm>
            <a:prstGeom prst="chevron">
              <a:avLst>
                <a:gd fmla="val 50000" name="adj"/>
              </a:avLst>
            </a:prstGeom>
            <a:solidFill>
              <a:srgbClr val="FFC1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26"/>
            <p:cNvSpPr txBox="1"/>
            <p:nvPr/>
          </p:nvSpPr>
          <p:spPr>
            <a:xfrm>
              <a:off x="1" y="2805502"/>
              <a:ext cx="380700" cy="1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6</a:t>
              </a:r>
              <a:endParaRPr b="0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4" name="Google Shape;214;p26"/>
            <p:cNvSpPr/>
            <p:nvPr/>
          </p:nvSpPr>
          <p:spPr>
            <a:xfrm rot="5400000">
              <a:off x="2285622" y="634046"/>
              <a:ext cx="353536" cy="4163316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38B7B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6"/>
            <p:cNvSpPr txBox="1"/>
            <p:nvPr/>
          </p:nvSpPr>
          <p:spPr>
            <a:xfrm>
              <a:off x="380732" y="2556194"/>
              <a:ext cx="4146058" cy="3190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78225" spcFirstLastPara="1" rIns="6975" wrap="square" tIns="6975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 poison, like lead</a:t>
              </a:r>
              <a:endParaRPr b="0" i="0" sz="1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6" name="Google Shape;216;p26"/>
            <p:cNvSpPr/>
            <p:nvPr/>
          </p:nvSpPr>
          <p:spPr>
            <a:xfrm rot="5400000">
              <a:off x="-81585" y="3107590"/>
              <a:ext cx="543903" cy="380732"/>
            </a:xfrm>
            <a:prstGeom prst="chevron">
              <a:avLst>
                <a:gd fmla="val 50000" name="adj"/>
              </a:avLst>
            </a:prstGeom>
            <a:solidFill>
              <a:srgbClr val="ACE5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6"/>
            <p:cNvSpPr txBox="1"/>
            <p:nvPr/>
          </p:nvSpPr>
          <p:spPr>
            <a:xfrm>
              <a:off x="1" y="3292570"/>
              <a:ext cx="380700" cy="1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7</a:t>
              </a:r>
              <a:endParaRPr b="0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8" name="Google Shape;218;p26"/>
            <p:cNvSpPr/>
            <p:nvPr/>
          </p:nvSpPr>
          <p:spPr>
            <a:xfrm rot="5400000">
              <a:off x="2285622" y="1121115"/>
              <a:ext cx="353536" cy="4163316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38B7B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26"/>
            <p:cNvSpPr txBox="1"/>
            <p:nvPr/>
          </p:nvSpPr>
          <p:spPr>
            <a:xfrm>
              <a:off x="380732" y="3043263"/>
              <a:ext cx="4146058" cy="3190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78225" spcFirstLastPara="1" rIns="6975" wrap="square" tIns="6975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Fever in children (febrile convulsion). </a:t>
              </a:r>
              <a:r>
                <a:rPr lang="en-US" sz="800">
                  <a:solidFill>
                    <a:schemeClr val="accen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(Februs in Latin means fever)</a:t>
              </a:r>
              <a:endParaRPr b="0" i="0" sz="8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0" name="Google Shape;220;p26"/>
            <p:cNvSpPr/>
            <p:nvPr/>
          </p:nvSpPr>
          <p:spPr>
            <a:xfrm rot="5400000">
              <a:off x="-81585" y="3594659"/>
              <a:ext cx="543903" cy="380732"/>
            </a:xfrm>
            <a:prstGeom prst="chevron">
              <a:avLst>
                <a:gd fmla="val 50000" name="adj"/>
              </a:avLst>
            </a:prstGeom>
            <a:solidFill>
              <a:srgbClr val="FFD9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26"/>
            <p:cNvSpPr txBox="1"/>
            <p:nvPr/>
          </p:nvSpPr>
          <p:spPr>
            <a:xfrm>
              <a:off x="1" y="3703439"/>
              <a:ext cx="380732" cy="163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8</a:t>
              </a:r>
              <a:endParaRPr b="0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2" name="Google Shape;222;p26"/>
            <p:cNvSpPr/>
            <p:nvPr/>
          </p:nvSpPr>
          <p:spPr>
            <a:xfrm rot="5400000">
              <a:off x="2285622" y="1608184"/>
              <a:ext cx="353536" cy="4163316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38B7B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26"/>
            <p:cNvSpPr txBox="1"/>
            <p:nvPr/>
          </p:nvSpPr>
          <p:spPr>
            <a:xfrm>
              <a:off x="380732" y="3530332"/>
              <a:ext cx="4146058" cy="3190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78225" spcFirstLastPara="1" rIns="6975" wrap="square" tIns="6975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Hypoglycemia</a:t>
              </a:r>
              <a:endParaRPr b="0" i="0" sz="1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4" name="Google Shape;224;p26"/>
            <p:cNvSpPr/>
            <p:nvPr/>
          </p:nvSpPr>
          <p:spPr>
            <a:xfrm rot="5400000">
              <a:off x="-81585" y="4153824"/>
              <a:ext cx="543903" cy="380732"/>
            </a:xfrm>
            <a:prstGeom prst="chevron">
              <a:avLst>
                <a:gd fmla="val 50000" name="adj"/>
              </a:avLst>
            </a:prstGeom>
            <a:solidFill>
              <a:srgbClr val="FFC1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26"/>
            <p:cNvSpPr txBox="1"/>
            <p:nvPr/>
          </p:nvSpPr>
          <p:spPr>
            <a:xfrm>
              <a:off x="1" y="4262604"/>
              <a:ext cx="380732" cy="163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9</a:t>
              </a:r>
              <a:endParaRPr b="0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6" name="Google Shape;226;p26"/>
            <p:cNvSpPr/>
            <p:nvPr/>
          </p:nvSpPr>
          <p:spPr>
            <a:xfrm rot="5400000">
              <a:off x="2213525" y="2167349"/>
              <a:ext cx="497730" cy="4163316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38B7B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26"/>
            <p:cNvSpPr txBox="1"/>
            <p:nvPr/>
          </p:nvSpPr>
          <p:spPr>
            <a:xfrm>
              <a:off x="380733" y="4024439"/>
              <a:ext cx="4139100" cy="44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78225" spcFirstLastPara="1" rIns="6975" wrap="square" tIns="6975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PKU </a:t>
              </a:r>
              <a:r>
                <a:rPr b="0" i="0" lang="en-US" sz="900" u="none" cap="none" strike="noStrike">
                  <a:solidFill>
                    <a:srgbClr val="A5A5A5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Phenylketonuria is a rare inherited disorder that causes an amino acid called phenylalanine to build up in body caused by absent or virtually absent phenylalanine hydroxylase (PAH) enzyme activity</a:t>
              </a:r>
              <a:endParaRPr b="0" i="0" sz="900" u="none" cap="none" strike="noStrike">
                <a:solidFill>
                  <a:srgbClr val="A5A5A5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8" name="Google Shape;228;p26"/>
            <p:cNvSpPr/>
            <p:nvPr/>
          </p:nvSpPr>
          <p:spPr>
            <a:xfrm rot="5400000">
              <a:off x="-81585" y="4640893"/>
              <a:ext cx="543903" cy="380732"/>
            </a:xfrm>
            <a:prstGeom prst="chevron">
              <a:avLst>
                <a:gd fmla="val 50000" name="adj"/>
              </a:avLst>
            </a:prstGeom>
            <a:solidFill>
              <a:srgbClr val="ACE5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6"/>
            <p:cNvSpPr txBox="1"/>
            <p:nvPr/>
          </p:nvSpPr>
          <p:spPr>
            <a:xfrm>
              <a:off x="1" y="4749673"/>
              <a:ext cx="380732" cy="163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10</a:t>
              </a:r>
              <a:endParaRPr b="0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30" name="Google Shape;230;p26"/>
            <p:cNvSpPr/>
            <p:nvPr/>
          </p:nvSpPr>
          <p:spPr>
            <a:xfrm rot="5400000">
              <a:off x="2285622" y="2654418"/>
              <a:ext cx="353536" cy="4163316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38B7B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6"/>
            <p:cNvSpPr txBox="1"/>
            <p:nvPr/>
          </p:nvSpPr>
          <p:spPr>
            <a:xfrm>
              <a:off x="380732" y="4576566"/>
              <a:ext cx="4146058" cy="3190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78225" spcFirstLastPara="1" rIns="6975" wrap="square" tIns="6975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entury Gothic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Photo epilepsy </a:t>
              </a:r>
              <a:r>
                <a:rPr b="0" i="0" lang="en-US" sz="1100" u="none" cap="none" strike="noStrike">
                  <a:solidFill>
                    <a:srgbClr val="A5A5A5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is a type of epilepsy, in which all, or almost all, seizures are triggered by flashing or flickering light</a:t>
              </a:r>
              <a:endParaRPr b="0" i="0" sz="1100" u="none" cap="none" strike="noStrike">
                <a:solidFill>
                  <a:srgbClr val="A5A5A5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32" name="Google Shape;232;p26"/>
          <p:cNvSpPr/>
          <p:nvPr/>
        </p:nvSpPr>
        <p:spPr>
          <a:xfrm>
            <a:off x="55660" y="4128897"/>
            <a:ext cx="2311759" cy="370822"/>
          </a:xfrm>
          <a:prstGeom prst="snipRoundRect">
            <a:avLst>
              <a:gd fmla="val 0" name="adj1"/>
              <a:gd fmla="val 50000" name="adj2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Etiology(causes):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26"/>
          <p:cNvSpPr/>
          <p:nvPr/>
        </p:nvSpPr>
        <p:spPr>
          <a:xfrm>
            <a:off x="4892963" y="4741962"/>
            <a:ext cx="1769275" cy="380059"/>
          </a:xfrm>
          <a:prstGeom prst="roundRect">
            <a:avLst>
              <a:gd fmla="val 16667" name="adj"/>
            </a:avLst>
          </a:prstGeom>
          <a:solidFill>
            <a:srgbClr val="FEE0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  <a:r>
              <a:rPr b="1" lang="en-US" sz="180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Triggers</a:t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4" name="Google Shape;234;p26"/>
          <p:cNvSpPr/>
          <p:nvPr/>
        </p:nvSpPr>
        <p:spPr>
          <a:xfrm>
            <a:off x="5163129" y="7694879"/>
            <a:ext cx="1256656" cy="46518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FEE5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Alcohol</a:t>
            </a:r>
            <a:endParaRPr b="1"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5" name="Google Shape;235;p26"/>
          <p:cNvSpPr/>
          <p:nvPr/>
        </p:nvSpPr>
        <p:spPr>
          <a:xfrm>
            <a:off x="5163130" y="7025903"/>
            <a:ext cx="1256655" cy="464498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Poor nutrition</a:t>
            </a:r>
            <a:endParaRPr/>
          </a:p>
        </p:txBody>
      </p:sp>
      <p:sp>
        <p:nvSpPr>
          <p:cNvPr id="236" name="Google Shape;236;p26"/>
          <p:cNvSpPr/>
          <p:nvPr/>
        </p:nvSpPr>
        <p:spPr>
          <a:xfrm>
            <a:off x="5149273" y="6280227"/>
            <a:ext cx="1256656" cy="541198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FEE5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Sleep deprivation</a:t>
            </a:r>
            <a:endParaRPr/>
          </a:p>
        </p:txBody>
      </p:sp>
      <p:sp>
        <p:nvSpPr>
          <p:cNvPr id="237" name="Google Shape;237;p26"/>
          <p:cNvSpPr/>
          <p:nvPr/>
        </p:nvSpPr>
        <p:spPr>
          <a:xfrm>
            <a:off x="5149274" y="5766118"/>
            <a:ext cx="1256655" cy="320023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Stress</a:t>
            </a:r>
            <a:endParaRPr/>
          </a:p>
        </p:txBody>
      </p:sp>
      <p:sp>
        <p:nvSpPr>
          <p:cNvPr id="238" name="Google Shape;238;p26"/>
          <p:cNvSpPr/>
          <p:nvPr/>
        </p:nvSpPr>
        <p:spPr>
          <a:xfrm>
            <a:off x="5163128" y="5252010"/>
            <a:ext cx="1256656" cy="320023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FEE5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Fatigue</a:t>
            </a:r>
            <a:endParaRPr/>
          </a:p>
        </p:txBody>
      </p:sp>
      <p:sp>
        <p:nvSpPr>
          <p:cNvPr id="239" name="Google Shape;239;p26"/>
          <p:cNvSpPr txBox="1"/>
          <p:nvPr/>
        </p:nvSpPr>
        <p:spPr>
          <a:xfrm>
            <a:off x="5014189" y="8344107"/>
            <a:ext cx="1526822" cy="60016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Triggers can cause an episode even under medication</a:t>
            </a:r>
            <a:endParaRPr sz="11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40" name="Google Shape;240;p26"/>
          <p:cNvCxnSpPr/>
          <p:nvPr/>
        </p:nvCxnSpPr>
        <p:spPr>
          <a:xfrm>
            <a:off x="4600454" y="8909932"/>
            <a:ext cx="293400" cy="264600"/>
          </a:xfrm>
          <a:prstGeom prst="curvedConnector3">
            <a:avLst>
              <a:gd fmla="val 91255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41" name="Google Shape;241;p26"/>
          <p:cNvSpPr txBox="1"/>
          <p:nvPr/>
        </p:nvSpPr>
        <p:spPr>
          <a:xfrm>
            <a:off x="4664205" y="9370540"/>
            <a:ext cx="236842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</a:rPr>
              <a:t>Phenylalanine</a:t>
            </a:r>
            <a:r>
              <a:rPr lang="en-US" sz="1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                   tyrosine </a:t>
            </a:r>
            <a:endParaRPr sz="1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42" name="Google Shape;242;p26"/>
          <p:cNvSpPr/>
          <p:nvPr/>
        </p:nvSpPr>
        <p:spPr>
          <a:xfrm>
            <a:off x="5606325" y="9471024"/>
            <a:ext cx="578575" cy="57393"/>
          </a:xfrm>
          <a:prstGeom prst="rightArrow">
            <a:avLst>
              <a:gd fmla="val 50000" name="adj1"/>
              <a:gd fmla="val 87395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3" name="Google Shape;243;p26"/>
          <p:cNvSpPr txBox="1"/>
          <p:nvPr/>
        </p:nvSpPr>
        <p:spPr>
          <a:xfrm>
            <a:off x="5327003" y="9201262"/>
            <a:ext cx="1092781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</a:rPr>
              <a:t>Phenylalanine hydroxylase</a:t>
            </a:r>
            <a:endParaRPr sz="65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44" name="Google Shape;244;p26"/>
          <p:cNvSpPr/>
          <p:nvPr/>
        </p:nvSpPr>
        <p:spPr>
          <a:xfrm>
            <a:off x="4722471" y="9201262"/>
            <a:ext cx="2011200" cy="415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7"/>
          <p:cNvSpPr/>
          <p:nvPr/>
        </p:nvSpPr>
        <p:spPr>
          <a:xfrm>
            <a:off x="0" y="0"/>
            <a:ext cx="6858000" cy="619932"/>
          </a:xfrm>
          <a:prstGeom prst="rect">
            <a:avLst/>
          </a:prstGeom>
          <a:solidFill>
            <a:srgbClr val="3BB8B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Classification of Epilepsy</a:t>
            </a:r>
            <a:endParaRPr b="1"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0" name="Google Shape;250;p27"/>
          <p:cNvSpPr/>
          <p:nvPr/>
        </p:nvSpPr>
        <p:spPr>
          <a:xfrm>
            <a:off x="303522" y="801332"/>
            <a:ext cx="2310889" cy="767751"/>
          </a:xfrm>
          <a:custGeom>
            <a:rect b="b" l="l" r="r" t="t"/>
            <a:pathLst>
              <a:path extrusionOk="0" h="793925" w="3539836">
                <a:moveTo>
                  <a:pt x="0" y="132323"/>
                </a:moveTo>
                <a:cubicBezTo>
                  <a:pt x="0" y="59243"/>
                  <a:pt x="59243" y="0"/>
                  <a:pt x="132323" y="0"/>
                </a:cubicBezTo>
                <a:lnTo>
                  <a:pt x="3407513" y="0"/>
                </a:lnTo>
                <a:cubicBezTo>
                  <a:pt x="3480593" y="0"/>
                  <a:pt x="3539836" y="59243"/>
                  <a:pt x="3539836" y="132323"/>
                </a:cubicBezTo>
                <a:lnTo>
                  <a:pt x="3539836" y="661602"/>
                </a:lnTo>
                <a:cubicBezTo>
                  <a:pt x="3539836" y="734682"/>
                  <a:pt x="3480593" y="793925"/>
                  <a:pt x="3407513" y="793925"/>
                </a:cubicBezTo>
                <a:lnTo>
                  <a:pt x="132323" y="793925"/>
                </a:lnTo>
                <a:cubicBezTo>
                  <a:pt x="59243" y="793925"/>
                  <a:pt x="0" y="734682"/>
                  <a:pt x="0" y="661602"/>
                </a:cubicBezTo>
                <a:lnTo>
                  <a:pt x="0" y="132323"/>
                </a:lnTo>
                <a:close/>
              </a:path>
            </a:pathLst>
          </a:custGeom>
          <a:solidFill>
            <a:schemeClr val="accent4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9700" lIns="99700" spcFirstLastPara="1" rIns="99700" wrap="square" tIns="99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Partial (focal)</a:t>
            </a:r>
            <a:endParaRPr b="1"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Arise in </a:t>
            </a:r>
            <a:r>
              <a:rPr b="1" lang="en-US"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</a:t>
            </a:r>
            <a:r>
              <a:rPr b="1"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cerebral hemisphere</a:t>
            </a:r>
            <a:endParaRPr b="1"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1" name="Google Shape;251;p27"/>
          <p:cNvSpPr/>
          <p:nvPr/>
        </p:nvSpPr>
        <p:spPr>
          <a:xfrm>
            <a:off x="303522" y="1695688"/>
            <a:ext cx="2310889" cy="1052686"/>
          </a:xfrm>
          <a:custGeom>
            <a:rect b="b" l="l" r="r" t="t"/>
            <a:pathLst>
              <a:path extrusionOk="0" h="1052686" w="3539836">
                <a:moveTo>
                  <a:pt x="0" y="0"/>
                </a:moveTo>
                <a:lnTo>
                  <a:pt x="3539836" y="0"/>
                </a:lnTo>
                <a:lnTo>
                  <a:pt x="3539836" y="1052686"/>
                </a:lnTo>
                <a:lnTo>
                  <a:pt x="0" y="105268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17775" lIns="112375" spcFirstLastPara="1" rIns="99550" wrap="square" tIns="17775">
            <a:noAutofit/>
          </a:bodyPr>
          <a:lstStyle/>
          <a:p>
            <a: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355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[1] Simple: </a:t>
            </a:r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1" marL="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rgbClr val="355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consciousness</a:t>
            </a:r>
            <a:r>
              <a:rPr b="1" i="0" lang="en-US" sz="1200" u="none" cap="none" strike="noStrike">
                <a:solidFill>
                  <a:srgbClr val="355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i="0" lang="en-US" sz="1200" u="none" cap="none" strike="noStrike">
                <a:solidFill>
                  <a:srgbClr val="355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retained</a:t>
            </a:r>
            <a:endParaRPr i="0" sz="1200" u="none" cap="none" strike="noStrike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1" marL="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355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[2] Complex (psychomotor): </a:t>
            </a:r>
            <a:r>
              <a:rPr i="0" lang="en-US" sz="1200" u="none" cap="none" strike="noStrike">
                <a:solidFill>
                  <a:srgbClr val="355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Altered consciousness</a:t>
            </a:r>
            <a:endParaRPr i="0" sz="1200" u="none" cap="none" strike="noStrike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2" name="Google Shape;252;p27"/>
          <p:cNvSpPr/>
          <p:nvPr/>
        </p:nvSpPr>
        <p:spPr>
          <a:xfrm>
            <a:off x="361579" y="3005801"/>
            <a:ext cx="2252832" cy="576528"/>
          </a:xfrm>
          <a:custGeom>
            <a:rect b="b" l="l" r="r" t="t"/>
            <a:pathLst>
              <a:path extrusionOk="0" h="804365" w="3539836">
                <a:moveTo>
                  <a:pt x="0" y="134064"/>
                </a:moveTo>
                <a:cubicBezTo>
                  <a:pt x="0" y="60022"/>
                  <a:pt x="60022" y="0"/>
                  <a:pt x="134064" y="0"/>
                </a:cubicBezTo>
                <a:lnTo>
                  <a:pt x="3405772" y="0"/>
                </a:lnTo>
                <a:cubicBezTo>
                  <a:pt x="3479814" y="0"/>
                  <a:pt x="3539836" y="60022"/>
                  <a:pt x="3539836" y="134064"/>
                </a:cubicBezTo>
                <a:lnTo>
                  <a:pt x="3539836" y="670301"/>
                </a:lnTo>
                <a:cubicBezTo>
                  <a:pt x="3539836" y="744343"/>
                  <a:pt x="3479814" y="804365"/>
                  <a:pt x="3405772" y="804365"/>
                </a:cubicBezTo>
                <a:lnTo>
                  <a:pt x="134064" y="804365"/>
                </a:lnTo>
                <a:cubicBezTo>
                  <a:pt x="60022" y="804365"/>
                  <a:pt x="0" y="744343"/>
                  <a:pt x="0" y="670301"/>
                </a:cubicBezTo>
                <a:lnTo>
                  <a:pt x="0" y="134064"/>
                </a:lnTo>
                <a:close/>
              </a:path>
            </a:pathLst>
          </a:custGeom>
          <a:solidFill>
            <a:schemeClr val="accent6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00225" lIns="100225" spcFirstLastPara="1" rIns="100225" wrap="square" tIns="1002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Secondarily generalized</a:t>
            </a:r>
            <a:endParaRPr b="1"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3" name="Google Shape;253;p27"/>
          <p:cNvSpPr/>
          <p:nvPr/>
        </p:nvSpPr>
        <p:spPr>
          <a:xfrm>
            <a:off x="332551" y="3705507"/>
            <a:ext cx="2449286" cy="1194270"/>
          </a:xfrm>
          <a:custGeom>
            <a:rect b="b" l="l" r="r" t="t"/>
            <a:pathLst>
              <a:path extrusionOk="0" h="1194270" w="3539836">
                <a:moveTo>
                  <a:pt x="0" y="0"/>
                </a:moveTo>
                <a:lnTo>
                  <a:pt x="3539836" y="0"/>
                </a:lnTo>
                <a:lnTo>
                  <a:pt x="3539836" y="1194270"/>
                </a:lnTo>
                <a:lnTo>
                  <a:pt x="0" y="119427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20300" lIns="112375" spcFirstLastPara="1" rIns="113775" wrap="square" tIns="20300">
            <a:noAutofit/>
          </a:bodyPr>
          <a:lstStyle/>
          <a:p>
            <a: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Begins as </a:t>
            </a:r>
            <a:r>
              <a:rPr i="0" lang="en-US" sz="12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partial 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(simple or complex) and progress into tonic- clonic </a:t>
            </a:r>
            <a:r>
              <a:rPr i="0" lang="en-US" sz="12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</a:t>
            </a:r>
            <a:r>
              <a:rPr i="0" lang="en-US" sz="12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grand mal</a:t>
            </a:r>
            <a:r>
              <a:rPr i="0" lang="en-US" sz="12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 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seizure</a:t>
            </a:r>
            <a:r>
              <a:rPr i="0" lang="en-US" sz="12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i="0" sz="1200" u="none" cap="none" strike="noStrike">
              <a:solidFill>
                <a:srgbClr val="35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4" name="Google Shape;254;p27"/>
          <p:cNvSpPr/>
          <p:nvPr/>
        </p:nvSpPr>
        <p:spPr>
          <a:xfrm>
            <a:off x="3090783" y="798083"/>
            <a:ext cx="3258502" cy="630140"/>
          </a:xfrm>
          <a:custGeom>
            <a:rect b="b" l="l" r="r" t="t"/>
            <a:pathLst>
              <a:path extrusionOk="0" h="711897" w="3241963">
                <a:moveTo>
                  <a:pt x="0" y="118652"/>
                </a:moveTo>
                <a:cubicBezTo>
                  <a:pt x="0" y="53122"/>
                  <a:pt x="53122" y="0"/>
                  <a:pt x="118652" y="0"/>
                </a:cubicBezTo>
                <a:lnTo>
                  <a:pt x="3123311" y="0"/>
                </a:lnTo>
                <a:cubicBezTo>
                  <a:pt x="3188841" y="0"/>
                  <a:pt x="3241963" y="53122"/>
                  <a:pt x="3241963" y="118652"/>
                </a:cubicBezTo>
                <a:lnTo>
                  <a:pt x="3241963" y="593245"/>
                </a:lnTo>
                <a:cubicBezTo>
                  <a:pt x="3241963" y="658775"/>
                  <a:pt x="3188841" y="711897"/>
                  <a:pt x="3123311" y="711897"/>
                </a:cubicBezTo>
                <a:lnTo>
                  <a:pt x="118652" y="711897"/>
                </a:lnTo>
                <a:cubicBezTo>
                  <a:pt x="53122" y="711897"/>
                  <a:pt x="0" y="658775"/>
                  <a:pt x="0" y="593245"/>
                </a:cubicBezTo>
                <a:lnTo>
                  <a:pt x="0" y="118652"/>
                </a:lnTo>
                <a:close/>
              </a:path>
            </a:pathLst>
          </a:custGeom>
          <a:solidFill>
            <a:srgbClr val="38B7B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8075" lIns="88075" spcFirstLastPara="1" rIns="88075" wrap="square" tIns="88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Primary Generalized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Both </a:t>
            </a:r>
            <a:r>
              <a:rPr b="1" lang="en-US" sz="1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hemispheres + loss of consciousness. </a:t>
            </a:r>
            <a:endParaRPr b="1" sz="1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5" name="Google Shape;255;p27"/>
          <p:cNvSpPr/>
          <p:nvPr/>
        </p:nvSpPr>
        <p:spPr>
          <a:xfrm>
            <a:off x="2975025" y="1521875"/>
            <a:ext cx="3614789" cy="3287051"/>
          </a:xfrm>
          <a:custGeom>
            <a:rect b="b" l="l" r="r" t="t"/>
            <a:pathLst>
              <a:path extrusionOk="0" h="3592406" w="3241963">
                <a:moveTo>
                  <a:pt x="0" y="0"/>
                </a:moveTo>
                <a:lnTo>
                  <a:pt x="3241963" y="0"/>
                </a:lnTo>
                <a:lnTo>
                  <a:pt x="3241963" y="3592406"/>
                </a:lnTo>
                <a:lnTo>
                  <a:pt x="0" y="359240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17775" lIns="102925" spcFirstLastPara="1" rIns="99550" wrap="square" tIns="17775">
            <a:noAutofit/>
          </a:bodyPr>
          <a:lstStyle/>
          <a:p>
            <a: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They are interconnected sometimes</a:t>
            </a:r>
            <a:endParaRPr b="1" i="0" sz="1200" u="none" cap="none" strike="noStrik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07950" lvl="1" marL="11430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Tonic-clonic (Grand mal</a:t>
            </a:r>
            <a:r>
              <a:rPr b="1" i="1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): 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Stiffness (15-30 sec)  followed by  violent contractions &amp; relaxation (1-2 minute)</a:t>
            </a:r>
            <a:endParaRPr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07950" lvl="1" marL="114300" marR="0" rtl="0" algn="l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Tonic: 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Muscle stiffness </a:t>
            </a:r>
            <a:endParaRPr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07950" lvl="1" marL="114300" marR="0" rtl="0" algn="l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Clonic: 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Spasms of contraction &amp; relaxation</a:t>
            </a:r>
            <a:endParaRPr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07950" lvl="1" marL="114300" marR="0" rtl="0" algn="l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Atonic (loss of tone):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Patients  legs give under him &amp; drop down</a:t>
            </a:r>
            <a:endParaRPr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07950" lvl="1" marL="114300" marR="0" rtl="0" algn="l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Myoclonic: 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Jerking</a:t>
            </a: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movement</a:t>
            </a: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of the body</a:t>
            </a:r>
            <a:endParaRPr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07950" lvl="1" marL="114300" marR="0" rtl="0" algn="l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rgbClr val="BF9000"/>
              </a:buClr>
              <a:buSzPts val="1200"/>
              <a:buFont typeface="Arial"/>
              <a:buChar char="•"/>
            </a:pP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Absence(Petit mal):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Brief loss of consciousness with minor muscle twitches eye blinking </a:t>
            </a:r>
            <a:r>
              <a:rPr i="0" lang="en-US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children</a:t>
            </a:r>
            <a:endParaRPr i="0" sz="1200" u="none" cap="none" strike="noStrik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07950" lvl="1" marL="114300" marR="0" rtl="0" algn="l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rgbClr val="BF9000"/>
              </a:buClr>
              <a:buSzPts val="1200"/>
              <a:buFont typeface="Arial"/>
              <a:buChar char="•"/>
            </a:pPr>
            <a:r>
              <a:rPr b="1" i="0" lang="en-US" sz="1200" u="none" cap="none" strike="noStrike">
                <a:solidFill>
                  <a:srgbClr val="BF9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i="0" lang="en-US" sz="12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Status epilepticus</a:t>
            </a:r>
            <a:r>
              <a:rPr b="1" i="0" lang="en-US" sz="1200" u="none" cap="none" strike="noStrike">
                <a:solidFill>
                  <a:srgbClr val="BF9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Re-occuring tonic-clonic seizure (30 min or more)</a:t>
            </a:r>
            <a:r>
              <a:rPr i="0" lang="en-US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</a:t>
            </a:r>
            <a:r>
              <a:rPr lang="en-US" sz="12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Emergency</a:t>
            </a:r>
            <a:r>
              <a:rPr i="0" lang="en-US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situation</a:t>
            </a:r>
            <a:r>
              <a:rPr lang="en-US" sz="12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may lead to death by Resp. </a:t>
            </a:r>
            <a:r>
              <a:rPr lang="en-US" sz="12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failure</a:t>
            </a:r>
            <a:r>
              <a:rPr i="0" lang="en-US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i="0" sz="1200" u="none" cap="none" strike="noStrik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6" name="Google Shape;256;p27"/>
          <p:cNvSpPr/>
          <p:nvPr/>
        </p:nvSpPr>
        <p:spPr>
          <a:xfrm>
            <a:off x="62587" y="4902280"/>
            <a:ext cx="4698100" cy="346523"/>
          </a:xfrm>
          <a:prstGeom prst="snipRoundRect">
            <a:avLst>
              <a:gd fmla="val 0" name="adj1"/>
              <a:gd fmla="val 50000" name="adj2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 rules for treatment of epilepsy: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7" name="Google Shape;257;p27"/>
          <p:cNvSpPr/>
          <p:nvPr/>
        </p:nvSpPr>
        <p:spPr>
          <a:xfrm>
            <a:off x="128123" y="5320064"/>
            <a:ext cx="6461363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Epilepsy is usually controlled but </a:t>
            </a:r>
            <a:r>
              <a:rPr b="1" lang="en-US"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 cured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medication.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Up to 80% of pts  can expect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partial or complete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control of seizures with appropriate treatment. </a:t>
            </a:r>
            <a:r>
              <a:rPr lang="en-US" sz="12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20% has </a:t>
            </a:r>
            <a:r>
              <a:rPr lang="en-US" sz="12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resistance </a:t>
            </a:r>
            <a:endParaRPr sz="1200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Antiepileptic drugs  are indicated  when there is two or more seizures  occurred in short interval  (6 m -1y) </a:t>
            </a:r>
            <a:r>
              <a:rPr lang="en-US" sz="12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no cause</a:t>
            </a:r>
            <a:endParaRPr sz="1200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An initial therapeutic aim is to use only one drug (</a:t>
            </a:r>
            <a:r>
              <a:rPr b="1" lang="en-US"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monotherapy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). </a:t>
            </a:r>
            <a:endParaRPr sz="1200"/>
          </a:p>
        </p:txBody>
      </p:sp>
      <p:sp>
        <p:nvSpPr>
          <p:cNvPr id="258" name="Google Shape;258;p27"/>
          <p:cNvSpPr/>
          <p:nvPr/>
        </p:nvSpPr>
        <p:spPr>
          <a:xfrm>
            <a:off x="124900" y="6481475"/>
            <a:ext cx="6802200" cy="8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Drugs are usually administered </a:t>
            </a:r>
            <a:r>
              <a:rPr b="1" lang="en-US" sz="1200" u="sng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orally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except in status epilepsy (IV).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940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Monitoring plasma</a:t>
            </a:r>
            <a:r>
              <a:rPr b="1" lang="en-US" sz="1200">
                <a:solidFill>
                  <a:srgbClr val="BF9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drug level is useful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940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Triggering  factors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affect seizure control by drugs.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940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Sudden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withdrawal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drugs should be avoided.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9" name="Google Shape;259;p27"/>
          <p:cNvSpPr/>
          <p:nvPr/>
        </p:nvSpPr>
        <p:spPr>
          <a:xfrm>
            <a:off x="190499" y="7565085"/>
            <a:ext cx="6324600" cy="2201003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9525">
            <a:solidFill>
              <a:srgbClr val="3BB8B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Withdrawal considered  </a:t>
            </a:r>
            <a:endParaRPr sz="12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793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Noto Sans Symbols"/>
              <a:buChar char="▪"/>
            </a:pPr>
            <a:r>
              <a:rPr lang="en-US" sz="12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Seizure–free period of 2-5 years or longer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Noto Sans Symbols"/>
              <a:buNone/>
            </a:pPr>
            <a:r>
              <a:t/>
            </a:r>
            <a:endParaRPr sz="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889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Normal IQ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Noto Sans Symbols"/>
              <a:buNone/>
            </a:pPr>
            <a:r>
              <a:t/>
            </a:r>
            <a:endParaRPr sz="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889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Normal EEG prior to withdrawal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Noto Sans Symbols"/>
              <a:buNone/>
            </a:pPr>
            <a:r>
              <a:t/>
            </a:r>
            <a:endParaRPr sz="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889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 juvenile myoclonic epilepsy</a:t>
            </a:r>
            <a:r>
              <a:rPr lang="en-US" sz="125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(in children)</a:t>
            </a:r>
            <a:endParaRPr>
              <a:solidFill>
                <a:schemeClr val="accent1"/>
              </a:solidFill>
            </a:endParaRPr>
          </a:p>
          <a:p>
            <a:pPr indent="-889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Relapse rate when </a:t>
            </a:r>
            <a:r>
              <a:rPr lang="en-US" sz="12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antiepileptics</a:t>
            </a:r>
            <a:r>
              <a:rPr lang="en-US" sz="12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are</a:t>
            </a:r>
            <a:r>
              <a:rPr lang="en-US" sz="125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25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withdrawn</a:t>
            </a:r>
            <a:r>
              <a:rPr lang="en-US" sz="12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is 20-40%.</a:t>
            </a:r>
            <a:endParaRPr sz="12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60" name="Google Shape;260;p27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5293" y="4577699"/>
            <a:ext cx="232675" cy="230118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7"/>
          <p:cNvSpPr txBox="1"/>
          <p:nvPr/>
        </p:nvSpPr>
        <p:spPr>
          <a:xfrm>
            <a:off x="657968" y="4565525"/>
            <a:ext cx="159370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8:49 min </a:t>
            </a:r>
            <a:r>
              <a:rPr b="1" lang="en-US" sz="1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|</a:t>
            </a:r>
            <a:r>
              <a:rPr lang="en-US" sz="1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very helpful!</a:t>
            </a:r>
            <a:endParaRPr sz="1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8"/>
          <p:cNvSpPr/>
          <p:nvPr/>
        </p:nvSpPr>
        <p:spPr>
          <a:xfrm>
            <a:off x="-1716" y="4970992"/>
            <a:ext cx="6858000" cy="619932"/>
          </a:xfrm>
          <a:prstGeom prst="rect">
            <a:avLst/>
          </a:prstGeom>
          <a:solidFill>
            <a:srgbClr val="3BB8B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Vagal nerve stimulation</a:t>
            </a:r>
            <a:endParaRPr b="1"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67" name="Google Shape;267;p28"/>
          <p:cNvGrpSpPr/>
          <p:nvPr/>
        </p:nvGrpSpPr>
        <p:grpSpPr>
          <a:xfrm>
            <a:off x="231115" y="497203"/>
            <a:ext cx="6507209" cy="1362722"/>
            <a:chOff x="2548" y="437568"/>
            <a:chExt cx="6507209" cy="1362722"/>
          </a:xfrm>
        </p:grpSpPr>
        <p:sp>
          <p:nvSpPr>
            <p:cNvPr id="268" name="Google Shape;268;p28"/>
            <p:cNvSpPr/>
            <p:nvPr/>
          </p:nvSpPr>
          <p:spPr>
            <a:xfrm>
              <a:off x="3283498" y="924615"/>
              <a:ext cx="2411666" cy="39747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77766"/>
                  </a:lnTo>
                  <a:lnTo>
                    <a:pt x="120000" y="7776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69" name="Google Shape;269;p28"/>
            <p:cNvSpPr/>
            <p:nvPr/>
          </p:nvSpPr>
          <p:spPr>
            <a:xfrm>
              <a:off x="3283498" y="924615"/>
              <a:ext cx="704454" cy="39747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77766"/>
                  </a:lnTo>
                  <a:lnTo>
                    <a:pt x="120000" y="7776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70" name="Google Shape;270;p28"/>
            <p:cNvSpPr/>
            <p:nvPr/>
          </p:nvSpPr>
          <p:spPr>
            <a:xfrm>
              <a:off x="2280741" y="924615"/>
              <a:ext cx="1002757" cy="397471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77766"/>
                  </a:lnTo>
                  <a:lnTo>
                    <a:pt x="0" y="77766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71" name="Google Shape;271;p28"/>
            <p:cNvSpPr/>
            <p:nvPr/>
          </p:nvSpPr>
          <p:spPr>
            <a:xfrm>
              <a:off x="668686" y="924615"/>
              <a:ext cx="2614811" cy="397471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77766"/>
                  </a:lnTo>
                  <a:lnTo>
                    <a:pt x="0" y="77766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72" name="Google Shape;272;p28"/>
            <p:cNvSpPr/>
            <p:nvPr/>
          </p:nvSpPr>
          <p:spPr>
            <a:xfrm>
              <a:off x="1205687" y="437568"/>
              <a:ext cx="4155622" cy="487046"/>
            </a:xfrm>
            <a:prstGeom prst="roundRect">
              <a:avLst>
                <a:gd fmla="val 16667" name="adj"/>
              </a:avLst>
            </a:prstGeom>
            <a:solidFill>
              <a:srgbClr val="FF659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28"/>
            <p:cNvSpPr txBox="1"/>
            <p:nvPr/>
          </p:nvSpPr>
          <p:spPr>
            <a:xfrm>
              <a:off x="1229463" y="461344"/>
              <a:ext cx="4108200" cy="439500"/>
            </a:xfrm>
            <a:prstGeom prst="rect">
              <a:avLst/>
            </a:prstGeom>
            <a:solidFill>
              <a:schemeClr val="dk2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Treatment of Epilepsy</a:t>
              </a:r>
              <a:endParaRPr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4" name="Google Shape;274;p28"/>
            <p:cNvSpPr/>
            <p:nvPr/>
          </p:nvSpPr>
          <p:spPr>
            <a:xfrm>
              <a:off x="2548" y="1322087"/>
              <a:ext cx="1332276" cy="478100"/>
            </a:xfrm>
            <a:prstGeom prst="round2DiagRect">
              <a:avLst>
                <a:gd fmla="val 16667" name="adj1"/>
                <a:gd fmla="val 0" name="adj2"/>
              </a:avLst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28"/>
            <p:cNvSpPr txBox="1"/>
            <p:nvPr/>
          </p:nvSpPr>
          <p:spPr>
            <a:xfrm>
              <a:off x="25887" y="1345426"/>
              <a:ext cx="1285598" cy="4314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1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Drugs </a:t>
              </a:r>
              <a:r>
                <a:rPr lang="en-US">
                  <a:solidFill>
                    <a:schemeClr val="accen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mainly</a:t>
              </a:r>
              <a:endParaRPr b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6" name="Google Shape;276;p28"/>
            <p:cNvSpPr/>
            <p:nvPr/>
          </p:nvSpPr>
          <p:spPr>
            <a:xfrm>
              <a:off x="1614603" y="1322087"/>
              <a:ext cx="1332276" cy="478100"/>
            </a:xfrm>
            <a:prstGeom prst="round2DiagRect">
              <a:avLst>
                <a:gd fmla="val 16667" name="adj1"/>
                <a:gd fmla="val 0" name="adj2"/>
              </a:avLst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28"/>
            <p:cNvSpPr txBox="1"/>
            <p:nvPr/>
          </p:nvSpPr>
          <p:spPr>
            <a:xfrm>
              <a:off x="1637942" y="1345426"/>
              <a:ext cx="1285598" cy="4314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8875" spcFirstLastPara="1" rIns="8875" wrap="square" tIns="887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4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Vagal nerve stimulation</a:t>
              </a:r>
              <a:endParaRPr b="0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8" name="Google Shape;278;p28"/>
            <p:cNvSpPr/>
            <p:nvPr/>
          </p:nvSpPr>
          <p:spPr>
            <a:xfrm>
              <a:off x="3226657" y="1322087"/>
              <a:ext cx="1522591" cy="478100"/>
            </a:xfrm>
            <a:prstGeom prst="round2DiagRect">
              <a:avLst>
                <a:gd fmla="val 16667" name="adj1"/>
                <a:gd fmla="val 0" name="adj2"/>
              </a:avLst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28"/>
            <p:cNvSpPr txBox="1"/>
            <p:nvPr/>
          </p:nvSpPr>
          <p:spPr>
            <a:xfrm>
              <a:off x="3249996" y="1345426"/>
              <a:ext cx="1475913" cy="4314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Surgery</a:t>
              </a:r>
              <a:endParaRPr b="0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0" name="Google Shape;280;p28"/>
            <p:cNvSpPr/>
            <p:nvPr/>
          </p:nvSpPr>
          <p:spPr>
            <a:xfrm>
              <a:off x="5029034" y="1322090"/>
              <a:ext cx="1476000" cy="478200"/>
            </a:xfrm>
            <a:prstGeom prst="round2DiagRect">
              <a:avLst>
                <a:gd fmla="val 16667" name="adj1"/>
                <a:gd fmla="val 0" name="adj2"/>
              </a:avLst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28"/>
            <p:cNvSpPr txBox="1"/>
            <p:nvPr/>
          </p:nvSpPr>
          <p:spPr>
            <a:xfrm>
              <a:off x="5052357" y="1345415"/>
              <a:ext cx="1457400" cy="43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" lIns="9525" spcFirstLastPara="1" rIns="9525" wrap="square" tIns="95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5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Ketogenic diet</a:t>
              </a:r>
              <a:endParaRPr b="0" sz="15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82" name="Google Shape;282;p28"/>
          <p:cNvSpPr/>
          <p:nvPr/>
        </p:nvSpPr>
        <p:spPr>
          <a:xfrm>
            <a:off x="877735" y="5590924"/>
            <a:ext cx="265037" cy="369595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3" name="Google Shape;283;p28"/>
          <p:cNvSpPr/>
          <p:nvPr/>
        </p:nvSpPr>
        <p:spPr>
          <a:xfrm>
            <a:off x="1" y="4900968"/>
            <a:ext cx="6857999" cy="8177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4" name="Google Shape;284;p28"/>
          <p:cNvSpPr/>
          <p:nvPr/>
        </p:nvSpPr>
        <p:spPr>
          <a:xfrm>
            <a:off x="296525" y="6116075"/>
            <a:ext cx="3626400" cy="34383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 is an alternative for patients who have been </a:t>
            </a:r>
            <a:r>
              <a:rPr b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refractory to multiple drugs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are sensitive to many adverse effects of 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antiepileptic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drugs </a:t>
            </a:r>
            <a:endParaRPr>
              <a:solidFill>
                <a:schemeClr val="dk1"/>
              </a:solidFill>
            </a:endParaRPr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 is an expensive procedure</a:t>
            </a:r>
            <a:endParaRPr/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 very effective</a:t>
            </a:r>
            <a:endParaRPr/>
          </a:p>
        </p:txBody>
      </p:sp>
      <p:pic>
        <p:nvPicPr>
          <p:cNvPr id="285" name="Google Shape;285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2750" y="6116075"/>
            <a:ext cx="2281326" cy="34383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6" name="Google Shape;286;p28"/>
          <p:cNvGrpSpPr/>
          <p:nvPr/>
        </p:nvGrpSpPr>
        <p:grpSpPr>
          <a:xfrm>
            <a:off x="206762" y="2259700"/>
            <a:ext cx="6293225" cy="1997851"/>
            <a:chOff x="25896" y="108240"/>
            <a:chExt cx="6293225" cy="1997851"/>
          </a:xfrm>
        </p:grpSpPr>
        <p:sp>
          <p:nvSpPr>
            <p:cNvPr id="287" name="Google Shape;287;p28"/>
            <p:cNvSpPr/>
            <p:nvPr/>
          </p:nvSpPr>
          <p:spPr>
            <a:xfrm>
              <a:off x="3283498" y="924615"/>
              <a:ext cx="704400" cy="3975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77766"/>
                  </a:lnTo>
                  <a:lnTo>
                    <a:pt x="120000" y="7776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88" name="Google Shape;288;p28"/>
            <p:cNvSpPr/>
            <p:nvPr/>
          </p:nvSpPr>
          <p:spPr>
            <a:xfrm>
              <a:off x="2280741" y="924615"/>
              <a:ext cx="1002900" cy="3975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77766"/>
                  </a:lnTo>
                  <a:lnTo>
                    <a:pt x="0" y="77766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89" name="Google Shape;289;p28"/>
            <p:cNvSpPr/>
            <p:nvPr/>
          </p:nvSpPr>
          <p:spPr>
            <a:xfrm>
              <a:off x="668686" y="924615"/>
              <a:ext cx="2614800" cy="3975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77766"/>
                  </a:lnTo>
                  <a:lnTo>
                    <a:pt x="0" y="77766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90" name="Google Shape;290;p28"/>
            <p:cNvSpPr txBox="1"/>
            <p:nvPr/>
          </p:nvSpPr>
          <p:spPr>
            <a:xfrm>
              <a:off x="1229458" y="108240"/>
              <a:ext cx="4056900" cy="7926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Mechanism of anti-epileptic</a:t>
              </a:r>
              <a:endParaRPr b="1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:inhibit depolarization of neuron by</a:t>
              </a:r>
              <a:endParaRPr b="1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1" name="Google Shape;291;p28"/>
            <p:cNvSpPr txBox="1"/>
            <p:nvPr/>
          </p:nvSpPr>
          <p:spPr>
            <a:xfrm>
              <a:off x="25895" y="1345891"/>
              <a:ext cx="1355700" cy="7602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Inhibition of excitatory NTs</a:t>
              </a:r>
              <a:endPara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(glutamate)</a:t>
              </a:r>
              <a:endParaRPr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2" name="Google Shape;292;p28"/>
            <p:cNvSpPr txBox="1"/>
            <p:nvPr/>
          </p:nvSpPr>
          <p:spPr>
            <a:xfrm>
              <a:off x="1637946" y="1345416"/>
              <a:ext cx="1355700" cy="7602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8875" lIns="8875" spcFirstLastPara="1" rIns="8875" wrap="square" tIns="8875">
              <a:noAutofit/>
            </a:bodyPr>
            <a:lstStyle/>
            <a:p>
              <a:pPr indent="0" lvl="0" marL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enhancement of </a:t>
              </a:r>
              <a:endPara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inhibitory NTs</a:t>
              </a:r>
              <a:endParaRPr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(GABA)</a:t>
              </a:r>
              <a:endParaRPr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3" name="Google Shape;293;p28"/>
            <p:cNvSpPr txBox="1"/>
            <p:nvPr/>
          </p:nvSpPr>
          <p:spPr>
            <a:xfrm>
              <a:off x="3249995" y="1345406"/>
              <a:ext cx="1522500" cy="7602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Blockage of voltage-gated positive current</a:t>
              </a:r>
              <a:endPara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(Na,Ca)</a:t>
              </a:r>
              <a:endParaRPr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4" name="Google Shape;294;p28"/>
            <p:cNvSpPr txBox="1"/>
            <p:nvPr/>
          </p:nvSpPr>
          <p:spPr>
            <a:xfrm>
              <a:off x="5028821" y="1345881"/>
              <a:ext cx="1290300" cy="7602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9525" lIns="9525" spcFirstLastPara="1" rIns="9525" wrap="square" tIns="95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Increase outward positive current</a:t>
              </a:r>
              <a:endPara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(K)</a:t>
              </a:r>
              <a:endParaRPr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5" name="Google Shape;295;p28"/>
            <p:cNvSpPr/>
            <p:nvPr/>
          </p:nvSpPr>
          <p:spPr>
            <a:xfrm>
              <a:off x="3283498" y="924615"/>
              <a:ext cx="2411700" cy="3975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77766"/>
                  </a:lnTo>
                  <a:lnTo>
                    <a:pt x="120000" y="7776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</p:grpSp>
      <p:sp>
        <p:nvSpPr>
          <p:cNvPr id="296" name="Google Shape;296;p28"/>
          <p:cNvSpPr txBox="1"/>
          <p:nvPr/>
        </p:nvSpPr>
        <p:spPr>
          <a:xfrm>
            <a:off x="5511375" y="1945125"/>
            <a:ext cx="1227000" cy="118320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lg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Ketogenic diet may help because it will lead to </a:t>
            </a:r>
            <a:r>
              <a:rPr lang="en-US" sz="8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accumulation</a:t>
            </a:r>
            <a:r>
              <a:rPr lang="en-US" sz="8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Ketones which are acidic </a:t>
            </a:r>
            <a:r>
              <a:rPr lang="en-US" sz="8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compounds</a:t>
            </a:r>
            <a:r>
              <a:rPr lang="en-US" sz="8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and acidosis cause neuronal </a:t>
            </a:r>
            <a:r>
              <a:rPr lang="en-US" sz="8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suppression</a:t>
            </a:r>
            <a:endParaRPr sz="8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9"/>
          <p:cNvSpPr/>
          <p:nvPr/>
        </p:nvSpPr>
        <p:spPr>
          <a:xfrm>
            <a:off x="12233" y="0"/>
            <a:ext cx="6845700" cy="524700"/>
          </a:xfrm>
          <a:prstGeom prst="rect">
            <a:avLst/>
          </a:prstGeom>
          <a:solidFill>
            <a:srgbClr val="3BB8B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Important notes</a:t>
            </a:r>
            <a:endParaRPr b="1"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3" name="Google Shape;303;p29"/>
          <p:cNvSpPr txBox="1"/>
          <p:nvPr/>
        </p:nvSpPr>
        <p:spPr>
          <a:xfrm>
            <a:off x="284250" y="771375"/>
            <a:ext cx="6378900" cy="27360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lg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Prof. Yieldez said :</a:t>
            </a:r>
            <a:endParaRPr b="1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entury Gothic"/>
              <a:buChar char="●"/>
            </a:pP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important to know Mechanism of action, </a:t>
            </a: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characteristic ADRs &amp; uses </a:t>
            </a: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for each drug .</a:t>
            </a:r>
            <a:endParaRPr b="1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entury Gothic"/>
              <a:buChar char="●"/>
            </a:pP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Case: A boy was playing and suddenly he stopped,also he was staring , blinking and then he got back to normal , wath is this condition?</a:t>
            </a:r>
            <a:endParaRPr b="1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27432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A</a:t>
            </a: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bsence(batite) seizure.</a:t>
            </a:r>
            <a:endParaRPr b="1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entury Gothic"/>
              <a:buChar char="●"/>
            </a:pP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we have to treat pregnant woman , We use the least harmful drug which is Topiramate</a:t>
            </a:r>
            <a:endParaRPr b="1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entury Gothic"/>
              <a:buChar char="●"/>
            </a:pP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Valproate, phenytoin &amp; Carbamazepine are contraindicated during pregnancy. </a:t>
            </a:r>
            <a:endParaRPr b="1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0"/>
          <p:cNvSpPr/>
          <p:nvPr/>
        </p:nvSpPr>
        <p:spPr>
          <a:xfrm>
            <a:off x="12233" y="0"/>
            <a:ext cx="6845767" cy="524680"/>
          </a:xfrm>
          <a:prstGeom prst="rect">
            <a:avLst/>
          </a:prstGeom>
          <a:solidFill>
            <a:srgbClr val="3BB8B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Classification of antiepileptic drugs</a:t>
            </a:r>
            <a:endParaRPr b="1"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9" name="Google Shape;309;p30"/>
          <p:cNvSpPr/>
          <p:nvPr/>
        </p:nvSpPr>
        <p:spPr>
          <a:xfrm>
            <a:off x="277350" y="733350"/>
            <a:ext cx="2979697" cy="767877"/>
          </a:xfrm>
          <a:custGeom>
            <a:rect b="b" l="l" r="r" t="t"/>
            <a:pathLst>
              <a:path extrusionOk="0" h="834649" w="166929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585833" y="0"/>
                </a:lnTo>
                <a:cubicBezTo>
                  <a:pt x="1631929" y="0"/>
                  <a:pt x="1669298" y="37369"/>
                  <a:pt x="1669298" y="83465"/>
                </a:cubicBezTo>
                <a:lnTo>
                  <a:pt x="1669298" y="751184"/>
                </a:lnTo>
                <a:cubicBezTo>
                  <a:pt x="1669298" y="797280"/>
                  <a:pt x="1631929" y="834649"/>
                  <a:pt x="158583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accent4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7925" lIns="119675" spcFirstLastPara="1" rIns="119675" wrap="square" tIns="879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First generation</a:t>
            </a:r>
            <a:endParaRPr b="1"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0" name="Google Shape;310;p30"/>
          <p:cNvSpPr/>
          <p:nvPr/>
        </p:nvSpPr>
        <p:spPr>
          <a:xfrm>
            <a:off x="444280" y="1501457"/>
            <a:ext cx="297900" cy="57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  <a:lnTo>
                  <a:pt x="67257" y="120000"/>
                </a:lnTo>
              </a:path>
            </a:pathLst>
          </a:custGeom>
          <a:noFill/>
          <a:ln cap="flat" cmpd="sng" w="9525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1" name="Google Shape;311;p30"/>
          <p:cNvSpPr/>
          <p:nvPr/>
        </p:nvSpPr>
        <p:spPr>
          <a:xfrm>
            <a:off x="611210" y="1693483"/>
            <a:ext cx="2383757" cy="767877"/>
          </a:xfrm>
          <a:custGeom>
            <a:rect b="b" l="l" r="r" t="t"/>
            <a:pathLst>
              <a:path extrusionOk="0" h="834649" w="133543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251973" y="0"/>
                </a:lnTo>
                <a:cubicBezTo>
                  <a:pt x="1298069" y="0"/>
                  <a:pt x="1335438" y="37369"/>
                  <a:pt x="1335438" y="83465"/>
                </a:cubicBezTo>
                <a:lnTo>
                  <a:pt x="1335438" y="751184"/>
                </a:lnTo>
                <a:cubicBezTo>
                  <a:pt x="1335438" y="797280"/>
                  <a:pt x="1298069" y="834649"/>
                  <a:pt x="125197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 cap="flat" cmpd="sng" w="9525">
            <a:solidFill>
              <a:srgbClr val="38B7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2850" lIns="112075" spcFirstLastPara="1" rIns="112075" wrap="square" tIns="828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Phenytoin</a:t>
            </a:r>
            <a:endParaRPr b="1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2" name="Google Shape;312;p30"/>
          <p:cNvSpPr/>
          <p:nvPr/>
        </p:nvSpPr>
        <p:spPr>
          <a:xfrm>
            <a:off x="444280" y="1501457"/>
            <a:ext cx="297900" cy="153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  <a:lnTo>
                  <a:pt x="67257" y="120000"/>
                </a:lnTo>
              </a:path>
            </a:pathLst>
          </a:custGeom>
          <a:noFill/>
          <a:ln cap="flat" cmpd="sng" w="9525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3" name="Google Shape;313;p30"/>
          <p:cNvSpPr/>
          <p:nvPr/>
        </p:nvSpPr>
        <p:spPr>
          <a:xfrm>
            <a:off x="611210" y="2653618"/>
            <a:ext cx="2383757" cy="767877"/>
          </a:xfrm>
          <a:custGeom>
            <a:rect b="b" l="l" r="r" t="t"/>
            <a:pathLst>
              <a:path extrusionOk="0" h="834649" w="133543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251973" y="0"/>
                </a:lnTo>
                <a:cubicBezTo>
                  <a:pt x="1298069" y="0"/>
                  <a:pt x="1335438" y="37369"/>
                  <a:pt x="1335438" y="83465"/>
                </a:cubicBezTo>
                <a:lnTo>
                  <a:pt x="1335438" y="751184"/>
                </a:lnTo>
                <a:cubicBezTo>
                  <a:pt x="1335438" y="797280"/>
                  <a:pt x="1298069" y="834649"/>
                  <a:pt x="125197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 cap="flat" cmpd="sng" w="9525">
            <a:solidFill>
              <a:srgbClr val="38B7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2850" lIns="112075" spcFirstLastPara="1" rIns="112075" wrap="square" tIns="828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Carbamazepine</a:t>
            </a:r>
            <a:endParaRPr b="1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4" name="Google Shape;314;p30"/>
          <p:cNvSpPr/>
          <p:nvPr/>
        </p:nvSpPr>
        <p:spPr>
          <a:xfrm>
            <a:off x="444280" y="1501457"/>
            <a:ext cx="297900" cy="249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  <a:lnTo>
                  <a:pt x="67257" y="120000"/>
                </a:lnTo>
              </a:path>
            </a:pathLst>
          </a:custGeom>
          <a:noFill/>
          <a:ln cap="flat" cmpd="sng" w="9525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5" name="Google Shape;315;p30"/>
          <p:cNvSpPr/>
          <p:nvPr/>
        </p:nvSpPr>
        <p:spPr>
          <a:xfrm>
            <a:off x="611210" y="3613751"/>
            <a:ext cx="2383757" cy="767877"/>
          </a:xfrm>
          <a:custGeom>
            <a:rect b="b" l="l" r="r" t="t"/>
            <a:pathLst>
              <a:path extrusionOk="0" h="834649" w="133543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251973" y="0"/>
                </a:lnTo>
                <a:cubicBezTo>
                  <a:pt x="1298069" y="0"/>
                  <a:pt x="1335438" y="37369"/>
                  <a:pt x="1335438" y="83465"/>
                </a:cubicBezTo>
                <a:lnTo>
                  <a:pt x="1335438" y="751184"/>
                </a:lnTo>
                <a:cubicBezTo>
                  <a:pt x="1335438" y="797280"/>
                  <a:pt x="1298069" y="834649"/>
                  <a:pt x="125197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 cap="flat" cmpd="sng" w="9525">
            <a:solidFill>
              <a:srgbClr val="38B7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7925" lIns="119675" spcFirstLastPara="1" rIns="119675" wrap="square" tIns="879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Valproate</a:t>
            </a:r>
            <a:endParaRPr b="1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6" name="Google Shape;316;p30"/>
          <p:cNvSpPr/>
          <p:nvPr/>
        </p:nvSpPr>
        <p:spPr>
          <a:xfrm>
            <a:off x="444280" y="1501457"/>
            <a:ext cx="297900" cy="3456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  <a:lnTo>
                  <a:pt x="67257" y="120000"/>
                </a:lnTo>
              </a:path>
            </a:pathLst>
          </a:custGeom>
          <a:noFill/>
          <a:ln cap="flat" cmpd="sng" w="9525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7" name="Google Shape;317;p30"/>
          <p:cNvSpPr/>
          <p:nvPr/>
        </p:nvSpPr>
        <p:spPr>
          <a:xfrm>
            <a:off x="611210" y="4573886"/>
            <a:ext cx="2383757" cy="767877"/>
          </a:xfrm>
          <a:custGeom>
            <a:rect b="b" l="l" r="r" t="t"/>
            <a:pathLst>
              <a:path extrusionOk="0" h="834649" w="133543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251973" y="0"/>
                </a:lnTo>
                <a:cubicBezTo>
                  <a:pt x="1298069" y="0"/>
                  <a:pt x="1335438" y="37369"/>
                  <a:pt x="1335438" y="83465"/>
                </a:cubicBezTo>
                <a:lnTo>
                  <a:pt x="1335438" y="751184"/>
                </a:lnTo>
                <a:cubicBezTo>
                  <a:pt x="1335438" y="797280"/>
                  <a:pt x="1298069" y="834649"/>
                  <a:pt x="125197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 cap="flat" cmpd="sng" w="9525">
            <a:solidFill>
              <a:srgbClr val="38B7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7925" lIns="119675" spcFirstLastPara="1" rIns="119675" wrap="square" tIns="879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Ethosuximide</a:t>
            </a:r>
            <a:endParaRPr b="1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8" name="Google Shape;318;p30"/>
          <p:cNvSpPr/>
          <p:nvPr/>
        </p:nvSpPr>
        <p:spPr>
          <a:xfrm>
            <a:off x="444280" y="1501457"/>
            <a:ext cx="297900" cy="4416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  <a:lnTo>
                  <a:pt x="67257" y="120000"/>
                </a:lnTo>
              </a:path>
            </a:pathLst>
          </a:custGeom>
          <a:noFill/>
          <a:ln cap="flat" cmpd="sng" w="9525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9" name="Google Shape;319;p30"/>
          <p:cNvSpPr/>
          <p:nvPr/>
        </p:nvSpPr>
        <p:spPr>
          <a:xfrm>
            <a:off x="611210" y="5534019"/>
            <a:ext cx="2383757" cy="767877"/>
          </a:xfrm>
          <a:custGeom>
            <a:rect b="b" l="l" r="r" t="t"/>
            <a:pathLst>
              <a:path extrusionOk="0" h="834649" w="133543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251973" y="0"/>
                </a:lnTo>
                <a:cubicBezTo>
                  <a:pt x="1298069" y="0"/>
                  <a:pt x="1335438" y="37369"/>
                  <a:pt x="1335438" y="83465"/>
                </a:cubicBezTo>
                <a:lnTo>
                  <a:pt x="1335438" y="751184"/>
                </a:lnTo>
                <a:cubicBezTo>
                  <a:pt x="1335438" y="797280"/>
                  <a:pt x="1298069" y="834649"/>
                  <a:pt x="125197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 cap="flat" cmpd="sng" w="9525">
            <a:solidFill>
              <a:srgbClr val="38B7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7925" lIns="119675" spcFirstLastPara="1" rIns="119675" wrap="square" tIns="879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Phenobarbital</a:t>
            </a:r>
            <a:r>
              <a:rPr lang="en-US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&amp;</a:t>
            </a:r>
            <a:r>
              <a:rPr lang="en-US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Primidone</a:t>
            </a:r>
            <a:endParaRPr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0" name="Google Shape;320;p30"/>
          <p:cNvSpPr/>
          <p:nvPr/>
        </p:nvSpPr>
        <p:spPr>
          <a:xfrm>
            <a:off x="444280" y="1501457"/>
            <a:ext cx="297900" cy="537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  <a:lnTo>
                  <a:pt x="67257" y="120000"/>
                </a:lnTo>
              </a:path>
            </a:pathLst>
          </a:custGeom>
          <a:noFill/>
          <a:ln cap="flat" cmpd="sng" w="9525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1" name="Google Shape;321;p30"/>
          <p:cNvSpPr/>
          <p:nvPr/>
        </p:nvSpPr>
        <p:spPr>
          <a:xfrm>
            <a:off x="611210" y="6494153"/>
            <a:ext cx="2383757" cy="1151816"/>
          </a:xfrm>
          <a:custGeom>
            <a:rect b="b" l="l" r="r" t="t"/>
            <a:pathLst>
              <a:path extrusionOk="0" h="834649" w="133543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251973" y="0"/>
                </a:lnTo>
                <a:cubicBezTo>
                  <a:pt x="1298069" y="0"/>
                  <a:pt x="1335438" y="37369"/>
                  <a:pt x="1335438" y="83465"/>
                </a:cubicBezTo>
                <a:lnTo>
                  <a:pt x="1335438" y="751184"/>
                </a:lnTo>
                <a:cubicBezTo>
                  <a:pt x="1335438" y="797280"/>
                  <a:pt x="1298069" y="834649"/>
                  <a:pt x="125197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 cap="flat" cmpd="sng" w="9525">
            <a:solidFill>
              <a:srgbClr val="38B7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7925" lIns="119675" spcFirstLastPara="1" rIns="119675" wrap="square" tIns="879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Benzodiazepines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(e.g. </a:t>
            </a:r>
            <a:r>
              <a:rPr lang="en-US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Clonazepam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</a:t>
            </a:r>
            <a:r>
              <a:rPr lang="en-US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lorazepam</a:t>
            </a:r>
            <a:r>
              <a:rPr lang="en-US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</a:t>
            </a:r>
            <a:r>
              <a:rPr lang="en-US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diazepam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2" name="Google Shape;322;p30"/>
          <p:cNvSpPr/>
          <p:nvPr/>
        </p:nvSpPr>
        <p:spPr>
          <a:xfrm>
            <a:off x="3557272" y="733350"/>
            <a:ext cx="2979697" cy="767877"/>
          </a:xfrm>
          <a:custGeom>
            <a:rect b="b" l="l" r="r" t="t"/>
            <a:pathLst>
              <a:path extrusionOk="0" h="834649" w="166929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585833" y="0"/>
                </a:lnTo>
                <a:cubicBezTo>
                  <a:pt x="1631929" y="0"/>
                  <a:pt x="1669298" y="37369"/>
                  <a:pt x="1669298" y="83465"/>
                </a:cubicBezTo>
                <a:lnTo>
                  <a:pt x="1669298" y="751184"/>
                </a:lnTo>
                <a:cubicBezTo>
                  <a:pt x="1669298" y="797280"/>
                  <a:pt x="1631929" y="834649"/>
                  <a:pt x="158583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rgbClr val="FF655C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7925" lIns="119675" spcFirstLastPara="1" rIns="119675" wrap="square" tIns="879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Seconds generation</a:t>
            </a:r>
            <a:endParaRPr b="1"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3" name="Google Shape;323;p30"/>
          <p:cNvSpPr/>
          <p:nvPr/>
        </p:nvSpPr>
        <p:spPr>
          <a:xfrm>
            <a:off x="3724204" y="1501457"/>
            <a:ext cx="297900" cy="57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  <a:lnTo>
                  <a:pt x="67257" y="120000"/>
                </a:lnTo>
              </a:path>
            </a:pathLst>
          </a:custGeom>
          <a:noFill/>
          <a:ln cap="flat" cmpd="sng" w="9525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4" name="Google Shape;324;p30"/>
          <p:cNvSpPr/>
          <p:nvPr/>
        </p:nvSpPr>
        <p:spPr>
          <a:xfrm>
            <a:off x="3891133" y="1693483"/>
            <a:ext cx="2383757" cy="767877"/>
          </a:xfrm>
          <a:custGeom>
            <a:rect b="b" l="l" r="r" t="t"/>
            <a:pathLst>
              <a:path extrusionOk="0" h="834649" w="133543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251973" y="0"/>
                </a:lnTo>
                <a:cubicBezTo>
                  <a:pt x="1298069" y="0"/>
                  <a:pt x="1335438" y="37369"/>
                  <a:pt x="1335438" y="83465"/>
                </a:cubicBezTo>
                <a:lnTo>
                  <a:pt x="1335438" y="751184"/>
                </a:lnTo>
                <a:cubicBezTo>
                  <a:pt x="1335438" y="797280"/>
                  <a:pt x="1298069" y="834649"/>
                  <a:pt x="125197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 cap="flat" cmpd="sng" w="9525">
            <a:solidFill>
              <a:srgbClr val="38B7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2850" lIns="112075" spcFirstLastPara="1" rIns="112075" wrap="square" tIns="828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Lamotrigine</a:t>
            </a:r>
            <a:endParaRPr b="1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5" name="Google Shape;325;p30"/>
          <p:cNvSpPr/>
          <p:nvPr/>
        </p:nvSpPr>
        <p:spPr>
          <a:xfrm>
            <a:off x="3724204" y="1501457"/>
            <a:ext cx="297900" cy="153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  <a:lnTo>
                  <a:pt x="67257" y="120000"/>
                </a:lnTo>
              </a:path>
            </a:pathLst>
          </a:custGeom>
          <a:noFill/>
          <a:ln cap="flat" cmpd="sng" w="9525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6" name="Google Shape;326;p30"/>
          <p:cNvSpPr/>
          <p:nvPr/>
        </p:nvSpPr>
        <p:spPr>
          <a:xfrm>
            <a:off x="3891133" y="2653618"/>
            <a:ext cx="2383757" cy="767877"/>
          </a:xfrm>
          <a:custGeom>
            <a:rect b="b" l="l" r="r" t="t"/>
            <a:pathLst>
              <a:path extrusionOk="0" h="834649" w="133543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251973" y="0"/>
                </a:lnTo>
                <a:cubicBezTo>
                  <a:pt x="1298069" y="0"/>
                  <a:pt x="1335438" y="37369"/>
                  <a:pt x="1335438" y="83465"/>
                </a:cubicBezTo>
                <a:lnTo>
                  <a:pt x="1335438" y="751184"/>
                </a:lnTo>
                <a:cubicBezTo>
                  <a:pt x="1335438" y="797280"/>
                  <a:pt x="1298069" y="834649"/>
                  <a:pt x="125197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 cap="flat" cmpd="sng" w="9525">
            <a:solidFill>
              <a:srgbClr val="38B7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2850" lIns="112075" spcFirstLastPara="1" rIns="112075" wrap="square" tIns="828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Topiramate</a:t>
            </a:r>
            <a:endParaRPr b="1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7" name="Google Shape;327;p30"/>
          <p:cNvSpPr/>
          <p:nvPr/>
        </p:nvSpPr>
        <p:spPr>
          <a:xfrm>
            <a:off x="3724204" y="1501457"/>
            <a:ext cx="297900" cy="249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  <a:lnTo>
                  <a:pt x="67257" y="120000"/>
                </a:lnTo>
              </a:path>
            </a:pathLst>
          </a:custGeom>
          <a:noFill/>
          <a:ln cap="flat" cmpd="sng" w="9525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8" name="Google Shape;328;p30"/>
          <p:cNvSpPr/>
          <p:nvPr/>
        </p:nvSpPr>
        <p:spPr>
          <a:xfrm>
            <a:off x="3891133" y="3613751"/>
            <a:ext cx="2383757" cy="767877"/>
          </a:xfrm>
          <a:custGeom>
            <a:rect b="b" l="l" r="r" t="t"/>
            <a:pathLst>
              <a:path extrusionOk="0" h="834649" w="133543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251973" y="0"/>
                </a:lnTo>
                <a:cubicBezTo>
                  <a:pt x="1298069" y="0"/>
                  <a:pt x="1335438" y="37369"/>
                  <a:pt x="1335438" y="83465"/>
                </a:cubicBezTo>
                <a:lnTo>
                  <a:pt x="1335438" y="751184"/>
                </a:lnTo>
                <a:cubicBezTo>
                  <a:pt x="1335438" y="797280"/>
                  <a:pt x="1298069" y="834649"/>
                  <a:pt x="125197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 cap="flat" cmpd="sng" w="9525">
            <a:solidFill>
              <a:srgbClr val="38B7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7925" lIns="119675" spcFirstLastPara="1" rIns="119675" wrap="square" tIns="879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Levetiracetam</a:t>
            </a:r>
            <a:endParaRPr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9" name="Google Shape;329;p30"/>
          <p:cNvSpPr/>
          <p:nvPr/>
        </p:nvSpPr>
        <p:spPr>
          <a:xfrm>
            <a:off x="3724204" y="1501457"/>
            <a:ext cx="297900" cy="3456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  <a:lnTo>
                  <a:pt x="67257" y="120000"/>
                </a:lnTo>
              </a:path>
            </a:pathLst>
          </a:custGeom>
          <a:noFill/>
          <a:ln cap="flat" cmpd="sng" w="9525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30" name="Google Shape;330;p30"/>
          <p:cNvSpPr/>
          <p:nvPr/>
        </p:nvSpPr>
        <p:spPr>
          <a:xfrm>
            <a:off x="3891133" y="4573886"/>
            <a:ext cx="2383757" cy="767877"/>
          </a:xfrm>
          <a:custGeom>
            <a:rect b="b" l="l" r="r" t="t"/>
            <a:pathLst>
              <a:path extrusionOk="0" h="834649" w="133543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251973" y="0"/>
                </a:lnTo>
                <a:cubicBezTo>
                  <a:pt x="1298069" y="0"/>
                  <a:pt x="1335438" y="37369"/>
                  <a:pt x="1335438" y="83465"/>
                </a:cubicBezTo>
                <a:lnTo>
                  <a:pt x="1335438" y="751184"/>
                </a:lnTo>
                <a:cubicBezTo>
                  <a:pt x="1335438" y="797280"/>
                  <a:pt x="1298069" y="834649"/>
                  <a:pt x="125197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 cap="flat" cmpd="sng" w="9525">
            <a:solidFill>
              <a:srgbClr val="38B7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7925" lIns="119675" spcFirstLastPara="1" rIns="119675" wrap="square" tIns="879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Gabapentin</a:t>
            </a:r>
            <a:endParaRPr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1" name="Google Shape;331;p30"/>
          <p:cNvSpPr/>
          <p:nvPr/>
        </p:nvSpPr>
        <p:spPr>
          <a:xfrm>
            <a:off x="3724204" y="1501457"/>
            <a:ext cx="297900" cy="4416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  <a:lnTo>
                  <a:pt x="67257" y="120000"/>
                </a:lnTo>
              </a:path>
            </a:pathLst>
          </a:custGeom>
          <a:noFill/>
          <a:ln cap="flat" cmpd="sng" w="9525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32" name="Google Shape;332;p30"/>
          <p:cNvSpPr/>
          <p:nvPr/>
        </p:nvSpPr>
        <p:spPr>
          <a:xfrm>
            <a:off x="3891133" y="5534019"/>
            <a:ext cx="2383757" cy="767877"/>
          </a:xfrm>
          <a:custGeom>
            <a:rect b="b" l="l" r="r" t="t"/>
            <a:pathLst>
              <a:path extrusionOk="0" h="834649" w="133543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251973" y="0"/>
                </a:lnTo>
                <a:cubicBezTo>
                  <a:pt x="1298069" y="0"/>
                  <a:pt x="1335438" y="37369"/>
                  <a:pt x="1335438" y="83465"/>
                </a:cubicBezTo>
                <a:lnTo>
                  <a:pt x="1335438" y="751184"/>
                </a:lnTo>
                <a:cubicBezTo>
                  <a:pt x="1335438" y="797280"/>
                  <a:pt x="1298069" y="834649"/>
                  <a:pt x="125197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 cap="flat" cmpd="sng" w="9525">
            <a:solidFill>
              <a:srgbClr val="38B7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7925" lIns="119675" spcFirstLastPara="1" rIns="119675" wrap="square" tIns="879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Vigabatrin</a:t>
            </a:r>
            <a:endParaRPr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3" name="Google Shape;333;p30"/>
          <p:cNvSpPr/>
          <p:nvPr/>
        </p:nvSpPr>
        <p:spPr>
          <a:xfrm>
            <a:off x="3724204" y="1501457"/>
            <a:ext cx="297900" cy="537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  <a:lnTo>
                  <a:pt x="67257" y="120000"/>
                </a:lnTo>
              </a:path>
            </a:pathLst>
          </a:custGeom>
          <a:noFill/>
          <a:ln cap="flat" cmpd="sng" w="9525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34" name="Google Shape;334;p30"/>
          <p:cNvSpPr/>
          <p:nvPr/>
        </p:nvSpPr>
        <p:spPr>
          <a:xfrm>
            <a:off x="3891133" y="6494153"/>
            <a:ext cx="2383757" cy="767877"/>
          </a:xfrm>
          <a:custGeom>
            <a:rect b="b" l="l" r="r" t="t"/>
            <a:pathLst>
              <a:path extrusionOk="0" h="834649" w="133543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251973" y="0"/>
                </a:lnTo>
                <a:cubicBezTo>
                  <a:pt x="1298069" y="0"/>
                  <a:pt x="1335438" y="37369"/>
                  <a:pt x="1335438" y="83465"/>
                </a:cubicBezTo>
                <a:lnTo>
                  <a:pt x="1335438" y="751184"/>
                </a:lnTo>
                <a:cubicBezTo>
                  <a:pt x="1335438" y="797280"/>
                  <a:pt x="1298069" y="834649"/>
                  <a:pt x="125197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 cap="flat" cmpd="sng" w="9525">
            <a:solidFill>
              <a:srgbClr val="38B7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7925" lIns="119675" spcFirstLastPara="1" rIns="119675" wrap="square" tIns="879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Felbamate</a:t>
            </a:r>
            <a:endParaRPr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5" name="Google Shape;335;p30"/>
          <p:cNvSpPr/>
          <p:nvPr/>
        </p:nvSpPr>
        <p:spPr>
          <a:xfrm>
            <a:off x="3724204" y="1501457"/>
            <a:ext cx="297900" cy="63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  <a:lnTo>
                  <a:pt x="67257" y="120000"/>
                </a:lnTo>
              </a:path>
            </a:pathLst>
          </a:custGeom>
          <a:noFill/>
          <a:ln cap="flat" cmpd="sng" w="9525">
            <a:solidFill>
              <a:srgbClr val="2B918D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36" name="Google Shape;336;p30"/>
          <p:cNvSpPr/>
          <p:nvPr/>
        </p:nvSpPr>
        <p:spPr>
          <a:xfrm>
            <a:off x="3891133" y="7454287"/>
            <a:ext cx="2383757" cy="767877"/>
          </a:xfrm>
          <a:custGeom>
            <a:rect b="b" l="l" r="r" t="t"/>
            <a:pathLst>
              <a:path extrusionOk="0" h="834649" w="1335438">
                <a:moveTo>
                  <a:pt x="0" y="83465"/>
                </a:moveTo>
                <a:cubicBezTo>
                  <a:pt x="0" y="37369"/>
                  <a:pt x="37369" y="0"/>
                  <a:pt x="83465" y="0"/>
                </a:cubicBezTo>
                <a:lnTo>
                  <a:pt x="1251973" y="0"/>
                </a:lnTo>
                <a:cubicBezTo>
                  <a:pt x="1298069" y="0"/>
                  <a:pt x="1335438" y="37369"/>
                  <a:pt x="1335438" y="83465"/>
                </a:cubicBezTo>
                <a:lnTo>
                  <a:pt x="1335438" y="751184"/>
                </a:lnTo>
                <a:cubicBezTo>
                  <a:pt x="1335438" y="797280"/>
                  <a:pt x="1298069" y="834649"/>
                  <a:pt x="1251973" y="834649"/>
                </a:cubicBezTo>
                <a:lnTo>
                  <a:pt x="83465" y="834649"/>
                </a:lnTo>
                <a:cubicBezTo>
                  <a:pt x="37369" y="834649"/>
                  <a:pt x="0" y="797280"/>
                  <a:pt x="0" y="751184"/>
                </a:cubicBezTo>
                <a:lnTo>
                  <a:pt x="0" y="83465"/>
                </a:lnTo>
                <a:close/>
              </a:path>
            </a:pathLst>
          </a:custGeom>
          <a:solidFill>
            <a:schemeClr val="lt1">
              <a:alpha val="89803"/>
            </a:schemeClr>
          </a:solidFill>
          <a:ln cap="flat" cmpd="sng" w="9525">
            <a:solidFill>
              <a:srgbClr val="38B7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87925" lIns="119675" spcFirstLastPara="1" rIns="119675" wrap="square" tIns="879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Zonisamide</a:t>
            </a:r>
            <a:endParaRPr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7" name="Google Shape;337;p30"/>
          <p:cNvSpPr txBox="1"/>
          <p:nvPr/>
        </p:nvSpPr>
        <p:spPr>
          <a:xfrm>
            <a:off x="4348326" y="8999079"/>
            <a:ext cx="2382600" cy="708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Differ from the 1</a:t>
            </a:r>
            <a:r>
              <a:rPr baseline="30000"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</a:t>
            </a:r>
            <a:r>
              <a:rPr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generation in the effect on microsomal enzymes, most of the 2</a:t>
            </a:r>
            <a:r>
              <a:rPr baseline="30000"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nd</a:t>
            </a:r>
            <a:r>
              <a:rPr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gen drugs don’t have this effect </a:t>
            </a:r>
            <a:endParaRPr sz="10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8" name="Google Shape;338;p30"/>
          <p:cNvSpPr txBox="1"/>
          <p:nvPr/>
        </p:nvSpPr>
        <p:spPr>
          <a:xfrm>
            <a:off x="160775" y="8010950"/>
            <a:ext cx="3131700" cy="1807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lg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Mnemonics:</a:t>
            </a:r>
            <a:endParaRPr b="1"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F6B26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-Pheny</a:t>
            </a: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toin: </a:t>
            </a:r>
            <a:endParaRPr b="1"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(ADRs:gingival) </a:t>
            </a:r>
            <a:r>
              <a:rPr b="1" lang="en-US" sz="1000">
                <a:solidFill>
                  <a:srgbClr val="F6B26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فيني؟ </a:t>
            </a: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ب جينجيفال </a:t>
            </a:r>
            <a:endParaRPr b="1"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-</a:t>
            </a:r>
            <a:r>
              <a:rPr b="1" lang="en-US" sz="1000">
                <a:solidFill>
                  <a:srgbClr val="F6B26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Carb</a:t>
            </a: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amazepine:</a:t>
            </a:r>
            <a:endParaRPr b="1"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تعطشين </a:t>
            </a:r>
            <a:r>
              <a:rPr b="1" lang="en-US" sz="1000">
                <a:solidFill>
                  <a:srgbClr val="F6B26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carb</a:t>
            </a: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لما تأكلين </a:t>
            </a:r>
            <a:endParaRPr b="1"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(ADRs: hyponatremia &amp; water intoxication) </a:t>
            </a:r>
            <a:endParaRPr b="1"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b="1" lang="en-US" sz="1000">
                <a:solidFill>
                  <a:srgbClr val="F6B26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Lamo</a:t>
            </a: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trigine</a:t>
            </a:r>
            <a:endParaRPr b="1"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(ADRs: skin rash)</a:t>
            </a:r>
            <a:r>
              <a:rPr b="1" lang="en-US" sz="1000">
                <a:solidFill>
                  <a:srgbClr val="F6B26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لمو</a:t>
            </a: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(لمى) تستخدم كريم جونسون لبشرتها </a:t>
            </a:r>
            <a:endParaRPr b="1"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b="1" lang="en-US" sz="1000">
                <a:solidFill>
                  <a:srgbClr val="F6B26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Topi</a:t>
            </a:r>
            <a:r>
              <a:rPr b="1" lang="en-US" sz="10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ramate</a:t>
            </a:r>
            <a:endParaRPr b="1" sz="10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F6B26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توبي(ثوبي)</a:t>
            </a:r>
            <a:r>
              <a:rPr b="1" lang="en-US" sz="10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رميت</a:t>
            </a: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ه لأنه صار وسيع</a:t>
            </a:r>
            <a:endParaRPr b="1"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(ADRs: weight loss)</a:t>
            </a:r>
            <a:endParaRPr b="1"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b="1"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3" name="Google Shape;343;p31"/>
          <p:cNvGraphicFramePr/>
          <p:nvPr/>
        </p:nvGraphicFramePr>
        <p:xfrm>
          <a:off x="0" y="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{7FDB5469-925A-46BD-8802-1C4A9187182A}</a:tableStyleId>
              </a:tblPr>
              <a:tblGrid>
                <a:gridCol w="584475"/>
                <a:gridCol w="3784875"/>
                <a:gridCol w="2488650"/>
              </a:tblGrid>
              <a:tr h="471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200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45725" marB="45725" marR="91450" marL="91450" anchor="ctr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200" u="none" cap="none" strike="noStrike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b="1" baseline="30000" lang="en-US" sz="2200" u="none" cap="none" strike="noStrike">
                          <a:solidFill>
                            <a:srgbClr val="FFFF00"/>
                          </a:solidFill>
                        </a:rPr>
                        <a:t>st</a:t>
                      </a:r>
                      <a:r>
                        <a:rPr b="1" lang="en-US" sz="2200" u="none" cap="none" strike="noStrike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b="1" lang="en-US" sz="2200" u="none" cap="none" strike="noStrike">
                          <a:solidFill>
                            <a:schemeClr val="lt1"/>
                          </a:solidFill>
                        </a:rPr>
                        <a:t>Generation</a:t>
                      </a:r>
                      <a:endParaRPr b="0" sz="2200" u="none" cap="none" strike="noStrike">
                        <a:solidFill>
                          <a:srgbClr val="D8D8D8"/>
                        </a:solidFill>
                      </a:endParaRPr>
                    </a:p>
                  </a:txBody>
                  <a:tcPr marT="45725" marB="45725" marR="91450" marL="91450" anchor="ctr">
                    <a:solidFill>
                      <a:schemeClr val="accent1"/>
                    </a:solidFill>
                  </a:tcPr>
                </a:tc>
                <a:tc hMerge="1"/>
              </a:tr>
              <a:tr h="5094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/>
                        <a:t>Drug</a:t>
                      </a:r>
                      <a:endParaRPr b="1" sz="1100" u="none" cap="none" strike="noStrike">
                        <a:solidFill>
                          <a:schemeClr val="accent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accent2"/>
                          </a:solidFill>
                        </a:rPr>
                        <a:t>Fosphenytoin</a:t>
                      </a:r>
                      <a:endParaRPr b="1" sz="1800" u="none" cap="none" strike="noStrike">
                        <a:solidFill>
                          <a:schemeClr val="accent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EE0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accent2"/>
                          </a:solidFill>
                        </a:rPr>
                        <a:t>Phenytoin</a:t>
                      </a:r>
                      <a:endParaRPr b="1" sz="1800" u="none" cap="none" strike="noStrike">
                        <a:solidFill>
                          <a:schemeClr val="accent2"/>
                        </a:solidFill>
                      </a:endParaRPr>
                    </a:p>
                  </a:txBody>
                  <a:tcPr marT="45725" marB="45725" marR="91450" marL="91450" anchor="ctr"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7FC84"/>
                    </a:solidFill>
                  </a:tcPr>
                </a:tc>
              </a:tr>
              <a:tr h="1347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- </a:t>
                      </a:r>
                      <a:r>
                        <a:rPr b="1" lang="en-US" sz="1400" u="none" cap="none" strike="noStrike"/>
                        <a:t>Blockade</a:t>
                      </a:r>
                      <a:r>
                        <a:rPr lang="en-US" sz="1400" u="none" cap="none" strike="noStrike"/>
                        <a:t> of </a:t>
                      </a:r>
                      <a:r>
                        <a:rPr b="1" lang="en-US" sz="1400" u="none" cap="none" strike="noStrike"/>
                        <a:t>Na</a:t>
                      </a:r>
                      <a:r>
                        <a:rPr b="1" baseline="30000" lang="en-US" sz="1400" u="none" cap="none" strike="noStrike"/>
                        <a:t>+</a:t>
                      </a:r>
                      <a:r>
                        <a:rPr b="1" lang="en-US" sz="1400" u="none" cap="none" strike="noStrike"/>
                        <a:t> &amp; Ca</a:t>
                      </a:r>
                      <a:r>
                        <a:rPr b="1" baseline="30000" lang="en-US" sz="1400" u="none" cap="none" strike="noStrike"/>
                        <a:t>2+</a:t>
                      </a:r>
                      <a:r>
                        <a:rPr b="1" lang="en-US" sz="1400" u="none" cap="none" strike="noStrike"/>
                        <a:t> </a:t>
                      </a:r>
                      <a:r>
                        <a:rPr lang="en-US" sz="1400" u="sng" cap="none" strike="noStrike"/>
                        <a:t>in</a:t>
                      </a:r>
                      <a:r>
                        <a:rPr lang="en-US" sz="1400" u="none" cap="none" strike="noStrike"/>
                        <a:t>flux into neuronal axon.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/>
                        <a:t>- </a:t>
                      </a:r>
                      <a:r>
                        <a:rPr b="1" lang="en-US" sz="1400" u="none" cap="none" strike="noStrike"/>
                        <a:t>Inhibit the release </a:t>
                      </a:r>
                      <a:r>
                        <a:rPr lang="en-US" sz="1400" u="none" cap="none" strike="noStrike"/>
                        <a:t>of </a:t>
                      </a:r>
                      <a:r>
                        <a:rPr b="1" lang="en-US" sz="1400" u="none" cap="none" strike="noStrike"/>
                        <a:t>excitatory</a:t>
                      </a:r>
                      <a:r>
                        <a:rPr lang="en-US" sz="1400" u="none" cap="none" strike="noStrike"/>
                        <a:t> transmitters 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/>
                        <a:t>- </a:t>
                      </a:r>
                      <a:r>
                        <a:rPr b="1" lang="en-US" sz="1400" u="none" cap="none" strike="noStrike"/>
                        <a:t>Potentiate</a:t>
                      </a:r>
                      <a:r>
                        <a:rPr lang="en-US" sz="1400" u="none" cap="none" strike="noStrike"/>
                        <a:t> the action of </a:t>
                      </a: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GABA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.  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 hMerge="1"/>
              </a:tr>
              <a:tr h="3740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E95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ourier New"/>
                        <a:buChar char="o"/>
                      </a:pPr>
                      <a:r>
                        <a:rPr b="1" lang="en-US" sz="1400" u="none" cap="none" strike="noStrike">
                          <a:solidFill>
                            <a:srgbClr val="FF0000"/>
                          </a:solidFill>
                        </a:rPr>
                        <a:t>Parenteral form of </a:t>
                      </a:r>
                      <a:r>
                        <a:rPr b="1" lang="en-US" sz="1400" u="none" cap="none" strike="noStrike">
                          <a:solidFill>
                            <a:schemeClr val="accent2"/>
                          </a:solidFill>
                        </a:rPr>
                        <a:t>phenytoin</a:t>
                      </a:r>
                      <a:r>
                        <a:rPr b="1" lang="en-US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b="1" lang="en-US"/>
                        <a:t>(</a:t>
                      </a:r>
                      <a:r>
                        <a:rPr lang="en-US"/>
                        <a:t>IV &amp; IM)</a:t>
                      </a:r>
                      <a:endParaRPr/>
                    </a:p>
                    <a:p>
                      <a:pPr indent="-1968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accent2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o"/>
                      </a:pPr>
                      <a:r>
                        <a:rPr lang="en-US" sz="1400" u="none" cap="none" strike="noStrike"/>
                        <a:t>A </a:t>
                      </a:r>
                      <a:r>
                        <a:rPr lang="en-US" sz="1400" u="sng" cap="none" strike="noStrike"/>
                        <a:t>Pro</a:t>
                      </a:r>
                      <a:r>
                        <a:rPr lang="en-US" sz="1400" u="none" cap="none" strike="noStrike"/>
                        <a:t>drug.</a:t>
                      </a:r>
                      <a:endParaRPr/>
                    </a:p>
                    <a:p>
                      <a:pPr indent="-1968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Char char="o"/>
                      </a:pPr>
                      <a:r>
                        <a:rPr lang="en-US" sz="1400" u="none" cap="none" strike="noStrike"/>
                        <a:t>rapidly converted to </a:t>
                      </a:r>
                      <a:r>
                        <a:rPr b="1" lang="en-US" sz="1400" u="none" cap="none" strike="noStrike">
                          <a:solidFill>
                            <a:schemeClr val="accent2"/>
                          </a:solidFill>
                        </a:rPr>
                        <a:t>phenytoin</a:t>
                      </a:r>
                      <a:r>
                        <a:rPr lang="en-US" sz="1400" u="none" cap="none" strike="noStrike"/>
                        <a:t> in the body.</a:t>
                      </a:r>
                      <a:endParaRPr sz="1400" u="none" cap="none" strike="noStrike"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Char char="o"/>
                      </a:pPr>
                      <a:r>
                        <a:rPr b="1" lang="en-US"/>
                        <a:t>Advantage over</a:t>
                      </a:r>
                      <a:r>
                        <a:rPr lang="en-US"/>
                        <a:t> </a:t>
                      </a:r>
                      <a:r>
                        <a:rPr b="1" lang="en-US">
                          <a:solidFill>
                            <a:schemeClr val="accent2"/>
                          </a:solidFill>
                        </a:rPr>
                        <a:t>phenytoin</a:t>
                      </a:r>
                      <a:r>
                        <a:rPr b="1" lang="en-US"/>
                        <a:t>: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o"/>
                      </a:pPr>
                      <a:r>
                        <a:rPr lang="en-US"/>
                        <a:t>more rapid IV administration than </a:t>
                      </a:r>
                      <a:r>
                        <a:rPr b="1" lang="en-US">
                          <a:solidFill>
                            <a:schemeClr val="accent2"/>
                          </a:solidFill>
                        </a:rPr>
                        <a:t>phenytoin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o"/>
                      </a:pPr>
                      <a:r>
                        <a:rPr lang="en-US"/>
                        <a:t>may be administered by IM injection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o"/>
                      </a:pPr>
                      <a:r>
                        <a:rPr b="1" lang="en-US">
                          <a:solidFill>
                            <a:srgbClr val="FF0000"/>
                          </a:solidFill>
                        </a:rPr>
                        <a:t>Lower</a:t>
                      </a:r>
                      <a:r>
                        <a:rPr lang="en-US"/>
                        <a:t> local tissue and</a:t>
                      </a:r>
                      <a:r>
                        <a:rPr b="1" lang="en-US">
                          <a:solidFill>
                            <a:srgbClr val="FF0000"/>
                          </a:solidFill>
                        </a:rPr>
                        <a:t> cardiac toxicity</a:t>
                      </a:r>
                      <a:r>
                        <a:rPr lang="en-US"/>
                        <a:t> than </a:t>
                      </a:r>
                      <a:r>
                        <a:rPr b="1" lang="en-US">
                          <a:solidFill>
                            <a:schemeClr val="accent2"/>
                          </a:solidFill>
                        </a:rPr>
                        <a:t>phenytoin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o"/>
                      </a:pPr>
                      <a:r>
                        <a:rPr lang="en-US"/>
                        <a:t>Less pain and phlebitis at injection site than </a:t>
                      </a:r>
                      <a:r>
                        <a:rPr b="1" lang="en-US">
                          <a:solidFill>
                            <a:schemeClr val="accent2"/>
                          </a:solidFill>
                        </a:rPr>
                        <a:t>phenytoin</a:t>
                      </a:r>
                      <a:r>
                        <a:rPr lang="en-US"/>
                        <a:t>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o"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Given orally, well absorbed from GIT</a:t>
                      </a:r>
                      <a:r>
                        <a:rPr lang="en-US" sz="1400" u="none" cap="none" strike="noStrike">
                          <a:solidFill>
                            <a:srgbClr val="7F7F7F"/>
                          </a:solidFill>
                        </a:rPr>
                        <a:t>.(most drugs here are taken orally)</a:t>
                      </a:r>
                      <a:endParaRPr/>
                    </a:p>
                    <a:p>
                      <a:pPr indent="-1333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ourier New"/>
                        <a:buNone/>
                      </a:pPr>
                      <a:r>
                        <a:t/>
                      </a:r>
                      <a:endParaRPr sz="600" u="none" cap="none" strike="noStrike">
                        <a:solidFill>
                          <a:srgbClr val="7F7F7F"/>
                        </a:solidFill>
                      </a:endParaRPr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Char char="o"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Also available</a:t>
                      </a:r>
                      <a:r>
                        <a:rPr lang="en-US"/>
                        <a:t> as capsule &amp;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IV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 </a:t>
                      </a:r>
                      <a:endParaRPr/>
                    </a:p>
                    <a:p>
                      <a:pPr indent="-2476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ourier New"/>
                        <a:buNone/>
                      </a:pPr>
                      <a:r>
                        <a:t/>
                      </a:r>
                      <a:endParaRPr sz="6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ourier New"/>
                        <a:buChar char="o"/>
                      </a:pPr>
                      <a:r>
                        <a:rPr b="1" lang="en-US" sz="1400" u="none" cap="none" strike="noStrike"/>
                        <a:t>Enzyme</a:t>
                      </a:r>
                      <a:r>
                        <a:rPr b="1" lang="en-US" sz="140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b="1" lang="en-US" sz="1400" u="sng" cap="none" strike="noStrike">
                          <a:solidFill>
                            <a:srgbClr val="FF0000"/>
                          </a:solidFill>
                        </a:rPr>
                        <a:t>inducer</a:t>
                      </a:r>
                      <a:r>
                        <a:rPr b="1" lang="en-US" sz="1400" u="none" cap="none" strike="noStrike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n-US" sz="1400" u="none" cap="none" strike="noStrike">
                          <a:solidFill>
                            <a:srgbClr val="7F7F7F"/>
                          </a:solidFill>
                        </a:rPr>
                        <a:t>(increase its metabolism → the action decreases)</a:t>
                      </a:r>
                      <a:endParaRPr/>
                    </a:p>
                    <a:p>
                      <a:pPr indent="-1333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ourier New"/>
                        <a:buNone/>
                      </a:pPr>
                      <a:r>
                        <a:t/>
                      </a:r>
                      <a:endParaRPr sz="600" u="none" cap="none" strike="noStrike">
                        <a:solidFill>
                          <a:srgbClr val="7F7F7F"/>
                        </a:solidFill>
                      </a:endParaRPr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o"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Metabolized by the liver to inactive metabolites.</a:t>
                      </a:r>
                      <a:endParaRPr/>
                    </a:p>
                    <a:p>
                      <a:pPr indent="-1333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ourier New"/>
                        <a:buNone/>
                      </a:pPr>
                      <a:r>
                        <a:t/>
                      </a:r>
                      <a:endParaRPr sz="6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o"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Half life approx. 20 hr.</a:t>
                      </a:r>
                      <a:endParaRPr/>
                    </a:p>
                    <a:p>
                      <a:pPr indent="-1333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ourier New"/>
                        <a:buNone/>
                      </a:pPr>
                      <a:r>
                        <a:t/>
                      </a:r>
                      <a:endParaRPr sz="6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o"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Excreted in urine.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36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80E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-274320" lvl="0" marL="27432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●"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Partial and generalized tonic-clonic seizures.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400"/>
                        <a:buFont typeface="Noto Sans Symbol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endParaRPr/>
                    </a:p>
                    <a:p>
                      <a:pPr indent="-274320" lvl="0" marL="27432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●"/>
                      </a:pPr>
                      <a:r>
                        <a:rPr b="1" lang="en-US" sz="1400" u="none" cap="none" strike="noStrike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in </a:t>
                      </a: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absence seizure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.</a:t>
                      </a:r>
                      <a:endParaRPr/>
                    </a:p>
                    <a:p>
                      <a:pPr indent="-185420" lvl="0" marL="27432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-274320" lvl="0" marL="27432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●"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In</a:t>
                      </a:r>
                      <a:r>
                        <a:rPr lang="en-US" sz="140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b="1" lang="en-US" sz="1400" u="none" cap="none" strike="noStrike">
                          <a:solidFill>
                            <a:srgbClr val="FF0000"/>
                          </a:solidFill>
                        </a:rPr>
                        <a:t>status epilepticus</a:t>
                      </a:r>
                      <a:r>
                        <a:rPr lang="en-US" sz="1400" u="none" cap="none" strike="noStrike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given</a:t>
                      </a:r>
                      <a:r>
                        <a:rPr lang="en-US" sz="140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b="1" lang="en-US" sz="1400" u="none" cap="none" strike="noStrike">
                          <a:solidFill>
                            <a:srgbClr val="FF0000"/>
                          </a:solidFill>
                        </a:rPr>
                        <a:t>IV</a:t>
                      </a:r>
                      <a:r>
                        <a:rPr lang="en-US" sz="1400" u="none" cap="none" strike="noStrike">
                          <a:solidFill>
                            <a:srgbClr val="FF0000"/>
                          </a:solidFill>
                        </a:rPr>
                        <a:t>.</a:t>
                      </a:r>
                      <a:endParaRPr sz="14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 hMerge="1"/>
              </a:tr>
              <a:tr h="2469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444A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•"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Nausea or vomiting.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•"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Neurological like headache, vertigo, ataxia, diplopia , nystagmus.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•"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Sedation</a:t>
                      </a:r>
                      <a:r>
                        <a:rPr lang="en-US"/>
                        <a:t> </a:t>
                      </a:r>
                      <a:r>
                        <a:rPr lang="en-US">
                          <a:solidFill>
                            <a:schemeClr val="accent1"/>
                          </a:solidFill>
                        </a:rPr>
                        <a:t>due to increased GABA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b="1" lang="en-US" sz="1400" u="sng" cap="none" strike="noStrike">
                          <a:solidFill>
                            <a:srgbClr val="FF0000"/>
                          </a:solidFill>
                        </a:rPr>
                        <a:t>Gum</a:t>
                      </a:r>
                      <a:r>
                        <a:rPr b="1" lang="en-US" u="sng">
                          <a:solidFill>
                            <a:srgbClr val="FF0000"/>
                          </a:solidFill>
                        </a:rPr>
                        <a:t>(gingival) </a:t>
                      </a:r>
                      <a:r>
                        <a:rPr b="1" lang="en-US" sz="1400" u="sng" cap="none" strike="noStrike">
                          <a:solidFill>
                            <a:srgbClr val="FF0000"/>
                          </a:solidFill>
                        </a:rPr>
                        <a:t>hyperplasia</a:t>
                      </a:r>
                      <a:r>
                        <a:rPr b="1" lang="en-US" sz="1400" u="none" cap="none" strike="noStrike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n-US" sz="1400" u="none" cap="none" strike="noStrike">
                          <a:solidFill>
                            <a:srgbClr val="FF0000"/>
                          </a:solidFill>
                        </a:rPr>
                        <a:t>(very important)</a:t>
                      </a:r>
                      <a:endParaRPr sz="1400" u="none" cap="none" strike="noStrike">
                        <a:solidFill>
                          <a:srgbClr val="FF0000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entury Gothic"/>
                        <a:buChar char="•"/>
                      </a:pPr>
                      <a:r>
                        <a:rPr lang="en-US" sz="1400" u="none" cap="none" strike="noStrike">
                          <a:solidFill>
                            <a:srgbClr val="FF0000"/>
                          </a:solidFill>
                        </a:rPr>
                        <a:t>Hirsutism.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(</a:t>
                      </a:r>
                      <a:r>
                        <a:rPr lang="en-US" sz="900" u="none" cap="none" strike="noStrike">
                          <a:solidFill>
                            <a:schemeClr val="accent1"/>
                          </a:solidFill>
                        </a:rPr>
                        <a:t>abnormal hair growth</a:t>
                      </a:r>
                      <a:r>
                        <a:rPr lang="en-US" sz="900">
                          <a:solidFill>
                            <a:schemeClr val="accent1"/>
                          </a:solidFill>
                        </a:rPr>
                        <a:t>, not a good option in females </a:t>
                      </a: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</a:rPr>
                        <a:t>)</a:t>
                      </a:r>
                      <a:endParaRPr sz="9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•"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Acne. </a:t>
                      </a:r>
                      <a:r>
                        <a:rPr lang="en-US" sz="1200" u="none" cap="none" strike="noStrike">
                          <a:solidFill>
                            <a:schemeClr val="accent3"/>
                          </a:solidFill>
                        </a:rPr>
                        <a:t>(حب الشباب)</a:t>
                      </a:r>
                      <a:endParaRPr sz="1200" u="none" cap="none" strike="noStrike">
                        <a:solidFill>
                          <a:schemeClr val="accent3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entury Gothic"/>
                        <a:buChar char="•"/>
                      </a:pPr>
                      <a:r>
                        <a:rPr lang="en-US" sz="1400" u="none" cap="none" strike="noStrike">
                          <a:solidFill>
                            <a:srgbClr val="FF0000"/>
                          </a:solidFill>
                        </a:rPr>
                        <a:t>Folic acid deficiency. (megaloblastic anemia)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entury Gothic"/>
                        <a:buChar char="•"/>
                      </a:pPr>
                      <a:r>
                        <a:rPr lang="en-US" sz="1400" u="none" cap="none" strike="noStrike">
                          <a:solidFill>
                            <a:srgbClr val="FF0000"/>
                          </a:solidFill>
                        </a:rPr>
                        <a:t>Vit D deficiency → (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osteomalacia</a:t>
                      </a:r>
                      <a:r>
                        <a:rPr lang="en-US" sz="1400" u="none" cap="none" strike="noStrike">
                          <a:solidFill>
                            <a:srgbClr val="FF0000"/>
                          </a:solidFill>
                        </a:rPr>
                        <a:t>)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•"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Teratogenic effects. </a:t>
                      </a:r>
                      <a:r>
                        <a:rPr lang="en-US" sz="800" u="none" cap="none" strike="noStrike">
                          <a:solidFill>
                            <a:schemeClr val="dk1"/>
                          </a:solidFill>
                        </a:rPr>
                        <a:t>(</a:t>
                      </a:r>
                      <a:r>
                        <a:rPr lang="en-US" sz="800" u="none" cap="none" strike="noStrike">
                          <a:solidFill>
                            <a:schemeClr val="accent1"/>
                          </a:solidFill>
                        </a:rPr>
                        <a:t>very common side effect in all </a:t>
                      </a:r>
                      <a:r>
                        <a:rPr lang="en-US" sz="800">
                          <a:solidFill>
                            <a:schemeClr val="accent1"/>
                          </a:solidFill>
                        </a:rPr>
                        <a:t>antiepileptics</a:t>
                      </a:r>
                      <a:r>
                        <a:rPr lang="en-US" sz="800" u="none" cap="none" strike="noStrike">
                          <a:solidFill>
                            <a:schemeClr val="dk1"/>
                          </a:solidFill>
                        </a:rPr>
                        <a:t>)</a:t>
                      </a:r>
                      <a:endParaRPr sz="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 hMerge="1"/>
              </a:tr>
            </a:tbl>
          </a:graphicData>
        </a:graphic>
      </p:graphicFrame>
      <p:pic>
        <p:nvPicPr>
          <p:cNvPr descr="gingival hyperplasia" id="344" name="Google Shape;344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81100" y="8265600"/>
            <a:ext cx="1632125" cy="1416625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31"/>
          <p:cNvSpPr txBox="1"/>
          <p:nvPr/>
        </p:nvSpPr>
        <p:spPr>
          <a:xfrm rot="-5400000">
            <a:off x="-233250" y="1252425"/>
            <a:ext cx="1143000" cy="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Mech. of action</a:t>
            </a:r>
            <a:endParaRPr b="1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6" name="Google Shape;346;p31"/>
          <p:cNvSpPr txBox="1"/>
          <p:nvPr/>
        </p:nvSpPr>
        <p:spPr>
          <a:xfrm rot="-5400000">
            <a:off x="-203550" y="3518250"/>
            <a:ext cx="1485900" cy="8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17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P.K</a:t>
            </a:r>
            <a:endParaRPr b="1" sz="17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7" name="Google Shape;347;p31"/>
          <p:cNvSpPr txBox="1"/>
          <p:nvPr/>
        </p:nvSpPr>
        <p:spPr>
          <a:xfrm rot="-5400000">
            <a:off x="-221175" y="6355275"/>
            <a:ext cx="1066800" cy="5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12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Therapeutic Uses</a:t>
            </a:r>
            <a:endParaRPr b="1" sz="12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8" name="Google Shape;348;p31"/>
          <p:cNvSpPr txBox="1"/>
          <p:nvPr/>
        </p:nvSpPr>
        <p:spPr>
          <a:xfrm rot="-5400000">
            <a:off x="-612225" y="8000475"/>
            <a:ext cx="1733700" cy="4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entury Gothic"/>
                <a:ea typeface="Century Gothic"/>
                <a:cs typeface="Century Gothic"/>
                <a:sym typeface="Century Gothic"/>
              </a:rPr>
              <a:t>ADRs</a:t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9" name="Google Shape;349;p31"/>
          <p:cNvSpPr txBox="1"/>
          <p:nvPr/>
        </p:nvSpPr>
        <p:spPr>
          <a:xfrm>
            <a:off x="5081099" y="1019500"/>
            <a:ext cx="1776900" cy="3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M.O.A is very </a:t>
            </a:r>
            <a:r>
              <a:rPr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important </a:t>
            </a:r>
            <a:endParaRPr sz="10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5" name="Google Shape;355;p32"/>
          <p:cNvGraphicFramePr/>
          <p:nvPr/>
        </p:nvGraphicFramePr>
        <p:xfrm>
          <a:off x="1" y="-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{7FDB5469-925A-46BD-8802-1C4A9187182A}</a:tableStyleId>
              </a:tblPr>
              <a:tblGrid>
                <a:gridCol w="1284525"/>
                <a:gridCol w="5573475"/>
              </a:tblGrid>
              <a:tr h="493325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Century Gothic"/>
                        <a:buNone/>
                      </a:pPr>
                      <a:r>
                        <a:rPr b="1" lang="en-US" sz="2400" u="none" cap="none" strike="noStrike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b="1" baseline="30000" lang="en-US" sz="2400" u="none" cap="none" strike="noStrike">
                          <a:solidFill>
                            <a:srgbClr val="FFFF00"/>
                          </a:solidFill>
                        </a:rPr>
                        <a:t>st</a:t>
                      </a:r>
                      <a:r>
                        <a:rPr b="1" lang="en-US" sz="2400" u="none" cap="none" strike="noStrike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b="1" lang="en-US" sz="2400" u="none" cap="none" strike="noStrike">
                          <a:solidFill>
                            <a:schemeClr val="lt1"/>
                          </a:solidFill>
                        </a:rPr>
                        <a:t>Generation</a:t>
                      </a:r>
                      <a:r>
                        <a:rPr b="1" lang="en-US" sz="2200" u="none" cap="none" strike="noStrike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b="0" lang="en-US" sz="1800" u="none" cap="none" strike="noStrike">
                          <a:solidFill>
                            <a:schemeClr val="lt1"/>
                          </a:solidFill>
                        </a:rPr>
                        <a:t>(cont.)</a:t>
                      </a:r>
                      <a:endParaRPr b="0" sz="1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93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000" u="none" cap="none" strike="noStrike"/>
                        <a:t>Drug</a:t>
                      </a:r>
                      <a:endParaRPr b="0" sz="10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>
                          <a:solidFill>
                            <a:schemeClr val="accent2"/>
                          </a:solidFill>
                        </a:rPr>
                        <a:t>Carbamazepine</a:t>
                      </a:r>
                      <a:endParaRPr b="1" sz="2400" u="none" cap="none" strike="noStrike">
                        <a:solidFill>
                          <a:schemeClr val="accent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4F2F0"/>
                    </a:solidFill>
                  </a:tcPr>
                </a:tc>
              </a:tr>
              <a:tr h="986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 u="none" cap="none" strike="noStrike">
                        <a:solidFill>
                          <a:srgbClr val="171616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Blockade of Na</a:t>
                      </a:r>
                      <a:r>
                        <a:rPr baseline="30000" lang="en-US" sz="1350" u="none" cap="none" strike="noStrike"/>
                        <a:t>+</a:t>
                      </a:r>
                      <a:r>
                        <a:rPr lang="en-US" sz="1350" u="none" cap="none" strike="noStrike"/>
                        <a:t> &amp; Ca</a:t>
                      </a:r>
                      <a:r>
                        <a:rPr baseline="30000" lang="en-US" sz="1350" u="none" cap="none" strike="noStrike"/>
                        <a:t>2+</a:t>
                      </a:r>
                      <a:r>
                        <a:rPr lang="en-US" sz="1350" u="none" cap="none" strike="noStrike"/>
                        <a:t> influx into neuronal axon.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Inhibit the release of excitatory transmitters. 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Potentiate the action of GABA.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lang="en-US" sz="1350" u="none" cap="none" strike="noStrike">
                          <a:solidFill>
                            <a:srgbClr val="7F7F7F"/>
                          </a:solidFill>
                        </a:rPr>
                        <a:t>(similar to </a:t>
                      </a:r>
                      <a:r>
                        <a:rPr b="1" lang="en-US" sz="1350" u="none" cap="none" strike="noStrike">
                          <a:solidFill>
                            <a:srgbClr val="7F7F7F"/>
                          </a:solidFill>
                        </a:rPr>
                        <a:t>Phenytoin</a:t>
                      </a:r>
                      <a:r>
                        <a:rPr lang="en-US" sz="1350" u="none" cap="none" strike="noStrike">
                          <a:solidFill>
                            <a:srgbClr val="7F7F7F"/>
                          </a:solidFill>
                        </a:rPr>
                        <a:t> in many things)</a:t>
                      </a:r>
                      <a:endParaRPr sz="135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30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616"/>
                        </a:buClr>
                        <a:buSzPts val="1400"/>
                        <a:buFont typeface="Century Gothic"/>
                        <a:buNone/>
                      </a:pPr>
                      <a:r>
                        <a:t/>
                      </a:r>
                      <a:endParaRPr b="0" sz="1400" u="none" cap="none" strike="noStrike">
                        <a:solidFill>
                          <a:srgbClr val="171616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E95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Available as capsule &amp; syrup </a:t>
                      </a:r>
                      <a:r>
                        <a:rPr b="1" lang="en-US" sz="1350" u="sng" cap="none" strike="noStrike">
                          <a:solidFill>
                            <a:schemeClr val="dk2"/>
                          </a:solidFill>
                        </a:rPr>
                        <a:t>only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350" u="none" cap="none" strike="noStrike"/>
                        <a:t>orally.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 Well absorbed.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b="1" lang="en-US" sz="1350" u="none" cap="none" strike="noStrike"/>
                        <a:t>Strong enzyme</a:t>
                      </a: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b="1" lang="en-US" sz="1350" u="sng" cap="none" strike="noStrike">
                          <a:solidFill>
                            <a:srgbClr val="FF0000"/>
                          </a:solidFill>
                        </a:rPr>
                        <a:t>inducer</a:t>
                      </a: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n-US" sz="1350" u="none" cap="none" strike="noStrike"/>
                        <a:t>(including its own metabolism)</a:t>
                      </a:r>
                      <a:r>
                        <a:rPr lang="en-US" sz="135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  Metabolized by the liver to active &amp; inactive metabolites.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  T</a:t>
                      </a:r>
                      <a:r>
                        <a:rPr baseline="-25000" lang="en-US" sz="1350" u="none" cap="none" strike="noStrike">
                          <a:solidFill>
                            <a:schemeClr val="dk1"/>
                          </a:solidFill>
                        </a:rPr>
                        <a:t>1\2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=18-35 hr.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  Excreted in urine.</a:t>
                      </a:r>
                      <a:endParaRPr sz="135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4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900" u="none" cap="none" strike="noStrike">
                        <a:solidFill>
                          <a:srgbClr val="171616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80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Drug of choice in </a:t>
                      </a:r>
                      <a:r>
                        <a:rPr b="1" lang="en-US" sz="1350" u="sng" cap="none" strike="noStrike">
                          <a:solidFill>
                            <a:srgbClr val="FF0000"/>
                          </a:solidFill>
                        </a:rPr>
                        <a:t>partial seizures</a:t>
                      </a: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n-US" sz="1350" u="none" cap="none" strike="noStrike">
                          <a:solidFill>
                            <a:schemeClr val="accent1"/>
                          </a:solidFill>
                        </a:rPr>
                        <a:t>(Both si</a:t>
                      </a:r>
                      <a:r>
                        <a:rPr lang="en-US" sz="1350">
                          <a:solidFill>
                            <a:schemeClr val="accent1"/>
                          </a:solidFill>
                        </a:rPr>
                        <a:t>mple &amp; complex)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Tonic-clonic seizures. (1ry &amp; 2ry generalized)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sz="1350" u="none" cap="none" strike="noStrike"/>
                        <a:t> </a:t>
                      </a:r>
                      <a:r>
                        <a:rPr b="1" lang="en-US" sz="1350" u="none" cap="none" strike="noStrike"/>
                        <a:t>in</a:t>
                      </a:r>
                      <a:r>
                        <a:rPr lang="en-US" sz="1350" u="none" cap="none" strike="noStrike"/>
                        <a:t> </a:t>
                      </a:r>
                      <a:r>
                        <a:rPr b="1" lang="en-US" sz="1350" u="none" cap="none" strike="noStrike"/>
                        <a:t>absence seizures</a:t>
                      </a:r>
                      <a:r>
                        <a:rPr lang="en-US" sz="1350" u="none" cap="none" strike="noStrike"/>
                        <a:t>.</a:t>
                      </a:r>
                      <a:r>
                        <a:rPr b="1" lang="en-US" sz="1350" u="none" cap="none" strike="noStrike"/>
                        <a:t>  </a:t>
                      </a:r>
                      <a:r>
                        <a:rPr lang="en-US" sz="1200" u="none" cap="none" strike="noStrike">
                          <a:solidFill>
                            <a:schemeClr val="accent3"/>
                          </a:solidFill>
                        </a:rPr>
                        <a:t>→ because it may cause an increase in seizures</a:t>
                      </a:r>
                      <a:endParaRPr sz="1200" u="none" cap="none" strike="noStrike">
                        <a:solidFill>
                          <a:schemeClr val="accent3"/>
                        </a:solidFill>
                      </a:endParaRPr>
                    </a:p>
                    <a:p>
                      <a:pPr indent="-276225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o"/>
                      </a:pPr>
                      <a:r>
                        <a:rPr b="1" lang="en-US"/>
                        <a:t>Other uses:</a:t>
                      </a:r>
                      <a:r>
                        <a:rPr b="1" lang="en-US" sz="1200"/>
                        <a:t> </a:t>
                      </a:r>
                      <a:r>
                        <a:rPr lang="en-US"/>
                        <a:t>Bipolar depression , Trigeminal neuralgia</a:t>
                      </a:r>
                      <a:r>
                        <a:rPr b="1" lang="en-US"/>
                        <a:t> 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2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3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444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3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356" name="Google Shape;356;p32"/>
          <p:cNvGraphicFramePr/>
          <p:nvPr/>
        </p:nvGraphicFramePr>
        <p:xfrm>
          <a:off x="1" y="58213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{7FDB5469-925A-46BD-8802-1C4A9187182A}</a:tableStyleId>
              </a:tblPr>
              <a:tblGrid>
                <a:gridCol w="1284525"/>
                <a:gridCol w="5573475"/>
              </a:tblGrid>
              <a:tr h="123675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"/>
                        <a:buFont typeface="Century Gothic"/>
                        <a:buNone/>
                      </a:pPr>
                      <a:r>
                        <a:t/>
                      </a:r>
                      <a:endParaRPr b="0" sz="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</a:tr>
              <a:tr h="447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cap="none" strike="noStrike"/>
                        <a:t>Drug</a:t>
                      </a:r>
                      <a:endParaRPr b="1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accent2"/>
                          </a:solidFill>
                        </a:rPr>
                        <a:t>Ethosuximide</a:t>
                      </a:r>
                      <a:endParaRPr b="1" sz="2000" u="none" cap="none" strike="noStrike">
                        <a:solidFill>
                          <a:schemeClr val="accent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4F2F0"/>
                    </a:solidFill>
                  </a:tcPr>
                </a:tc>
              </a:tr>
              <a:tr h="335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cap="none" strike="noStrike">
                          <a:solidFill>
                            <a:srgbClr val="171616"/>
                          </a:solidFill>
                        </a:rPr>
                        <a:t>MOA</a:t>
                      </a:r>
                      <a:endParaRPr b="1" u="none" cap="none" strike="noStrike">
                        <a:solidFill>
                          <a:srgbClr val="171616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b="1" lang="en-US" sz="1350" u="none" cap="none" strike="noStrike"/>
                        <a:t>Inhibits</a:t>
                      </a:r>
                      <a:r>
                        <a:rPr lang="en-US" sz="1350" u="none" cap="none" strike="noStrike"/>
                        <a:t> </a:t>
                      </a: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T- type Ca</a:t>
                      </a:r>
                      <a:r>
                        <a:rPr b="1" baseline="30000" lang="en-US" sz="1350" u="none" cap="none" strike="noStrike">
                          <a:solidFill>
                            <a:srgbClr val="FF0000"/>
                          </a:solidFill>
                        </a:rPr>
                        <a:t>2+ </a:t>
                      </a:r>
                      <a:r>
                        <a:rPr b="1" lang="en-US" sz="1350" u="none" cap="none" strike="noStrike"/>
                        <a:t>channels</a:t>
                      </a:r>
                      <a:r>
                        <a:rPr lang="en-US" sz="1350" u="none" cap="none" strike="noStrike"/>
                        <a:t> in thalamocortical neurons.</a:t>
                      </a:r>
                      <a:endParaRPr i="0" sz="1350" u="none" cap="none" strike="noStrike">
                        <a:solidFill>
                          <a:srgbClr val="171616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98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616"/>
                        </a:buClr>
                        <a:buSzPts val="1400"/>
                        <a:buFont typeface="Century Gothic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171616"/>
                          </a:solidFill>
                        </a:rPr>
                        <a:t>P.K</a:t>
                      </a:r>
                      <a:endParaRPr b="1" sz="1400" u="none" cap="none" strike="noStrike">
                        <a:solidFill>
                          <a:srgbClr val="171616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E95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Absorption is complete.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Syrup &amp; capsule forms. </a:t>
                      </a:r>
                      <a:r>
                        <a:rPr lang="en-US" sz="1350" u="none" cap="none" strike="noStrike">
                          <a:solidFill>
                            <a:srgbClr val="7F7F7F"/>
                          </a:solidFill>
                        </a:rPr>
                        <a:t>(to be easily taken for children)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Not bound to plasma proteins or tissues.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Metabolized in liver.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T</a:t>
                      </a:r>
                      <a:r>
                        <a:rPr baseline="-25000" lang="en-US" sz="1350" u="none" cap="none" strike="noStrike"/>
                        <a:t>1\2</a:t>
                      </a:r>
                      <a:r>
                        <a:rPr lang="en-US" sz="1350" u="none" cap="none" strike="noStrike"/>
                        <a:t> = 52-56 hr.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10-20% of a dose is excreted unchanged the urine.</a:t>
                      </a:r>
                      <a:endParaRPr sz="135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3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rgbClr val="171616"/>
                          </a:solidFill>
                        </a:rPr>
                        <a:t>uses</a:t>
                      </a:r>
                      <a:endParaRPr b="1" u="none" cap="none" strike="noStrike">
                        <a:solidFill>
                          <a:srgbClr val="171616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80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b="1" lang="en-US" sz="1350" u="sng" cap="none" strike="noStrike">
                          <a:solidFill>
                            <a:srgbClr val="FF0000"/>
                          </a:solidFill>
                        </a:rPr>
                        <a:t>Absence seizures</a:t>
                      </a: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n-US" sz="1350" u="none" cap="none" strike="noStrike">
                          <a:solidFill>
                            <a:schemeClr val="accent1"/>
                          </a:solidFill>
                        </a:rPr>
                        <a:t>Mainly given to children</a:t>
                      </a:r>
                      <a:endParaRPr sz="1350" u="none" cap="none" strike="noStrike">
                        <a:solidFill>
                          <a:schemeClr val="accent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57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cap="none" strike="noStrike">
                          <a:solidFill>
                            <a:schemeClr val="lt1"/>
                          </a:solidFill>
                        </a:rPr>
                        <a:t>ADRs</a:t>
                      </a:r>
                      <a:endParaRPr b="1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444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</a:rPr>
                        <a:t>Gastric distress 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:</a:t>
                      </a:r>
                      <a:endParaRPr/>
                    </a:p>
                    <a:p>
                      <a:pPr indent="-285750" lvl="1" marL="6286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Nausea</a:t>
                      </a:r>
                      <a:endParaRPr/>
                    </a:p>
                    <a:p>
                      <a:pPr indent="-285750" lvl="1" marL="6286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vomiting  	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Drowsiness, fatigue, hiccups, headaches</a:t>
                      </a:r>
                      <a:r>
                        <a:rPr lang="en-US" sz="1350" u="none" cap="none" strike="noStrike"/>
                        <a:t>.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350"/>
                        <a:buFont typeface="Courier New"/>
                        <a:buNone/>
                      </a:pPr>
                      <a:r>
                        <a:t/>
                      </a:r>
                      <a:endParaRPr sz="1350" u="none" cap="none" strike="noStrike">
                        <a:solidFill>
                          <a:schemeClr val="accent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57" name="Google Shape;357;p32"/>
          <p:cNvSpPr txBox="1"/>
          <p:nvPr/>
        </p:nvSpPr>
        <p:spPr>
          <a:xfrm rot="-5400000">
            <a:off x="95250" y="1162050"/>
            <a:ext cx="990600" cy="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18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MOA</a:t>
            </a:r>
            <a:endParaRPr b="1"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8" name="Google Shape;358;p32"/>
          <p:cNvSpPr txBox="1"/>
          <p:nvPr/>
        </p:nvSpPr>
        <p:spPr>
          <a:xfrm rot="-5400000">
            <a:off x="338250" y="2228850"/>
            <a:ext cx="7905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1616"/>
              </a:buClr>
              <a:buSzPts val="1400"/>
              <a:buFont typeface="Century Gothic"/>
              <a:buNone/>
            </a:pPr>
            <a:r>
              <a:rPr b="1" lang="en-US" sz="18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P.K</a:t>
            </a:r>
            <a:endParaRPr b="1" sz="18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9" name="Google Shape;359;p32"/>
          <p:cNvSpPr txBox="1"/>
          <p:nvPr/>
        </p:nvSpPr>
        <p:spPr>
          <a:xfrm rot="-5400000">
            <a:off x="164400" y="3569550"/>
            <a:ext cx="8523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18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uses</a:t>
            </a:r>
            <a:endParaRPr b="1" sz="18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0" name="Google Shape;360;p32"/>
          <p:cNvSpPr txBox="1"/>
          <p:nvPr/>
        </p:nvSpPr>
        <p:spPr>
          <a:xfrm rot="-5400000">
            <a:off x="238200" y="4695825"/>
            <a:ext cx="885900" cy="8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1800">
                <a:latin typeface="Century Gothic"/>
                <a:ea typeface="Century Gothic"/>
                <a:cs typeface="Century Gothic"/>
                <a:sym typeface="Century Gothic"/>
              </a:rPr>
              <a:t>ADRs</a:t>
            </a:r>
            <a:endParaRPr b="1"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1" name="Google Shape;361;p32"/>
          <p:cNvSpPr txBox="1"/>
          <p:nvPr/>
        </p:nvSpPr>
        <p:spPr>
          <a:xfrm>
            <a:off x="2286000" y="4679025"/>
            <a:ext cx="54864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32"/>
          <p:cNvSpPr txBox="1"/>
          <p:nvPr/>
        </p:nvSpPr>
        <p:spPr>
          <a:xfrm>
            <a:off x="1362075" y="4581525"/>
            <a:ext cx="53625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76225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Char char="o"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GIT upset. 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6225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Char char="o"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Hypersensitivity reactions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6225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Char char="o"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Drowsiness , ataxia, headache &amp; diplopia.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6225" lvl="0" marL="28575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Courier New"/>
              <a:buChar char="o"/>
            </a:pPr>
            <a:r>
              <a:rPr b="1" lang="en-US"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Hyponatremia &amp; *Water intoxication. </a:t>
            </a:r>
            <a:r>
              <a:rPr lang="en-US" sz="120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(anti-diuretic effect, and thus it should not be given to children or old patients)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6225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Char char="o"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Teratogenicity.  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3" name="Google Shape;363;p32"/>
          <p:cNvSpPr txBox="1"/>
          <p:nvPr/>
        </p:nvSpPr>
        <p:spPr>
          <a:xfrm>
            <a:off x="3282600" y="4514625"/>
            <a:ext cx="3575400" cy="3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</a:t>
            </a:r>
            <a:r>
              <a:rPr lang="en-US" sz="8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carbamazepine will cause thirst &gt;&gt; excessive water intake &gt;&gt; disturbances in water-electrolytes balance &gt;&gt; water intoxication</a:t>
            </a:r>
            <a:endParaRPr sz="8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" name="Google Shape;369;p33"/>
          <p:cNvGraphicFramePr/>
          <p:nvPr/>
        </p:nvGraphicFramePr>
        <p:xfrm>
          <a:off x="1" y="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{7FDB5469-925A-46BD-8802-1C4A9187182A}</a:tableStyleId>
              </a:tblPr>
              <a:tblGrid>
                <a:gridCol w="847375"/>
                <a:gridCol w="6010625"/>
              </a:tblGrid>
              <a:tr h="481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200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45725" marB="45725" marR="91450" marL="91450" anchor="ctr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200"/>
                        <a:buFont typeface="Century Gothic"/>
                        <a:buNone/>
                      </a:pPr>
                      <a:r>
                        <a:rPr b="1" lang="en-US" sz="2200" u="none" cap="none" strike="noStrike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b="1" baseline="30000" lang="en-US" sz="2200" u="none" cap="none" strike="noStrike">
                          <a:solidFill>
                            <a:srgbClr val="FFFF00"/>
                          </a:solidFill>
                        </a:rPr>
                        <a:t>st</a:t>
                      </a:r>
                      <a:r>
                        <a:rPr b="1" lang="en-US" sz="2200" u="none" cap="none" strike="noStrike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b="1" lang="en-US" sz="2200" u="none" cap="none" strike="noStrike">
                          <a:solidFill>
                            <a:schemeClr val="lt1"/>
                          </a:solidFill>
                        </a:rPr>
                        <a:t>Generation</a:t>
                      </a:r>
                      <a:r>
                        <a:rPr b="1" lang="en-US" sz="2200" u="none" cap="none" strike="noStrike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b="0" lang="en-US" sz="1800" u="none" cap="none" strike="noStrike">
                          <a:solidFill>
                            <a:schemeClr val="lt1"/>
                          </a:solidFill>
                        </a:rPr>
                        <a:t>(cont.)</a:t>
                      </a:r>
                      <a:endParaRPr b="0" sz="1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>
                    <a:solidFill>
                      <a:schemeClr val="accent1"/>
                    </a:solidFill>
                  </a:tcPr>
                </a:tc>
              </a:tr>
              <a:tr h="709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 u="none" cap="none" strike="noStrike"/>
                        <a:t>Drug</a:t>
                      </a:r>
                      <a:endParaRPr b="0" sz="1200" u="none" cap="none" strike="noStrike">
                        <a:solidFill>
                          <a:schemeClr val="accent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200" u="none" cap="none" strike="noStrike">
                          <a:solidFill>
                            <a:schemeClr val="accent2"/>
                          </a:solidFill>
                        </a:rPr>
                        <a:t>Sodium Valproate</a:t>
                      </a:r>
                      <a:endParaRPr b="1" sz="2200" u="none" cap="none" strike="noStrike">
                        <a:solidFill>
                          <a:schemeClr val="accent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D4F2F0"/>
                    </a:solidFill>
                  </a:tcPr>
                </a:tc>
              </a:tr>
              <a:tr h="1126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Blocks activated Na</a:t>
                      </a:r>
                      <a:r>
                        <a:rPr baseline="30000" lang="en-US" sz="1350" u="none" cap="none" strike="noStrike">
                          <a:solidFill>
                            <a:schemeClr val="dk1"/>
                          </a:solidFill>
                        </a:rPr>
                        <a:t>+</a:t>
                      </a: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 channels.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lang="en-US" sz="1350" u="none" cap="none" strike="noStrike"/>
                        <a:t>Enhances </a:t>
                      </a:r>
                      <a:r>
                        <a:rPr b="1" lang="en-US" sz="1350" u="none" cap="none" strike="noStrike"/>
                        <a:t>GABA synthesis </a:t>
                      </a:r>
                      <a:r>
                        <a:rPr lang="en-US" sz="1350" u="none" cap="none" strike="noStrike"/>
                        <a:t>&amp; </a:t>
                      </a:r>
                      <a:r>
                        <a:rPr b="1" lang="en-US" sz="1350" u="none" cap="none" strike="noStrike"/>
                        <a:t>reduces degradation</a:t>
                      </a:r>
                      <a:r>
                        <a:rPr lang="en-US" sz="1350" u="none" cap="none" strike="noStrike"/>
                        <a:t>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chemeClr val="dk1"/>
                          </a:solidFill>
                        </a:rPr>
                        <a:t>Suppress glutamate action.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b="1" lang="en-US" sz="1350" u="none" cap="none" strike="noStrike"/>
                        <a:t>Blocks</a:t>
                      </a: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b="1" lang="en-US" sz="1350" u="sng" cap="none" strike="noStrike">
                          <a:solidFill>
                            <a:srgbClr val="FF0000"/>
                          </a:solidFill>
                        </a:rPr>
                        <a:t>T-type Ca</a:t>
                      </a:r>
                      <a:r>
                        <a:rPr b="1" baseline="30000" lang="en-US" sz="1350" u="sng" cap="none" strike="noStrike">
                          <a:solidFill>
                            <a:srgbClr val="FF0000"/>
                          </a:solidFill>
                        </a:rPr>
                        <a:t>2+</a:t>
                      </a: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b="1" lang="en-US" sz="1350" u="none" cap="none" strike="noStrike"/>
                        <a:t>channels.</a:t>
                      </a: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350" u="none" cap="none" strike="noStrike">
                          <a:solidFill>
                            <a:srgbClr val="7F7F7F"/>
                          </a:solidFill>
                        </a:rPr>
                        <a:t>(that’s why it can be used for </a:t>
                      </a:r>
                      <a:r>
                        <a:rPr b="1" lang="en-US" sz="1350" u="none" cap="none" strike="noStrike">
                          <a:solidFill>
                            <a:srgbClr val="7F7F7F"/>
                          </a:solidFill>
                        </a:rPr>
                        <a:t>absence seizures</a:t>
                      </a:r>
                      <a:r>
                        <a:rPr lang="en-US" sz="1350" u="none" cap="none" strike="noStrike">
                          <a:solidFill>
                            <a:srgbClr val="7F7F7F"/>
                          </a:solidFill>
                        </a:rPr>
                        <a:t>)</a:t>
                      </a:r>
                      <a:endParaRPr sz="135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134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616"/>
                        </a:buClr>
                        <a:buSzPts val="1400"/>
                        <a:buFont typeface="Century Gothic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E95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b="1" lang="en-US" sz="1350" u="sng" cap="none" strike="noStrike">
                          <a:solidFill>
                            <a:srgbClr val="FF0000"/>
                          </a:solidFill>
                        </a:rPr>
                        <a:t>Broad spectrum antiepileptic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lang="en-US" sz="1350" u="none" cap="none" strike="noStrike"/>
                        <a:t>Available as capsules, Syrup, </a:t>
                      </a:r>
                      <a:r>
                        <a:rPr b="1" lang="en-US" sz="1350" u="none" cap="none" strike="noStrike"/>
                        <a:t>I.V</a:t>
                      </a:r>
                      <a:r>
                        <a:rPr lang="en-US" sz="1350" u="none" cap="none" strike="noStrike"/>
                        <a:t>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Metabolized by the liver. (to inactive form)</a:t>
                      </a:r>
                      <a:endParaRPr sz="135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b="1" lang="en-US" sz="1350" u="none" cap="none" strike="noStrike"/>
                        <a:t>Enzyme</a:t>
                      </a: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b="1" lang="en-US" sz="1350" u="sng" cap="none" strike="noStrike">
                          <a:solidFill>
                            <a:srgbClr val="FF0000"/>
                          </a:solidFill>
                        </a:rPr>
                        <a:t>inhibitor</a:t>
                      </a: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n-US" sz="1200" u="none" cap="none" strike="noStrike">
                          <a:solidFill>
                            <a:schemeClr val="accent3"/>
                          </a:solidFill>
                        </a:rPr>
                        <a:t>Inducers اللي قبل كانوا</a:t>
                      </a:r>
                      <a:endParaRPr sz="1200" u="none" cap="none" strike="noStrike">
                        <a:solidFill>
                          <a:schemeClr val="accent3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T</a:t>
                      </a:r>
                      <a:r>
                        <a:rPr baseline="-25000" lang="en-US" sz="1350" u="none" cap="none" strike="noStrike"/>
                        <a:t>1\2</a:t>
                      </a:r>
                      <a:r>
                        <a:rPr lang="en-US" sz="1350" u="none" cap="none" strike="noStrike"/>
                        <a:t>=12-16 hr.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Excreted in urine.</a:t>
                      </a:r>
                      <a:endParaRPr sz="135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2125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80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b="1" lang="en-US" sz="1350" u="sng" cap="none" strike="noStrike"/>
                        <a:t>It is effective for </a:t>
                      </a:r>
                      <a:r>
                        <a:rPr b="1" lang="en-US" sz="1350" u="sng" cap="none" strike="noStrike">
                          <a:solidFill>
                            <a:srgbClr val="FF0000"/>
                          </a:solidFill>
                        </a:rPr>
                        <a:t>all</a:t>
                      </a:r>
                      <a:r>
                        <a:rPr b="1" lang="en-US" sz="1350" u="sng" cap="none" strike="noStrike"/>
                        <a:t> forms of epilepsy</a:t>
                      </a:r>
                      <a:r>
                        <a:rPr b="1" lang="en-US" sz="1350" u="none" cap="none" strike="noStrike"/>
                        <a:t>  → </a:t>
                      </a:r>
                      <a:r>
                        <a:rPr b="1" lang="en-US" sz="1350" u="none" cap="none" strike="noStrike">
                          <a:solidFill>
                            <a:schemeClr val="accent1"/>
                          </a:solidFill>
                        </a:rPr>
                        <a:t>very broad spectrum</a:t>
                      </a:r>
                      <a:endParaRPr b="1" sz="1350" u="none" cap="none" strike="noStrike">
                        <a:solidFill>
                          <a:schemeClr val="accent1"/>
                        </a:solidFill>
                      </a:endParaRPr>
                    </a:p>
                    <a:p>
                      <a:pPr indent="-285750" lvl="1" marL="6286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Generalized tonic-clonic seizures. (1</a:t>
                      </a:r>
                      <a:r>
                        <a:rPr baseline="30000" lang="en-US" sz="1350" u="none" cap="none" strike="noStrike"/>
                        <a:t>ry</a:t>
                      </a:r>
                      <a:r>
                        <a:rPr lang="en-US" sz="1350" u="none" cap="none" strike="noStrike"/>
                        <a:t> &amp; 2</a:t>
                      </a:r>
                      <a:r>
                        <a:rPr baseline="30000" lang="en-US" sz="1350" u="none" cap="none" strike="noStrike"/>
                        <a:t>ry</a:t>
                      </a:r>
                      <a:r>
                        <a:rPr lang="en-US" sz="1350" u="none" cap="none" strike="noStrike"/>
                        <a:t> )</a:t>
                      </a:r>
                      <a:endParaRPr/>
                    </a:p>
                    <a:p>
                      <a:pPr indent="-285750" lvl="1" marL="6286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b="1" lang="en-US" sz="1350" u="none" cap="none" strike="noStrike">
                          <a:solidFill>
                            <a:srgbClr val="FF0000"/>
                          </a:solidFill>
                        </a:rPr>
                        <a:t>Absence seizures</a:t>
                      </a:r>
                      <a:r>
                        <a:rPr b="1" lang="en-US" sz="1100" u="none" cap="none" strike="noStrike">
                          <a:solidFill>
                            <a:schemeClr val="accent1"/>
                          </a:solidFill>
                        </a:rPr>
                        <a:t> But </a:t>
                      </a:r>
                      <a:r>
                        <a:rPr lang="en-US" sz="1100">
                          <a:solidFill>
                            <a:schemeClr val="accent1"/>
                          </a:solidFill>
                        </a:rPr>
                        <a:t>Ethosuximide</a:t>
                      </a:r>
                      <a:endParaRPr sz="11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6286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accent1"/>
                          </a:solidFill>
                        </a:rPr>
                        <a:t> it's drug of choice in this coundiction, cause it’s selective </a:t>
                      </a:r>
                      <a:r>
                        <a:rPr lang="en-US" sz="1100" u="none" cap="none" strike="noStrike">
                          <a:solidFill>
                            <a:schemeClr val="accent1"/>
                          </a:solidFill>
                        </a:rPr>
                        <a:t>.</a:t>
                      </a:r>
                      <a:r>
                        <a:rPr lang="en-US" sz="110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endParaRPr sz="1100"/>
                    </a:p>
                    <a:p>
                      <a:pPr indent="-285750" lvl="1" marL="6286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Complex partial seizures.</a:t>
                      </a:r>
                      <a:endParaRPr/>
                    </a:p>
                    <a:p>
                      <a:pPr indent="-285750" lvl="1" marL="6286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Myoclonic.</a:t>
                      </a:r>
                      <a:endParaRPr/>
                    </a:p>
                    <a:p>
                      <a:pPr indent="-285750" lvl="1" marL="6286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Atonic.</a:t>
                      </a:r>
                      <a:endParaRPr/>
                    </a:p>
                    <a:p>
                      <a:pPr indent="-285750" lvl="1" marL="6286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/>
                        <a:t>photosensitive epilepsy.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1669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444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o"/>
                      </a:pPr>
                      <a:r>
                        <a:rPr lang="en-US"/>
                        <a:t>GI</a:t>
                      </a:r>
                      <a:r>
                        <a:rPr lang="en-US" sz="1200"/>
                        <a:t> (nausea, vomiting, heart burn).</a:t>
                      </a:r>
                      <a:endParaRPr sz="12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o"/>
                      </a:pPr>
                      <a:r>
                        <a:rPr lang="en-US" sz="1400" u="none" cap="none" strike="noStrike"/>
                        <a:t>Weight gain (↑ appetite). </a:t>
                      </a:r>
                      <a:endParaRPr sz="140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o"/>
                      </a:pPr>
                      <a:r>
                        <a:rPr lang="en-US" sz="1400" u="none" cap="none" strike="noStrike"/>
                        <a:t>Transient hair loss, with re-growth of curly hair.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ourier New"/>
                        <a:buChar char="o"/>
                      </a:pPr>
                      <a:r>
                        <a:rPr b="1" lang="en-US" sz="1400" u="none" cap="none" strike="noStrike">
                          <a:solidFill>
                            <a:srgbClr val="FF0000"/>
                          </a:solidFill>
                        </a:rPr>
                        <a:t>Thrombocytopenia </a:t>
                      </a:r>
                      <a:r>
                        <a:rPr lang="en-US">
                          <a:solidFill>
                            <a:schemeClr val="accent1"/>
                          </a:solidFill>
                        </a:rPr>
                        <a:t>decreased pl</a:t>
                      </a:r>
                      <a:r>
                        <a:rPr lang="en-US" sz="1200">
                          <a:solidFill>
                            <a:schemeClr val="accent1"/>
                          </a:solidFill>
                        </a:rPr>
                        <a:t>atelet</a:t>
                      </a:r>
                      <a:r>
                        <a:rPr lang="en-US" sz="1200" u="none" cap="none" strike="noStrike">
                          <a:solidFill>
                            <a:schemeClr val="accent1"/>
                          </a:solidFill>
                        </a:rPr>
                        <a:t>.</a:t>
                      </a:r>
                      <a:r>
                        <a:rPr lang="en-US" sz="1200">
                          <a:solidFill>
                            <a:srgbClr val="FF0000"/>
                          </a:solidFill>
                        </a:rPr>
                        <a:t>( not used with aspirin or coumadin </a:t>
                      </a:r>
                      <a:r>
                        <a:rPr lang="en-US" sz="1200">
                          <a:solidFill>
                            <a:schemeClr val="accent1"/>
                          </a:solidFill>
                        </a:rPr>
                        <a:t>“ </a:t>
                      </a:r>
                      <a:r>
                        <a:rPr lang="en-US" sz="1200">
                          <a:solidFill>
                            <a:schemeClr val="accent1"/>
                          </a:solidFill>
                        </a:rPr>
                        <a:t>antiplatelet</a:t>
                      </a:r>
                      <a:r>
                        <a:rPr lang="en-US" sz="1200">
                          <a:solidFill>
                            <a:schemeClr val="accent1"/>
                          </a:solidFill>
                        </a:rPr>
                        <a:t> drugs”</a:t>
                      </a:r>
                      <a:r>
                        <a:rPr lang="en-US" sz="1200">
                          <a:solidFill>
                            <a:srgbClr val="FF0000"/>
                          </a:solidFill>
                        </a:rPr>
                        <a:t>)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ourier New"/>
                        <a:buChar char="o"/>
                      </a:pPr>
                      <a:r>
                        <a:rPr b="1" lang="en-US" sz="1400" u="none" cap="none" strike="noStrike">
                          <a:solidFill>
                            <a:srgbClr val="FF0000"/>
                          </a:solidFill>
                        </a:rPr>
                        <a:t>Hepatotoxicity</a:t>
                      </a:r>
                      <a:r>
                        <a:rPr lang="en-US" sz="1200">
                          <a:solidFill>
                            <a:srgbClr val="FF0000"/>
                          </a:solidFill>
                        </a:rPr>
                        <a:t>(Transient increase in liver enzymes)</a:t>
                      </a:r>
                      <a:r>
                        <a:rPr lang="en-US" sz="1400" u="none" cap="none" strike="noStrike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en-US" sz="1400" u="none" cap="none" strike="noStrike"/>
                        <a:t> </a:t>
                      </a:r>
                      <a:r>
                        <a:rPr lang="en-US" sz="1200" u="none" cap="none" strike="noStrike">
                          <a:solidFill>
                            <a:schemeClr val="accent1"/>
                          </a:solidFill>
                        </a:rPr>
                        <a:t>(we do periodic assessment)</a:t>
                      </a:r>
                      <a:endParaRPr sz="1200" u="none" cap="none" strike="noStrike">
                        <a:solidFill>
                          <a:schemeClr val="accent1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Char char="o"/>
                      </a:pPr>
                      <a:r>
                        <a:rPr lang="en-US" sz="1400" u="none" cap="none" strike="noStrike"/>
                        <a:t>Teratogenicity</a:t>
                      </a:r>
                      <a:r>
                        <a:rPr lang="en-US"/>
                        <a:t> (neural tube defect)</a:t>
                      </a:r>
                      <a:r>
                        <a:rPr lang="en-US" sz="1200"/>
                        <a:t> </a:t>
                      </a:r>
                      <a:r>
                        <a:rPr lang="en-US" sz="1200">
                          <a:solidFill>
                            <a:schemeClr val="accent1"/>
                          </a:solidFill>
                        </a:rPr>
                        <a:t>C.I in pregnancy </a:t>
                      </a:r>
                      <a:endParaRPr sz="1200" u="none" cap="none" strike="noStrike">
                        <a:solidFill>
                          <a:schemeClr val="accent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2339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 u="none" cap="none" strike="noStrik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rgbClr val="000000"/>
                          </a:solidFill>
                        </a:rPr>
                        <a:t>Bipolar disorder and mania. </a:t>
                      </a:r>
                      <a:r>
                        <a:rPr lang="en-US" sz="1350" u="none" cap="none" strike="noStrike">
                          <a:solidFill>
                            <a:schemeClr val="accent1"/>
                          </a:solidFill>
                        </a:rPr>
                        <a:t>(as a mood stabilizer)</a:t>
                      </a:r>
                      <a:endParaRPr sz="1350" u="none" cap="none" strike="noStrike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accent1"/>
                          </a:solidFill>
                        </a:rPr>
                        <a:t>(</a:t>
                      </a:r>
                      <a:r>
                        <a:rPr b="1" lang="en-US" sz="1100">
                          <a:solidFill>
                            <a:schemeClr val="accent1"/>
                          </a:solidFill>
                        </a:rPr>
                        <a:t>Sodium Valproate is more favorable to treat bipolar disorder than carbamazepine) </a:t>
                      </a:r>
                      <a:endParaRPr sz="1100">
                        <a:solidFill>
                          <a:schemeClr val="accent1"/>
                        </a:solidFill>
                      </a:endParaRPr>
                    </a:p>
                    <a:p>
                      <a:pPr indent="-285750" lvl="0" marL="28575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Century Gothic"/>
                        <a:buChar char="o"/>
                      </a:pPr>
                      <a:r>
                        <a:rPr lang="en-US" sz="1350" u="none" cap="none" strike="noStrike">
                          <a:solidFill>
                            <a:srgbClr val="000000"/>
                          </a:solidFill>
                        </a:rPr>
                        <a:t>Prophylaxis of migraine. </a:t>
                      </a:r>
                      <a:endParaRPr sz="1200" u="none" cap="none" strike="noStrike"/>
                    </a:p>
                    <a:p>
                      <a:pPr indent="-285750" lvl="0" marL="28575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Courier New"/>
                        <a:buChar char="o"/>
                      </a:pPr>
                      <a:r>
                        <a:rPr b="1" lang="en-US" sz="1350" u="none" cap="none" strike="noStrike">
                          <a:solidFill>
                            <a:srgbClr val="000000"/>
                          </a:solidFill>
                        </a:rPr>
                        <a:t>Lennox-Gastaut syndrome</a:t>
                      </a:r>
                      <a:r>
                        <a:rPr lang="en-US" sz="1350" u="none" cap="none" strike="noStrike">
                          <a:solidFill>
                            <a:srgbClr val="000000"/>
                          </a:solidFill>
                        </a:rPr>
                        <a:t>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cap="none" strike="noStrike">
                          <a:solidFill>
                            <a:srgbClr val="999999"/>
                          </a:solidFill>
                        </a:rPr>
                        <a:t>→ The Lennox-Gastaut syndrome (LGS) is a type of </a:t>
                      </a:r>
                      <a:r>
                        <a:rPr b="1" lang="en-US" sz="1350" u="none" cap="none" strike="noStrike">
                          <a:solidFill>
                            <a:srgbClr val="999999"/>
                          </a:solidFill>
                        </a:rPr>
                        <a:t>epilepsy</a:t>
                      </a:r>
                      <a:r>
                        <a:rPr lang="en-US" sz="1350" u="none" cap="none" strike="noStrike">
                          <a:solidFill>
                            <a:srgbClr val="999999"/>
                          </a:solidFill>
                        </a:rPr>
                        <a:t> with multiple different types of </a:t>
                      </a:r>
                      <a:r>
                        <a:rPr b="1" lang="en-US" sz="1350" u="none" cap="none" strike="noStrike">
                          <a:solidFill>
                            <a:srgbClr val="999999"/>
                          </a:solidFill>
                        </a:rPr>
                        <a:t>seizures</a:t>
                      </a:r>
                      <a:r>
                        <a:rPr lang="en-US" sz="1350" u="none" cap="none" strike="noStrike">
                          <a:solidFill>
                            <a:srgbClr val="999999"/>
                          </a:solidFill>
                        </a:rPr>
                        <a:t>, particularly tonic (stiffening) and atonic (drop) </a:t>
                      </a:r>
                      <a:r>
                        <a:rPr b="1" lang="en-US" sz="1350" u="none" cap="none" strike="noStrike">
                          <a:solidFill>
                            <a:srgbClr val="999999"/>
                          </a:solidFill>
                        </a:rPr>
                        <a:t>seizures</a:t>
                      </a:r>
                      <a:r>
                        <a:rPr lang="en-US" sz="1350" u="none" cap="none" strike="noStrike">
                          <a:solidFill>
                            <a:srgbClr val="999999"/>
                          </a:solidFill>
                        </a:rPr>
                        <a:t>. Intellectual development is usually, but not always, impaired</a:t>
                      </a:r>
                      <a:endParaRPr b="1" sz="1350" u="none" cap="none" strike="noStrike">
                        <a:solidFill>
                          <a:srgbClr val="999999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sp>
        <p:nvSpPr>
          <p:cNvPr id="370" name="Google Shape;370;p33"/>
          <p:cNvSpPr txBox="1"/>
          <p:nvPr/>
        </p:nvSpPr>
        <p:spPr>
          <a:xfrm>
            <a:off x="5381625" y="798075"/>
            <a:ext cx="54864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33"/>
          <p:cNvSpPr txBox="1"/>
          <p:nvPr/>
        </p:nvSpPr>
        <p:spPr>
          <a:xfrm rot="-5400000">
            <a:off x="171450" y="1381125"/>
            <a:ext cx="771600" cy="8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18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MOA</a:t>
            </a:r>
            <a:endParaRPr b="1" sz="18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2" name="Google Shape;372;p33"/>
          <p:cNvSpPr txBox="1"/>
          <p:nvPr/>
        </p:nvSpPr>
        <p:spPr>
          <a:xfrm rot="-5400000">
            <a:off x="106650" y="2822325"/>
            <a:ext cx="6096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1616"/>
              </a:buClr>
              <a:buSzPts val="1400"/>
              <a:buFont typeface="Century Gothic"/>
              <a:buNone/>
            </a:pPr>
            <a:r>
              <a:rPr b="1" lang="en-US" sz="18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P.K</a:t>
            </a:r>
            <a:endParaRPr b="1" sz="18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3" name="Google Shape;373;p33"/>
          <p:cNvSpPr txBox="1"/>
          <p:nvPr/>
        </p:nvSpPr>
        <p:spPr>
          <a:xfrm rot="-5400000">
            <a:off x="-422700" y="4489800"/>
            <a:ext cx="1800300" cy="7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18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Therapeutic Uses</a:t>
            </a:r>
            <a:endParaRPr b="1" sz="18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4" name="Google Shape;374;p33"/>
          <p:cNvSpPr txBox="1"/>
          <p:nvPr/>
        </p:nvSpPr>
        <p:spPr>
          <a:xfrm rot="-5400000">
            <a:off x="81000" y="6338925"/>
            <a:ext cx="838200" cy="7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1800">
                <a:latin typeface="Century Gothic"/>
                <a:ea typeface="Century Gothic"/>
                <a:cs typeface="Century Gothic"/>
                <a:sym typeface="Century Gothic"/>
              </a:rPr>
              <a:t>ADRs</a:t>
            </a:r>
            <a:endParaRPr b="1" sz="1800"/>
          </a:p>
        </p:txBody>
      </p:sp>
      <p:sp>
        <p:nvSpPr>
          <p:cNvPr id="375" name="Google Shape;375;p33"/>
          <p:cNvSpPr txBox="1"/>
          <p:nvPr/>
        </p:nvSpPr>
        <p:spPr>
          <a:xfrm rot="-5400000">
            <a:off x="-272550" y="8311800"/>
            <a:ext cx="14670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18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Other uses</a:t>
            </a:r>
            <a:endParaRPr b="1" sz="18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نسق Office">
  <a:themeElements>
    <a:clrScheme name="مكتب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نسق Office">
  <a:themeElements>
    <a:clrScheme name="Pharma">
      <a:dk1>
        <a:srgbClr val="36506A"/>
      </a:dk1>
      <a:lt1>
        <a:srgbClr val="FFFFFF"/>
      </a:lt1>
      <a:dk2>
        <a:srgbClr val="44546A"/>
      </a:dk2>
      <a:lt2>
        <a:srgbClr val="E7E6E6"/>
      </a:lt2>
      <a:accent1>
        <a:srgbClr val="3BB7B2"/>
      </a:accent1>
      <a:accent2>
        <a:srgbClr val="FF6692"/>
      </a:accent2>
      <a:accent3>
        <a:srgbClr val="949A98"/>
      </a:accent3>
      <a:accent4>
        <a:srgbClr val="FFC000"/>
      </a:accent4>
      <a:accent5>
        <a:srgbClr val="3BB7B2"/>
      </a:accent5>
      <a:accent6>
        <a:srgbClr val="70AD47"/>
      </a:accent6>
      <a:hlink>
        <a:srgbClr val="00BEBC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نسق Office">
  <a:themeElements>
    <a:clrScheme name="Pharma">
      <a:dk1>
        <a:srgbClr val="36506A"/>
      </a:dk1>
      <a:lt1>
        <a:srgbClr val="FFFFFF"/>
      </a:lt1>
      <a:dk2>
        <a:srgbClr val="44546A"/>
      </a:dk2>
      <a:lt2>
        <a:srgbClr val="E7E6E6"/>
      </a:lt2>
      <a:accent1>
        <a:srgbClr val="3BB7B2"/>
      </a:accent1>
      <a:accent2>
        <a:srgbClr val="FF6692"/>
      </a:accent2>
      <a:accent3>
        <a:srgbClr val="949A98"/>
      </a:accent3>
      <a:accent4>
        <a:srgbClr val="FFC000"/>
      </a:accent4>
      <a:accent5>
        <a:srgbClr val="3BB7B2"/>
      </a:accent5>
      <a:accent6>
        <a:srgbClr val="70AD47"/>
      </a:accent6>
      <a:hlink>
        <a:srgbClr val="00BEBC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