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906000" type="A4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EDF191-5860-461C-AEA7-30FF002CC993}">
  <a:tblStyle styleId="{80EDF191-5860-461C-AEA7-30FF002CC99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7E8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7E8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entury Gothic"/>
          <a:ea typeface="Century Gothic"/>
          <a:cs typeface="Century Gothic"/>
        </a:font>
        <a:schemeClr val="dk1"/>
      </a:tcTxStyle>
      <a:tcStyle>
        <a:tcBdr/>
      </a:tcStyle>
    </a:seCell>
    <a:swCell>
      <a:tcTxStyle b="on" i="off">
        <a:font>
          <a:latin typeface="Century Gothic"/>
          <a:ea typeface="Century Gothic"/>
          <a:cs typeface="Century Gothic"/>
        </a:font>
        <a:schemeClr val="dk1"/>
      </a:tcTxStyle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E2ED834-4D86-436A-B437-0143A689B252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713C5D-8B94-4203-ABF4-E849156C2E00}" styleName="Table_2">
    <a:wholeTbl>
      <a:tcTxStyle b="off" i="off">
        <a:font>
          <a:latin typeface="Century Gothic"/>
          <a:ea typeface="Century Gothic"/>
          <a:cs typeface="Century Gothic"/>
        </a:font>
        <a:srgbClr val="36506A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FEF"/>
          </a:solidFill>
        </a:fill>
      </a:tcStyle>
    </a:wholeTbl>
    <a:band1H>
      <a:tcTxStyle b="off" i="off"/>
      <a:tcStyle>
        <a:tcBdr/>
        <a:fill>
          <a:solidFill>
            <a:srgbClr val="DCDDD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DDDD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EEFEF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FFC00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2FC1B76-2677-42AB-B593-6432EF872CD1}" styleName="Table_3">
    <a:wholeTbl>
      <a:tcTxStyle b="off" i="off">
        <a:font>
          <a:latin typeface="Century Gothic"/>
          <a:ea typeface="Century Gothic"/>
          <a:cs typeface="Century Gothic"/>
        </a:font>
        <a:srgbClr val="36506A"/>
      </a:tcTxStyle>
      <a:tcStyle>
        <a:tcBdr>
          <a:left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36506A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93DD5D7-5BBC-4230-8BA0-F433330F83B6}" styleName="Table_4">
    <a:wholeTbl>
      <a:tcTxStyle b="off" i="off">
        <a:font>
          <a:latin typeface="Century Gothic"/>
          <a:ea typeface="Century Gothic"/>
          <a:cs typeface="Century Gothic"/>
        </a:font>
        <a:srgbClr val="36506A"/>
      </a:tcTxStyle>
      <a:tcStyle>
        <a:tcBdr>
          <a:lef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FFC00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3ABCF7-D635-4183-8A4E-C81116229A92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63" y="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c676e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c676e59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0c676e59e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4091828d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4091828d7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44091828d7_1_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0b8f3e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0b8f3ee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40b8f3ee45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0b8f3ee4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0b8f3ee45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0b8f3ee45_0_8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0b8f3ee45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0b8f3ee45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40b8f3ee45_0_16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2a26821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2a268213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42a2682135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فارغ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نص عمودي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نص عموديان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شريحة عنوان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محتوى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المقطع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يان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المقارنة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ى ذو تسمية توضيحية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صورة مع تسمية توضيحية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Y9F43ivutOikBx1W4SlmtJfwfx19B9nM7iCE6_trf-M/edit#slide=id.g40d8fd563d_0_5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OSzCmVpMM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a80swQ6YJ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925" y="792825"/>
            <a:ext cx="1397700" cy="9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2400"/>
            <a:ext cx="1664725" cy="13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71850" y="5358425"/>
            <a:ext cx="1664700" cy="26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95698" y="5286232"/>
            <a:ext cx="14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39519" y="4160999"/>
            <a:ext cx="432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used in schizophrenia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475" y="5655525"/>
            <a:ext cx="67623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List the classification of antipsychotic drugs used in 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schizophrenia.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Describe briefly the mechanism of antipsychotic action of 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these drugs.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Describe the pharmacological actions of antipsychotic drugs.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Relate between pharmacological actions &amp; adverse effects of                       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antipsychotic drugs.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Enumerate the clinical uses of antipsychotic drugs.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Describe the advantages of atypical antipsychotic drugs over                                  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typical drugs.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62764" y="57313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62764" y="62647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62764" y="67219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5246025" y="9122150"/>
            <a:ext cx="15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669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Editing File</a:t>
            </a:r>
            <a:endParaRPr sz="1800" b="1" u="sng">
              <a:solidFill>
                <a:srgbClr val="FF669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62764" y="70267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262764" y="74839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62764" y="7712579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6" name="Google Shape;246;p22"/>
          <p:cNvGraphicFramePr/>
          <p:nvPr/>
        </p:nvGraphicFramePr>
        <p:xfrm>
          <a:off x="-4275" y="52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{8F3ABCF7-D635-4183-8A4E-C81116229A92}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00">
                <a:tc gridSpan="7"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Atypical Antipsychotics:</a:t>
                      </a: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acts on both dopaminergic &amp; serotonergic - first line treatment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Duge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Clozapine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Risperidone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Olanzapine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Quetiapine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Ziprasidone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Cariprazine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77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Blocks D4 &amp; 5HT2 receptors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Blocks D2 &amp; 5HT2 receptors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Blocks D1- D4 &amp; 5HT2 receptors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Blocks D1-D2 &amp; 5HT2 receptors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828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Blocks  D2 &amp; 5HT2  receptors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D3 receptor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3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D7D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Agranulocytosis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Seizures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Myocarditis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Excessive salivation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(during sleep)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Postural hypotension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 prolongation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 gain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7432" marR="9144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Sedation (also haloperidol)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 gain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Flatulence, ↑salivation &amp; thirst                     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18288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Postural hypotension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Sedation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Hypotension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Sluggishness</a:t>
                      </a:r>
                      <a:endParaRPr sz="1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Dry mouth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appetite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(weight gain)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Abdominal pain</a:t>
                      </a:r>
                      <a:endParaRPr sz="1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Constipation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Drowsiness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Akathisia</a:t>
                      </a:r>
                      <a:endParaRPr sz="1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Headache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Dizziness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7432" marR="8890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Weight gain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1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3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patients with long QT interval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cardiac patient</a:t>
                      </a:r>
                      <a:endParaRPr sz="12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↑mortality in elderly patients, with dementia- related psychosis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7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not be used with any drug that  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prolongs the QT interval.</a:t>
                      </a:r>
                      <a:endParaRPr sz="1200" u="sng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 ↓ by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carbamazepine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(inducer of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CYP3A4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 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76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 ↑ by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ketoconazole</a:t>
                      </a:r>
                      <a:endParaRPr sz="1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(inhibitor of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CYP3A4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7" name="Google Shape;247;p22"/>
          <p:cNvSpPr txBox="1"/>
          <p:nvPr/>
        </p:nvSpPr>
        <p:spPr>
          <a:xfrm rot="-5400000">
            <a:off x="-671875" y="8014150"/>
            <a:ext cx="1952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interactions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248" name="Google Shape;248;p22"/>
          <p:cNvSpPr txBox="1"/>
          <p:nvPr/>
        </p:nvSpPr>
        <p:spPr>
          <a:xfrm rot="-5400000">
            <a:off x="-73250" y="1699375"/>
            <a:ext cx="7488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M.O.A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55650" y="1509600"/>
            <a:ext cx="6830400" cy="7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Q1/Side effects include anti-cholinergic, anti-adrenergic and extrapyramidal?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A-haloperidol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B-lithium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C-meprobamate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D-chloral hydrate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Q2/which of the following is the mechanism of action of Clozapine?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A-Blocks D1-D4 &amp; 5HT2 receptor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B-Blocks D4 &amp; 5HT2 receptor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C-Blocks D1-D2 &amp; 5HT2 receptor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D-Blocks D2 &amp; 5HT2 receptor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Q3/which of the following is an antiemetic effect in the CNS?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A-sedation due to H1 receptor blockage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B-Galactorrhea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C-Effective against drug and disease-induced vomiting. (not-motion sickness)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D-Blurred vision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Q4/ Which of the following is an advantage of atypical drugs?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A-they may cause lowering of body temperature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B-They are not effective in refractory cases of schizophrenia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C-They block both dopaminergic &amp; serotonergic receptors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D-They don’t produce few extrapyramidal effects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Q5/which of the following drugs can produce constipation?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A-Risperidone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B-Thioridazine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C-Chlorpromazine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D-haloperidol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55650" y="826775"/>
            <a:ext cx="1275000" cy="289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5148650" y="8357275"/>
            <a:ext cx="16818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Answers: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1-A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2-B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3-C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4-C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55650" y="5551175"/>
            <a:ext cx="1275000" cy="2754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SAQ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245250" y="5891797"/>
            <a:ext cx="6192600" cy="4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Q1/A 17 year old male diagnosed with schizophrenia and was treated with haloperidol,can you name three adverse effects for this drug?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Sedation, drowsiness, and fatigue.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Q2/ A 35-year-old man with abnormal behavior has been diagnosed with schizophrenia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A-what is the definition of of schizophrenia?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a disorder characterized by divorcement from reality in mind of patient and it may involve hallucinations, delusions , intense suspicion, feeling of</a:t>
            </a:r>
            <a:b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persecution or control by external  forces (paranoia).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B-Can you name three negative and positive symptoms of schizophrenia?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symptoms :1- hallucinations 2- Delusions 3- paranoia Negative symptoms :1- Social withdrawal  2- Anhedonia (absence of pleasure) 3-Emotional blunting.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256500" y="1192775"/>
            <a:ext cx="643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Q6/which of the following is a positive symptom of Schizophrenia?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A-Social withdrawal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B-Delusions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C-Emotional blunting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D-Anhedonia (absence of pleasure)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Q7/Which of the following is a atypical antipsychotic drug?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A-Thiothixene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B-Thiothixene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C-Chlorpromazine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D-Olanzapine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Q8/ which of the following is non-psychiatric therapeutic use?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A-Acute mania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B-Schizophrenia (primary indication)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C-Manic-depressive illness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D-Pruritus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5375200" y="4549350"/>
            <a:ext cx="14580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Answers: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6-B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7-D 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55650" y="826775"/>
            <a:ext cx="1275000" cy="289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Pharm437@gmail.com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5850" y="6401650"/>
            <a:ext cx="2124900" cy="3399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References: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1929000" y="883400"/>
            <a:ext cx="3000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leaders: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1747200" y="2255000"/>
            <a:ext cx="3363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 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1357950" y="8535200"/>
            <a:ext cx="39897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 thank for team 435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784400" y="8664050"/>
            <a:ext cx="250200" cy="2217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71650" y="6756200"/>
            <a:ext cx="47118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Doctors’ slides and notes.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Pharmacology Team 435.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1340650" y="3545300"/>
            <a:ext cx="36948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0" y="1337875"/>
            <a:ext cx="67788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Ghaida Saad Alsanad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Omar Alsuhaibani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1499850" y="2847550"/>
            <a:ext cx="3858300" cy="2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Dana Alkadi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Ghada Alqarni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Dimah Alaraifi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Sara Alsultan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Hind Aloraier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Alanoud Almufarrej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Alanoud Almansour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Shahad Altayash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4"/>
          <p:cNvGraphicFramePr/>
          <p:nvPr/>
        </p:nvGraphicFramePr>
        <p:xfrm>
          <a:off x="203635" y="3144383"/>
          <a:ext cx="6405550" cy="2861261"/>
        </p:xfrm>
        <a:graphic>
          <a:graphicData uri="http://schemas.openxmlformats.org/drawingml/2006/table">
            <a:tbl>
              <a:tblPr firstRow="1" bandRow="1">
                <a:noFill/>
                <a:tableStyleId>{80EDF191-5860-461C-AEA7-30FF002CC993}</a:tableStyleId>
              </a:tblPr>
              <a:tblGrid>
                <a:gridCol w="640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Schizophrenia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rgbClr val="84D7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84D7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D7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00">
                <a:tc>
                  <a:txBody>
                    <a:bodyPr/>
                    <a:lstStyle/>
                    <a:p>
                      <a:pPr marL="1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It is a thought disorder characterized by divorcement from reality in mind of patient.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78460" marR="5080" lvl="0" indent="-274318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may involve hallucinations, delusions , intense suspicion,</a:t>
                      </a:r>
                      <a:r>
                        <a:rPr lang="en-US" sz="1400" b="1" u="none" strike="noStrike" cap="none"/>
                        <a:t> fe</a:t>
                      </a:r>
                      <a:r>
                        <a:rPr lang="en-US" b="1"/>
                        <a:t>e</a:t>
                      </a:r>
                      <a:r>
                        <a:rPr lang="en-US" sz="1400" b="1" u="none" strike="noStrike" cap="none"/>
                        <a:t>ling of persecution or control by external  forces (paranoia</a:t>
                      </a:r>
                      <a:r>
                        <a:rPr lang="en-US" b="1"/>
                        <a:t>) </a:t>
                      </a: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Feeling that someone is controlling you (Paranoia).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T w="25400" cap="flat" cmpd="sng">
                      <a:solidFill>
                        <a:srgbClr val="84D7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8308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symptoms</a:t>
                      </a:r>
                      <a:r>
                        <a:rPr lang="en-US" sz="1000" b="1" u="none" strike="noStrike" cap="none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Related to dopamine)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 1- hallucinations    2- Delusions     3- paranoia</a:t>
                      </a:r>
                      <a:r>
                        <a:rPr lang="en-US"/>
                        <a:t>. </a:t>
                      </a: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Old group (typical) and new group are effective here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00">
                <a:tc>
                  <a:txBody>
                    <a:bodyPr/>
                    <a:lstStyle/>
                    <a:p>
                      <a:pPr marL="1333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symptoms </a:t>
                      </a: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(Related to serotonin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)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:  1- Social withdrawal  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333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Anhedonia (absence of pleasure)   3-Emotional blunting 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333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-Old group won't work here, the new group only , also negative symptoms are</a:t>
                      </a:r>
                      <a:endParaRPr sz="1000" b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more difficult to treat.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B w="254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Google Shape;109;p14"/>
          <p:cNvSpPr/>
          <p:nvPr/>
        </p:nvSpPr>
        <p:spPr>
          <a:xfrm>
            <a:off x="203625" y="8970550"/>
            <a:ext cx="6405600" cy="814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1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Dopaminergic pathways in the brain: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9085" marR="0" lvl="0" indent="-273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at least </a:t>
            </a: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subtypes of Dopamine receptors: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69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D1, </a:t>
            </a:r>
            <a:r>
              <a:rPr lang="en-US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D2,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D3, D4, D5.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203635" y="1215457"/>
            <a:ext cx="1574832" cy="571625"/>
          </a:xfrm>
          <a:custGeom>
            <a:avLst/>
            <a:gdLst/>
            <a:ahLst/>
            <a:cxnLst/>
            <a:rect l="l" t="t" r="r" b="b"/>
            <a:pathLst>
              <a:path w="1454810" h="571625" extrusionOk="0">
                <a:moveTo>
                  <a:pt x="0" y="57163"/>
                </a:moveTo>
                <a:cubicBezTo>
                  <a:pt x="0" y="25593"/>
                  <a:pt x="25593" y="0"/>
                  <a:pt x="57163" y="0"/>
                </a:cubicBezTo>
                <a:lnTo>
                  <a:pt x="1397648" y="0"/>
                </a:lnTo>
                <a:cubicBezTo>
                  <a:pt x="1429218" y="0"/>
                  <a:pt x="1454811" y="25593"/>
                  <a:pt x="1454811" y="57163"/>
                </a:cubicBezTo>
                <a:cubicBezTo>
                  <a:pt x="1454811" y="209596"/>
                  <a:pt x="1454810" y="362030"/>
                  <a:pt x="1454810" y="514463"/>
                </a:cubicBezTo>
                <a:cubicBezTo>
                  <a:pt x="1454810" y="546033"/>
                  <a:pt x="1429217" y="571626"/>
                  <a:pt x="1397647" y="571626"/>
                </a:cubicBezTo>
                <a:lnTo>
                  <a:pt x="57163" y="571625"/>
                </a:lnTo>
                <a:cubicBezTo>
                  <a:pt x="25593" y="571625"/>
                  <a:pt x="0" y="546032"/>
                  <a:pt x="0" y="514462"/>
                </a:cubicBezTo>
                <a:lnTo>
                  <a:pt x="0" y="57163"/>
                </a:lnTo>
                <a:close/>
              </a:path>
            </a:pathLst>
          </a:custGeom>
          <a:solidFill>
            <a:srgbClr val="FFA3B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0700" tIns="30700" rIns="30700" bIns="30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Psychoses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4"/>
          <p:cNvSpPr/>
          <p:nvPr/>
        </p:nvSpPr>
        <p:spPr>
          <a:xfrm rot="-2493010">
            <a:off x="1703263" y="1285668"/>
            <a:ext cx="610549" cy="26222"/>
          </a:xfrm>
          <a:custGeom>
            <a:avLst/>
            <a:gdLst/>
            <a:ahLst/>
            <a:cxnLst/>
            <a:rect l="l" t="t" r="r" b="b"/>
            <a:pathLst>
              <a:path w="611264" h="26253" extrusionOk="0">
                <a:moveTo>
                  <a:pt x="0" y="13126"/>
                </a:moveTo>
                <a:lnTo>
                  <a:pt x="611264" y="13126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03025" tIns="0" rIns="303050" bIns="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35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237393" y="750122"/>
            <a:ext cx="1785646" cy="691072"/>
          </a:xfrm>
          <a:custGeom>
            <a:avLst/>
            <a:gdLst/>
            <a:ahLst/>
            <a:cxnLst/>
            <a:rect l="l" t="t" r="r" b="b"/>
            <a:pathLst>
              <a:path w="1569799" h="691072" extrusionOk="0">
                <a:moveTo>
                  <a:pt x="0" y="69107"/>
                </a:moveTo>
                <a:cubicBezTo>
                  <a:pt x="0" y="30940"/>
                  <a:pt x="30940" y="0"/>
                  <a:pt x="69107" y="0"/>
                </a:cubicBezTo>
                <a:lnTo>
                  <a:pt x="1500692" y="0"/>
                </a:lnTo>
                <a:cubicBezTo>
                  <a:pt x="1538859" y="0"/>
                  <a:pt x="1569799" y="30940"/>
                  <a:pt x="1569799" y="69107"/>
                </a:cubicBezTo>
                <a:lnTo>
                  <a:pt x="1569799" y="621965"/>
                </a:lnTo>
                <a:cubicBezTo>
                  <a:pt x="1569799" y="660132"/>
                  <a:pt x="1538859" y="691072"/>
                  <a:pt x="1500692" y="691072"/>
                </a:cubicBezTo>
                <a:lnTo>
                  <a:pt x="69107" y="691072"/>
                </a:lnTo>
                <a:cubicBezTo>
                  <a:pt x="30940" y="691072"/>
                  <a:pt x="0" y="660132"/>
                  <a:pt x="0" y="621965"/>
                </a:cubicBezTo>
                <a:lnTo>
                  <a:pt x="0" y="69107"/>
                </a:lnTo>
                <a:close/>
              </a:path>
            </a:pathLst>
          </a:custGeom>
          <a:solidFill>
            <a:srgbClr val="84D7D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1650" tIns="31650" rIns="31650" bIns="316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Schizophrenia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/>
          <p:nvPr/>
        </p:nvSpPr>
        <p:spPr>
          <a:xfrm rot="2420236">
            <a:off x="1708743" y="1682389"/>
            <a:ext cx="600186" cy="26262"/>
          </a:xfrm>
          <a:custGeom>
            <a:avLst/>
            <a:gdLst/>
            <a:ahLst/>
            <a:cxnLst/>
            <a:rect l="l" t="t" r="r" b="b"/>
            <a:pathLst>
              <a:path w="599987" h="26253" extrusionOk="0">
                <a:moveTo>
                  <a:pt x="0" y="13126"/>
                </a:moveTo>
                <a:lnTo>
                  <a:pt x="599987" y="13126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97675" tIns="0" rIns="297675" bIns="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35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2237393" y="1526939"/>
            <a:ext cx="1777797" cy="725479"/>
          </a:xfrm>
          <a:custGeom>
            <a:avLst/>
            <a:gdLst/>
            <a:ahLst/>
            <a:cxnLst/>
            <a:rect l="l" t="t" r="r" b="b"/>
            <a:pathLst>
              <a:path w="1569799" h="725479" extrusionOk="0">
                <a:moveTo>
                  <a:pt x="0" y="72548"/>
                </a:moveTo>
                <a:cubicBezTo>
                  <a:pt x="0" y="32481"/>
                  <a:pt x="32481" y="0"/>
                  <a:pt x="72548" y="0"/>
                </a:cubicBezTo>
                <a:lnTo>
                  <a:pt x="1497251" y="0"/>
                </a:lnTo>
                <a:cubicBezTo>
                  <a:pt x="1537318" y="0"/>
                  <a:pt x="1569799" y="32481"/>
                  <a:pt x="1569799" y="72548"/>
                </a:cubicBezTo>
                <a:lnTo>
                  <a:pt x="1569799" y="652931"/>
                </a:lnTo>
                <a:cubicBezTo>
                  <a:pt x="1569799" y="692998"/>
                  <a:pt x="1537318" y="725479"/>
                  <a:pt x="1497251" y="725479"/>
                </a:cubicBezTo>
                <a:lnTo>
                  <a:pt x="72548" y="725479"/>
                </a:lnTo>
                <a:cubicBezTo>
                  <a:pt x="32481" y="725479"/>
                  <a:pt x="0" y="692998"/>
                  <a:pt x="0" y="652931"/>
                </a:cubicBezTo>
                <a:lnTo>
                  <a:pt x="0" y="72548"/>
                </a:lnTo>
                <a:close/>
              </a:path>
            </a:pathLst>
          </a:custGeom>
          <a:solidFill>
            <a:srgbClr val="84D7D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2675" tIns="32675" rIns="32675" bIns="326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Affective Psychoses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4"/>
          <p:cNvSpPr/>
          <p:nvPr/>
        </p:nvSpPr>
        <p:spPr>
          <a:xfrm rot="-3311759">
            <a:off x="3854495" y="1548233"/>
            <a:ext cx="799704" cy="26218"/>
          </a:xfrm>
          <a:custGeom>
            <a:avLst/>
            <a:gdLst/>
            <a:ahLst/>
            <a:cxnLst/>
            <a:rect l="l" t="t" r="r" b="b"/>
            <a:pathLst>
              <a:path w="800786" h="26253" extrusionOk="0">
                <a:moveTo>
                  <a:pt x="0" y="13126"/>
                </a:moveTo>
                <a:lnTo>
                  <a:pt x="800786" y="13126"/>
                </a:lnTo>
              </a:path>
            </a:pathLst>
          </a:custGeom>
          <a:noFill/>
          <a:ln w="12700" cap="flat" cmpd="sng">
            <a:solidFill>
              <a:srgbClr val="32A5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3050" tIns="0" rIns="393050" bIns="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35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4483436" y="924634"/>
            <a:ext cx="2125750" cy="615349"/>
          </a:xfrm>
          <a:custGeom>
            <a:avLst/>
            <a:gdLst/>
            <a:ahLst/>
            <a:cxnLst/>
            <a:rect l="l" t="t" r="r" b="b"/>
            <a:pathLst>
              <a:path w="2125750" h="615349" extrusionOk="0">
                <a:moveTo>
                  <a:pt x="0" y="61535"/>
                </a:moveTo>
                <a:cubicBezTo>
                  <a:pt x="0" y="27550"/>
                  <a:pt x="27550" y="0"/>
                  <a:pt x="61535" y="0"/>
                </a:cubicBezTo>
                <a:lnTo>
                  <a:pt x="2064215" y="0"/>
                </a:lnTo>
                <a:cubicBezTo>
                  <a:pt x="2098200" y="0"/>
                  <a:pt x="2125750" y="27550"/>
                  <a:pt x="2125750" y="61535"/>
                </a:cubicBezTo>
                <a:lnTo>
                  <a:pt x="2125750" y="553814"/>
                </a:lnTo>
                <a:cubicBezTo>
                  <a:pt x="2125750" y="587799"/>
                  <a:pt x="2098200" y="615349"/>
                  <a:pt x="2064215" y="615349"/>
                </a:cubicBezTo>
                <a:lnTo>
                  <a:pt x="61535" y="615349"/>
                </a:lnTo>
                <a:cubicBezTo>
                  <a:pt x="27550" y="615349"/>
                  <a:pt x="0" y="587799"/>
                  <a:pt x="0" y="553814"/>
                </a:cubicBezTo>
                <a:lnTo>
                  <a:pt x="0" y="61535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875" tIns="40875" rIns="40875" bIns="40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Mania</a:t>
            </a:r>
            <a:endParaRPr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4"/>
          <p:cNvSpPr/>
          <p:nvPr/>
        </p:nvSpPr>
        <p:spPr>
          <a:xfrm rot="163170">
            <a:off x="4025881" y="1887424"/>
            <a:ext cx="458338" cy="26283"/>
          </a:xfrm>
          <a:custGeom>
            <a:avLst/>
            <a:gdLst/>
            <a:ahLst/>
            <a:cxnLst/>
            <a:rect l="l" t="t" r="r" b="b"/>
            <a:pathLst>
              <a:path w="457822" h="26253" extrusionOk="0">
                <a:moveTo>
                  <a:pt x="0" y="13126"/>
                </a:moveTo>
                <a:lnTo>
                  <a:pt x="457822" y="13126"/>
                </a:lnTo>
              </a:path>
            </a:pathLst>
          </a:custGeom>
          <a:noFill/>
          <a:ln w="12700" cap="flat" cmpd="sng">
            <a:solidFill>
              <a:srgbClr val="32A5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150" tIns="1675" rIns="230150" bIns="16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35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483436" y="1625727"/>
            <a:ext cx="2106440" cy="571625"/>
          </a:xfrm>
          <a:custGeom>
            <a:avLst/>
            <a:gdLst/>
            <a:ahLst/>
            <a:cxnLst/>
            <a:rect l="l" t="t" r="r" b="b"/>
            <a:pathLst>
              <a:path w="1143251" h="571625" extrusionOk="0">
                <a:moveTo>
                  <a:pt x="0" y="57163"/>
                </a:moveTo>
                <a:cubicBezTo>
                  <a:pt x="0" y="25593"/>
                  <a:pt x="25593" y="0"/>
                  <a:pt x="57163" y="0"/>
                </a:cubicBezTo>
                <a:lnTo>
                  <a:pt x="1086089" y="0"/>
                </a:lnTo>
                <a:cubicBezTo>
                  <a:pt x="1117659" y="0"/>
                  <a:pt x="1143252" y="25593"/>
                  <a:pt x="1143252" y="57163"/>
                </a:cubicBezTo>
                <a:cubicBezTo>
                  <a:pt x="1143252" y="209596"/>
                  <a:pt x="1143251" y="362030"/>
                  <a:pt x="1143251" y="514463"/>
                </a:cubicBezTo>
                <a:cubicBezTo>
                  <a:pt x="1143251" y="546033"/>
                  <a:pt x="1117658" y="571626"/>
                  <a:pt x="1086088" y="571626"/>
                </a:cubicBezTo>
                <a:lnTo>
                  <a:pt x="57163" y="571625"/>
                </a:lnTo>
                <a:cubicBezTo>
                  <a:pt x="25593" y="571625"/>
                  <a:pt x="0" y="546032"/>
                  <a:pt x="0" y="514462"/>
                </a:cubicBezTo>
                <a:lnTo>
                  <a:pt x="0" y="57163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225" tIns="40225" rIns="40225" bIns="40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Depression</a:t>
            </a:r>
            <a:endParaRPr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4"/>
          <p:cNvSpPr/>
          <p:nvPr/>
        </p:nvSpPr>
        <p:spPr>
          <a:xfrm rot="3366676">
            <a:off x="3845023" y="2216354"/>
            <a:ext cx="818708" cy="26249"/>
          </a:xfrm>
          <a:custGeom>
            <a:avLst/>
            <a:gdLst/>
            <a:ahLst/>
            <a:cxnLst/>
            <a:rect l="l" t="t" r="r" b="b"/>
            <a:pathLst>
              <a:path w="818828" h="26253" extrusionOk="0">
                <a:moveTo>
                  <a:pt x="0" y="13126"/>
                </a:moveTo>
                <a:lnTo>
                  <a:pt x="818828" y="13126"/>
                </a:lnTo>
              </a:path>
            </a:pathLst>
          </a:custGeom>
          <a:noFill/>
          <a:ln w="12700" cap="flat" cmpd="sng">
            <a:solidFill>
              <a:srgbClr val="32A5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1625" tIns="0" rIns="401625" bIns="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35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4464075" y="2283100"/>
            <a:ext cx="2126447" cy="671659"/>
          </a:xfrm>
          <a:custGeom>
            <a:avLst/>
            <a:gdLst/>
            <a:ahLst/>
            <a:cxnLst/>
            <a:rect l="l" t="t" r="r" b="b"/>
            <a:pathLst>
              <a:path w="1143251" h="571625" extrusionOk="0">
                <a:moveTo>
                  <a:pt x="0" y="57163"/>
                </a:moveTo>
                <a:cubicBezTo>
                  <a:pt x="0" y="25593"/>
                  <a:pt x="25593" y="0"/>
                  <a:pt x="57163" y="0"/>
                </a:cubicBezTo>
                <a:lnTo>
                  <a:pt x="1086089" y="0"/>
                </a:lnTo>
                <a:cubicBezTo>
                  <a:pt x="1117659" y="0"/>
                  <a:pt x="1143252" y="25593"/>
                  <a:pt x="1143252" y="57163"/>
                </a:cubicBezTo>
                <a:cubicBezTo>
                  <a:pt x="1143252" y="209596"/>
                  <a:pt x="1143251" y="362030"/>
                  <a:pt x="1143251" y="514463"/>
                </a:cubicBezTo>
                <a:cubicBezTo>
                  <a:pt x="1143251" y="546033"/>
                  <a:pt x="1117658" y="571626"/>
                  <a:pt x="1086088" y="571626"/>
                </a:cubicBezTo>
                <a:lnTo>
                  <a:pt x="57163" y="571625"/>
                </a:lnTo>
                <a:cubicBezTo>
                  <a:pt x="25593" y="571625"/>
                  <a:pt x="0" y="546032"/>
                  <a:pt x="0" y="514462"/>
                </a:cubicBezTo>
                <a:lnTo>
                  <a:pt x="0" y="57163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225" tIns="40225" rIns="40225" bIns="40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Manic-depressive illness (</a:t>
            </a: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Bipolar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affective disease)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-4194" y="6138700"/>
            <a:ext cx="6858000" cy="5136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 system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receptors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203635" y="7190428"/>
            <a:ext cx="3273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2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</a:t>
            </a:r>
            <a:r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Mesolimbic-mesocortical pathway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571781" y="7190428"/>
            <a:ext cx="3078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Behavior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203635" y="7627048"/>
            <a:ext cx="3273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2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Nigrostriatal pathway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571781" y="7627048"/>
            <a:ext cx="3078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voluntary movements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03635" y="8060955"/>
            <a:ext cx="3273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2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Tuberoinfundibular pat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3571781" y="8060955"/>
            <a:ext cx="3078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endocrine effects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03635" y="8494748"/>
            <a:ext cx="3273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4F2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</a:t>
            </a:r>
            <a:r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Medullary - periventricular pathway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3571781" y="8494748"/>
            <a:ext cx="3078000" cy="320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metabolic effects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2040826" y="6757680"/>
            <a:ext cx="3017100" cy="30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 pathway in the brain:</a:t>
            </a:r>
            <a:endParaRPr sz="1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-4302" y="27139"/>
            <a:ext cx="6858000" cy="57823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Psychoses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15"/>
          <p:cNvGraphicFramePr/>
          <p:nvPr/>
        </p:nvGraphicFramePr>
        <p:xfrm>
          <a:off x="0" y="2049636"/>
          <a:ext cx="6858000" cy="4569635"/>
        </p:xfrm>
        <a:graphic>
          <a:graphicData uri="http://schemas.openxmlformats.org/drawingml/2006/table">
            <a:tbl>
              <a:tblPr firstRow="1" bandRow="1">
                <a:noFill/>
                <a:tableStyleId>{7E2ED834-4D86-436A-B437-0143A689B252}</a:tableStyleId>
              </a:tblPr>
              <a:tblGrid>
                <a:gridCol w="29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Classification of Antipsychotic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171616"/>
                          </a:solidFill>
                        </a:rPr>
                        <a:t>Typical Antipsychotic Drugs </a:t>
                      </a:r>
                      <a:r>
                        <a:rPr lang="en-US" sz="1000" b="0" u="none" strike="noStrike" cap="none">
                          <a:solidFill>
                            <a:schemeClr val="accent1"/>
                          </a:solidFill>
                        </a:rPr>
                        <a:t>→ affect D2 mainly  → treat the +ve symptoms.</a:t>
                      </a:r>
                      <a:endParaRPr sz="1000" b="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accent2"/>
                          </a:solidFill>
                        </a:rPr>
                        <a:t>Phenothiazine</a:t>
                      </a:r>
                      <a:r>
                        <a:rPr lang="en-US" sz="1300" u="none" strike="noStrike" cap="none"/>
                        <a:t> derivatives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accent1"/>
                          </a:solidFill>
                        </a:rPr>
                        <a:t>Its chemical structure similarto TCAs → similar ADRs</a:t>
                      </a:r>
                      <a:endParaRPr sz="800" b="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Chlorpromazine</a:t>
                      </a:r>
                      <a:r>
                        <a:rPr lang="en-US" sz="1300" u="none" strike="noStrike" cap="none"/>
                        <a:t>, </a:t>
                      </a: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Thioridazine</a:t>
                      </a:r>
                      <a:endParaRPr sz="13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Butyrophenones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Haloperidol</a:t>
                      </a:r>
                      <a:endParaRPr sz="13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Thioxanthene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Thiothixene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171616"/>
                          </a:solidFill>
                        </a:rPr>
                        <a:t>Atypical Antipsychotic Drugs </a:t>
                      </a:r>
                      <a:r>
                        <a:rPr lang="en-US" sz="900" b="0" u="none" strike="noStrike" cap="none">
                          <a:solidFill>
                            <a:schemeClr val="accent1"/>
                          </a:solidFill>
                        </a:rPr>
                        <a:t>→ Affect both DA &amp; 5-HT receptors → treat +ve &amp; -ve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</a:rPr>
                        <a:t>symptoms</a:t>
                      </a:r>
                      <a:r>
                        <a:rPr lang="en-US" sz="900" b="0" u="none" strike="noStrike" cap="none">
                          <a:solidFill>
                            <a:schemeClr val="accent1"/>
                          </a:solidFill>
                        </a:rPr>
                        <a:t>.</a:t>
                      </a:r>
                      <a:endParaRPr sz="900" b="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Dibenzodiazepines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*</a:t>
                      </a:r>
                      <a:endParaRPr sz="1300" b="1" i="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Clozapine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Benzisoxazoles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*</a:t>
                      </a:r>
                      <a:endParaRPr sz="1300" b="1" i="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Risperidone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/>
                        <a:t>    </a:t>
                      </a:r>
                      <a:r>
                        <a:rPr lang="en-US" sz="1300" u="none" strike="noStrike" cap="none"/>
                        <a:t>Thienobenzodiazepines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*</a:t>
                      </a:r>
                      <a:r>
                        <a:rPr lang="en-US" sz="1300" u="none" strike="noStrike" cap="none"/>
                        <a:t>	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Olanzapine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Dibenzothiazepines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*</a:t>
                      </a:r>
                      <a:endParaRPr sz="1300" b="1" i="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Quetiapine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Benzisothiazoles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*</a:t>
                      </a:r>
                      <a:endParaRPr sz="1300" b="1" i="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Ziprasidone</a:t>
                      </a:r>
                      <a:endParaRPr sz="1300" b="1" i="0" u="none" strike="noStrike" cap="non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piperazine/piperidine derivatives</a:t>
                      </a:r>
                      <a:r>
                        <a:rPr lang="en-US" sz="1300">
                          <a:solidFill>
                            <a:schemeClr val="accent1"/>
                          </a:solidFill>
                        </a:rPr>
                        <a:t>*</a:t>
                      </a:r>
                      <a:endParaRPr sz="130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Cariprazine</a:t>
                      </a:r>
                      <a:endParaRPr sz="13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accent1"/>
                          </a:solidFill>
                        </a:rPr>
                        <a:t>*Prof.Yieldez said: it’s enough to know the drug name only like (Clozapine, Risperidone , …..)</a:t>
                      </a:r>
                      <a:endParaRPr sz="1000" b="1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7" name="Google Shape;137;p15"/>
          <p:cNvSpPr/>
          <p:nvPr/>
        </p:nvSpPr>
        <p:spPr>
          <a:xfrm>
            <a:off x="0" y="0"/>
            <a:ext cx="6858000" cy="527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Antipsychotic drugs overview</a:t>
            </a:r>
            <a:endParaRPr sz="2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25401" y="601147"/>
            <a:ext cx="67056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Drugs used in schizophrenia are classified according to chemical structures Into: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363531" y="1029038"/>
            <a:ext cx="2667346" cy="32002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3754003" y="1029038"/>
            <a:ext cx="2667346" cy="32002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E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166457" y="1359335"/>
            <a:ext cx="3082042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discovered first, </a:t>
            </a:r>
            <a:r>
              <a:rPr lang="en-US" sz="12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selective</a:t>
            </a: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2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</a:t>
            </a: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side effects, </a:t>
            </a:r>
            <a:r>
              <a:rPr lang="en-US" sz="12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rarely</a:t>
            </a: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used nowadays.</a:t>
            </a:r>
            <a:endParaRPr sz="12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3778214" y="1357047"/>
            <a:ext cx="269477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selective, less side effects,</a:t>
            </a:r>
            <a:r>
              <a:rPr lang="en-US" sz="125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</a:t>
            </a:r>
            <a:r>
              <a:rPr lang="en-US" sz="1250" b="1" i="0" u="none" strike="noStrike" cap="none" baseline="30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125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 treatment for schizophrenia.</a:t>
            </a:r>
            <a:endParaRPr sz="12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3" name="Google Shape;143;p15"/>
          <p:cNvGraphicFramePr/>
          <p:nvPr/>
        </p:nvGraphicFramePr>
        <p:xfrm>
          <a:off x="6" y="6613989"/>
          <a:ext cx="6858000" cy="3291950"/>
        </p:xfrm>
        <a:graphic>
          <a:graphicData uri="http://schemas.openxmlformats.org/drawingml/2006/table">
            <a:tbl>
              <a:tblPr firstRow="1" bandRow="1">
                <a:noFill/>
                <a:tableStyleId>{F2713C5D-8B94-4203-ABF4-E849156C2E00}</a:tableStyleId>
              </a:tblPr>
              <a:tblGrid>
                <a:gridCol w="2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u="none" strike="noStrike" cap="none"/>
                        <a:t>The </a:t>
                      </a:r>
                      <a:r>
                        <a:rPr lang="en-US" sz="1600" b="1" u="none" strike="noStrike" cap="none">
                          <a:solidFill>
                            <a:srgbClr val="FFFF00"/>
                          </a:solidFill>
                        </a:rPr>
                        <a:t>pharmacological actions </a:t>
                      </a:r>
                      <a:r>
                        <a:rPr lang="en-US" sz="1600" b="0" u="none" strike="noStrike" cap="none"/>
                        <a:t>of antipsychotic drugs result from:</a:t>
                      </a:r>
                      <a:endParaRPr sz="1600" b="0" u="none" strike="noStrike" cap="none"/>
                    </a:p>
                  </a:txBody>
                  <a:tcPr marL="91450" marR="91450" marT="45700" marB="45700" anchor="ctr">
                    <a:solidFill>
                      <a:srgbClr val="3BB7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- Blocking </a:t>
                      </a:r>
                      <a:r>
                        <a:rPr lang="en-US" sz="1300" b="1" u="none" strike="noStrike" cap="none"/>
                        <a:t>dopamine</a:t>
                      </a:r>
                      <a:r>
                        <a:rPr lang="en-US" sz="1300" u="none" strike="noStrike" cap="none"/>
                        <a:t> receptors at different areas in the brain.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- Blocking  </a:t>
                      </a:r>
                      <a:r>
                        <a:rPr lang="en-US" sz="1300" b="1" u="none" strike="noStrike" cap="none"/>
                        <a:t>muscarinic</a:t>
                      </a:r>
                      <a:r>
                        <a:rPr lang="en-US" sz="1300" u="none" strike="noStrike" cap="none"/>
                        <a:t> receptors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- Blocking  </a:t>
                      </a:r>
                      <a:r>
                        <a:rPr lang="en-US" sz="1300" b="1" u="none" strike="noStrike" cap="none"/>
                        <a:t>α-adrenergic </a:t>
                      </a:r>
                      <a:r>
                        <a:rPr lang="en-US" sz="1300" u="none" strike="noStrike" cap="none"/>
                        <a:t>receptors </a:t>
                      </a:r>
                      <a:endParaRPr sz="1300" u="none" strike="noStrike" cap="none"/>
                    </a:p>
                  </a:txBody>
                  <a:tcPr marL="91450" marR="91450" marT="45700" marB="4570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- Blocking  </a:t>
                      </a:r>
                      <a:r>
                        <a:rPr lang="en-US" sz="1300" b="1" u="none" strike="noStrike" cap="none"/>
                        <a:t>H1</a:t>
                      </a:r>
                      <a:r>
                        <a:rPr lang="en-US" sz="1300" u="none" strike="noStrike" cap="none"/>
                        <a:t> receptors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171616"/>
                          </a:solidFill>
                        </a:rPr>
                        <a:t>Adverse effects on CNS</a:t>
                      </a:r>
                      <a:endParaRPr sz="1300" b="1" u="none" strike="noStrike" cap="none">
                        <a:solidFill>
                          <a:srgbClr val="171616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171616"/>
                          </a:solidFill>
                        </a:rPr>
                        <a:t>Advantages of </a:t>
                      </a:r>
                      <a:r>
                        <a:rPr lang="en-US" sz="1300" b="1" u="sng" strike="noStrike" cap="none">
                          <a:solidFill>
                            <a:srgbClr val="171616"/>
                          </a:solidFill>
                        </a:rPr>
                        <a:t>A</a:t>
                      </a:r>
                      <a:r>
                        <a:rPr lang="en-US" sz="1300" b="1" u="none" strike="noStrike" cap="none">
                          <a:solidFill>
                            <a:srgbClr val="171616"/>
                          </a:solidFill>
                        </a:rPr>
                        <a:t>typical drugs </a:t>
                      </a:r>
                      <a:endParaRPr sz="1300" b="1" u="none" strike="noStrike" cap="none">
                        <a:solidFill>
                          <a:srgbClr val="171616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They are due to blocking dopamine receptors at areas other than mesolimbic area (</a:t>
                      </a:r>
                      <a:r>
                        <a:rPr lang="en-US" sz="1300" b="1" u="none" strike="noStrike" cap="none"/>
                        <a:t>extrapyramidal effects</a:t>
                      </a:r>
                      <a:r>
                        <a:rPr lang="en-US" sz="1300" u="none" strike="noStrike" cap="none"/>
                        <a:t>)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They block both </a:t>
                      </a:r>
                      <a:r>
                        <a:rPr lang="en-US" sz="1300" b="1" u="none" strike="noStrike" cap="none"/>
                        <a:t>dopaminergic</a:t>
                      </a:r>
                      <a:r>
                        <a:rPr lang="en-US" sz="1300" u="none" strike="noStrike" cap="none"/>
                        <a:t> &amp; </a:t>
                      </a:r>
                      <a:r>
                        <a:rPr lang="en-US" sz="1300" b="1" u="none" strike="noStrike" cap="none"/>
                        <a:t>serotonergic</a:t>
                      </a:r>
                      <a:r>
                        <a:rPr lang="en-US" sz="1300" u="none" strike="noStrike" cap="none"/>
                        <a:t> receptors.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They are effective in refractory cases of schizophrenia.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They produce </a:t>
                      </a:r>
                      <a:r>
                        <a:rPr lang="en-US" sz="1300" b="1" u="sng" strike="noStrike" cap="none"/>
                        <a:t>few</a:t>
                      </a:r>
                      <a:r>
                        <a:rPr lang="en-US" sz="1300" b="1" u="none" strike="noStrike" cap="none"/>
                        <a:t> extrapyramidal effects.</a:t>
                      </a:r>
                      <a:endParaRPr sz="1300" b="1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 b="12671"/>
          <a:stretch/>
        </p:blipFill>
        <p:spPr>
          <a:xfrm>
            <a:off x="6014800" y="6973725"/>
            <a:ext cx="843199" cy="130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Pharmacological actions of typical </a:t>
            </a:r>
            <a:r>
              <a:rPr lang="en-US" sz="1700" b="0" i="0" u="none" strike="noStrike" cap="none">
                <a:solidFill>
                  <a:srgbClr val="FEE5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US" sz="1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 anti-psychoses</a:t>
            </a:r>
            <a:endParaRPr sz="17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187569" y="65371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87575" y="1659175"/>
            <a:ext cx="6478500" cy="2462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starting the pharmacological actions we need to be familiar with these concepts:</a:t>
            </a:r>
            <a:endParaRPr sz="1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Psychomotor slowing: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a slowing-down of thought and a reduction of physical movements in an individual.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Psychotic disorder: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abnormal thinking and perceptions.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Agitation: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state of anxiety or nervous excitement.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Tardive dyskinesia: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neurological disorder characterized by involuntary movements of the face and jaw.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Galactorrhea: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excessive or inappropriate production of milk.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Amenorrhea: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abnormal absence of menstruation.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Gynecomastia: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enlargement of a man's breasts, usually due to hormone imbalance or hormone therapy.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Impotence: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inability to develop or maintain an erection of the penis during sexual activity in humans.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Pruritus: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severe itching of the skin.</a:t>
            </a:r>
            <a:endParaRPr sz="1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3" name="Google Shape;153;p16"/>
          <p:cNvGraphicFramePr/>
          <p:nvPr/>
        </p:nvGraphicFramePr>
        <p:xfrm>
          <a:off x="187591" y="4282519"/>
          <a:ext cx="6478500" cy="5367950"/>
        </p:xfrm>
        <a:graphic>
          <a:graphicData uri="http://schemas.openxmlformats.org/drawingml/2006/table">
            <a:tbl>
              <a:tblPr firstRow="1" bandRow="1">
                <a:noFill/>
                <a:tableStyleId>{7E2ED834-4D86-436A-B437-0143A689B252}</a:tableStyleId>
              </a:tblPr>
              <a:tblGrid>
                <a:gridCol w="39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CNS</a:t>
                      </a: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D7FC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NS</a:t>
                      </a: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EF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Antipsychotic effect:</a:t>
                      </a:r>
                      <a:r>
                        <a:rPr lang="en-US" sz="1200" u="none" strike="noStrike" cap="none"/>
                        <a:t> (it’s the main use)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Produce emotional quieting and psychomotor slowing.</a:t>
                      </a:r>
                      <a:endParaRPr sz="12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Decreasing hallucinations, delusions and agitation.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Mechanism: 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blockage of </a:t>
                      </a:r>
                      <a:r>
                        <a:rPr lang="en-US" sz="1200" b="1" u="sng" strike="noStrike" cap="none">
                          <a:solidFill>
                            <a:srgbClr val="FF0000"/>
                          </a:solidFill>
                        </a:rPr>
                        <a:t>dopamine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 receptors in the </a:t>
                      </a:r>
                      <a:r>
                        <a:rPr lang="en-US" sz="1200" b="1" u="sng" strike="noStrike" cap="none">
                          <a:solidFill>
                            <a:srgbClr val="FF0000"/>
                          </a:solidFill>
                        </a:rPr>
                        <a:t>mesolimbic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 system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900" u="none" strike="noStrike" cap="none"/>
                        <a:t>→ treat +ve symptoms.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Note: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i="0" u="sng" strike="noStrike" cap="none"/>
                        <a:t>A</a:t>
                      </a:r>
                      <a:r>
                        <a:rPr lang="en-US" sz="1200" u="none" strike="noStrike" cap="none"/>
                        <a:t>typical drugs exert their antipsychotic action through </a:t>
                      </a:r>
                      <a:r>
                        <a:rPr lang="en-US" sz="1200" b="1" u="none" strike="noStrike" cap="none"/>
                        <a:t>blocking </a:t>
                      </a:r>
                      <a:r>
                        <a:rPr lang="en-US" sz="1200" b="1" u="sng" strike="noStrike" cap="none"/>
                        <a:t>serotonergic</a:t>
                      </a:r>
                      <a:r>
                        <a:rPr lang="en-US" sz="1200" b="1" u="none" strike="noStrike" cap="none"/>
                        <a:t> (5HT</a:t>
                      </a:r>
                      <a:r>
                        <a:rPr lang="en-US" sz="1200" b="1" u="none" strike="noStrike" cap="none" baseline="-25000"/>
                        <a:t>2</a:t>
                      </a:r>
                      <a:r>
                        <a:rPr lang="en-US" sz="1200" b="1" u="none" strike="noStrike" cap="none"/>
                        <a:t>) and </a:t>
                      </a:r>
                      <a:r>
                        <a:rPr lang="en-US" sz="1200" b="1" u="sng" strike="noStrike" cap="none"/>
                        <a:t>dopaminergic</a:t>
                      </a:r>
                      <a:r>
                        <a:rPr lang="en-US" sz="1200" b="1" u="none" strike="noStrike" cap="none"/>
                        <a:t> receptors</a:t>
                      </a:r>
                      <a:r>
                        <a:rPr lang="en-US" sz="1200" u="none" strike="noStrike" cap="none"/>
                        <a:t>.</a:t>
                      </a:r>
                      <a:r>
                        <a:rPr lang="en-US" sz="800" u="none" strike="noStrike" cap="none">
                          <a:solidFill>
                            <a:schemeClr val="accent1"/>
                          </a:solidFill>
                        </a:rPr>
                        <a:t>→ treat –ve symptoms also.</a:t>
                      </a:r>
                      <a:endParaRPr sz="80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Anticholinergic effects:</a:t>
                      </a:r>
                      <a:r>
                        <a:rPr lang="en-US" sz="1200" u="none" strike="noStrike" cap="none"/>
                        <a:t> 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Blurred vision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Dry mouth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Urinary retention 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Constipation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Mechanism: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b="1" u="none" strike="noStrike" cap="none"/>
                        <a:t>blockage of muscarinic receptors</a:t>
                      </a:r>
                      <a:r>
                        <a:rPr lang="en-US" sz="1200" u="none" strike="noStrike" cap="none"/>
                        <a:t>.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Extrapyramidal symptoms: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/>
                        <a:t>- </a:t>
                      </a:r>
                      <a:r>
                        <a:rPr lang="en-US" sz="1200" u="none" strike="noStrike" cap="none"/>
                        <a:t>Abnormal involuntary movements such as tremors, parkinsonism, and tardive dyskinesia.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Mechanism: blockage of dopamine receptors in the nigrostriatum</a:t>
                      </a:r>
                      <a:r>
                        <a:rPr lang="en-US" sz="1200" u="none" strike="noStrike" cap="none"/>
                        <a:t>.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Antiadrenergic effects:</a:t>
                      </a:r>
                      <a:r>
                        <a:rPr lang="en-US" sz="1200" u="none" strike="noStrike" cap="none"/>
                        <a:t> 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Postural </a:t>
                      </a:r>
                      <a:r>
                        <a:rPr lang="en-US" sz="1200" u="sng" strike="noStrike" cap="none"/>
                        <a:t>hypo</a:t>
                      </a:r>
                      <a:r>
                        <a:rPr lang="en-US" sz="1200" u="none" strike="noStrike" cap="none"/>
                        <a:t>tension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Impotence </a:t>
                      </a:r>
                      <a:endParaRPr sz="120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 failure of ejaculation.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Mechanism: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b="1" u="none" strike="noStrike" cap="none"/>
                        <a:t>blockage of alpha-adrenergic receptors</a:t>
                      </a:r>
                      <a:r>
                        <a:rPr lang="en-US" sz="1200" u="none" strike="noStrike" cap="none"/>
                        <a:t>.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Endocrine effects: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Galactorrhea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Amenorrhea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-"/>
                      </a:pPr>
                      <a:r>
                        <a:rPr lang="en-US" sz="1200" u="none" strike="noStrike" cap="none"/>
                        <a:t>Gynecomastia &amp; impotence.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Mechanism: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b="1" u="none" strike="noStrike" cap="none"/>
                        <a:t>prevent dopamine from inhibiting prolactin release from pituitary gland </a:t>
                      </a:r>
                      <a:r>
                        <a:rPr lang="en-US" sz="1200" u="none" strike="noStrike" cap="none"/>
                        <a:t>and that will lead to </a:t>
                      </a:r>
                      <a:r>
                        <a:rPr lang="en-US" sz="1200" b="1" u="none" strike="noStrike" cap="none"/>
                        <a:t>hyperprolactinemia</a:t>
                      </a:r>
                      <a:r>
                        <a:rPr lang="en-US" sz="1200" u="none" strike="noStrike" cap="none"/>
                        <a:t>. </a:t>
                      </a:r>
                      <a:r>
                        <a:rPr lang="en-US" sz="1100" u="none" strike="noStrike" cap="none">
                          <a:solidFill>
                            <a:schemeClr val="accent1"/>
                          </a:solidFill>
                        </a:rPr>
                        <a:t>→ نتيجة لقلة الدوبامين، راح يكثر هرمون البرولاكتين، مما يسبب تأخر الحمل لو ما تعالج.</a:t>
                      </a:r>
                      <a:endParaRPr sz="110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" name="Google Shape;154;p16"/>
          <p:cNvSpPr txBox="1"/>
          <p:nvPr/>
        </p:nvSpPr>
        <p:spPr>
          <a:xfrm>
            <a:off x="187600" y="787625"/>
            <a:ext cx="6478500" cy="738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عشان تكون الصورة واضحة، الـpharmacological actions تشملtypical &amp; atypical  هي والأعراض الجانبية اللي راح تنذكر بعدها, أهم شي هنا ربط كل أثر مع ال receptor حقه لأنه بيسهل حفظ الوظائف والأعراض الجانبية مع بعض. </a:t>
            </a:r>
            <a:endParaRPr sz="1400" b="0" i="0" u="none" strike="noStrike" cap="none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897371" y="7578958"/>
            <a:ext cx="1948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 more than dopamine </a:t>
            </a:r>
            <a:endParaRPr sz="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Pharmacological actions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87569" y="65371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63" name="Google Shape;163;p17"/>
          <p:cNvGraphicFramePr/>
          <p:nvPr/>
        </p:nvGraphicFramePr>
        <p:xfrm>
          <a:off x="189026" y="729898"/>
          <a:ext cx="6479950" cy="4679586"/>
        </p:xfrm>
        <a:graphic>
          <a:graphicData uri="http://schemas.openxmlformats.org/drawingml/2006/table">
            <a:tbl>
              <a:tblPr firstRow="1" bandRow="1">
                <a:noFill/>
                <a:tableStyleId>{7E2ED834-4D86-436A-B437-0143A689B252}</a:tableStyleId>
              </a:tblPr>
              <a:tblGrid>
                <a:gridCol w="32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CNS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D7FC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Other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E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Metabolic effect: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- Changes in eating behavior and weight gain.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Mechanism:</a:t>
                      </a:r>
                      <a:r>
                        <a:rPr lang="en-US" sz="1350" u="none" strike="noStrike" cap="none"/>
                        <a:t> </a:t>
                      </a:r>
                      <a:r>
                        <a:rPr lang="en-US" sz="1350" b="1" u="none" strike="noStrike" cap="none"/>
                        <a:t>blockage of dopamine receptors in the medullary-periventricular pathway</a:t>
                      </a:r>
                      <a:r>
                        <a:rPr lang="en-US" sz="1350" u="none" strike="noStrike" cap="none"/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Temperature regulation:</a:t>
                      </a:r>
                      <a:endParaRPr sz="135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May cause lowering of body temp.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Mechanism</a:t>
                      </a:r>
                      <a:r>
                        <a:rPr lang="en-US" sz="1350" b="1" u="none" strike="noStrike" cap="none">
                          <a:solidFill>
                            <a:srgbClr val="00B0F0"/>
                          </a:solidFill>
                        </a:rPr>
                        <a:t>:</a:t>
                      </a:r>
                      <a:r>
                        <a:rPr lang="en-US" sz="1350" u="none" strike="noStrike" cap="none"/>
                        <a:t> heat loss as a result of vasodilation due to alpha-blocking or to central effect. </a:t>
                      </a:r>
                      <a:r>
                        <a:rPr lang="en-US" sz="1000" u="none" strike="noStrike" cap="none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n major operations; open heart surgery)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1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Antiemetic effect:</a:t>
                      </a:r>
                      <a:r>
                        <a:rPr lang="en-US" sz="1350" u="none" strike="noStrike" cap="none"/>
                        <a:t>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- Effective against drug and disease-induced vomiting. </a:t>
                      </a:r>
                      <a:r>
                        <a:rPr lang="en-US" sz="1350" u="none" strike="noStrike" cap="none">
                          <a:solidFill>
                            <a:srgbClr val="FF0000"/>
                          </a:solidFill>
                        </a:rPr>
                        <a:t>(not-motion sickness) 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Mechanism:</a:t>
                      </a:r>
                      <a:r>
                        <a:rPr lang="en-US" sz="1350" u="none" strike="noStrike" cap="none"/>
                        <a:t> </a:t>
                      </a:r>
                      <a:r>
                        <a:rPr lang="en-US" sz="1350" b="1" u="none" strike="noStrike" cap="none"/>
                        <a:t>blockage of dopamine receptors in the CTZ </a:t>
                      </a:r>
                      <a:r>
                        <a:rPr lang="en-US" sz="1350" u="none" strike="noStrike" cap="none"/>
                        <a:t>of the medulla.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>
                          <a:solidFill>
                            <a:schemeClr val="accent1"/>
                          </a:solidFill>
                        </a:rPr>
                        <a:t>The chemoreceptor trigger zone (CTZ) is an area of the medulla oblongata that receives inputs from blood-borne drugs or hormones, and communicates with other structures in the vomiting center to initiate vomiting</a:t>
                      </a:r>
                      <a:r>
                        <a:rPr lang="en-US" sz="1350" u="none" strike="noStrike" cap="none">
                          <a:solidFill>
                            <a:srgbClr val="7396B7"/>
                          </a:solidFill>
                        </a:rPr>
                        <a:t>.</a:t>
                      </a:r>
                      <a:endParaRPr sz="1350" b="1" u="none" strike="noStrike" cap="none">
                        <a:solidFill>
                          <a:srgbClr val="7396B7"/>
                        </a:solidFill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ECG changes:</a:t>
                      </a:r>
                      <a:r>
                        <a:rPr lang="en-US" sz="1350" u="none" strike="noStrike" cap="none"/>
                        <a:t> 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prolongation of QT interval</a:t>
                      </a:r>
                      <a:r>
                        <a:rPr lang="en-US" sz="1350" u="none" strike="noStrike" cap="none"/>
                        <a:t>, abnormal configuration </a:t>
                      </a:r>
                      <a:r>
                        <a:rPr lang="en-US" sz="1350" b="1" u="none" strike="noStrike" cap="none"/>
                        <a:t>ST</a:t>
                      </a:r>
                      <a:r>
                        <a:rPr lang="en-US" sz="1350" u="none" strike="noStrike" cap="none"/>
                        <a:t> </a:t>
                      </a:r>
                      <a:r>
                        <a:rPr lang="en-US" sz="1350" b="1" u="none" strike="noStrike" cap="none"/>
                        <a:t>segment</a:t>
                      </a:r>
                      <a:r>
                        <a:rPr lang="en-US" sz="1350" u="none" strike="noStrike" cap="none"/>
                        <a:t> and </a:t>
                      </a:r>
                      <a:r>
                        <a:rPr lang="en-US" sz="1350" b="1" u="none" strike="noStrike" cap="none"/>
                        <a:t>T wave</a:t>
                      </a:r>
                      <a:r>
                        <a:rPr lang="en-US" sz="1350" u="none" strike="noStrike" cap="none"/>
                        <a:t>.</a:t>
                      </a:r>
                      <a:endParaRPr sz="1350" u="none" strike="noStrike" cap="none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Too prolongation will lead to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Torsades de pointes which may lead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to ventricular fibrillation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Antihistaminic effect:</a:t>
                      </a:r>
                      <a:r>
                        <a:rPr lang="en-US" sz="1350" u="none" strike="noStrike" cap="none"/>
                        <a:t> 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sedation due to </a:t>
                      </a:r>
                      <a:r>
                        <a:rPr lang="en-US" sz="1350" b="1" u="none" strike="noStrike" cap="none"/>
                        <a:t>H1</a:t>
                      </a:r>
                      <a:r>
                        <a:rPr lang="en-US" sz="1350" u="none" strike="noStrike" cap="none"/>
                        <a:t> receptor blockage.</a:t>
                      </a:r>
                      <a:endParaRPr sz="135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75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6576"/>
                          </a:solidFill>
                        </a:rPr>
                        <a:t>Quinidine-like action</a:t>
                      </a:r>
                      <a:endParaRPr sz="1350" b="0" u="none" strike="noStrike" cap="none">
                        <a:solidFill>
                          <a:srgbClr val="75707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0" y="5517825"/>
            <a:ext cx="6667502" cy="32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1452582" y="7982208"/>
            <a:ext cx="109036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 postural hypotension</a:t>
            </a:r>
            <a:endParaRPr sz="7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246175" y="8900263"/>
            <a:ext cx="3422400" cy="2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Chlorpromazine</a:t>
            </a:r>
            <a:r>
              <a:rPr lang="en-US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مين أكثر درق ماخذ أغلب الإفكتس؟ </a:t>
            </a:r>
            <a:endParaRPr sz="1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/>
        </p:nvSpPr>
        <p:spPr>
          <a:xfrm>
            <a:off x="187569" y="65371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341128" y="671215"/>
            <a:ext cx="6236264" cy="6924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نفس الشي هنا كل الأعراض تشمل typical and atypical مع اختلاف في الدرجة وأغلبهم كانوا مذكورين مع الpharmacological action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most of the pharmacological actions = adverse effects</a:t>
            </a:r>
            <a:endParaRPr sz="1300" b="1" i="0" u="none" strike="noStrike" cap="none">
              <a:solidFill>
                <a:srgbClr val="AEAB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5" name="Google Shape;175;p18"/>
          <p:cNvGrpSpPr/>
          <p:nvPr/>
        </p:nvGrpSpPr>
        <p:grpSpPr>
          <a:xfrm>
            <a:off x="204437" y="7897523"/>
            <a:ext cx="6462748" cy="1636291"/>
            <a:chOff x="3089" y="282935"/>
            <a:chExt cx="6462748" cy="1636291"/>
          </a:xfrm>
        </p:grpSpPr>
        <p:sp>
          <p:nvSpPr>
            <p:cNvPr id="176" name="Google Shape;176;p18"/>
            <p:cNvSpPr/>
            <p:nvPr/>
          </p:nvSpPr>
          <p:spPr>
            <a:xfrm>
              <a:off x="3233994" y="918034"/>
              <a:ext cx="2363213" cy="3777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2054"/>
                  </a:lnTo>
                  <a:lnTo>
                    <a:pt x="120000" y="62054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B918D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7" name="Google Shape;177;p18"/>
            <p:cNvSpPr/>
            <p:nvPr/>
          </p:nvSpPr>
          <p:spPr>
            <a:xfrm>
              <a:off x="3233994" y="918034"/>
              <a:ext cx="137043" cy="3777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2054"/>
                  </a:lnTo>
                  <a:lnTo>
                    <a:pt x="120000" y="62054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2B918D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8" name="Google Shape;178;p18"/>
            <p:cNvSpPr/>
            <p:nvPr/>
          </p:nvSpPr>
          <p:spPr>
            <a:xfrm>
              <a:off x="1008294" y="918034"/>
              <a:ext cx="2225700" cy="3777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054"/>
                  </a:lnTo>
                  <a:lnTo>
                    <a:pt x="0" y="6205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2B918D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9" name="Google Shape;179;p18"/>
            <p:cNvSpPr/>
            <p:nvPr/>
          </p:nvSpPr>
          <p:spPr>
            <a:xfrm>
              <a:off x="524571" y="282935"/>
              <a:ext cx="5418846" cy="635099"/>
            </a:xfrm>
            <a:prstGeom prst="roundRect">
              <a:avLst>
                <a:gd name="adj" fmla="val 16667"/>
              </a:avLst>
            </a:prstGeom>
            <a:solidFill>
              <a:srgbClr val="FF65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555574" y="313938"/>
              <a:ext cx="5356840" cy="573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Endocrine Effects</a:t>
              </a: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089" y="1295793"/>
              <a:ext cx="2010410" cy="62343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D96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33522" y="1326226"/>
              <a:ext cx="1949544" cy="56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Gynecomastia</a:t>
              </a:r>
              <a:endPara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378324" y="1295793"/>
              <a:ext cx="1985428" cy="62343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4D7D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2408757" y="1326226"/>
              <a:ext cx="1924562" cy="56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Galactorrhoea</a:t>
              </a:r>
              <a:endPara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4728577" y="1295793"/>
              <a:ext cx="1737260" cy="62343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A3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4759010" y="1326226"/>
              <a:ext cx="1676394" cy="56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Amenorrhoea</a:t>
              </a:r>
              <a:endPara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7" name="Google Shape;187;p18"/>
          <p:cNvSpPr/>
          <p:nvPr/>
        </p:nvSpPr>
        <p:spPr>
          <a:xfrm>
            <a:off x="-5644" y="-1655"/>
            <a:ext cx="6858000" cy="489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Adverse Effects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8" name="Google Shape;188;p18"/>
          <p:cNvGraphicFramePr/>
          <p:nvPr/>
        </p:nvGraphicFramePr>
        <p:xfrm>
          <a:off x="341128" y="1972546"/>
          <a:ext cx="6236250" cy="3454035"/>
        </p:xfrm>
        <a:graphic>
          <a:graphicData uri="http://schemas.openxmlformats.org/drawingml/2006/table">
            <a:tbl>
              <a:tblPr firstRow="1" bandRow="1">
                <a:noFill/>
                <a:tableStyleId>{02FC1B76-2677-42AB-B593-6432EF872CD1}</a:tableStyleId>
              </a:tblPr>
              <a:tblGrid>
                <a:gridCol w="311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00">
                <a:tc grid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</a:rPr>
                        <a:t>CNS</a:t>
                      </a:r>
                      <a:endParaRPr sz="20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00" marB="45700" anchor="ctr">
                    <a:solidFill>
                      <a:srgbClr val="FF6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57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1-</a:t>
                      </a:r>
                      <a:r>
                        <a:rPr lang="en-US" sz="1200" u="none" strike="noStrike" cap="none"/>
                        <a:t> Sedation, drowsiness, fatigue → (</a:t>
                      </a:r>
                      <a:r>
                        <a:rPr lang="en-US" sz="1200" b="1" u="none" strike="noStrike" cap="none">
                          <a:solidFill>
                            <a:srgbClr val="FF6692"/>
                          </a:solidFill>
                        </a:rPr>
                        <a:t>haloperidol </a:t>
                      </a:r>
                      <a:r>
                        <a:rPr lang="en-US" sz="1000" b="0" u="none" strike="noStrike" cap="none">
                          <a:solidFill>
                            <a:srgbClr val="36506A"/>
                          </a:solidFill>
                        </a:rPr>
                        <a:t>(typical) </a:t>
                      </a:r>
                      <a:r>
                        <a:rPr lang="en-US" sz="1200" u="none" strike="noStrike" cap="none"/>
                        <a:t>, </a:t>
                      </a:r>
                      <a:r>
                        <a:rPr lang="en-US" sz="1200" b="1" u="none" strike="noStrike" cap="none">
                          <a:solidFill>
                            <a:srgbClr val="FF6692"/>
                          </a:solidFill>
                        </a:rPr>
                        <a:t>Risperidone </a:t>
                      </a:r>
                      <a:r>
                        <a:rPr lang="en-US" sz="1000" b="0" u="none" strike="noStrike" cap="none">
                          <a:solidFill>
                            <a:srgbClr val="36506A"/>
                          </a:solidFill>
                        </a:rPr>
                        <a:t>(</a:t>
                      </a:r>
                      <a:r>
                        <a:rPr lang="en-US" sz="1000" b="0" u="sng" strike="noStrike" cap="none">
                          <a:solidFill>
                            <a:srgbClr val="36506A"/>
                          </a:solidFill>
                        </a:rPr>
                        <a:t>a</a:t>
                      </a:r>
                      <a:r>
                        <a:rPr lang="en-US" sz="1000" b="0" u="none" strike="noStrike" cap="none">
                          <a:solidFill>
                            <a:srgbClr val="36506A"/>
                          </a:solidFill>
                        </a:rPr>
                        <a:t>typical) </a:t>
                      </a:r>
                      <a:r>
                        <a:rPr lang="en-US" sz="1200" u="none" strike="noStrike" cap="none"/>
                        <a:t>)</a:t>
                      </a:r>
                      <a:endParaRPr sz="1200" b="0" u="none" strike="noStrike" cap="none">
                        <a:solidFill>
                          <a:srgbClr val="36506A"/>
                        </a:solidFill>
                      </a:endParaRPr>
                    </a:p>
                  </a:txBody>
                  <a:tcPr marL="91450" marR="91450" marT="45700" marB="45700" anchor="ctr"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57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6576"/>
                          </a:solidFill>
                        </a:rPr>
                        <a:t>2-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b="1" u="none" strike="noStrike" cap="none"/>
                        <a:t>Extrapyramidal symptoms</a:t>
                      </a:r>
                      <a:r>
                        <a:rPr lang="en-US" sz="1200" u="none" strike="noStrike" cap="none"/>
                        <a:t>: </a:t>
                      </a:r>
                      <a:r>
                        <a:rPr lang="en-US" sz="1200" u="none" strike="noStrike" cap="none">
                          <a:solidFill>
                            <a:srgbClr val="BF9000"/>
                          </a:solidFill>
                        </a:rPr>
                        <a:t>→</a:t>
                      </a:r>
                      <a:r>
                        <a:rPr lang="en-US" sz="1200" u="none" strike="noStrike" cap="none"/>
                        <a:t> </a:t>
                      </a:r>
                      <a:r>
                        <a:rPr lang="en-US" sz="1200" b="1" u="none" strike="noStrike" cap="none"/>
                        <a:t>Early occurring:</a:t>
                      </a:r>
                      <a:r>
                        <a:rPr lang="en-US" sz="1200" u="none" strike="noStrike" cap="none"/>
                        <a:t> Parkinson’s syndrome,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57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/>
                        <a:t>late occurring: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B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A)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Tardive Dyskinesia 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u="none" strike="noStrike" cap="none"/>
                        <a:t>B)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Neuroleptic Malignant Syndrome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u="none" strike="noStrike" cap="none"/>
                        <a:t>(from Latin tardus, slow or late coming)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It is a disorder of involuntary movements </a:t>
                      </a:r>
                      <a:r>
                        <a:rPr lang="en-US" sz="1200" b="1" u="none" strike="noStrike" cap="none"/>
                        <a:t>(choreoathetoid movements of lips, tongue, face, jaws, and  limbs )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Choreoathetosis</a:t>
                      </a:r>
                      <a:r>
                        <a:rPr lang="en-US" sz="1200" u="none" strike="noStrike" cap="none"/>
                        <a:t>: combination of chorea (irregular migrating contractions) and athetosis (twisting)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Rare but life threatening</a:t>
                      </a:r>
                      <a:r>
                        <a:rPr lang="en-US" sz="1200" u="none" strike="noStrike" cap="none"/>
                        <a:t>.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→ </a:t>
                      </a:r>
                      <a:r>
                        <a:rPr lang="en-US" sz="1200" b="1" u="none" strike="noStrike" cap="none"/>
                        <a:t>Symptoms</a:t>
                      </a:r>
                      <a:r>
                        <a:rPr lang="en-US" sz="1200" u="none" strike="noStrike" cap="none"/>
                        <a:t> are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muscle rigidity and high fever (clinically similar to anaesthetic malignant hyperthermia).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The stress leukocytosis and high fever associated with this syndrome may wrongly suggest an infection.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36506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9" name="Google Shape;189;p18"/>
          <p:cNvGraphicFramePr/>
          <p:nvPr/>
        </p:nvGraphicFramePr>
        <p:xfrm>
          <a:off x="341125" y="5426482"/>
          <a:ext cx="6236250" cy="2138485"/>
        </p:xfrm>
        <a:graphic>
          <a:graphicData uri="http://schemas.openxmlformats.org/drawingml/2006/table">
            <a:tbl>
              <a:tblPr firstRow="1" bandRow="1">
                <a:noFill/>
                <a:tableStyleId>{02FC1B76-2677-42AB-B593-6432EF872CD1}</a:tableStyleId>
              </a:tblPr>
              <a:tblGrid>
                <a:gridCol w="311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</a:rPr>
                        <a:t>ANS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u="none" strike="noStrike" cap="none"/>
                        <a:t>1-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Anticholinergic</a:t>
                      </a:r>
                      <a:r>
                        <a:rPr lang="en-US" sz="1400" u="none" strike="noStrike" cap="none"/>
                        <a:t> Effects :</a:t>
                      </a:r>
                      <a:endParaRPr sz="1400" b="1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u="none" strike="noStrike" cap="none"/>
                        <a:t>2-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Antiadrenergic</a:t>
                      </a:r>
                      <a:r>
                        <a:rPr lang="en-US" sz="1400" u="none" strike="noStrike" cap="none"/>
                        <a:t> Effects :</a:t>
                      </a:r>
                      <a:endParaRPr sz="1400" b="1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/>
                        <a:t>- Blurred vision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/>
                        <a:t>- Dry mouth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/>
                        <a:t>- Urinary retention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/>
                        <a:t>- Constipation →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 (Chlorpromazine 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(typical)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, Clozapine 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(atypical)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)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- Postural </a:t>
                      </a:r>
                      <a:r>
                        <a:rPr lang="en-US" sz="1400" u="sng" strike="noStrike" cap="none">
                          <a:solidFill>
                            <a:srgbClr val="FF0000"/>
                          </a:solidFill>
                        </a:rPr>
                        <a:t>hypo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tension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- Impotence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- Failure of ejaculation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(Chlopromazine 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(typical)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, Thioridazine 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(typical)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)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650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p18"/>
          <p:cNvSpPr txBox="1"/>
          <p:nvPr/>
        </p:nvSpPr>
        <p:spPr>
          <a:xfrm>
            <a:off x="3860720" y="5101882"/>
            <a:ext cx="263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Neuroleptic malignant syndrome</a:t>
            </a:r>
            <a:endParaRPr sz="1200" b="0" i="0" u="none" strike="noStrike" cap="none">
              <a:solidFill>
                <a:srgbClr val="3650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220" y="5119476"/>
            <a:ext cx="289411" cy="289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/>
        </p:nvSpPr>
        <p:spPr>
          <a:xfrm>
            <a:off x="685800" y="463296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1994550" y="1423175"/>
            <a:ext cx="3059400" cy="489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Prof.Yieldez said: we will ask about the  characteristic ADRs of each drug.</a:t>
            </a:r>
            <a:endParaRPr sz="1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63016" y="8159747"/>
            <a:ext cx="2416293" cy="370822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Pharmacokinetics: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1828" y="8599794"/>
            <a:ext cx="618955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completely absorbed.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soluble.</a:t>
            </a:r>
            <a:endParaRPr sz="1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bound to plasma proteins.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Undergo extensive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first-pass hepatic metabolism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478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Excretion by the kidney.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3466357" y="1091598"/>
            <a:ext cx="2491995" cy="30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55617"/>
                </a:lnTo>
                <a:lnTo>
                  <a:pt x="120000" y="5561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9"/>
          <p:cNvSpPr/>
          <p:nvPr/>
        </p:nvSpPr>
        <p:spPr>
          <a:xfrm>
            <a:off x="3466357" y="1091598"/>
            <a:ext cx="870666" cy="3012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55340"/>
                </a:lnTo>
                <a:lnTo>
                  <a:pt x="120000" y="5534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Google Shape;202;p19"/>
          <p:cNvSpPr/>
          <p:nvPr/>
        </p:nvSpPr>
        <p:spPr>
          <a:xfrm>
            <a:off x="2479309" y="1091598"/>
            <a:ext cx="987047" cy="304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55943"/>
                </a:lnTo>
                <a:lnTo>
                  <a:pt x="0" y="55943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9"/>
          <p:cNvSpPr/>
          <p:nvPr/>
        </p:nvSpPr>
        <p:spPr>
          <a:xfrm>
            <a:off x="933646" y="1091598"/>
            <a:ext cx="2532710" cy="304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55943"/>
                </a:lnTo>
                <a:lnTo>
                  <a:pt x="0" y="55943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2B918D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19"/>
          <p:cNvSpPr/>
          <p:nvPr/>
        </p:nvSpPr>
        <p:spPr>
          <a:xfrm>
            <a:off x="1782640" y="634113"/>
            <a:ext cx="3281432" cy="463454"/>
          </a:xfrm>
          <a:custGeom>
            <a:avLst/>
            <a:gdLst/>
            <a:ahLst/>
            <a:cxnLst/>
            <a:rect l="l" t="t" r="r" b="b"/>
            <a:pathLst>
              <a:path w="4821530" h="565092" extrusionOk="0">
                <a:moveTo>
                  <a:pt x="0" y="94184"/>
                </a:moveTo>
                <a:cubicBezTo>
                  <a:pt x="0" y="42168"/>
                  <a:pt x="42168" y="0"/>
                  <a:pt x="94184" y="0"/>
                </a:cubicBezTo>
                <a:lnTo>
                  <a:pt x="4727346" y="0"/>
                </a:lnTo>
                <a:cubicBezTo>
                  <a:pt x="4779362" y="0"/>
                  <a:pt x="4821530" y="42168"/>
                  <a:pt x="4821530" y="94184"/>
                </a:cubicBezTo>
                <a:lnTo>
                  <a:pt x="4821530" y="470908"/>
                </a:lnTo>
                <a:cubicBezTo>
                  <a:pt x="4821530" y="522924"/>
                  <a:pt x="4779362" y="565092"/>
                  <a:pt x="4727346" y="565092"/>
                </a:cubicBezTo>
                <a:lnTo>
                  <a:pt x="94184" y="565092"/>
                </a:lnTo>
                <a:cubicBezTo>
                  <a:pt x="42168" y="565092"/>
                  <a:pt x="0" y="522924"/>
                  <a:pt x="0" y="470908"/>
                </a:cubicBezTo>
                <a:lnTo>
                  <a:pt x="0" y="94184"/>
                </a:lnTo>
                <a:close/>
              </a:path>
            </a:pathLst>
          </a:custGeom>
          <a:solidFill>
            <a:srgbClr val="FF657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000" tIns="39000" rIns="39000" bIns="390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Miscellaneous Effects *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141950" y="1395650"/>
            <a:ext cx="1545581" cy="608557"/>
          </a:xfrm>
          <a:custGeom>
            <a:avLst/>
            <a:gdLst/>
            <a:ahLst/>
            <a:cxnLst/>
            <a:rect l="l" t="t" r="r" b="b"/>
            <a:pathLst>
              <a:path w="1355773" h="605529" extrusionOk="0">
                <a:moveTo>
                  <a:pt x="100924" y="0"/>
                </a:moveTo>
                <a:lnTo>
                  <a:pt x="1355773" y="0"/>
                </a:lnTo>
                <a:lnTo>
                  <a:pt x="1355773" y="0"/>
                </a:lnTo>
                <a:lnTo>
                  <a:pt x="1355773" y="504605"/>
                </a:lnTo>
                <a:cubicBezTo>
                  <a:pt x="1355773" y="560344"/>
                  <a:pt x="1310588" y="605529"/>
                  <a:pt x="1254849" y="605529"/>
                </a:cubicBezTo>
                <a:lnTo>
                  <a:pt x="0" y="605529"/>
                </a:lnTo>
                <a:lnTo>
                  <a:pt x="0" y="605529"/>
                </a:lnTo>
                <a:lnTo>
                  <a:pt x="0" y="100924"/>
                </a:lnTo>
                <a:cubicBezTo>
                  <a:pt x="0" y="45185"/>
                  <a:pt x="45185" y="0"/>
                  <a:pt x="100924" y="0"/>
                </a:cubicBezTo>
                <a:close/>
              </a:path>
            </a:pathLst>
          </a:custGeom>
          <a:solidFill>
            <a:srgbClr val="FFD96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425" tIns="38425" rIns="38425" bIns="38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Obstructive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jaundice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Chlorpromazine</a:t>
            </a:r>
            <a:endParaRPr sz="12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1778851" y="1395650"/>
            <a:ext cx="1545763" cy="605529"/>
          </a:xfrm>
          <a:custGeom>
            <a:avLst/>
            <a:gdLst/>
            <a:ahLst/>
            <a:cxnLst/>
            <a:rect l="l" t="t" r="r" b="b"/>
            <a:pathLst>
              <a:path w="1545763" h="625145" extrusionOk="0">
                <a:moveTo>
                  <a:pt x="104193" y="0"/>
                </a:moveTo>
                <a:lnTo>
                  <a:pt x="1545763" y="0"/>
                </a:lnTo>
                <a:lnTo>
                  <a:pt x="1545763" y="0"/>
                </a:lnTo>
                <a:lnTo>
                  <a:pt x="1545763" y="520952"/>
                </a:lnTo>
                <a:cubicBezTo>
                  <a:pt x="1545763" y="578496"/>
                  <a:pt x="1499114" y="625145"/>
                  <a:pt x="1441570" y="625145"/>
                </a:cubicBezTo>
                <a:lnTo>
                  <a:pt x="0" y="625145"/>
                </a:lnTo>
                <a:lnTo>
                  <a:pt x="0" y="625145"/>
                </a:lnTo>
                <a:lnTo>
                  <a:pt x="0" y="104193"/>
                </a:lnTo>
                <a:cubicBezTo>
                  <a:pt x="0" y="46649"/>
                  <a:pt x="46649" y="0"/>
                  <a:pt x="104193" y="0"/>
                </a:cubicBezTo>
                <a:close/>
              </a:path>
            </a:pathLst>
          </a:custGeom>
          <a:solidFill>
            <a:srgbClr val="84D7D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750" tIns="38750" rIns="38750" bIns="38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Granular deposits in cornea</a:t>
            </a:r>
            <a:endParaRPr sz="125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3500904" y="1392814"/>
            <a:ext cx="1672238" cy="608365"/>
          </a:xfrm>
          <a:custGeom>
            <a:avLst/>
            <a:gdLst/>
            <a:ahLst/>
            <a:cxnLst/>
            <a:rect l="l" t="t" r="r" b="b"/>
            <a:pathLst>
              <a:path w="1672238" h="674238" extrusionOk="0">
                <a:moveTo>
                  <a:pt x="112375" y="0"/>
                </a:moveTo>
                <a:lnTo>
                  <a:pt x="1672238" y="0"/>
                </a:lnTo>
                <a:lnTo>
                  <a:pt x="1672238" y="0"/>
                </a:lnTo>
                <a:lnTo>
                  <a:pt x="1672238" y="561863"/>
                </a:lnTo>
                <a:cubicBezTo>
                  <a:pt x="1672238" y="623926"/>
                  <a:pt x="1621926" y="674238"/>
                  <a:pt x="1559863" y="674238"/>
                </a:cubicBezTo>
                <a:lnTo>
                  <a:pt x="0" y="674238"/>
                </a:lnTo>
                <a:lnTo>
                  <a:pt x="0" y="674238"/>
                </a:lnTo>
                <a:lnTo>
                  <a:pt x="0" y="112375"/>
                </a:lnTo>
                <a:cubicBezTo>
                  <a:pt x="0" y="50312"/>
                  <a:pt x="50312" y="0"/>
                  <a:pt x="112375" y="0"/>
                </a:cubicBez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1800" tIns="41800" rIns="41800" bIns="4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Retinal deposits (</a:t>
            </a:r>
            <a:r>
              <a:rPr lang="en-US" sz="1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thioridazine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5355558" y="1394112"/>
            <a:ext cx="1205587" cy="607067"/>
          </a:xfrm>
          <a:custGeom>
            <a:avLst/>
            <a:gdLst/>
            <a:ahLst/>
            <a:cxnLst/>
            <a:rect l="l" t="t" r="r" b="b"/>
            <a:pathLst>
              <a:path w="1205587" h="634852" extrusionOk="0">
                <a:moveTo>
                  <a:pt x="105811" y="0"/>
                </a:moveTo>
                <a:lnTo>
                  <a:pt x="1205587" y="0"/>
                </a:lnTo>
                <a:lnTo>
                  <a:pt x="1205587" y="0"/>
                </a:lnTo>
                <a:lnTo>
                  <a:pt x="1205587" y="529041"/>
                </a:lnTo>
                <a:cubicBezTo>
                  <a:pt x="1205587" y="587479"/>
                  <a:pt x="1158214" y="634852"/>
                  <a:pt x="1099776" y="634852"/>
                </a:cubicBezTo>
                <a:lnTo>
                  <a:pt x="0" y="634852"/>
                </a:lnTo>
                <a:lnTo>
                  <a:pt x="0" y="634852"/>
                </a:lnTo>
                <a:lnTo>
                  <a:pt x="0" y="105811"/>
                </a:lnTo>
                <a:cubicBezTo>
                  <a:pt x="0" y="47373"/>
                  <a:pt x="47373" y="0"/>
                  <a:pt x="105811" y="0"/>
                </a:cubicBezTo>
                <a:close/>
              </a:path>
            </a:pathLst>
          </a:custGeom>
          <a:solidFill>
            <a:srgbClr val="FFA3B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875" tIns="39875" rIns="39875" bIns="39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gain</a:t>
            </a:r>
            <a:endParaRPr sz="1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3799844" y="2049864"/>
            <a:ext cx="1053494" cy="2616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only one</a:t>
            </a:r>
            <a:endParaRPr sz="11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10" name="Google Shape;210;p19"/>
          <p:cNvGraphicFramePr/>
          <p:nvPr/>
        </p:nvGraphicFramePr>
        <p:xfrm>
          <a:off x="255759" y="48524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{7E2ED834-4D86-436A-B437-0143A689B252}</a:tableStyleId>
              </a:tblPr>
              <a:tblGrid>
                <a:gridCol w="34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Psychiatric 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solidFill>
                      <a:srgbClr val="FFF5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Non-psychiatric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solidFill>
                      <a:srgbClr val="D7F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Schizophrenia</a:t>
                      </a:r>
                      <a:r>
                        <a:rPr lang="en-US" sz="1350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50" u="none" strike="noStrike" cap="none"/>
                        <a:t>(</a:t>
                      </a:r>
                      <a:r>
                        <a:rPr lang="en-US" sz="1350" b="1" u="none" strike="noStrike" cap="none"/>
                        <a:t>primary indication</a:t>
                      </a:r>
                      <a:r>
                        <a:rPr lang="en-US" sz="1350" u="none" strike="noStrike" cap="none"/>
                        <a:t>).</a:t>
                      </a:r>
                      <a:endParaRPr sz="135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- Nausea and vomiting.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→ </a:t>
                      </a: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Prochloroperazine and benzquinamide are </a:t>
                      </a:r>
                      <a:r>
                        <a:rPr lang="en-US" sz="1350" b="1" u="sng" strike="noStrike" cap="none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 used as antiemetics.</a:t>
                      </a:r>
                      <a:endParaRPr sz="135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0" u="none" strike="noStrike" cap="none"/>
                        <a:t>Acute mania</a:t>
                      </a:r>
                      <a:r>
                        <a:rPr lang="en-US" sz="1350" u="none" strike="noStrike" cap="none"/>
                        <a:t>.</a:t>
                      </a:r>
                      <a:endParaRPr sz="135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Pruritus </a:t>
                      </a:r>
                      <a:r>
                        <a:rPr lang="en-US" sz="1350" u="none" strike="noStrike" cap="none">
                          <a:solidFill>
                            <a:schemeClr val="accent3"/>
                          </a:solidFill>
                        </a:rPr>
                        <a:t>(الحكة)</a:t>
                      </a:r>
                      <a:endParaRPr sz="135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entury Gothic"/>
                        <a:buNone/>
                      </a:pPr>
                      <a:r>
                        <a:rPr lang="en-US" sz="1350" b="1" u="none" strike="noStrike" cap="none"/>
                        <a:t>Manic-depressive illness </a:t>
                      </a:r>
                      <a:r>
                        <a:rPr lang="en-US" sz="1350" u="none" strike="noStrike" cap="none"/>
                        <a:t>(bipolar affective disorder) during the </a:t>
                      </a:r>
                      <a:r>
                        <a:rPr lang="en-US" sz="1350" b="1" u="none" strike="noStrike" cap="none"/>
                        <a:t>manic</a:t>
                      </a:r>
                      <a:r>
                        <a:rPr lang="en-US" sz="1350" u="none" strike="noStrike" cap="none"/>
                        <a:t> </a:t>
                      </a:r>
                      <a:r>
                        <a:rPr lang="en-US" sz="1350" b="1" u="none" strike="noStrike" cap="none"/>
                        <a:t>phase</a:t>
                      </a:r>
                      <a:r>
                        <a:rPr lang="en-US" sz="1350" u="none" strike="noStrike" cap="none"/>
                        <a:t>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50"/>
                        <a:buFont typeface="Century Gothic"/>
                        <a:buNone/>
                      </a:pPr>
                      <a:r>
                        <a:rPr lang="en-US" sz="1050" u="none" strike="noStrike" cap="none">
                          <a:solidFill>
                            <a:schemeClr val="accent3"/>
                          </a:solidFill>
                        </a:rPr>
                        <a:t>Bipolar affective disorder is characterized by periods of deep, prolonged, and profound depression that alternate with periods of an excessively elevated or irritable mood known as mania.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/>
                        <a:t>Preoperative sedation. (</a:t>
                      </a:r>
                      <a:r>
                        <a:rPr lang="en-US" sz="1350" b="1" u="none" strike="noStrike" cap="none"/>
                        <a:t>Rare</a:t>
                      </a:r>
                      <a:r>
                        <a:rPr lang="en-US" sz="1350" u="none" strike="noStrike" cap="none"/>
                        <a:t> </a:t>
                      </a:r>
                      <a:r>
                        <a:rPr lang="en-US" sz="1350" b="1" u="none" strike="noStrike" cap="none"/>
                        <a:t>use</a:t>
                      </a:r>
                      <a:r>
                        <a:rPr lang="en-US" sz="1350" u="none" strike="noStrike" cap="none"/>
                        <a:t>)</a:t>
                      </a:r>
                      <a:endParaRPr sz="135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1" name="Google Shape;211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459" y="8074087"/>
            <a:ext cx="289500" cy="2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3686959" y="8034171"/>
            <a:ext cx="29723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Antipsychotic Drugs Work? How Effective are Medications for Schizophrenia &amp; Psychosis?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-5644" y="-1656"/>
            <a:ext cx="6858000" cy="454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Adverse Effects </a:t>
            </a:r>
            <a:r>
              <a:rPr lang="en-US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</a:t>
            </a: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-2356" y="4132975"/>
            <a:ext cx="6858000" cy="505309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Therapeutic uses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15" name="Google Shape;215;p19"/>
          <p:cNvGraphicFramePr/>
          <p:nvPr/>
        </p:nvGraphicFramePr>
        <p:xfrm>
          <a:off x="255759" y="24279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{02FC1B76-2677-42AB-B593-6432EF872CD1}</a:tableStyleId>
              </a:tblPr>
              <a:tblGrid>
                <a:gridCol w="33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92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0000"/>
                          </a:solidFill>
                        </a:rPr>
                        <a:t>Clozapine</a:t>
                      </a:r>
                      <a:r>
                        <a:rPr lang="en-US" sz="1600" b="1" u="none" strike="noStrike" cap="none">
                          <a:solidFill>
                            <a:srgbClr val="FF6692"/>
                          </a:solidFill>
                        </a:rPr>
                        <a:t> </a:t>
                      </a:r>
                      <a:endParaRPr sz="1600" b="1" u="none" strike="noStrike" cap="none">
                        <a:solidFill>
                          <a:srgbClr val="FF6692"/>
                        </a:solidFill>
                      </a:endParaRPr>
                    </a:p>
                  </a:txBody>
                  <a:tcPr marL="91450" marR="91450" marT="45700" marB="45700" anchor="ctr">
                    <a:solidFill>
                      <a:srgbClr val="BEF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0000"/>
                          </a:solidFill>
                        </a:rPr>
                        <a:t>Agranulocytosis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- About 1-2%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- Usually happen after 6-18 weeks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- Weekly WBC is mandatory </a:t>
                      </a:r>
                      <a:r>
                        <a:rPr lang="en-US" sz="1300" u="none" strike="noStrike" cap="none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300">
                          <a:solidFill>
                            <a:schemeClr val="accent1"/>
                          </a:solidFill>
                        </a:rPr>
                        <a:t>increase susceptibility to have infections)</a:t>
                      </a:r>
                      <a:endParaRPr sz="1400" u="none" strike="noStrike" cap="non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</a:rPr>
                        <a:t>- Seizures </a:t>
                      </a:r>
                      <a:endParaRPr sz="1300" b="1" u="none" strike="noStrike" cap="none">
                        <a:solidFill>
                          <a:srgbClr val="949A98"/>
                        </a:solidFill>
                      </a:endParaRPr>
                    </a:p>
                  </a:txBody>
                  <a:tcPr marL="91450" marR="9145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949A98"/>
                          </a:solidFill>
                        </a:rPr>
                        <a:t>Agranulocytosis, also known as agranulosis or granulopenia, is an acute condition involving a severe and dangerous leukopenia (lowered white blood cell count)</a:t>
                      </a:r>
                      <a:endParaRPr sz="1300" b="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" name="Google Shape;216;p19"/>
          <p:cNvSpPr txBox="1"/>
          <p:nvPr/>
        </p:nvSpPr>
        <p:spPr>
          <a:xfrm>
            <a:off x="5020172" y="432200"/>
            <a:ext cx="1936800" cy="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*These ADRs are not related to the drug itself , but related to the genetic susceptibility of person to have these ADRs when he/she take the drugs</a:t>
            </a:r>
            <a:endParaRPr sz="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215225" y="468606"/>
            <a:ext cx="617355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- 2</a:t>
            </a:r>
            <a:r>
              <a:rPr lang="en-US" sz="14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Generation antipsychotics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line treatments for schizophrenia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extrapyramidal side effects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Effective in treatment of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resistant schizophrenia.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Are effective on both positive &amp; negative symptoms.</a:t>
            </a:r>
            <a:endParaRPr sz="1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Block both dopaminergic &amp; serotonergic receptors.</a:t>
            </a:r>
            <a:endParaRPr sz="1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46569" y="2464548"/>
            <a:ext cx="1809900" cy="3624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uses: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192000" y="2942275"/>
            <a:ext cx="6462900" cy="80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Refractory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cases of schizophrenia.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To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the risk of recurrent suicidal behavior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patients with schizophrenia.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-5644" y="-1656"/>
            <a:ext cx="6858000" cy="454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 Antipsychotics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20"/>
          <p:cNvGraphicFramePr/>
          <p:nvPr/>
        </p:nvGraphicFramePr>
        <p:xfrm>
          <a:off x="149794" y="37899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{193DD5D7-5BBC-4230-8BA0-F433330F83B6}</a:tableStyleId>
              </a:tblPr>
              <a:tblGrid>
                <a:gridCol w="16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u="none" strike="noStrike" cap="none">
                          <a:solidFill>
                            <a:schemeClr val="accent2"/>
                          </a:solidFill>
                        </a:rPr>
                        <a:t>Risperidone</a:t>
                      </a:r>
                      <a:endParaRPr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accent2"/>
                          </a:solidFill>
                        </a:rPr>
                        <a:t>Ziprasidone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accent2"/>
                          </a:solidFill>
                        </a:rPr>
                        <a:t>Cariprazine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sng" strike="noStrike" cap="none">
                          <a:solidFill>
                            <a:schemeClr val="dk1"/>
                          </a:solidFill>
                        </a:rPr>
                        <a:t>MOA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Blocks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&amp;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5HT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receptors.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sng" strike="noStrike" cap="none">
                          <a:solidFill>
                            <a:schemeClr val="dk1"/>
                          </a:solidFill>
                        </a:rPr>
                        <a:t>Main adverse effects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: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 - Postural </a:t>
                      </a:r>
                      <a:r>
                        <a:rPr lang="en-US" sz="1200" b="1" u="sng" strike="noStrike" cap="none">
                          <a:solidFill>
                            <a:srgbClr val="FF0000"/>
                          </a:solidFill>
                        </a:rPr>
                        <a:t>hypo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tension</a:t>
                      </a:r>
                      <a:endParaRPr sz="12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  - QT prolongation</a:t>
                      </a:r>
                      <a:endParaRPr sz="12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 - Weight gain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600"/>
                        <a:buFont typeface="Noto Sans Symbols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b="1" u="sng" strike="noStrike" cap="none">
                          <a:solidFill>
                            <a:srgbClr val="FF0000"/>
                          </a:solidFill>
                        </a:rPr>
                        <a:t>Contraindicated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:</a:t>
                      </a:r>
                      <a:endParaRPr sz="12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Patients with long QT interval.</a:t>
                      </a:r>
                      <a:endParaRPr sz="12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dk1"/>
                          </a:solidFill>
                        </a:rPr>
                        <a:t>MOA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Blocks 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D2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&amp;  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5HT2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receptors.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dk1"/>
                          </a:solidFill>
                        </a:rPr>
                        <a:t>Main adverse effects: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Drowsiness, 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Akathisia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1200">
                          <a:solidFill>
                            <a:schemeClr val="accent3"/>
                          </a:solidFill>
                        </a:rPr>
                        <a:t>cant keep still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) ,Headache ,Dizziness, Weight gain</a:t>
                      </a:r>
                      <a:r>
                        <a:rPr lang="en-US" sz="1200" i="1">
                          <a:solidFill>
                            <a:schemeClr val="dk1"/>
                          </a:solidFill>
                        </a:rPr>
                        <a:t>.</a:t>
                      </a:r>
                      <a:endParaRPr sz="12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rgbClr val="FF0000"/>
                          </a:solidFill>
                        </a:rPr>
                        <a:t>Drug interactions:</a:t>
                      </a:r>
                      <a:endParaRPr sz="1200" b="1" u="sng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- Should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be used with any drug that prolongs the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QT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interval.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- Activity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decreased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by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carbamazepine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(inducer of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CYP3A4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) 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- Activity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by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ketoconazole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(antifungal)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 (inhibitor of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CYP3A4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rgbClr val="FF0000"/>
                          </a:solidFill>
                        </a:rPr>
                        <a:t>Important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: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It increases mortality in elderly patients with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dementia-related psychosis.</a:t>
                      </a:r>
                      <a:endParaRPr sz="1200">
                        <a:solidFill>
                          <a:srgbClr val="36506A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  approved in 2015 by the FDA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-  has higher affinity at D3 receptor</a:t>
                      </a:r>
                      <a:endParaRPr sz="1200" b="1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-  has a positive impact on the cognitive symptoms of schizophrenia</a:t>
                      </a:r>
                      <a:br>
                        <a:rPr lang="en-US"/>
                      </a:br>
                      <a:endParaRPr/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6692"/>
                          </a:solidFill>
                        </a:rPr>
                        <a:t>Clozapine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6692"/>
                          </a:solidFill>
                        </a:rPr>
                        <a:t>Olanzapine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6692"/>
                          </a:solidFill>
                        </a:rPr>
                        <a:t>Quetiapine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sng" strike="noStrike" cap="none">
                          <a:solidFill>
                            <a:schemeClr val="dk1"/>
                          </a:solidFill>
                        </a:rPr>
                        <a:t>MOA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Blocks both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&amp;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5HT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receptors.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600"/>
                        <a:buFont typeface="Century Gothic"/>
                        <a:buNone/>
                      </a:pPr>
                      <a:endParaRPr sz="6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57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sng" strike="noStrike" cap="none">
                          <a:solidFill>
                            <a:schemeClr val="dk1"/>
                          </a:solidFill>
                        </a:rPr>
                        <a:t>Main adverse effects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- Agranulocytosis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- Seizures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Myocarditis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Excessive salivation (during sleep)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sng" strike="noStrike" cap="none">
                          <a:solidFill>
                            <a:schemeClr val="dk1"/>
                          </a:solidFill>
                        </a:rPr>
                        <a:t>MOA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Blocks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 D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 D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&amp;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 5HT</a:t>
                      </a:r>
                      <a:r>
                        <a:rPr lang="en-US" sz="1200" b="1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receptors.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sng" strike="noStrike" cap="none">
                          <a:solidFill>
                            <a:schemeClr val="dk1"/>
                          </a:solidFill>
                        </a:rPr>
                        <a:t>Main adverse effects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 Weight gain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 Sedation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 Flatulence, 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increased salivation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 &amp; thirst.                   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-  Postural </a:t>
                      </a:r>
                      <a:r>
                        <a:rPr lang="en-US" sz="1200" u="sng" strike="noStrike" cap="none">
                          <a:solidFill>
                            <a:schemeClr val="dk1"/>
                          </a:solidFill>
                        </a:rPr>
                        <a:t>hypo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tension.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dk1"/>
                          </a:solidFill>
                        </a:rPr>
                        <a:t>MOA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Blocks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 D</a:t>
                      </a:r>
                      <a:r>
                        <a:rPr lang="en-US" sz="1200" b="1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-D</a:t>
                      </a:r>
                      <a:r>
                        <a:rPr lang="en-US" sz="1200" b="1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&amp;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 5HT</a:t>
                      </a:r>
                      <a:r>
                        <a:rPr lang="en-US" sz="1200" b="1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receptors.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dk1"/>
                          </a:solidFill>
                        </a:rPr>
                        <a:t>Main adverse effects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: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Sedation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 Hypotension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-  Sluggishness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 Dry mouth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Increased appetite → (weight gain)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 Abdominal pain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-  Constipation</a:t>
                      </a:r>
                      <a:endParaRPr sz="1200" b="1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" name="Google Shape;226;p20"/>
          <p:cNvSpPr txBox="1"/>
          <p:nvPr/>
        </p:nvSpPr>
        <p:spPr>
          <a:xfrm flipH="1">
            <a:off x="3507000" y="6343625"/>
            <a:ext cx="1261200" cy="2373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B7B7B7"/>
                </a:solidFill>
              </a:rPr>
              <a:t>Imp to know drug interactions </a:t>
            </a:r>
            <a:endParaRPr sz="600">
              <a:solidFill>
                <a:srgbClr val="B7B7B7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5187075" y="6352325"/>
            <a:ext cx="1385700" cy="753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الدواء هذا مهم مرة أنكم تعرفون على أي دوبامين ريسيبتورز يأثر عليه ، الباقين مو مرة مهم </a:t>
            </a:r>
            <a:endParaRPr sz="10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4" name="Google Shape;234;p21"/>
          <p:cNvGraphicFramePr/>
          <p:nvPr/>
        </p:nvGraphicFramePr>
        <p:xfrm>
          <a:off x="52600" y="52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{8F3ABCF7-D635-4183-8A4E-C81116229A92}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4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Pharmacological Actions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M.O.A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D7D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3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S/E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1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Antipsychotic effect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 of DA receptors in the </a:t>
                      </a: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mesolimbic system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quieting &amp; psychomotor slowing.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hallucinations, delusions and agitation.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Extrapyramidal effect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 of DA receptors in the nigrostriatum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 involuntary movements 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48640" lvl="0" indent="-571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Tardive Dyskinesia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365760" lvl="0" indent="-571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Parkinson’s syndrome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365760" lvl="0" indent="-571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Neuroleptic Malignant Syndrome   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64000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87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Endocrine effects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 DA from  inhibiting prolactin release from pituitary →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Hyperprolactinemia</a:t>
                      </a:r>
                      <a:endParaRPr sz="9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Galactorrhea, Amenorrhea, Gynecomastia &amp; impotence.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7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Metabolic effects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Blockade of DA receptors in the medullary – periventricular pathway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in eating behavior and weight                                         gain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3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Anti-emetic effect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Blockade of DA receptors in the  CTZ of the medulla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against drug &amp; disease- induced vomiting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(NOT motion sickness)</a:t>
                      </a:r>
                      <a:endParaRPr sz="9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37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Anticholinergic Effects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Blockade of muscarinic receptors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Blurred vision              - Constipation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Dry mouth                   - Urinary retention    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3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Antiadrenergic Effects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Blockade of α- adrenergic receptors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Postural hypotension        - Impotence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Failure of ejaculation</a:t>
                      </a: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07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regulation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loss as a result of vasodilation ( α- blocking )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due to central effect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cause lowering of body temperature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482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482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375">
                <a:tc>
                  <a:txBody>
                    <a:bodyPr/>
                    <a:lstStyle/>
                    <a:p>
                      <a:pPr marL="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 changes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Prolongation of QT interval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 configuration of ST- segment &amp; T wave. #cardiac patient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Antihistaminic effect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Sedation due to H1 receptor blockade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Quinidine –like actions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causes arrhythmia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01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Miscellaneous Effects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Obstrucive jaundice.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Granular deposits in cornea.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" marR="8890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Retinal deposits (</a:t>
                      </a:r>
                      <a:r>
                        <a:rPr lang="en-US" sz="900" b="1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thioridazine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822960" lvl="0" indent="-571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Char char="●"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Weight gain.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5" name="Google Shape;235;p21"/>
          <p:cNvSpPr txBox="1"/>
          <p:nvPr/>
        </p:nvSpPr>
        <p:spPr>
          <a:xfrm>
            <a:off x="5105400" y="4562400"/>
            <a:ext cx="1619100" cy="619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Prochlorperazine and Benzquinamide   are only used as antiemetics</a:t>
            </a:r>
            <a:endParaRPr b="1"/>
          </a:p>
        </p:txBody>
      </p:sp>
      <p:sp>
        <p:nvSpPr>
          <p:cNvPr id="236" name="Google Shape;236;p21"/>
          <p:cNvSpPr txBox="1"/>
          <p:nvPr/>
        </p:nvSpPr>
        <p:spPr>
          <a:xfrm>
            <a:off x="3638550" y="5772150"/>
            <a:ext cx="2628900" cy="219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Caused mainly by  Chlorpromazine , Clozapine</a:t>
            </a:r>
            <a:endParaRPr b="1"/>
          </a:p>
        </p:txBody>
      </p:sp>
      <p:sp>
        <p:nvSpPr>
          <p:cNvPr id="237" name="Google Shape;237;p21"/>
          <p:cNvSpPr txBox="1"/>
          <p:nvPr/>
        </p:nvSpPr>
        <p:spPr>
          <a:xfrm>
            <a:off x="3638550" y="6581700"/>
            <a:ext cx="2628900" cy="219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Caused mainly by  Chlopromazine , Thioridazine</a:t>
            </a:r>
            <a:endParaRPr b="1"/>
          </a:p>
        </p:txBody>
      </p:sp>
      <p:sp>
        <p:nvSpPr>
          <p:cNvPr id="238" name="Google Shape;238;p21"/>
          <p:cNvSpPr txBox="1"/>
          <p:nvPr/>
        </p:nvSpPr>
        <p:spPr>
          <a:xfrm>
            <a:off x="5105400" y="7000875"/>
            <a:ext cx="1619100" cy="52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marR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Uses</a:t>
            </a:r>
            <a:r>
              <a:rPr lang="en-U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in major surgeries like open heart surgery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5105400" y="7696200"/>
            <a:ext cx="1619100" cy="4191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Like: Risperidone - Ziprasidone</a:t>
            </a:r>
            <a:endParaRPr sz="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مكتب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2538</Words>
  <Application>Microsoft Office PowerPoint</Application>
  <PresentationFormat>A4 Paper (210x297 mm)</PresentationFormat>
  <Paragraphs>567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Noto Sans Symbols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Ghaida Alsanad</cp:lastModifiedBy>
  <cp:revision>1</cp:revision>
  <dcterms:modified xsi:type="dcterms:W3CDTF">2018-10-20T14:40:51Z</dcterms:modified>
</cp:coreProperties>
</file>