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6858000" cy="9906000" type="A4"/>
  <p:notesSz cx="6858000" cy="9144000"/>
  <p:embeddedFontLst>
    <p:embeddedFont>
      <p:font typeface="Algerian" panose="04020705040A02060702" pitchFamily="82" charset="0"/>
      <p:regular r:id="rId18"/>
    </p:embeddedFont>
    <p:embeddedFont>
      <p:font typeface="Arial Narrow" panose="020B0606020202030204" pitchFamily="34" charset="0"/>
      <p:regular r:id="rId19"/>
      <p:bold r:id="rId20"/>
      <p:italic r:id="rId21"/>
      <p:boldItalic r:id="rId22"/>
    </p:embeddedFont>
    <p:embeddedFont>
      <p:font typeface="Calibri" panose="020F0502020204030204" pitchFamily="34" charset="0"/>
      <p:regular r:id="rId23"/>
      <p:bold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67EF46-6D9D-48F3-A4B8-A1C77FC8DDB1}">
  <a:tblStyle styleId="{9367EF46-6D9D-48F3-A4B8-A1C77FC8DDB1}" styleName="Table_0">
    <a:wholeTbl>
      <a:tcTxStyle b="off" i="off">
        <a:font>
          <a:latin typeface="Century Gothic"/>
          <a:ea typeface="Century Gothic"/>
          <a:cs typeface="Century Gothic"/>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1V>
    <a:band2V>
      <a:tcTxStyle b="off"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fill>
          <a:solidFill>
            <a:schemeClr val="accent4"/>
          </a:solidFill>
        </a:fill>
      </a:tcStyle>
    </a:firstRow>
    <a:neCell>
      <a:tcTxStyle b="off" i="off"/>
      <a:tcStyle>
        <a:tcBdr/>
      </a:tcStyle>
    </a:neCell>
    <a:nwCell>
      <a:tcTxStyle b="off" i="off"/>
      <a:tcStyle>
        <a:tcBdr/>
      </a:tcStyle>
    </a:nwCell>
  </a:tblStyle>
  <a:tblStyle styleId="{0009413D-AAE7-4DFF-A583-D4F1E6724FAD}" styleName="Table_1">
    <a:wholeTbl>
      <a:tcTxStyle b="off" i="off">
        <a:font>
          <a:latin typeface="Century Gothic"/>
          <a:ea typeface="Century Gothic"/>
          <a:cs typeface="Century Gothic"/>
        </a:font>
        <a:srgbClr val="36506A"/>
      </a:tcTxStyle>
      <a:tcStyle>
        <a:tcBdr>
          <a:left>
            <a:ln w="9525" cap="flat" cmpd="sng">
              <a:solidFill>
                <a:srgbClr val="FFC000"/>
              </a:solidFill>
              <a:prstDash val="solid"/>
              <a:round/>
              <a:headEnd type="none" w="sm" len="sm"/>
              <a:tailEnd type="none" w="sm" len="sm"/>
            </a:ln>
          </a:left>
          <a:right>
            <a:ln w="9525" cap="flat" cmpd="sng">
              <a:solidFill>
                <a:srgbClr val="FFC000"/>
              </a:solidFill>
              <a:prstDash val="solid"/>
              <a:round/>
              <a:headEnd type="none" w="sm" len="sm"/>
              <a:tailEnd type="none" w="sm" len="sm"/>
            </a:ln>
          </a:right>
          <a:top>
            <a:ln w="9525" cap="flat" cmpd="sng">
              <a:solidFill>
                <a:srgbClr val="FFC000"/>
              </a:solidFill>
              <a:prstDash val="solid"/>
              <a:round/>
              <a:headEnd type="none" w="sm" len="sm"/>
              <a:tailEnd type="none" w="sm" len="sm"/>
            </a:ln>
          </a:top>
          <a:bottom>
            <a:ln w="9525" cap="flat" cmpd="sng">
              <a:solidFill>
                <a:srgbClr val="FFC000"/>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rgbClr val="FFC000"/>
              </a:solidFill>
              <a:prstDash val="solid"/>
              <a:round/>
              <a:headEnd type="none" w="sm" len="sm"/>
              <a:tailEnd type="none" w="sm" len="sm"/>
            </a:ln>
          </a:top>
          <a:bottom>
            <a:ln w="9525" cap="flat" cmpd="sng">
              <a:solidFill>
                <a:srgbClr val="FFC000"/>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rgbClr val="FFC000"/>
              </a:solidFill>
              <a:prstDash val="solid"/>
              <a:round/>
              <a:headEnd type="none" w="sm" len="sm"/>
              <a:tailEnd type="none" w="sm" len="sm"/>
            </a:ln>
          </a:left>
          <a:right>
            <a:ln w="9525" cap="flat" cmpd="sng">
              <a:solidFill>
                <a:srgbClr val="FFC000"/>
              </a:solidFill>
              <a:prstDash val="solid"/>
              <a:round/>
              <a:headEnd type="none" w="sm" len="sm"/>
              <a:tailEnd type="none" w="sm" len="sm"/>
            </a:ln>
          </a:right>
        </a:tcBdr>
      </a:tcStyle>
    </a:band1V>
    <a:band2V>
      <a:tcTxStyle b="off" i="off"/>
      <a:tcStyle>
        <a:tcBdr>
          <a:left>
            <a:ln w="9525" cap="flat" cmpd="sng">
              <a:solidFill>
                <a:srgbClr val="FFC000"/>
              </a:solidFill>
              <a:prstDash val="solid"/>
              <a:round/>
              <a:headEnd type="none" w="sm" len="sm"/>
              <a:tailEnd type="none" w="sm" len="sm"/>
            </a:ln>
          </a:left>
          <a:right>
            <a:ln w="9525" cap="flat" cmpd="sng">
              <a:solidFill>
                <a:srgbClr val="FFC000"/>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rgbClr val="FFC000"/>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Century Gothic"/>
          <a:ea typeface="Century Gothic"/>
          <a:cs typeface="Century Gothic"/>
        </a:font>
        <a:srgbClr val="FFFFFF"/>
      </a:tcTxStyle>
      <a:tcStyle>
        <a:tcBdr/>
        <a:fill>
          <a:solidFill>
            <a:srgbClr val="FFC000"/>
          </a:solidFill>
        </a:fill>
      </a:tcStyle>
    </a:firstRow>
    <a:neCell>
      <a:tcTxStyle b="off" i="off"/>
      <a:tcStyle>
        <a:tcBdr/>
      </a:tcStyle>
    </a:neCell>
    <a:nwCell>
      <a:tcTxStyle b="off" i="off"/>
      <a:tcStyle>
        <a:tcBdr/>
      </a:tcStyle>
    </a:nwCell>
  </a:tblStyle>
  <a:tblStyle styleId="{29CA56C6-B650-467C-BF81-83F9FBD53483}" styleName="Table_2">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3F2"/>
          </a:solidFill>
        </a:fill>
      </a:tcStyle>
    </a:wholeTbl>
    <a:band1H>
      <a:tcTxStyle b="off" i="off"/>
      <a:tcStyle>
        <a:tcBdr/>
        <a:fill>
          <a:solidFill>
            <a:srgbClr val="CDE5E4"/>
          </a:solidFill>
        </a:fill>
      </a:tcStyle>
    </a:band1H>
    <a:band2H>
      <a:tcTxStyle b="off" i="off"/>
      <a:tcStyle>
        <a:tcBdr/>
      </a:tcStyle>
    </a:band2H>
    <a:band1V>
      <a:tcTxStyle b="off" i="off"/>
      <a:tcStyle>
        <a:tcBdr/>
        <a:fill>
          <a:solidFill>
            <a:srgbClr val="CDE5E4"/>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83CA6F1-09F6-40CF-8B64-AC4A7D202B91}"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07EBE5A-A115-49E7-80F2-E528F373F6E3}"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56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c4ca55c3_0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0c4ca55c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40c4ca55c3_0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5059d48af_3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5059d48af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45059d48af_3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2a100942d_0_1: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2a100942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42a100942d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40ee8d764_0_2: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440ee8d764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440ee8d764_0_2: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40c593c209_0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40c593c20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40c593c209_0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40c278ae7_1_1: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440c278ae7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440c278ae7_1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0c593c209_0_165: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40c593c209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40c593c209_0_165: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5" name="Google Shape;105;p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5" name="Google Shape;125;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6" name="Google Shape;176;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9" name="Google Shape;219;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9" name="Google Shape;229;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3" name="Google Shape;273;p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a:spLocks noGrp="1" noRot="1" noChangeAspect="1"/>
          </p:cNvSpPr>
          <p:nvPr>
            <p:ph type="sldImg" idx="2"/>
          </p:nvPr>
        </p:nvSpPr>
        <p:spPr>
          <a:xfrm>
            <a:off x="2243138" y="685800"/>
            <a:ext cx="23733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a:spLocks noGrp="1" noRot="1" noChangeAspect="1"/>
          </p:cNvSpPr>
          <p:nvPr>
            <p:ph type="sldImg" idx="2"/>
          </p:nvPr>
        </p:nvSpPr>
        <p:spPr>
          <a:xfrm>
            <a:off x="2242361" y="685800"/>
            <a:ext cx="2374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فارغ"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Google Shape;18;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عنوان ونص عمودي"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عنوان ونص عموديان"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lstStyle>
            <a:lvl1pPr marR="0" lvl="0" algn="ctr"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lstStyle>
            <a:lvl1pPr marR="0" lvl="0" algn="ct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ct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1">
              <a:lnSpc>
                <a:spcPct val="90000"/>
              </a:lnSpc>
              <a:spcBef>
                <a:spcPts val="375"/>
              </a:spcBef>
              <a:spcAft>
                <a:spcPts val="0"/>
              </a:spcAft>
              <a:buClr>
                <a:schemeClr val="dk1"/>
              </a:buClr>
              <a:buSzPts val="135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عنوان ومحتوى"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8" name="Google Shape;28;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عنوان المقطع"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rgbClr val="8E95A0"/>
              </a:buClr>
              <a:buSzPts val="1500"/>
              <a:buFont typeface="Arial"/>
              <a:buNone/>
              <a:defRPr sz="1500" b="0" i="0" u="none" strike="noStrike" cap="none">
                <a:solidFill>
                  <a:srgbClr val="8E95A0"/>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rgbClr val="8E95A0"/>
              </a:buClr>
              <a:buSzPts val="1350"/>
              <a:buFont typeface="Arial"/>
              <a:buNone/>
              <a:defRPr sz="1350" b="0" i="0" u="none" strike="noStrike" cap="none">
                <a:solidFill>
                  <a:srgbClr val="8E95A0"/>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9pPr>
          </a:lstStyle>
          <a:p>
            <a:endParaRPr/>
          </a:p>
        </p:txBody>
      </p:sp>
      <p:sp>
        <p:nvSpPr>
          <p:cNvPr id="34" name="Google Shape;34;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 name="Google Shape;35;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محتويان"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المقارنة"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8" name="Google Shape;48;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عنوان فقط"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lstStyle>
            <a:lvl1pPr marL="457200" marR="0" lvl="0" indent="-381000" algn="r" rtl="1">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61950" algn="r" rtl="1">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2pPr>
            <a:lvl3pPr marL="1371600" marR="0" lvl="2"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4pPr>
            <a:lvl5pPr marL="2286000" marR="0" lvl="4"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5pPr>
            <a:lvl6pPr marL="2743200" marR="0" lvl="5"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6pPr>
            <a:lvl7pPr marL="3200400" marR="0" lvl="6"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7pPr>
            <a:lvl8pPr marL="3657600" marR="0" lvl="7"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8pPr>
            <a:lvl9pPr marL="4114800" marR="0" lvl="8"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62" name="Google Shape;6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Google Shape;6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صورة مع تسمية توضيحية"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10"/>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lstStyle>
            <a:lvl1pPr marR="0" lvl="0" algn="r" rtl="1">
              <a:lnSpc>
                <a:spcPct val="90000"/>
              </a:lnSpc>
              <a:spcBef>
                <a:spcPts val="75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R="0" lvl="1" algn="r" rtl="1">
              <a:lnSpc>
                <a:spcPct val="90000"/>
              </a:lnSpc>
              <a:spcBef>
                <a:spcPts val="375"/>
              </a:spcBef>
              <a:spcAft>
                <a:spcPts val="0"/>
              </a:spcAft>
              <a:buClr>
                <a:schemeClr val="dk1"/>
              </a:buClr>
              <a:buSzPts val="2100"/>
              <a:buFont typeface="Arial"/>
              <a:buNone/>
              <a:defRPr sz="2100" b="0" i="0" u="none" strike="noStrike" cap="none">
                <a:solidFill>
                  <a:schemeClr val="dk1"/>
                </a:solidFill>
                <a:latin typeface="Century Gothic"/>
                <a:ea typeface="Century Gothic"/>
                <a:cs typeface="Century Gothic"/>
                <a:sym typeface="Century Gothic"/>
              </a:defRPr>
            </a:lvl2pPr>
            <a:lvl3pPr marR="0" lvl="2" algn="r" rtl="1">
              <a:lnSpc>
                <a:spcPct val="90000"/>
              </a:lnSpc>
              <a:spcBef>
                <a:spcPts val="375"/>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4pPr>
            <a:lvl5pPr marR="0" lvl="4"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5pPr>
            <a:lvl6pPr marR="0" lvl="5"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6pPr>
            <a:lvl7pPr marR="0" lvl="6"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7pPr>
            <a:lvl8pPr marR="0" lvl="7"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8pPr>
            <a:lvl9pPr marR="0" lvl="8"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69" name="Google Shape;69;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presentation/d/1Y9F43ivutOikBx1W4SlmtJfwfx19B9nM7iCE6_trf-M/edit#slide=id.g40d8fd563d_0_54"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open?id=0B8NyM96qUdjfUkJGRDBVSkdvZjQ"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BKMlHNqlQs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None/>
            </a:pPr>
            <a:fld id="{00000000-1234-1234-1234-123412341234}" type="slidenum">
              <a:rPr lang="en-US"/>
              <a:t>0</a:t>
            </a:fld>
            <a:endParaRPr/>
          </a:p>
        </p:txBody>
      </p:sp>
      <p:pic>
        <p:nvPicPr>
          <p:cNvPr id="90" name="Google Shape;90;p13"/>
          <p:cNvPicPr preferRelativeResize="0"/>
          <p:nvPr/>
        </p:nvPicPr>
        <p:blipFill>
          <a:blip r:embed="rId3">
            <a:alphaModFix/>
          </a:blip>
          <a:stretch>
            <a:fillRect/>
          </a:stretch>
        </p:blipFill>
        <p:spPr>
          <a:xfrm>
            <a:off x="0" y="1"/>
            <a:ext cx="6858000" cy="9906000"/>
          </a:xfrm>
          <a:prstGeom prst="rect">
            <a:avLst/>
          </a:prstGeom>
          <a:noFill/>
          <a:ln>
            <a:noFill/>
          </a:ln>
        </p:spPr>
      </p:pic>
      <p:pic>
        <p:nvPicPr>
          <p:cNvPr id="91" name="Google Shape;91;p13"/>
          <p:cNvPicPr preferRelativeResize="0"/>
          <p:nvPr/>
        </p:nvPicPr>
        <p:blipFill>
          <a:blip r:embed="rId4">
            <a:alphaModFix/>
          </a:blip>
          <a:stretch>
            <a:fillRect/>
          </a:stretch>
        </p:blipFill>
        <p:spPr>
          <a:xfrm>
            <a:off x="5186925" y="792825"/>
            <a:ext cx="1397700" cy="912150"/>
          </a:xfrm>
          <a:prstGeom prst="rect">
            <a:avLst/>
          </a:prstGeom>
          <a:noFill/>
          <a:ln>
            <a:noFill/>
          </a:ln>
        </p:spPr>
      </p:pic>
      <p:pic>
        <p:nvPicPr>
          <p:cNvPr id="92" name="Google Shape;92;p13"/>
          <p:cNvPicPr preferRelativeResize="0"/>
          <p:nvPr/>
        </p:nvPicPr>
        <p:blipFill>
          <a:blip r:embed="rId5">
            <a:alphaModFix/>
          </a:blip>
          <a:stretch>
            <a:fillRect/>
          </a:stretch>
        </p:blipFill>
        <p:spPr>
          <a:xfrm>
            <a:off x="0" y="152400"/>
            <a:ext cx="1664725" cy="1328425"/>
          </a:xfrm>
          <a:prstGeom prst="rect">
            <a:avLst/>
          </a:prstGeom>
          <a:noFill/>
          <a:ln>
            <a:noFill/>
          </a:ln>
        </p:spPr>
      </p:pic>
      <p:sp>
        <p:nvSpPr>
          <p:cNvPr id="93" name="Google Shape;93;p13"/>
          <p:cNvSpPr/>
          <p:nvPr/>
        </p:nvSpPr>
        <p:spPr>
          <a:xfrm>
            <a:off x="71850" y="5510825"/>
            <a:ext cx="1664700" cy="262500"/>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4" name="Google Shape;94;p13"/>
          <p:cNvSpPr txBox="1"/>
          <p:nvPr/>
        </p:nvSpPr>
        <p:spPr>
          <a:xfrm>
            <a:off x="95698" y="5438632"/>
            <a:ext cx="1446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Objectives:</a:t>
            </a:r>
            <a:endParaRPr sz="1800" b="0" i="0" u="none" strike="noStrike" cap="none">
              <a:solidFill>
                <a:schemeClr val="dk1"/>
              </a:solidFill>
              <a:latin typeface="Century Gothic"/>
              <a:ea typeface="Century Gothic"/>
              <a:cs typeface="Century Gothic"/>
              <a:sym typeface="Century Gothic"/>
            </a:endParaRPr>
          </a:p>
        </p:txBody>
      </p:sp>
      <p:sp>
        <p:nvSpPr>
          <p:cNvPr id="95" name="Google Shape;95;p13"/>
          <p:cNvSpPr txBox="1"/>
          <p:nvPr/>
        </p:nvSpPr>
        <p:spPr>
          <a:xfrm>
            <a:off x="591919" y="4191300"/>
            <a:ext cx="50625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entury Gothic"/>
                <a:ea typeface="Century Gothic"/>
                <a:cs typeface="Century Gothic"/>
                <a:sym typeface="Century Gothic"/>
              </a:rPr>
              <a:t>Drugs used in management of pain</a:t>
            </a:r>
            <a:r>
              <a:rPr lang="en-US" sz="2200" b="0" i="0" u="none" strike="noStrike" cap="none">
                <a:solidFill>
                  <a:schemeClr val="dk1"/>
                </a:solidFill>
                <a:latin typeface="Century Gothic"/>
                <a:ea typeface="Century Gothic"/>
                <a:cs typeface="Century Gothic"/>
                <a:sym typeface="Century Gothic"/>
              </a:rPr>
              <a:t> </a:t>
            </a:r>
            <a:endParaRPr sz="2200" b="0" i="0" u="none" strike="noStrike" cap="none">
              <a:solidFill>
                <a:schemeClr val="dk1"/>
              </a:solidFill>
              <a:latin typeface="Century Gothic"/>
              <a:ea typeface="Century Gothic"/>
              <a:cs typeface="Century Gothic"/>
              <a:sym typeface="Century Gothic"/>
            </a:endParaRPr>
          </a:p>
        </p:txBody>
      </p:sp>
      <p:sp>
        <p:nvSpPr>
          <p:cNvPr id="96" name="Google Shape;96;p13"/>
          <p:cNvSpPr txBox="1"/>
          <p:nvPr/>
        </p:nvSpPr>
        <p:spPr>
          <a:xfrm>
            <a:off x="603523" y="5832035"/>
            <a:ext cx="55932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solidFill>
                  <a:schemeClr val="dk1"/>
                </a:solidFill>
                <a:latin typeface="Century Gothic"/>
                <a:ea typeface="Century Gothic"/>
                <a:cs typeface="Century Gothic"/>
                <a:sym typeface="Century Gothic"/>
              </a:rPr>
              <a:t>Categorize the different classes of drugs used to relieve pain.</a:t>
            </a:r>
            <a:endParaRPr>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a:solidFill>
                <a:schemeClr val="dk1"/>
              </a:solidFill>
              <a:latin typeface="Century Gothic"/>
              <a:ea typeface="Century Gothic"/>
              <a:cs typeface="Century Gothic"/>
              <a:sym typeface="Century Gothic"/>
            </a:endParaRPr>
          </a:p>
        </p:txBody>
      </p:sp>
      <p:sp>
        <p:nvSpPr>
          <p:cNvPr id="97" name="Google Shape;97;p13"/>
          <p:cNvSpPr txBox="1"/>
          <p:nvPr/>
        </p:nvSpPr>
        <p:spPr>
          <a:xfrm>
            <a:off x="603525" y="6097775"/>
            <a:ext cx="6254400" cy="52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solidFill>
                  <a:schemeClr val="dk1"/>
                </a:solidFill>
                <a:latin typeface="Century Gothic"/>
                <a:ea typeface="Century Gothic"/>
                <a:cs typeface="Century Gothic"/>
                <a:sym typeface="Century Gothic"/>
              </a:rPr>
              <a:t>Detail on the mechanism of action,pharmacokinetics and</a:t>
            </a:r>
            <a:endParaRPr>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100"/>
              <a:buFont typeface="Arial"/>
              <a:buNone/>
            </a:pPr>
            <a:r>
              <a:rPr lang="en-US">
                <a:solidFill>
                  <a:schemeClr val="dk1"/>
                </a:solidFill>
                <a:latin typeface="Century Gothic"/>
                <a:ea typeface="Century Gothic"/>
                <a:cs typeface="Century Gothic"/>
                <a:sym typeface="Century Gothic"/>
              </a:rPr>
              <a:t>pharmacodynamic effects of morphine and its synthetic derivatives.</a:t>
            </a:r>
            <a:endParaRPr>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a:solidFill>
                <a:schemeClr val="dk1"/>
              </a:solidFill>
              <a:latin typeface="Century Gothic"/>
              <a:ea typeface="Century Gothic"/>
              <a:cs typeface="Century Gothic"/>
              <a:sym typeface="Century Gothic"/>
            </a:endParaRPr>
          </a:p>
        </p:txBody>
      </p:sp>
      <p:sp>
        <p:nvSpPr>
          <p:cNvPr id="98" name="Google Shape;98;p13"/>
          <p:cNvSpPr/>
          <p:nvPr/>
        </p:nvSpPr>
        <p:spPr>
          <a:xfrm>
            <a:off x="473783" y="5949368"/>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9" name="Google Shape;99;p13"/>
          <p:cNvSpPr/>
          <p:nvPr/>
        </p:nvSpPr>
        <p:spPr>
          <a:xfrm>
            <a:off x="473783" y="6177968"/>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0" name="Google Shape;100;p13"/>
          <p:cNvSpPr/>
          <p:nvPr/>
        </p:nvSpPr>
        <p:spPr>
          <a:xfrm>
            <a:off x="473783" y="6635168"/>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1" name="Google Shape;101;p13"/>
          <p:cNvSpPr txBox="1"/>
          <p:nvPr/>
        </p:nvSpPr>
        <p:spPr>
          <a:xfrm>
            <a:off x="5246025" y="9122150"/>
            <a:ext cx="1542900" cy="400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u="sng">
                <a:solidFill>
                  <a:srgbClr val="FF6692"/>
                </a:solidFill>
                <a:latin typeface="Century Gothic"/>
                <a:ea typeface="Century Gothic"/>
                <a:cs typeface="Century Gothic"/>
                <a:sym typeface="Century Gothic"/>
                <a:hlinkClick r:id="rId6"/>
              </a:rPr>
              <a:t>Editing File</a:t>
            </a:r>
            <a:endParaRPr sz="1800" b="1" u="sng">
              <a:solidFill>
                <a:srgbClr val="FF6692"/>
              </a:solidFill>
              <a:latin typeface="Century Gothic"/>
              <a:ea typeface="Century Gothic"/>
              <a:cs typeface="Century Gothic"/>
              <a:sym typeface="Century Gothic"/>
            </a:endParaRPr>
          </a:p>
        </p:txBody>
      </p:sp>
      <p:sp>
        <p:nvSpPr>
          <p:cNvPr id="102" name="Google Shape;102;p13"/>
          <p:cNvSpPr txBox="1"/>
          <p:nvPr/>
        </p:nvSpPr>
        <p:spPr>
          <a:xfrm>
            <a:off x="644550" y="6504600"/>
            <a:ext cx="58638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entury Gothic"/>
                <a:ea typeface="Century Gothic"/>
                <a:cs typeface="Century Gothic"/>
                <a:sym typeface="Century Gothic"/>
              </a:rPr>
              <a:t>Hints on the properties and clinical uses of morphine antagonists.</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2"/>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SzPts val="900"/>
              <a:buFont typeface="Arial"/>
              <a:buNone/>
            </a:pPr>
            <a:fld id="{00000000-1234-1234-1234-123412341234}" type="slidenum">
              <a:rPr lang="en-US"/>
              <a:t>9</a:t>
            </a:fld>
            <a:endParaRPr/>
          </a:p>
        </p:txBody>
      </p:sp>
      <p:sp>
        <p:nvSpPr>
          <p:cNvPr id="328" name="Google Shape;328;p22"/>
          <p:cNvSpPr/>
          <p:nvPr/>
        </p:nvSpPr>
        <p:spPr>
          <a:xfrm>
            <a:off x="564300" y="1784516"/>
            <a:ext cx="5714700" cy="1792200"/>
          </a:xfrm>
          <a:prstGeom prst="rect">
            <a:avLst/>
          </a:prstGeom>
          <a:noFill/>
          <a:ln w="12700"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457200" lvl="0" indent="-317500" algn="l" rtl="0">
              <a:spcBef>
                <a:spcPts val="0"/>
              </a:spcBef>
              <a:spcAft>
                <a:spcPts val="0"/>
              </a:spcAft>
              <a:buClr>
                <a:schemeClr val="dk1"/>
              </a:buClr>
              <a:buSzPts val="1400"/>
              <a:buFont typeface="Century Gothic"/>
              <a:buChar char="●"/>
            </a:pPr>
            <a:r>
              <a:rPr lang="en-US">
                <a:solidFill>
                  <a:schemeClr val="dk1"/>
                </a:solidFill>
                <a:latin typeface="Century Gothic"/>
                <a:ea typeface="Century Gothic"/>
                <a:cs typeface="Century Gothic"/>
                <a:sym typeface="Century Gothic"/>
              </a:rPr>
              <a:t> Experimental analgesic, 100 times more potent than morphine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Char char="●"/>
            </a:pPr>
            <a:r>
              <a:rPr lang="en-US">
                <a:solidFill>
                  <a:schemeClr val="dk1"/>
                </a:solidFill>
                <a:latin typeface="Century Gothic"/>
                <a:ea typeface="Century Gothic"/>
                <a:cs typeface="Century Gothic"/>
                <a:sym typeface="Century Gothic"/>
              </a:rPr>
              <a:t>A bifunctional analgesic, acting as an agonist at both the </a:t>
            </a:r>
            <a:r>
              <a:rPr lang="en-US" b="1">
                <a:solidFill>
                  <a:schemeClr val="dk1"/>
                </a:solidFill>
                <a:latin typeface="Century Gothic"/>
                <a:ea typeface="Century Gothic"/>
                <a:cs typeface="Century Gothic"/>
                <a:sym typeface="Century Gothic"/>
              </a:rPr>
              <a:t>μ opioid receptor and the nociceptin receptor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Char char="●"/>
            </a:pPr>
            <a:r>
              <a:rPr lang="en-US" b="1">
                <a:solidFill>
                  <a:schemeClr val="dk1"/>
                </a:solidFill>
                <a:latin typeface="Century Gothic"/>
                <a:ea typeface="Century Gothic"/>
                <a:cs typeface="Century Gothic"/>
                <a:sym typeface="Century Gothic"/>
              </a:rPr>
              <a:t>the interaction with the nociceptin receptor blocks the abuse and dependence-related side effects</a:t>
            </a:r>
            <a:endParaRPr>
              <a:solidFill>
                <a:schemeClr val="dk1"/>
              </a:solidFill>
              <a:latin typeface="Century Gothic"/>
              <a:ea typeface="Century Gothic"/>
              <a:cs typeface="Century Gothic"/>
              <a:sym typeface="Century Gothic"/>
            </a:endParaRPr>
          </a:p>
        </p:txBody>
      </p:sp>
      <p:sp>
        <p:nvSpPr>
          <p:cNvPr id="329" name="Google Shape;329;p22"/>
          <p:cNvSpPr/>
          <p:nvPr/>
        </p:nvSpPr>
        <p:spPr>
          <a:xfrm>
            <a:off x="564300" y="1356825"/>
            <a:ext cx="5714700" cy="4170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1800" b="1">
                <a:solidFill>
                  <a:schemeClr val="accent2"/>
                </a:solidFill>
                <a:latin typeface="Century Gothic"/>
                <a:ea typeface="Century Gothic"/>
                <a:cs typeface="Century Gothic"/>
                <a:sym typeface="Century Gothic"/>
              </a:rPr>
              <a:t>At-121</a:t>
            </a:r>
            <a:endParaRPr sz="1800" b="1">
              <a:solidFill>
                <a:schemeClr val="dk1"/>
              </a:solidFill>
              <a:latin typeface="Century Gothic"/>
              <a:ea typeface="Century Gothic"/>
              <a:cs typeface="Century Gothic"/>
              <a:sym typeface="Century Gothic"/>
            </a:endParaRPr>
          </a:p>
        </p:txBody>
      </p:sp>
      <p:sp>
        <p:nvSpPr>
          <p:cNvPr id="330" name="Google Shape;330;p22"/>
          <p:cNvSpPr txBox="1"/>
          <p:nvPr/>
        </p:nvSpPr>
        <p:spPr>
          <a:xfrm>
            <a:off x="4843475" y="310250"/>
            <a:ext cx="1667400" cy="741900"/>
          </a:xfrm>
          <a:prstGeom prst="rect">
            <a:avLst/>
          </a:prstGeom>
          <a:noFill/>
          <a:ln w="9525" cap="flat" cmpd="sng">
            <a:solidFill>
              <a:srgbClr val="6FA8DC"/>
            </a:solidFill>
            <a:prstDash val="lg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rgbClr val="6FA8DC"/>
                </a:solidFill>
                <a:latin typeface="Century Gothic"/>
                <a:ea typeface="Century Gothic"/>
                <a:cs typeface="Century Gothic"/>
                <a:sym typeface="Century Gothic"/>
              </a:rPr>
              <a:t>Boy’s slide</a:t>
            </a:r>
            <a:endParaRPr sz="1600">
              <a:solidFill>
                <a:srgbClr val="6FA8DC"/>
              </a:solidFill>
              <a:latin typeface="Century Gothic"/>
              <a:ea typeface="Century Gothic"/>
              <a:cs typeface="Century Gothic"/>
              <a:sym typeface="Century Gothic"/>
            </a:endParaRPr>
          </a:p>
          <a:p>
            <a:pPr marL="0" lvl="0" indent="0" algn="ctr" rtl="0">
              <a:spcBef>
                <a:spcPts val="0"/>
              </a:spcBef>
              <a:spcAft>
                <a:spcPts val="0"/>
              </a:spcAft>
              <a:buNone/>
            </a:pPr>
            <a:r>
              <a:rPr lang="en-US" sz="1600" b="1">
                <a:solidFill>
                  <a:schemeClr val="dk1"/>
                </a:solidFill>
                <a:latin typeface="Century Gothic"/>
                <a:ea typeface="Century Gothic"/>
                <a:cs typeface="Century Gothic"/>
                <a:sym typeface="Century Gothic"/>
              </a:rPr>
              <a:t>Not important!</a:t>
            </a:r>
            <a:r>
              <a:rPr lang="en-US" sz="1600">
                <a:solidFill>
                  <a:srgbClr val="6FA8DC"/>
                </a:solidFill>
                <a:latin typeface="Century Gothic"/>
                <a:ea typeface="Century Gothic"/>
                <a:cs typeface="Century Gothic"/>
                <a:sym typeface="Century Gothic"/>
              </a:rPr>
              <a:t> </a:t>
            </a:r>
            <a:endParaRPr sz="1600">
              <a:solidFill>
                <a:srgbClr val="6FA8DC"/>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p:nvPr/>
        </p:nvSpPr>
        <p:spPr>
          <a:xfrm>
            <a:off x="0" y="0"/>
            <a:ext cx="6830400" cy="451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Summary</a:t>
            </a:r>
            <a:endParaRPr sz="3000" b="1">
              <a:solidFill>
                <a:schemeClr val="lt1"/>
              </a:solidFill>
              <a:latin typeface="Century Gothic"/>
              <a:ea typeface="Century Gothic"/>
              <a:cs typeface="Century Gothic"/>
              <a:sym typeface="Century Gothic"/>
            </a:endParaRPr>
          </a:p>
        </p:txBody>
      </p:sp>
      <p:graphicFrame>
        <p:nvGraphicFramePr>
          <p:cNvPr id="337" name="Google Shape;337;p23"/>
          <p:cNvGraphicFramePr/>
          <p:nvPr/>
        </p:nvGraphicFramePr>
        <p:xfrm>
          <a:off x="-13800" y="451200"/>
          <a:ext cx="6858000" cy="9443254"/>
        </p:xfrm>
        <a:graphic>
          <a:graphicData uri="http://schemas.openxmlformats.org/drawingml/2006/table">
            <a:tbl>
              <a:tblPr>
                <a:noFill/>
                <a:tableStyleId>{207EBE5A-A115-49E7-80F2-E528F373F6E3}</a:tableStyleId>
              </a:tblPr>
              <a:tblGrid>
                <a:gridCol w="857250">
                  <a:extLst>
                    <a:ext uri="{9D8B030D-6E8A-4147-A177-3AD203B41FA5}">
                      <a16:colId xmlns:a16="http://schemas.microsoft.com/office/drawing/2014/main" val="20000"/>
                    </a:ext>
                  </a:extLst>
                </a:gridCol>
                <a:gridCol w="1052600">
                  <a:extLst>
                    <a:ext uri="{9D8B030D-6E8A-4147-A177-3AD203B41FA5}">
                      <a16:colId xmlns:a16="http://schemas.microsoft.com/office/drawing/2014/main" val="20001"/>
                    </a:ext>
                  </a:extLst>
                </a:gridCol>
                <a:gridCol w="3166975">
                  <a:extLst>
                    <a:ext uri="{9D8B030D-6E8A-4147-A177-3AD203B41FA5}">
                      <a16:colId xmlns:a16="http://schemas.microsoft.com/office/drawing/2014/main" val="20002"/>
                    </a:ext>
                  </a:extLst>
                </a:gridCol>
                <a:gridCol w="1781175">
                  <a:extLst>
                    <a:ext uri="{9D8B030D-6E8A-4147-A177-3AD203B41FA5}">
                      <a16:colId xmlns:a16="http://schemas.microsoft.com/office/drawing/2014/main" val="20003"/>
                    </a:ext>
                  </a:extLst>
                </a:gridCol>
              </a:tblGrid>
              <a:tr h="426975">
                <a:tc gridSpan="4">
                  <a:txBody>
                    <a:bodyPr/>
                    <a:lstStyle/>
                    <a:p>
                      <a:pPr marL="88900" marR="88900" lvl="0" indent="0" algn="ctr" rtl="0">
                        <a:lnSpc>
                          <a:spcPct val="115000"/>
                        </a:lnSpc>
                        <a:spcBef>
                          <a:spcPts val="0"/>
                        </a:spcBef>
                        <a:spcAft>
                          <a:spcPts val="0"/>
                        </a:spcAft>
                        <a:buNone/>
                      </a:pPr>
                      <a:r>
                        <a:rPr lang="en-US" b="1">
                          <a:solidFill>
                            <a:srgbClr val="FFFFFF"/>
                          </a:solidFill>
                        </a:rPr>
                        <a:t>Morphine (natural)</a:t>
                      </a:r>
                      <a:endParaRPr b="1">
                        <a:solidFill>
                          <a:srgbClr val="FFFFFF"/>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BB8B3"/>
                    </a:solidFill>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691500">
                <a:tc gridSpan="2">
                  <a:txBody>
                    <a:bodyPr/>
                    <a:lstStyle/>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200" b="1">
                          <a:solidFill>
                            <a:schemeClr val="dk1"/>
                          </a:solidFill>
                        </a:rPr>
                        <a:t>M.O.A</a:t>
                      </a:r>
                      <a:endParaRPr sz="12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US" sz="1000">
                          <a:solidFill>
                            <a:schemeClr val="dk1"/>
                          </a:solidFill>
                        </a:rPr>
                        <a:t>μ receptor agonist.</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Binds to presynaptic opioid receptors to ↓ excitatory transmitter.</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and to postsynaptic receptors to ↓ neuronal excitability.</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1"/>
                  </a:ext>
                </a:extLst>
              </a:tr>
              <a:tr h="1371675">
                <a:tc gridSpan="2">
                  <a:txBody>
                    <a:bodyPr/>
                    <a:lstStyle/>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200" b="1">
                          <a:solidFill>
                            <a:schemeClr val="dk1"/>
                          </a:solidFill>
                        </a:rPr>
                        <a:t>P.D</a:t>
                      </a:r>
                      <a:endParaRPr sz="12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US" sz="1000">
                          <a:solidFill>
                            <a:schemeClr val="dk1"/>
                          </a:solidFill>
                        </a:rPr>
                        <a:t>Analgesia (in acute &amp; chronic pain).            - </a:t>
                      </a:r>
                      <a:r>
                        <a:rPr lang="en-US" sz="1000" u="sng">
                          <a:solidFill>
                            <a:schemeClr val="dk1"/>
                          </a:solidFill>
                        </a:rPr>
                        <a:t>Euphoria</a:t>
                      </a:r>
                      <a:r>
                        <a:rPr lang="en-US" sz="1000">
                          <a:solidFill>
                            <a:schemeClr val="dk1"/>
                          </a:solidFill>
                        </a:rPr>
                        <a:t> &amp; sedation</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Respiratory depression                                - Depression of cough reflexes</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Nausea &amp; vomiting increase → ↑CRTZ       - Pin point pupil (</a:t>
                      </a:r>
                      <a:r>
                        <a:rPr lang="en-US" sz="1000" u="sng">
                          <a:solidFill>
                            <a:schemeClr val="dk1"/>
                          </a:solidFill>
                        </a:rPr>
                        <a:t>Miosis)</a:t>
                      </a:r>
                      <a:endParaRPr sz="1000" u="sng">
                        <a:solidFill>
                          <a:schemeClr val="dk1"/>
                        </a:solidFill>
                      </a:endParaRPr>
                    </a:p>
                    <a:p>
                      <a:pPr marL="88900" marR="88900" lvl="0" indent="0" algn="l" rtl="0">
                        <a:lnSpc>
                          <a:spcPct val="115000"/>
                        </a:lnSpc>
                        <a:spcBef>
                          <a:spcPts val="0"/>
                        </a:spcBef>
                        <a:spcAft>
                          <a:spcPts val="0"/>
                        </a:spcAft>
                        <a:buNone/>
                      </a:pPr>
                      <a:r>
                        <a:rPr lang="en-US" sz="1000" u="sng">
                          <a:solidFill>
                            <a:schemeClr val="dk1"/>
                          </a:solidFill>
                        </a:rPr>
                        <a:t>Releases histamine from mast cells</a:t>
                      </a:r>
                      <a:endParaRPr sz="1000" u="sng">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Effects on GIT: ↓ motility →  severe constipation. </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Constriction of biliary sphincter → ↑pressure in the biliary tract &amp; biliary colic.</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Depress renal function &amp; contract gallbladder</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2"/>
                  </a:ext>
                </a:extLst>
              </a:tr>
              <a:tr h="370300">
                <a:tc gridSpan="2">
                  <a:txBody>
                    <a:bodyPr/>
                    <a:lstStyle/>
                    <a:p>
                      <a:pPr marL="88900" marR="88900" lvl="0" indent="0" algn="ctr" rtl="0">
                        <a:lnSpc>
                          <a:spcPct val="115000"/>
                        </a:lnSpc>
                        <a:spcBef>
                          <a:spcPts val="0"/>
                        </a:spcBef>
                        <a:spcAft>
                          <a:spcPts val="0"/>
                        </a:spcAft>
                        <a:buNone/>
                      </a:pPr>
                      <a:r>
                        <a:rPr lang="en-US" sz="1100" b="1">
                          <a:solidFill>
                            <a:schemeClr val="dk1"/>
                          </a:solidFill>
                        </a:rPr>
                        <a:t>Disadvantage</a:t>
                      </a:r>
                      <a:endParaRPr sz="11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6666"/>
                    </a:solidFill>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US" sz="1000">
                          <a:solidFill>
                            <a:schemeClr val="dk1"/>
                          </a:solidFill>
                        </a:rPr>
                        <a:t>Tolerance.  - Psychological dependence</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861550">
                <a:tc gridSpan="2">
                  <a:txBody>
                    <a:bodyPr/>
                    <a:lstStyle/>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200" b="1">
                          <a:solidFill>
                            <a:schemeClr val="dk1"/>
                          </a:solidFill>
                        </a:rPr>
                        <a:t>P.K</a:t>
                      </a:r>
                      <a:endParaRPr sz="12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3E95A"/>
                    </a:solidFill>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US" sz="1000" u="sng">
                          <a:solidFill>
                            <a:schemeClr val="dk1"/>
                          </a:solidFill>
                        </a:rPr>
                        <a:t>It’s slowly &amp; erratically</a:t>
                      </a:r>
                      <a:r>
                        <a:rPr lang="en-US" sz="1000">
                          <a:solidFill>
                            <a:schemeClr val="dk1"/>
                          </a:solidFill>
                        </a:rPr>
                        <a:t>                   -  crosses BBB &amp;  placenta</a:t>
                      </a:r>
                      <a:endParaRPr sz="1000">
                        <a:solidFill>
                          <a:schemeClr val="dk1"/>
                        </a:solidFill>
                      </a:endParaRPr>
                    </a:p>
                    <a:p>
                      <a:pPr marL="88900" marR="88900" lvl="0" indent="0" algn="l" rtl="0">
                        <a:lnSpc>
                          <a:spcPct val="115000"/>
                        </a:lnSpc>
                        <a:spcBef>
                          <a:spcPts val="0"/>
                        </a:spcBef>
                        <a:spcAft>
                          <a:spcPts val="0"/>
                        </a:spcAft>
                        <a:buNone/>
                      </a:pPr>
                      <a:r>
                        <a:rPr lang="en-US" sz="1000" u="sng">
                          <a:solidFill>
                            <a:schemeClr val="dk1"/>
                          </a:solidFill>
                        </a:rPr>
                        <a:t>Given by SC, IM or IV injection</a:t>
                      </a:r>
                      <a:endParaRPr sz="1000" u="sng">
                        <a:solidFill>
                          <a:schemeClr val="dk1"/>
                        </a:solidFill>
                      </a:endParaRPr>
                    </a:p>
                    <a:p>
                      <a:pPr marL="88900" marR="88900" lvl="0" indent="0" algn="l" rtl="0">
                        <a:lnSpc>
                          <a:spcPct val="115000"/>
                        </a:lnSpc>
                        <a:spcBef>
                          <a:spcPts val="0"/>
                        </a:spcBef>
                        <a:spcAft>
                          <a:spcPts val="0"/>
                        </a:spcAft>
                        <a:buNone/>
                      </a:pPr>
                      <a:r>
                        <a:rPr lang="en-US" sz="1000" u="sng">
                          <a:solidFill>
                            <a:schemeClr val="dk1"/>
                          </a:solidFill>
                        </a:rPr>
                        <a:t>Metabolized by conjugation with glucuronic acid</a:t>
                      </a:r>
                      <a:endParaRPr sz="1000" u="sng">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Undergoes enterohepatic recycling</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4"/>
                  </a:ext>
                </a:extLst>
              </a:tr>
              <a:tr h="1031575">
                <a:tc gridSpan="2">
                  <a:txBody>
                    <a:bodyPr/>
                    <a:lstStyle/>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200" b="1">
                          <a:solidFill>
                            <a:schemeClr val="dk1"/>
                          </a:solidFill>
                        </a:rPr>
                        <a:t>Uses</a:t>
                      </a:r>
                      <a:endParaRPr sz="12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3BD"/>
                    </a:solidFill>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US" sz="1000" u="sng">
                          <a:solidFill>
                            <a:schemeClr val="dk1"/>
                          </a:solidFill>
                        </a:rPr>
                        <a:t>Control pain; cancer pain, severe burns, trauma, Severe visceral pain </a:t>
                      </a:r>
                      <a:endParaRPr sz="1000" u="sng">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Acute pulmonary edema </a:t>
                      </a:r>
                      <a:r>
                        <a:rPr lang="en-US" sz="1000">
                          <a:solidFill>
                            <a:schemeClr val="accent1"/>
                          </a:solidFill>
                        </a:rPr>
                        <a:t>(due to venodilation)</a:t>
                      </a:r>
                      <a:endParaRPr sz="1000">
                        <a:solidFill>
                          <a:schemeClr val="accent1"/>
                        </a:solidFill>
                      </a:endParaRPr>
                    </a:p>
                    <a:p>
                      <a:pPr marL="88900" marR="88900" lvl="0" indent="0" algn="l" rtl="0">
                        <a:lnSpc>
                          <a:spcPct val="115000"/>
                        </a:lnSpc>
                        <a:spcBef>
                          <a:spcPts val="0"/>
                        </a:spcBef>
                        <a:spcAft>
                          <a:spcPts val="0"/>
                        </a:spcAft>
                        <a:buNone/>
                      </a:pPr>
                      <a:r>
                        <a:rPr lang="en-US" sz="1000">
                          <a:solidFill>
                            <a:schemeClr val="dk1"/>
                          </a:solidFill>
                        </a:rPr>
                        <a:t>Myocardial ischemia</a:t>
                      </a:r>
                      <a:r>
                        <a:rPr lang="en-US" sz="1000">
                          <a:solidFill>
                            <a:schemeClr val="accent1"/>
                          </a:solidFill>
                        </a:rPr>
                        <a:t> (due to venodilation)</a:t>
                      </a:r>
                      <a:endParaRPr sz="1000">
                        <a:solidFill>
                          <a:schemeClr val="accent1"/>
                        </a:solidFill>
                      </a:endParaRPr>
                    </a:p>
                    <a:p>
                      <a:pPr marL="88900" marR="88900" lvl="0" indent="0" algn="l" rtl="0">
                        <a:lnSpc>
                          <a:spcPct val="115000"/>
                        </a:lnSpc>
                        <a:spcBef>
                          <a:spcPts val="0"/>
                        </a:spcBef>
                        <a:spcAft>
                          <a:spcPts val="0"/>
                        </a:spcAft>
                        <a:buNone/>
                      </a:pPr>
                      <a:r>
                        <a:rPr lang="en-US" sz="1000">
                          <a:solidFill>
                            <a:schemeClr val="dk1"/>
                          </a:solidFill>
                        </a:rPr>
                        <a:t>Non painful conditions e.g. heart failure (</a:t>
                      </a:r>
                      <a:r>
                        <a:rPr lang="en-US" sz="1000" u="sng">
                          <a:solidFill>
                            <a:schemeClr val="dk1"/>
                          </a:solidFill>
                        </a:rPr>
                        <a:t>to relieve distress</a:t>
                      </a:r>
                      <a:r>
                        <a:rPr lang="en-US" sz="1000">
                          <a:solidFill>
                            <a:schemeClr val="dk1"/>
                          </a:solidFill>
                        </a:rPr>
                        <a:t>)</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Preanesthetic medication.</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5"/>
                  </a:ext>
                </a:extLst>
              </a:tr>
              <a:tr h="861550">
                <a:tc gridSpan="2">
                  <a:txBody>
                    <a:bodyPr/>
                    <a:lstStyle/>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200" b="1">
                          <a:solidFill>
                            <a:schemeClr val="dk1"/>
                          </a:solidFill>
                        </a:rPr>
                        <a:t>S.E</a:t>
                      </a:r>
                      <a:endParaRPr sz="12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E599"/>
                    </a:solidFill>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US" sz="1000" u="sng">
                          <a:solidFill>
                            <a:schemeClr val="dk1"/>
                          </a:solidFill>
                        </a:rPr>
                        <a:t>Constipation</a:t>
                      </a:r>
                      <a:r>
                        <a:rPr lang="en-US" sz="1000">
                          <a:solidFill>
                            <a:schemeClr val="dk1"/>
                          </a:solidFill>
                        </a:rPr>
                        <a:t>                                  -  </a:t>
                      </a:r>
                      <a:r>
                        <a:rPr lang="en-US" sz="1000" u="sng">
                          <a:solidFill>
                            <a:schemeClr val="dk1"/>
                          </a:solidFill>
                        </a:rPr>
                        <a:t>Itching</a:t>
                      </a:r>
                      <a:r>
                        <a:rPr lang="en-US" sz="1000">
                          <a:solidFill>
                            <a:schemeClr val="dk1"/>
                          </a:solidFill>
                        </a:rPr>
                        <a:t> </a:t>
                      </a:r>
                      <a:r>
                        <a:rPr lang="en-US" sz="1000">
                          <a:solidFill>
                            <a:schemeClr val="accent1"/>
                          </a:solidFill>
                        </a:rPr>
                        <a:t>(due to histamine)</a:t>
                      </a:r>
                      <a:endParaRPr sz="1000">
                        <a:solidFill>
                          <a:schemeClr val="accent1"/>
                        </a:solidFill>
                      </a:endParaRPr>
                    </a:p>
                    <a:p>
                      <a:pPr marL="88900" marR="88900" lvl="0" indent="0" algn="l" rtl="0">
                        <a:lnSpc>
                          <a:spcPct val="115000"/>
                        </a:lnSpc>
                        <a:spcBef>
                          <a:spcPts val="0"/>
                        </a:spcBef>
                        <a:spcAft>
                          <a:spcPts val="0"/>
                        </a:spcAft>
                        <a:buNone/>
                      </a:pPr>
                      <a:r>
                        <a:rPr lang="en-US" sz="1000">
                          <a:solidFill>
                            <a:schemeClr val="dk1"/>
                          </a:solidFill>
                        </a:rPr>
                        <a:t>Respiratory depression                 - miosis</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Nauseia, vomiting                         -  Sedation</a:t>
                      </a:r>
                      <a:endParaRPr sz="1000">
                        <a:solidFill>
                          <a:schemeClr val="dk1"/>
                        </a:solidFill>
                      </a:endParaRPr>
                    </a:p>
                    <a:p>
                      <a:pPr marL="88900" marR="88900" lvl="0" indent="0" algn="l" rtl="0">
                        <a:lnSpc>
                          <a:spcPct val="115000"/>
                        </a:lnSpc>
                        <a:spcBef>
                          <a:spcPts val="0"/>
                        </a:spcBef>
                        <a:spcAft>
                          <a:spcPts val="0"/>
                        </a:spcAft>
                        <a:buNone/>
                      </a:pPr>
                      <a:r>
                        <a:rPr lang="en-US" sz="1000">
                          <a:solidFill>
                            <a:srgbClr val="FF0000"/>
                          </a:solidFill>
                        </a:rPr>
                        <a:t>CVS: ↓ blood pressure, (↓  both diastolic and systolic )</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6"/>
                  </a:ext>
                </a:extLst>
              </a:tr>
              <a:tr h="861550">
                <a:tc gridSpan="2">
                  <a:txBody>
                    <a:bodyPr/>
                    <a:lstStyle/>
                    <a:p>
                      <a:pPr marL="88900" marR="88900" lvl="0" indent="0" algn="ctr" rtl="0">
                        <a:lnSpc>
                          <a:spcPct val="115000"/>
                        </a:lnSpc>
                        <a:spcBef>
                          <a:spcPts val="0"/>
                        </a:spcBef>
                        <a:spcAft>
                          <a:spcPts val="0"/>
                        </a:spcAft>
                        <a:buNone/>
                      </a:pPr>
                      <a:endParaRPr sz="1000">
                        <a:solidFill>
                          <a:schemeClr val="dk1"/>
                        </a:solidFill>
                      </a:endParaRPr>
                    </a:p>
                    <a:p>
                      <a:pPr marL="88900" marR="88900" lvl="0" indent="0" algn="ctr" rtl="0">
                        <a:lnSpc>
                          <a:spcPct val="115000"/>
                        </a:lnSpc>
                        <a:spcBef>
                          <a:spcPts val="0"/>
                        </a:spcBef>
                        <a:spcAft>
                          <a:spcPts val="0"/>
                        </a:spcAft>
                        <a:buNone/>
                      </a:pPr>
                      <a:r>
                        <a:rPr lang="en-US" sz="1200" b="1">
                          <a:solidFill>
                            <a:schemeClr val="dk1"/>
                          </a:solidFill>
                        </a:rPr>
                        <a:t>C. I</a:t>
                      </a:r>
                      <a:endParaRPr sz="12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DE5E4"/>
                    </a:solidFill>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US" sz="1000">
                          <a:solidFill>
                            <a:schemeClr val="dk1"/>
                          </a:solidFill>
                        </a:rPr>
                        <a:t>-Head injury </a:t>
                      </a:r>
                      <a:r>
                        <a:rPr lang="en-US" sz="1000">
                          <a:solidFill>
                            <a:schemeClr val="accent1"/>
                          </a:solidFill>
                        </a:rPr>
                        <a:t>( ↑ ICP)</a:t>
                      </a:r>
                      <a:r>
                        <a:rPr lang="en-US" sz="1000">
                          <a:solidFill>
                            <a:schemeClr val="dk1"/>
                          </a:solidFill>
                        </a:rPr>
                        <a:t>                                                       -With MAOIs</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-Bronchial asthma &amp; impaired pulmonary function .        -Elderly </a:t>
                      </a:r>
                      <a:endParaRPr sz="1000">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a:t>
                      </a:r>
                      <a:r>
                        <a:rPr lang="en-US" sz="1000" u="sng">
                          <a:solidFill>
                            <a:schemeClr val="dk1"/>
                          </a:solidFill>
                        </a:rPr>
                        <a:t>Renal/Biliary colic &amp; pancreatic pain.</a:t>
                      </a:r>
                      <a:endParaRPr sz="1000" u="sng">
                        <a:solidFill>
                          <a:schemeClr val="dk1"/>
                        </a:solidFill>
                      </a:endParaRPr>
                    </a:p>
                    <a:p>
                      <a:pPr marL="88900" marR="88900" lvl="0" indent="0" algn="l" rtl="0">
                        <a:lnSpc>
                          <a:spcPct val="115000"/>
                        </a:lnSpc>
                        <a:spcBef>
                          <a:spcPts val="0"/>
                        </a:spcBef>
                        <a:spcAft>
                          <a:spcPts val="0"/>
                        </a:spcAft>
                        <a:buNone/>
                      </a:pPr>
                      <a:r>
                        <a:rPr lang="en-US" sz="1000">
                          <a:solidFill>
                            <a:schemeClr val="dk1"/>
                          </a:solidFill>
                        </a:rPr>
                        <a:t>-</a:t>
                      </a:r>
                      <a:r>
                        <a:rPr lang="en-US" sz="1000" u="sng">
                          <a:solidFill>
                            <a:schemeClr val="dk1"/>
                          </a:solidFill>
                        </a:rPr>
                        <a:t> infants, neonates or during child birth</a:t>
                      </a:r>
                      <a:endParaRPr sz="1000" u="sng">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7"/>
                  </a:ext>
                </a:extLst>
              </a:tr>
              <a:tr h="426975">
                <a:tc gridSpan="4">
                  <a:txBody>
                    <a:bodyPr/>
                    <a:lstStyle/>
                    <a:p>
                      <a:pPr marL="88900" marR="88900" lvl="0" indent="0" algn="ctr" rtl="0">
                        <a:lnSpc>
                          <a:spcPct val="115000"/>
                        </a:lnSpc>
                        <a:spcBef>
                          <a:spcPts val="0"/>
                        </a:spcBef>
                        <a:spcAft>
                          <a:spcPts val="0"/>
                        </a:spcAft>
                        <a:buNone/>
                      </a:pPr>
                      <a:r>
                        <a:rPr lang="en-US" b="1">
                          <a:solidFill>
                            <a:srgbClr val="FFFFFF"/>
                          </a:solidFill>
                        </a:rPr>
                        <a:t>Opioid antagonists</a:t>
                      </a:r>
                      <a:endParaRPr b="1">
                        <a:solidFill>
                          <a:srgbClr val="FFFFFF"/>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BB8B3"/>
                    </a:solidFill>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8"/>
                  </a:ext>
                </a:extLst>
              </a:tr>
              <a:tr h="370300">
                <a:tc>
                  <a:txBody>
                    <a:bodyPr/>
                    <a:lstStyle/>
                    <a:p>
                      <a:pPr marL="88900" marR="88900" lvl="0" indent="0" algn="l" rtl="0">
                        <a:lnSpc>
                          <a:spcPct val="115000"/>
                        </a:lnSpc>
                        <a:spcBef>
                          <a:spcPts val="0"/>
                        </a:spcBef>
                        <a:spcAft>
                          <a:spcPts val="0"/>
                        </a:spcAft>
                        <a:buNone/>
                      </a:pPr>
                      <a:r>
                        <a:rPr lang="en-US" sz="1000"/>
                        <a:t> </a:t>
                      </a:r>
                      <a:endParaRPr sz="1000"/>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gridSpan="2">
                  <a:txBody>
                    <a:bodyPr/>
                    <a:lstStyle/>
                    <a:p>
                      <a:pPr marL="88900" marR="88900" lvl="0" indent="0" algn="ctr" rtl="0">
                        <a:lnSpc>
                          <a:spcPct val="115000"/>
                        </a:lnSpc>
                        <a:spcBef>
                          <a:spcPts val="0"/>
                        </a:spcBef>
                        <a:spcAft>
                          <a:spcPts val="0"/>
                        </a:spcAft>
                        <a:buNone/>
                      </a:pPr>
                      <a:r>
                        <a:rPr lang="en-US" sz="1100" b="1">
                          <a:solidFill>
                            <a:schemeClr val="dk1"/>
                          </a:solidFill>
                        </a:rPr>
                        <a:t>Naloxone</a:t>
                      </a:r>
                      <a:endParaRPr sz="11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hMerge="1">
                  <a:txBody>
                    <a:bodyPr/>
                    <a:lstStyle/>
                    <a:p>
                      <a:endParaRPr lang="ar-SA"/>
                    </a:p>
                  </a:txBody>
                  <a:tcPr/>
                </a:tc>
                <a:tc>
                  <a:txBody>
                    <a:bodyPr/>
                    <a:lstStyle/>
                    <a:p>
                      <a:pPr marL="88900" marR="88900" lvl="0" indent="0" algn="ctr" rtl="0">
                        <a:lnSpc>
                          <a:spcPct val="115000"/>
                        </a:lnSpc>
                        <a:spcBef>
                          <a:spcPts val="0"/>
                        </a:spcBef>
                        <a:spcAft>
                          <a:spcPts val="0"/>
                        </a:spcAft>
                        <a:buNone/>
                      </a:pPr>
                      <a:r>
                        <a:rPr lang="en-US" sz="1100" b="1">
                          <a:solidFill>
                            <a:schemeClr val="dk1"/>
                          </a:solidFill>
                        </a:rPr>
                        <a:t>Naltrexone</a:t>
                      </a:r>
                      <a:endParaRPr sz="11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9"/>
                  </a:ext>
                </a:extLst>
              </a:tr>
              <a:tr h="351400">
                <a:tc>
                  <a:txBody>
                    <a:bodyPr/>
                    <a:lstStyle/>
                    <a:p>
                      <a:pPr marL="88900" marR="88900" lvl="0" indent="0" algn="ctr" rtl="0">
                        <a:lnSpc>
                          <a:spcPct val="115000"/>
                        </a:lnSpc>
                        <a:spcBef>
                          <a:spcPts val="0"/>
                        </a:spcBef>
                        <a:spcAft>
                          <a:spcPts val="0"/>
                        </a:spcAft>
                        <a:buNone/>
                      </a:pPr>
                      <a:r>
                        <a:rPr lang="en-US" sz="1000" b="1">
                          <a:solidFill>
                            <a:schemeClr val="dk1"/>
                          </a:solidFill>
                        </a:rPr>
                        <a:t> M.O.A</a:t>
                      </a:r>
                      <a:endParaRPr sz="10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gridSpan="3">
                  <a:txBody>
                    <a:bodyPr/>
                    <a:lstStyle/>
                    <a:p>
                      <a:pPr marL="88900" marR="88900" lvl="0" indent="0" algn="ctr" rtl="0">
                        <a:lnSpc>
                          <a:spcPct val="115000"/>
                        </a:lnSpc>
                        <a:spcBef>
                          <a:spcPts val="0"/>
                        </a:spcBef>
                        <a:spcAft>
                          <a:spcPts val="0"/>
                        </a:spcAft>
                        <a:buNone/>
                      </a:pPr>
                      <a:r>
                        <a:rPr lang="en-US" sz="1000" b="1">
                          <a:solidFill>
                            <a:srgbClr val="FF0000"/>
                          </a:solidFill>
                        </a:rPr>
                        <a:t>Pure opioid antagonist</a:t>
                      </a:r>
                      <a:endParaRPr sz="1000" b="1">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10"/>
                  </a:ext>
                </a:extLst>
              </a:tr>
              <a:tr h="691500">
                <a:tc>
                  <a:txBody>
                    <a:bodyPr/>
                    <a:lstStyle/>
                    <a:p>
                      <a:pPr marL="88900" marR="88900" lvl="0" indent="0" algn="l" rtl="0">
                        <a:lnSpc>
                          <a:spcPct val="115000"/>
                        </a:lnSpc>
                        <a:spcBef>
                          <a:spcPts val="0"/>
                        </a:spcBef>
                        <a:spcAft>
                          <a:spcPts val="0"/>
                        </a:spcAft>
                        <a:buNone/>
                      </a:pPr>
                      <a:endParaRPr sz="1100" b="1">
                        <a:solidFill>
                          <a:schemeClr val="dk1"/>
                        </a:solidFill>
                      </a:endParaRPr>
                    </a:p>
                    <a:p>
                      <a:pPr marL="88900" marR="88900" lvl="0" indent="0" algn="ctr" rtl="0">
                        <a:lnSpc>
                          <a:spcPct val="115000"/>
                        </a:lnSpc>
                        <a:spcBef>
                          <a:spcPts val="0"/>
                        </a:spcBef>
                        <a:spcAft>
                          <a:spcPts val="0"/>
                        </a:spcAft>
                        <a:buNone/>
                      </a:pPr>
                      <a:r>
                        <a:rPr lang="en-US" sz="1100" b="1">
                          <a:solidFill>
                            <a:schemeClr val="dk1"/>
                          </a:solidFill>
                        </a:rPr>
                        <a:t> P.D</a:t>
                      </a:r>
                      <a:endParaRPr sz="11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gridSpan="2">
                  <a:txBody>
                    <a:bodyPr/>
                    <a:lstStyle/>
                    <a:p>
                      <a:pPr marL="88900" marR="88900" lvl="0" indent="0" algn="l" rtl="0">
                        <a:lnSpc>
                          <a:spcPct val="115000"/>
                        </a:lnSpc>
                        <a:spcBef>
                          <a:spcPts val="0"/>
                        </a:spcBef>
                        <a:spcAft>
                          <a:spcPts val="0"/>
                        </a:spcAft>
                        <a:buNone/>
                      </a:pPr>
                      <a:r>
                        <a:rPr lang="en-US" sz="1000">
                          <a:solidFill>
                            <a:schemeClr val="dk1"/>
                          </a:solidFill>
                        </a:rPr>
                        <a:t>Effect lasts only for 2-4 hours</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tc>
                  <a:txBody>
                    <a:bodyPr/>
                    <a:lstStyle/>
                    <a:p>
                      <a:pPr marL="88900" marR="88900" lvl="0" indent="0" algn="l" rtl="0">
                        <a:lnSpc>
                          <a:spcPct val="115000"/>
                        </a:lnSpc>
                        <a:spcBef>
                          <a:spcPts val="0"/>
                        </a:spcBef>
                        <a:spcAft>
                          <a:spcPts val="0"/>
                        </a:spcAft>
                        <a:buNone/>
                      </a:pPr>
                      <a:r>
                        <a:rPr lang="en-US" sz="1000">
                          <a:solidFill>
                            <a:schemeClr val="dk1"/>
                          </a:solidFill>
                        </a:rPr>
                        <a:t>Very similar to naloxone but with</a:t>
                      </a:r>
                      <a:r>
                        <a:rPr lang="en-US" sz="1000"/>
                        <a:t> </a:t>
                      </a:r>
                      <a:r>
                        <a:rPr lang="en-US" sz="1000">
                          <a:solidFill>
                            <a:srgbClr val="FF0000"/>
                          </a:solidFill>
                        </a:rPr>
                        <a:t>longer duration of action [t½=10h].</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599600">
                <a:tc>
                  <a:txBody>
                    <a:bodyPr/>
                    <a:lstStyle/>
                    <a:p>
                      <a:pPr marL="88900" marR="88900" lvl="0" indent="0" algn="ctr" rtl="0">
                        <a:lnSpc>
                          <a:spcPct val="115000"/>
                        </a:lnSpc>
                        <a:spcBef>
                          <a:spcPts val="0"/>
                        </a:spcBef>
                        <a:spcAft>
                          <a:spcPts val="0"/>
                        </a:spcAft>
                        <a:buNone/>
                      </a:pPr>
                      <a:r>
                        <a:rPr lang="en-US" sz="1000">
                          <a:solidFill>
                            <a:schemeClr val="dk1"/>
                          </a:solidFill>
                        </a:rPr>
                        <a:t> </a:t>
                      </a:r>
                      <a:r>
                        <a:rPr lang="en-US" sz="1100" b="1">
                          <a:solidFill>
                            <a:schemeClr val="dk1"/>
                          </a:solidFill>
                        </a:rPr>
                        <a:t>Uses</a:t>
                      </a:r>
                      <a:endParaRPr sz="11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3BD"/>
                    </a:solidFill>
                  </a:tcPr>
                </a:tc>
                <a:tc gridSpan="2">
                  <a:txBody>
                    <a:bodyPr/>
                    <a:lstStyle/>
                    <a:p>
                      <a:pPr marL="45720" marR="88900" lvl="0" indent="-63500" algn="l" rtl="0">
                        <a:lnSpc>
                          <a:spcPct val="115000"/>
                        </a:lnSpc>
                        <a:spcBef>
                          <a:spcPts val="0"/>
                        </a:spcBef>
                        <a:spcAft>
                          <a:spcPts val="0"/>
                        </a:spcAft>
                        <a:buClr>
                          <a:srgbClr val="FF0000"/>
                        </a:buClr>
                        <a:buSzPts val="1000"/>
                        <a:buChar char="●"/>
                      </a:pPr>
                      <a:r>
                        <a:rPr lang="en-US" sz="1000">
                          <a:solidFill>
                            <a:srgbClr val="FF0000"/>
                          </a:solidFill>
                        </a:rPr>
                        <a:t>Treatment of respiratory depression caused by </a:t>
                      </a:r>
                      <a:r>
                        <a:rPr lang="en-US" sz="1000" u="sng">
                          <a:solidFill>
                            <a:srgbClr val="FF0000"/>
                          </a:solidFill>
                        </a:rPr>
                        <a:t>opioid overdose.</a:t>
                      </a:r>
                      <a:endParaRPr sz="1000" u="sng">
                        <a:solidFill>
                          <a:srgbClr val="FF0000"/>
                        </a:solidFill>
                      </a:endParaRPr>
                    </a:p>
                    <a:p>
                      <a:pPr marL="45720" marR="0" lvl="0" indent="-63500" algn="l" rtl="0">
                        <a:lnSpc>
                          <a:spcPct val="115000"/>
                        </a:lnSpc>
                        <a:spcBef>
                          <a:spcPts val="0"/>
                        </a:spcBef>
                        <a:spcAft>
                          <a:spcPts val="0"/>
                        </a:spcAft>
                        <a:buClr>
                          <a:srgbClr val="FF0000"/>
                        </a:buClr>
                        <a:buSzPts val="1000"/>
                        <a:buChar char="●"/>
                      </a:pPr>
                      <a:r>
                        <a:rPr lang="en-US" sz="1000">
                          <a:solidFill>
                            <a:srgbClr val="FF0000"/>
                          </a:solidFill>
                        </a:rPr>
                        <a:t>To reverse the effect of analgesia on the respiration of the new born baby.</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tc>
                  <a:txBody>
                    <a:bodyPr/>
                    <a:lstStyle/>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p>
                      <a:pPr marL="88900" marR="88900" lvl="0" indent="0" algn="ctr" rtl="0">
                        <a:lnSpc>
                          <a:spcPct val="115000"/>
                        </a:lnSpc>
                        <a:spcBef>
                          <a:spcPts val="0"/>
                        </a:spcBef>
                        <a:spcAft>
                          <a:spcPts val="0"/>
                        </a:spcAft>
                        <a:buNone/>
                      </a:pPr>
                      <a:r>
                        <a:rPr lang="en-US" sz="1000">
                          <a:solidFill>
                            <a:schemeClr val="dk1"/>
                          </a:solidFill>
                        </a:rPr>
                        <a:t>-</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70300">
                <a:tc>
                  <a:txBody>
                    <a:bodyPr/>
                    <a:lstStyle/>
                    <a:p>
                      <a:pPr marL="88900" marR="88900" lvl="0" indent="0" algn="ctr" rtl="0">
                        <a:lnSpc>
                          <a:spcPct val="115000"/>
                        </a:lnSpc>
                        <a:spcBef>
                          <a:spcPts val="0"/>
                        </a:spcBef>
                        <a:spcAft>
                          <a:spcPts val="0"/>
                        </a:spcAft>
                        <a:buNone/>
                      </a:pPr>
                      <a:r>
                        <a:rPr lang="en-US" sz="1100" b="1">
                          <a:solidFill>
                            <a:schemeClr val="dk1"/>
                          </a:solidFill>
                        </a:rPr>
                        <a:t> S.E</a:t>
                      </a:r>
                      <a:endParaRPr sz="1100" b="1">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6666"/>
                    </a:solidFill>
                  </a:tcPr>
                </a:tc>
                <a:tc gridSpan="2">
                  <a:txBody>
                    <a:bodyPr/>
                    <a:lstStyle/>
                    <a:p>
                      <a:pPr marL="88900" marR="88900" lvl="0" indent="0" algn="l" rtl="0">
                        <a:lnSpc>
                          <a:spcPct val="115000"/>
                        </a:lnSpc>
                        <a:spcBef>
                          <a:spcPts val="0"/>
                        </a:spcBef>
                        <a:spcAft>
                          <a:spcPts val="0"/>
                        </a:spcAft>
                        <a:buNone/>
                      </a:pPr>
                      <a:r>
                        <a:rPr lang="en-US" sz="1000">
                          <a:solidFill>
                            <a:schemeClr val="dk1"/>
                          </a:solidFill>
                        </a:rPr>
                        <a:t>Precipitates withdrawal syndrome in addicts.</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tc>
                  <a:txBody>
                    <a:bodyPr/>
                    <a:lstStyle/>
                    <a:p>
                      <a:pPr marL="88900" marR="88900" lvl="0" indent="0" algn="ctr" rtl="0">
                        <a:lnSpc>
                          <a:spcPct val="115000"/>
                        </a:lnSpc>
                        <a:spcBef>
                          <a:spcPts val="0"/>
                        </a:spcBef>
                        <a:spcAft>
                          <a:spcPts val="0"/>
                        </a:spcAft>
                        <a:buNone/>
                      </a:pPr>
                      <a:r>
                        <a:rPr lang="en-US" sz="1000">
                          <a:solidFill>
                            <a:schemeClr val="dk1"/>
                          </a:solidFill>
                        </a:rPr>
                        <a:t> -</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Summary</a:t>
            </a:r>
            <a:endParaRPr sz="3000" b="1">
              <a:solidFill>
                <a:schemeClr val="lt1"/>
              </a:solidFill>
              <a:latin typeface="Century Gothic"/>
              <a:ea typeface="Century Gothic"/>
              <a:cs typeface="Century Gothic"/>
              <a:sym typeface="Century Gothic"/>
            </a:endParaRPr>
          </a:p>
        </p:txBody>
      </p:sp>
      <p:graphicFrame>
        <p:nvGraphicFramePr>
          <p:cNvPr id="344" name="Google Shape;344;p24"/>
          <p:cNvGraphicFramePr/>
          <p:nvPr/>
        </p:nvGraphicFramePr>
        <p:xfrm>
          <a:off x="0" y="527400"/>
          <a:ext cx="6830400" cy="9378600"/>
        </p:xfrm>
        <a:graphic>
          <a:graphicData uri="http://schemas.openxmlformats.org/drawingml/2006/table">
            <a:tbl>
              <a:tblPr>
                <a:noFill/>
                <a:tableStyleId>{207EBE5A-A115-49E7-80F2-E528F373F6E3}</a:tableStyleId>
              </a:tblPr>
              <a:tblGrid>
                <a:gridCol w="895350">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1190625">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791550">
                  <a:extLst>
                    <a:ext uri="{9D8B030D-6E8A-4147-A177-3AD203B41FA5}">
                      <a16:colId xmlns:a16="http://schemas.microsoft.com/office/drawing/2014/main" val="20005"/>
                    </a:ext>
                  </a:extLst>
                </a:gridCol>
              </a:tblGrid>
              <a:tr h="459150">
                <a:tc gridSpan="6">
                  <a:txBody>
                    <a:bodyPr/>
                    <a:lstStyle/>
                    <a:p>
                      <a:pPr marL="0" lvl="0" indent="0" algn="ctr" rtl="0">
                        <a:lnSpc>
                          <a:spcPct val="115000"/>
                        </a:lnSpc>
                        <a:spcBef>
                          <a:spcPts val="0"/>
                        </a:spcBef>
                        <a:spcAft>
                          <a:spcPts val="0"/>
                        </a:spcAft>
                        <a:buNone/>
                      </a:pPr>
                      <a:r>
                        <a:rPr lang="en-US" b="1">
                          <a:solidFill>
                            <a:srgbClr val="FFFFFF"/>
                          </a:solidFill>
                        </a:rPr>
                        <a:t>Opioid  Agonist</a:t>
                      </a:r>
                      <a:endParaRPr b="1">
                        <a:solidFill>
                          <a:srgbClr val="FFFFFF"/>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BB8B3"/>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418525">
                <a:tc>
                  <a:txBody>
                    <a:bodyPr/>
                    <a:lstStyle/>
                    <a:p>
                      <a:pPr marL="88900" marR="88900" lvl="0" indent="0" algn="ctr" rtl="0">
                        <a:lnSpc>
                          <a:spcPct val="115000"/>
                        </a:lnSpc>
                        <a:spcBef>
                          <a:spcPts val="0"/>
                        </a:spcBef>
                        <a:spcAft>
                          <a:spcPts val="0"/>
                        </a:spcAft>
                        <a:buNone/>
                      </a:pPr>
                      <a:r>
                        <a:rPr lang="en-US" sz="1200">
                          <a:solidFill>
                            <a:schemeClr val="dk1"/>
                          </a:solidFill>
                          <a:latin typeface="Calibri"/>
                          <a:ea typeface="Calibri"/>
                          <a:cs typeface="Calibri"/>
                          <a:sym typeface="Calibri"/>
                        </a:rPr>
                        <a:t>Drug</a:t>
                      </a:r>
                      <a:endParaRPr sz="1200">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a:txBody>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M.O.A</a:t>
                      </a:r>
                      <a:endParaRPr sz="1200" b="1">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P.D</a:t>
                      </a:r>
                      <a:endParaRPr sz="1200" b="1">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a:txBody>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USES</a:t>
                      </a:r>
                      <a:endParaRPr sz="1200" b="1">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3BD"/>
                    </a:solidFill>
                  </a:tcPr>
                </a:tc>
                <a:tc>
                  <a:txBody>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S.E</a:t>
                      </a:r>
                      <a:endParaRPr sz="1200" b="1">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9999"/>
                    </a:solidFill>
                  </a:tcPr>
                </a:tc>
                <a:tc>
                  <a:txBody>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C. I</a:t>
                      </a:r>
                      <a:endParaRPr sz="1200" b="1">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extLst>
                  <a:ext uri="{0D108BD9-81ED-4DB2-BD59-A6C34878D82A}">
                    <a16:rowId xmlns:a16="http://schemas.microsoft.com/office/drawing/2014/main" val="10001"/>
                  </a:ext>
                </a:extLst>
              </a:tr>
              <a:tr h="589200">
                <a:tc>
                  <a:txBody>
                    <a:bodyPr/>
                    <a:lstStyle/>
                    <a:p>
                      <a:pPr marL="88900" marR="88900" lvl="0" indent="0" algn="ctr" rtl="0">
                        <a:lnSpc>
                          <a:spcPct val="115000"/>
                        </a:lnSpc>
                        <a:spcBef>
                          <a:spcPts val="0"/>
                        </a:spcBef>
                        <a:spcAft>
                          <a:spcPts val="0"/>
                        </a:spcAft>
                        <a:buNone/>
                      </a:pPr>
                      <a:r>
                        <a:rPr lang="en-US" sz="1100" b="1">
                          <a:solidFill>
                            <a:schemeClr val="dk1"/>
                          </a:solidFill>
                        </a:rPr>
                        <a:t>Codeine</a:t>
                      </a:r>
                      <a:endParaRPr sz="1100">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a:txBody>
                    <a:bodyPr/>
                    <a:lstStyle/>
                    <a:p>
                      <a:pPr marL="0" marR="0" lvl="0" indent="0" algn="l" rtl="0">
                        <a:lnSpc>
                          <a:spcPct val="115000"/>
                        </a:lnSpc>
                        <a:spcBef>
                          <a:spcPts val="0"/>
                        </a:spcBef>
                        <a:spcAft>
                          <a:spcPts val="0"/>
                        </a:spcAft>
                        <a:buNone/>
                      </a:pPr>
                      <a:r>
                        <a:rPr lang="en-US" sz="1000">
                          <a:solidFill>
                            <a:schemeClr val="dk1"/>
                          </a:solidFill>
                        </a:rPr>
                        <a:t>Natural opioid μ agonist</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chemeClr val="dk1"/>
                          </a:solidFill>
                        </a:rPr>
                        <a:t>Less dependence than morphine</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chemeClr val="dk1"/>
                          </a:solidFill>
                        </a:rPr>
                        <a:t>In mild &amp; moderate pain, </a:t>
                      </a:r>
                      <a:r>
                        <a:rPr lang="en-US" sz="1000" u="sng">
                          <a:solidFill>
                            <a:schemeClr val="dk1"/>
                          </a:solidFill>
                        </a:rPr>
                        <a:t>cough</a:t>
                      </a:r>
                      <a:r>
                        <a:rPr lang="en-US" sz="1000">
                          <a:solidFill>
                            <a:schemeClr val="dk1"/>
                          </a:solidFill>
                        </a:rPr>
                        <a:t>, diarrhea.</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chemeClr val="dk1"/>
                          </a:solidFill>
                        </a:rPr>
                        <a:t> </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chemeClr val="dk1"/>
                          </a:solidFill>
                        </a:rPr>
                        <a:t> </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840775">
                <a:tc>
                  <a:txBody>
                    <a:bodyPr/>
                    <a:lstStyle/>
                    <a:p>
                      <a:pPr marL="88900" marR="88900" lvl="0" indent="0" algn="ctr"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a:txBody>
                    <a:bodyPr/>
                    <a:lstStyle/>
                    <a:p>
                      <a:pPr marL="0" marR="88900" lvl="0" indent="0" algn="l" rtl="0">
                        <a:lnSpc>
                          <a:spcPct val="115000"/>
                        </a:lnSpc>
                        <a:spcBef>
                          <a:spcPts val="0"/>
                        </a:spcBef>
                        <a:spcAft>
                          <a:spcPts val="0"/>
                        </a:spcAft>
                        <a:buNone/>
                      </a:pPr>
                      <a:r>
                        <a:rPr lang="en-US" sz="1000">
                          <a:solidFill>
                            <a:schemeClr val="dk1"/>
                          </a:solidFill>
                        </a:rPr>
                        <a:t>Synthetic μ agonist.</a:t>
                      </a:r>
                      <a:endParaRPr sz="1000">
                        <a:solidFill>
                          <a:schemeClr val="dk1"/>
                        </a:solidFill>
                      </a:endParaRPr>
                    </a:p>
                    <a:p>
                      <a:pPr marL="0" marR="0" lvl="0" indent="0" algn="l" rtl="0">
                        <a:lnSpc>
                          <a:spcPct val="115000"/>
                        </a:lnSpc>
                        <a:spcBef>
                          <a:spcPts val="0"/>
                        </a:spcBef>
                        <a:spcAft>
                          <a:spcPts val="0"/>
                        </a:spcAft>
                        <a:buNone/>
                      </a:pPr>
                      <a:r>
                        <a:rPr lang="en-US" sz="1000">
                          <a:solidFill>
                            <a:schemeClr val="dk1"/>
                          </a:solidFill>
                        </a:rPr>
                        <a:t> less potent than morphine</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u="sng">
                          <a:solidFill>
                            <a:schemeClr val="dk1"/>
                          </a:solidFill>
                        </a:rPr>
                        <a:t>Inhibits also NE &amp; 5HT reuptake</a:t>
                      </a:r>
                      <a:endParaRPr sz="1000" u="sng">
                        <a:solidFill>
                          <a:schemeClr val="dk1"/>
                        </a:solidFill>
                      </a:endParaRPr>
                    </a:p>
                    <a:p>
                      <a:pPr marL="88900" marR="0" lvl="0" indent="0" algn="l" rtl="0">
                        <a:lnSpc>
                          <a:spcPct val="115000"/>
                        </a:lnSpc>
                        <a:spcBef>
                          <a:spcPts val="0"/>
                        </a:spcBef>
                        <a:spcAft>
                          <a:spcPts val="0"/>
                        </a:spcAft>
                        <a:buNone/>
                      </a:pPr>
                      <a:r>
                        <a:rPr lang="en-US" sz="1000">
                          <a:solidFill>
                            <a:schemeClr val="dk1"/>
                          </a:solidFill>
                        </a:rPr>
                        <a:t>Can be given orally;</a:t>
                      </a:r>
                      <a:r>
                        <a:rPr lang="en-US" sz="1000" u="sng">
                          <a:solidFill>
                            <a:schemeClr val="dk1"/>
                          </a:solidFill>
                        </a:rPr>
                        <a:t> more oral bioavailability</a:t>
                      </a:r>
                      <a:endParaRPr sz="1000" u="sng">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Mild - moderate acute &amp; chronic visceral pain </a:t>
                      </a:r>
                      <a:endParaRPr sz="1000">
                        <a:solidFill>
                          <a:schemeClr val="dk1"/>
                        </a:solidFill>
                      </a:endParaRPr>
                    </a:p>
                    <a:p>
                      <a:pPr marL="45720" marR="88900" lvl="0" indent="-63500" algn="l" rtl="0">
                        <a:lnSpc>
                          <a:spcPct val="115000"/>
                        </a:lnSpc>
                        <a:spcBef>
                          <a:spcPts val="0"/>
                        </a:spcBef>
                        <a:spcAft>
                          <a:spcPts val="0"/>
                        </a:spcAft>
                        <a:buClr>
                          <a:srgbClr val="FF0000"/>
                        </a:buClr>
                        <a:buSzPts val="1000"/>
                        <a:buChar char="●"/>
                      </a:pPr>
                      <a:r>
                        <a:rPr lang="en-US" sz="1000">
                          <a:solidFill>
                            <a:srgbClr val="FF0000"/>
                          </a:solidFill>
                        </a:rPr>
                        <a:t>During labor</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 marR="88900" lvl="0" indent="-63500" algn="l" rtl="0">
                        <a:lnSpc>
                          <a:spcPct val="115000"/>
                        </a:lnSpc>
                        <a:spcBef>
                          <a:spcPts val="0"/>
                        </a:spcBef>
                        <a:spcAft>
                          <a:spcPts val="0"/>
                        </a:spcAft>
                        <a:buClr>
                          <a:srgbClr val="FF0000"/>
                        </a:buClr>
                        <a:buSzPts val="1000"/>
                        <a:buChar char="●"/>
                      </a:pPr>
                      <a:r>
                        <a:rPr lang="en-US" sz="1000">
                          <a:solidFill>
                            <a:srgbClr val="FF0000"/>
                          </a:solidFill>
                        </a:rPr>
                        <a:t>Seizures</a:t>
                      </a:r>
                      <a:endParaRPr sz="1000"/>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Nausea, Dry mouth.</a:t>
                      </a:r>
                      <a:endParaRPr sz="1000">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Dizziness, Sedation </a:t>
                      </a:r>
                      <a:endParaRPr sz="1000">
                        <a:solidFill>
                          <a:schemeClr val="dk1"/>
                        </a:solidFill>
                      </a:endParaRPr>
                    </a:p>
                    <a:p>
                      <a:pPr marL="45720" marR="0" lvl="0" indent="-63500" algn="l" rtl="0">
                        <a:lnSpc>
                          <a:spcPct val="115000"/>
                        </a:lnSpc>
                        <a:spcBef>
                          <a:spcPts val="0"/>
                        </a:spcBef>
                        <a:spcAft>
                          <a:spcPts val="0"/>
                        </a:spcAft>
                        <a:buClr>
                          <a:srgbClr val="FF0000"/>
                        </a:buClr>
                        <a:buSzPts val="1000"/>
                        <a:buChar char="●"/>
                      </a:pPr>
                      <a:r>
                        <a:rPr lang="en-US" sz="1000">
                          <a:solidFill>
                            <a:srgbClr val="FF0000"/>
                          </a:solidFill>
                        </a:rPr>
                        <a:t>Less adverse effects on respiratory &amp; C.V.S</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rgbClr val="FF0000"/>
                          </a:solidFill>
                        </a:rPr>
                        <a:t>Epileptics</a:t>
                      </a:r>
                      <a:endParaRPr sz="1000">
                        <a:solidFill>
                          <a:srgbClr val="FF0000"/>
                        </a:solidFill>
                      </a:endParaRPr>
                    </a:p>
                    <a:p>
                      <a:pPr marL="88900" marR="88900" lvl="0" indent="0" algn="l" rtl="0">
                        <a:lnSpc>
                          <a:spcPct val="115000"/>
                        </a:lnSpc>
                        <a:spcBef>
                          <a:spcPts val="0"/>
                        </a:spcBef>
                        <a:spcAft>
                          <a:spcPts val="0"/>
                        </a:spcAft>
                        <a:buNone/>
                      </a:pPr>
                      <a:r>
                        <a:rPr lang="en-US" sz="1000" u="sng"/>
                        <a:t> </a:t>
                      </a:r>
                      <a:endParaRPr sz="1000" u="sng"/>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389375">
                <a:tc>
                  <a:txBody>
                    <a:bodyPr/>
                    <a:lstStyle/>
                    <a:p>
                      <a:pPr marL="88900" marR="88900" lvl="0" indent="0" algn="ctr"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a:txBody>
                    <a:bodyPr/>
                    <a:lstStyle/>
                    <a:p>
                      <a:pPr marL="88900" marR="88900" lvl="0" indent="0" algn="l" rtl="0">
                        <a:lnSpc>
                          <a:spcPct val="115000"/>
                        </a:lnSpc>
                        <a:spcBef>
                          <a:spcPts val="0"/>
                        </a:spcBef>
                        <a:spcAft>
                          <a:spcPts val="0"/>
                        </a:spcAft>
                        <a:buNone/>
                      </a:pPr>
                      <a:r>
                        <a:rPr lang="en-US" sz="1000">
                          <a:solidFill>
                            <a:schemeClr val="dk1"/>
                          </a:solidFill>
                        </a:rPr>
                        <a:t>Synthetic, more effective</a:t>
                      </a:r>
                      <a:r>
                        <a:rPr lang="en-US" sz="1000">
                          <a:solidFill>
                            <a:srgbClr val="FF0000"/>
                          </a:solidFill>
                        </a:rPr>
                        <a:t> k agonist</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 marR="0" lvl="0" indent="-63500" algn="l" rtl="0">
                        <a:lnSpc>
                          <a:spcPct val="115000"/>
                        </a:lnSpc>
                        <a:spcBef>
                          <a:spcPts val="0"/>
                        </a:spcBef>
                        <a:spcAft>
                          <a:spcPts val="0"/>
                        </a:spcAft>
                        <a:buClr>
                          <a:srgbClr val="FF0000"/>
                        </a:buClr>
                        <a:buSzPts val="1000"/>
                        <a:buChar char="●"/>
                      </a:pPr>
                      <a:r>
                        <a:rPr lang="en-US" sz="1000">
                          <a:solidFill>
                            <a:srgbClr val="FF0000"/>
                          </a:solidFill>
                        </a:rPr>
                        <a:t>LESS analgesic, constipating, depressant on fetal respiration than morphine</a:t>
                      </a:r>
                      <a:endParaRPr sz="1000">
                        <a:solidFill>
                          <a:srgbClr val="FF0000"/>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No cough suppressant effect</a:t>
                      </a:r>
                      <a:endParaRPr sz="1000">
                        <a:solidFill>
                          <a:schemeClr val="dk1"/>
                        </a:solidFill>
                      </a:endParaRPr>
                    </a:p>
                    <a:p>
                      <a:pPr marL="45720" marR="0" lvl="0" indent="-63500" algn="l" rtl="0">
                        <a:lnSpc>
                          <a:spcPct val="115000"/>
                        </a:lnSpc>
                        <a:spcBef>
                          <a:spcPts val="0"/>
                        </a:spcBef>
                        <a:spcAft>
                          <a:spcPts val="0"/>
                        </a:spcAft>
                        <a:buSzPts val="1000"/>
                        <a:buChar char="●"/>
                      </a:pPr>
                      <a:r>
                        <a:rPr lang="en-US" sz="1000">
                          <a:solidFill>
                            <a:schemeClr val="dk1"/>
                          </a:solidFill>
                        </a:rPr>
                        <a:t>Has atropine –like action </a:t>
                      </a:r>
                      <a:r>
                        <a:rPr lang="en-US" sz="1000">
                          <a:solidFill>
                            <a:srgbClr val="FF0000"/>
                          </a:solidFill>
                        </a:rPr>
                        <a:t>(Smooth muscle relaxant)</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As in morphine </a:t>
                      </a:r>
                      <a:r>
                        <a:rPr lang="en-US" sz="1000" u="sng">
                          <a:solidFill>
                            <a:schemeClr val="dk1"/>
                          </a:solidFill>
                        </a:rPr>
                        <a:t>but not in cough &amp; diarrhea</a:t>
                      </a:r>
                      <a:endParaRPr sz="1000" u="sng">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Preanaesthetic medication (better)</a:t>
                      </a:r>
                      <a:endParaRPr sz="1000">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Used in obstetric analgesia.</a:t>
                      </a:r>
                      <a:endParaRPr sz="1000">
                        <a:solidFill>
                          <a:schemeClr val="dk1"/>
                        </a:solidFill>
                      </a:endParaRPr>
                    </a:p>
                    <a:p>
                      <a:pPr marL="45720" marR="88900" lvl="0" indent="-63500" algn="l" rtl="0">
                        <a:lnSpc>
                          <a:spcPct val="115000"/>
                        </a:lnSpc>
                        <a:spcBef>
                          <a:spcPts val="0"/>
                        </a:spcBef>
                        <a:spcAft>
                          <a:spcPts val="0"/>
                        </a:spcAft>
                        <a:buClr>
                          <a:srgbClr val="FF0000"/>
                        </a:buClr>
                        <a:buSzPts val="1000"/>
                        <a:buChar char="●"/>
                      </a:pPr>
                      <a:r>
                        <a:rPr lang="en-US" sz="1000">
                          <a:solidFill>
                            <a:srgbClr val="FF0000"/>
                          </a:solidFill>
                        </a:rPr>
                        <a:t>Used in severe visceral pain; renal &amp; biliary colics (sm. relaxant).</a:t>
                      </a:r>
                      <a:endParaRPr sz="1000">
                        <a:solidFill>
                          <a:srgbClr val="FF0000"/>
                        </a:solidFill>
                      </a:endParaRPr>
                    </a:p>
                    <a:p>
                      <a:pPr marL="45720" marR="88900" lvl="0" indent="-63500" algn="l" rtl="0">
                        <a:lnSpc>
                          <a:spcPct val="115000"/>
                        </a:lnSpc>
                        <a:spcBef>
                          <a:spcPts val="0"/>
                        </a:spcBef>
                        <a:spcAft>
                          <a:spcPts val="0"/>
                        </a:spcAft>
                        <a:buClr>
                          <a:schemeClr val="accent1"/>
                        </a:buClr>
                        <a:buSzPts val="1000"/>
                        <a:buChar char="●"/>
                      </a:pPr>
                      <a:r>
                        <a:rPr lang="en-US" sz="1000">
                          <a:solidFill>
                            <a:schemeClr val="accent1"/>
                          </a:solidFill>
                        </a:rPr>
                        <a:t>Delivery</a:t>
                      </a:r>
                      <a:endParaRPr sz="1000">
                        <a:solidFill>
                          <a:schemeClr val="accent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 marR="88900" lvl="0" indent="-63500" algn="l" rtl="0">
                        <a:lnSpc>
                          <a:spcPct val="115000"/>
                        </a:lnSpc>
                        <a:spcBef>
                          <a:spcPts val="0"/>
                        </a:spcBef>
                        <a:spcAft>
                          <a:spcPts val="0"/>
                        </a:spcAft>
                        <a:buClr>
                          <a:schemeClr val="dk1"/>
                        </a:buClr>
                        <a:buSzPts val="1000"/>
                        <a:buChar char="●"/>
                      </a:pPr>
                      <a:r>
                        <a:rPr lang="en-US" sz="1000" u="sng">
                          <a:solidFill>
                            <a:schemeClr val="dk1"/>
                          </a:solidFill>
                        </a:rPr>
                        <a:t>Tremor</a:t>
                      </a:r>
                      <a:endParaRPr sz="1000" u="sng">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u="sng">
                          <a:solidFill>
                            <a:schemeClr val="dk1"/>
                          </a:solidFill>
                        </a:rPr>
                        <a:t>Convulsions</a:t>
                      </a:r>
                      <a:endParaRPr sz="1000" u="sng">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u="sng">
                          <a:solidFill>
                            <a:schemeClr val="dk1"/>
                          </a:solidFill>
                        </a:rPr>
                        <a:t>Hyperthermia</a:t>
                      </a:r>
                      <a:endParaRPr sz="1000" u="sng">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u="sng">
                          <a:solidFill>
                            <a:schemeClr val="dk1"/>
                          </a:solidFill>
                        </a:rPr>
                        <a:t>Hypotension</a:t>
                      </a:r>
                      <a:endParaRPr sz="1000" u="sng">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u="sng">
                          <a:solidFill>
                            <a:schemeClr val="dk1"/>
                          </a:solidFill>
                        </a:rPr>
                        <a:t>Blurred vision</a:t>
                      </a:r>
                      <a:endParaRPr sz="1000" u="sng">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Dry mouth</a:t>
                      </a:r>
                      <a:endParaRPr sz="1000">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Urine retention</a:t>
                      </a:r>
                      <a:endParaRPr sz="1000">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u="sng">
                          <a:solidFill>
                            <a:schemeClr val="dk1"/>
                          </a:solidFill>
                        </a:rPr>
                        <a:t>Tolerance &amp; Addiction</a:t>
                      </a:r>
                      <a:endParaRPr sz="1000" u="sng">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t> </a:t>
                      </a:r>
                      <a:endParaRPr sz="1000"/>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89375">
                <a:tc>
                  <a:txBody>
                    <a:bodyPr/>
                    <a:lstStyle/>
                    <a:p>
                      <a:pPr marL="88900" marR="88900" lvl="0" indent="0" algn="ctr"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a:txBody>
                    <a:bodyPr/>
                    <a:lstStyle/>
                    <a:p>
                      <a:pPr marL="91440" marR="0" lvl="0" indent="0" algn="l" rtl="0">
                        <a:lnSpc>
                          <a:spcPct val="115000"/>
                        </a:lnSpc>
                        <a:spcBef>
                          <a:spcPts val="0"/>
                        </a:spcBef>
                        <a:spcAft>
                          <a:spcPts val="0"/>
                        </a:spcAft>
                        <a:buNone/>
                      </a:pPr>
                      <a:r>
                        <a:rPr lang="en-US" sz="1000">
                          <a:solidFill>
                            <a:schemeClr val="dk1"/>
                          </a:solidFill>
                        </a:rPr>
                        <a:t>Synthetic,  μ agonist.</a:t>
                      </a:r>
                      <a:endParaRPr sz="1000">
                        <a:solidFill>
                          <a:schemeClr val="dk1"/>
                        </a:solidFill>
                      </a:endParaRPr>
                    </a:p>
                    <a:p>
                      <a:pPr marL="91440" marR="0" lvl="0" indent="0" algn="l" rtl="0">
                        <a:lnSpc>
                          <a:spcPct val="115000"/>
                        </a:lnSpc>
                        <a:spcBef>
                          <a:spcPts val="0"/>
                        </a:spcBef>
                        <a:spcAft>
                          <a:spcPts val="0"/>
                        </a:spcAft>
                        <a:buNone/>
                      </a:pPr>
                      <a:r>
                        <a:rPr lang="en-US" sz="1000">
                          <a:solidFill>
                            <a:schemeClr val="dk1"/>
                          </a:solidFill>
                        </a:rPr>
                        <a:t>More potent than pethidine &amp; morphine</a:t>
                      </a:r>
                      <a:endParaRPr sz="1000">
                        <a:solidFill>
                          <a:schemeClr val="dk1"/>
                        </a:solidFill>
                      </a:endParaRPr>
                    </a:p>
                  </a:txBody>
                  <a:tcPr marL="0"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chemeClr val="dk1"/>
                          </a:solidFill>
                        </a:rPr>
                        <a:t> </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Analgesic supplement during anesthesia</a:t>
                      </a:r>
                      <a:endParaRPr sz="1000">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To induce &amp; maintain anesthesia in poor-risk patients </a:t>
                      </a:r>
                      <a:r>
                        <a:rPr lang="en-US" sz="1000" u="sng">
                          <a:solidFill>
                            <a:schemeClr val="dk1"/>
                          </a:solidFill>
                        </a:rPr>
                        <a:t>(stabilizing heart)</a:t>
                      </a:r>
                      <a:endParaRPr sz="1000" u="sng">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In combination with droperidol as neuroleptanalgesia </a:t>
                      </a:r>
                      <a:endParaRPr sz="1000">
                        <a:solidFill>
                          <a:schemeClr val="dk1"/>
                        </a:solidFill>
                      </a:endParaRPr>
                    </a:p>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In cancer pain &amp; severe postoperative pain </a:t>
                      </a:r>
                      <a:r>
                        <a:rPr lang="en-US" sz="1000" u="sng">
                          <a:solidFill>
                            <a:schemeClr val="dk1"/>
                          </a:solidFill>
                        </a:rPr>
                        <a:t>(transdermal patch changed every 72 hrs).</a:t>
                      </a:r>
                      <a:endParaRPr sz="1000" u="sng">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 marR="88900" lvl="0" indent="-63500" algn="l" rtl="0">
                        <a:lnSpc>
                          <a:spcPct val="115000"/>
                        </a:lnSpc>
                        <a:spcBef>
                          <a:spcPts val="0"/>
                        </a:spcBef>
                        <a:spcAft>
                          <a:spcPts val="0"/>
                        </a:spcAft>
                        <a:buClr>
                          <a:schemeClr val="dk1"/>
                        </a:buClr>
                        <a:buSzPts val="1000"/>
                        <a:buChar char="●"/>
                      </a:pPr>
                      <a:r>
                        <a:rPr lang="en-US" sz="1000">
                          <a:solidFill>
                            <a:schemeClr val="dk1"/>
                          </a:solidFill>
                        </a:rPr>
                        <a:t>Respiratory depression (most serious) </a:t>
                      </a:r>
                      <a:endParaRPr sz="1000">
                        <a:solidFill>
                          <a:schemeClr val="dk1"/>
                        </a:solidFill>
                      </a:endParaRPr>
                    </a:p>
                    <a:p>
                      <a:pPr marL="45720" marR="0" lvl="0" indent="-63500" algn="l" rtl="0">
                        <a:lnSpc>
                          <a:spcPct val="115000"/>
                        </a:lnSpc>
                        <a:spcBef>
                          <a:spcPts val="0"/>
                        </a:spcBef>
                        <a:spcAft>
                          <a:spcPts val="0"/>
                        </a:spcAft>
                        <a:buClr>
                          <a:schemeClr val="dk1"/>
                        </a:buClr>
                        <a:buSzPts val="1000"/>
                        <a:buChar char="●"/>
                      </a:pPr>
                      <a:r>
                        <a:rPr lang="en-US" sz="1000">
                          <a:solidFill>
                            <a:schemeClr val="dk1"/>
                          </a:solidFill>
                        </a:rPr>
                        <a:t>CV effects are less bradycardia may still occur.</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chemeClr val="dk1"/>
                          </a:solidFill>
                        </a:rPr>
                        <a:t> </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292200">
                <a:tc>
                  <a:txBody>
                    <a:bodyPr/>
                    <a:lstStyle/>
                    <a:p>
                      <a:pPr marL="88900" marR="88900" lvl="0" indent="0" algn="ctr"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a:txBody>
                    <a:bodyPr/>
                    <a:lstStyle/>
                    <a:p>
                      <a:pPr marL="88900" marR="88900" lvl="0" indent="0" algn="l" rtl="0">
                        <a:lnSpc>
                          <a:spcPct val="115000"/>
                        </a:lnSpc>
                        <a:spcBef>
                          <a:spcPts val="0"/>
                        </a:spcBef>
                        <a:spcAft>
                          <a:spcPts val="0"/>
                        </a:spcAft>
                        <a:buNone/>
                      </a:pPr>
                      <a:r>
                        <a:rPr lang="en-US" sz="1000">
                          <a:solidFill>
                            <a:schemeClr val="dk1"/>
                          </a:solidFill>
                        </a:rPr>
                        <a:t>Weaker synthetic μ agonist</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rgbClr val="FF0000"/>
                          </a:solidFill>
                        </a:rPr>
                        <a:t>t½ 55 h</a:t>
                      </a:r>
                      <a:endParaRPr sz="1000">
                        <a:solidFill>
                          <a:srgbClr val="FF0000"/>
                        </a:solidFill>
                      </a:endParaRPr>
                    </a:p>
                    <a:p>
                      <a:pPr marL="88900" marR="88900" lvl="0" indent="0" algn="l" rtl="0">
                        <a:lnSpc>
                          <a:spcPct val="115000"/>
                        </a:lnSpc>
                        <a:spcBef>
                          <a:spcPts val="0"/>
                        </a:spcBef>
                        <a:spcAft>
                          <a:spcPts val="0"/>
                        </a:spcAft>
                        <a:buNone/>
                      </a:pPr>
                      <a:r>
                        <a:rPr lang="en-US" sz="1000">
                          <a:solidFill>
                            <a:srgbClr val="9E9E9E"/>
                          </a:solidFill>
                        </a:rPr>
                        <a:t>(Note that it is long)</a:t>
                      </a:r>
                      <a:endParaRPr sz="1000">
                        <a:solidFill>
                          <a:srgbClr val="9E9E9E"/>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solidFill>
                            <a:srgbClr val="FF0000"/>
                          </a:solidFill>
                        </a:rPr>
                        <a:t>Used to treat opioid withdrawal</a:t>
                      </a:r>
                      <a:endParaRPr sz="1000">
                        <a:solidFill>
                          <a:srgbClr val="FF0000"/>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000">
                          <a:solidFill>
                            <a:schemeClr val="dk1"/>
                          </a:solidFill>
                        </a:rPr>
                        <a:t>In non addicts, it causes tolerance &amp; dependence but not as severe as that of morphine</a:t>
                      </a:r>
                      <a:endParaRPr sz="1000">
                        <a:solidFill>
                          <a:schemeClr val="dk1"/>
                        </a:solidFill>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000"/>
                        <a:t> </a:t>
                      </a:r>
                      <a:endParaRPr sz="1000"/>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45" name="Google Shape;345;p24"/>
          <p:cNvSpPr txBox="1"/>
          <p:nvPr/>
        </p:nvSpPr>
        <p:spPr>
          <a:xfrm rot="-5400000">
            <a:off x="-38550" y="2705550"/>
            <a:ext cx="1074300" cy="406500"/>
          </a:xfrm>
          <a:prstGeom prst="rect">
            <a:avLst/>
          </a:prstGeom>
          <a:noFill/>
          <a:ln>
            <a:noFill/>
          </a:ln>
        </p:spPr>
        <p:txBody>
          <a:bodyPr spcFirstLastPara="1" wrap="square" lIns="91425" tIns="91425" rIns="91425" bIns="91425" anchor="t" anchorCtr="0">
            <a:noAutofit/>
          </a:bodyPr>
          <a:lstStyle/>
          <a:p>
            <a:pPr marL="88900" marR="88900" lvl="0" indent="0" algn="ctr" rtl="0">
              <a:lnSpc>
                <a:spcPct val="115000"/>
              </a:lnSpc>
              <a:spcBef>
                <a:spcPts val="0"/>
              </a:spcBef>
              <a:spcAft>
                <a:spcPts val="0"/>
              </a:spcAft>
              <a:buNone/>
            </a:pPr>
            <a:r>
              <a:rPr lang="en-US" sz="1200" b="1">
                <a:solidFill>
                  <a:schemeClr val="dk1"/>
                </a:solidFill>
              </a:rPr>
              <a:t>Tramadol</a:t>
            </a:r>
            <a:endParaRPr sz="1200" b="1">
              <a:solidFill>
                <a:schemeClr val="dk1"/>
              </a:solidFill>
            </a:endParaRPr>
          </a:p>
        </p:txBody>
      </p:sp>
      <p:sp>
        <p:nvSpPr>
          <p:cNvPr id="346" name="Google Shape;346;p24"/>
          <p:cNvSpPr txBox="1"/>
          <p:nvPr/>
        </p:nvSpPr>
        <p:spPr>
          <a:xfrm rot="-5400000">
            <a:off x="-131250" y="4789950"/>
            <a:ext cx="1259700" cy="590400"/>
          </a:xfrm>
          <a:prstGeom prst="rect">
            <a:avLst/>
          </a:prstGeom>
          <a:noFill/>
          <a:ln>
            <a:noFill/>
          </a:ln>
        </p:spPr>
        <p:txBody>
          <a:bodyPr spcFirstLastPara="1" wrap="square" lIns="91425" tIns="91425" rIns="91425" bIns="91425" anchor="t" anchorCtr="0">
            <a:noAutofit/>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Pethidine</a:t>
            </a:r>
            <a:endParaRPr sz="1200" b="1">
              <a:solidFill>
                <a:schemeClr val="dk1"/>
              </a:solidFill>
              <a:latin typeface="Calibri"/>
              <a:ea typeface="Calibri"/>
              <a:cs typeface="Calibri"/>
              <a:sym typeface="Calibri"/>
            </a:endParaRPr>
          </a:p>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(mepridine)</a:t>
            </a:r>
            <a:endParaRPr b="1">
              <a:solidFill>
                <a:schemeClr val="dk1"/>
              </a:solidFill>
            </a:endParaRPr>
          </a:p>
        </p:txBody>
      </p:sp>
      <p:sp>
        <p:nvSpPr>
          <p:cNvPr id="347" name="Google Shape;347;p24"/>
          <p:cNvSpPr txBox="1"/>
          <p:nvPr/>
        </p:nvSpPr>
        <p:spPr>
          <a:xfrm rot="-5400785">
            <a:off x="-158694" y="7200962"/>
            <a:ext cx="1314600" cy="438000"/>
          </a:xfrm>
          <a:prstGeom prst="rect">
            <a:avLst/>
          </a:prstGeom>
          <a:noFill/>
          <a:ln>
            <a:noFill/>
          </a:ln>
        </p:spPr>
        <p:txBody>
          <a:bodyPr spcFirstLastPara="1" wrap="square" lIns="91425" tIns="91425" rIns="91425" bIns="91425" anchor="t" anchorCtr="0">
            <a:noAutofit/>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Fentanyl</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
        <p:nvSpPr>
          <p:cNvPr id="348" name="Google Shape;348;p24"/>
          <p:cNvSpPr txBox="1"/>
          <p:nvPr/>
        </p:nvSpPr>
        <p:spPr>
          <a:xfrm rot="-5400000">
            <a:off x="-53100" y="9134600"/>
            <a:ext cx="1103400" cy="361800"/>
          </a:xfrm>
          <a:prstGeom prst="rect">
            <a:avLst/>
          </a:prstGeom>
          <a:noFill/>
          <a:ln>
            <a:noFill/>
          </a:ln>
        </p:spPr>
        <p:txBody>
          <a:bodyPr spcFirstLastPara="1" wrap="square" lIns="91425" tIns="91425" rIns="91425" bIns="91425" anchor="t" anchorCtr="0">
            <a:noAutofit/>
          </a:bodyPr>
          <a:lstStyle/>
          <a:p>
            <a:pPr marL="88900" marR="88900" lvl="0" indent="0" algn="ctr" rtl="0">
              <a:lnSpc>
                <a:spcPct val="115000"/>
              </a:lnSpc>
              <a:spcBef>
                <a:spcPts val="0"/>
              </a:spcBef>
              <a:spcAft>
                <a:spcPts val="0"/>
              </a:spcAft>
              <a:buNone/>
            </a:pPr>
            <a:r>
              <a:rPr lang="en-US" sz="1200" b="1">
                <a:solidFill>
                  <a:schemeClr val="dk1"/>
                </a:solidFill>
                <a:latin typeface="Calibri"/>
                <a:ea typeface="Calibri"/>
                <a:cs typeface="Calibri"/>
                <a:sym typeface="Calibri"/>
              </a:rPr>
              <a:t>Methadone</a:t>
            </a:r>
            <a:endParaRPr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355" name="Google Shape;355;p25"/>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MCQs</a:t>
            </a:r>
            <a:endParaRPr sz="1600" b="1">
              <a:solidFill>
                <a:schemeClr val="dk1"/>
              </a:solidFill>
              <a:latin typeface="Century Gothic"/>
              <a:ea typeface="Century Gothic"/>
              <a:cs typeface="Century Gothic"/>
              <a:sym typeface="Century Gothic"/>
            </a:endParaRPr>
          </a:p>
        </p:txBody>
      </p:sp>
      <p:sp>
        <p:nvSpPr>
          <p:cNvPr id="356" name="Google Shape;356;p25"/>
          <p:cNvSpPr txBox="1"/>
          <p:nvPr/>
        </p:nvSpPr>
        <p:spPr>
          <a:xfrm>
            <a:off x="276150" y="1281575"/>
            <a:ext cx="6296700" cy="79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1-which of the following can be used to treat Opioid withdrawal symptoms? </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a:solidFill>
                  <a:srgbClr val="999999"/>
                </a:solidFill>
                <a:latin typeface="Century Gothic"/>
                <a:ea typeface="Century Gothic"/>
                <a:cs typeface="Century Gothic"/>
                <a:sym typeface="Century Gothic"/>
              </a:rPr>
              <a:t>a)Naloxone .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a:solidFill>
                  <a:srgbClr val="999999"/>
                </a:solidFill>
                <a:latin typeface="Century Gothic"/>
                <a:ea typeface="Century Gothic"/>
                <a:cs typeface="Century Gothic"/>
                <a:sym typeface="Century Gothic"/>
              </a:rPr>
              <a:t>b) Methadone.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a:solidFill>
                  <a:srgbClr val="999999"/>
                </a:solidFill>
                <a:latin typeface="Century Gothic"/>
                <a:ea typeface="Century Gothic"/>
                <a:cs typeface="Century Gothic"/>
                <a:sym typeface="Century Gothic"/>
              </a:rPr>
              <a:t>c) Naltrexone.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a:solidFill>
                  <a:srgbClr val="999999"/>
                </a:solidFill>
                <a:latin typeface="Century Gothic"/>
                <a:ea typeface="Century Gothic"/>
                <a:cs typeface="Century Gothic"/>
                <a:sym typeface="Century Gothic"/>
              </a:rPr>
              <a:t>d) Fentanyl.</a:t>
            </a:r>
            <a:r>
              <a:rPr lang="en-US" b="1">
                <a:solidFill>
                  <a:srgbClr val="999999"/>
                </a:solidFill>
                <a:latin typeface="Century Gothic"/>
                <a:ea typeface="Century Gothic"/>
                <a:cs typeface="Century Gothic"/>
                <a:sym typeface="Century Gothic"/>
              </a:rPr>
              <a:t>  </a:t>
            </a: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2- which of the following opioids can be used during labor?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Tramadol.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Fentanyl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Methadone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Naltrexone.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3-Mohammed underwent a surgery but suffered from severe postoperative pain. He was given transdermal patches of Fentanyl. which of the following is MOST LIKELY to develop?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respiratory depression.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biliary colic.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dry mouth.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seizures. </a:t>
            </a:r>
            <a:endParaRPr>
              <a:solidFill>
                <a:srgbClr val="999999"/>
              </a:solidFill>
              <a:latin typeface="Century Gothic"/>
              <a:ea typeface="Century Gothic"/>
              <a:cs typeface="Century Gothic"/>
              <a:sym typeface="Century Gothic"/>
            </a:endParaRPr>
          </a:p>
          <a:p>
            <a:pPr marL="45720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4-During labor , a patient was given pethidine. the new born suffered from Respiratory depression from the analgesia. which of the following can be given to REVERSE the effect of analgesia on the respiration of the new born baby?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Methadone.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Fentanyl.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Naloxone.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Tramadol.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5-which opioid is contraindicated in patients with epilepsy?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Fentanyl.</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Morphine.</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Codeine.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Tramadol.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p:txBody>
      </p:sp>
      <p:sp>
        <p:nvSpPr>
          <p:cNvPr id="357" name="Google Shape;357;p25"/>
          <p:cNvSpPr txBox="1"/>
          <p:nvPr/>
        </p:nvSpPr>
        <p:spPr>
          <a:xfrm>
            <a:off x="5168350" y="8310550"/>
            <a:ext cx="1662000" cy="159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latin typeface="Century Gothic"/>
                <a:ea typeface="Century Gothic"/>
                <a:cs typeface="Century Gothic"/>
                <a:sym typeface="Century Gothic"/>
              </a:rPr>
              <a:t>MCQs answers : </a:t>
            </a:r>
            <a:endParaRPr>
              <a:solidFill>
                <a:srgbClr val="999999"/>
              </a:solidFill>
              <a:latin typeface="Century Gothic"/>
              <a:ea typeface="Century Gothic"/>
              <a:cs typeface="Century Gothic"/>
              <a:sym typeface="Century Gothic"/>
            </a:endParaRPr>
          </a:p>
          <a:p>
            <a:pPr marL="457200" lvl="0" indent="-317500" algn="ctr" rtl="0">
              <a:spcBef>
                <a:spcPts val="0"/>
              </a:spcBef>
              <a:spcAft>
                <a:spcPts val="0"/>
              </a:spcAft>
              <a:buClr>
                <a:srgbClr val="999999"/>
              </a:buClr>
              <a:buSzPts val="1400"/>
              <a:buFont typeface="Century Gothic"/>
              <a:buAutoNum type="arabicParenR"/>
            </a:pPr>
            <a:r>
              <a:rPr lang="en-US">
                <a:solidFill>
                  <a:srgbClr val="999999"/>
                </a:solidFill>
                <a:latin typeface="Century Gothic"/>
                <a:ea typeface="Century Gothic"/>
                <a:cs typeface="Century Gothic"/>
                <a:sym typeface="Century Gothic"/>
              </a:rPr>
              <a:t>b </a:t>
            </a:r>
            <a:endParaRPr>
              <a:solidFill>
                <a:srgbClr val="999999"/>
              </a:solidFill>
              <a:latin typeface="Century Gothic"/>
              <a:ea typeface="Century Gothic"/>
              <a:cs typeface="Century Gothic"/>
              <a:sym typeface="Century Gothic"/>
            </a:endParaRPr>
          </a:p>
          <a:p>
            <a:pPr marL="457200" lvl="0" indent="-317500" algn="ctr" rtl="0">
              <a:spcBef>
                <a:spcPts val="0"/>
              </a:spcBef>
              <a:spcAft>
                <a:spcPts val="0"/>
              </a:spcAft>
              <a:buClr>
                <a:srgbClr val="999999"/>
              </a:buClr>
              <a:buSzPts val="1400"/>
              <a:buFont typeface="Century Gothic"/>
              <a:buAutoNum type="arabicParenR"/>
            </a:pPr>
            <a:r>
              <a:rPr lang="en-US">
                <a:solidFill>
                  <a:srgbClr val="999999"/>
                </a:solidFill>
                <a:latin typeface="Century Gothic"/>
                <a:ea typeface="Century Gothic"/>
                <a:cs typeface="Century Gothic"/>
                <a:sym typeface="Century Gothic"/>
              </a:rPr>
              <a:t>a</a:t>
            </a:r>
            <a:endParaRPr>
              <a:solidFill>
                <a:srgbClr val="999999"/>
              </a:solidFill>
              <a:latin typeface="Century Gothic"/>
              <a:ea typeface="Century Gothic"/>
              <a:cs typeface="Century Gothic"/>
              <a:sym typeface="Century Gothic"/>
            </a:endParaRPr>
          </a:p>
          <a:p>
            <a:pPr marL="457200" lvl="0" indent="-317500" algn="ctr" rtl="0">
              <a:spcBef>
                <a:spcPts val="0"/>
              </a:spcBef>
              <a:spcAft>
                <a:spcPts val="0"/>
              </a:spcAft>
              <a:buClr>
                <a:srgbClr val="999999"/>
              </a:buClr>
              <a:buSzPts val="1400"/>
              <a:buFont typeface="Century Gothic"/>
              <a:buAutoNum type="arabicParenR"/>
            </a:pPr>
            <a:r>
              <a:rPr lang="en-US">
                <a:solidFill>
                  <a:srgbClr val="999999"/>
                </a:solidFill>
                <a:latin typeface="Century Gothic"/>
                <a:ea typeface="Century Gothic"/>
                <a:cs typeface="Century Gothic"/>
                <a:sym typeface="Century Gothic"/>
              </a:rPr>
              <a:t>a</a:t>
            </a:r>
            <a:endParaRPr>
              <a:solidFill>
                <a:srgbClr val="999999"/>
              </a:solidFill>
              <a:latin typeface="Century Gothic"/>
              <a:ea typeface="Century Gothic"/>
              <a:cs typeface="Century Gothic"/>
              <a:sym typeface="Century Gothic"/>
            </a:endParaRPr>
          </a:p>
          <a:p>
            <a:pPr marL="457200" lvl="0" indent="-317500" algn="ctr" rtl="0">
              <a:spcBef>
                <a:spcPts val="0"/>
              </a:spcBef>
              <a:spcAft>
                <a:spcPts val="0"/>
              </a:spcAft>
              <a:buClr>
                <a:srgbClr val="999999"/>
              </a:buClr>
              <a:buSzPts val="1400"/>
              <a:buFont typeface="Century Gothic"/>
              <a:buAutoNum type="arabicParenR"/>
            </a:pPr>
            <a:r>
              <a:rPr lang="en-US">
                <a:solidFill>
                  <a:srgbClr val="999999"/>
                </a:solidFill>
                <a:latin typeface="Century Gothic"/>
                <a:ea typeface="Century Gothic"/>
                <a:cs typeface="Century Gothic"/>
                <a:sym typeface="Century Gothic"/>
              </a:rPr>
              <a:t>c</a:t>
            </a:r>
            <a:endParaRPr>
              <a:solidFill>
                <a:srgbClr val="999999"/>
              </a:solidFill>
              <a:latin typeface="Century Gothic"/>
              <a:ea typeface="Century Gothic"/>
              <a:cs typeface="Century Gothic"/>
              <a:sym typeface="Century Gothic"/>
            </a:endParaRPr>
          </a:p>
          <a:p>
            <a:pPr marL="457200" lvl="0" indent="-317500" algn="ctr" rtl="0">
              <a:spcBef>
                <a:spcPts val="0"/>
              </a:spcBef>
              <a:spcAft>
                <a:spcPts val="0"/>
              </a:spcAft>
              <a:buClr>
                <a:srgbClr val="999999"/>
              </a:buClr>
              <a:buSzPts val="1400"/>
              <a:buFont typeface="Century Gothic"/>
              <a:buAutoNum type="arabicParenR"/>
            </a:pPr>
            <a:r>
              <a:rPr lang="en-US">
                <a:solidFill>
                  <a:srgbClr val="999999"/>
                </a:solidFill>
                <a:latin typeface="Century Gothic"/>
                <a:ea typeface="Century Gothic"/>
                <a:cs typeface="Century Gothic"/>
                <a:sym typeface="Century Gothic"/>
              </a:rPr>
              <a:t>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6"/>
          <p:cNvSpPr txBox="1"/>
          <p:nvPr/>
        </p:nvSpPr>
        <p:spPr>
          <a:xfrm>
            <a:off x="304800" y="1295400"/>
            <a:ext cx="6305700" cy="38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6- all of the following are opioid receptor agonists except :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morphine.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codeine.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naloxone.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methadone.</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7- which combination is best used as neuroleptanalgesia ?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Droperidol + Fentanyl.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Haloperidol + methadone.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Droperidol +  pethidine.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Haloperidol + Fentanyl.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8-which of the following best describes Pethidine ?</a:t>
            </a: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Mu receptor agonist.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effective in treating cough and diarrhea.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k ( kappa ) receptor agonist. </a:t>
            </a:r>
            <a:endParaRPr>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AutoNum type="alphaLcParenR"/>
            </a:pPr>
            <a:r>
              <a:rPr lang="en-US">
                <a:solidFill>
                  <a:srgbClr val="999999"/>
                </a:solidFill>
                <a:latin typeface="Century Gothic"/>
                <a:ea typeface="Century Gothic"/>
                <a:cs typeface="Century Gothic"/>
                <a:sym typeface="Century Gothic"/>
              </a:rPr>
              <a:t>more potent than morphine.</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rgbClr val="999999"/>
                </a:solidFill>
                <a:latin typeface="Century Gothic"/>
                <a:ea typeface="Century Gothic"/>
                <a:cs typeface="Century Gothic"/>
                <a:sym typeface="Century Gothic"/>
              </a:rPr>
              <a:t> </a:t>
            </a: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457200" lvl="0" indent="0" algn="r" rtl="0">
              <a:spcBef>
                <a:spcPts val="0"/>
              </a:spcBef>
              <a:spcAft>
                <a:spcPts val="0"/>
              </a:spcAft>
              <a:buNone/>
            </a:pPr>
            <a:endParaRPr b="1">
              <a:solidFill>
                <a:srgbClr val="999999"/>
              </a:solidFill>
              <a:latin typeface="Century Gothic"/>
              <a:ea typeface="Century Gothic"/>
              <a:cs typeface="Century Gothic"/>
              <a:sym typeface="Century Gothic"/>
            </a:endParaRPr>
          </a:p>
        </p:txBody>
      </p:sp>
      <p:sp>
        <p:nvSpPr>
          <p:cNvPr id="364" name="Google Shape;364;p26"/>
          <p:cNvSpPr txBox="1"/>
          <p:nvPr/>
        </p:nvSpPr>
        <p:spPr>
          <a:xfrm>
            <a:off x="5220000" y="4879775"/>
            <a:ext cx="1610400" cy="103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999999"/>
                </a:solidFill>
                <a:latin typeface="Century Gothic"/>
                <a:ea typeface="Century Gothic"/>
                <a:cs typeface="Century Gothic"/>
                <a:sym typeface="Century Gothic"/>
              </a:rPr>
              <a:t>MCQs answers : </a:t>
            </a:r>
            <a:endParaRPr>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a:solidFill>
                  <a:srgbClr val="999999"/>
                </a:solidFill>
                <a:latin typeface="Century Gothic"/>
                <a:ea typeface="Century Gothic"/>
                <a:cs typeface="Century Gothic"/>
                <a:sym typeface="Century Gothic"/>
              </a:rPr>
              <a:t>6) c</a:t>
            </a:r>
            <a:endParaRPr>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a:solidFill>
                  <a:srgbClr val="999999"/>
                </a:solidFill>
                <a:latin typeface="Century Gothic"/>
                <a:ea typeface="Century Gothic"/>
                <a:cs typeface="Century Gothic"/>
                <a:sym typeface="Century Gothic"/>
              </a:rPr>
              <a:t>7) a</a:t>
            </a:r>
            <a:endParaRPr>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a:solidFill>
                  <a:srgbClr val="999999"/>
                </a:solidFill>
                <a:latin typeface="Century Gothic"/>
                <a:ea typeface="Century Gothic"/>
                <a:cs typeface="Century Gothic"/>
                <a:sym typeface="Century Gothic"/>
              </a:rPr>
              <a:t>8) c</a:t>
            </a:r>
            <a:endParaRPr>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65" name="Google Shape;365;p26"/>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366" name="Google Shape;366;p26"/>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MCQs</a:t>
            </a:r>
            <a:endParaRPr sz="1600" b="1">
              <a:solidFill>
                <a:schemeClr val="dk1"/>
              </a:solidFill>
              <a:latin typeface="Century Gothic"/>
              <a:ea typeface="Century Gothic"/>
              <a:cs typeface="Century Gothic"/>
              <a:sym typeface="Century Gothic"/>
            </a:endParaRPr>
          </a:p>
        </p:txBody>
      </p:sp>
      <p:sp>
        <p:nvSpPr>
          <p:cNvPr id="367" name="Google Shape;367;p26"/>
          <p:cNvSpPr/>
          <p:nvPr/>
        </p:nvSpPr>
        <p:spPr>
          <a:xfrm>
            <a:off x="55650" y="59321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SAQ</a:t>
            </a:r>
            <a:endParaRPr sz="1600" b="1">
              <a:solidFill>
                <a:schemeClr val="dk1"/>
              </a:solidFill>
              <a:latin typeface="Century Gothic"/>
              <a:ea typeface="Century Gothic"/>
              <a:cs typeface="Century Gothic"/>
              <a:sym typeface="Century Gothic"/>
            </a:endParaRPr>
          </a:p>
        </p:txBody>
      </p:sp>
      <p:sp>
        <p:nvSpPr>
          <p:cNvPr id="368" name="Google Shape;368;p26"/>
          <p:cNvSpPr txBox="1"/>
          <p:nvPr/>
        </p:nvSpPr>
        <p:spPr>
          <a:xfrm>
            <a:off x="297300" y="6485550"/>
            <a:ext cx="6263400" cy="3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1- Khalid suffered from severe burns while playing with fireworks. he was rushed to the hospital and was given morphine intravenously. what is morphine’s mechanism of action in alleviating the pain?</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b="1">
              <a:solidFill>
                <a:schemeClr val="dk1"/>
              </a:solidFill>
              <a:latin typeface="Century Gothic"/>
              <a:ea typeface="Century Gothic"/>
              <a:cs typeface="Century Gothic"/>
              <a:sym typeface="Century Gothic"/>
            </a:endParaRPr>
          </a:p>
          <a:p>
            <a:pPr marL="342900" lvl="0" indent="-342900" algn="l" rtl="0">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Binding to </a:t>
            </a:r>
            <a:r>
              <a:rPr lang="en-US" sz="1200" b="1">
                <a:solidFill>
                  <a:srgbClr val="999999"/>
                </a:solidFill>
                <a:latin typeface="Century Gothic"/>
                <a:ea typeface="Century Gothic"/>
                <a:cs typeface="Century Gothic"/>
                <a:sym typeface="Century Gothic"/>
              </a:rPr>
              <a:t>pre</a:t>
            </a:r>
            <a:r>
              <a:rPr lang="en-US" sz="1200">
                <a:solidFill>
                  <a:srgbClr val="999999"/>
                </a:solidFill>
                <a:latin typeface="Century Gothic"/>
                <a:ea typeface="Century Gothic"/>
                <a:cs typeface="Century Gothic"/>
                <a:sym typeface="Century Gothic"/>
              </a:rPr>
              <a:t>synaptic opioid receptors coupled to </a:t>
            </a:r>
            <a:r>
              <a:rPr lang="en-US" sz="1200" b="1">
                <a:solidFill>
                  <a:srgbClr val="999999"/>
                </a:solidFill>
                <a:latin typeface="Century Gothic"/>
                <a:ea typeface="Century Gothic"/>
                <a:cs typeface="Century Gothic"/>
                <a:sym typeface="Century Gothic"/>
              </a:rPr>
              <a:t>Gi </a:t>
            </a:r>
            <a:r>
              <a:rPr lang="en-US" sz="1000">
                <a:solidFill>
                  <a:srgbClr val="999999"/>
                </a:solidFill>
                <a:latin typeface="Century Gothic"/>
                <a:ea typeface="Century Gothic"/>
                <a:cs typeface="Century Gothic"/>
                <a:sym typeface="Century Gothic"/>
              </a:rPr>
              <a:t>(inhibitory G protein) </a:t>
            </a:r>
            <a:r>
              <a:rPr lang="en-US" sz="1200">
                <a:solidFill>
                  <a:srgbClr val="999999"/>
                </a:solidFill>
                <a:latin typeface="Century Gothic"/>
                <a:ea typeface="Century Gothic"/>
                <a:cs typeface="Century Gothic"/>
                <a:sym typeface="Century Gothic"/>
              </a:rPr>
              <a:t>→ ↓ </a:t>
            </a:r>
            <a:r>
              <a:rPr lang="en-US" sz="1200" b="1">
                <a:solidFill>
                  <a:srgbClr val="999999"/>
                </a:solidFill>
                <a:latin typeface="Century Gothic"/>
                <a:ea typeface="Century Gothic"/>
                <a:cs typeface="Century Gothic"/>
                <a:sym typeface="Century Gothic"/>
              </a:rPr>
              <a:t>AC</a:t>
            </a:r>
            <a:r>
              <a:rPr lang="en-US" sz="1200">
                <a:solidFill>
                  <a:srgbClr val="999999"/>
                </a:solidFill>
                <a:latin typeface="Century Gothic"/>
                <a:ea typeface="Century Gothic"/>
                <a:cs typeface="Century Gothic"/>
                <a:sym typeface="Century Gothic"/>
              </a:rPr>
              <a:t> (</a:t>
            </a:r>
            <a:r>
              <a:rPr lang="en-US" sz="1050">
                <a:solidFill>
                  <a:srgbClr val="999999"/>
                </a:solidFill>
                <a:latin typeface="Century Gothic"/>
                <a:ea typeface="Century Gothic"/>
                <a:cs typeface="Century Gothic"/>
                <a:sym typeface="Century Gothic"/>
              </a:rPr>
              <a:t>adenylate cyclase</a:t>
            </a:r>
            <a:r>
              <a:rPr lang="en-US" sz="1200">
                <a:solidFill>
                  <a:srgbClr val="999999"/>
                </a:solidFill>
                <a:latin typeface="Century Gothic"/>
                <a:ea typeface="Century Gothic"/>
                <a:cs typeface="Century Gothic"/>
                <a:sym typeface="Century Gothic"/>
              </a:rPr>
              <a:t>) &amp; </a:t>
            </a:r>
            <a:r>
              <a:rPr lang="en-US" sz="1200" b="1">
                <a:solidFill>
                  <a:srgbClr val="999999"/>
                </a:solidFill>
                <a:latin typeface="Century Gothic"/>
                <a:ea typeface="Century Gothic"/>
                <a:cs typeface="Century Gothic"/>
                <a:sym typeface="Century Gothic"/>
              </a:rPr>
              <a:t>cAMP</a:t>
            </a:r>
            <a:r>
              <a:rPr lang="en-US" sz="1200">
                <a:solidFill>
                  <a:srgbClr val="999999"/>
                </a:solidFill>
                <a:latin typeface="Century Gothic"/>
                <a:ea typeface="Century Gothic"/>
                <a:cs typeface="Century Gothic"/>
                <a:sym typeface="Century Gothic"/>
              </a:rPr>
              <a:t> → ↓ </a:t>
            </a:r>
            <a:r>
              <a:rPr lang="en-US" sz="1200" b="1">
                <a:solidFill>
                  <a:srgbClr val="999999"/>
                </a:solidFill>
                <a:latin typeface="Century Gothic"/>
                <a:ea typeface="Century Gothic"/>
                <a:cs typeface="Century Gothic"/>
                <a:sym typeface="Century Gothic"/>
              </a:rPr>
              <a:t>voltage-gated  Ca</a:t>
            </a:r>
            <a:r>
              <a:rPr lang="en-US" sz="1200" b="1" baseline="30000">
                <a:solidFill>
                  <a:srgbClr val="999999"/>
                </a:solidFill>
                <a:latin typeface="Century Gothic"/>
                <a:ea typeface="Century Gothic"/>
                <a:cs typeface="Century Gothic"/>
                <a:sym typeface="Century Gothic"/>
              </a:rPr>
              <a:t>2+ </a:t>
            </a:r>
            <a:r>
              <a:rPr lang="en-US" sz="1200" b="1">
                <a:solidFill>
                  <a:srgbClr val="999999"/>
                </a:solidFill>
                <a:latin typeface="Century Gothic"/>
                <a:ea typeface="Century Gothic"/>
                <a:cs typeface="Century Gothic"/>
                <a:sym typeface="Century Gothic"/>
              </a:rPr>
              <a:t> channels </a:t>
            </a:r>
            <a:r>
              <a:rPr lang="en-US" sz="1200">
                <a:solidFill>
                  <a:srgbClr val="999999"/>
                </a:solidFill>
                <a:latin typeface="Century Gothic"/>
                <a:ea typeface="Century Gothic"/>
                <a:cs typeface="Century Gothic"/>
                <a:sym typeface="Century Gothic"/>
              </a:rPr>
              <a:t>(inhibit influx of Ca</a:t>
            </a:r>
            <a:r>
              <a:rPr lang="en-US" sz="1200" baseline="30000">
                <a:solidFill>
                  <a:srgbClr val="999999"/>
                </a:solidFill>
                <a:latin typeface="Century Gothic"/>
                <a:ea typeface="Century Gothic"/>
                <a:cs typeface="Century Gothic"/>
                <a:sym typeface="Century Gothic"/>
              </a:rPr>
              <a:t>2+</a:t>
            </a:r>
            <a:r>
              <a:rPr lang="en-US" sz="1200">
                <a:solidFill>
                  <a:srgbClr val="999999"/>
                </a:solidFill>
                <a:latin typeface="Century Gothic"/>
                <a:ea typeface="Century Gothic"/>
                <a:cs typeface="Century Gothic"/>
                <a:sym typeface="Century Gothic"/>
              </a:rPr>
              <a:t>, → reduce release of neurotransmitter) → ↓ </a:t>
            </a:r>
            <a:r>
              <a:rPr lang="en-US" sz="1200" b="1">
                <a:solidFill>
                  <a:srgbClr val="999999"/>
                </a:solidFill>
                <a:latin typeface="Century Gothic"/>
                <a:ea typeface="Century Gothic"/>
                <a:cs typeface="Century Gothic"/>
                <a:sym typeface="Century Gothic"/>
              </a:rPr>
              <a:t>excitatory</a:t>
            </a:r>
            <a:r>
              <a:rPr lang="en-US" sz="1200">
                <a:solidFill>
                  <a:srgbClr val="999999"/>
                </a:solidFill>
                <a:latin typeface="Century Gothic"/>
                <a:ea typeface="Century Gothic"/>
                <a:cs typeface="Century Gothic"/>
                <a:sym typeface="Century Gothic"/>
              </a:rPr>
              <a:t> transmitter.</a:t>
            </a:r>
            <a:endParaRPr>
              <a:solidFill>
                <a:srgbClr val="999999"/>
              </a:solidFill>
              <a:latin typeface="Century Gothic"/>
              <a:ea typeface="Century Gothic"/>
              <a:cs typeface="Century Gothic"/>
              <a:sym typeface="Century Gothic"/>
            </a:endParaRPr>
          </a:p>
          <a:p>
            <a:pPr marL="342900" lvl="0" indent="-342900" algn="l" rtl="0">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Binding to </a:t>
            </a:r>
            <a:r>
              <a:rPr lang="en-US" sz="1200" b="1">
                <a:solidFill>
                  <a:srgbClr val="999999"/>
                </a:solidFill>
                <a:latin typeface="Century Gothic"/>
                <a:ea typeface="Century Gothic"/>
                <a:cs typeface="Century Gothic"/>
                <a:sym typeface="Century Gothic"/>
              </a:rPr>
              <a:t>post</a:t>
            </a:r>
            <a:r>
              <a:rPr lang="en-US" sz="1200">
                <a:solidFill>
                  <a:srgbClr val="999999"/>
                </a:solidFill>
                <a:latin typeface="Century Gothic"/>
                <a:ea typeface="Century Gothic"/>
                <a:cs typeface="Century Gothic"/>
                <a:sym typeface="Century Gothic"/>
              </a:rPr>
              <a:t>synaptic receptors →  ↑ </a:t>
            </a:r>
            <a:r>
              <a:rPr lang="en-US" sz="1200" b="1">
                <a:solidFill>
                  <a:srgbClr val="999999"/>
                </a:solidFill>
                <a:latin typeface="Century Gothic"/>
                <a:ea typeface="Century Gothic"/>
                <a:cs typeface="Century Gothic"/>
                <a:sym typeface="Century Gothic"/>
              </a:rPr>
              <a:t>opening of K+ channels </a:t>
            </a:r>
            <a:r>
              <a:rPr lang="en-US" sz="1200">
                <a:solidFill>
                  <a:srgbClr val="999999"/>
                </a:solidFill>
                <a:latin typeface="Century Gothic"/>
                <a:ea typeface="Century Gothic"/>
                <a:cs typeface="Century Gothic"/>
                <a:sym typeface="Century Gothic"/>
              </a:rPr>
              <a:t>(hyperpolarization) →  ↓ neuronal excitability.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2- List 3 common side effects of opioid drugs like morphine? </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a:solidFill>
                  <a:srgbClr val="999999"/>
                </a:solidFill>
                <a:latin typeface="Century Gothic"/>
                <a:ea typeface="Century Gothic"/>
                <a:cs typeface="Century Gothic"/>
                <a:sym typeface="Century Gothic"/>
              </a:rPr>
              <a:t>- constipation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a:solidFill>
                  <a:srgbClr val="999999"/>
                </a:solidFill>
                <a:latin typeface="Century Gothic"/>
                <a:ea typeface="Century Gothic"/>
                <a:cs typeface="Century Gothic"/>
                <a:sym typeface="Century Gothic"/>
              </a:rPr>
              <a:t>- Respiratory depression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a:solidFill>
                  <a:srgbClr val="999999"/>
                </a:solidFill>
                <a:latin typeface="Century Gothic"/>
                <a:ea typeface="Century Gothic"/>
                <a:cs typeface="Century Gothic"/>
                <a:sym typeface="Century Gothic"/>
              </a:rPr>
              <a:t>- constricted pupil. </a:t>
            </a: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a:solidFill>
                <a:srgbClr val="999999"/>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27"/>
          <p:cNvPicPr preferRelativeResize="0"/>
          <p:nvPr/>
        </p:nvPicPr>
        <p:blipFill>
          <a:blip r:embed="rId3">
            <a:alphaModFix/>
          </a:blip>
          <a:stretch>
            <a:fillRect/>
          </a:stretch>
        </p:blipFill>
        <p:spPr>
          <a:xfrm>
            <a:off x="152400" y="9144000"/>
            <a:ext cx="590550" cy="590550"/>
          </a:xfrm>
          <a:prstGeom prst="rect">
            <a:avLst/>
          </a:prstGeom>
          <a:noFill/>
          <a:ln>
            <a:noFill/>
          </a:ln>
        </p:spPr>
      </p:pic>
      <p:sp>
        <p:nvSpPr>
          <p:cNvPr id="375" name="Google Shape;375;p27"/>
          <p:cNvSpPr txBox="1"/>
          <p:nvPr/>
        </p:nvSpPr>
        <p:spPr>
          <a:xfrm>
            <a:off x="742950" y="9251150"/>
            <a:ext cx="1644900" cy="387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@Pharma4370</a:t>
            </a:r>
            <a:endParaRPr sz="1800">
              <a:latin typeface="Calibri"/>
              <a:ea typeface="Calibri"/>
              <a:cs typeface="Calibri"/>
              <a:sym typeface="Calibri"/>
            </a:endParaRPr>
          </a:p>
        </p:txBody>
      </p:sp>
      <p:pic>
        <p:nvPicPr>
          <p:cNvPr id="376" name="Google Shape;376;p27"/>
          <p:cNvPicPr preferRelativeResize="0"/>
          <p:nvPr/>
        </p:nvPicPr>
        <p:blipFill>
          <a:blip r:embed="rId4">
            <a:alphaModFix/>
          </a:blip>
          <a:stretch>
            <a:fillRect/>
          </a:stretch>
        </p:blipFill>
        <p:spPr>
          <a:xfrm>
            <a:off x="2971800" y="9144000"/>
            <a:ext cx="590550" cy="590550"/>
          </a:xfrm>
          <a:prstGeom prst="rect">
            <a:avLst/>
          </a:prstGeom>
          <a:noFill/>
          <a:ln>
            <a:noFill/>
          </a:ln>
        </p:spPr>
      </p:pic>
      <p:sp>
        <p:nvSpPr>
          <p:cNvPr id="377" name="Google Shape;377;p27"/>
          <p:cNvSpPr txBox="1"/>
          <p:nvPr/>
        </p:nvSpPr>
        <p:spPr>
          <a:xfrm>
            <a:off x="3582600" y="9209150"/>
            <a:ext cx="2361000" cy="471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Pharm437@gmail.com</a:t>
            </a:r>
            <a:endParaRPr sz="1800">
              <a:latin typeface="Calibri"/>
              <a:ea typeface="Calibri"/>
              <a:cs typeface="Calibri"/>
              <a:sym typeface="Calibri"/>
            </a:endParaRPr>
          </a:p>
        </p:txBody>
      </p:sp>
      <p:sp>
        <p:nvSpPr>
          <p:cNvPr id="378" name="Google Shape;378;p27"/>
          <p:cNvSpPr/>
          <p:nvPr/>
        </p:nvSpPr>
        <p:spPr>
          <a:xfrm>
            <a:off x="55850" y="6401650"/>
            <a:ext cx="2124900" cy="3399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US" sz="1600" b="1">
                <a:latin typeface="Century Gothic"/>
                <a:ea typeface="Century Gothic"/>
                <a:cs typeface="Century Gothic"/>
                <a:sym typeface="Century Gothic"/>
              </a:rPr>
              <a:t>References:</a:t>
            </a:r>
            <a:endParaRPr sz="1600" b="1">
              <a:latin typeface="Century Gothic"/>
              <a:ea typeface="Century Gothic"/>
              <a:cs typeface="Century Gothic"/>
              <a:sym typeface="Century Gothic"/>
            </a:endParaRPr>
          </a:p>
        </p:txBody>
      </p:sp>
      <p:sp>
        <p:nvSpPr>
          <p:cNvPr id="379" name="Google Shape;379;p27"/>
          <p:cNvSpPr txBox="1"/>
          <p:nvPr/>
        </p:nvSpPr>
        <p:spPr>
          <a:xfrm>
            <a:off x="1929000" y="883400"/>
            <a:ext cx="3000000" cy="590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000">
                <a:solidFill>
                  <a:schemeClr val="accent1"/>
                </a:solidFill>
                <a:latin typeface="Century Gothic"/>
                <a:ea typeface="Century Gothic"/>
                <a:cs typeface="Century Gothic"/>
                <a:sym typeface="Century Gothic"/>
              </a:rPr>
              <a:t>Team leaders:</a:t>
            </a:r>
            <a:endParaRPr sz="3000">
              <a:solidFill>
                <a:schemeClr val="accent1"/>
              </a:solidFill>
              <a:latin typeface="Century Gothic"/>
              <a:ea typeface="Century Gothic"/>
              <a:cs typeface="Century Gothic"/>
              <a:sym typeface="Century Gothic"/>
            </a:endParaRPr>
          </a:p>
        </p:txBody>
      </p:sp>
      <p:sp>
        <p:nvSpPr>
          <p:cNvPr id="380" name="Google Shape;380;p27"/>
          <p:cNvSpPr txBox="1"/>
          <p:nvPr/>
        </p:nvSpPr>
        <p:spPr>
          <a:xfrm>
            <a:off x="1747200" y="2178800"/>
            <a:ext cx="3363600" cy="59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chemeClr val="accent1"/>
                </a:solidFill>
                <a:latin typeface="Century Gothic"/>
                <a:ea typeface="Century Gothic"/>
                <a:cs typeface="Century Gothic"/>
                <a:sym typeface="Century Gothic"/>
              </a:rPr>
              <a:t>Team Members: </a:t>
            </a:r>
            <a:endParaRPr sz="3000">
              <a:solidFill>
                <a:schemeClr val="accent1"/>
              </a:solidFill>
              <a:latin typeface="Century Gothic"/>
              <a:ea typeface="Century Gothic"/>
              <a:cs typeface="Century Gothic"/>
              <a:sym typeface="Century Gothic"/>
            </a:endParaRPr>
          </a:p>
        </p:txBody>
      </p:sp>
      <p:sp>
        <p:nvSpPr>
          <p:cNvPr id="381" name="Google Shape;381;p27"/>
          <p:cNvSpPr txBox="1"/>
          <p:nvPr/>
        </p:nvSpPr>
        <p:spPr>
          <a:xfrm>
            <a:off x="1357950" y="8535200"/>
            <a:ext cx="3989700" cy="47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Century Gothic"/>
                <a:ea typeface="Century Gothic"/>
                <a:cs typeface="Century Gothic"/>
                <a:sym typeface="Century Gothic"/>
              </a:rPr>
              <a:t>Special thank for team 435 </a:t>
            </a:r>
            <a:endParaRPr sz="2000">
              <a:latin typeface="Century Gothic"/>
              <a:ea typeface="Century Gothic"/>
              <a:cs typeface="Century Gothic"/>
              <a:sym typeface="Century Gothic"/>
            </a:endParaRPr>
          </a:p>
        </p:txBody>
      </p:sp>
      <p:sp>
        <p:nvSpPr>
          <p:cNvPr id="382" name="Google Shape;382;p27"/>
          <p:cNvSpPr/>
          <p:nvPr/>
        </p:nvSpPr>
        <p:spPr>
          <a:xfrm>
            <a:off x="4784400" y="8664050"/>
            <a:ext cx="250200" cy="2217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txBox="1"/>
          <p:nvPr/>
        </p:nvSpPr>
        <p:spPr>
          <a:xfrm>
            <a:off x="71650" y="6756200"/>
            <a:ext cx="4711800" cy="103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latin typeface="Calibri"/>
                <a:ea typeface="Calibri"/>
                <a:cs typeface="Calibri"/>
                <a:sym typeface="Calibri"/>
              </a:rPr>
              <a:t>- Doctors’ slides and notes.</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600">
                <a:latin typeface="Calibri"/>
                <a:ea typeface="Calibri"/>
                <a:cs typeface="Calibri"/>
                <a:sym typeface="Calibri"/>
              </a:rPr>
              <a:t>- Pharmacology Team 435.</a:t>
            </a: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600" baseline="30000">
                <a:latin typeface="Calibri"/>
                <a:ea typeface="Calibri"/>
                <a:cs typeface="Calibri"/>
                <a:sym typeface="Calibri"/>
              </a:rPr>
              <a:t> </a:t>
            </a:r>
            <a:endParaRPr sz="1600" baseline="300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384" name="Google Shape;384;p27"/>
          <p:cNvSpPr txBox="1"/>
          <p:nvPr/>
        </p:nvSpPr>
        <p:spPr>
          <a:xfrm>
            <a:off x="1747125" y="2759325"/>
            <a:ext cx="3363600" cy="229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latin typeface="Century Gothic"/>
                <a:ea typeface="Century Gothic"/>
                <a:cs typeface="Century Gothic"/>
                <a:sym typeface="Century Gothic"/>
              </a:rPr>
              <a:t>Alanoud Almansour</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Dana AlRasheed</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Rinad Alghoraiby</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Munira Al-Hadlg </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Sara Alsultan</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Khulood Alwehaibi</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Noura Alothaim</a:t>
            </a:r>
            <a:endParaRPr sz="2000">
              <a:latin typeface="Century Gothic"/>
              <a:ea typeface="Century Gothic"/>
              <a:cs typeface="Century Gothic"/>
              <a:sym typeface="Century Gothic"/>
            </a:endParaRPr>
          </a:p>
        </p:txBody>
      </p:sp>
      <p:sp>
        <p:nvSpPr>
          <p:cNvPr id="385" name="Google Shape;385;p27"/>
          <p:cNvSpPr txBox="1"/>
          <p:nvPr/>
        </p:nvSpPr>
        <p:spPr>
          <a:xfrm>
            <a:off x="0" y="1337875"/>
            <a:ext cx="6778800" cy="82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latin typeface="Century Gothic"/>
                <a:ea typeface="Century Gothic"/>
                <a:cs typeface="Century Gothic"/>
                <a:sym typeface="Century Gothic"/>
              </a:rPr>
              <a:t>Ghaida Saad Alsanad </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Omar Alsuhaibani</a:t>
            </a:r>
            <a:endParaRPr sz="20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Drugs used in management of pain</a:t>
            </a:r>
            <a:endParaRPr sz="2400" b="1" i="0" u="none" strike="noStrike" cap="none">
              <a:solidFill>
                <a:schemeClr val="lt1"/>
              </a:solidFill>
              <a:latin typeface="Century Gothic"/>
              <a:ea typeface="Century Gothic"/>
              <a:cs typeface="Century Gothic"/>
              <a:sym typeface="Century Gothic"/>
            </a:endParaRPr>
          </a:p>
        </p:txBody>
      </p:sp>
      <p:sp>
        <p:nvSpPr>
          <p:cNvPr id="108" name="Google Shape;108;p14"/>
          <p:cNvSpPr/>
          <p:nvPr/>
        </p:nvSpPr>
        <p:spPr>
          <a:xfrm>
            <a:off x="59625" y="1918725"/>
            <a:ext cx="3048600" cy="3162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entury Gothic"/>
                <a:ea typeface="Century Gothic"/>
                <a:cs typeface="Century Gothic"/>
                <a:sym typeface="Century Gothic"/>
              </a:rPr>
              <a:t>Why should we treat pain?</a:t>
            </a:r>
            <a:endParaRPr sz="1600" b="0" i="0" u="none" strike="noStrike" cap="none">
              <a:solidFill>
                <a:schemeClr val="dk1"/>
              </a:solidFill>
              <a:latin typeface="Century Gothic"/>
              <a:ea typeface="Century Gothic"/>
              <a:cs typeface="Century Gothic"/>
              <a:sym typeface="Century Gothic"/>
            </a:endParaRPr>
          </a:p>
        </p:txBody>
      </p:sp>
      <p:sp>
        <p:nvSpPr>
          <p:cNvPr id="109" name="Google Shape;109;p14"/>
          <p:cNvSpPr/>
          <p:nvPr/>
        </p:nvSpPr>
        <p:spPr>
          <a:xfrm>
            <a:off x="143825" y="2298926"/>
            <a:ext cx="6411600" cy="1443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1250"/>
              <a:buFont typeface="Arial"/>
              <a:buChar char="•"/>
            </a:pPr>
            <a:r>
              <a:rPr lang="en-US" sz="1250" b="0" i="0" u="none" strike="noStrike" cap="none">
                <a:solidFill>
                  <a:schemeClr val="dk1"/>
                </a:solidFill>
                <a:latin typeface="Century Gothic"/>
                <a:ea typeface="Century Gothic"/>
                <a:cs typeface="Century Gothic"/>
                <a:sym typeface="Century Gothic"/>
              </a:rPr>
              <a:t>Pain is a miserable experience</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1250"/>
              <a:buFont typeface="Arial"/>
              <a:buChar char="•"/>
            </a:pPr>
            <a:r>
              <a:rPr lang="en-US" sz="1250" b="0" i="0" u="none" strike="noStrike" cap="none">
                <a:solidFill>
                  <a:schemeClr val="dk1"/>
                </a:solidFill>
                <a:latin typeface="Century Gothic"/>
                <a:ea typeface="Century Gothic"/>
                <a:cs typeface="Century Gothic"/>
                <a:sym typeface="Century Gothic"/>
              </a:rPr>
              <a:t>Pain is the </a:t>
            </a:r>
            <a:r>
              <a:rPr lang="en-US" sz="1250" b="1" i="0" u="none" strike="noStrike" cap="none">
                <a:solidFill>
                  <a:schemeClr val="dk1"/>
                </a:solidFill>
                <a:latin typeface="Century Gothic"/>
                <a:ea typeface="Century Gothic"/>
                <a:cs typeface="Century Gothic"/>
                <a:sym typeface="Century Gothic"/>
              </a:rPr>
              <a:t>most common reason patient seek medical advice</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1250"/>
              <a:buFont typeface="Arial"/>
              <a:buChar char="•"/>
            </a:pPr>
            <a:r>
              <a:rPr lang="en-US" sz="1250" b="0" i="0" u="none" strike="noStrike" cap="none">
                <a:solidFill>
                  <a:schemeClr val="dk1"/>
                </a:solidFill>
                <a:latin typeface="Century Gothic"/>
                <a:ea typeface="Century Gothic"/>
                <a:cs typeface="Century Gothic"/>
                <a:sym typeface="Century Gothic"/>
              </a:rPr>
              <a:t>Impairs the patient functional ability &amp; psychological well being</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1250"/>
              <a:buFont typeface="Arial"/>
              <a:buChar char="•"/>
            </a:pPr>
            <a:r>
              <a:rPr lang="en-US" sz="1250" b="0" i="0" u="none" strike="noStrike" cap="none">
                <a:solidFill>
                  <a:schemeClr val="dk1"/>
                </a:solidFill>
                <a:latin typeface="Century Gothic"/>
                <a:ea typeface="Century Gothic"/>
                <a:cs typeface="Century Gothic"/>
                <a:sym typeface="Century Gothic"/>
              </a:rPr>
              <a:t>Pain increases sympathetic output → Increases myocardial oxygen demand </a:t>
            </a:r>
            <a:r>
              <a:rPr lang="en-US" sz="1250" b="0" i="0" u="none" strike="noStrike" cap="none">
                <a:solidFill>
                  <a:schemeClr val="accent1"/>
                </a:solidFill>
                <a:latin typeface="Century Gothic"/>
                <a:ea typeface="Century Gothic"/>
                <a:cs typeface="Century Gothic"/>
                <a:sym typeface="Century Gothic"/>
              </a:rPr>
              <a:t>(</a:t>
            </a:r>
            <a:r>
              <a:rPr lang="en-US" sz="1250">
                <a:solidFill>
                  <a:schemeClr val="accent1"/>
                </a:solidFill>
                <a:latin typeface="Century Gothic"/>
                <a:ea typeface="Century Gothic"/>
                <a:cs typeface="Century Gothic"/>
                <a:sym typeface="Century Gothic"/>
              </a:rPr>
              <a:t>m</a:t>
            </a:r>
            <a:r>
              <a:rPr lang="en-US" sz="1250" b="0" i="0" u="none" strike="noStrike" cap="none">
                <a:solidFill>
                  <a:schemeClr val="accent1"/>
                </a:solidFill>
                <a:latin typeface="Century Gothic"/>
                <a:ea typeface="Century Gothic"/>
                <a:cs typeface="Century Gothic"/>
                <a:sym typeface="Century Gothic"/>
              </a:rPr>
              <a:t>ay lead to Myocardial infarction)</a:t>
            </a:r>
            <a:r>
              <a:rPr lang="en-US" sz="1250" b="0" i="0" u="none" strike="noStrike" cap="none">
                <a:solidFill>
                  <a:schemeClr val="dk1"/>
                </a:solidFill>
                <a:latin typeface="Century Gothic"/>
                <a:ea typeface="Century Gothic"/>
                <a:cs typeface="Century Gothic"/>
                <a:sym typeface="Century Gothic"/>
              </a:rPr>
              <a:t> and Increases BP, HR</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1250"/>
              <a:buFont typeface="Arial"/>
              <a:buChar char="•"/>
            </a:pPr>
            <a:r>
              <a:rPr lang="en-US" sz="1250" b="0" i="0" u="none" strike="noStrike" cap="none">
                <a:solidFill>
                  <a:schemeClr val="dk1"/>
                </a:solidFill>
                <a:latin typeface="Century Gothic"/>
                <a:ea typeface="Century Gothic"/>
                <a:cs typeface="Century Gothic"/>
                <a:sym typeface="Century Gothic"/>
              </a:rPr>
              <a:t>Pain limits mobility</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2"/>
              </a:buClr>
              <a:buSzPts val="1250"/>
              <a:buFont typeface="Arial"/>
              <a:buChar char="•"/>
            </a:pPr>
            <a:r>
              <a:rPr lang="en-US" sz="1250" b="0" i="0" u="none" strike="noStrike" cap="none">
                <a:solidFill>
                  <a:schemeClr val="dk1"/>
                </a:solidFill>
                <a:latin typeface="Century Gothic"/>
                <a:ea typeface="Century Gothic"/>
                <a:cs typeface="Century Gothic"/>
                <a:sym typeface="Century Gothic"/>
              </a:rPr>
              <a:t>Increases risk for DVT </a:t>
            </a:r>
            <a:r>
              <a:rPr lang="en-US" sz="1250" b="0" i="0" u="none" strike="noStrike" cap="none">
                <a:solidFill>
                  <a:srgbClr val="999999"/>
                </a:solidFill>
                <a:latin typeface="Century Gothic"/>
                <a:ea typeface="Century Gothic"/>
                <a:cs typeface="Century Gothic"/>
                <a:sym typeface="Century Gothic"/>
              </a:rPr>
              <a:t>(Deep vein thrombosis) </a:t>
            </a:r>
            <a:r>
              <a:rPr lang="en-US" sz="1250" b="0" i="0" u="none" strike="noStrike" cap="none">
                <a:solidFill>
                  <a:schemeClr val="dk1"/>
                </a:solidFill>
                <a:latin typeface="Century Gothic"/>
                <a:ea typeface="Century Gothic"/>
                <a:cs typeface="Century Gothic"/>
                <a:sym typeface="Century Gothic"/>
              </a:rPr>
              <a:t>and PE </a:t>
            </a:r>
            <a:r>
              <a:rPr lang="en-US" sz="1250" b="0" i="0" u="none" strike="noStrike" cap="none">
                <a:solidFill>
                  <a:srgbClr val="999999"/>
                </a:solidFill>
                <a:latin typeface="Century Gothic"/>
                <a:ea typeface="Century Gothic"/>
                <a:cs typeface="Century Gothic"/>
                <a:sym typeface="Century Gothic"/>
              </a:rPr>
              <a:t>(Pulmonary embolism)</a:t>
            </a:r>
            <a:endParaRPr sz="1250" b="0" i="0" u="none" strike="noStrike" cap="none">
              <a:solidFill>
                <a:srgbClr val="999999"/>
              </a:solidFill>
              <a:latin typeface="Century Gothic"/>
              <a:ea typeface="Century Gothic"/>
              <a:cs typeface="Century Gothic"/>
              <a:sym typeface="Century Gothic"/>
            </a:endParaRPr>
          </a:p>
        </p:txBody>
      </p:sp>
      <p:sp>
        <p:nvSpPr>
          <p:cNvPr id="110" name="Google Shape;110;p14"/>
          <p:cNvSpPr/>
          <p:nvPr/>
        </p:nvSpPr>
        <p:spPr>
          <a:xfrm>
            <a:off x="945300" y="7313575"/>
            <a:ext cx="4967400" cy="2349900"/>
          </a:xfrm>
          <a:prstGeom prst="rect">
            <a:avLst/>
          </a:prstGeom>
          <a:noFill/>
          <a:ln w="12700"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03200" algn="l" rtl="0">
              <a:lnSpc>
                <a:spcPct val="100000"/>
              </a:lnSpc>
              <a:spcBef>
                <a:spcPts val="0"/>
              </a:spcBef>
              <a:spcAft>
                <a:spcPts val="0"/>
              </a:spcAft>
              <a:buClr>
                <a:schemeClr val="dk1"/>
              </a:buClr>
              <a:buSzPts val="1300"/>
              <a:buFont typeface="Arial"/>
              <a:buNone/>
            </a:pPr>
            <a:endParaRPr sz="1300" i="0" u="none" strike="noStrike" cap="none">
              <a:solidFill>
                <a:schemeClr val="dk1"/>
              </a:solidFill>
              <a:latin typeface="Century Gothic"/>
              <a:ea typeface="Century Gothic"/>
              <a:cs typeface="Century Gothic"/>
              <a:sym typeface="Century Gothic"/>
            </a:endParaRPr>
          </a:p>
          <a:p>
            <a:pPr marL="285750" marR="0" lvl="0" indent="-203200" algn="l" rtl="0">
              <a:lnSpc>
                <a:spcPct val="100000"/>
              </a:lnSpc>
              <a:spcBef>
                <a:spcPts val="0"/>
              </a:spcBef>
              <a:spcAft>
                <a:spcPts val="0"/>
              </a:spcAft>
              <a:buClr>
                <a:schemeClr val="dk1"/>
              </a:buClr>
              <a:buSzPts val="1300"/>
              <a:buFont typeface="Arial"/>
              <a:buNone/>
            </a:pPr>
            <a:endParaRPr sz="130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300"/>
              <a:buFont typeface="Arial"/>
              <a:buChar char="•"/>
            </a:pPr>
            <a:r>
              <a:rPr lang="en-US" sz="1300" i="0" u="none" strike="noStrike" cap="none">
                <a:solidFill>
                  <a:schemeClr val="dk1"/>
                </a:solidFill>
                <a:latin typeface="Century Gothic"/>
                <a:ea typeface="Century Gothic"/>
                <a:cs typeface="Century Gothic"/>
                <a:sym typeface="Century Gothic"/>
              </a:rPr>
              <a:t>Generally the </a:t>
            </a:r>
            <a:r>
              <a:rPr lang="en-US" sz="1300" b="1" i="0" u="none" strike="noStrike" cap="none">
                <a:solidFill>
                  <a:srgbClr val="FF0000"/>
                </a:solidFill>
                <a:latin typeface="Century Gothic"/>
                <a:ea typeface="Century Gothic"/>
                <a:cs typeface="Century Gothic"/>
                <a:sym typeface="Century Gothic"/>
              </a:rPr>
              <a:t>first class</a:t>
            </a:r>
            <a:r>
              <a:rPr lang="en-US" sz="1300" b="1" i="0" u="none" strike="noStrike" cap="none">
                <a:solidFill>
                  <a:schemeClr val="dk1"/>
                </a:solidFill>
                <a:latin typeface="Century Gothic"/>
                <a:ea typeface="Century Gothic"/>
                <a:cs typeface="Century Gothic"/>
                <a:sym typeface="Century Gothic"/>
              </a:rPr>
              <a:t> </a:t>
            </a:r>
            <a:r>
              <a:rPr lang="en-US" sz="1300" i="0" u="none" strike="noStrike" cap="none">
                <a:solidFill>
                  <a:schemeClr val="dk1"/>
                </a:solidFill>
                <a:latin typeface="Century Gothic"/>
                <a:ea typeface="Century Gothic"/>
                <a:cs typeface="Century Gothic"/>
                <a:sym typeface="Century Gothic"/>
              </a:rPr>
              <a:t>of drugs used for controlling pain.</a:t>
            </a:r>
            <a:endParaRPr sz="140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300"/>
              <a:buFont typeface="Century Gothic"/>
              <a:buChar char="•"/>
            </a:pPr>
            <a:r>
              <a:rPr lang="en-US" sz="1300" i="0" u="none" strike="noStrike" cap="none">
                <a:solidFill>
                  <a:schemeClr val="dk1"/>
                </a:solidFill>
                <a:latin typeface="Century Gothic"/>
                <a:ea typeface="Century Gothic"/>
                <a:cs typeface="Century Gothic"/>
                <a:sym typeface="Century Gothic"/>
              </a:rPr>
              <a:t>Work at site of tissue injury to prevent the formation of the nociceptive mediators</a:t>
            </a:r>
            <a:r>
              <a:rPr lang="en-US" sz="1300" i="0" u="none" strike="noStrike" cap="none">
                <a:solidFill>
                  <a:schemeClr val="accent1"/>
                </a:solidFill>
                <a:latin typeface="Century Gothic"/>
                <a:ea typeface="Century Gothic"/>
                <a:cs typeface="Century Gothic"/>
                <a:sym typeface="Century Gothic"/>
              </a:rPr>
              <a:t> </a:t>
            </a:r>
            <a:r>
              <a:rPr lang="en-US" sz="1000" i="0" u="none" strike="noStrike" cap="none">
                <a:solidFill>
                  <a:schemeClr val="accent1"/>
                </a:solidFill>
                <a:latin typeface="Century Gothic"/>
                <a:ea typeface="Century Gothic"/>
                <a:cs typeface="Century Gothic"/>
                <a:sym typeface="Century Gothic"/>
              </a:rPr>
              <a:t>(work peripherally)</a:t>
            </a:r>
            <a:endParaRPr sz="1000" i="0" u="none" strike="noStrike" cap="none">
              <a:solidFill>
                <a:schemeClr val="accen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300"/>
              <a:buFont typeface="Century Gothic"/>
              <a:buChar char="•"/>
            </a:pPr>
            <a:r>
              <a:rPr lang="en-US" sz="1300" i="0" u="none" strike="noStrike" cap="none">
                <a:solidFill>
                  <a:schemeClr val="dk1"/>
                </a:solidFill>
                <a:latin typeface="Century Gothic"/>
                <a:ea typeface="Century Gothic"/>
                <a:cs typeface="Century Gothic"/>
                <a:sym typeface="Century Gothic"/>
              </a:rPr>
              <a:t>Can decrease opioid use by ~30% therefore decreasing opioid-related side effects.</a:t>
            </a:r>
            <a:endParaRPr sz="140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300"/>
              <a:buFont typeface="Arial"/>
              <a:buChar char="•"/>
            </a:pPr>
            <a:r>
              <a:rPr lang="en-US" sz="1300" i="0" u="none" strike="noStrike" cap="none">
                <a:solidFill>
                  <a:schemeClr val="dk1"/>
                </a:solidFill>
                <a:latin typeface="Century Gothic"/>
                <a:ea typeface="Century Gothic"/>
                <a:cs typeface="Century Gothic"/>
                <a:sym typeface="Century Gothic"/>
              </a:rPr>
              <a:t>They </a:t>
            </a:r>
            <a:r>
              <a:rPr lang="en-US" sz="1300" b="1" i="0" u="none" strike="noStrike" cap="none">
                <a:solidFill>
                  <a:schemeClr val="dk1"/>
                </a:solidFill>
                <a:latin typeface="Century Gothic"/>
                <a:ea typeface="Century Gothic"/>
                <a:cs typeface="Century Gothic"/>
                <a:sym typeface="Century Gothic"/>
              </a:rPr>
              <a:t>neither cause tolerance </a:t>
            </a:r>
            <a:r>
              <a:rPr lang="en-US" sz="1300" i="0" u="none" strike="noStrike" cap="none">
                <a:solidFill>
                  <a:schemeClr val="dk1"/>
                </a:solidFill>
                <a:latin typeface="Century Gothic"/>
                <a:ea typeface="Century Gothic"/>
                <a:cs typeface="Century Gothic"/>
                <a:sym typeface="Century Gothic"/>
              </a:rPr>
              <a:t>or </a:t>
            </a:r>
            <a:r>
              <a:rPr lang="en-US" sz="1300" b="1" i="0" u="none" strike="noStrike" cap="none">
                <a:solidFill>
                  <a:schemeClr val="dk1"/>
                </a:solidFill>
                <a:latin typeface="Century Gothic"/>
                <a:ea typeface="Century Gothic"/>
                <a:cs typeface="Century Gothic"/>
                <a:sym typeface="Century Gothic"/>
              </a:rPr>
              <a:t>dependence</a:t>
            </a:r>
            <a:endParaRPr sz="140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300"/>
              <a:buFont typeface="Century Gothic"/>
              <a:buChar char="•"/>
            </a:pPr>
            <a:r>
              <a:rPr lang="en-US" sz="1300" i="0" u="none" strike="noStrike" cap="none">
                <a:solidFill>
                  <a:schemeClr val="dk1"/>
                </a:solidFill>
                <a:latin typeface="Century Gothic"/>
                <a:ea typeface="Century Gothic"/>
                <a:cs typeface="Century Gothic"/>
                <a:sym typeface="Century Gothic"/>
              </a:rPr>
              <a:t>Has a ceiling effect to analgesia.</a:t>
            </a:r>
            <a:r>
              <a:rPr lang="en-US" sz="1300" i="0" u="none" strike="noStrike" cap="none">
                <a:solidFill>
                  <a:schemeClr val="accent1"/>
                </a:solidFill>
                <a:latin typeface="Century Gothic"/>
                <a:ea typeface="Century Gothic"/>
                <a:cs typeface="Century Gothic"/>
                <a:sym typeface="Century Gothic"/>
              </a:rPr>
              <a:t> </a:t>
            </a:r>
            <a:r>
              <a:rPr lang="en-US" sz="1000">
                <a:solidFill>
                  <a:schemeClr val="accent1"/>
                </a:solidFill>
                <a:latin typeface="Century Gothic"/>
                <a:ea typeface="Century Gothic"/>
                <a:cs typeface="Century Gothic"/>
                <a:sym typeface="Century Gothic"/>
              </a:rPr>
              <a:t>(Maximum effect to analgesia, even when we increase the dose the efficacy is still the same)</a:t>
            </a:r>
            <a:endParaRPr sz="1000">
              <a:solidFill>
                <a:schemeClr val="accent1"/>
              </a:solidFill>
              <a:latin typeface="Century Gothic"/>
              <a:ea typeface="Century Gothic"/>
              <a:cs typeface="Century Gothic"/>
              <a:sym typeface="Century Gothic"/>
            </a:endParaRPr>
          </a:p>
        </p:txBody>
      </p:sp>
      <p:sp>
        <p:nvSpPr>
          <p:cNvPr id="111" name="Google Shape;111;p14"/>
          <p:cNvSpPr/>
          <p:nvPr/>
        </p:nvSpPr>
        <p:spPr>
          <a:xfrm>
            <a:off x="945301" y="7313575"/>
            <a:ext cx="4967400" cy="3693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b="1" i="0" u="none" strike="noStrike" cap="none">
                <a:solidFill>
                  <a:schemeClr val="dk1"/>
                </a:solidFill>
                <a:latin typeface="Century Gothic"/>
                <a:ea typeface="Century Gothic"/>
                <a:cs typeface="Century Gothic"/>
                <a:sym typeface="Century Gothic"/>
              </a:rPr>
              <a:t>NSAIDs</a:t>
            </a:r>
            <a:endParaRPr b="1" i="0" u="none" strike="noStrike" cap="none">
              <a:solidFill>
                <a:schemeClr val="dk1"/>
              </a:solidFill>
              <a:latin typeface="Century Gothic"/>
              <a:ea typeface="Century Gothic"/>
              <a:cs typeface="Century Gothic"/>
              <a:sym typeface="Century Gothic"/>
            </a:endParaRPr>
          </a:p>
        </p:txBody>
      </p:sp>
      <p:sp>
        <p:nvSpPr>
          <p:cNvPr id="112" name="Google Shape;112;p14"/>
          <p:cNvSpPr txBox="1"/>
          <p:nvPr/>
        </p:nvSpPr>
        <p:spPr>
          <a:xfrm>
            <a:off x="1466471" y="6666223"/>
            <a:ext cx="13945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113" name="Google Shape;113;p14"/>
          <p:cNvSpPr/>
          <p:nvPr/>
        </p:nvSpPr>
        <p:spPr>
          <a:xfrm>
            <a:off x="135575" y="4306425"/>
            <a:ext cx="2554800" cy="3693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b="1" i="0" u="none" strike="noStrike" cap="none">
                <a:solidFill>
                  <a:schemeClr val="dk1"/>
                </a:solidFill>
                <a:latin typeface="Century Gothic"/>
                <a:ea typeface="Century Gothic"/>
                <a:cs typeface="Century Gothic"/>
                <a:sym typeface="Century Gothic"/>
              </a:rPr>
              <a:t>Adjuvant drugs</a:t>
            </a:r>
            <a:endParaRPr b="1" i="0" u="none" strike="noStrike" cap="none">
              <a:solidFill>
                <a:schemeClr val="dk1"/>
              </a:solidFill>
              <a:latin typeface="Century Gothic"/>
              <a:ea typeface="Century Gothic"/>
              <a:cs typeface="Century Gothic"/>
              <a:sym typeface="Century Gothic"/>
            </a:endParaRPr>
          </a:p>
        </p:txBody>
      </p:sp>
      <p:sp>
        <p:nvSpPr>
          <p:cNvPr id="114" name="Google Shape;114;p14"/>
          <p:cNvSpPr/>
          <p:nvPr/>
        </p:nvSpPr>
        <p:spPr>
          <a:xfrm>
            <a:off x="2818364" y="4306433"/>
            <a:ext cx="3865200" cy="3693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b="1" i="0" u="none" strike="noStrike" cap="none">
                <a:solidFill>
                  <a:schemeClr val="dk1"/>
                </a:solidFill>
                <a:latin typeface="Century Gothic"/>
                <a:ea typeface="Century Gothic"/>
                <a:cs typeface="Century Gothic"/>
                <a:sym typeface="Century Gothic"/>
              </a:rPr>
              <a:t>Opioids</a:t>
            </a:r>
            <a:endParaRPr b="1" i="0" u="none" strike="noStrike" cap="none">
              <a:solidFill>
                <a:schemeClr val="dk1"/>
              </a:solidFill>
              <a:latin typeface="Century Gothic"/>
              <a:ea typeface="Century Gothic"/>
              <a:cs typeface="Century Gothic"/>
              <a:sym typeface="Century Gothic"/>
            </a:endParaRPr>
          </a:p>
        </p:txBody>
      </p:sp>
      <p:sp>
        <p:nvSpPr>
          <p:cNvPr id="115" name="Google Shape;115;p14"/>
          <p:cNvSpPr/>
          <p:nvPr/>
        </p:nvSpPr>
        <p:spPr>
          <a:xfrm>
            <a:off x="2824700" y="4630925"/>
            <a:ext cx="3852600" cy="2556300"/>
          </a:xfrm>
          <a:prstGeom prst="rect">
            <a:avLst/>
          </a:prstGeom>
          <a:noFill/>
          <a:ln w="12700"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03200" algn="l" rtl="0">
              <a:lnSpc>
                <a:spcPct val="100000"/>
              </a:lnSpc>
              <a:spcBef>
                <a:spcPts val="0"/>
              </a:spcBef>
              <a:spcAft>
                <a:spcPts val="0"/>
              </a:spcAft>
              <a:buClr>
                <a:schemeClr val="dk1"/>
              </a:buClr>
              <a:buSzPts val="1300"/>
              <a:buFont typeface="Arial"/>
              <a:buNone/>
            </a:pPr>
            <a:endParaRPr sz="1300" u="none" strike="noStrike" cap="none">
              <a:solidFill>
                <a:schemeClr val="dk2"/>
              </a:solidFill>
              <a:latin typeface="Century Gothic"/>
              <a:ea typeface="Century Gothic"/>
              <a:cs typeface="Century Gothic"/>
              <a:sym typeface="Century Gothic"/>
            </a:endParaRPr>
          </a:p>
          <a:p>
            <a:pPr marL="285750" lvl="0" indent="-285750" algn="l" rtl="0">
              <a:spcBef>
                <a:spcPts val="0"/>
              </a:spcBef>
              <a:spcAft>
                <a:spcPts val="0"/>
              </a:spcAft>
              <a:buClr>
                <a:schemeClr val="accent1"/>
              </a:buClr>
              <a:buSzPts val="1000"/>
              <a:buFont typeface="Arial"/>
              <a:buChar char="•"/>
            </a:pPr>
            <a:r>
              <a:rPr lang="en-US" sz="1000">
                <a:solidFill>
                  <a:schemeClr val="accent1"/>
                </a:solidFill>
                <a:latin typeface="Century Gothic"/>
                <a:ea typeface="Century Gothic"/>
                <a:cs typeface="Century Gothic"/>
                <a:sym typeface="Century Gothic"/>
              </a:rPr>
              <a:t>Used to relief severe pain</a:t>
            </a:r>
            <a:endParaRPr sz="700" u="none" strike="noStrike" cap="none">
              <a:solidFill>
                <a:schemeClr val="dk2"/>
              </a:solidFill>
              <a:latin typeface="Century Gothic"/>
              <a:ea typeface="Century Gothic"/>
              <a:cs typeface="Century Gothic"/>
              <a:sym typeface="Century Gothic"/>
            </a:endParaRPr>
          </a:p>
          <a:p>
            <a:pPr marL="285750" marR="0" lvl="0" indent="-266700" algn="l" rtl="0">
              <a:lnSpc>
                <a:spcPct val="100000"/>
              </a:lnSpc>
              <a:spcBef>
                <a:spcPts val="0"/>
              </a:spcBef>
              <a:spcAft>
                <a:spcPts val="0"/>
              </a:spcAft>
              <a:buClr>
                <a:schemeClr val="dk1"/>
              </a:buClr>
              <a:buSzPts val="300"/>
              <a:buFont typeface="Arial"/>
              <a:buNone/>
            </a:pPr>
            <a:endParaRPr sz="300" u="none" strike="noStrike" cap="none">
              <a:solidFill>
                <a:schemeClr val="dk2"/>
              </a:solidFill>
              <a:latin typeface="Century Gothic"/>
              <a:ea typeface="Century Gothic"/>
              <a:cs typeface="Century Gothic"/>
              <a:sym typeface="Century Gothic"/>
            </a:endParaRPr>
          </a:p>
          <a:p>
            <a:pPr marL="285750" marR="0" lvl="0" indent="-269875" algn="l" rtl="0">
              <a:lnSpc>
                <a:spcPct val="100000"/>
              </a:lnSpc>
              <a:spcBef>
                <a:spcPts val="0"/>
              </a:spcBef>
              <a:spcAft>
                <a:spcPts val="0"/>
              </a:spcAft>
              <a:buClr>
                <a:schemeClr val="dk1"/>
              </a:buClr>
              <a:buSzPts val="1000"/>
              <a:buFont typeface="Century Gothic"/>
              <a:buChar char="•"/>
            </a:pPr>
            <a:r>
              <a:rPr lang="en-US" sz="1250" u="none" strike="noStrike" cap="none">
                <a:solidFill>
                  <a:schemeClr val="dk1"/>
                </a:solidFill>
                <a:latin typeface="Century Gothic"/>
                <a:ea typeface="Century Gothic"/>
                <a:cs typeface="Century Gothic"/>
                <a:sym typeface="Century Gothic"/>
              </a:rPr>
              <a:t>Opium is derived from the juice of the opium poppy, Papaver somniferum</a:t>
            </a:r>
            <a:endParaRPr sz="1250" u="none" strike="noStrike" cap="none">
              <a:solidFill>
                <a:schemeClr val="dk1"/>
              </a:solidFill>
              <a:latin typeface="Century Gothic"/>
              <a:ea typeface="Century Gothic"/>
              <a:cs typeface="Century Gothic"/>
              <a:sym typeface="Century Gothic"/>
            </a:endParaRPr>
          </a:p>
          <a:p>
            <a:pPr marL="285750" marR="0" lvl="0" indent="-269875" algn="l" rtl="0">
              <a:lnSpc>
                <a:spcPct val="100000"/>
              </a:lnSpc>
              <a:spcBef>
                <a:spcPts val="0"/>
              </a:spcBef>
              <a:spcAft>
                <a:spcPts val="0"/>
              </a:spcAft>
              <a:buClr>
                <a:schemeClr val="dk2"/>
              </a:buClr>
              <a:buSzPts val="1000"/>
              <a:buFont typeface="Arial"/>
              <a:buChar char="•"/>
            </a:pPr>
            <a:r>
              <a:rPr lang="en-US" sz="1250" u="none" strike="noStrike" cap="none">
                <a:solidFill>
                  <a:schemeClr val="dk1"/>
                </a:solidFill>
                <a:latin typeface="Century Gothic"/>
                <a:ea typeface="Century Gothic"/>
                <a:cs typeface="Century Gothic"/>
                <a:sym typeface="Century Gothic"/>
              </a:rPr>
              <a:t>The </a:t>
            </a:r>
            <a:r>
              <a:rPr lang="en-US" sz="1250" b="1" u="none" strike="noStrike" cap="none">
                <a:solidFill>
                  <a:schemeClr val="dk1"/>
                </a:solidFill>
                <a:latin typeface="Century Gothic"/>
                <a:ea typeface="Century Gothic"/>
                <a:cs typeface="Century Gothic"/>
                <a:sym typeface="Century Gothic"/>
              </a:rPr>
              <a:t>natural products </a:t>
            </a:r>
            <a:r>
              <a:rPr lang="en-US" sz="1250" u="none" strike="noStrike" cap="none">
                <a:solidFill>
                  <a:schemeClr val="dk1"/>
                </a:solidFill>
                <a:latin typeface="Century Gothic"/>
                <a:ea typeface="Century Gothic"/>
                <a:cs typeface="Century Gothic"/>
                <a:sym typeface="Century Gothic"/>
              </a:rPr>
              <a:t>include </a:t>
            </a:r>
            <a:r>
              <a:rPr lang="en-US" sz="1250" b="1" u="none" strike="noStrike" cap="none">
                <a:solidFill>
                  <a:schemeClr val="accent2"/>
                </a:solidFill>
                <a:latin typeface="Century Gothic"/>
                <a:ea typeface="Century Gothic"/>
                <a:cs typeface="Century Gothic"/>
                <a:sym typeface="Century Gothic"/>
              </a:rPr>
              <a:t>morphine</a:t>
            </a:r>
            <a:r>
              <a:rPr lang="en-US" sz="1250" u="none" strike="noStrike" cap="none">
                <a:solidFill>
                  <a:schemeClr val="dk2"/>
                </a:solidFill>
                <a:latin typeface="Century Gothic"/>
                <a:ea typeface="Century Gothic"/>
                <a:cs typeface="Century Gothic"/>
                <a:sym typeface="Century Gothic"/>
              </a:rPr>
              <a:t>, </a:t>
            </a:r>
            <a:r>
              <a:rPr lang="en-US" sz="1250" b="1" u="none" strike="noStrike" cap="none">
                <a:solidFill>
                  <a:schemeClr val="accent2"/>
                </a:solidFill>
                <a:latin typeface="Century Gothic"/>
                <a:ea typeface="Century Gothic"/>
                <a:cs typeface="Century Gothic"/>
                <a:sym typeface="Century Gothic"/>
              </a:rPr>
              <a:t>codeine</a:t>
            </a:r>
            <a:r>
              <a:rPr lang="en-US" sz="1250" u="none" strike="noStrike" cap="none">
                <a:solidFill>
                  <a:schemeClr val="dk2"/>
                </a:solidFill>
                <a:latin typeface="Century Gothic"/>
                <a:ea typeface="Century Gothic"/>
                <a:cs typeface="Century Gothic"/>
                <a:sym typeface="Century Gothic"/>
              </a:rPr>
              <a:t>, </a:t>
            </a:r>
            <a:r>
              <a:rPr lang="en-US" sz="1250" b="1" u="none" strike="noStrike" cap="none">
                <a:solidFill>
                  <a:schemeClr val="accent2"/>
                </a:solidFill>
                <a:latin typeface="Century Gothic"/>
                <a:ea typeface="Century Gothic"/>
                <a:cs typeface="Century Gothic"/>
                <a:sym typeface="Century Gothic"/>
              </a:rPr>
              <a:t>papaverine</a:t>
            </a:r>
            <a:r>
              <a:rPr lang="en-US" sz="1250" u="none" strike="noStrike" cap="none">
                <a:solidFill>
                  <a:schemeClr val="accent2"/>
                </a:solidFill>
                <a:latin typeface="Century Gothic"/>
                <a:ea typeface="Century Gothic"/>
                <a:cs typeface="Century Gothic"/>
                <a:sym typeface="Century Gothic"/>
              </a:rPr>
              <a:t> </a:t>
            </a:r>
            <a:r>
              <a:rPr lang="en-US" sz="1250" u="none" strike="noStrike" cap="none">
                <a:solidFill>
                  <a:schemeClr val="dk1"/>
                </a:solidFill>
                <a:latin typeface="Century Gothic"/>
                <a:ea typeface="Century Gothic"/>
                <a:cs typeface="Century Gothic"/>
                <a:sym typeface="Century Gothic"/>
              </a:rPr>
              <a:t>and</a:t>
            </a:r>
            <a:r>
              <a:rPr lang="en-US" sz="1250" u="none" strike="noStrike" cap="none">
                <a:solidFill>
                  <a:schemeClr val="dk2"/>
                </a:solidFill>
                <a:latin typeface="Century Gothic"/>
                <a:ea typeface="Century Gothic"/>
                <a:cs typeface="Century Gothic"/>
                <a:sym typeface="Century Gothic"/>
              </a:rPr>
              <a:t> </a:t>
            </a:r>
            <a:r>
              <a:rPr lang="en-US" sz="1250" b="1" u="none" strike="noStrike" cap="none">
                <a:solidFill>
                  <a:schemeClr val="accent2"/>
                </a:solidFill>
                <a:latin typeface="Century Gothic"/>
                <a:ea typeface="Century Gothic"/>
                <a:cs typeface="Century Gothic"/>
                <a:sym typeface="Century Gothic"/>
              </a:rPr>
              <a:t>thebaine</a:t>
            </a:r>
            <a:r>
              <a:rPr lang="en-US" sz="1250" b="1">
                <a:solidFill>
                  <a:schemeClr val="accent2"/>
                </a:solidFill>
                <a:latin typeface="Century Gothic"/>
                <a:ea typeface="Century Gothic"/>
                <a:cs typeface="Century Gothic"/>
                <a:sym typeface="Century Gothic"/>
              </a:rPr>
              <a:t> </a:t>
            </a:r>
            <a:r>
              <a:rPr lang="en-US" sz="1000">
                <a:solidFill>
                  <a:schemeClr val="accent1"/>
                </a:solidFill>
                <a:latin typeface="Century Gothic"/>
                <a:ea typeface="Century Gothic"/>
                <a:cs typeface="Century Gothic"/>
                <a:sym typeface="Century Gothic"/>
              </a:rPr>
              <a:t>(the first two are the most widely used)</a:t>
            </a:r>
            <a:endParaRPr sz="1000" u="none" strike="noStrike" cap="none">
              <a:solidFill>
                <a:schemeClr val="accent1"/>
              </a:solidFill>
              <a:latin typeface="Century Gothic"/>
              <a:ea typeface="Century Gothic"/>
              <a:cs typeface="Century Gothic"/>
              <a:sym typeface="Century Gothic"/>
            </a:endParaRPr>
          </a:p>
          <a:p>
            <a:pPr marL="285750" marR="0" lvl="0" indent="-269875" algn="l" rtl="0">
              <a:lnSpc>
                <a:spcPct val="100000"/>
              </a:lnSpc>
              <a:spcBef>
                <a:spcPts val="0"/>
              </a:spcBef>
              <a:spcAft>
                <a:spcPts val="0"/>
              </a:spcAft>
              <a:buClr>
                <a:schemeClr val="dk1"/>
              </a:buClr>
              <a:buSzPts val="1000"/>
              <a:buFont typeface="Century Gothic"/>
              <a:buChar char="•"/>
            </a:pPr>
            <a:r>
              <a:rPr lang="en-US" sz="1250" u="none" strike="noStrike" cap="none">
                <a:solidFill>
                  <a:schemeClr val="dk1"/>
                </a:solidFill>
                <a:latin typeface="Century Gothic"/>
                <a:ea typeface="Century Gothic"/>
                <a:cs typeface="Century Gothic"/>
                <a:sym typeface="Century Gothic"/>
              </a:rPr>
              <a:t>Opiates are drugs derived from opium and semisynthetic and synthetic derivatives</a:t>
            </a:r>
            <a:endParaRPr sz="1400" u="none" strike="noStrike" cap="none">
              <a:solidFill>
                <a:schemeClr val="dk1"/>
              </a:solidFill>
              <a:latin typeface="Century Gothic"/>
              <a:ea typeface="Century Gothic"/>
              <a:cs typeface="Century Gothic"/>
              <a:sym typeface="Century Gothic"/>
            </a:endParaRPr>
          </a:p>
          <a:p>
            <a:pPr marL="285750" lvl="0" indent="-282575" algn="l" rtl="0">
              <a:lnSpc>
                <a:spcPct val="100000"/>
              </a:lnSpc>
              <a:spcBef>
                <a:spcPts val="0"/>
              </a:spcBef>
              <a:spcAft>
                <a:spcPts val="0"/>
              </a:spcAft>
              <a:buClr>
                <a:schemeClr val="dk1"/>
              </a:buClr>
              <a:buSzPts val="1200"/>
              <a:buFont typeface="Arial"/>
              <a:buChar char="•"/>
            </a:pPr>
            <a:r>
              <a:rPr lang="en-US" sz="1200">
                <a:solidFill>
                  <a:schemeClr val="dk1"/>
                </a:solidFill>
                <a:latin typeface="Century Gothic"/>
                <a:ea typeface="Century Gothic"/>
                <a:cs typeface="Century Gothic"/>
                <a:sym typeface="Century Gothic"/>
              </a:rPr>
              <a:t>Endogenous opioid peptides, e.g. Endorphins, enkephalins , dynorphins</a:t>
            </a:r>
            <a:endParaRPr sz="1200">
              <a:solidFill>
                <a:schemeClr val="dk1"/>
              </a:solidFill>
              <a:latin typeface="Century Gothic"/>
              <a:ea typeface="Century Gothic"/>
              <a:cs typeface="Century Gothic"/>
              <a:sym typeface="Century Gothic"/>
            </a:endParaRPr>
          </a:p>
          <a:p>
            <a:pPr marL="285750" lvl="0" indent="0" algn="l" rtl="0">
              <a:lnSpc>
                <a:spcPct val="100000"/>
              </a:lnSpc>
              <a:spcBef>
                <a:spcPts val="0"/>
              </a:spcBef>
              <a:spcAft>
                <a:spcPts val="0"/>
              </a:spcAft>
              <a:buNone/>
            </a:pPr>
            <a:r>
              <a:rPr lang="en-US" sz="1200">
                <a:solidFill>
                  <a:schemeClr val="dk1"/>
                </a:solidFill>
                <a:latin typeface="Century Gothic"/>
                <a:ea typeface="Century Gothic"/>
                <a:cs typeface="Century Gothic"/>
                <a:sym typeface="Century Gothic"/>
              </a:rPr>
              <a:t>&amp; b- endorphin </a:t>
            </a:r>
            <a:r>
              <a:rPr lang="en-US" sz="1200">
                <a:solidFill>
                  <a:schemeClr val="accent1"/>
                </a:solidFill>
                <a:latin typeface="Century Gothic"/>
                <a:ea typeface="Century Gothic"/>
                <a:cs typeface="Century Gothic"/>
                <a:sym typeface="Century Gothic"/>
              </a:rPr>
              <a:t>(</a:t>
            </a:r>
            <a:r>
              <a:rPr lang="en-US" sz="1000">
                <a:solidFill>
                  <a:schemeClr val="accent1"/>
                </a:solidFill>
                <a:latin typeface="Century Gothic"/>
                <a:ea typeface="Century Gothic"/>
                <a:cs typeface="Century Gothic"/>
                <a:sym typeface="Century Gothic"/>
              </a:rPr>
              <a:t>These are not enough in severe pain.)</a:t>
            </a:r>
            <a:endParaRPr sz="1400" u="none" strike="noStrike" cap="none">
              <a:solidFill>
                <a:schemeClr val="accent1"/>
              </a:solidFill>
              <a:latin typeface="Century Gothic"/>
              <a:ea typeface="Century Gothic"/>
              <a:cs typeface="Century Gothic"/>
              <a:sym typeface="Century Gothic"/>
            </a:endParaRPr>
          </a:p>
        </p:txBody>
      </p:sp>
      <p:sp>
        <p:nvSpPr>
          <p:cNvPr id="116" name="Google Shape;116;p14"/>
          <p:cNvSpPr txBox="1">
            <a:spLocks noGrp="1"/>
          </p:cNvSpPr>
          <p:nvPr>
            <p:ph type="sldNum" idx="12"/>
          </p:nvPr>
        </p:nvSpPr>
        <p:spPr>
          <a:xfrm>
            <a:off x="5242320" y="9376166"/>
            <a:ext cx="1543050" cy="52740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0" i="0" u="none" strike="noStrike" cap="none">
                <a:solidFill>
                  <a:srgbClr val="8E95A0"/>
                </a:solidFill>
                <a:latin typeface="Century Gothic"/>
                <a:ea typeface="Century Gothic"/>
                <a:cs typeface="Century Gothic"/>
                <a:sym typeface="Century Gothic"/>
              </a:rPr>
              <a:t>2</a:t>
            </a:r>
            <a:endParaRPr sz="900" b="0" i="0" u="none" strike="noStrike" cap="none">
              <a:solidFill>
                <a:srgbClr val="8E95A0"/>
              </a:solidFill>
              <a:latin typeface="Century Gothic"/>
              <a:ea typeface="Century Gothic"/>
              <a:cs typeface="Century Gothic"/>
              <a:sym typeface="Century Gothic"/>
            </a:endParaRPr>
          </a:p>
        </p:txBody>
      </p:sp>
      <p:sp>
        <p:nvSpPr>
          <p:cNvPr id="117" name="Google Shape;117;p14"/>
          <p:cNvSpPr/>
          <p:nvPr/>
        </p:nvSpPr>
        <p:spPr>
          <a:xfrm>
            <a:off x="59634" y="754545"/>
            <a:ext cx="1638600" cy="2955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entury Gothic"/>
                <a:ea typeface="Century Gothic"/>
                <a:cs typeface="Century Gothic"/>
                <a:sym typeface="Century Gothic"/>
              </a:rPr>
              <a:t>What is pain?</a:t>
            </a:r>
            <a:endParaRPr sz="1600" b="0" i="0" u="none" strike="noStrike" cap="none">
              <a:solidFill>
                <a:schemeClr val="dk1"/>
              </a:solidFill>
              <a:latin typeface="Century Gothic"/>
              <a:ea typeface="Century Gothic"/>
              <a:cs typeface="Century Gothic"/>
              <a:sym typeface="Century Gothic"/>
            </a:endParaRPr>
          </a:p>
        </p:txBody>
      </p:sp>
      <p:sp>
        <p:nvSpPr>
          <p:cNvPr id="118" name="Google Shape;118;p14"/>
          <p:cNvSpPr txBox="1"/>
          <p:nvPr/>
        </p:nvSpPr>
        <p:spPr>
          <a:xfrm>
            <a:off x="59625" y="1050050"/>
            <a:ext cx="6725700" cy="750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Unpleasant</a:t>
            </a:r>
            <a:r>
              <a:rPr lang="en-US" sz="1200" b="1">
                <a:solidFill>
                  <a:schemeClr val="dk1"/>
                </a:solidFill>
                <a:latin typeface="Century Gothic"/>
                <a:ea typeface="Century Gothic"/>
                <a:cs typeface="Century Gothic"/>
                <a:sym typeface="Century Gothic"/>
              </a:rPr>
              <a:t> sensory</a:t>
            </a:r>
            <a:r>
              <a:rPr lang="en-US" sz="1200">
                <a:solidFill>
                  <a:schemeClr val="dk1"/>
                </a:solidFill>
                <a:latin typeface="Century Gothic"/>
                <a:ea typeface="Century Gothic"/>
                <a:cs typeface="Century Gothic"/>
                <a:sym typeface="Century Gothic"/>
              </a:rPr>
              <a:t> &amp; </a:t>
            </a:r>
            <a:r>
              <a:rPr lang="en-US" sz="1200" b="1">
                <a:solidFill>
                  <a:schemeClr val="dk1"/>
                </a:solidFill>
                <a:latin typeface="Century Gothic"/>
                <a:ea typeface="Century Gothic"/>
                <a:cs typeface="Century Gothic"/>
                <a:sym typeface="Century Gothic"/>
              </a:rPr>
              <a:t>emotional</a:t>
            </a:r>
            <a:r>
              <a:rPr lang="en-US" sz="1200">
                <a:solidFill>
                  <a:schemeClr val="dk1"/>
                </a:solidFill>
                <a:latin typeface="Century Gothic"/>
                <a:ea typeface="Century Gothic"/>
                <a:cs typeface="Century Gothic"/>
                <a:sym typeface="Century Gothic"/>
              </a:rPr>
              <a:t> experience associated with actual &amp; potential tissue damage, or described in terms of such damage </a:t>
            </a:r>
            <a:endParaRPr sz="1200">
              <a:solidFill>
                <a:schemeClr val="dk1"/>
              </a:solidFill>
              <a:latin typeface="Century Gothic"/>
              <a:ea typeface="Century Gothic"/>
              <a:cs typeface="Century Gothic"/>
              <a:sym typeface="Century Gothic"/>
            </a:endParaRPr>
          </a:p>
          <a:p>
            <a:pPr marL="457200" marR="0" lvl="0" indent="-304800" algn="l" rtl="0">
              <a:lnSpc>
                <a:spcPct val="100000"/>
              </a:lnSpc>
              <a:spcBef>
                <a:spcPts val="0"/>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The </a:t>
            </a:r>
            <a:r>
              <a:rPr lang="en-US" sz="1200" b="1" i="0" u="none" strike="noStrike" cap="none">
                <a:solidFill>
                  <a:schemeClr val="dk1"/>
                </a:solidFill>
                <a:latin typeface="Century Gothic"/>
                <a:ea typeface="Century Gothic"/>
                <a:cs typeface="Century Gothic"/>
                <a:sym typeface="Century Gothic"/>
              </a:rPr>
              <a:t>5</a:t>
            </a:r>
            <a:r>
              <a:rPr lang="en-US" sz="1200" b="1" i="0" u="none" strike="noStrike" cap="none" baseline="30000">
                <a:solidFill>
                  <a:schemeClr val="dk1"/>
                </a:solidFill>
                <a:latin typeface="Century Gothic"/>
                <a:ea typeface="Century Gothic"/>
                <a:cs typeface="Century Gothic"/>
                <a:sym typeface="Century Gothic"/>
              </a:rPr>
              <a:t>th</a:t>
            </a:r>
            <a:r>
              <a:rPr lang="en-US" sz="1200" b="0" i="0" u="none" strike="noStrike" cap="none">
                <a:solidFill>
                  <a:schemeClr val="dk1"/>
                </a:solidFill>
                <a:latin typeface="Century Gothic"/>
                <a:ea typeface="Century Gothic"/>
                <a:cs typeface="Century Gothic"/>
                <a:sym typeface="Century Gothic"/>
              </a:rPr>
              <a:t> vital sign suggests that assessment of pain should be as automatic as taking a client’s BP and pulse.</a:t>
            </a:r>
            <a:endParaRPr sz="1200" b="0" i="0" u="none" strike="noStrike" cap="none">
              <a:solidFill>
                <a:schemeClr val="dk1"/>
              </a:solidFill>
              <a:latin typeface="Century Gothic"/>
              <a:ea typeface="Century Gothic"/>
              <a:cs typeface="Century Gothic"/>
              <a:sym typeface="Century Gothic"/>
            </a:endParaRPr>
          </a:p>
        </p:txBody>
      </p:sp>
      <p:sp>
        <p:nvSpPr>
          <p:cNvPr id="119" name="Google Shape;119;p14"/>
          <p:cNvSpPr/>
          <p:nvPr/>
        </p:nvSpPr>
        <p:spPr>
          <a:xfrm>
            <a:off x="59634" y="3818786"/>
            <a:ext cx="3966101" cy="311698"/>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entury Gothic"/>
                <a:ea typeface="Century Gothic"/>
                <a:cs typeface="Century Gothic"/>
                <a:sym typeface="Century Gothic"/>
              </a:rPr>
              <a:t>Drugs used in management of pain:</a:t>
            </a:r>
            <a:endParaRPr sz="1600" b="0" i="0" u="none" strike="noStrike" cap="none">
              <a:solidFill>
                <a:schemeClr val="dk1"/>
              </a:solidFill>
              <a:latin typeface="Century Gothic"/>
              <a:ea typeface="Century Gothic"/>
              <a:cs typeface="Century Gothic"/>
              <a:sym typeface="Century Gothic"/>
            </a:endParaRPr>
          </a:p>
        </p:txBody>
      </p:sp>
      <p:sp>
        <p:nvSpPr>
          <p:cNvPr id="120" name="Google Shape;120;p14"/>
          <p:cNvSpPr txBox="1"/>
          <p:nvPr/>
        </p:nvSpPr>
        <p:spPr>
          <a:xfrm>
            <a:off x="4087568" y="4492487"/>
            <a:ext cx="0" cy="27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1" name="Google Shape;121;p14"/>
          <p:cNvSpPr txBox="1"/>
          <p:nvPr/>
        </p:nvSpPr>
        <p:spPr>
          <a:xfrm>
            <a:off x="143825" y="4675775"/>
            <a:ext cx="2554800" cy="2511600"/>
          </a:xfrm>
          <a:prstGeom prst="rect">
            <a:avLst/>
          </a:prstGeom>
          <a:noFill/>
          <a:ln w="952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Primarily indicated for clinical conditions other than pain</a:t>
            </a:r>
            <a:endParaRPr sz="1200">
              <a:solidFill>
                <a:schemeClr val="dk1"/>
              </a:solidFill>
              <a:latin typeface="Century Gothic"/>
              <a:ea typeface="Century Gothic"/>
              <a:cs typeface="Century Gothic"/>
              <a:sym typeface="Century Gothic"/>
            </a:endParaRPr>
          </a:p>
          <a:p>
            <a:pPr marL="457200" lvl="0" indent="-304800" algn="l" rtl="0">
              <a:lnSpc>
                <a:spcPct val="100000"/>
              </a:lnSpc>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May modify the perception of pain &amp; </a:t>
            </a:r>
            <a:r>
              <a:rPr lang="en-US" sz="1200" b="1">
                <a:solidFill>
                  <a:schemeClr val="dk1"/>
                </a:solidFill>
                <a:latin typeface="Century Gothic"/>
                <a:ea typeface="Century Gothic"/>
                <a:cs typeface="Century Gothic"/>
                <a:sym typeface="Century Gothic"/>
              </a:rPr>
              <a:t>remove the concomitants of pain </a:t>
            </a:r>
            <a:r>
              <a:rPr lang="en-US" sz="1200">
                <a:solidFill>
                  <a:schemeClr val="dk1"/>
                </a:solidFill>
                <a:latin typeface="Century Gothic"/>
                <a:ea typeface="Century Gothic"/>
                <a:cs typeface="Century Gothic"/>
                <a:sym typeface="Century Gothic"/>
              </a:rPr>
              <a:t>such as anxiety, fear, depression</a:t>
            </a:r>
            <a:endParaRPr sz="1200">
              <a:solidFill>
                <a:schemeClr val="dk1"/>
              </a:solidFill>
              <a:latin typeface="Century Gothic"/>
              <a:ea typeface="Century Gothic"/>
              <a:cs typeface="Century Gothic"/>
              <a:sym typeface="Century Gothic"/>
            </a:endParaRPr>
          </a:p>
          <a:p>
            <a:pPr marL="457200" lvl="0" indent="-304800" algn="l" rtl="0">
              <a:lnSpc>
                <a:spcPct val="100000"/>
              </a:lnSpc>
              <a:spcBef>
                <a:spcPts val="0"/>
              </a:spcBef>
              <a:spcAft>
                <a:spcPts val="0"/>
              </a:spcAft>
              <a:buClr>
                <a:srgbClr val="FF0000"/>
              </a:buClr>
              <a:buSzPts val="1200"/>
              <a:buFont typeface="Century Gothic"/>
              <a:buChar char="●"/>
            </a:pPr>
            <a:r>
              <a:rPr lang="en-US" sz="1200">
                <a:solidFill>
                  <a:srgbClr val="FF0000"/>
                </a:solidFill>
                <a:latin typeface="Century Gothic"/>
                <a:ea typeface="Century Gothic"/>
                <a:cs typeface="Century Gothic"/>
                <a:sym typeface="Century Gothic"/>
              </a:rPr>
              <a:t>Useful in neuropathic pain</a:t>
            </a:r>
            <a:endParaRPr sz="1200">
              <a:solidFill>
                <a:srgbClr val="FF0000"/>
              </a:solidFill>
              <a:latin typeface="Century Gothic"/>
              <a:ea typeface="Century Gothic"/>
              <a:cs typeface="Century Gothic"/>
              <a:sym typeface="Century Gothic"/>
            </a:endParaRPr>
          </a:p>
          <a:p>
            <a:pPr marL="457200" lvl="0" indent="-304800" algn="l" rtl="0">
              <a:lnSpc>
                <a:spcPct val="100000"/>
              </a:lnSpc>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e.g. </a:t>
            </a:r>
            <a:r>
              <a:rPr lang="en-US" sz="1200">
                <a:solidFill>
                  <a:schemeClr val="accent2"/>
                </a:solidFill>
                <a:latin typeface="Century Gothic"/>
                <a:ea typeface="Century Gothic"/>
                <a:cs typeface="Century Gothic"/>
                <a:sym typeface="Century Gothic"/>
              </a:rPr>
              <a:t>Anxiolytics, Neuroleptics,Antidepressants Antiepileptics</a:t>
            </a:r>
            <a:endParaRPr sz="1200">
              <a:solidFill>
                <a:schemeClr val="accent2"/>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Google Shape;127;p15"/>
          <p:cNvCxnSpPr/>
          <p:nvPr/>
        </p:nvCxnSpPr>
        <p:spPr>
          <a:xfrm rot="10800000">
            <a:off x="6462811" y="836491"/>
            <a:ext cx="0" cy="2709300"/>
          </a:xfrm>
          <a:prstGeom prst="straightConnector1">
            <a:avLst/>
          </a:prstGeom>
          <a:noFill/>
          <a:ln w="12700" cap="flat" cmpd="sng">
            <a:solidFill>
              <a:schemeClr val="accent1"/>
            </a:solidFill>
            <a:prstDash val="solid"/>
            <a:miter lim="800000"/>
            <a:headEnd type="none" w="sm" len="sm"/>
            <a:tailEnd type="none" w="sm" len="sm"/>
          </a:ln>
        </p:spPr>
      </p:cxnSp>
      <p:sp>
        <p:nvSpPr>
          <p:cNvPr id="128" name="Google Shape;128;p15"/>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Mind Map</a:t>
            </a:r>
            <a:endParaRPr sz="2400" b="1" i="0" u="none" strike="noStrike" cap="none">
              <a:solidFill>
                <a:schemeClr val="lt1"/>
              </a:solidFill>
              <a:latin typeface="Century Gothic"/>
              <a:ea typeface="Century Gothic"/>
              <a:cs typeface="Century Gothic"/>
              <a:sym typeface="Century Gothic"/>
            </a:endParaRPr>
          </a:p>
        </p:txBody>
      </p:sp>
      <p:grpSp>
        <p:nvGrpSpPr>
          <p:cNvPr id="129" name="Google Shape;129;p15"/>
          <p:cNvGrpSpPr/>
          <p:nvPr/>
        </p:nvGrpSpPr>
        <p:grpSpPr>
          <a:xfrm>
            <a:off x="1041921" y="4407332"/>
            <a:ext cx="1520267" cy="673927"/>
            <a:chOff x="2462519" y="1709373"/>
            <a:chExt cx="1256849" cy="673927"/>
          </a:xfrm>
        </p:grpSpPr>
        <p:sp>
          <p:nvSpPr>
            <p:cNvPr id="130" name="Google Shape;130;p15"/>
            <p:cNvSpPr/>
            <p:nvPr/>
          </p:nvSpPr>
          <p:spPr>
            <a:xfrm>
              <a:off x="2462519" y="1709373"/>
              <a:ext cx="1256849" cy="673927"/>
            </a:xfrm>
            <a:prstGeom prst="round2DiagRect">
              <a:avLst>
                <a:gd name="adj1" fmla="val 16667"/>
                <a:gd name="adj2" fmla="val 0"/>
              </a:avLst>
            </a:prstGeom>
            <a:solidFill>
              <a:srgbClr val="7396B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5"/>
            <p:cNvSpPr txBox="1"/>
            <p:nvPr/>
          </p:nvSpPr>
          <p:spPr>
            <a:xfrm>
              <a:off x="2495417" y="1742271"/>
              <a:ext cx="1191053" cy="608131"/>
            </a:xfrm>
            <a:prstGeom prst="rect">
              <a:avLst/>
            </a:prstGeom>
            <a:solidFill>
              <a:srgbClr val="7396B7"/>
            </a:solidFill>
            <a:ln>
              <a:noFill/>
            </a:ln>
          </p:spPr>
          <p:txBody>
            <a:bodyPr spcFirstLastPara="1" wrap="square" lIns="11425" tIns="11425" rIns="11425" bIns="11425" anchor="ctr" anchorCtr="0">
              <a:noAutofit/>
            </a:bodyPr>
            <a:lstStyle/>
            <a:p>
              <a:pPr marL="0" marR="0" lvl="0" indent="0" algn="ctr" rtl="1">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Opioids</a:t>
              </a:r>
              <a:endParaRPr sz="1800" b="1" i="0" u="none" strike="noStrike" cap="none">
                <a:solidFill>
                  <a:schemeClr val="lt1"/>
                </a:solidFill>
                <a:latin typeface="Century Gothic"/>
                <a:ea typeface="Century Gothic"/>
                <a:cs typeface="Century Gothic"/>
                <a:sym typeface="Century Gothic"/>
              </a:endParaRPr>
            </a:p>
          </p:txBody>
        </p:sp>
      </p:grpSp>
      <p:grpSp>
        <p:nvGrpSpPr>
          <p:cNvPr id="132" name="Google Shape;132;p15"/>
          <p:cNvGrpSpPr/>
          <p:nvPr/>
        </p:nvGrpSpPr>
        <p:grpSpPr>
          <a:xfrm>
            <a:off x="4663813" y="3100458"/>
            <a:ext cx="1877969" cy="673927"/>
            <a:chOff x="3938246" y="1350653"/>
            <a:chExt cx="1877969" cy="673927"/>
          </a:xfrm>
        </p:grpSpPr>
        <p:sp>
          <p:nvSpPr>
            <p:cNvPr id="133" name="Google Shape;133;p15"/>
            <p:cNvSpPr/>
            <p:nvPr/>
          </p:nvSpPr>
          <p:spPr>
            <a:xfrm>
              <a:off x="3938246" y="1350653"/>
              <a:ext cx="1877969" cy="673927"/>
            </a:xfrm>
            <a:prstGeom prst="round2DiagRect">
              <a:avLst>
                <a:gd name="adj1" fmla="val 16667"/>
                <a:gd name="adj2" fmla="val 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5"/>
            <p:cNvSpPr txBox="1"/>
            <p:nvPr/>
          </p:nvSpPr>
          <p:spPr>
            <a:xfrm>
              <a:off x="3971144" y="1383551"/>
              <a:ext cx="1812173" cy="608131"/>
            </a:xfrm>
            <a:prstGeom prst="rect">
              <a:avLst/>
            </a:prstGeom>
            <a:noFill/>
            <a:ln>
              <a:noFill/>
            </a:ln>
          </p:spPr>
          <p:txBody>
            <a:bodyPr spcFirstLastPara="1" wrap="square" lIns="11425" tIns="11425" rIns="11425" bIns="11425" anchor="ctr" anchorCtr="0">
              <a:noAutofit/>
            </a:bodyPr>
            <a:lstStyle/>
            <a:p>
              <a:pPr marL="0" marR="0" lvl="0" indent="0" algn="ctr" rtl="1">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Adjuvant drugs</a:t>
              </a:r>
              <a:endParaRPr sz="1800" b="1" i="0" u="none" strike="noStrike" cap="none">
                <a:solidFill>
                  <a:schemeClr val="lt1"/>
                </a:solidFill>
                <a:latin typeface="Century Gothic"/>
                <a:ea typeface="Century Gothic"/>
                <a:cs typeface="Century Gothic"/>
                <a:sym typeface="Century Gothic"/>
              </a:endParaRPr>
            </a:p>
          </p:txBody>
        </p:sp>
      </p:grpSp>
      <p:sp>
        <p:nvSpPr>
          <p:cNvPr id="135" name="Google Shape;135;p15"/>
          <p:cNvSpPr/>
          <p:nvPr/>
        </p:nvSpPr>
        <p:spPr>
          <a:xfrm>
            <a:off x="3236675" y="2413325"/>
            <a:ext cx="2875200" cy="653100"/>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entury Gothic"/>
                <a:ea typeface="Century Gothic"/>
                <a:cs typeface="Century Gothic"/>
                <a:sym typeface="Century Gothic"/>
              </a:rPr>
              <a:t>modify the perception of pain and remove the concomitants of pain such as anxiety, fear, depression.</a:t>
            </a:r>
            <a:endParaRPr sz="1200" b="0" i="0" u="none" strike="noStrike" cap="none">
              <a:solidFill>
                <a:schemeClr val="dk1"/>
              </a:solidFill>
              <a:latin typeface="Century Gothic"/>
              <a:ea typeface="Century Gothic"/>
              <a:cs typeface="Century Gothic"/>
              <a:sym typeface="Century Gothic"/>
            </a:endParaRPr>
          </a:p>
        </p:txBody>
      </p:sp>
      <p:sp>
        <p:nvSpPr>
          <p:cNvPr id="136" name="Google Shape;136;p15"/>
          <p:cNvSpPr/>
          <p:nvPr/>
        </p:nvSpPr>
        <p:spPr>
          <a:xfrm>
            <a:off x="4102375" y="656400"/>
            <a:ext cx="2084700" cy="360000"/>
          </a:xfrm>
          <a:prstGeom prst="round2DiagRect">
            <a:avLst>
              <a:gd name="adj1" fmla="val 16667"/>
              <a:gd name="adj2" fmla="val 0"/>
            </a:avLst>
          </a:prstGeom>
          <a:solidFill>
            <a:srgbClr val="E1EFD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Anxiolytics</a:t>
            </a:r>
            <a:endParaRPr sz="1800" b="1" i="0" u="none" strike="noStrike" cap="none">
              <a:solidFill>
                <a:schemeClr val="dk1"/>
              </a:solidFill>
              <a:latin typeface="Century Gothic"/>
              <a:ea typeface="Century Gothic"/>
              <a:cs typeface="Century Gothic"/>
              <a:sym typeface="Century Gothic"/>
            </a:endParaRPr>
          </a:p>
        </p:txBody>
      </p:sp>
      <p:sp>
        <p:nvSpPr>
          <p:cNvPr id="137" name="Google Shape;137;p15"/>
          <p:cNvSpPr/>
          <p:nvPr/>
        </p:nvSpPr>
        <p:spPr>
          <a:xfrm>
            <a:off x="4102375" y="1126700"/>
            <a:ext cx="2084700" cy="320400"/>
          </a:xfrm>
          <a:prstGeom prst="round2DiagRect">
            <a:avLst>
              <a:gd name="adj1" fmla="val 16667"/>
              <a:gd name="adj2" fmla="val 0"/>
            </a:avLst>
          </a:prstGeom>
          <a:solidFill>
            <a:srgbClr val="E1EFD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Neuroleptic</a:t>
            </a:r>
            <a:endParaRPr sz="1800" b="1" i="0" u="none" strike="noStrike" cap="none">
              <a:solidFill>
                <a:schemeClr val="dk1"/>
              </a:solidFill>
              <a:latin typeface="Century Gothic"/>
              <a:ea typeface="Century Gothic"/>
              <a:cs typeface="Century Gothic"/>
              <a:sym typeface="Century Gothic"/>
            </a:endParaRPr>
          </a:p>
        </p:txBody>
      </p:sp>
      <p:sp>
        <p:nvSpPr>
          <p:cNvPr id="138" name="Google Shape;138;p15"/>
          <p:cNvSpPr/>
          <p:nvPr/>
        </p:nvSpPr>
        <p:spPr>
          <a:xfrm>
            <a:off x="4102313" y="1532925"/>
            <a:ext cx="2084700" cy="360000"/>
          </a:xfrm>
          <a:prstGeom prst="round2DiagRect">
            <a:avLst>
              <a:gd name="adj1" fmla="val 16667"/>
              <a:gd name="adj2" fmla="val 0"/>
            </a:avLst>
          </a:prstGeom>
          <a:solidFill>
            <a:srgbClr val="E1EFD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Antidepressants</a:t>
            </a:r>
            <a:endParaRPr sz="1800" i="0" u="none" strike="noStrike" cap="none">
              <a:solidFill>
                <a:schemeClr val="dk1"/>
              </a:solidFill>
              <a:latin typeface="Century Gothic"/>
              <a:ea typeface="Century Gothic"/>
              <a:cs typeface="Century Gothic"/>
              <a:sym typeface="Century Gothic"/>
            </a:endParaRPr>
          </a:p>
        </p:txBody>
      </p:sp>
      <p:sp>
        <p:nvSpPr>
          <p:cNvPr id="139" name="Google Shape;139;p15"/>
          <p:cNvSpPr/>
          <p:nvPr/>
        </p:nvSpPr>
        <p:spPr>
          <a:xfrm>
            <a:off x="4102375" y="1963650"/>
            <a:ext cx="2084700" cy="360000"/>
          </a:xfrm>
          <a:prstGeom prst="round2DiagRect">
            <a:avLst>
              <a:gd name="adj1" fmla="val 16667"/>
              <a:gd name="adj2" fmla="val 0"/>
            </a:avLst>
          </a:prstGeom>
          <a:solidFill>
            <a:srgbClr val="E1EFD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Antiepileptics</a:t>
            </a:r>
            <a:endParaRPr sz="1800" b="1" i="0" u="none" strike="noStrike" cap="none">
              <a:solidFill>
                <a:schemeClr val="dk1"/>
              </a:solidFill>
              <a:latin typeface="Century Gothic"/>
              <a:ea typeface="Century Gothic"/>
              <a:cs typeface="Century Gothic"/>
              <a:sym typeface="Century Gothic"/>
            </a:endParaRPr>
          </a:p>
        </p:txBody>
      </p:sp>
      <p:cxnSp>
        <p:nvCxnSpPr>
          <p:cNvPr id="140" name="Google Shape;140;p15"/>
          <p:cNvCxnSpPr/>
          <p:nvPr/>
        </p:nvCxnSpPr>
        <p:spPr>
          <a:xfrm>
            <a:off x="6187037" y="836407"/>
            <a:ext cx="275700" cy="0"/>
          </a:xfrm>
          <a:prstGeom prst="straightConnector1">
            <a:avLst/>
          </a:prstGeom>
          <a:noFill/>
          <a:ln w="9525" cap="flat" cmpd="sng">
            <a:solidFill>
              <a:schemeClr val="accent1"/>
            </a:solidFill>
            <a:prstDash val="solid"/>
            <a:miter lim="800000"/>
            <a:headEnd type="none" w="sm" len="sm"/>
            <a:tailEnd type="none" w="sm" len="sm"/>
          </a:ln>
        </p:spPr>
      </p:cxnSp>
      <p:cxnSp>
        <p:nvCxnSpPr>
          <p:cNvPr id="141" name="Google Shape;141;p15"/>
          <p:cNvCxnSpPr/>
          <p:nvPr/>
        </p:nvCxnSpPr>
        <p:spPr>
          <a:xfrm>
            <a:off x="6187037" y="1267111"/>
            <a:ext cx="275700" cy="0"/>
          </a:xfrm>
          <a:prstGeom prst="straightConnector1">
            <a:avLst/>
          </a:prstGeom>
          <a:noFill/>
          <a:ln w="9525" cap="flat" cmpd="sng">
            <a:solidFill>
              <a:schemeClr val="accent1"/>
            </a:solidFill>
            <a:prstDash val="solid"/>
            <a:miter lim="800000"/>
            <a:headEnd type="none" w="sm" len="sm"/>
            <a:tailEnd type="none" w="sm" len="sm"/>
          </a:ln>
        </p:spPr>
      </p:cxnSp>
      <p:cxnSp>
        <p:nvCxnSpPr>
          <p:cNvPr id="142" name="Google Shape;142;p15"/>
          <p:cNvCxnSpPr/>
          <p:nvPr/>
        </p:nvCxnSpPr>
        <p:spPr>
          <a:xfrm>
            <a:off x="6187037" y="1712934"/>
            <a:ext cx="275700" cy="0"/>
          </a:xfrm>
          <a:prstGeom prst="straightConnector1">
            <a:avLst/>
          </a:prstGeom>
          <a:noFill/>
          <a:ln w="9525" cap="flat" cmpd="sng">
            <a:solidFill>
              <a:schemeClr val="accent1"/>
            </a:solidFill>
            <a:prstDash val="solid"/>
            <a:miter lim="800000"/>
            <a:headEnd type="none" w="sm" len="sm"/>
            <a:tailEnd type="none" w="sm" len="sm"/>
          </a:ln>
        </p:spPr>
      </p:cxnSp>
      <p:cxnSp>
        <p:nvCxnSpPr>
          <p:cNvPr id="143" name="Google Shape;143;p15"/>
          <p:cNvCxnSpPr/>
          <p:nvPr/>
        </p:nvCxnSpPr>
        <p:spPr>
          <a:xfrm>
            <a:off x="6187037" y="2143638"/>
            <a:ext cx="275700" cy="0"/>
          </a:xfrm>
          <a:prstGeom prst="straightConnector1">
            <a:avLst/>
          </a:prstGeom>
          <a:noFill/>
          <a:ln w="9525" cap="flat" cmpd="sng">
            <a:solidFill>
              <a:schemeClr val="accent1"/>
            </a:solidFill>
            <a:prstDash val="solid"/>
            <a:miter lim="800000"/>
            <a:headEnd type="none" w="sm" len="sm"/>
            <a:tailEnd type="none" w="sm" len="sm"/>
          </a:ln>
        </p:spPr>
      </p:cxnSp>
      <p:sp>
        <p:nvSpPr>
          <p:cNvPr id="144" name="Google Shape;144;p15"/>
          <p:cNvSpPr/>
          <p:nvPr/>
        </p:nvSpPr>
        <p:spPr>
          <a:xfrm>
            <a:off x="2790145" y="5865692"/>
            <a:ext cx="3278736" cy="901863"/>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l" rtl="0">
              <a:lnSpc>
                <a:spcPct val="100000"/>
              </a:lnSpc>
              <a:spcBef>
                <a:spcPts val="0"/>
              </a:spcBef>
              <a:spcAft>
                <a:spcPts val="0"/>
              </a:spcAft>
              <a:buClr>
                <a:schemeClr val="dk1"/>
              </a:buClr>
              <a:buSzPts val="1400"/>
              <a:buFont typeface="Century Gothic"/>
              <a:buAutoNum type="arabicPeriod"/>
            </a:pPr>
            <a:r>
              <a:rPr lang="en-US" sz="1400" b="1" i="0" u="none" strike="noStrike" cap="none" dirty="0">
                <a:solidFill>
                  <a:schemeClr val="dk1"/>
                </a:solidFill>
                <a:latin typeface="Century Gothic"/>
                <a:ea typeface="Century Gothic"/>
                <a:cs typeface="Century Gothic"/>
                <a:sym typeface="Century Gothic"/>
              </a:rPr>
              <a:t>Natural → </a:t>
            </a:r>
            <a:r>
              <a:rPr lang="en-US" sz="1400" b="1" i="0" u="none" strike="noStrike" cap="none" dirty="0">
                <a:solidFill>
                  <a:schemeClr val="accent2"/>
                </a:solidFill>
                <a:latin typeface="Arial Narrow"/>
                <a:ea typeface="Arial Narrow"/>
                <a:cs typeface="Arial Narrow"/>
                <a:sym typeface="Arial Narrow"/>
              </a:rPr>
              <a:t>Morphine</a:t>
            </a:r>
            <a:endParaRPr sz="1400" b="0" i="0" u="none" strike="noStrike" cap="none" dirty="0">
              <a:solidFill>
                <a:schemeClr val="accent2"/>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400"/>
              <a:buFont typeface="Century Gothic"/>
              <a:buAutoNum type="arabicPeriod"/>
            </a:pPr>
            <a:r>
              <a:rPr lang="en-US" sz="1400" b="1" i="0" u="none" strike="noStrike" cap="none" dirty="0">
                <a:solidFill>
                  <a:schemeClr val="dk1"/>
                </a:solidFill>
                <a:latin typeface="Century Gothic"/>
                <a:ea typeface="Century Gothic"/>
                <a:cs typeface="Century Gothic"/>
                <a:sym typeface="Century Gothic"/>
              </a:rPr>
              <a:t>Semisynthetic → </a:t>
            </a:r>
            <a:r>
              <a:rPr lang="en-US" sz="1400" b="1" i="0" u="none" strike="noStrike" cap="none" dirty="0">
                <a:solidFill>
                  <a:schemeClr val="accent2"/>
                </a:solidFill>
                <a:latin typeface="Arial Narrow"/>
                <a:ea typeface="Arial Narrow"/>
                <a:cs typeface="Arial Narrow"/>
                <a:sym typeface="Arial Narrow"/>
              </a:rPr>
              <a:t>Heroin</a:t>
            </a:r>
            <a:endParaRPr sz="1400" b="0" i="0" u="none" strike="noStrike" cap="none" dirty="0">
              <a:solidFill>
                <a:schemeClr val="accent2"/>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400"/>
              <a:buFont typeface="Century Gothic"/>
              <a:buAutoNum type="arabicPeriod"/>
            </a:pPr>
            <a:r>
              <a:rPr lang="en-US" sz="1400" b="1" i="0" u="none" strike="noStrike" cap="none" dirty="0">
                <a:solidFill>
                  <a:schemeClr val="dk1"/>
                </a:solidFill>
                <a:latin typeface="Century Gothic"/>
                <a:ea typeface="Century Gothic"/>
                <a:cs typeface="Century Gothic"/>
                <a:sym typeface="Century Gothic"/>
              </a:rPr>
              <a:t>Synthetic → </a:t>
            </a:r>
            <a:r>
              <a:rPr lang="en-US" sz="1400" b="1" i="0" u="none" strike="noStrike" cap="none" dirty="0">
                <a:solidFill>
                  <a:schemeClr val="accent2"/>
                </a:solidFill>
                <a:latin typeface="Arial Narrow"/>
                <a:ea typeface="Arial Narrow"/>
                <a:cs typeface="Arial Narrow"/>
                <a:sym typeface="Arial Narrow"/>
              </a:rPr>
              <a:t>Pethidine, Methadone</a:t>
            </a:r>
            <a:r>
              <a:rPr lang="en-US" b="1" dirty="0">
                <a:solidFill>
                  <a:schemeClr val="accent2"/>
                </a:solidFill>
                <a:latin typeface="Arial Narrow"/>
                <a:ea typeface="Arial Narrow"/>
                <a:cs typeface="Arial Narrow"/>
                <a:sym typeface="Arial Narrow"/>
              </a:rPr>
              <a:t>,     </a:t>
            </a:r>
            <a:endParaRPr b="1" dirty="0">
              <a:solidFill>
                <a:schemeClr val="accent2"/>
              </a:solidFill>
              <a:latin typeface="Arial Narrow"/>
              <a:ea typeface="Arial Narrow"/>
              <a:cs typeface="Arial Narrow"/>
              <a:sym typeface="Arial Narrow"/>
            </a:endParaRPr>
          </a:p>
          <a:p>
            <a:pPr marL="228600" marR="0" lvl="0" indent="0" algn="l" rtl="0">
              <a:lnSpc>
                <a:spcPct val="100000"/>
              </a:lnSpc>
              <a:spcBef>
                <a:spcPts val="0"/>
              </a:spcBef>
              <a:spcAft>
                <a:spcPts val="0"/>
              </a:spcAft>
              <a:buNone/>
            </a:pPr>
            <a:r>
              <a:rPr lang="en-US" b="1" dirty="0">
                <a:solidFill>
                  <a:schemeClr val="accent2"/>
                </a:solidFill>
                <a:latin typeface="Arial Narrow" panose="020B0606020202030204" pitchFamily="34" charset="0"/>
                <a:ea typeface="Arial Narrow"/>
                <a:cs typeface="Arial Narrow"/>
                <a:sym typeface="Arial Narrow"/>
              </a:rPr>
              <a:t>                          </a:t>
            </a:r>
            <a:r>
              <a:rPr lang="en-US" b="1" dirty="0">
                <a:solidFill>
                  <a:schemeClr val="accent2"/>
                </a:solidFill>
                <a:latin typeface="Arial Narrow" panose="020B0606020202030204" pitchFamily="34" charset="0"/>
                <a:ea typeface="Century Gothic"/>
                <a:cs typeface="Century Gothic"/>
                <a:sym typeface="Century Gothic"/>
              </a:rPr>
              <a:t>Tramadol</a:t>
            </a:r>
            <a:r>
              <a:rPr lang="en-US" b="1" dirty="0">
                <a:solidFill>
                  <a:schemeClr val="accent2"/>
                </a:solidFill>
                <a:latin typeface="Arial Narrow" panose="020B0606020202030204" pitchFamily="34" charset="0"/>
                <a:ea typeface="Arial Narrow"/>
                <a:cs typeface="Arial Narrow"/>
                <a:sym typeface="Arial Narrow"/>
              </a:rPr>
              <a:t> &amp; Fentanyl</a:t>
            </a:r>
            <a:endParaRPr sz="1400" b="0" i="0" u="none" strike="noStrike" cap="none" dirty="0">
              <a:solidFill>
                <a:srgbClr val="999999"/>
              </a:solidFill>
              <a:latin typeface="Arial Narrow" panose="020B0606020202030204" pitchFamily="34" charset="0"/>
              <a:sym typeface="Arial"/>
            </a:endParaRPr>
          </a:p>
        </p:txBody>
      </p:sp>
      <p:sp>
        <p:nvSpPr>
          <p:cNvPr id="145" name="Google Shape;145;p15"/>
          <p:cNvSpPr/>
          <p:nvPr/>
        </p:nvSpPr>
        <p:spPr>
          <a:xfrm>
            <a:off x="3447185" y="7058688"/>
            <a:ext cx="3249300" cy="538200"/>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23F4F"/>
                </a:solidFill>
                <a:latin typeface="Century Gothic"/>
                <a:ea typeface="Century Gothic"/>
                <a:cs typeface="Century Gothic"/>
                <a:sym typeface="Century Gothic"/>
              </a:rPr>
              <a:t>Agonists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Narrow"/>
                <a:ea typeface="Arial Narrow"/>
                <a:cs typeface="Arial Narrow"/>
                <a:sym typeface="Arial Narrow"/>
              </a:rPr>
              <a:t>Morphine</a:t>
            </a:r>
            <a:r>
              <a:rPr lang="en-US" sz="1400" b="1" i="0" u="none" strike="noStrike" cap="none">
                <a:solidFill>
                  <a:srgbClr val="B20033"/>
                </a:solidFill>
                <a:latin typeface="Arial Narrow"/>
                <a:ea typeface="Arial Narrow"/>
                <a:cs typeface="Arial Narrow"/>
                <a:sym typeface="Arial Narrow"/>
              </a:rPr>
              <a:t>, </a:t>
            </a:r>
            <a:r>
              <a:rPr lang="en-US" sz="1400" b="1" i="0" u="none" strike="noStrike" cap="none">
                <a:solidFill>
                  <a:schemeClr val="accent2"/>
                </a:solidFill>
                <a:latin typeface="Arial Narrow"/>
                <a:ea typeface="Arial Narrow"/>
                <a:cs typeface="Arial Narrow"/>
                <a:sym typeface="Arial Narrow"/>
              </a:rPr>
              <a:t>Codeine</a:t>
            </a:r>
            <a:r>
              <a:rPr lang="en-US" sz="1400" b="1" i="0" u="none" strike="noStrike" cap="none">
                <a:solidFill>
                  <a:srgbClr val="B20033"/>
                </a:solidFill>
                <a:latin typeface="Arial Narrow"/>
                <a:ea typeface="Arial Narrow"/>
                <a:cs typeface="Arial Narrow"/>
                <a:sym typeface="Arial Narrow"/>
              </a:rPr>
              <a:t>, </a:t>
            </a:r>
            <a:r>
              <a:rPr lang="en-US" sz="1400" b="1" i="0" u="none" strike="noStrike" cap="none">
                <a:solidFill>
                  <a:schemeClr val="accent2"/>
                </a:solidFill>
                <a:latin typeface="Arial Narrow"/>
                <a:ea typeface="Arial Narrow"/>
                <a:cs typeface="Arial Narrow"/>
                <a:sym typeface="Arial Narrow"/>
              </a:rPr>
              <a:t>Pethidine</a:t>
            </a:r>
            <a:r>
              <a:rPr lang="en-US" sz="1400" b="1" i="0" u="none" strike="noStrike" cap="none">
                <a:solidFill>
                  <a:srgbClr val="B20033"/>
                </a:solidFill>
                <a:latin typeface="Arial Narrow"/>
                <a:ea typeface="Arial Narrow"/>
                <a:cs typeface="Arial Narrow"/>
                <a:sym typeface="Arial Narrow"/>
              </a:rPr>
              <a:t>, </a:t>
            </a:r>
            <a:r>
              <a:rPr lang="en-US" sz="1400" b="1" i="0" u="none" strike="noStrike" cap="none">
                <a:solidFill>
                  <a:schemeClr val="accent2"/>
                </a:solidFill>
                <a:latin typeface="Arial Narrow"/>
                <a:ea typeface="Arial Narrow"/>
                <a:cs typeface="Arial Narrow"/>
                <a:sym typeface="Arial Narrow"/>
              </a:rPr>
              <a:t>Methadone</a:t>
            </a:r>
            <a:endParaRPr sz="1400" b="0" i="0" u="none" strike="noStrike" cap="none">
              <a:solidFill>
                <a:srgbClr val="000000"/>
              </a:solidFill>
              <a:latin typeface="Arial"/>
              <a:ea typeface="Arial"/>
              <a:cs typeface="Arial"/>
              <a:sym typeface="Arial"/>
            </a:endParaRPr>
          </a:p>
        </p:txBody>
      </p:sp>
      <p:sp>
        <p:nvSpPr>
          <p:cNvPr id="146" name="Google Shape;146;p15"/>
          <p:cNvSpPr/>
          <p:nvPr/>
        </p:nvSpPr>
        <p:spPr>
          <a:xfrm>
            <a:off x="3212713" y="7714500"/>
            <a:ext cx="1878000" cy="1079700"/>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23F4F"/>
                </a:solidFill>
                <a:latin typeface="Century Gothic"/>
                <a:ea typeface="Century Gothic"/>
                <a:cs typeface="Century Gothic"/>
                <a:sym typeface="Century Gothic"/>
              </a:rPr>
              <a:t>Mixed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Narrow"/>
                <a:ea typeface="Arial Narrow"/>
                <a:cs typeface="Arial Narrow"/>
                <a:sym typeface="Arial Narrow"/>
              </a:rPr>
              <a:t>Pentazocine</a:t>
            </a:r>
            <a:endParaRPr sz="1400" b="1" i="0" u="none" strike="noStrike" cap="none">
              <a:solidFill>
                <a:schemeClr val="accent2"/>
              </a:solidFill>
              <a:latin typeface="Arial Narrow"/>
              <a:ea typeface="Arial Narrow"/>
              <a:cs typeface="Arial Narrow"/>
              <a:sym typeface="Arial Narrow"/>
            </a:endParaRPr>
          </a:p>
          <a:p>
            <a:pPr marL="0" lvl="0" indent="0" algn="ctr" rtl="0">
              <a:spcBef>
                <a:spcPts val="0"/>
              </a:spcBef>
              <a:spcAft>
                <a:spcPts val="0"/>
              </a:spcAft>
              <a:buClr>
                <a:srgbClr val="000000"/>
              </a:buClr>
              <a:buSzPts val="900"/>
              <a:buFont typeface="Arial"/>
              <a:buNone/>
            </a:pPr>
            <a:r>
              <a:rPr lang="en-US" sz="800">
                <a:solidFill>
                  <a:srgbClr val="999999"/>
                </a:solidFill>
                <a:latin typeface="Century Gothic"/>
                <a:ea typeface="Century Gothic"/>
                <a:cs typeface="Century Gothic"/>
                <a:sym typeface="Century Gothic"/>
              </a:rPr>
              <a:t>Acts as an analgesic if given alone.If a patient has already taken morphine then we give him </a:t>
            </a:r>
            <a:r>
              <a:rPr lang="en-US" sz="800">
                <a:solidFill>
                  <a:schemeClr val="accent2"/>
                </a:solidFill>
                <a:latin typeface="Century Gothic"/>
                <a:ea typeface="Century Gothic"/>
                <a:cs typeface="Century Gothic"/>
                <a:sym typeface="Century Gothic"/>
              </a:rPr>
              <a:t>Pentazocine</a:t>
            </a:r>
            <a:r>
              <a:rPr lang="en-US" sz="800">
                <a:solidFill>
                  <a:srgbClr val="999999"/>
                </a:solidFill>
                <a:latin typeface="Century Gothic"/>
                <a:ea typeface="Century Gothic"/>
                <a:cs typeface="Century Gothic"/>
                <a:sym typeface="Century Gothic"/>
              </a:rPr>
              <a:t> then it acts as an antagonist of morphine.</a:t>
            </a:r>
            <a:endParaRPr sz="800" b="1">
              <a:solidFill>
                <a:srgbClr val="999999"/>
              </a:solidFill>
              <a:latin typeface="Arial Narrow"/>
              <a:ea typeface="Arial Narrow"/>
              <a:cs typeface="Arial Narrow"/>
              <a:sym typeface="Arial Narrow"/>
            </a:endParaRPr>
          </a:p>
        </p:txBody>
      </p:sp>
      <p:sp>
        <p:nvSpPr>
          <p:cNvPr id="147" name="Google Shape;147;p15"/>
          <p:cNvSpPr/>
          <p:nvPr/>
        </p:nvSpPr>
        <p:spPr>
          <a:xfrm>
            <a:off x="5186025" y="7724350"/>
            <a:ext cx="1542900" cy="1079700"/>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23F4F"/>
                </a:solidFill>
                <a:latin typeface="Century Gothic"/>
                <a:ea typeface="Century Gothic"/>
                <a:cs typeface="Century Gothic"/>
                <a:sym typeface="Century Gothic"/>
              </a:rPr>
              <a:t>Antagonist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Narrow"/>
                <a:ea typeface="Arial Narrow"/>
                <a:cs typeface="Arial Narrow"/>
                <a:sym typeface="Arial Narrow"/>
              </a:rPr>
              <a:t>Nalaxone</a:t>
            </a:r>
            <a:r>
              <a:rPr lang="en-US" sz="1400" b="1" i="0" u="none" strike="noStrike" cap="none">
                <a:solidFill>
                  <a:srgbClr val="B20033"/>
                </a:solidFill>
                <a:latin typeface="Arial Narrow"/>
                <a:ea typeface="Arial Narrow"/>
                <a:cs typeface="Arial Narrow"/>
                <a:sym typeface="Arial Narrow"/>
              </a:rPr>
              <a:t>, </a:t>
            </a:r>
            <a:r>
              <a:rPr lang="en-US" sz="1400" b="1" i="0" u="none" strike="noStrike" cap="none">
                <a:solidFill>
                  <a:schemeClr val="accent2"/>
                </a:solidFill>
                <a:latin typeface="Arial Narrow"/>
                <a:ea typeface="Arial Narrow"/>
                <a:cs typeface="Arial Narrow"/>
                <a:sym typeface="Arial Narrow"/>
              </a:rPr>
              <a:t>Naltraxone</a:t>
            </a:r>
            <a:endParaRPr sz="1400" b="1" i="0" u="none" strike="noStrike" cap="none">
              <a:solidFill>
                <a:schemeClr val="accent2"/>
              </a:solidFill>
              <a:latin typeface="Arial Narrow"/>
              <a:ea typeface="Arial Narrow"/>
              <a:cs typeface="Arial Narrow"/>
              <a:sym typeface="Arial Narrow"/>
            </a:endParaRPr>
          </a:p>
          <a:p>
            <a:pPr marL="0" lvl="0" indent="0" algn="ctr" rtl="0">
              <a:spcBef>
                <a:spcPts val="0"/>
              </a:spcBef>
              <a:spcAft>
                <a:spcPts val="0"/>
              </a:spcAft>
              <a:buClr>
                <a:srgbClr val="000000"/>
              </a:buClr>
              <a:buSzPts val="1200"/>
              <a:buFont typeface="Arial"/>
              <a:buNone/>
            </a:pPr>
            <a:r>
              <a:rPr lang="en-US" sz="900">
                <a:solidFill>
                  <a:schemeClr val="accent1"/>
                </a:solidFill>
                <a:latin typeface="Century Gothic"/>
                <a:ea typeface="Century Gothic"/>
                <a:cs typeface="Century Gothic"/>
                <a:sym typeface="Century Gothic"/>
              </a:rPr>
              <a:t>Only block opioid receptors, used as antidotes in addicts</a:t>
            </a:r>
            <a:endParaRPr b="1">
              <a:solidFill>
                <a:schemeClr val="accent2"/>
              </a:solidFill>
              <a:latin typeface="Arial Narrow"/>
              <a:ea typeface="Arial Narrow"/>
              <a:cs typeface="Arial Narrow"/>
              <a:sym typeface="Arial Narrow"/>
            </a:endParaRPr>
          </a:p>
        </p:txBody>
      </p:sp>
      <p:sp>
        <p:nvSpPr>
          <p:cNvPr id="148" name="Google Shape;148;p15"/>
          <p:cNvSpPr/>
          <p:nvPr/>
        </p:nvSpPr>
        <p:spPr>
          <a:xfrm>
            <a:off x="2990825" y="7032700"/>
            <a:ext cx="275700" cy="1843200"/>
          </a:xfrm>
          <a:prstGeom prst="lef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9" name="Google Shape;149;p15"/>
          <p:cNvSpPr/>
          <p:nvPr/>
        </p:nvSpPr>
        <p:spPr>
          <a:xfrm>
            <a:off x="1962113" y="5784456"/>
            <a:ext cx="1467675" cy="1079591"/>
          </a:xfrm>
          <a:prstGeom prst="leftBrace">
            <a:avLst>
              <a:gd name="adj1" fmla="val 1101"/>
              <a:gd name="adj2" fmla="val 68731"/>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0" name="Google Shape;150;p15"/>
          <p:cNvSpPr/>
          <p:nvPr/>
        </p:nvSpPr>
        <p:spPr>
          <a:xfrm rot="-10447194">
            <a:off x="1165720" y="6850087"/>
            <a:ext cx="2001930" cy="2519642"/>
          </a:xfrm>
          <a:prstGeom prst="arc">
            <a:avLst>
              <a:gd name="adj1" fmla="val 15258025"/>
              <a:gd name="adj2" fmla="val 19016972"/>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1" name="Google Shape;151;p15"/>
          <p:cNvSpPr/>
          <p:nvPr/>
        </p:nvSpPr>
        <p:spPr>
          <a:xfrm>
            <a:off x="2162629" y="9045998"/>
            <a:ext cx="4533769" cy="636953"/>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323F4F"/>
              </a:buClr>
              <a:buSzPts val="1400"/>
              <a:buFont typeface="Arial"/>
              <a:buChar char="•"/>
            </a:pPr>
            <a:r>
              <a:rPr lang="en-US" sz="1400" b="1" i="0" u="none" strike="noStrike" cap="none">
                <a:solidFill>
                  <a:schemeClr val="dk1"/>
                </a:solidFill>
                <a:latin typeface="Century Gothic"/>
                <a:ea typeface="Century Gothic"/>
                <a:cs typeface="Century Gothic"/>
                <a:sym typeface="Century Gothic"/>
              </a:rPr>
              <a:t>µ r. agonists →</a:t>
            </a:r>
            <a:r>
              <a:rPr lang="en-US" sz="1400" b="1" i="0" u="none" strike="noStrike" cap="none">
                <a:solidFill>
                  <a:srgbClr val="323F4F"/>
                </a:solidFill>
                <a:latin typeface="Century Gothic"/>
                <a:ea typeface="Century Gothic"/>
                <a:cs typeface="Century Gothic"/>
                <a:sym typeface="Century Gothic"/>
              </a:rPr>
              <a:t> </a:t>
            </a:r>
            <a:r>
              <a:rPr lang="en-US" sz="1400" b="1" i="0" u="none" strike="noStrike" cap="none">
                <a:solidFill>
                  <a:schemeClr val="accent2"/>
                </a:solidFill>
                <a:latin typeface="Arial Narrow"/>
                <a:ea typeface="Arial Narrow"/>
                <a:cs typeface="Arial Narrow"/>
                <a:sym typeface="Arial Narrow"/>
              </a:rPr>
              <a:t>Morphine</a:t>
            </a:r>
            <a:r>
              <a:rPr lang="en-US" sz="1400" b="1" i="0" u="none" strike="noStrike" cap="none">
                <a:solidFill>
                  <a:srgbClr val="B20033"/>
                </a:solidFill>
                <a:latin typeface="Arial Narrow"/>
                <a:ea typeface="Arial Narrow"/>
                <a:cs typeface="Arial Narrow"/>
                <a:sym typeface="Arial Narrow"/>
              </a:rPr>
              <a:t>, </a:t>
            </a:r>
            <a:r>
              <a:rPr lang="en-US" sz="1400" b="1" i="0" u="none" strike="noStrike" cap="none">
                <a:solidFill>
                  <a:schemeClr val="accent2"/>
                </a:solidFill>
                <a:latin typeface="Arial Narrow"/>
                <a:ea typeface="Arial Narrow"/>
                <a:cs typeface="Arial Narrow"/>
                <a:sym typeface="Arial Narrow"/>
              </a:rPr>
              <a:t>codeine</a:t>
            </a:r>
            <a:r>
              <a:rPr lang="en-US" sz="1400" b="1" i="0" u="none" strike="noStrike" cap="none">
                <a:solidFill>
                  <a:srgbClr val="B20033"/>
                </a:solidFill>
                <a:latin typeface="Arial Narrow"/>
                <a:ea typeface="Arial Narrow"/>
                <a:cs typeface="Arial Narrow"/>
                <a:sym typeface="Arial Narrow"/>
              </a:rPr>
              <a:t>, </a:t>
            </a:r>
            <a:r>
              <a:rPr lang="en-US" sz="1400" b="1" i="0" u="none" strike="noStrike" cap="none">
                <a:solidFill>
                  <a:schemeClr val="accent2"/>
                </a:solidFill>
                <a:latin typeface="Arial Narrow"/>
                <a:ea typeface="Arial Narrow"/>
                <a:cs typeface="Arial Narrow"/>
                <a:sym typeface="Arial Narrow"/>
              </a:rPr>
              <a:t>heroin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23F4F"/>
              </a:buClr>
              <a:buSzPts val="1400"/>
              <a:buFont typeface="Arial"/>
              <a:buChar char="•"/>
            </a:pPr>
            <a:r>
              <a:rPr lang="en-US" sz="1400" b="1" i="0" u="none" strike="noStrike" cap="none">
                <a:solidFill>
                  <a:schemeClr val="dk1"/>
                </a:solidFill>
                <a:latin typeface="Century Gothic"/>
                <a:ea typeface="Century Gothic"/>
                <a:cs typeface="Century Gothic"/>
                <a:sym typeface="Century Gothic"/>
              </a:rPr>
              <a:t>agonist at k r. &amp; antagonist at µ r.  →</a:t>
            </a:r>
            <a:r>
              <a:rPr lang="en-US" sz="1400" b="1" i="0" u="none" strike="noStrike" cap="none">
                <a:solidFill>
                  <a:srgbClr val="323F4F"/>
                </a:solidFill>
                <a:latin typeface="Century Gothic"/>
                <a:ea typeface="Century Gothic"/>
                <a:cs typeface="Century Gothic"/>
                <a:sym typeface="Century Gothic"/>
              </a:rPr>
              <a:t> </a:t>
            </a:r>
            <a:r>
              <a:rPr lang="en-US" sz="1400" b="1" i="0" u="none" strike="noStrike" cap="none">
                <a:solidFill>
                  <a:schemeClr val="accent2"/>
                </a:solidFill>
                <a:latin typeface="Arial Narrow"/>
                <a:ea typeface="Arial Narrow"/>
                <a:cs typeface="Arial Narrow"/>
                <a:sym typeface="Arial Narrow"/>
              </a:rPr>
              <a:t>Pentazocine</a:t>
            </a:r>
            <a:endParaRPr sz="1400" b="1" i="0" u="none" strike="noStrike" cap="none">
              <a:solidFill>
                <a:schemeClr val="accent2"/>
              </a:solidFill>
              <a:latin typeface="Arial Narrow"/>
              <a:ea typeface="Arial Narrow"/>
              <a:cs typeface="Arial Narrow"/>
              <a:sym typeface="Arial Narrow"/>
            </a:endParaRPr>
          </a:p>
        </p:txBody>
      </p:sp>
      <p:cxnSp>
        <p:nvCxnSpPr>
          <p:cNvPr id="152" name="Google Shape;152;p15"/>
          <p:cNvCxnSpPr/>
          <p:nvPr/>
        </p:nvCxnSpPr>
        <p:spPr>
          <a:xfrm rot="10800000">
            <a:off x="327468" y="5984315"/>
            <a:ext cx="0" cy="2810265"/>
          </a:xfrm>
          <a:prstGeom prst="straightConnector1">
            <a:avLst/>
          </a:prstGeom>
          <a:noFill/>
          <a:ln w="9525" cap="flat" cmpd="sng">
            <a:solidFill>
              <a:schemeClr val="accent1"/>
            </a:solidFill>
            <a:prstDash val="solid"/>
            <a:miter lim="800000"/>
            <a:headEnd type="none" w="sm" len="sm"/>
            <a:tailEnd type="none" w="sm" len="sm"/>
          </a:ln>
        </p:spPr>
      </p:cxnSp>
      <p:cxnSp>
        <p:nvCxnSpPr>
          <p:cNvPr id="153" name="Google Shape;153;p15"/>
          <p:cNvCxnSpPr/>
          <p:nvPr/>
        </p:nvCxnSpPr>
        <p:spPr>
          <a:xfrm>
            <a:off x="327468" y="6570503"/>
            <a:ext cx="208361" cy="0"/>
          </a:xfrm>
          <a:prstGeom prst="straightConnector1">
            <a:avLst/>
          </a:prstGeom>
          <a:noFill/>
          <a:ln w="9525" cap="flat" cmpd="sng">
            <a:solidFill>
              <a:schemeClr val="accent1"/>
            </a:solidFill>
            <a:prstDash val="solid"/>
            <a:miter lim="800000"/>
            <a:headEnd type="none" w="sm" len="sm"/>
            <a:tailEnd type="none" w="sm" len="sm"/>
          </a:ln>
        </p:spPr>
      </p:cxnSp>
      <p:sp>
        <p:nvSpPr>
          <p:cNvPr id="154" name="Google Shape;154;p15"/>
          <p:cNvSpPr/>
          <p:nvPr/>
        </p:nvSpPr>
        <p:spPr>
          <a:xfrm>
            <a:off x="502931" y="6304842"/>
            <a:ext cx="1409249" cy="531321"/>
          </a:xfrm>
          <a:prstGeom prst="round2DiagRect">
            <a:avLst>
              <a:gd name="adj1" fmla="val 16667"/>
              <a:gd name="adj2" fmla="val 0"/>
            </a:avLst>
          </a:prstGeom>
          <a:solidFill>
            <a:srgbClr val="E1EFD8"/>
          </a:solidFill>
          <a:ln w="9525" cap="flat" cmpd="sng">
            <a:solidFill>
              <a:srgbClr val="1D5B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entury Gothic"/>
                <a:ea typeface="Century Gothic"/>
                <a:cs typeface="Century Gothic"/>
                <a:sym typeface="Century Gothic"/>
              </a:rPr>
              <a:t>Their source </a:t>
            </a:r>
            <a:endParaRPr sz="1400" b="0" i="0" u="none" strike="noStrike" cap="none">
              <a:solidFill>
                <a:schemeClr val="dk1"/>
              </a:solidFill>
              <a:latin typeface="Arial"/>
              <a:ea typeface="Arial"/>
              <a:cs typeface="Arial"/>
              <a:sym typeface="Arial"/>
            </a:endParaRPr>
          </a:p>
        </p:txBody>
      </p:sp>
      <p:cxnSp>
        <p:nvCxnSpPr>
          <p:cNvPr id="155" name="Google Shape;155;p15"/>
          <p:cNvCxnSpPr/>
          <p:nvPr/>
        </p:nvCxnSpPr>
        <p:spPr>
          <a:xfrm>
            <a:off x="327468" y="7773470"/>
            <a:ext cx="208361" cy="0"/>
          </a:xfrm>
          <a:prstGeom prst="straightConnector1">
            <a:avLst/>
          </a:prstGeom>
          <a:noFill/>
          <a:ln w="9525" cap="flat" cmpd="sng">
            <a:solidFill>
              <a:schemeClr val="accent1"/>
            </a:solidFill>
            <a:prstDash val="solid"/>
            <a:miter lim="800000"/>
            <a:headEnd type="none" w="sm" len="sm"/>
            <a:tailEnd type="none" w="sm" len="sm"/>
          </a:ln>
        </p:spPr>
      </p:cxnSp>
      <p:sp>
        <p:nvSpPr>
          <p:cNvPr id="156" name="Google Shape;156;p15"/>
          <p:cNvSpPr/>
          <p:nvPr/>
        </p:nvSpPr>
        <p:spPr>
          <a:xfrm>
            <a:off x="502931" y="7503650"/>
            <a:ext cx="2424331" cy="539641"/>
          </a:xfrm>
          <a:prstGeom prst="round2DiagRect">
            <a:avLst>
              <a:gd name="adj1" fmla="val 16667"/>
              <a:gd name="adj2" fmla="val 0"/>
            </a:avLst>
          </a:prstGeom>
          <a:solidFill>
            <a:srgbClr val="E1EFD8"/>
          </a:solidFill>
          <a:ln w="9525" cap="flat" cmpd="sng">
            <a:solidFill>
              <a:srgbClr val="1D5B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entury Gothic"/>
                <a:ea typeface="Century Gothic"/>
                <a:cs typeface="Century Gothic"/>
                <a:sym typeface="Century Gothic"/>
              </a:rPr>
              <a:t>agonistic/ antagonistic actions</a:t>
            </a:r>
            <a:endParaRPr sz="1400" b="0" i="0" u="none" strike="noStrike" cap="none">
              <a:solidFill>
                <a:schemeClr val="dk1"/>
              </a:solidFill>
              <a:latin typeface="Arial"/>
              <a:ea typeface="Arial"/>
              <a:cs typeface="Arial"/>
              <a:sym typeface="Arial"/>
            </a:endParaRPr>
          </a:p>
        </p:txBody>
      </p:sp>
      <p:cxnSp>
        <p:nvCxnSpPr>
          <p:cNvPr id="157" name="Google Shape;157;p15"/>
          <p:cNvCxnSpPr/>
          <p:nvPr/>
        </p:nvCxnSpPr>
        <p:spPr>
          <a:xfrm>
            <a:off x="315523" y="8794580"/>
            <a:ext cx="208361" cy="0"/>
          </a:xfrm>
          <a:prstGeom prst="straightConnector1">
            <a:avLst/>
          </a:prstGeom>
          <a:noFill/>
          <a:ln w="9525" cap="flat" cmpd="sng">
            <a:solidFill>
              <a:schemeClr val="accent1"/>
            </a:solidFill>
            <a:prstDash val="solid"/>
            <a:miter lim="800000"/>
            <a:headEnd type="none" w="sm" len="sm"/>
            <a:tailEnd type="none" w="sm" len="sm"/>
          </a:ln>
        </p:spPr>
      </p:cxnSp>
      <p:sp>
        <p:nvSpPr>
          <p:cNvPr id="158" name="Google Shape;158;p15"/>
          <p:cNvSpPr/>
          <p:nvPr/>
        </p:nvSpPr>
        <p:spPr>
          <a:xfrm>
            <a:off x="502931" y="8485919"/>
            <a:ext cx="2193020" cy="617322"/>
          </a:xfrm>
          <a:prstGeom prst="round2DiagRect">
            <a:avLst>
              <a:gd name="adj1" fmla="val 16667"/>
              <a:gd name="adj2" fmla="val 0"/>
            </a:avLst>
          </a:prstGeom>
          <a:solidFill>
            <a:srgbClr val="E1EFD8"/>
          </a:solidFill>
          <a:ln w="9525" cap="flat" cmpd="sng">
            <a:solidFill>
              <a:srgbClr val="1D5B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entury Gothic"/>
                <a:ea typeface="Century Gothic"/>
                <a:cs typeface="Century Gothic"/>
                <a:sym typeface="Century Gothic"/>
              </a:rPr>
              <a:t>Their specificity of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entury Gothic"/>
                <a:ea typeface="Century Gothic"/>
                <a:cs typeface="Century Gothic"/>
                <a:sym typeface="Century Gothic"/>
              </a:rPr>
              <a:t>action on receptors</a:t>
            </a:r>
            <a:endParaRPr sz="1400" b="0" i="0" u="none" strike="noStrike" cap="none">
              <a:solidFill>
                <a:schemeClr val="dk1"/>
              </a:solidFill>
              <a:latin typeface="Arial"/>
              <a:ea typeface="Arial"/>
              <a:cs typeface="Arial"/>
              <a:sym typeface="Arial"/>
            </a:endParaRPr>
          </a:p>
        </p:txBody>
      </p:sp>
      <p:sp>
        <p:nvSpPr>
          <p:cNvPr id="159" name="Google Shape;159;p15"/>
          <p:cNvSpPr/>
          <p:nvPr/>
        </p:nvSpPr>
        <p:spPr>
          <a:xfrm rot="5148367" flipH="1">
            <a:off x="3865455" y="3348493"/>
            <a:ext cx="572529" cy="1120505"/>
          </a:xfrm>
          <a:custGeom>
            <a:avLst/>
            <a:gdLst/>
            <a:ahLst/>
            <a:cxnLst/>
            <a:rect l="l" t="t" r="r" b="b"/>
            <a:pathLst>
              <a:path w="1848738" h="2920115" extrusionOk="0">
                <a:moveTo>
                  <a:pt x="1194884" y="0"/>
                </a:moveTo>
                <a:cubicBezTo>
                  <a:pt x="559126" y="547047"/>
                  <a:pt x="-76632" y="1094095"/>
                  <a:pt x="7529" y="1351128"/>
                </a:cubicBezTo>
                <a:cubicBezTo>
                  <a:pt x="91690" y="1608161"/>
                  <a:pt x="1406424" y="1296537"/>
                  <a:pt x="1699851" y="1542197"/>
                </a:cubicBezTo>
                <a:cubicBezTo>
                  <a:pt x="1993278" y="1787857"/>
                  <a:pt x="1761266" y="2611272"/>
                  <a:pt x="1768090" y="2825087"/>
                </a:cubicBezTo>
                <a:cubicBezTo>
                  <a:pt x="1774914" y="3038902"/>
                  <a:pt x="1740795" y="2825087"/>
                  <a:pt x="1740795" y="2825087"/>
                </a:cubicBezTo>
                <a:lnTo>
                  <a:pt x="1740795" y="2825087"/>
                </a:lnTo>
              </a:path>
            </a:pathLst>
          </a:custGeom>
          <a:noFill/>
          <a:ln w="19050" cap="flat" cmpd="sng">
            <a:solidFill>
              <a:srgbClr val="3BB8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nvGrpSpPr>
          <p:cNvPr id="160" name="Google Shape;160;p15"/>
          <p:cNvGrpSpPr/>
          <p:nvPr/>
        </p:nvGrpSpPr>
        <p:grpSpPr>
          <a:xfrm>
            <a:off x="294570" y="2179431"/>
            <a:ext cx="1404176" cy="673927"/>
            <a:chOff x="376509" y="1354108"/>
            <a:chExt cx="1404176" cy="673927"/>
          </a:xfrm>
        </p:grpSpPr>
        <p:sp>
          <p:nvSpPr>
            <p:cNvPr id="161" name="Google Shape;161;p15"/>
            <p:cNvSpPr/>
            <p:nvPr/>
          </p:nvSpPr>
          <p:spPr>
            <a:xfrm>
              <a:off x="376509" y="1354108"/>
              <a:ext cx="1404176" cy="673927"/>
            </a:xfrm>
            <a:prstGeom prst="round2DiagRect">
              <a:avLst>
                <a:gd name="adj1" fmla="val 16667"/>
                <a:gd name="adj2" fmla="val 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5"/>
            <p:cNvSpPr txBox="1"/>
            <p:nvPr/>
          </p:nvSpPr>
          <p:spPr>
            <a:xfrm>
              <a:off x="409407" y="1387006"/>
              <a:ext cx="1338380" cy="608131"/>
            </a:xfrm>
            <a:prstGeom prst="rect">
              <a:avLst/>
            </a:prstGeom>
            <a:noFill/>
            <a:ln>
              <a:noFill/>
            </a:ln>
          </p:spPr>
          <p:txBody>
            <a:bodyPr spcFirstLastPara="1" wrap="square" lIns="11425" tIns="11425" rIns="11425" bIns="11425" anchor="ctr" anchorCtr="0">
              <a:noAutofit/>
            </a:bodyPr>
            <a:lstStyle/>
            <a:p>
              <a:pPr marL="0" marR="0" lvl="0" indent="0" algn="ctr" rtl="1">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NSAIDs</a:t>
              </a:r>
              <a:endParaRPr sz="1800" b="1" i="0" u="none" strike="noStrike" cap="none">
                <a:solidFill>
                  <a:schemeClr val="lt1"/>
                </a:solidFill>
                <a:latin typeface="Century Gothic"/>
                <a:ea typeface="Century Gothic"/>
                <a:cs typeface="Century Gothic"/>
                <a:sym typeface="Century Gothic"/>
              </a:endParaRPr>
            </a:p>
          </p:txBody>
        </p:sp>
      </p:grpSp>
      <p:sp>
        <p:nvSpPr>
          <p:cNvPr id="163" name="Google Shape;163;p15"/>
          <p:cNvSpPr/>
          <p:nvPr/>
        </p:nvSpPr>
        <p:spPr>
          <a:xfrm>
            <a:off x="147150" y="746575"/>
            <a:ext cx="3685200" cy="1306200"/>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04800" algn="l" rtl="0">
              <a:lnSpc>
                <a:spcPct val="100000"/>
              </a:lnSpc>
              <a:spcBef>
                <a:spcPts val="0"/>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 </a:t>
            </a:r>
            <a:r>
              <a:rPr lang="en-US" sz="1200" b="1" i="0" u="none" strike="noStrike" cap="none">
                <a:solidFill>
                  <a:schemeClr val="dk1"/>
                </a:solidFill>
                <a:latin typeface="Century Gothic"/>
                <a:ea typeface="Century Gothic"/>
                <a:cs typeface="Century Gothic"/>
                <a:sym typeface="Century Gothic"/>
              </a:rPr>
              <a:t>1st</a:t>
            </a:r>
            <a:r>
              <a:rPr lang="en-US" sz="1200" b="0" i="0" u="none" strike="noStrike" cap="none">
                <a:solidFill>
                  <a:schemeClr val="dk1"/>
                </a:solidFill>
                <a:latin typeface="Century Gothic"/>
                <a:ea typeface="Century Gothic"/>
                <a:cs typeface="Century Gothic"/>
                <a:sym typeface="Century Gothic"/>
              </a:rPr>
              <a:t> class of drugs used.</a:t>
            </a:r>
            <a:endParaRPr sz="14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Prevent the formation of the</a:t>
            </a:r>
            <a:r>
              <a:rPr lang="en-US" sz="1200">
                <a:solidFill>
                  <a:schemeClr val="dk1"/>
                </a:solidFill>
                <a:latin typeface="Century Gothic"/>
                <a:ea typeface="Century Gothic"/>
                <a:cs typeface="Century Gothic"/>
                <a:sym typeface="Century Gothic"/>
              </a:rPr>
              <a:t> </a:t>
            </a:r>
            <a:r>
              <a:rPr lang="en-US" sz="1200" b="0" i="0" u="none" strike="noStrike" cap="none">
                <a:solidFill>
                  <a:schemeClr val="dk1"/>
                </a:solidFill>
                <a:latin typeface="Century Gothic"/>
                <a:ea typeface="Century Gothic"/>
                <a:cs typeface="Century Gothic"/>
                <a:sym typeface="Century Gothic"/>
              </a:rPr>
              <a:t>nociceptive</a:t>
            </a:r>
            <a:r>
              <a:rPr lang="en-US" sz="1200">
                <a:solidFill>
                  <a:schemeClr val="dk1"/>
                </a:solidFill>
                <a:latin typeface="Century Gothic"/>
                <a:ea typeface="Century Gothic"/>
                <a:cs typeface="Century Gothic"/>
                <a:sym typeface="Century Gothic"/>
              </a:rPr>
              <a:t> </a:t>
            </a:r>
            <a:r>
              <a:rPr lang="en-US" sz="1200" b="0" i="0" u="none" strike="noStrike" cap="none">
                <a:solidFill>
                  <a:schemeClr val="dk1"/>
                </a:solidFill>
                <a:latin typeface="Century Gothic"/>
                <a:ea typeface="Century Gothic"/>
                <a:cs typeface="Century Gothic"/>
                <a:sym typeface="Century Gothic"/>
              </a:rPr>
              <a:t>mediators. </a:t>
            </a:r>
            <a:endParaRPr sz="14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Decrease opioid use by 30%.</a:t>
            </a:r>
            <a:endParaRPr sz="14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Century Gothic"/>
              <a:buChar char="●"/>
            </a:pPr>
            <a:r>
              <a:rPr lang="en-US" sz="1200" b="1" i="0" u="none" strike="noStrike" cap="none">
                <a:solidFill>
                  <a:schemeClr val="dk1"/>
                </a:solidFill>
                <a:latin typeface="Century Gothic"/>
                <a:ea typeface="Century Gothic"/>
                <a:cs typeface="Century Gothic"/>
                <a:sym typeface="Century Gothic"/>
              </a:rPr>
              <a:t>Neither cause tolerance or dependence</a:t>
            </a:r>
            <a:r>
              <a:rPr lang="en-US" sz="1200" b="0" i="0" u="none" strike="noStrike" cap="none">
                <a:solidFill>
                  <a:schemeClr val="dk1"/>
                </a:solidFill>
                <a:latin typeface="Century Gothic"/>
                <a:ea typeface="Century Gothic"/>
                <a:cs typeface="Century Gothic"/>
                <a:sym typeface="Century Gothic"/>
              </a:rPr>
              <a:t>.</a:t>
            </a:r>
            <a:endParaRPr sz="14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Has a ceiling effect to analgesia.</a:t>
            </a:r>
            <a:endParaRPr sz="1400" b="0" i="0" u="none" strike="noStrike" cap="none">
              <a:solidFill>
                <a:schemeClr val="dk1"/>
              </a:solidFill>
              <a:latin typeface="Arial"/>
              <a:ea typeface="Arial"/>
              <a:cs typeface="Arial"/>
              <a:sym typeface="Arial"/>
            </a:endParaRPr>
          </a:p>
        </p:txBody>
      </p:sp>
      <p:sp>
        <p:nvSpPr>
          <p:cNvPr id="164" name="Google Shape;164;p15"/>
          <p:cNvSpPr/>
          <p:nvPr/>
        </p:nvSpPr>
        <p:spPr>
          <a:xfrm rot="1459675">
            <a:off x="458839" y="3889288"/>
            <a:ext cx="737553" cy="796765"/>
          </a:xfrm>
          <a:custGeom>
            <a:avLst/>
            <a:gdLst/>
            <a:ahLst/>
            <a:cxnLst/>
            <a:rect l="l" t="t" r="r" b="b"/>
            <a:pathLst>
              <a:path w="1828055" h="1953324" extrusionOk="0">
                <a:moveTo>
                  <a:pt x="435983" y="0"/>
                </a:moveTo>
                <a:cubicBezTo>
                  <a:pt x="188049" y="560695"/>
                  <a:pt x="-59885" y="1121391"/>
                  <a:pt x="12903" y="1392072"/>
                </a:cubicBezTo>
                <a:cubicBezTo>
                  <a:pt x="85691" y="1662753"/>
                  <a:pt x="672545" y="1530824"/>
                  <a:pt x="872712" y="1624084"/>
                </a:cubicBezTo>
                <a:cubicBezTo>
                  <a:pt x="1072879" y="1717344"/>
                  <a:pt x="1054682" y="1928884"/>
                  <a:pt x="1213906" y="1951630"/>
                </a:cubicBezTo>
                <a:cubicBezTo>
                  <a:pt x="1373130" y="1974376"/>
                  <a:pt x="1828055" y="1760561"/>
                  <a:pt x="1828055" y="1760561"/>
                </a:cubicBezTo>
                <a:lnTo>
                  <a:pt x="1828055" y="1760561"/>
                </a:lnTo>
              </a:path>
            </a:pathLst>
          </a:custGeom>
          <a:noFill/>
          <a:ln w="19050" cap="flat" cmpd="sng">
            <a:solidFill>
              <a:srgbClr val="3BB8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 name="Google Shape;165;p15"/>
          <p:cNvSpPr/>
          <p:nvPr/>
        </p:nvSpPr>
        <p:spPr>
          <a:xfrm>
            <a:off x="1718966" y="2470746"/>
            <a:ext cx="1241946" cy="1078173"/>
          </a:xfrm>
          <a:custGeom>
            <a:avLst/>
            <a:gdLst/>
            <a:ahLst/>
            <a:cxnLst/>
            <a:rect l="l" t="t" r="r" b="b"/>
            <a:pathLst>
              <a:path w="1241946" h="1078173" extrusionOk="0">
                <a:moveTo>
                  <a:pt x="1241946" y="1078173"/>
                </a:moveTo>
                <a:cubicBezTo>
                  <a:pt x="1014483" y="934871"/>
                  <a:pt x="787020" y="791569"/>
                  <a:pt x="696035" y="641444"/>
                </a:cubicBezTo>
                <a:cubicBezTo>
                  <a:pt x="605050" y="491319"/>
                  <a:pt x="812041" y="284327"/>
                  <a:pt x="696035" y="177420"/>
                </a:cubicBezTo>
                <a:cubicBezTo>
                  <a:pt x="580029" y="70513"/>
                  <a:pt x="290014" y="35256"/>
                  <a:pt x="0" y="0"/>
                </a:cubicBezTo>
              </a:path>
            </a:pathLst>
          </a:custGeom>
          <a:noFill/>
          <a:ln w="19050" cap="flat" cmpd="sng">
            <a:solidFill>
              <a:srgbClr val="3BB8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 name="Google Shape;166;p15"/>
          <p:cNvSpPr/>
          <p:nvPr/>
        </p:nvSpPr>
        <p:spPr>
          <a:xfrm>
            <a:off x="502931" y="3319400"/>
            <a:ext cx="3329481" cy="723093"/>
          </a:xfrm>
          <a:prstGeom prst="roundRect">
            <a:avLst>
              <a:gd name="adj" fmla="val 16667"/>
            </a:avLst>
          </a:prstGeom>
          <a:solidFill>
            <a:srgbClr val="3BB8B3"/>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entury Gothic"/>
                <a:ea typeface="Century Gothic"/>
                <a:cs typeface="Century Gothic"/>
                <a:sym typeface="Century Gothic"/>
              </a:rPr>
              <a:t>Drugs used in management of pain</a:t>
            </a:r>
            <a:endParaRPr sz="2200" b="1" i="0" u="none" strike="noStrike" cap="none">
              <a:solidFill>
                <a:schemeClr val="lt1"/>
              </a:solidFill>
              <a:latin typeface="Century Gothic"/>
              <a:ea typeface="Century Gothic"/>
              <a:cs typeface="Century Gothic"/>
              <a:sym typeface="Century Gothic"/>
            </a:endParaRPr>
          </a:p>
        </p:txBody>
      </p:sp>
      <p:cxnSp>
        <p:nvCxnSpPr>
          <p:cNvPr id="167" name="Google Shape;167;p15"/>
          <p:cNvCxnSpPr>
            <a:stCxn id="154" idx="2"/>
          </p:cNvCxnSpPr>
          <p:nvPr/>
        </p:nvCxnSpPr>
        <p:spPr>
          <a:xfrm>
            <a:off x="502931" y="6570503"/>
            <a:ext cx="0" cy="320400"/>
          </a:xfrm>
          <a:prstGeom prst="straightConnector1">
            <a:avLst/>
          </a:prstGeom>
          <a:noFill/>
          <a:ln w="19050" cap="flat" cmpd="sng">
            <a:solidFill>
              <a:schemeClr val="accent1"/>
            </a:solidFill>
            <a:prstDash val="solid"/>
            <a:miter lim="800000"/>
            <a:headEnd type="none" w="sm" len="sm"/>
            <a:tailEnd type="none" w="sm" len="sm"/>
          </a:ln>
        </p:spPr>
      </p:cxnSp>
      <p:cxnSp>
        <p:nvCxnSpPr>
          <p:cNvPr id="168" name="Google Shape;168;p15"/>
          <p:cNvCxnSpPr>
            <a:stCxn id="152" idx="0"/>
          </p:cNvCxnSpPr>
          <p:nvPr/>
        </p:nvCxnSpPr>
        <p:spPr>
          <a:xfrm rot="10800000" flipH="1">
            <a:off x="2562188" y="4739496"/>
            <a:ext cx="648600" cy="4800"/>
          </a:xfrm>
          <a:prstGeom prst="straightConnector1">
            <a:avLst/>
          </a:prstGeom>
          <a:noFill/>
          <a:ln w="19050" cap="flat" cmpd="sng">
            <a:solidFill>
              <a:schemeClr val="accent1"/>
            </a:solidFill>
            <a:prstDash val="solid"/>
            <a:miter lim="800000"/>
            <a:headEnd type="none" w="sm" len="sm"/>
            <a:tailEnd type="none" w="sm" len="sm"/>
          </a:ln>
        </p:spPr>
      </p:cxnSp>
      <p:sp>
        <p:nvSpPr>
          <p:cNvPr id="169" name="Google Shape;169;p15"/>
          <p:cNvSpPr/>
          <p:nvPr/>
        </p:nvSpPr>
        <p:spPr>
          <a:xfrm>
            <a:off x="2927262" y="4347386"/>
            <a:ext cx="1519637" cy="961006"/>
          </a:xfrm>
          <a:prstGeom prst="round2DiagRect">
            <a:avLst>
              <a:gd name="adj1" fmla="val 16667"/>
              <a:gd name="adj2" fmla="val 0"/>
            </a:avLst>
          </a:prstGeom>
          <a:solidFill>
            <a:srgbClr val="D4F2F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RECEPTORS</a:t>
            </a:r>
            <a:r>
              <a:rPr lang="en-US" sz="1600" b="0" i="0" u="none" strike="noStrike" cap="none">
                <a:solidFill>
                  <a:schemeClr val="dk1"/>
                </a:solidFill>
                <a:latin typeface="Century Gothic"/>
                <a:ea typeface="Century Gothic"/>
                <a:cs typeface="Century Gothic"/>
                <a:sym typeface="Century Gothic"/>
              </a:rPr>
              <a:t> (G-protein coupled r.)</a:t>
            </a:r>
            <a:endParaRPr sz="1600" b="0" i="0" u="none" strike="noStrike" cap="none">
              <a:solidFill>
                <a:schemeClr val="dk1"/>
              </a:solidFill>
              <a:latin typeface="Century Gothic"/>
              <a:ea typeface="Century Gothic"/>
              <a:cs typeface="Century Gothic"/>
              <a:sym typeface="Century Gothic"/>
            </a:endParaRPr>
          </a:p>
        </p:txBody>
      </p:sp>
      <p:sp>
        <p:nvSpPr>
          <p:cNvPr id="170" name="Google Shape;170;p15"/>
          <p:cNvSpPr/>
          <p:nvPr/>
        </p:nvSpPr>
        <p:spPr>
          <a:xfrm>
            <a:off x="4308935" y="4626779"/>
            <a:ext cx="1308094" cy="784591"/>
          </a:xfrm>
          <a:prstGeom prst="roundRect">
            <a:avLst>
              <a:gd name="adj" fmla="val 16667"/>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l" rtl="0">
              <a:lnSpc>
                <a:spcPct val="100000"/>
              </a:lnSpc>
              <a:spcBef>
                <a:spcPts val="0"/>
              </a:spcBef>
              <a:spcAft>
                <a:spcPts val="0"/>
              </a:spcAft>
              <a:buClr>
                <a:schemeClr val="dk1"/>
              </a:buClr>
              <a:buSzPts val="1200"/>
              <a:buFont typeface="Century Gothic"/>
              <a:buAutoNum type="arabicPeriod"/>
            </a:pPr>
            <a:r>
              <a:rPr lang="en-US" sz="1200" b="1" i="0" u="none" strike="noStrike" cap="none">
                <a:solidFill>
                  <a:schemeClr val="dk1"/>
                </a:solidFill>
                <a:latin typeface="Century Gothic"/>
                <a:ea typeface="Century Gothic"/>
                <a:cs typeface="Century Gothic"/>
                <a:sym typeface="Century Gothic"/>
              </a:rPr>
              <a:t>Mu (µ).</a:t>
            </a:r>
            <a:endParaRPr sz="14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Century Gothic"/>
              <a:buAutoNum type="arabicPeriod"/>
            </a:pPr>
            <a:r>
              <a:rPr lang="en-US" sz="1200" b="1" i="0" u="none" strike="noStrike" cap="none">
                <a:solidFill>
                  <a:schemeClr val="dk1"/>
                </a:solidFill>
                <a:latin typeface="Century Gothic"/>
                <a:ea typeface="Century Gothic"/>
                <a:cs typeface="Century Gothic"/>
                <a:sym typeface="Century Gothic"/>
              </a:rPr>
              <a:t>Kappa (ĸ).</a:t>
            </a:r>
            <a:endParaRPr sz="14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Century Gothic"/>
              <a:buAutoNum type="arabicPeriod"/>
            </a:pPr>
            <a:r>
              <a:rPr lang="en-US" sz="1200" b="1" i="0" u="none" strike="noStrike" cap="none">
                <a:solidFill>
                  <a:schemeClr val="dk1"/>
                </a:solidFill>
                <a:latin typeface="Century Gothic"/>
                <a:ea typeface="Century Gothic"/>
                <a:cs typeface="Century Gothic"/>
                <a:sym typeface="Century Gothic"/>
              </a:rPr>
              <a:t>Delta (δ).</a:t>
            </a:r>
            <a:endParaRPr sz="14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Century Gothic"/>
              <a:buAutoNum type="arabicPeriod"/>
            </a:pPr>
            <a:r>
              <a:rPr lang="en-US" sz="1200" b="1" i="0" u="none" strike="noStrike" cap="none">
                <a:solidFill>
                  <a:schemeClr val="dk1"/>
                </a:solidFill>
                <a:latin typeface="Century Gothic"/>
                <a:ea typeface="Century Gothic"/>
                <a:cs typeface="Century Gothic"/>
                <a:sym typeface="Century Gothic"/>
              </a:rPr>
              <a:t>ORL-1.</a:t>
            </a:r>
            <a:endParaRPr sz="1400" b="0" i="0" u="none" strike="noStrike" cap="none">
              <a:solidFill>
                <a:schemeClr val="dk1"/>
              </a:solidFill>
              <a:latin typeface="Arial"/>
              <a:ea typeface="Arial"/>
              <a:cs typeface="Arial"/>
              <a:sym typeface="Arial"/>
            </a:endParaRPr>
          </a:p>
        </p:txBody>
      </p:sp>
      <p:sp>
        <p:nvSpPr>
          <p:cNvPr id="171" name="Google Shape;171;p15"/>
          <p:cNvSpPr/>
          <p:nvPr/>
        </p:nvSpPr>
        <p:spPr>
          <a:xfrm>
            <a:off x="207954" y="5325817"/>
            <a:ext cx="2226151" cy="658498"/>
          </a:xfrm>
          <a:prstGeom prst="round2DiagRect">
            <a:avLst>
              <a:gd name="adj1" fmla="val 16667"/>
              <a:gd name="adj2" fmla="val 0"/>
            </a:avLst>
          </a:prstGeom>
          <a:solidFill>
            <a:srgbClr val="D4F2F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Classification </a:t>
            </a:r>
            <a:r>
              <a:rPr lang="en-US" sz="1600">
                <a:solidFill>
                  <a:schemeClr val="dk1"/>
                </a:solidFill>
                <a:latin typeface="Century Gothic"/>
                <a:ea typeface="Century Gothic"/>
                <a:cs typeface="Century Gothic"/>
                <a:sym typeface="Century Gothic"/>
              </a:rPr>
              <a:t>(according to)</a:t>
            </a:r>
            <a:endParaRPr sz="1600" i="0" u="none" strike="noStrike" cap="none">
              <a:solidFill>
                <a:schemeClr val="dk1"/>
              </a:solidFill>
              <a:latin typeface="Century Gothic"/>
              <a:ea typeface="Century Gothic"/>
              <a:cs typeface="Century Gothic"/>
              <a:sym typeface="Century Gothic"/>
            </a:endParaRPr>
          </a:p>
        </p:txBody>
      </p:sp>
      <p:sp>
        <p:nvSpPr>
          <p:cNvPr id="172" name="Google Shape;172;p15"/>
          <p:cNvSpPr txBox="1">
            <a:spLocks noGrp="1"/>
          </p:cNvSpPr>
          <p:nvPr>
            <p:ph type="sldNum" idx="12"/>
          </p:nvPr>
        </p:nvSpPr>
        <p:spPr>
          <a:xfrm>
            <a:off x="5283396" y="9465647"/>
            <a:ext cx="1543050" cy="52740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E95A0"/>
                </a:solidFill>
                <a:latin typeface="Century Gothic"/>
                <a:ea typeface="Century Gothic"/>
                <a:cs typeface="Century Gothic"/>
                <a:sym typeface="Century Gothic"/>
              </a:rPr>
              <a:t>2</a:t>
            </a:fld>
            <a:endParaRPr sz="900" b="0" i="0" u="none" strike="noStrike" cap="none">
              <a:solidFill>
                <a:srgbClr val="8E95A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400"/>
              <a:buFont typeface="Arial"/>
              <a:buNone/>
            </a:pPr>
            <a:r>
              <a:rPr lang="en-US" sz="2400" b="1">
                <a:solidFill>
                  <a:schemeClr val="lt1"/>
                </a:solidFill>
                <a:latin typeface="Century Gothic"/>
                <a:ea typeface="Century Gothic"/>
                <a:cs typeface="Century Gothic"/>
                <a:sym typeface="Century Gothic"/>
              </a:rPr>
              <a:t>Opioids</a:t>
            </a:r>
            <a:endParaRPr sz="2400" b="1">
              <a:solidFill>
                <a:schemeClr val="lt1"/>
              </a:solidFill>
              <a:latin typeface="Century Gothic"/>
              <a:ea typeface="Century Gothic"/>
              <a:cs typeface="Century Gothic"/>
              <a:sym typeface="Century Gothic"/>
            </a:endParaRPr>
          </a:p>
        </p:txBody>
      </p:sp>
      <p:grpSp>
        <p:nvGrpSpPr>
          <p:cNvPr id="179" name="Google Shape;179;p16"/>
          <p:cNvGrpSpPr/>
          <p:nvPr/>
        </p:nvGrpSpPr>
        <p:grpSpPr>
          <a:xfrm>
            <a:off x="149250" y="1970712"/>
            <a:ext cx="6455726" cy="4194463"/>
            <a:chOff x="610426" y="-306557"/>
            <a:chExt cx="5305931" cy="3798300"/>
          </a:xfrm>
        </p:grpSpPr>
        <p:sp>
          <p:nvSpPr>
            <p:cNvPr id="180" name="Google Shape;180;p16"/>
            <p:cNvSpPr/>
            <p:nvPr/>
          </p:nvSpPr>
          <p:spPr>
            <a:xfrm>
              <a:off x="3023495" y="2877765"/>
              <a:ext cx="330567"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6"/>
            <p:cNvSpPr txBox="1"/>
            <p:nvPr/>
          </p:nvSpPr>
          <p:spPr>
            <a:xfrm>
              <a:off x="3180515" y="2915221"/>
              <a:ext cx="16528" cy="16528"/>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82" name="Google Shape;182;p16"/>
            <p:cNvSpPr/>
            <p:nvPr/>
          </p:nvSpPr>
          <p:spPr>
            <a:xfrm>
              <a:off x="1040090" y="1781636"/>
              <a:ext cx="330567" cy="114184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6"/>
            <p:cNvSpPr txBox="1"/>
            <p:nvPr/>
          </p:nvSpPr>
          <p:spPr>
            <a:xfrm>
              <a:off x="1175655" y="2322842"/>
              <a:ext cx="59436" cy="59436"/>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84" name="Google Shape;184;p16"/>
            <p:cNvSpPr/>
            <p:nvPr/>
          </p:nvSpPr>
          <p:spPr>
            <a:xfrm>
              <a:off x="3023495" y="2098414"/>
              <a:ext cx="330567"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6"/>
            <p:cNvSpPr txBox="1"/>
            <p:nvPr/>
          </p:nvSpPr>
          <p:spPr>
            <a:xfrm>
              <a:off x="3180515" y="2135870"/>
              <a:ext cx="16528" cy="16528"/>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86" name="Google Shape;186;p16"/>
            <p:cNvSpPr/>
            <p:nvPr/>
          </p:nvSpPr>
          <p:spPr>
            <a:xfrm>
              <a:off x="1040090" y="1781636"/>
              <a:ext cx="330567" cy="36249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6"/>
            <p:cNvSpPr txBox="1"/>
            <p:nvPr/>
          </p:nvSpPr>
          <p:spPr>
            <a:xfrm>
              <a:off x="1193109" y="1950620"/>
              <a:ext cx="24529" cy="2452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88" name="Google Shape;188;p16"/>
            <p:cNvSpPr/>
            <p:nvPr/>
          </p:nvSpPr>
          <p:spPr>
            <a:xfrm>
              <a:off x="3023495" y="1468522"/>
              <a:ext cx="330567"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6"/>
            <p:cNvSpPr txBox="1"/>
            <p:nvPr/>
          </p:nvSpPr>
          <p:spPr>
            <a:xfrm>
              <a:off x="3180515" y="1505977"/>
              <a:ext cx="16528" cy="16528"/>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90" name="Google Shape;190;p16"/>
            <p:cNvSpPr/>
            <p:nvPr/>
          </p:nvSpPr>
          <p:spPr>
            <a:xfrm>
              <a:off x="1040090" y="1514242"/>
              <a:ext cx="330567" cy="267394"/>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6"/>
            <p:cNvSpPr txBox="1"/>
            <p:nvPr/>
          </p:nvSpPr>
          <p:spPr>
            <a:xfrm>
              <a:off x="1194744" y="1637309"/>
              <a:ext cx="21258" cy="21258"/>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92" name="Google Shape;192;p16"/>
            <p:cNvSpPr/>
            <p:nvPr/>
          </p:nvSpPr>
          <p:spPr>
            <a:xfrm>
              <a:off x="3023495" y="569403"/>
              <a:ext cx="330567" cy="314946"/>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6"/>
            <p:cNvSpPr txBox="1"/>
            <p:nvPr/>
          </p:nvSpPr>
          <p:spPr>
            <a:xfrm>
              <a:off x="3177365" y="715461"/>
              <a:ext cx="22829" cy="2282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94" name="Google Shape;194;p16"/>
            <p:cNvSpPr/>
            <p:nvPr/>
          </p:nvSpPr>
          <p:spPr>
            <a:xfrm>
              <a:off x="3023495" y="254456"/>
              <a:ext cx="330567" cy="31494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6"/>
            <p:cNvSpPr txBox="1"/>
            <p:nvPr/>
          </p:nvSpPr>
          <p:spPr>
            <a:xfrm>
              <a:off x="3177365" y="400515"/>
              <a:ext cx="22829" cy="2282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96" name="Google Shape;196;p16"/>
            <p:cNvSpPr/>
            <p:nvPr/>
          </p:nvSpPr>
          <p:spPr>
            <a:xfrm>
              <a:off x="1040090" y="569403"/>
              <a:ext cx="330567" cy="1212233"/>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6"/>
            <p:cNvSpPr txBox="1"/>
            <p:nvPr/>
          </p:nvSpPr>
          <p:spPr>
            <a:xfrm>
              <a:off x="1173961" y="1144107"/>
              <a:ext cx="62824" cy="62824"/>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entury Gothic"/>
                <a:ea typeface="Century Gothic"/>
                <a:cs typeface="Century Gothic"/>
                <a:sym typeface="Century Gothic"/>
              </a:endParaRPr>
            </a:p>
          </p:txBody>
        </p:sp>
        <p:sp>
          <p:nvSpPr>
            <p:cNvPr id="198" name="Google Shape;198;p16"/>
            <p:cNvSpPr/>
            <p:nvPr/>
          </p:nvSpPr>
          <p:spPr>
            <a:xfrm rot="-5400000">
              <a:off x="-1073924" y="1377793"/>
              <a:ext cx="3798300" cy="429600"/>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1">
                <a:lnSpc>
                  <a:spcPct val="90000"/>
                </a:lnSpc>
                <a:spcBef>
                  <a:spcPts val="0"/>
                </a:spcBef>
                <a:spcAft>
                  <a:spcPts val="0"/>
                </a:spcAft>
                <a:buClr>
                  <a:srgbClr val="000000"/>
                </a:buClr>
                <a:buSzPts val="2000"/>
                <a:buFont typeface="Arial"/>
                <a:buNone/>
              </a:pPr>
              <a:r>
                <a:rPr lang="en-US" sz="2200" b="1">
                  <a:solidFill>
                    <a:schemeClr val="lt1"/>
                  </a:solidFill>
                  <a:latin typeface="Century Gothic"/>
                  <a:ea typeface="Century Gothic"/>
                  <a:cs typeface="Century Gothic"/>
                  <a:sym typeface="Century Gothic"/>
                </a:rPr>
                <a:t>Opioids Receptors</a:t>
              </a:r>
              <a:endParaRPr sz="2200" b="1">
                <a:solidFill>
                  <a:schemeClr val="lt1"/>
                </a:solidFill>
                <a:latin typeface="Century Gothic"/>
                <a:ea typeface="Century Gothic"/>
                <a:cs typeface="Century Gothic"/>
                <a:sym typeface="Century Gothic"/>
              </a:endParaRPr>
            </a:p>
          </p:txBody>
        </p:sp>
        <p:sp>
          <p:nvSpPr>
            <p:cNvPr id="199" name="Google Shape;199;p16"/>
            <p:cNvSpPr/>
            <p:nvPr/>
          </p:nvSpPr>
          <p:spPr>
            <a:xfrm>
              <a:off x="1370657" y="317446"/>
              <a:ext cx="1652838" cy="503914"/>
            </a:xfrm>
            <a:prstGeom prst="rect">
              <a:avLst/>
            </a:prstGeom>
            <a:solidFill>
              <a:srgbClr val="84D7D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6"/>
            <p:cNvSpPr txBox="1"/>
            <p:nvPr/>
          </p:nvSpPr>
          <p:spPr>
            <a:xfrm>
              <a:off x="1370657" y="317446"/>
              <a:ext cx="1652838" cy="503914"/>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μ</a:t>
              </a:r>
              <a:r>
                <a:rPr lang="en-US" sz="1800" b="0" i="0" u="none" strike="noStrike" cap="none">
                  <a:solidFill>
                    <a:schemeClr val="lt1"/>
                  </a:solidFill>
                  <a:latin typeface="Century Gothic"/>
                  <a:ea typeface="Century Gothic"/>
                  <a:cs typeface="Century Gothic"/>
                  <a:sym typeface="Century Gothic"/>
                </a:rPr>
                <a:t> (mu)</a:t>
              </a:r>
              <a:endParaRPr sz="1800" b="0"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000000"/>
                </a:buClr>
                <a:buSzPts val="1800"/>
                <a:buFont typeface="Arial"/>
                <a:buNone/>
              </a:pPr>
              <a:r>
                <a:rPr lang="en-US" sz="1000">
                  <a:solidFill>
                    <a:srgbClr val="999999"/>
                  </a:solidFill>
                  <a:latin typeface="Century Gothic"/>
                  <a:ea typeface="Century Gothic"/>
                  <a:cs typeface="Century Gothic"/>
                  <a:sym typeface="Century Gothic"/>
                </a:rPr>
                <a:t>The strongest one</a:t>
              </a:r>
              <a:endParaRPr sz="1000">
                <a:solidFill>
                  <a:srgbClr val="999999"/>
                </a:solidFill>
                <a:latin typeface="Century Gothic"/>
                <a:ea typeface="Century Gothic"/>
                <a:cs typeface="Century Gothic"/>
                <a:sym typeface="Century Gothic"/>
              </a:endParaRPr>
            </a:p>
          </p:txBody>
        </p:sp>
        <p:sp>
          <p:nvSpPr>
            <p:cNvPr id="201" name="Google Shape;201;p16"/>
            <p:cNvSpPr/>
            <p:nvPr/>
          </p:nvSpPr>
          <p:spPr>
            <a:xfrm>
              <a:off x="3354057" y="-296288"/>
              <a:ext cx="2562300" cy="802800"/>
            </a:xfrm>
            <a:prstGeom prst="rect">
              <a:avLst/>
            </a:prstGeom>
            <a:solidFill>
              <a:srgbClr val="D4F2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0000"/>
                </a:buClr>
                <a:buSzPts val="950"/>
                <a:buFont typeface="Arial"/>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Mu</a:t>
              </a:r>
              <a:r>
                <a:rPr lang="en-US" sz="1200" b="1" baseline="-25000">
                  <a:solidFill>
                    <a:schemeClr val="dk1"/>
                  </a:solidFill>
                  <a:latin typeface="Century Gothic"/>
                  <a:ea typeface="Century Gothic"/>
                  <a:cs typeface="Century Gothic"/>
                  <a:sym typeface="Century Gothic"/>
                </a:rPr>
                <a:t>1</a:t>
              </a:r>
              <a:r>
                <a:rPr lang="en-US" sz="1200">
                  <a:solidFill>
                    <a:schemeClr val="dk1"/>
                  </a:solidFill>
                  <a:latin typeface="Century Gothic"/>
                  <a:ea typeface="Century Gothic"/>
                  <a:cs typeface="Century Gothic"/>
                  <a:sym typeface="Century Gothic"/>
                </a:rPr>
                <a:t>:</a:t>
              </a:r>
              <a:r>
                <a:rPr lang="en-US" sz="1200" b="1">
                  <a:solidFill>
                    <a:schemeClr val="dk1"/>
                  </a:solidFill>
                  <a:latin typeface="Century Gothic"/>
                  <a:ea typeface="Century Gothic"/>
                  <a:cs typeface="Century Gothic"/>
                  <a:sym typeface="Century Gothic"/>
                </a:rPr>
                <a:t> Euphoria</a:t>
              </a:r>
              <a:r>
                <a:rPr lang="en-US" sz="1200">
                  <a:solidFill>
                    <a:schemeClr val="dk1"/>
                  </a:solidFill>
                  <a:latin typeface="Century Gothic"/>
                  <a:ea typeface="Century Gothic"/>
                  <a:cs typeface="Century Gothic"/>
                  <a:sym typeface="Century Gothic"/>
                </a:rPr>
                <a:t> </a:t>
              </a:r>
              <a:r>
                <a:rPr lang="en-US" sz="1200">
                  <a:solidFill>
                    <a:srgbClr val="999999"/>
                  </a:solidFill>
                  <a:latin typeface="Century Gothic"/>
                  <a:ea typeface="Century Gothic"/>
                  <a:cs typeface="Century Gothic"/>
                  <a:sym typeface="Century Gothic"/>
                </a:rPr>
                <a:t>(pleasant floating sensation felt by addicts)</a:t>
              </a: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supraspinal analgesia (brain)</a:t>
              </a:r>
              <a:r>
                <a:rPr lang="en-US" sz="1200">
                  <a:solidFill>
                    <a:schemeClr val="dk1"/>
                  </a:solidFill>
                  <a:latin typeface="Century Gothic"/>
                  <a:ea typeface="Century Gothic"/>
                  <a:cs typeface="Century Gothic"/>
                  <a:sym typeface="Century Gothic"/>
                </a:rPr>
                <a:t>, confusion, dizziness, nausea, low addiction potential</a:t>
              </a:r>
              <a:r>
                <a:rPr lang="en-US" sz="1200" b="1">
                  <a:solidFill>
                    <a:schemeClr val="dk1"/>
                  </a:solidFill>
                  <a:latin typeface="Century Gothic"/>
                  <a:ea typeface="Century Gothic"/>
                  <a:cs typeface="Century Gothic"/>
                  <a:sym typeface="Century Gothic"/>
                </a:rPr>
                <a:t>.</a:t>
              </a:r>
              <a:endParaRPr sz="1200">
                <a:solidFill>
                  <a:schemeClr val="dk1"/>
                </a:solidFill>
              </a:endParaRPr>
            </a:p>
          </p:txBody>
        </p:sp>
        <p:sp>
          <p:nvSpPr>
            <p:cNvPr id="202" name="Google Shape;202;p16"/>
            <p:cNvSpPr/>
            <p:nvPr/>
          </p:nvSpPr>
          <p:spPr>
            <a:xfrm>
              <a:off x="3354056" y="632398"/>
              <a:ext cx="2562300" cy="504000"/>
            </a:xfrm>
            <a:prstGeom prst="rect">
              <a:avLst/>
            </a:prstGeom>
            <a:solidFill>
              <a:srgbClr val="D4F2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0000"/>
                </a:buClr>
                <a:buSzPts val="950"/>
                <a:buFont typeface="Arial"/>
                <a:buNone/>
              </a:pPr>
              <a:r>
                <a:rPr lang="en-US" sz="1200" b="1">
                  <a:solidFill>
                    <a:schemeClr val="dk1"/>
                  </a:solidFill>
                  <a:latin typeface="Century Gothic"/>
                  <a:ea typeface="Century Gothic"/>
                  <a:cs typeface="Century Gothic"/>
                  <a:sym typeface="Century Gothic"/>
                </a:rPr>
                <a:t>Mu</a:t>
              </a:r>
              <a:r>
                <a:rPr lang="en-US" sz="1200" b="1" baseline="-25000">
                  <a:solidFill>
                    <a:schemeClr val="dk1"/>
                  </a:solidFill>
                  <a:latin typeface="Century Gothic"/>
                  <a:ea typeface="Century Gothic"/>
                  <a:cs typeface="Century Gothic"/>
                  <a:sym typeface="Century Gothic"/>
                </a:rPr>
                <a:t>2</a:t>
              </a:r>
              <a:r>
                <a:rPr lang="en-US" sz="1200">
                  <a:solidFill>
                    <a:schemeClr val="dk1"/>
                  </a:solidFill>
                  <a:latin typeface="Century Gothic"/>
                  <a:ea typeface="Century Gothic"/>
                  <a:cs typeface="Century Gothic"/>
                  <a:sym typeface="Century Gothic"/>
                </a:rPr>
                <a:t>: </a:t>
              </a:r>
              <a:r>
                <a:rPr lang="en-US" sz="1200" b="1">
                  <a:solidFill>
                    <a:srgbClr val="FF0000"/>
                  </a:solidFill>
                  <a:latin typeface="Century Gothic"/>
                  <a:ea typeface="Century Gothic"/>
                  <a:cs typeface="Century Gothic"/>
                  <a:sym typeface="Century Gothic"/>
                </a:rPr>
                <a:t>Respiratory depression</a:t>
              </a: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CVS &amp; GIT effects, miosis</a:t>
              </a:r>
              <a:r>
                <a:rPr lang="en-US" sz="1200">
                  <a:solidFill>
                    <a:schemeClr val="dk1"/>
                  </a:solidFill>
                  <a:latin typeface="Century Gothic"/>
                  <a:ea typeface="Century Gothic"/>
                  <a:cs typeface="Century Gothic"/>
                  <a:sym typeface="Century Gothic"/>
                </a:rPr>
                <a:t>, urinary retention.</a:t>
              </a:r>
              <a:endParaRPr sz="1200">
                <a:solidFill>
                  <a:schemeClr val="dk1"/>
                </a:solidFill>
                <a:latin typeface="Century Gothic"/>
                <a:ea typeface="Century Gothic"/>
                <a:cs typeface="Century Gothic"/>
                <a:sym typeface="Century Gothic"/>
              </a:endParaRPr>
            </a:p>
          </p:txBody>
        </p:sp>
        <p:sp>
          <p:nvSpPr>
            <p:cNvPr id="203" name="Google Shape;203;p16"/>
            <p:cNvSpPr/>
            <p:nvPr/>
          </p:nvSpPr>
          <p:spPr>
            <a:xfrm>
              <a:off x="1370657" y="1262285"/>
              <a:ext cx="1652838" cy="503914"/>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6"/>
            <p:cNvSpPr txBox="1"/>
            <p:nvPr/>
          </p:nvSpPr>
          <p:spPr>
            <a:xfrm>
              <a:off x="1370657" y="1262285"/>
              <a:ext cx="1652838" cy="503914"/>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κ</a:t>
              </a:r>
              <a:r>
                <a:rPr lang="en-US" sz="1800" b="0" i="0" u="none" strike="noStrike" cap="none">
                  <a:solidFill>
                    <a:schemeClr val="lt1"/>
                  </a:solidFill>
                  <a:latin typeface="Century Gothic"/>
                  <a:ea typeface="Century Gothic"/>
                  <a:cs typeface="Century Gothic"/>
                  <a:sym typeface="Century Gothic"/>
                </a:rPr>
                <a:t> (kappa) </a:t>
              </a:r>
              <a:endParaRPr sz="1800" b="1" i="0" u="none" strike="noStrike" cap="none">
                <a:solidFill>
                  <a:schemeClr val="lt1"/>
                </a:solidFill>
                <a:latin typeface="Century Gothic"/>
                <a:ea typeface="Century Gothic"/>
                <a:cs typeface="Century Gothic"/>
                <a:sym typeface="Century Gothic"/>
              </a:endParaRPr>
            </a:p>
          </p:txBody>
        </p:sp>
        <p:sp>
          <p:nvSpPr>
            <p:cNvPr id="205" name="Google Shape;205;p16"/>
            <p:cNvSpPr/>
            <p:nvPr/>
          </p:nvSpPr>
          <p:spPr>
            <a:xfrm>
              <a:off x="3354056" y="1262277"/>
              <a:ext cx="2562300" cy="504000"/>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0000"/>
                </a:buClr>
                <a:buSzPts val="800"/>
                <a:buFont typeface="Arial"/>
                <a:buNone/>
              </a:pPr>
              <a:r>
                <a:rPr lang="en-US" sz="1200" b="1">
                  <a:solidFill>
                    <a:schemeClr val="dk1"/>
                  </a:solidFill>
                  <a:latin typeface="Century Gothic"/>
                  <a:ea typeface="Century Gothic"/>
                  <a:cs typeface="Century Gothic"/>
                  <a:sym typeface="Century Gothic"/>
                </a:rPr>
                <a:t>Kappa</a:t>
              </a: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Spinal analgesia</a:t>
              </a:r>
              <a:r>
                <a:rPr lang="en-US" sz="1200">
                  <a:solidFill>
                    <a:schemeClr val="dk1"/>
                  </a:solidFill>
                  <a:latin typeface="Century Gothic"/>
                  <a:ea typeface="Century Gothic"/>
                  <a:cs typeface="Century Gothic"/>
                  <a:sym typeface="Century Gothic"/>
                </a:rPr>
                <a:t>, dysphoria, psychomimetic effects, feedback inhibition of endorphin system </a:t>
              </a:r>
              <a:endParaRPr/>
            </a:p>
          </p:txBody>
        </p:sp>
        <p:sp>
          <p:nvSpPr>
            <p:cNvPr id="206" name="Google Shape;206;p16"/>
            <p:cNvSpPr/>
            <p:nvPr/>
          </p:nvSpPr>
          <p:spPr>
            <a:xfrm>
              <a:off x="1370657" y="1892177"/>
              <a:ext cx="1652838" cy="503914"/>
            </a:xfrm>
            <a:prstGeom prst="rect">
              <a:avLst/>
            </a:prstGeom>
            <a:solidFill>
              <a:srgbClr val="FFA3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6"/>
            <p:cNvSpPr txBox="1"/>
            <p:nvPr/>
          </p:nvSpPr>
          <p:spPr>
            <a:xfrm>
              <a:off x="1370657" y="1892177"/>
              <a:ext cx="1652838" cy="503914"/>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δ</a:t>
              </a:r>
              <a:r>
                <a:rPr lang="en-US" sz="1800" b="0" i="0" u="none" strike="noStrike" cap="none">
                  <a:solidFill>
                    <a:schemeClr val="lt1"/>
                  </a:solidFill>
                  <a:latin typeface="Century Gothic"/>
                  <a:ea typeface="Century Gothic"/>
                  <a:cs typeface="Century Gothic"/>
                  <a:sym typeface="Century Gothic"/>
                </a:rPr>
                <a:t> (delta) </a:t>
              </a:r>
              <a:endParaRPr sz="1800" b="1" i="0" u="none" strike="noStrike" cap="none" baseline="30000">
                <a:solidFill>
                  <a:schemeClr val="lt1"/>
                </a:solidFill>
                <a:latin typeface="Century Gothic"/>
                <a:ea typeface="Century Gothic"/>
                <a:cs typeface="Century Gothic"/>
                <a:sym typeface="Century Gothic"/>
              </a:endParaRPr>
            </a:p>
          </p:txBody>
        </p:sp>
        <p:sp>
          <p:nvSpPr>
            <p:cNvPr id="208" name="Google Shape;208;p16"/>
            <p:cNvSpPr/>
            <p:nvPr/>
          </p:nvSpPr>
          <p:spPr>
            <a:xfrm>
              <a:off x="3354057" y="1892178"/>
              <a:ext cx="2544600" cy="561300"/>
            </a:xfrm>
            <a:prstGeom prst="rect">
              <a:avLst/>
            </a:prstGeom>
            <a:solidFill>
              <a:srgbClr val="FEE0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0000"/>
                </a:buClr>
                <a:buSzPts val="900"/>
                <a:buFont typeface="Arial"/>
                <a:buNone/>
              </a:pPr>
              <a:r>
                <a:rPr lang="en-US" sz="1200" b="1">
                  <a:solidFill>
                    <a:schemeClr val="dk1"/>
                  </a:solidFill>
                  <a:latin typeface="Century Gothic"/>
                  <a:ea typeface="Century Gothic"/>
                  <a:cs typeface="Century Gothic"/>
                  <a:sym typeface="Century Gothic"/>
                </a:rPr>
                <a:t>Delta</a:t>
              </a:r>
              <a:r>
                <a:rPr lang="en-US" sz="1200">
                  <a:solidFill>
                    <a:schemeClr val="dk1"/>
                  </a:solidFill>
                  <a:latin typeface="Century Gothic"/>
                  <a:ea typeface="Century Gothic"/>
                  <a:cs typeface="Century Gothic"/>
                  <a:sym typeface="Century Gothic"/>
                </a:rPr>
                <a:t>: supra-spinal &amp; </a:t>
              </a:r>
              <a:r>
                <a:rPr lang="en-US" sz="1200" b="1">
                  <a:solidFill>
                    <a:schemeClr val="dk1"/>
                  </a:solidFill>
                  <a:latin typeface="Century Gothic"/>
                  <a:ea typeface="Century Gothic"/>
                  <a:cs typeface="Century Gothic"/>
                  <a:sym typeface="Century Gothic"/>
                </a:rPr>
                <a:t>Spinal analgesia</a:t>
              </a:r>
              <a:r>
                <a:rPr lang="en-US" sz="1200">
                  <a:solidFill>
                    <a:schemeClr val="dk1"/>
                  </a:solidFill>
                  <a:latin typeface="Century Gothic"/>
                  <a:ea typeface="Century Gothic"/>
                  <a:cs typeface="Century Gothic"/>
                  <a:sym typeface="Century Gothic"/>
                </a:rPr>
                <a:t>, CVS depression, decreased brain &amp; myocardial O</a:t>
              </a:r>
              <a:r>
                <a:rPr lang="en-US" sz="1200" baseline="-25000">
                  <a:solidFill>
                    <a:schemeClr val="dk1"/>
                  </a:solidFill>
                  <a:latin typeface="Century Gothic"/>
                  <a:ea typeface="Century Gothic"/>
                  <a:cs typeface="Century Gothic"/>
                  <a:sym typeface="Century Gothic"/>
                </a:rPr>
                <a:t>2</a:t>
              </a:r>
              <a:endParaRPr/>
            </a:p>
          </p:txBody>
        </p:sp>
        <p:sp>
          <p:nvSpPr>
            <p:cNvPr id="209" name="Google Shape;209;p16"/>
            <p:cNvSpPr/>
            <p:nvPr/>
          </p:nvSpPr>
          <p:spPr>
            <a:xfrm>
              <a:off x="1370657" y="2601144"/>
              <a:ext cx="1652838" cy="644682"/>
            </a:xfrm>
            <a:prstGeom prst="rect">
              <a:avLst/>
            </a:prstGeom>
            <a:solidFill>
              <a:srgbClr val="A8D0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6"/>
            <p:cNvSpPr txBox="1"/>
            <p:nvPr/>
          </p:nvSpPr>
          <p:spPr>
            <a:xfrm>
              <a:off x="1370657" y="2601144"/>
              <a:ext cx="1652838" cy="644682"/>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Century Gothic"/>
                  <a:ea typeface="Century Gothic"/>
                  <a:cs typeface="Century Gothic"/>
                  <a:sym typeface="Century Gothic"/>
                </a:rPr>
                <a:t>OLR-1</a:t>
              </a:r>
              <a:r>
                <a:rPr lang="en-US" sz="16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900"/>
                <a:buFont typeface="Arial"/>
                <a:buNone/>
              </a:pPr>
              <a:r>
                <a:rPr lang="en-US" sz="900" b="0" i="0" u="none" strike="noStrike" cap="none">
                  <a:solidFill>
                    <a:schemeClr val="lt1"/>
                  </a:solidFill>
                  <a:latin typeface="Century Gothic"/>
                  <a:ea typeface="Century Gothic"/>
                  <a:cs typeface="Century Gothic"/>
                  <a:sym typeface="Century Gothic"/>
                </a:rPr>
                <a:t>(opioid like receptor-1)</a:t>
              </a:r>
              <a:endParaRPr sz="900" b="0" i="0" u="none" strike="noStrike" cap="none">
                <a:solidFill>
                  <a:schemeClr val="lt1"/>
                </a:solidFill>
                <a:latin typeface="Century Gothic"/>
                <a:ea typeface="Century Gothic"/>
                <a:cs typeface="Century Gothic"/>
                <a:sym typeface="Century Gothic"/>
              </a:endParaRPr>
            </a:p>
          </p:txBody>
        </p:sp>
        <p:sp>
          <p:nvSpPr>
            <p:cNvPr id="211" name="Google Shape;211;p16"/>
            <p:cNvSpPr/>
            <p:nvPr/>
          </p:nvSpPr>
          <p:spPr>
            <a:xfrm>
              <a:off x="3354056" y="2522079"/>
              <a:ext cx="2544600" cy="802800"/>
            </a:xfrm>
            <a:prstGeom prst="rect">
              <a:avLst/>
            </a:prstGeom>
            <a:solidFill>
              <a:srgbClr val="E1EF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0000"/>
                </a:buClr>
                <a:buSzPts val="1100"/>
                <a:buFont typeface="Arial"/>
                <a:buNone/>
              </a:pPr>
              <a:r>
                <a:rPr lang="en-US" sz="1200" b="1">
                  <a:solidFill>
                    <a:schemeClr val="dk1"/>
                  </a:solidFill>
                  <a:latin typeface="Century Gothic"/>
                  <a:ea typeface="Century Gothic"/>
                  <a:cs typeface="Century Gothic"/>
                  <a:sym typeface="Century Gothic"/>
                </a:rPr>
                <a:t>Nociceptin</a:t>
              </a:r>
              <a:r>
                <a:rPr lang="en-US" sz="1200">
                  <a:solidFill>
                    <a:schemeClr val="dk1"/>
                  </a:solidFill>
                  <a:latin typeface="Century Gothic"/>
                  <a:ea typeface="Century Gothic"/>
                  <a:cs typeface="Century Gothic"/>
                  <a:sym typeface="Century Gothic"/>
                </a:rPr>
                <a:t> (an endogenous opioid peptide) </a:t>
              </a:r>
              <a:r>
                <a:rPr lang="en-US" sz="1200" b="1">
                  <a:solidFill>
                    <a:schemeClr val="dk1"/>
                  </a:solidFill>
                  <a:latin typeface="Century Gothic"/>
                  <a:ea typeface="Century Gothic"/>
                  <a:cs typeface="Century Gothic"/>
                  <a:sym typeface="Century Gothic"/>
                </a:rPr>
                <a:t>receptor</a:t>
              </a:r>
              <a:r>
                <a:rPr lang="en-US" sz="1200">
                  <a:solidFill>
                    <a:schemeClr val="dk1"/>
                  </a:solidFill>
                  <a:latin typeface="Century Gothic"/>
                  <a:ea typeface="Century Gothic"/>
                  <a:cs typeface="Century Gothic"/>
                  <a:sym typeface="Century Gothic"/>
                </a:rPr>
                <a:t>.</a:t>
              </a:r>
              <a:endParaRPr sz="1200">
                <a:solidFill>
                  <a:schemeClr val="dk1"/>
                </a:solidFill>
              </a:endParaRPr>
            </a:p>
            <a:p>
              <a:pPr marL="0" lvl="0" indent="0" algn="ctr" rtl="0">
                <a:lnSpc>
                  <a:spcPct val="90000"/>
                </a:lnSpc>
                <a:spcBef>
                  <a:spcPts val="420"/>
                </a:spcBef>
                <a:spcAft>
                  <a:spcPts val="0"/>
                </a:spcAft>
                <a:buClr>
                  <a:srgbClr val="000000"/>
                </a:buClr>
                <a:buSzPts val="1100"/>
                <a:buFont typeface="Arial"/>
                <a:buNone/>
              </a:pPr>
              <a:r>
                <a:rPr lang="en-US" sz="1200" b="1">
                  <a:solidFill>
                    <a:schemeClr val="dk1"/>
                  </a:solidFill>
                  <a:latin typeface="Century Gothic"/>
                  <a:ea typeface="Century Gothic"/>
                  <a:cs typeface="Century Gothic"/>
                  <a:sym typeface="Century Gothic"/>
                </a:rPr>
                <a:t>Antagonizes dopamine transport </a:t>
              </a:r>
              <a:endParaRPr sz="1200" b="1">
                <a:solidFill>
                  <a:schemeClr val="dk1"/>
                </a:solidFill>
                <a:latin typeface="Century Gothic"/>
                <a:ea typeface="Century Gothic"/>
                <a:cs typeface="Century Gothic"/>
                <a:sym typeface="Century Gothic"/>
              </a:endParaRPr>
            </a:p>
          </p:txBody>
        </p:sp>
      </p:grpSp>
      <p:sp>
        <p:nvSpPr>
          <p:cNvPr id="212" name="Google Shape;212;p16"/>
          <p:cNvSpPr txBox="1"/>
          <p:nvPr/>
        </p:nvSpPr>
        <p:spPr>
          <a:xfrm>
            <a:off x="552065" y="1017669"/>
            <a:ext cx="563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latin typeface="Century Gothic"/>
                <a:ea typeface="Century Gothic"/>
                <a:cs typeface="Century Gothic"/>
                <a:sym typeface="Century Gothic"/>
              </a:rPr>
              <a:t>Opioids</a:t>
            </a:r>
            <a:r>
              <a:rPr lang="en-US" sz="1400" b="1" i="0" u="none" strike="noStrike" cap="none">
                <a:solidFill>
                  <a:schemeClr val="dk1"/>
                </a:solidFill>
                <a:latin typeface="Century Gothic"/>
                <a:ea typeface="Century Gothic"/>
                <a:cs typeface="Century Gothic"/>
                <a:sym typeface="Century Gothic"/>
              </a:rPr>
              <a:t> exert their pharmacological receptors through </a:t>
            </a:r>
            <a:r>
              <a:rPr lang="en-US" sz="1800" b="1" i="0" u="none" strike="noStrike" cap="none">
                <a:solidFill>
                  <a:schemeClr val="dk1"/>
                </a:solidFill>
                <a:latin typeface="Century Gothic"/>
                <a:ea typeface="Century Gothic"/>
                <a:cs typeface="Century Gothic"/>
                <a:sym typeface="Century Gothic"/>
              </a:rPr>
              <a:t>4</a:t>
            </a:r>
            <a:r>
              <a:rPr lang="en-US" sz="1400" b="1" i="0" u="none" strike="noStrike" cap="none">
                <a:solidFill>
                  <a:schemeClr val="dk1"/>
                </a:solidFill>
                <a:latin typeface="Century Gothic"/>
                <a:ea typeface="Century Gothic"/>
                <a:cs typeface="Century Gothic"/>
                <a:sym typeface="Century Gothic"/>
              </a:rPr>
              <a:t> types of receptors:</a:t>
            </a:r>
            <a:endParaRPr sz="1400" b="1" i="0" u="none" strike="noStrike" cap="none">
              <a:solidFill>
                <a:schemeClr val="dk1"/>
              </a:solidFill>
              <a:latin typeface="Century Gothic"/>
              <a:ea typeface="Century Gothic"/>
              <a:cs typeface="Century Gothic"/>
              <a:sym typeface="Century Gothic"/>
            </a:endParaRPr>
          </a:p>
        </p:txBody>
      </p:sp>
      <p:sp>
        <p:nvSpPr>
          <p:cNvPr id="213" name="Google Shape;213;p16"/>
          <p:cNvSpPr/>
          <p:nvPr/>
        </p:nvSpPr>
        <p:spPr>
          <a:xfrm>
            <a:off x="552067" y="6762109"/>
            <a:ext cx="5883600" cy="369300"/>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entury Gothic"/>
                <a:ea typeface="Century Gothic"/>
                <a:cs typeface="Century Gothic"/>
                <a:sym typeface="Century Gothic"/>
              </a:rPr>
              <a:t>- All of the 4 receptors are typical </a:t>
            </a:r>
            <a:r>
              <a:rPr lang="en-US" sz="1500" b="1" i="1" u="none" strike="noStrike" cap="none">
                <a:solidFill>
                  <a:schemeClr val="dk1"/>
                </a:solidFill>
                <a:latin typeface="Century Gothic"/>
                <a:ea typeface="Century Gothic"/>
                <a:cs typeface="Century Gothic"/>
                <a:sym typeface="Century Gothic"/>
              </a:rPr>
              <a:t>G-protein coupled receptors</a:t>
            </a:r>
            <a:endParaRPr sz="1500" b="0" i="0" u="none" strike="noStrike" cap="none">
              <a:solidFill>
                <a:schemeClr val="dk1"/>
              </a:solidFill>
              <a:latin typeface="Century Gothic"/>
              <a:ea typeface="Century Gothic"/>
              <a:cs typeface="Century Gothic"/>
              <a:sym typeface="Century Gothic"/>
            </a:endParaRPr>
          </a:p>
        </p:txBody>
      </p:sp>
      <p:sp>
        <p:nvSpPr>
          <p:cNvPr id="214" name="Google Shape;214;p16"/>
          <p:cNvSpPr/>
          <p:nvPr/>
        </p:nvSpPr>
        <p:spPr>
          <a:xfrm>
            <a:off x="346125" y="1138850"/>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5" name="Google Shape;215;p16"/>
          <p:cNvSpPr txBox="1">
            <a:spLocks noGrp="1"/>
          </p:cNvSpPr>
          <p:nvPr>
            <p:ph type="sldNum" idx="12"/>
          </p:nvPr>
        </p:nvSpPr>
        <p:spPr>
          <a:xfrm>
            <a:off x="5192654" y="9392557"/>
            <a:ext cx="1543050" cy="52740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0" i="0" u="none" strike="noStrike" cap="none">
                <a:solidFill>
                  <a:srgbClr val="8E95A0"/>
                </a:solidFill>
                <a:latin typeface="Century Gothic"/>
                <a:ea typeface="Century Gothic"/>
                <a:cs typeface="Century Gothic"/>
                <a:sym typeface="Century Gothic"/>
              </a:rPr>
              <a:t>3</a:t>
            </a:r>
            <a:endParaRPr sz="900" b="0" i="0" u="none" strike="noStrike" cap="none">
              <a:solidFill>
                <a:srgbClr val="8E95A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17"/>
          <p:cNvGraphicFramePr/>
          <p:nvPr/>
        </p:nvGraphicFramePr>
        <p:xfrm>
          <a:off x="56205" y="618195"/>
          <a:ext cx="6745575" cy="4833035"/>
        </p:xfrm>
        <a:graphic>
          <a:graphicData uri="http://schemas.openxmlformats.org/drawingml/2006/table">
            <a:tbl>
              <a:tblPr firstRow="1" bandRow="1">
                <a:noFill/>
                <a:tableStyleId>{9367EF46-6D9D-48F3-A4B8-A1C77FC8DDB1}</a:tableStyleId>
              </a:tblPr>
              <a:tblGrid>
                <a:gridCol w="6745575">
                  <a:extLst>
                    <a:ext uri="{9D8B030D-6E8A-4147-A177-3AD203B41FA5}">
                      <a16:colId xmlns:a16="http://schemas.microsoft.com/office/drawing/2014/main" val="20000"/>
                    </a:ext>
                  </a:extLst>
                </a:gridCol>
              </a:tblGrid>
              <a:tr h="293300">
                <a:tc>
                  <a:txBody>
                    <a:bodyPr/>
                    <a:lstStyle/>
                    <a:p>
                      <a:pPr marL="0" marR="0" lvl="0" indent="0" algn="ctr" rtl="0">
                        <a:lnSpc>
                          <a:spcPct val="100000"/>
                        </a:lnSpc>
                        <a:spcBef>
                          <a:spcPts val="0"/>
                        </a:spcBef>
                        <a:spcAft>
                          <a:spcPts val="0"/>
                        </a:spcAft>
                        <a:buClr>
                          <a:srgbClr val="000000"/>
                        </a:buClr>
                        <a:buSzPts val="1400"/>
                        <a:buFont typeface="Arial"/>
                        <a:buNone/>
                      </a:pPr>
                      <a:r>
                        <a:rPr lang="en-US" u="none" strike="noStrike" cap="none">
                          <a:solidFill>
                            <a:schemeClr val="lt1"/>
                          </a:solidFill>
                        </a:rPr>
                        <a:t>Mechanism of Action of opioids  “</a:t>
                      </a:r>
                      <a:r>
                        <a:rPr lang="en-US" u="none" strike="noStrike" cap="none">
                          <a:solidFill>
                            <a:schemeClr val="accent2"/>
                          </a:solidFill>
                        </a:rPr>
                        <a:t>morphine</a:t>
                      </a:r>
                      <a:r>
                        <a:rPr lang="en-US" u="none" strike="noStrike" cap="none">
                          <a:solidFill>
                            <a:schemeClr val="lt1"/>
                          </a:solidFill>
                        </a:rPr>
                        <a:t>”</a:t>
                      </a:r>
                      <a:endParaRPr u="none" strike="noStrike" cap="none"/>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84D7D4"/>
                    </a:solidFill>
                  </a:tcPr>
                </a:tc>
                <a:extLst>
                  <a:ext uri="{0D108BD9-81ED-4DB2-BD59-A6C34878D82A}">
                    <a16:rowId xmlns:a16="http://schemas.microsoft.com/office/drawing/2014/main" val="10000"/>
                  </a:ext>
                </a:extLst>
              </a:tr>
              <a:tr h="1137925">
                <a:tc>
                  <a:txBody>
                    <a:bodyPr/>
                    <a:lstStyle/>
                    <a:p>
                      <a:pPr marL="342900" marR="0" lvl="0" indent="-342900" algn="l" rtl="0">
                        <a:lnSpc>
                          <a:spcPct val="100000"/>
                        </a:lnSpc>
                        <a:spcBef>
                          <a:spcPts val="0"/>
                        </a:spcBef>
                        <a:spcAft>
                          <a:spcPts val="0"/>
                        </a:spcAft>
                        <a:buClr>
                          <a:schemeClr val="dk1"/>
                        </a:buClr>
                        <a:buSzPts val="1200"/>
                        <a:buFont typeface="Century Gothic"/>
                        <a:buAutoNum type="arabicPeriod"/>
                      </a:pPr>
                      <a:r>
                        <a:rPr lang="en-US" sz="1200" b="0" u="none" strike="noStrike" cap="none"/>
                        <a:t>Binding to </a:t>
                      </a:r>
                      <a:r>
                        <a:rPr lang="en-US" sz="1200" b="1" u="none" strike="noStrike" cap="none"/>
                        <a:t>pre</a:t>
                      </a:r>
                      <a:r>
                        <a:rPr lang="en-US" sz="1200" b="0" u="none" strike="noStrike" cap="none"/>
                        <a:t>synaptic opioid receptors coupled to </a:t>
                      </a:r>
                      <a:r>
                        <a:rPr lang="en-US" sz="1200" b="1" u="none" strike="noStrike" cap="none"/>
                        <a:t>Gi </a:t>
                      </a:r>
                      <a:r>
                        <a:rPr lang="en-US" sz="1100" b="0" u="none" strike="noStrike" cap="none">
                          <a:solidFill>
                            <a:srgbClr val="999999"/>
                          </a:solidFill>
                        </a:rPr>
                        <a:t>(inhibitory G protein) </a:t>
                      </a:r>
                      <a:r>
                        <a:rPr lang="en-US" sz="1200" b="0" u="none" strike="noStrike" cap="none"/>
                        <a:t>→ ↓ </a:t>
                      </a:r>
                      <a:r>
                        <a:rPr lang="en-US" sz="1200" b="1" u="none" strike="noStrike" cap="none"/>
                        <a:t>AC</a:t>
                      </a:r>
                      <a:r>
                        <a:rPr lang="en-US" sz="1200" b="0" u="none" strike="noStrike" cap="none"/>
                        <a:t> </a:t>
                      </a:r>
                      <a:r>
                        <a:rPr lang="en-US" sz="1100" b="0" u="none" strike="noStrike" cap="none">
                          <a:solidFill>
                            <a:srgbClr val="999999"/>
                          </a:solidFill>
                        </a:rPr>
                        <a:t>(adenylate cyclase)</a:t>
                      </a:r>
                      <a:r>
                        <a:rPr lang="en-US" sz="1200" b="0" u="none" strike="noStrike" cap="none">
                          <a:solidFill>
                            <a:srgbClr val="999999"/>
                          </a:solidFill>
                        </a:rPr>
                        <a:t> </a:t>
                      </a:r>
                      <a:r>
                        <a:rPr lang="en-US" sz="1200" b="0" u="none" strike="noStrike" cap="none"/>
                        <a:t>&amp; </a:t>
                      </a:r>
                      <a:r>
                        <a:rPr lang="en-US" sz="1200" b="1" u="none" strike="noStrike" cap="none"/>
                        <a:t>cAMP</a:t>
                      </a:r>
                      <a:r>
                        <a:rPr lang="en-US" sz="1200" b="0" u="none" strike="noStrike" cap="none"/>
                        <a:t> → ↓</a:t>
                      </a:r>
                      <a:r>
                        <a:rPr lang="en-US" sz="1200" b="0" u="none" strike="noStrike" cap="none">
                          <a:solidFill>
                            <a:srgbClr val="171616"/>
                          </a:solidFill>
                        </a:rPr>
                        <a:t> </a:t>
                      </a:r>
                      <a:r>
                        <a:rPr lang="en-US" sz="1200" b="1" u="none" strike="noStrike" cap="none"/>
                        <a:t>voltage-gated  Ca</a:t>
                      </a:r>
                      <a:r>
                        <a:rPr lang="en-US" sz="1200" b="1" u="none" strike="noStrike" cap="none" baseline="30000"/>
                        <a:t>2+ </a:t>
                      </a:r>
                      <a:r>
                        <a:rPr lang="en-US" sz="1200" b="1" u="none" strike="noStrike" cap="none"/>
                        <a:t> channels </a:t>
                      </a:r>
                      <a:r>
                        <a:rPr lang="en-US" sz="1100" b="0" u="none" strike="noStrike" cap="none">
                          <a:solidFill>
                            <a:srgbClr val="999999"/>
                          </a:solidFill>
                        </a:rPr>
                        <a:t>(inhibit influx of Ca</a:t>
                      </a:r>
                      <a:r>
                        <a:rPr lang="en-US" sz="1100" b="0" u="none" strike="noStrike" cap="none" baseline="30000">
                          <a:solidFill>
                            <a:srgbClr val="999999"/>
                          </a:solidFill>
                        </a:rPr>
                        <a:t>2+</a:t>
                      </a:r>
                      <a:r>
                        <a:rPr lang="en-US" sz="1100" b="0" u="none" strike="noStrike" cap="none">
                          <a:solidFill>
                            <a:srgbClr val="999999"/>
                          </a:solidFill>
                        </a:rPr>
                        <a:t>, → reduce release of neurotransmitter)</a:t>
                      </a:r>
                      <a:r>
                        <a:rPr lang="en-US" sz="1200" b="0" u="none" strike="noStrike" cap="none"/>
                        <a:t> → ↓ </a:t>
                      </a:r>
                      <a:r>
                        <a:rPr lang="en-US" sz="1200" b="1" u="none" strike="noStrike" cap="none"/>
                        <a:t>excitatory</a:t>
                      </a:r>
                      <a:r>
                        <a:rPr lang="en-US" sz="1200" b="0" u="none" strike="noStrike" cap="none"/>
                        <a:t> transmitter.</a:t>
                      </a:r>
                      <a:endParaRPr sz="1200" u="none" strike="noStrike" cap="none"/>
                    </a:p>
                    <a:p>
                      <a:pPr marL="342900" marR="0" lvl="0" indent="-342900" algn="l" rtl="0">
                        <a:lnSpc>
                          <a:spcPct val="100000"/>
                        </a:lnSpc>
                        <a:spcBef>
                          <a:spcPts val="0"/>
                        </a:spcBef>
                        <a:spcAft>
                          <a:spcPts val="0"/>
                        </a:spcAft>
                        <a:buClr>
                          <a:schemeClr val="dk1"/>
                        </a:buClr>
                        <a:buSzPts val="1200"/>
                        <a:buFont typeface="Century Gothic"/>
                        <a:buAutoNum type="arabicPeriod"/>
                      </a:pPr>
                      <a:r>
                        <a:rPr lang="en-US" sz="1200" b="0" u="none" strike="noStrike" cap="none"/>
                        <a:t>Binding to </a:t>
                      </a:r>
                      <a:r>
                        <a:rPr lang="en-US" sz="1200" b="1" u="none" strike="noStrike" cap="none"/>
                        <a:t>post</a:t>
                      </a:r>
                      <a:r>
                        <a:rPr lang="en-US" sz="1200" b="0" u="none" strike="noStrike" cap="none"/>
                        <a:t>synaptic receptors →  ↑ </a:t>
                      </a:r>
                      <a:r>
                        <a:rPr lang="en-US" sz="1200" b="1"/>
                        <a:t>opening of </a:t>
                      </a:r>
                      <a:r>
                        <a:rPr lang="en-US" sz="1200" b="1" u="none" strike="noStrike" cap="none"/>
                        <a:t>K+ </a:t>
                      </a:r>
                      <a:r>
                        <a:rPr lang="en-US" sz="1200" b="1"/>
                        <a:t>channels </a:t>
                      </a:r>
                      <a:r>
                        <a:rPr lang="en-US" sz="1100" b="0" u="none" strike="noStrike" cap="none">
                          <a:solidFill>
                            <a:srgbClr val="999999"/>
                          </a:solidFill>
                        </a:rPr>
                        <a:t>(hyperpolarization)</a:t>
                      </a:r>
                      <a:r>
                        <a:rPr lang="en-US" sz="1200" b="0" u="none" strike="noStrike" cap="none">
                          <a:solidFill>
                            <a:srgbClr val="999999"/>
                          </a:solidFill>
                        </a:rPr>
                        <a:t> </a:t>
                      </a:r>
                      <a:r>
                        <a:rPr lang="en-US" sz="1200" b="0" u="none" strike="noStrike" cap="none"/>
                        <a:t>→  ↓ neuronal excitability.</a:t>
                      </a:r>
                      <a:r>
                        <a:rPr lang="en-US" sz="1200" b="0" u="none" strike="noStrike" cap="none">
                          <a:solidFill>
                            <a:schemeClr val="dk1"/>
                          </a:solidFill>
                          <a:latin typeface="Century Gothic"/>
                          <a:ea typeface="Century Gothic"/>
                          <a:cs typeface="Century Gothic"/>
                          <a:sym typeface="Century Gothic"/>
                        </a:rPr>
                        <a:t> </a:t>
                      </a:r>
                      <a:endParaRPr sz="1200" u="none" strike="noStrike" cap="none"/>
                    </a:p>
                    <a:p>
                      <a:pPr marL="0" marR="0" lvl="0" indent="0" algn="l" rtl="0">
                        <a:lnSpc>
                          <a:spcPct val="100000"/>
                        </a:lnSpc>
                        <a:spcBef>
                          <a:spcPts val="0"/>
                        </a:spcBef>
                        <a:spcAft>
                          <a:spcPts val="0"/>
                        </a:spcAft>
                        <a:buClr>
                          <a:schemeClr val="dk1"/>
                        </a:buClr>
                        <a:buSzPts val="1000"/>
                        <a:buFont typeface="Century Gothic"/>
                        <a:buNone/>
                      </a:pPr>
                      <a:r>
                        <a:rPr lang="en-US" sz="1100" b="0" u="sng" strike="noStrike" cap="none">
                          <a:solidFill>
                            <a:schemeClr val="accent1"/>
                          </a:solidFill>
                          <a:latin typeface="Century Gothic"/>
                          <a:ea typeface="Century Gothic"/>
                          <a:cs typeface="Century Gothic"/>
                          <a:sym typeface="Century Gothic"/>
                          <a:hlinkClick r:id="rId3"/>
                        </a:rPr>
                        <a:t>Simple pic from Lippincotts explain its action.</a:t>
                      </a:r>
                      <a:endParaRPr sz="1100" b="0" u="none" strike="noStrike" cap="none">
                        <a:solidFill>
                          <a:schemeClr val="accent1"/>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293300">
                <a:tc>
                  <a:txBody>
                    <a:bodyPr/>
                    <a:lstStyle/>
                    <a:p>
                      <a:pPr marL="0" marR="0" lvl="0" indent="0" algn="ctr" rtl="0">
                        <a:lnSpc>
                          <a:spcPct val="100000"/>
                        </a:lnSpc>
                        <a:spcBef>
                          <a:spcPts val="0"/>
                        </a:spcBef>
                        <a:spcAft>
                          <a:spcPts val="0"/>
                        </a:spcAft>
                        <a:buClr>
                          <a:schemeClr val="lt1"/>
                        </a:buClr>
                        <a:buSzPts val="1400"/>
                        <a:buFont typeface="Century Gothic"/>
                        <a:buNone/>
                      </a:pPr>
                      <a:r>
                        <a:rPr lang="en-US" b="1" u="none" strike="noStrike" cap="none">
                          <a:solidFill>
                            <a:schemeClr val="lt1"/>
                          </a:solidFill>
                        </a:rPr>
                        <a:t>Pharmacodynamic Actions “</a:t>
                      </a:r>
                      <a:r>
                        <a:rPr lang="en-US" b="1" u="none" strike="noStrike" cap="none">
                          <a:solidFill>
                            <a:schemeClr val="accent2"/>
                          </a:solidFill>
                        </a:rPr>
                        <a:t>morphine</a:t>
                      </a:r>
                      <a:r>
                        <a:rPr lang="en-US" b="1" u="none" strike="noStrike" cap="none">
                          <a:solidFill>
                            <a:schemeClr val="lt1"/>
                          </a:solidFill>
                        </a:rPr>
                        <a:t>”</a:t>
                      </a:r>
                      <a:endParaRPr u="none" strike="noStrike" cap="none"/>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84D7D4"/>
                    </a:solidFill>
                  </a:tcPr>
                </a:tc>
                <a:extLst>
                  <a:ext uri="{0D108BD9-81ED-4DB2-BD59-A6C34878D82A}">
                    <a16:rowId xmlns:a16="http://schemas.microsoft.com/office/drawing/2014/main" val="10002"/>
                  </a:ext>
                </a:extLst>
              </a:tr>
              <a:tr h="3049925">
                <a:tc>
                  <a:txBody>
                    <a:bodyPr/>
                    <a:lstStyle/>
                    <a:p>
                      <a:pPr marL="342900" marR="0" lvl="0" indent="-333375" algn="l" rtl="0">
                        <a:lnSpc>
                          <a:spcPct val="100000"/>
                        </a:lnSpc>
                        <a:spcBef>
                          <a:spcPts val="0"/>
                        </a:spcBef>
                        <a:spcAft>
                          <a:spcPts val="0"/>
                        </a:spcAft>
                        <a:buClr>
                          <a:schemeClr val="dk1"/>
                        </a:buClr>
                        <a:buSzPts val="1200"/>
                        <a:buFont typeface="Century Gothic"/>
                        <a:buAutoNum type="arabicPeriod"/>
                      </a:pPr>
                      <a:r>
                        <a:rPr lang="en-US" sz="1200" u="none" strike="noStrike" cap="none"/>
                        <a:t>Analgesia [in acute &amp; chronic pain]</a:t>
                      </a:r>
                      <a:endParaRPr sz="1200" u="none" strike="noStrike" cap="none">
                        <a:solidFill>
                          <a:srgbClr val="7F7F7F"/>
                        </a:solidFill>
                      </a:endParaRPr>
                    </a:p>
                    <a:p>
                      <a:pPr marL="342900" marR="0" lvl="0" indent="-333375" algn="l" rtl="0">
                        <a:lnSpc>
                          <a:spcPct val="100000"/>
                        </a:lnSpc>
                        <a:spcBef>
                          <a:spcPts val="0"/>
                        </a:spcBef>
                        <a:spcAft>
                          <a:spcPts val="0"/>
                        </a:spcAft>
                        <a:buClr>
                          <a:schemeClr val="dk1"/>
                        </a:buClr>
                        <a:buSzPts val="1200"/>
                        <a:buFont typeface="Century Gothic"/>
                        <a:buAutoNum type="arabicPeriod"/>
                      </a:pPr>
                      <a:r>
                        <a:rPr lang="en-US" sz="1200" u="none" strike="noStrike" cap="none"/>
                        <a:t>Euphoria and sedation</a:t>
                      </a:r>
                      <a:endParaRPr sz="1200"/>
                    </a:p>
                    <a:p>
                      <a:pPr marL="342900" marR="0" lvl="0" indent="-333375" algn="l" rtl="0">
                        <a:lnSpc>
                          <a:spcPct val="100000"/>
                        </a:lnSpc>
                        <a:spcBef>
                          <a:spcPts val="0"/>
                        </a:spcBef>
                        <a:spcAft>
                          <a:spcPts val="0"/>
                        </a:spcAft>
                        <a:buClr>
                          <a:schemeClr val="dk1"/>
                        </a:buClr>
                        <a:buSzPts val="1200"/>
                        <a:buFont typeface="Century Gothic"/>
                        <a:buAutoNum type="arabicPeriod"/>
                      </a:pPr>
                      <a:r>
                        <a:rPr lang="en-US" sz="1200" b="1" u="none" strike="noStrike" cap="none">
                          <a:solidFill>
                            <a:srgbClr val="FF0000"/>
                          </a:solidFill>
                        </a:rPr>
                        <a:t>Respiratory depression</a:t>
                      </a:r>
                      <a:r>
                        <a:rPr lang="en-US" sz="1200" b="0" u="none" strike="noStrike" cap="none">
                          <a:solidFill>
                            <a:srgbClr val="C00000"/>
                          </a:solidFill>
                        </a:rPr>
                        <a:t> </a:t>
                      </a:r>
                      <a:r>
                        <a:rPr lang="en-US" sz="1200" b="0" u="none" strike="noStrike" cap="none"/>
                        <a:t>→</a:t>
                      </a:r>
                      <a:r>
                        <a:rPr lang="en-US" sz="1200" u="none" strike="noStrike" cap="none">
                          <a:solidFill>
                            <a:srgbClr val="171616"/>
                          </a:solidFill>
                        </a:rPr>
                        <a:t> </a:t>
                      </a:r>
                      <a:r>
                        <a:rPr lang="en-US" sz="1100">
                          <a:solidFill>
                            <a:srgbClr val="999999"/>
                          </a:solidFill>
                        </a:rPr>
                        <a:t>B</a:t>
                      </a:r>
                      <a:r>
                        <a:rPr lang="en-US" sz="1100" u="none" strike="noStrike" cap="none">
                          <a:solidFill>
                            <a:srgbClr val="999999"/>
                          </a:solidFill>
                        </a:rPr>
                        <a:t>y reduction of the sensitivity of respiratory center neurons to carbon dioxide.</a:t>
                      </a:r>
                      <a:endParaRPr sz="1100" u="none" strike="noStrike" cap="none">
                        <a:solidFill>
                          <a:srgbClr val="999999"/>
                        </a:solidFill>
                      </a:endParaRPr>
                    </a:p>
                    <a:p>
                      <a:pPr marL="342900" marR="0" lvl="0" indent="-330200" algn="l" rtl="0">
                        <a:lnSpc>
                          <a:spcPct val="100000"/>
                        </a:lnSpc>
                        <a:spcBef>
                          <a:spcPts val="0"/>
                        </a:spcBef>
                        <a:spcAft>
                          <a:spcPts val="0"/>
                        </a:spcAft>
                        <a:buClr>
                          <a:schemeClr val="dk1"/>
                        </a:buClr>
                        <a:buSzPts val="1200"/>
                        <a:buFont typeface="Century Gothic"/>
                        <a:buAutoNum type="arabicPeriod"/>
                      </a:pPr>
                      <a:r>
                        <a:rPr lang="en-US" sz="1200" u="none" strike="noStrike" cap="none"/>
                        <a:t>Depression of </a:t>
                      </a:r>
                      <a:r>
                        <a:rPr lang="en-US" sz="1200" b="1" u="none" strike="noStrike" cap="none"/>
                        <a:t>cough reflexes</a:t>
                      </a:r>
                      <a:r>
                        <a:rPr lang="en-US" sz="1200" b="0" u="none" strike="noStrike" cap="none"/>
                        <a:t> →</a:t>
                      </a:r>
                      <a:r>
                        <a:rPr lang="en-US" sz="1200" u="none" strike="noStrike" cap="none"/>
                        <a:t> </a:t>
                      </a:r>
                      <a:r>
                        <a:rPr lang="en-US" sz="1100">
                          <a:solidFill>
                            <a:schemeClr val="accent1"/>
                          </a:solidFill>
                        </a:rPr>
                        <a:t>Some of the opioid drugs can be added to cough syrup (codeine and not morphine because morphine is strong)</a:t>
                      </a:r>
                      <a:endParaRPr sz="1100" u="none" strike="noStrike" cap="none">
                        <a:solidFill>
                          <a:schemeClr val="accent1"/>
                        </a:solidFill>
                      </a:endParaRPr>
                    </a:p>
                    <a:p>
                      <a:pPr marL="342900" marR="0" lvl="0" indent="-330200" algn="l" rtl="0">
                        <a:lnSpc>
                          <a:spcPct val="100000"/>
                        </a:lnSpc>
                        <a:spcBef>
                          <a:spcPts val="0"/>
                        </a:spcBef>
                        <a:spcAft>
                          <a:spcPts val="0"/>
                        </a:spcAft>
                        <a:buClr>
                          <a:schemeClr val="dk1"/>
                        </a:buClr>
                        <a:buSzPts val="1200"/>
                        <a:buFont typeface="Century Gothic"/>
                        <a:buAutoNum type="arabicPeriod"/>
                      </a:pPr>
                      <a:r>
                        <a:rPr lang="en-US" sz="1200" u="none" strike="noStrike" cap="none"/>
                        <a:t>Nausea &amp; vomiting → </a:t>
                      </a:r>
                      <a:r>
                        <a:rPr lang="en-US" sz="1200" b="0" u="none" strike="noStrike" cap="none"/>
                        <a:t>↑ excitation </a:t>
                      </a:r>
                      <a:r>
                        <a:rPr lang="en-US" sz="1200" b="1" u="none" strike="noStrike" cap="none"/>
                        <a:t>CRTZ</a:t>
                      </a:r>
                      <a:r>
                        <a:rPr lang="en-US" sz="1200" b="0" u="none" strike="noStrike" cap="none">
                          <a:solidFill>
                            <a:srgbClr val="171616"/>
                          </a:solidFill>
                        </a:rPr>
                        <a:t> </a:t>
                      </a:r>
                      <a:r>
                        <a:rPr lang="en-US" sz="1100" b="0" u="none" strike="noStrike" cap="none">
                          <a:solidFill>
                            <a:srgbClr val="999999"/>
                          </a:solidFill>
                        </a:rPr>
                        <a:t>(chemoreceptor trigger </a:t>
                      </a:r>
                      <a:r>
                        <a:rPr lang="en-US" sz="1100">
                          <a:solidFill>
                            <a:srgbClr val="999999"/>
                          </a:solidFill>
                        </a:rPr>
                        <a:t>zone</a:t>
                      </a:r>
                      <a:r>
                        <a:rPr lang="en-US" sz="1100" b="0" u="none" strike="noStrike" cap="none">
                          <a:solidFill>
                            <a:srgbClr val="999999"/>
                          </a:solidFill>
                        </a:rPr>
                        <a:t>)</a:t>
                      </a:r>
                      <a:endParaRPr sz="1100" u="none" strike="noStrike" cap="none">
                        <a:solidFill>
                          <a:srgbClr val="999999"/>
                        </a:solidFill>
                      </a:endParaRPr>
                    </a:p>
                    <a:p>
                      <a:pPr marL="342900" marR="0" lvl="0" indent="-330200" algn="l" rtl="0">
                        <a:lnSpc>
                          <a:spcPct val="100000"/>
                        </a:lnSpc>
                        <a:spcBef>
                          <a:spcPts val="0"/>
                        </a:spcBef>
                        <a:spcAft>
                          <a:spcPts val="0"/>
                        </a:spcAft>
                        <a:buClr>
                          <a:schemeClr val="dk1"/>
                        </a:buClr>
                        <a:buSzPts val="1200"/>
                        <a:buFont typeface="Century Gothic"/>
                        <a:buAutoNum type="arabicPeriod"/>
                      </a:pPr>
                      <a:r>
                        <a:rPr lang="en-US" sz="1200" b="1" u="none" strike="noStrike" cap="none"/>
                        <a:t>Pin point pupil (Miosis)</a:t>
                      </a:r>
                      <a:r>
                        <a:rPr lang="en-US" sz="1200" u="none" strike="noStrike" cap="none"/>
                        <a:t>→</a:t>
                      </a:r>
                      <a:r>
                        <a:rPr lang="en-US" sz="1100">
                          <a:solidFill>
                            <a:schemeClr val="accent1"/>
                          </a:solidFill>
                        </a:rPr>
                        <a:t> </a:t>
                      </a:r>
                      <a:r>
                        <a:rPr lang="en-US" sz="1100" b="0" u="none" strike="noStrike" cap="none">
                          <a:solidFill>
                            <a:srgbClr val="999999"/>
                          </a:solidFill>
                          <a:latin typeface="Century Gothic"/>
                          <a:ea typeface="Century Gothic"/>
                          <a:cs typeface="Century Gothic"/>
                          <a:sym typeface="Century Gothic"/>
                        </a:rPr>
                        <a:t>How? It excites the EWN → enhance parasympathetic effect → constrict pupil.</a:t>
                      </a:r>
                      <a:endParaRPr sz="1100" b="0" u="none" strike="noStrike" cap="none">
                        <a:solidFill>
                          <a:srgbClr val="999999"/>
                        </a:solidFill>
                        <a:latin typeface="Century Gothic"/>
                        <a:ea typeface="Century Gothic"/>
                        <a:cs typeface="Century Gothic"/>
                        <a:sym typeface="Century Gothic"/>
                      </a:endParaRPr>
                    </a:p>
                    <a:p>
                      <a:pPr marL="342900" marR="0" lvl="0" indent="-330200" algn="l" rtl="0">
                        <a:lnSpc>
                          <a:spcPct val="100000"/>
                        </a:lnSpc>
                        <a:spcBef>
                          <a:spcPts val="0"/>
                        </a:spcBef>
                        <a:spcAft>
                          <a:spcPts val="0"/>
                        </a:spcAft>
                        <a:buClr>
                          <a:schemeClr val="dk1"/>
                        </a:buClr>
                        <a:buSzPts val="1200"/>
                        <a:buFont typeface="Century Gothic"/>
                        <a:buAutoNum type="arabicPeriod"/>
                      </a:pPr>
                      <a:r>
                        <a:rPr lang="en-US" sz="1200" u="none" strike="noStrike" cap="none"/>
                        <a:t>Releases </a:t>
                      </a:r>
                      <a:r>
                        <a:rPr lang="en-US" sz="1200" b="1" u="none" strike="noStrike" cap="none"/>
                        <a:t>histamine</a:t>
                      </a:r>
                      <a:r>
                        <a:rPr lang="en-US" sz="1200" u="none" strike="noStrike" cap="none"/>
                        <a:t> from mast cells → </a:t>
                      </a:r>
                      <a:r>
                        <a:rPr lang="en-US" sz="1200">
                          <a:solidFill>
                            <a:srgbClr val="999999"/>
                          </a:solidFill>
                        </a:rPr>
                        <a:t>C</a:t>
                      </a:r>
                      <a:r>
                        <a:rPr lang="en-US" sz="1200" u="none" strike="noStrike" cap="none">
                          <a:solidFill>
                            <a:srgbClr val="999999"/>
                          </a:solidFill>
                        </a:rPr>
                        <a:t>ausing: </a:t>
                      </a:r>
                      <a:r>
                        <a:rPr lang="en-US" sz="1200">
                          <a:solidFill>
                            <a:schemeClr val="accent1"/>
                          </a:solidFill>
                        </a:rPr>
                        <a:t>itching of skin</a:t>
                      </a:r>
                      <a:r>
                        <a:rPr lang="en-US" sz="1100" b="1">
                          <a:solidFill>
                            <a:srgbClr val="999999"/>
                          </a:solidFill>
                        </a:rPr>
                        <a:t>, </a:t>
                      </a:r>
                      <a:r>
                        <a:rPr lang="en-US" sz="1100" u="sng" strike="noStrike" cap="none">
                          <a:solidFill>
                            <a:srgbClr val="999999"/>
                          </a:solidFill>
                        </a:rPr>
                        <a:t>hypo</a:t>
                      </a:r>
                      <a:r>
                        <a:rPr lang="en-US" sz="1100" u="none" strike="noStrike" cap="none">
                          <a:solidFill>
                            <a:srgbClr val="999999"/>
                          </a:solidFill>
                        </a:rPr>
                        <a:t>tension, broncho</a:t>
                      </a:r>
                      <a:r>
                        <a:rPr lang="en-US" sz="1100" u="sng" strike="noStrike" cap="none">
                          <a:solidFill>
                            <a:srgbClr val="999999"/>
                          </a:solidFill>
                        </a:rPr>
                        <a:t>constriction</a:t>
                      </a:r>
                      <a:r>
                        <a:rPr lang="en-US" sz="1100">
                          <a:solidFill>
                            <a:srgbClr val="999999"/>
                          </a:solidFill>
                        </a:rPr>
                        <a:t> </a:t>
                      </a:r>
                      <a:r>
                        <a:rPr lang="en-US" sz="1100" u="none" strike="noStrike" cap="none">
                          <a:solidFill>
                            <a:srgbClr val="999999"/>
                          </a:solidFill>
                        </a:rPr>
                        <a:t>→ </a:t>
                      </a:r>
                      <a:r>
                        <a:rPr lang="en-US" sz="1100" b="1" u="none" strike="noStrike" cap="none">
                          <a:solidFill>
                            <a:schemeClr val="accent1"/>
                          </a:solidFill>
                        </a:rPr>
                        <a:t>contraindicated w\ asthmatic pts.</a:t>
                      </a:r>
                      <a:endParaRPr sz="1100" b="1" u="none" strike="noStrike" cap="none">
                        <a:solidFill>
                          <a:schemeClr val="accent1"/>
                        </a:solidFill>
                        <a:latin typeface="Algerian"/>
                        <a:ea typeface="Algerian"/>
                        <a:cs typeface="Algerian"/>
                        <a:sym typeface="Algerian"/>
                      </a:endParaRPr>
                    </a:p>
                    <a:p>
                      <a:pPr marL="342900" marR="0" lvl="0" indent="-330200" algn="l" rtl="0">
                        <a:lnSpc>
                          <a:spcPct val="100000"/>
                        </a:lnSpc>
                        <a:spcBef>
                          <a:spcPts val="0"/>
                        </a:spcBef>
                        <a:spcAft>
                          <a:spcPts val="0"/>
                        </a:spcAft>
                        <a:buClr>
                          <a:schemeClr val="dk1"/>
                        </a:buClr>
                        <a:buSzPts val="1200"/>
                        <a:buFont typeface="Century Gothic"/>
                        <a:buAutoNum type="arabicPeriod"/>
                      </a:pPr>
                      <a:r>
                        <a:rPr lang="en-US" sz="1200" u="none" strike="noStrike" cap="none"/>
                        <a:t>Effects on </a:t>
                      </a:r>
                      <a:r>
                        <a:rPr lang="en-US" sz="1200" b="1" u="none" strike="noStrike" cap="none"/>
                        <a:t>GIT</a:t>
                      </a:r>
                      <a:r>
                        <a:rPr lang="en-US" sz="1200" u="none" strike="noStrike" cap="none"/>
                        <a:t>:- </a:t>
                      </a:r>
                      <a:endParaRPr sz="1200" u="none" strike="noStrike" cap="none"/>
                    </a:p>
                    <a:p>
                      <a:pPr marL="645750" marR="0" lvl="0" indent="-269875" algn="l" rtl="0">
                        <a:lnSpc>
                          <a:spcPct val="100000"/>
                        </a:lnSpc>
                        <a:spcBef>
                          <a:spcPts val="0"/>
                        </a:spcBef>
                        <a:spcAft>
                          <a:spcPts val="0"/>
                        </a:spcAft>
                        <a:buClr>
                          <a:srgbClr val="171616"/>
                        </a:buClr>
                        <a:buSzPts val="1150"/>
                        <a:buFont typeface="Arial"/>
                        <a:buChar char="•"/>
                      </a:pPr>
                      <a:r>
                        <a:rPr lang="en-US" sz="1150" u="none" strike="noStrike" cap="none"/>
                        <a:t>↑ in tone, ↓ motility of intestine</a:t>
                      </a:r>
                      <a:r>
                        <a:rPr lang="en-US" sz="1150">
                          <a:solidFill>
                            <a:srgbClr val="999999"/>
                          </a:solidFill>
                        </a:rPr>
                        <a:t> by reducing release of Ach</a:t>
                      </a:r>
                      <a:r>
                        <a:rPr lang="en-US" sz="1150" u="none" strike="noStrike" cap="none"/>
                        <a:t> →  severe </a:t>
                      </a:r>
                      <a:r>
                        <a:rPr lang="en-US" sz="1150" b="1" u="none" strike="noStrike" cap="none"/>
                        <a:t>constipation </a:t>
                      </a:r>
                      <a:endParaRPr sz="1150" b="1"/>
                    </a:p>
                    <a:p>
                      <a:pPr marL="645750" marR="0" lvl="0" indent="-269875" algn="l" rtl="0">
                        <a:lnSpc>
                          <a:spcPct val="100000"/>
                        </a:lnSpc>
                        <a:spcBef>
                          <a:spcPts val="0"/>
                        </a:spcBef>
                        <a:spcAft>
                          <a:spcPts val="0"/>
                        </a:spcAft>
                        <a:buClr>
                          <a:srgbClr val="171616"/>
                        </a:buClr>
                        <a:buSzPts val="1150"/>
                        <a:buFont typeface="Arial"/>
                        <a:buChar char="•"/>
                      </a:pPr>
                      <a:r>
                        <a:rPr lang="en-US" sz="1150" u="none" strike="noStrike" cap="none"/>
                        <a:t>↑biliary tract pressure due to contraction of the gallbladder and constriction of the biliary sphincter→ </a:t>
                      </a:r>
                      <a:r>
                        <a:rPr lang="en-US" sz="1150" b="1" u="none" strike="noStrike" cap="none"/>
                        <a:t>contraindicated in biliary colic.</a:t>
                      </a:r>
                      <a:endParaRPr sz="1150" b="1" u="none" strike="noStrike" cap="none"/>
                    </a:p>
                    <a:p>
                      <a:pPr marL="645750" marR="0" lvl="0" indent="-269875" algn="l" rtl="0">
                        <a:lnSpc>
                          <a:spcPct val="100000"/>
                        </a:lnSpc>
                        <a:spcBef>
                          <a:spcPts val="0"/>
                        </a:spcBef>
                        <a:spcAft>
                          <a:spcPts val="0"/>
                        </a:spcAft>
                        <a:buClr>
                          <a:srgbClr val="171616"/>
                        </a:buClr>
                        <a:buSzPts val="1150"/>
                        <a:buFont typeface="Arial"/>
                        <a:buChar char="•"/>
                      </a:pPr>
                      <a:r>
                        <a:rPr lang="en-US" sz="1150"/>
                        <a:t>depress renal function and contract gallbladder.</a:t>
                      </a:r>
                      <a:endParaRPr sz="1200" b="1">
                        <a:solidFill>
                          <a:srgbClr val="FF0000"/>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22" name="Google Shape;222;p17"/>
          <p:cNvSpPr txBox="1">
            <a:spLocks noGrp="1"/>
          </p:cNvSpPr>
          <p:nvPr>
            <p:ph type="sldNum" idx="12"/>
          </p:nvPr>
        </p:nvSpPr>
        <p:spPr>
          <a:xfrm>
            <a:off x="5248074" y="9434122"/>
            <a:ext cx="1543050" cy="52740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0" i="0" u="none" strike="noStrike" cap="none">
                <a:solidFill>
                  <a:srgbClr val="8E95A0"/>
                </a:solidFill>
                <a:latin typeface="Century Gothic"/>
                <a:ea typeface="Century Gothic"/>
                <a:cs typeface="Century Gothic"/>
                <a:sym typeface="Century Gothic"/>
              </a:rPr>
              <a:t>4</a:t>
            </a:r>
            <a:endParaRPr sz="900" b="0" i="0" u="none" strike="noStrike" cap="none">
              <a:solidFill>
                <a:srgbClr val="8E95A0"/>
              </a:solidFill>
              <a:latin typeface="Century Gothic"/>
              <a:ea typeface="Century Gothic"/>
              <a:cs typeface="Century Gothic"/>
              <a:sym typeface="Century Gothic"/>
            </a:endParaRPr>
          </a:p>
        </p:txBody>
      </p:sp>
      <p:sp>
        <p:nvSpPr>
          <p:cNvPr id="223" name="Google Shape;223;p17"/>
          <p:cNvSpPr/>
          <p:nvPr/>
        </p:nvSpPr>
        <p:spPr>
          <a:xfrm>
            <a:off x="0" y="0"/>
            <a:ext cx="6858000" cy="619800"/>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Opioids</a:t>
            </a:r>
            <a:endParaRPr sz="2400" b="1" i="0" u="none" strike="noStrike" cap="none">
              <a:solidFill>
                <a:schemeClr val="lt1"/>
              </a:solidFill>
              <a:latin typeface="Century Gothic"/>
              <a:ea typeface="Century Gothic"/>
              <a:cs typeface="Century Gothic"/>
              <a:sym typeface="Century Gothic"/>
            </a:endParaRPr>
          </a:p>
        </p:txBody>
      </p:sp>
      <p:sp>
        <p:nvSpPr>
          <p:cNvPr id="224" name="Google Shape;224;p17"/>
          <p:cNvSpPr/>
          <p:nvPr/>
        </p:nvSpPr>
        <p:spPr>
          <a:xfrm>
            <a:off x="55650" y="5761100"/>
            <a:ext cx="4532100" cy="4257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Tolerance </a:t>
            </a:r>
            <a:r>
              <a:rPr lang="en-US" sz="1800" b="1" i="0" u="none" strike="noStrike" cap="none">
                <a:solidFill>
                  <a:schemeClr val="dk1"/>
                </a:solidFill>
                <a:latin typeface="Century Gothic"/>
                <a:ea typeface="Century Gothic"/>
                <a:cs typeface="Century Gothic"/>
                <a:sym typeface="Century Gothic"/>
              </a:rPr>
              <a:t>Vs</a:t>
            </a:r>
            <a:r>
              <a:rPr lang="en-US" sz="1800" b="0" i="0" u="none" strike="noStrike" cap="none">
                <a:solidFill>
                  <a:schemeClr val="dk1"/>
                </a:solidFill>
                <a:latin typeface="Century Gothic"/>
                <a:ea typeface="Century Gothic"/>
                <a:cs typeface="Century Gothic"/>
                <a:sym typeface="Century Gothic"/>
              </a:rPr>
              <a:t> Dependence </a:t>
            </a:r>
            <a:r>
              <a:rPr lang="en-US" b="1">
                <a:solidFill>
                  <a:schemeClr val="accent2"/>
                </a:solidFill>
                <a:latin typeface="Century Gothic"/>
                <a:ea typeface="Century Gothic"/>
                <a:cs typeface="Century Gothic"/>
                <a:sym typeface="Century Gothic"/>
              </a:rPr>
              <a:t>“morphine”</a:t>
            </a:r>
            <a:endParaRPr sz="1800" b="0" i="0" u="none" strike="noStrike" cap="none">
              <a:solidFill>
                <a:schemeClr val="accent2"/>
              </a:solidFill>
              <a:latin typeface="Century Gothic"/>
              <a:ea typeface="Century Gothic"/>
              <a:cs typeface="Century Gothic"/>
              <a:sym typeface="Century Gothic"/>
            </a:endParaRPr>
          </a:p>
        </p:txBody>
      </p:sp>
      <p:graphicFrame>
        <p:nvGraphicFramePr>
          <p:cNvPr id="225" name="Google Shape;225;p17"/>
          <p:cNvGraphicFramePr/>
          <p:nvPr/>
        </p:nvGraphicFramePr>
        <p:xfrm>
          <a:off x="448814" y="6381918"/>
          <a:ext cx="5960375" cy="3200415"/>
        </p:xfrm>
        <a:graphic>
          <a:graphicData uri="http://schemas.openxmlformats.org/drawingml/2006/table">
            <a:tbl>
              <a:tblPr firstRow="1" bandRow="1">
                <a:noFill/>
                <a:tableStyleId>{0009413D-AAE7-4DFF-A583-D4F1E6724FAD}</a:tableStyleId>
              </a:tblPr>
              <a:tblGrid>
                <a:gridCol w="2995750">
                  <a:extLst>
                    <a:ext uri="{9D8B030D-6E8A-4147-A177-3AD203B41FA5}">
                      <a16:colId xmlns:a16="http://schemas.microsoft.com/office/drawing/2014/main" val="20000"/>
                    </a:ext>
                  </a:extLst>
                </a:gridCol>
                <a:gridCol w="2964625">
                  <a:extLst>
                    <a:ext uri="{9D8B030D-6E8A-4147-A177-3AD203B41FA5}">
                      <a16:colId xmlns:a16="http://schemas.microsoft.com/office/drawing/2014/main" val="20001"/>
                    </a:ext>
                  </a:extLst>
                </a:gridCol>
              </a:tblGrid>
              <a:tr h="335375">
                <a:tc>
                  <a:txBody>
                    <a:bodyPr/>
                    <a:lstStyle/>
                    <a:p>
                      <a:pPr marL="0" marR="0" lvl="0" indent="0" algn="ctr" rtl="1">
                        <a:lnSpc>
                          <a:spcPct val="100000"/>
                        </a:lnSpc>
                        <a:spcBef>
                          <a:spcPts val="0"/>
                        </a:spcBef>
                        <a:spcAft>
                          <a:spcPts val="0"/>
                        </a:spcAft>
                        <a:buClr>
                          <a:srgbClr val="000000"/>
                        </a:buClr>
                        <a:buSzPts val="1600"/>
                        <a:buFont typeface="Arial"/>
                        <a:buNone/>
                      </a:pPr>
                      <a:r>
                        <a:rPr lang="en-US" sz="1600" u="none" strike="noStrike" cap="none"/>
                        <a:t>Tolerance</a:t>
                      </a:r>
                      <a:endParaRPr sz="1600" u="none" strike="noStrike" cap="none"/>
                    </a:p>
                  </a:txBody>
                  <a:tcPr marL="91450" marR="91450" marT="45700" marB="45700" anchor="ctr">
                    <a:lnL w="9525" cap="flat" cmpd="sng">
                      <a:solidFill>
                        <a:srgbClr val="3BB7B2"/>
                      </a:solidFill>
                      <a:prstDash val="solid"/>
                      <a:round/>
                      <a:headEnd type="none" w="sm" len="sm"/>
                      <a:tailEnd type="none" w="sm" len="sm"/>
                    </a:lnL>
                    <a:lnR w="12700" cap="flat" cmpd="sng">
                      <a:solidFill>
                        <a:srgbClr val="3BB7B2"/>
                      </a:solidFill>
                      <a:prstDash val="solid"/>
                      <a:round/>
                      <a:headEnd type="none" w="sm" len="sm"/>
                      <a:tailEnd type="none" w="sm" len="sm"/>
                    </a:lnR>
                    <a:lnT w="9525" cap="flat" cmpd="sng">
                      <a:solidFill>
                        <a:srgbClr val="3BB7B2"/>
                      </a:solidFill>
                      <a:prstDash val="solid"/>
                      <a:round/>
                      <a:headEnd type="none" w="sm" len="sm"/>
                      <a:tailEnd type="none" w="sm" len="sm"/>
                    </a:lnT>
                    <a:lnB w="9525" cap="flat" cmpd="sng">
                      <a:solidFill>
                        <a:srgbClr val="3BB7B2"/>
                      </a:solidFill>
                      <a:prstDash val="solid"/>
                      <a:round/>
                      <a:headEnd type="none" w="sm" len="sm"/>
                      <a:tailEnd type="none" w="sm" len="sm"/>
                    </a:lnB>
                    <a:solidFill>
                      <a:srgbClr val="3BB7B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Dependence</a:t>
                      </a:r>
                      <a:endParaRPr sz="1600" u="none" strike="noStrike" cap="none"/>
                    </a:p>
                  </a:txBody>
                  <a:tcPr marL="91450" marR="91450" marT="45700" marB="45700" anchor="ctr">
                    <a:lnL w="12700" cap="flat" cmpd="sng">
                      <a:solidFill>
                        <a:srgbClr val="3BB7B2"/>
                      </a:solidFill>
                      <a:prstDash val="solid"/>
                      <a:round/>
                      <a:headEnd type="none" w="sm" len="sm"/>
                      <a:tailEnd type="none" w="sm" len="sm"/>
                    </a:lnL>
                    <a:lnR w="9525" cap="flat" cmpd="sng">
                      <a:solidFill>
                        <a:srgbClr val="3BB7B2"/>
                      </a:solidFill>
                      <a:prstDash val="solid"/>
                      <a:round/>
                      <a:headEnd type="none" w="sm" len="sm"/>
                      <a:tailEnd type="none" w="sm" len="sm"/>
                    </a:lnR>
                    <a:lnT w="9525" cap="flat" cmpd="sng">
                      <a:solidFill>
                        <a:srgbClr val="3BB7B2"/>
                      </a:solidFill>
                      <a:prstDash val="solid"/>
                      <a:round/>
                      <a:headEnd type="none" w="sm" len="sm"/>
                      <a:tailEnd type="none" w="sm" len="sm"/>
                    </a:lnT>
                    <a:lnB w="9525" cap="flat" cmpd="sng">
                      <a:solidFill>
                        <a:srgbClr val="3BB7B2"/>
                      </a:solidFill>
                      <a:prstDash val="solid"/>
                      <a:round/>
                      <a:headEnd type="none" w="sm" len="sm"/>
                      <a:tailEnd type="none" w="sm" len="sm"/>
                    </a:lnB>
                    <a:solidFill>
                      <a:srgbClr val="3BB7B2"/>
                    </a:solidFill>
                  </a:tcPr>
                </a:tc>
                <a:extLst>
                  <a:ext uri="{0D108BD9-81ED-4DB2-BD59-A6C34878D82A}">
                    <a16:rowId xmlns:a16="http://schemas.microsoft.com/office/drawing/2014/main" val="10000"/>
                  </a:ext>
                </a:extLst>
              </a:tr>
              <a:tr h="335375">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949A98"/>
                          </a:solidFill>
                          <a:latin typeface="Century Gothic"/>
                          <a:ea typeface="Century Gothic"/>
                          <a:cs typeface="Century Gothic"/>
                          <a:sym typeface="Century Gothic"/>
                        </a:rPr>
                        <a:t>Tolerance occurs when the person takes a </a:t>
                      </a:r>
                      <a:r>
                        <a:rPr lang="en-US" sz="1200" b="1" i="0" u="none" strike="noStrike" cap="none">
                          <a:solidFill>
                            <a:srgbClr val="949A98"/>
                          </a:solidFill>
                          <a:latin typeface="Century Gothic"/>
                          <a:ea typeface="Century Gothic"/>
                          <a:cs typeface="Century Gothic"/>
                          <a:sym typeface="Century Gothic"/>
                        </a:rPr>
                        <a:t>higher dose </a:t>
                      </a:r>
                      <a:r>
                        <a:rPr lang="en-US" sz="1200" b="0" i="0" u="none" strike="noStrike" cap="none">
                          <a:solidFill>
                            <a:srgbClr val="949A98"/>
                          </a:solidFill>
                          <a:latin typeface="Century Gothic"/>
                          <a:ea typeface="Century Gothic"/>
                          <a:cs typeface="Century Gothic"/>
                          <a:sym typeface="Century Gothic"/>
                        </a:rPr>
                        <a:t>of the drug to achieve </a:t>
                      </a:r>
                      <a:r>
                        <a:rPr lang="en-US" sz="1200" b="1" i="0" u="none" strike="noStrike" cap="none">
                          <a:solidFill>
                            <a:srgbClr val="949A98"/>
                          </a:solidFill>
                          <a:latin typeface="Century Gothic"/>
                          <a:ea typeface="Century Gothic"/>
                          <a:cs typeface="Century Gothic"/>
                          <a:sym typeface="Century Gothic"/>
                        </a:rPr>
                        <a:t>the same level of response</a:t>
                      </a:r>
                      <a:r>
                        <a:rPr lang="en-US" sz="1200" b="0" i="0" u="none" strike="noStrike" cap="none">
                          <a:solidFill>
                            <a:srgbClr val="949A98"/>
                          </a:solidFill>
                          <a:latin typeface="Century Gothic"/>
                          <a:ea typeface="Century Gothic"/>
                          <a:cs typeface="Century Gothic"/>
                          <a:sym typeface="Century Gothic"/>
                        </a:rPr>
                        <a:t> achieved initially</a:t>
                      </a:r>
                      <a:endParaRPr sz="1200" b="1" u="none" strike="noStrike" cap="none">
                        <a:solidFill>
                          <a:srgbClr val="949A98"/>
                        </a:solidFill>
                      </a:endParaRPr>
                    </a:p>
                  </a:txBody>
                  <a:tcPr marL="91450" marR="91450" marT="45700" marB="45700" anchor="ctr">
                    <a:lnL w="9525" cap="flat" cmpd="sng">
                      <a:solidFill>
                        <a:srgbClr val="3BB7B2"/>
                      </a:solidFill>
                      <a:prstDash val="solid"/>
                      <a:round/>
                      <a:headEnd type="none" w="sm" len="sm"/>
                      <a:tailEnd type="none" w="sm" len="sm"/>
                    </a:lnL>
                    <a:lnR w="12700" cap="flat" cmpd="sng">
                      <a:solidFill>
                        <a:srgbClr val="3BB7B2"/>
                      </a:solidFill>
                      <a:prstDash val="solid"/>
                      <a:round/>
                      <a:headEnd type="none" w="sm" len="sm"/>
                      <a:tailEnd type="none" w="sm" len="sm"/>
                    </a:lnR>
                    <a:lnT w="9525" cap="flat" cmpd="sng">
                      <a:solidFill>
                        <a:srgbClr val="3BB7B2"/>
                      </a:solidFill>
                      <a:prstDash val="solid"/>
                      <a:round/>
                      <a:headEnd type="none" w="sm" len="sm"/>
                      <a:tailEnd type="none" w="sm" len="sm"/>
                    </a:lnT>
                    <a:lnB w="9525" cap="flat" cmpd="sng">
                      <a:solidFill>
                        <a:srgbClr val="3BB7B2"/>
                      </a:solidFill>
                      <a:prstDash val="solid"/>
                      <a:round/>
                      <a:headEnd type="none" w="sm" len="sm"/>
                      <a:tailEnd type="none" w="sm" len="sm"/>
                    </a:lnB>
                    <a:solidFill>
                      <a:srgbClr val="D4F2F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949A98"/>
                          </a:solidFill>
                          <a:latin typeface="Century Gothic"/>
                          <a:ea typeface="Century Gothic"/>
                          <a:cs typeface="Century Gothic"/>
                          <a:sym typeface="Century Gothic"/>
                        </a:rPr>
                        <a:t>Dependence develops when the neurons </a:t>
                      </a:r>
                      <a:r>
                        <a:rPr lang="en-US" sz="1200" b="1" i="0" u="none" strike="noStrike" cap="none">
                          <a:solidFill>
                            <a:srgbClr val="949A98"/>
                          </a:solidFill>
                          <a:latin typeface="Century Gothic"/>
                          <a:ea typeface="Century Gothic"/>
                          <a:cs typeface="Century Gothic"/>
                          <a:sym typeface="Century Gothic"/>
                        </a:rPr>
                        <a:t>adapt to the repeated drug </a:t>
                      </a:r>
                      <a:r>
                        <a:rPr lang="en-US" sz="1200" b="0" i="0" u="none" strike="noStrike" cap="none">
                          <a:solidFill>
                            <a:srgbClr val="949A98"/>
                          </a:solidFill>
                          <a:latin typeface="Century Gothic"/>
                          <a:ea typeface="Century Gothic"/>
                          <a:cs typeface="Century Gothic"/>
                          <a:sym typeface="Century Gothic"/>
                        </a:rPr>
                        <a:t>exposure and </a:t>
                      </a:r>
                      <a:r>
                        <a:rPr lang="en-US" sz="1200" b="1" i="0" u="none" strike="noStrike" cap="none">
                          <a:solidFill>
                            <a:srgbClr val="949A98"/>
                          </a:solidFill>
                          <a:latin typeface="Century Gothic"/>
                          <a:ea typeface="Century Gothic"/>
                          <a:cs typeface="Century Gothic"/>
                          <a:sym typeface="Century Gothic"/>
                        </a:rPr>
                        <a:t>only function normally </a:t>
                      </a:r>
                      <a:r>
                        <a:rPr lang="en-US" sz="1200" b="0" i="0" u="none" strike="noStrike" cap="none">
                          <a:solidFill>
                            <a:srgbClr val="949A98"/>
                          </a:solidFill>
                          <a:latin typeface="Century Gothic"/>
                          <a:ea typeface="Century Gothic"/>
                          <a:cs typeface="Century Gothic"/>
                          <a:sym typeface="Century Gothic"/>
                        </a:rPr>
                        <a:t>in the </a:t>
                      </a:r>
                      <a:r>
                        <a:rPr lang="en-US" sz="1200" b="1" i="0" u="none" strike="noStrike" cap="none">
                          <a:solidFill>
                            <a:srgbClr val="949A98"/>
                          </a:solidFill>
                          <a:latin typeface="Century Gothic"/>
                          <a:ea typeface="Century Gothic"/>
                          <a:cs typeface="Century Gothic"/>
                          <a:sym typeface="Century Gothic"/>
                        </a:rPr>
                        <a:t>presence of the drug</a:t>
                      </a:r>
                      <a:endParaRPr sz="1200" b="1" u="none" strike="noStrike" cap="none">
                        <a:solidFill>
                          <a:srgbClr val="949A98"/>
                        </a:solidFill>
                      </a:endParaRPr>
                    </a:p>
                  </a:txBody>
                  <a:tcPr marL="91450" marR="91450" marT="45700" marB="45700" anchor="ctr">
                    <a:lnL w="12700" cap="flat" cmpd="sng">
                      <a:solidFill>
                        <a:srgbClr val="3BB7B2"/>
                      </a:solidFill>
                      <a:prstDash val="solid"/>
                      <a:round/>
                      <a:headEnd type="none" w="sm" len="sm"/>
                      <a:tailEnd type="none" w="sm" len="sm"/>
                    </a:lnL>
                    <a:lnR w="9525" cap="flat" cmpd="sng">
                      <a:solidFill>
                        <a:srgbClr val="3BB7B2"/>
                      </a:solidFill>
                      <a:prstDash val="solid"/>
                      <a:round/>
                      <a:headEnd type="none" w="sm" len="sm"/>
                      <a:tailEnd type="none" w="sm" len="sm"/>
                    </a:lnR>
                    <a:lnT w="9525" cap="flat" cmpd="sng">
                      <a:solidFill>
                        <a:srgbClr val="3BB7B2"/>
                      </a:solidFill>
                      <a:prstDash val="solid"/>
                      <a:round/>
                      <a:headEnd type="none" w="sm" len="sm"/>
                      <a:tailEnd type="none" w="sm" len="sm"/>
                    </a:lnT>
                    <a:lnB w="9525" cap="flat" cmpd="sng">
                      <a:solidFill>
                        <a:srgbClr val="3BB7B2"/>
                      </a:solidFill>
                      <a:prstDash val="solid"/>
                      <a:round/>
                      <a:headEnd type="none" w="sm" len="sm"/>
                      <a:tailEnd type="none" w="sm" len="sm"/>
                    </a:lnB>
                    <a:solidFill>
                      <a:srgbClr val="D4F2F0"/>
                    </a:solidFill>
                  </a:tcPr>
                </a:tc>
                <a:extLst>
                  <a:ext uri="{0D108BD9-81ED-4DB2-BD59-A6C34878D82A}">
                    <a16:rowId xmlns:a16="http://schemas.microsoft.com/office/drawing/2014/main" val="10001"/>
                  </a:ext>
                </a:extLst>
              </a:tr>
              <a:tr h="1953600">
                <a:tc>
                  <a:txBody>
                    <a:bodyPr/>
                    <a:lstStyle/>
                    <a:p>
                      <a:pPr marL="165100" marR="0" lvl="0" indent="-165100" algn="l" rtl="0">
                        <a:lnSpc>
                          <a:spcPct val="100000"/>
                        </a:lnSpc>
                        <a:spcBef>
                          <a:spcPts val="0"/>
                        </a:spcBef>
                        <a:spcAft>
                          <a:spcPts val="0"/>
                        </a:spcAft>
                        <a:buClr>
                          <a:srgbClr val="36506A"/>
                        </a:buClr>
                        <a:buSzPts val="1200"/>
                        <a:buFont typeface="Arial"/>
                        <a:buChar char="•"/>
                      </a:pPr>
                      <a:r>
                        <a:rPr lang="en-US" sz="1200" u="none" strike="noStrike" cap="none">
                          <a:solidFill>
                            <a:schemeClr val="dk1"/>
                          </a:solidFill>
                          <a:latin typeface="Century Gothic"/>
                          <a:ea typeface="Century Gothic"/>
                          <a:cs typeface="Century Gothic"/>
                          <a:sym typeface="Century Gothic"/>
                        </a:rPr>
                        <a:t>Occurs </a:t>
                      </a:r>
                      <a:r>
                        <a:rPr lang="en-US" sz="1200" b="1" u="none" strike="noStrike" cap="none">
                          <a:solidFill>
                            <a:schemeClr val="dk1"/>
                          </a:solidFill>
                          <a:latin typeface="Century Gothic"/>
                          <a:ea typeface="Century Gothic"/>
                          <a:cs typeface="Century Gothic"/>
                          <a:sym typeface="Century Gothic"/>
                        </a:rPr>
                        <a:t>rapidly</a:t>
                      </a:r>
                      <a:r>
                        <a:rPr lang="en-US" sz="1200" u="none" strike="noStrike" cap="none">
                          <a:solidFill>
                            <a:schemeClr val="dk1"/>
                          </a:solidFill>
                          <a:latin typeface="Century Gothic"/>
                          <a:ea typeface="Century Gothic"/>
                          <a:cs typeface="Century Gothic"/>
                          <a:sym typeface="Century Gothic"/>
                        </a:rPr>
                        <a:t> with opioids (e.g. </a:t>
                      </a:r>
                      <a:r>
                        <a:rPr lang="en-US" sz="1200" b="1" u="none" strike="noStrike" cap="none">
                          <a:solidFill>
                            <a:srgbClr val="FF6692"/>
                          </a:solidFill>
                          <a:latin typeface="Century Gothic"/>
                          <a:ea typeface="Century Gothic"/>
                          <a:cs typeface="Century Gothic"/>
                          <a:sym typeface="Century Gothic"/>
                        </a:rPr>
                        <a:t>morphine</a:t>
                      </a:r>
                      <a:r>
                        <a:rPr lang="en-US" sz="1200" u="none" strike="noStrike" cap="none">
                          <a:solidFill>
                            <a:srgbClr val="949A98"/>
                          </a:solidFill>
                          <a:latin typeface="Century Gothic"/>
                          <a:ea typeface="Century Gothic"/>
                          <a:cs typeface="Century Gothic"/>
                          <a:sym typeface="Century Gothic"/>
                        </a:rPr>
                        <a:t> </a:t>
                      </a:r>
                      <a:r>
                        <a:rPr lang="en-US" sz="1200" u="none" strike="noStrike" cap="none">
                          <a:solidFill>
                            <a:srgbClr val="36506A"/>
                          </a:solidFill>
                          <a:latin typeface="Century Gothic"/>
                          <a:ea typeface="Century Gothic"/>
                          <a:cs typeface="Century Gothic"/>
                          <a:sym typeface="Century Gothic"/>
                        </a:rPr>
                        <a:t>12–24 hours)</a:t>
                      </a:r>
                      <a:endParaRPr sz="1400" u="none" strike="noStrike" cap="none"/>
                    </a:p>
                    <a:p>
                      <a:pPr marL="165100" marR="0" lvl="0" indent="-127000" algn="l" rtl="0">
                        <a:lnSpc>
                          <a:spcPct val="100000"/>
                        </a:lnSpc>
                        <a:spcBef>
                          <a:spcPts val="0"/>
                        </a:spcBef>
                        <a:spcAft>
                          <a:spcPts val="0"/>
                        </a:spcAft>
                        <a:buClr>
                          <a:srgbClr val="36506A"/>
                        </a:buClr>
                        <a:buSzPts val="600"/>
                        <a:buFont typeface="Arial"/>
                        <a:buNone/>
                      </a:pPr>
                      <a:endParaRPr sz="600" u="none" strike="noStrike" cap="none">
                        <a:solidFill>
                          <a:srgbClr val="949A98"/>
                        </a:solidFill>
                        <a:latin typeface="Century Gothic"/>
                        <a:ea typeface="Century Gothic"/>
                        <a:cs typeface="Century Gothic"/>
                        <a:sym typeface="Century Gothic"/>
                      </a:endParaRPr>
                    </a:p>
                    <a:p>
                      <a:pPr marL="165100" marR="0" lvl="0" indent="-165100" algn="l" rtl="0">
                        <a:lnSpc>
                          <a:spcPct val="100000"/>
                        </a:lnSpc>
                        <a:spcBef>
                          <a:spcPts val="0"/>
                        </a:spcBef>
                        <a:spcAft>
                          <a:spcPts val="0"/>
                        </a:spcAft>
                        <a:buClr>
                          <a:srgbClr val="36506A"/>
                        </a:buClr>
                        <a:buSzPts val="1200"/>
                        <a:buFont typeface="Arial"/>
                        <a:buChar char="•"/>
                      </a:pPr>
                      <a:r>
                        <a:rPr lang="en-US" sz="1200" u="none" strike="noStrike" cap="none">
                          <a:solidFill>
                            <a:srgbClr val="36506A"/>
                          </a:solidFill>
                          <a:latin typeface="Century Gothic"/>
                          <a:ea typeface="Century Gothic"/>
                          <a:cs typeface="Century Gothic"/>
                          <a:sym typeface="Century Gothic"/>
                        </a:rPr>
                        <a:t>Develops to </a:t>
                      </a:r>
                      <a:r>
                        <a:rPr lang="en-US" sz="1200" b="1" u="none" strike="noStrike" cap="none">
                          <a:solidFill>
                            <a:srgbClr val="36506A"/>
                          </a:solidFill>
                          <a:latin typeface="Century Gothic"/>
                          <a:ea typeface="Century Gothic"/>
                          <a:cs typeface="Century Gothic"/>
                          <a:sym typeface="Century Gothic"/>
                        </a:rPr>
                        <a:t>respiratory depression</a:t>
                      </a:r>
                      <a:r>
                        <a:rPr lang="en-US" sz="1200" u="none" strike="noStrike" cap="none">
                          <a:solidFill>
                            <a:srgbClr val="36506A"/>
                          </a:solidFill>
                          <a:latin typeface="Century Gothic"/>
                          <a:ea typeface="Century Gothic"/>
                          <a:cs typeface="Century Gothic"/>
                          <a:sym typeface="Century Gothic"/>
                        </a:rPr>
                        <a:t>, analgesia, euphoria and sedation</a:t>
                      </a:r>
                      <a:endParaRPr sz="1200" u="none" strike="noStrike" cap="none">
                        <a:solidFill>
                          <a:srgbClr val="36506A"/>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600"/>
                    </a:p>
                    <a:p>
                      <a:pPr marL="165100" lvl="0" indent="-152400" algn="l" rtl="0">
                        <a:lnSpc>
                          <a:spcPct val="115000"/>
                        </a:lnSpc>
                        <a:spcBef>
                          <a:spcPts val="0"/>
                        </a:spcBef>
                        <a:spcAft>
                          <a:spcPts val="0"/>
                        </a:spcAft>
                        <a:buClr>
                          <a:schemeClr val="accent1"/>
                        </a:buClr>
                        <a:buSzPts val="1000"/>
                        <a:buFont typeface="Century Gothic"/>
                        <a:buChar char="•"/>
                      </a:pPr>
                      <a:r>
                        <a:rPr lang="en-US" sz="1000">
                          <a:solidFill>
                            <a:schemeClr val="accent1"/>
                          </a:solidFill>
                        </a:rPr>
                        <a:t>Miosis doesn’t get affected by tolerance, so addicts’ pupils will still be constricted, which means that it can be an advantage in detecting addicts</a:t>
                      </a:r>
                      <a:endParaRPr sz="1000">
                        <a:solidFill>
                          <a:schemeClr val="accent1"/>
                        </a:solidFill>
                      </a:endParaRPr>
                    </a:p>
                    <a:p>
                      <a:pPr marL="165100" marR="0" lvl="0" indent="-127000" algn="l" rtl="0">
                        <a:lnSpc>
                          <a:spcPct val="100000"/>
                        </a:lnSpc>
                        <a:spcBef>
                          <a:spcPts val="0"/>
                        </a:spcBef>
                        <a:spcAft>
                          <a:spcPts val="0"/>
                        </a:spcAft>
                        <a:buClr>
                          <a:srgbClr val="36506A"/>
                        </a:buClr>
                        <a:buSzPts val="600"/>
                        <a:buFont typeface="Arial"/>
                        <a:buNone/>
                      </a:pPr>
                      <a:endParaRPr sz="1000" u="none" strike="noStrike" cap="none">
                        <a:solidFill>
                          <a:srgbClr val="949A98"/>
                        </a:solidFill>
                        <a:latin typeface="Century Gothic"/>
                        <a:ea typeface="Century Gothic"/>
                        <a:cs typeface="Century Gothic"/>
                        <a:sym typeface="Century Gothic"/>
                      </a:endParaRPr>
                    </a:p>
                  </a:txBody>
                  <a:tcPr marL="91450" marR="91450" marT="45700" marB="45700" anchor="ctr">
                    <a:lnL w="9525" cap="flat" cmpd="sng">
                      <a:solidFill>
                        <a:srgbClr val="3BB7B2"/>
                      </a:solidFill>
                      <a:prstDash val="solid"/>
                      <a:round/>
                      <a:headEnd type="none" w="sm" len="sm"/>
                      <a:tailEnd type="none" w="sm" len="sm"/>
                    </a:lnL>
                    <a:lnR w="9525" cap="flat" cmpd="sng">
                      <a:solidFill>
                        <a:srgbClr val="3BB7B2"/>
                      </a:solidFill>
                      <a:prstDash val="solid"/>
                      <a:round/>
                      <a:headEnd type="none" w="sm" len="sm"/>
                      <a:tailEnd type="none" w="sm" len="sm"/>
                    </a:lnR>
                    <a:lnT w="9525" cap="flat" cmpd="sng">
                      <a:solidFill>
                        <a:srgbClr val="3BB7B2"/>
                      </a:solidFill>
                      <a:prstDash val="solid"/>
                      <a:round/>
                      <a:headEnd type="none" w="sm" len="sm"/>
                      <a:tailEnd type="none" w="sm" len="sm"/>
                    </a:lnT>
                    <a:lnB w="9525" cap="flat" cmpd="sng">
                      <a:solidFill>
                        <a:srgbClr val="3BB7B2"/>
                      </a:solidFill>
                      <a:prstDash val="solid"/>
                      <a:round/>
                      <a:headEnd type="none" w="sm" len="sm"/>
                      <a:tailEnd type="none" w="sm" len="sm"/>
                    </a:lnB>
                  </a:tcPr>
                </a:tc>
                <a:tc>
                  <a:txBody>
                    <a:bodyPr/>
                    <a:lstStyle/>
                    <a:p>
                      <a:pPr marL="165100" marR="0" lvl="0" indent="-165100" algn="l" rtl="0">
                        <a:lnSpc>
                          <a:spcPct val="100000"/>
                        </a:lnSpc>
                        <a:spcBef>
                          <a:spcPts val="0"/>
                        </a:spcBef>
                        <a:spcAft>
                          <a:spcPts val="0"/>
                        </a:spcAft>
                        <a:buClr>
                          <a:schemeClr val="dk1"/>
                        </a:buClr>
                        <a:buSzPts val="1200"/>
                        <a:buFont typeface="Arial"/>
                        <a:buChar char="•"/>
                      </a:pPr>
                      <a:r>
                        <a:rPr lang="en-US" sz="1200" b="1" u="none" strike="noStrike" cap="none">
                          <a:solidFill>
                            <a:schemeClr val="dk1"/>
                          </a:solidFill>
                          <a:latin typeface="Century Gothic"/>
                          <a:ea typeface="Century Gothic"/>
                          <a:cs typeface="Century Gothic"/>
                          <a:sym typeface="Century Gothic"/>
                        </a:rPr>
                        <a:t>Physical</a:t>
                      </a:r>
                      <a:r>
                        <a:rPr lang="en-US" sz="1200" u="none" strike="noStrike" cap="none">
                          <a:solidFill>
                            <a:schemeClr val="dk1"/>
                          </a:solidFill>
                          <a:latin typeface="Century Gothic"/>
                          <a:ea typeface="Century Gothic"/>
                          <a:cs typeface="Century Gothic"/>
                          <a:sym typeface="Century Gothic"/>
                        </a:rPr>
                        <a:t> dependence(abstinence) → withdrawal manifestations develop upon </a:t>
                      </a:r>
                      <a:r>
                        <a:rPr lang="en-US" sz="1200" u="sng" strike="noStrike" cap="none">
                          <a:solidFill>
                            <a:schemeClr val="dk1"/>
                          </a:solidFill>
                          <a:latin typeface="Century Gothic"/>
                          <a:ea typeface="Century Gothic"/>
                          <a:cs typeface="Century Gothic"/>
                          <a:sym typeface="Century Gothic"/>
                        </a:rPr>
                        <a:t>stoppage</a:t>
                      </a:r>
                      <a:r>
                        <a:rPr lang="en-US" sz="1200" u="none" strike="noStrike" cap="none">
                          <a:solidFill>
                            <a:schemeClr val="dk1"/>
                          </a:solidFill>
                          <a:latin typeface="Century Gothic"/>
                          <a:ea typeface="Century Gothic"/>
                          <a:cs typeface="Century Gothic"/>
                          <a:sym typeface="Century Gothic"/>
                        </a:rPr>
                        <a:t>.</a:t>
                      </a:r>
                      <a:endParaRPr sz="1200" u="none" strike="noStrike" cap="none">
                        <a:solidFill>
                          <a:schemeClr val="dk1"/>
                        </a:solidFill>
                        <a:latin typeface="Century Gothic"/>
                        <a:ea typeface="Century Gothic"/>
                        <a:cs typeface="Century Gothic"/>
                        <a:sym typeface="Century Gothic"/>
                      </a:endParaRPr>
                    </a:p>
                    <a:p>
                      <a:pPr marL="165100" marR="0" lvl="0" indent="-152400" algn="l" rtl="0">
                        <a:lnSpc>
                          <a:spcPct val="100000"/>
                        </a:lnSpc>
                        <a:spcBef>
                          <a:spcPts val="0"/>
                        </a:spcBef>
                        <a:spcAft>
                          <a:spcPts val="0"/>
                        </a:spcAft>
                        <a:buClr>
                          <a:schemeClr val="accent1"/>
                        </a:buClr>
                        <a:buSzPts val="1000"/>
                        <a:buFont typeface="Arial"/>
                        <a:buChar char="•"/>
                      </a:pPr>
                      <a:r>
                        <a:rPr lang="en-US" sz="1000">
                          <a:solidFill>
                            <a:schemeClr val="accent1"/>
                          </a:solidFill>
                        </a:rPr>
                        <a:t>Addiction symptoms might appear after giving an antidote</a:t>
                      </a:r>
                      <a:endParaRPr sz="1000">
                        <a:solidFill>
                          <a:schemeClr val="accent1"/>
                        </a:solidFill>
                      </a:endParaRPr>
                    </a:p>
                    <a:p>
                      <a:pPr marL="165100" marR="0" lvl="0" indent="-165100" algn="l" rtl="0">
                        <a:lnSpc>
                          <a:spcPct val="100000"/>
                        </a:lnSpc>
                        <a:spcBef>
                          <a:spcPts val="0"/>
                        </a:spcBef>
                        <a:spcAft>
                          <a:spcPts val="0"/>
                        </a:spcAft>
                        <a:buClr>
                          <a:schemeClr val="dk1"/>
                        </a:buClr>
                        <a:buSzPts val="1200"/>
                        <a:buFont typeface="Arial"/>
                        <a:buChar char="•"/>
                      </a:pPr>
                      <a:r>
                        <a:rPr lang="en-US" sz="1200" u="none" strike="noStrike" cap="none">
                          <a:solidFill>
                            <a:schemeClr val="dk1"/>
                          </a:solidFill>
                          <a:latin typeface="Century Gothic"/>
                          <a:ea typeface="Century Gothic"/>
                          <a:cs typeface="Century Gothic"/>
                          <a:sym typeface="Century Gothic"/>
                        </a:rPr>
                        <a:t>Lasts for a few days (8-10 days) in form of ↑ body ache, insomnia, diarrhea, goose flesh, lacrimation.</a:t>
                      </a:r>
                      <a:endParaRPr sz="1400" u="none" strike="noStrike" cap="none">
                        <a:solidFill>
                          <a:schemeClr val="dk1"/>
                        </a:solidFill>
                      </a:endParaRPr>
                    </a:p>
                    <a:p>
                      <a:pPr marL="165100" marR="0" lvl="0" indent="-165100" algn="l" rtl="0">
                        <a:lnSpc>
                          <a:spcPct val="100000"/>
                        </a:lnSpc>
                        <a:spcBef>
                          <a:spcPts val="0"/>
                        </a:spcBef>
                        <a:spcAft>
                          <a:spcPts val="0"/>
                        </a:spcAft>
                        <a:buClr>
                          <a:schemeClr val="dk1"/>
                        </a:buClr>
                        <a:buSzPts val="1200"/>
                        <a:buFont typeface="Arial"/>
                        <a:buChar char="•"/>
                      </a:pPr>
                      <a:r>
                        <a:rPr lang="en-US" sz="1200" b="1" u="none" strike="noStrike" cap="none">
                          <a:solidFill>
                            <a:schemeClr val="dk1"/>
                          </a:solidFill>
                          <a:latin typeface="Century Gothic"/>
                          <a:ea typeface="Century Gothic"/>
                          <a:cs typeface="Century Gothic"/>
                          <a:sym typeface="Century Gothic"/>
                        </a:rPr>
                        <a:t>Psychological</a:t>
                      </a:r>
                      <a:r>
                        <a:rPr lang="en-US" sz="1200" u="none" strike="noStrike" cap="none">
                          <a:solidFill>
                            <a:schemeClr val="dk1"/>
                          </a:solidFill>
                          <a:latin typeface="Century Gothic"/>
                          <a:ea typeface="Century Gothic"/>
                          <a:cs typeface="Century Gothic"/>
                          <a:sym typeface="Century Gothic"/>
                        </a:rPr>
                        <a:t> </a:t>
                      </a:r>
                      <a:r>
                        <a:rPr lang="en-US" sz="1200" b="1" u="none" strike="noStrike" cap="none">
                          <a:solidFill>
                            <a:schemeClr val="dk1"/>
                          </a:solidFill>
                          <a:latin typeface="Century Gothic"/>
                          <a:ea typeface="Century Gothic"/>
                          <a:cs typeface="Century Gothic"/>
                          <a:sym typeface="Century Gothic"/>
                        </a:rPr>
                        <a:t>dependence</a:t>
                      </a:r>
                      <a:r>
                        <a:rPr lang="en-US" sz="1200" u="none" strike="noStrike" cap="none">
                          <a:solidFill>
                            <a:schemeClr val="dk1"/>
                          </a:solidFill>
                          <a:latin typeface="Century Gothic"/>
                          <a:ea typeface="Century Gothic"/>
                          <a:cs typeface="Century Gothic"/>
                          <a:sym typeface="Century Gothic"/>
                        </a:rPr>
                        <a:t> lasting for months / years → </a:t>
                      </a:r>
                      <a:r>
                        <a:rPr lang="en-US" sz="1200" b="1" u="none" strike="noStrike" cap="none">
                          <a:solidFill>
                            <a:schemeClr val="dk1"/>
                          </a:solidFill>
                        </a:rPr>
                        <a:t>craving.</a:t>
                      </a:r>
                      <a:endParaRPr sz="1400" b="1" u="none" strike="noStrike" cap="none">
                        <a:solidFill>
                          <a:schemeClr val="dk1"/>
                        </a:solidFill>
                      </a:endParaRPr>
                    </a:p>
                    <a:p>
                      <a:pPr marL="165100" marR="0" lvl="0" indent="0" algn="l" rtl="0">
                        <a:lnSpc>
                          <a:spcPct val="100000"/>
                        </a:lnSpc>
                        <a:spcBef>
                          <a:spcPts val="0"/>
                        </a:spcBef>
                        <a:spcAft>
                          <a:spcPts val="0"/>
                        </a:spcAft>
                        <a:buNone/>
                      </a:pPr>
                      <a:endParaRPr sz="1200" u="none" strike="noStrike" cap="none">
                        <a:solidFill>
                          <a:srgbClr val="36506A"/>
                        </a:solidFill>
                        <a:latin typeface="Century Gothic"/>
                        <a:ea typeface="Century Gothic"/>
                        <a:cs typeface="Century Gothic"/>
                        <a:sym typeface="Century Gothic"/>
                      </a:endParaRPr>
                    </a:p>
                  </a:txBody>
                  <a:tcPr marL="91450" marR="91450" marT="45700" marB="45700" anchor="ctr">
                    <a:lnL w="9525" cap="flat" cmpd="sng">
                      <a:solidFill>
                        <a:srgbClr val="3BB7B2"/>
                      </a:solidFill>
                      <a:prstDash val="solid"/>
                      <a:round/>
                      <a:headEnd type="none" w="sm" len="sm"/>
                      <a:tailEnd type="none" w="sm" len="sm"/>
                    </a:lnL>
                    <a:lnR w="9525" cap="flat" cmpd="sng">
                      <a:solidFill>
                        <a:srgbClr val="3BB7B2"/>
                      </a:solidFill>
                      <a:prstDash val="solid"/>
                      <a:round/>
                      <a:headEnd type="none" w="sm" len="sm"/>
                      <a:tailEnd type="none" w="sm" len="sm"/>
                    </a:lnR>
                    <a:lnT w="9525" cap="flat" cmpd="sng">
                      <a:solidFill>
                        <a:srgbClr val="3BB7B2"/>
                      </a:solidFill>
                      <a:prstDash val="solid"/>
                      <a:round/>
                      <a:headEnd type="none" w="sm" len="sm"/>
                      <a:tailEnd type="none" w="sm" len="sm"/>
                    </a:lnT>
                    <a:lnB w="9525" cap="flat" cmpd="sng">
                      <a:solidFill>
                        <a:srgbClr val="3BB7B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Opioids</a:t>
            </a:r>
            <a:endParaRPr sz="2400" b="1" i="0" u="none" strike="noStrike" cap="none">
              <a:solidFill>
                <a:schemeClr val="lt1"/>
              </a:solidFill>
              <a:latin typeface="Century Gothic"/>
              <a:ea typeface="Century Gothic"/>
              <a:cs typeface="Century Gothic"/>
              <a:sym typeface="Century Gothic"/>
            </a:endParaRPr>
          </a:p>
        </p:txBody>
      </p:sp>
      <p:sp>
        <p:nvSpPr>
          <p:cNvPr id="232" name="Google Shape;232;p18"/>
          <p:cNvSpPr/>
          <p:nvPr/>
        </p:nvSpPr>
        <p:spPr>
          <a:xfrm>
            <a:off x="55660" y="845960"/>
            <a:ext cx="3551100" cy="4257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Pharmacokinetics </a:t>
            </a:r>
            <a:r>
              <a:rPr lang="en-US" b="1">
                <a:solidFill>
                  <a:schemeClr val="accent2"/>
                </a:solidFill>
                <a:latin typeface="Century Gothic"/>
                <a:ea typeface="Century Gothic"/>
                <a:cs typeface="Century Gothic"/>
                <a:sym typeface="Century Gothic"/>
              </a:rPr>
              <a:t>“morphine”</a:t>
            </a:r>
            <a:r>
              <a:rPr lang="en-US" b="1">
                <a:solidFill>
                  <a:schemeClr val="dk1"/>
                </a:solidFill>
                <a:latin typeface="Century Gothic"/>
                <a:ea typeface="Century Gothic"/>
                <a:cs typeface="Century Gothic"/>
                <a:sym typeface="Century Gothic"/>
              </a:rPr>
              <a:t> :</a:t>
            </a:r>
            <a:endParaRPr sz="1800" b="0" i="0" u="none" strike="noStrike" cap="none">
              <a:solidFill>
                <a:schemeClr val="dk1"/>
              </a:solidFill>
              <a:latin typeface="Century Gothic"/>
              <a:ea typeface="Century Gothic"/>
              <a:cs typeface="Century Gothic"/>
              <a:sym typeface="Century Gothic"/>
            </a:endParaRPr>
          </a:p>
        </p:txBody>
      </p:sp>
      <p:sp>
        <p:nvSpPr>
          <p:cNvPr id="233" name="Google Shape;233;p18"/>
          <p:cNvSpPr/>
          <p:nvPr/>
        </p:nvSpPr>
        <p:spPr>
          <a:xfrm>
            <a:off x="448825" y="1638388"/>
            <a:ext cx="3551700" cy="2499300"/>
          </a:xfrm>
          <a:prstGeom prst="round2DiagRect">
            <a:avLst>
              <a:gd name="adj1" fmla="val 16667"/>
              <a:gd name="adj2" fmla="val 0"/>
            </a:avLst>
          </a:prstGeom>
          <a:noFill/>
          <a:ln w="9525" cap="flat" cmpd="sng">
            <a:solidFill>
              <a:srgbClr val="3BB8B3"/>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l" rtl="0">
              <a:spcBef>
                <a:spcPts val="0"/>
              </a:spcBef>
              <a:spcAft>
                <a:spcPts val="0"/>
              </a:spcAft>
              <a:buClr>
                <a:schemeClr val="dk1"/>
              </a:buClr>
              <a:buSzPts val="1250"/>
              <a:buChar char="•"/>
            </a:pPr>
            <a:r>
              <a:rPr lang="en-US" sz="1250">
                <a:solidFill>
                  <a:schemeClr val="dk1"/>
                </a:solidFill>
                <a:latin typeface="Century Gothic"/>
                <a:ea typeface="Century Gothic"/>
                <a:cs typeface="Century Gothic"/>
                <a:sym typeface="Century Gothic"/>
              </a:rPr>
              <a:t>T ½ is 2-3 h</a:t>
            </a:r>
            <a:endParaRPr/>
          </a:p>
          <a:p>
            <a:pPr marL="285750" lvl="0" indent="-285750" algn="l" rtl="0">
              <a:spcBef>
                <a:spcPts val="0"/>
              </a:spcBef>
              <a:spcAft>
                <a:spcPts val="0"/>
              </a:spcAft>
              <a:buClr>
                <a:schemeClr val="dk1"/>
              </a:buClr>
              <a:buSzPts val="1250"/>
              <a:buChar char="•"/>
            </a:pPr>
            <a:r>
              <a:rPr lang="en-US" sz="1250">
                <a:solidFill>
                  <a:schemeClr val="dk1"/>
                </a:solidFill>
                <a:latin typeface="Century Gothic"/>
                <a:ea typeface="Century Gothic"/>
                <a:cs typeface="Century Gothic"/>
                <a:sym typeface="Century Gothic"/>
              </a:rPr>
              <a:t>It is slowly and erratically absorbed </a:t>
            </a:r>
            <a:r>
              <a:rPr lang="en-US" sz="1250" b="1">
                <a:solidFill>
                  <a:schemeClr val="dk1"/>
                </a:solidFill>
                <a:latin typeface="Century Gothic"/>
                <a:ea typeface="Century Gothic"/>
                <a:cs typeface="Century Gothic"/>
                <a:sym typeface="Century Gothic"/>
              </a:rPr>
              <a:t>orally</a:t>
            </a:r>
            <a:r>
              <a:rPr lang="en-US" sz="1250">
                <a:solidFill>
                  <a:schemeClr val="dk1"/>
                </a:solidFill>
                <a:latin typeface="Century Gothic"/>
                <a:ea typeface="Century Gothic"/>
                <a:cs typeface="Century Gothic"/>
                <a:sym typeface="Century Gothic"/>
              </a:rPr>
              <a:t> (bioavailability 20-40%) → Given </a:t>
            </a:r>
            <a:r>
              <a:rPr lang="en-US" sz="1250" b="1">
                <a:solidFill>
                  <a:schemeClr val="dk1"/>
                </a:solidFill>
                <a:latin typeface="Century Gothic"/>
                <a:ea typeface="Century Gothic"/>
                <a:cs typeface="Century Gothic"/>
                <a:sym typeface="Century Gothic"/>
              </a:rPr>
              <a:t>SC</a:t>
            </a:r>
            <a:r>
              <a:rPr lang="en-US" sz="1250">
                <a:solidFill>
                  <a:schemeClr val="dk1"/>
                </a:solidFill>
                <a:latin typeface="Century Gothic"/>
                <a:ea typeface="Century Gothic"/>
                <a:cs typeface="Century Gothic"/>
                <a:sym typeface="Century Gothic"/>
              </a:rPr>
              <a:t>, </a:t>
            </a:r>
            <a:r>
              <a:rPr lang="en-US" sz="1250" b="1">
                <a:solidFill>
                  <a:schemeClr val="dk1"/>
                </a:solidFill>
                <a:latin typeface="Century Gothic"/>
                <a:ea typeface="Century Gothic"/>
                <a:cs typeface="Century Gothic"/>
                <a:sym typeface="Century Gothic"/>
              </a:rPr>
              <a:t>IM</a:t>
            </a:r>
            <a:r>
              <a:rPr lang="en-US" sz="1250">
                <a:solidFill>
                  <a:schemeClr val="dk1"/>
                </a:solidFill>
                <a:latin typeface="Century Gothic"/>
                <a:ea typeface="Century Gothic"/>
                <a:cs typeface="Century Gothic"/>
                <a:sym typeface="Century Gothic"/>
              </a:rPr>
              <a:t>, or </a:t>
            </a:r>
            <a:r>
              <a:rPr lang="en-US" sz="1250" b="1">
                <a:solidFill>
                  <a:schemeClr val="dk1"/>
                </a:solidFill>
                <a:latin typeface="Century Gothic"/>
                <a:ea typeface="Century Gothic"/>
                <a:cs typeface="Century Gothic"/>
                <a:sym typeface="Century Gothic"/>
              </a:rPr>
              <a:t>IV</a:t>
            </a:r>
            <a:r>
              <a:rPr lang="en-US" sz="1250">
                <a:solidFill>
                  <a:schemeClr val="dk1"/>
                </a:solidFill>
                <a:latin typeface="Century Gothic"/>
                <a:ea typeface="Century Gothic"/>
                <a:cs typeface="Century Gothic"/>
                <a:sym typeface="Century Gothic"/>
              </a:rPr>
              <a:t> injection.</a:t>
            </a:r>
            <a:endParaRPr/>
          </a:p>
          <a:p>
            <a:pPr marL="285750" lvl="0" indent="-285750" algn="l" rtl="0">
              <a:spcBef>
                <a:spcPts val="0"/>
              </a:spcBef>
              <a:spcAft>
                <a:spcPts val="0"/>
              </a:spcAft>
              <a:buClr>
                <a:schemeClr val="dk1"/>
              </a:buClr>
              <a:buSzPts val="1250"/>
              <a:buChar char="•"/>
            </a:pPr>
            <a:r>
              <a:rPr lang="en-US" sz="1250">
                <a:solidFill>
                  <a:schemeClr val="dk1"/>
                </a:solidFill>
                <a:latin typeface="Century Gothic"/>
                <a:ea typeface="Century Gothic"/>
                <a:cs typeface="Century Gothic"/>
                <a:sym typeface="Century Gothic"/>
              </a:rPr>
              <a:t>Metabolized by </a:t>
            </a:r>
            <a:r>
              <a:rPr lang="en-US" sz="1250" b="1">
                <a:solidFill>
                  <a:schemeClr val="dk1"/>
                </a:solidFill>
                <a:latin typeface="Century Gothic"/>
                <a:ea typeface="Century Gothic"/>
                <a:cs typeface="Century Gothic"/>
                <a:sym typeface="Century Gothic"/>
              </a:rPr>
              <a:t>conjugation</a:t>
            </a:r>
            <a:r>
              <a:rPr lang="en-US" sz="1250">
                <a:solidFill>
                  <a:srgbClr val="C00000"/>
                </a:solidFill>
                <a:latin typeface="Century Gothic"/>
                <a:ea typeface="Century Gothic"/>
                <a:cs typeface="Century Gothic"/>
                <a:sym typeface="Century Gothic"/>
              </a:rPr>
              <a:t> </a:t>
            </a:r>
            <a:r>
              <a:rPr lang="en-US" sz="1250">
                <a:solidFill>
                  <a:schemeClr val="dk1"/>
                </a:solidFill>
                <a:latin typeface="Century Gothic"/>
                <a:ea typeface="Century Gothic"/>
                <a:cs typeface="Century Gothic"/>
                <a:sym typeface="Century Gothic"/>
              </a:rPr>
              <a:t>with </a:t>
            </a:r>
            <a:r>
              <a:rPr lang="en-US" sz="1250" b="1">
                <a:solidFill>
                  <a:schemeClr val="dk1"/>
                </a:solidFill>
                <a:latin typeface="Century Gothic"/>
                <a:ea typeface="Century Gothic"/>
                <a:cs typeface="Century Gothic"/>
                <a:sym typeface="Century Gothic"/>
              </a:rPr>
              <a:t>glucuronic acid </a:t>
            </a:r>
            <a:endParaRPr sz="950">
              <a:solidFill>
                <a:schemeClr val="accent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250"/>
              <a:buChar char="•"/>
            </a:pPr>
            <a:r>
              <a:rPr lang="en-US" sz="1250">
                <a:solidFill>
                  <a:schemeClr val="dk1"/>
                </a:solidFill>
                <a:latin typeface="Century Gothic"/>
                <a:ea typeface="Century Gothic"/>
                <a:cs typeface="Century Gothic"/>
                <a:sym typeface="Century Gothic"/>
              </a:rPr>
              <a:t>Undergoes </a:t>
            </a:r>
            <a:r>
              <a:rPr lang="en-US" sz="1250" b="1">
                <a:solidFill>
                  <a:schemeClr val="dk1"/>
                </a:solidFill>
                <a:latin typeface="Century Gothic"/>
                <a:ea typeface="Century Gothic"/>
                <a:cs typeface="Century Gothic"/>
                <a:sym typeface="Century Gothic"/>
              </a:rPr>
              <a:t>enterohepatic recycling</a:t>
            </a:r>
            <a:r>
              <a:rPr lang="en-US" sz="1250">
                <a:solidFill>
                  <a:schemeClr val="dk1"/>
                </a:solidFill>
                <a:latin typeface="Century Gothic"/>
                <a:ea typeface="Century Gothic"/>
                <a:cs typeface="Century Gothic"/>
                <a:sym typeface="Century Gothic"/>
              </a:rPr>
              <a:t> →</a:t>
            </a:r>
            <a:endParaRPr sz="1250">
              <a:solidFill>
                <a:schemeClr val="dk1"/>
              </a:solidFill>
              <a:latin typeface="Century Gothic"/>
              <a:ea typeface="Century Gothic"/>
              <a:cs typeface="Century Gothic"/>
              <a:sym typeface="Century Gothic"/>
            </a:endParaRPr>
          </a:p>
          <a:p>
            <a:pPr marL="742950" lvl="1" indent="-285750" algn="l" rtl="0">
              <a:spcBef>
                <a:spcPts val="0"/>
              </a:spcBef>
              <a:spcAft>
                <a:spcPts val="0"/>
              </a:spcAft>
              <a:buClr>
                <a:schemeClr val="dk1"/>
              </a:buClr>
              <a:buSzPts val="1250"/>
              <a:buChar char="•"/>
            </a:pPr>
            <a:r>
              <a:rPr lang="en-US" sz="1250">
                <a:solidFill>
                  <a:schemeClr val="dk1"/>
                </a:solidFill>
                <a:latin typeface="Century Gothic"/>
                <a:ea typeface="Century Gothic"/>
                <a:cs typeface="Century Gothic"/>
                <a:sym typeface="Century Gothic"/>
              </a:rPr>
              <a:t>Crosses BBB.</a:t>
            </a:r>
            <a:endParaRPr/>
          </a:p>
          <a:p>
            <a:pPr marL="742950" lvl="1" indent="-285750" algn="l" rtl="0">
              <a:spcBef>
                <a:spcPts val="0"/>
              </a:spcBef>
              <a:spcAft>
                <a:spcPts val="0"/>
              </a:spcAft>
              <a:buClr>
                <a:schemeClr val="dk1"/>
              </a:buClr>
              <a:buSzPts val="1250"/>
              <a:buChar char="•"/>
            </a:pPr>
            <a:r>
              <a:rPr lang="en-US" sz="1250">
                <a:solidFill>
                  <a:schemeClr val="dk1"/>
                </a:solidFill>
                <a:latin typeface="Century Gothic"/>
                <a:ea typeface="Century Gothic"/>
                <a:cs typeface="Century Gothic"/>
                <a:sym typeface="Century Gothic"/>
              </a:rPr>
              <a:t>Crosses Placenta</a:t>
            </a:r>
            <a:endParaRPr sz="900">
              <a:solidFill>
                <a:schemeClr val="accent3"/>
              </a:solidFill>
              <a:latin typeface="Century Gothic"/>
              <a:ea typeface="Century Gothic"/>
              <a:cs typeface="Century Gothic"/>
              <a:sym typeface="Century Gothic"/>
            </a:endParaRPr>
          </a:p>
        </p:txBody>
      </p:sp>
      <p:pic>
        <p:nvPicPr>
          <p:cNvPr id="234" name="Google Shape;234;p18">
            <a:hlinkClick r:id="rId3"/>
          </p:cNvPr>
          <p:cNvPicPr preferRelativeResize="0"/>
          <p:nvPr/>
        </p:nvPicPr>
        <p:blipFill rotWithShape="1">
          <a:blip r:embed="rId4">
            <a:alphaModFix/>
          </a:blip>
          <a:srcRect/>
          <a:stretch/>
        </p:blipFill>
        <p:spPr>
          <a:xfrm>
            <a:off x="5321458" y="1288573"/>
            <a:ext cx="289500" cy="289500"/>
          </a:xfrm>
          <a:prstGeom prst="rect">
            <a:avLst/>
          </a:prstGeom>
          <a:noFill/>
          <a:ln>
            <a:noFill/>
          </a:ln>
        </p:spPr>
      </p:pic>
      <p:sp>
        <p:nvSpPr>
          <p:cNvPr id="235" name="Google Shape;235;p18"/>
          <p:cNvSpPr txBox="1"/>
          <p:nvPr/>
        </p:nvSpPr>
        <p:spPr>
          <a:xfrm>
            <a:off x="5610958" y="1270296"/>
            <a:ext cx="8949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entury Gothic"/>
                <a:ea typeface="Century Gothic"/>
                <a:cs typeface="Century Gothic"/>
                <a:sym typeface="Century Gothic"/>
              </a:rPr>
              <a:t>1:49 min</a:t>
            </a:r>
            <a:endParaRPr sz="1400" b="0" i="0" u="none" strike="noStrike" cap="none">
              <a:solidFill>
                <a:schemeClr val="dk1"/>
              </a:solidFill>
              <a:latin typeface="Century Gothic"/>
              <a:ea typeface="Century Gothic"/>
              <a:cs typeface="Century Gothic"/>
              <a:sym typeface="Century Gothic"/>
            </a:endParaRPr>
          </a:p>
        </p:txBody>
      </p:sp>
      <p:pic>
        <p:nvPicPr>
          <p:cNvPr id="236" name="Google Shape;236;p18"/>
          <p:cNvPicPr preferRelativeResize="0"/>
          <p:nvPr/>
        </p:nvPicPr>
        <p:blipFill rotWithShape="1">
          <a:blip r:embed="rId5">
            <a:alphaModFix/>
          </a:blip>
          <a:srcRect/>
          <a:stretch/>
        </p:blipFill>
        <p:spPr>
          <a:xfrm>
            <a:off x="4213225" y="1647900"/>
            <a:ext cx="2356124" cy="2489799"/>
          </a:xfrm>
          <a:prstGeom prst="rect">
            <a:avLst/>
          </a:prstGeom>
          <a:noFill/>
          <a:ln>
            <a:noFill/>
          </a:ln>
        </p:spPr>
      </p:pic>
      <p:sp>
        <p:nvSpPr>
          <p:cNvPr id="237" name="Google Shape;237;p18"/>
          <p:cNvSpPr/>
          <p:nvPr/>
        </p:nvSpPr>
        <p:spPr>
          <a:xfrm>
            <a:off x="55650" y="4378575"/>
            <a:ext cx="3551700" cy="4257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Clinical Indications</a:t>
            </a:r>
            <a:r>
              <a:rPr lang="en-US" b="1">
                <a:solidFill>
                  <a:schemeClr val="accent2"/>
                </a:solidFill>
                <a:latin typeface="Century Gothic"/>
                <a:ea typeface="Century Gothic"/>
                <a:cs typeface="Century Gothic"/>
                <a:sym typeface="Century Gothic"/>
              </a:rPr>
              <a:t>“morphine” </a:t>
            </a:r>
            <a:r>
              <a:rPr lang="en-US" b="1">
                <a:solidFill>
                  <a:schemeClr val="dk1"/>
                </a:solidFill>
                <a:latin typeface="Century Gothic"/>
                <a:ea typeface="Century Gothic"/>
                <a:cs typeface="Century Gothic"/>
                <a:sym typeface="Century Gothic"/>
              </a:rPr>
              <a:t>:</a:t>
            </a:r>
            <a:endParaRPr sz="1800" b="0" i="0" u="none" strike="noStrike" cap="none">
              <a:solidFill>
                <a:schemeClr val="dk1"/>
              </a:solidFill>
              <a:latin typeface="Century Gothic"/>
              <a:ea typeface="Century Gothic"/>
              <a:cs typeface="Century Gothic"/>
              <a:sym typeface="Century Gothic"/>
            </a:endParaRPr>
          </a:p>
        </p:txBody>
      </p:sp>
      <p:grpSp>
        <p:nvGrpSpPr>
          <p:cNvPr id="238" name="Google Shape;238;p18"/>
          <p:cNvGrpSpPr/>
          <p:nvPr/>
        </p:nvGrpSpPr>
        <p:grpSpPr>
          <a:xfrm>
            <a:off x="341214" y="5136067"/>
            <a:ext cx="6228141" cy="762739"/>
            <a:chOff x="2130" y="357386"/>
            <a:chExt cx="6228141" cy="692015"/>
          </a:xfrm>
        </p:grpSpPr>
        <p:sp>
          <p:nvSpPr>
            <p:cNvPr id="239" name="Google Shape;239;p18"/>
            <p:cNvSpPr/>
            <p:nvPr/>
          </p:nvSpPr>
          <p:spPr>
            <a:xfrm>
              <a:off x="2130" y="357386"/>
              <a:ext cx="1153359" cy="692015"/>
            </a:xfrm>
            <a:prstGeom prst="rect">
              <a:avLst/>
            </a:prstGeom>
            <a:solidFill>
              <a:srgbClr val="FFA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8"/>
            <p:cNvSpPr txBox="1"/>
            <p:nvPr/>
          </p:nvSpPr>
          <p:spPr>
            <a:xfrm>
              <a:off x="2130" y="357386"/>
              <a:ext cx="1153359" cy="692015"/>
            </a:xfrm>
            <a:prstGeom prst="rect">
              <a:avLst/>
            </a:prstGeom>
            <a:noFill/>
            <a:ln>
              <a:noFill/>
            </a:ln>
          </p:spPr>
          <p:txBody>
            <a:bodyPr spcFirstLastPara="1" wrap="square" lIns="49525" tIns="49525" rIns="49525" bIns="49525" anchor="ctr" anchorCtr="0">
              <a:noAutofit/>
            </a:bodyPr>
            <a:lstStyle/>
            <a:p>
              <a:pPr marL="0" marR="0" lvl="0" indent="0" algn="ctr" rtl="1">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entury Gothic"/>
                  <a:ea typeface="Century Gothic"/>
                  <a:cs typeface="Century Gothic"/>
                  <a:sym typeface="Century Gothic"/>
                </a:rPr>
                <a:t>Pain Control</a:t>
              </a:r>
              <a:endParaRPr sz="1300" b="1" i="0" u="none" strike="noStrike" cap="none">
                <a:solidFill>
                  <a:schemeClr val="lt1"/>
                </a:solidFill>
                <a:latin typeface="Century Gothic"/>
                <a:ea typeface="Century Gothic"/>
                <a:cs typeface="Century Gothic"/>
                <a:sym typeface="Century Gothic"/>
              </a:endParaRPr>
            </a:p>
          </p:txBody>
        </p:sp>
        <p:sp>
          <p:nvSpPr>
            <p:cNvPr id="241" name="Google Shape;241;p18"/>
            <p:cNvSpPr/>
            <p:nvPr/>
          </p:nvSpPr>
          <p:spPr>
            <a:xfrm>
              <a:off x="1270825" y="357386"/>
              <a:ext cx="1153359" cy="692015"/>
            </a:xfrm>
            <a:prstGeom prst="rect">
              <a:avLst/>
            </a:prstGeom>
            <a:solidFill>
              <a:srgbClr val="AEAB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8"/>
            <p:cNvSpPr txBox="1"/>
            <p:nvPr/>
          </p:nvSpPr>
          <p:spPr>
            <a:xfrm>
              <a:off x="1270825" y="357386"/>
              <a:ext cx="1153359" cy="69201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entury Gothic"/>
                  <a:ea typeface="Century Gothic"/>
                  <a:cs typeface="Century Gothic"/>
                  <a:sym typeface="Century Gothic"/>
                </a:rPr>
                <a:t>Acute Pulmonary Edema</a:t>
              </a:r>
              <a:r>
                <a:rPr lang="en-US" sz="1300" b="1">
                  <a:solidFill>
                    <a:schemeClr val="lt1"/>
                  </a:solidFill>
                  <a:latin typeface="Century Gothic"/>
                  <a:ea typeface="Century Gothic"/>
                  <a:cs typeface="Century Gothic"/>
                  <a:sym typeface="Century Gothic"/>
                </a:rPr>
                <a:t>*</a:t>
              </a:r>
              <a:endParaRPr sz="1300" b="1" i="0" u="none" strike="noStrike" cap="none">
                <a:solidFill>
                  <a:schemeClr val="lt1"/>
                </a:solidFill>
                <a:latin typeface="Century Gothic"/>
                <a:ea typeface="Century Gothic"/>
                <a:cs typeface="Century Gothic"/>
                <a:sym typeface="Century Gothic"/>
              </a:endParaRPr>
            </a:p>
          </p:txBody>
        </p:sp>
        <p:sp>
          <p:nvSpPr>
            <p:cNvPr id="243" name="Google Shape;243;p18"/>
            <p:cNvSpPr/>
            <p:nvPr/>
          </p:nvSpPr>
          <p:spPr>
            <a:xfrm>
              <a:off x="2539521" y="357386"/>
              <a:ext cx="1153359" cy="69201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8"/>
            <p:cNvSpPr txBox="1"/>
            <p:nvPr/>
          </p:nvSpPr>
          <p:spPr>
            <a:xfrm>
              <a:off x="2539521" y="357386"/>
              <a:ext cx="1153359" cy="69201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entury Gothic"/>
                  <a:ea typeface="Century Gothic"/>
                  <a:cs typeface="Century Gothic"/>
                  <a:sym typeface="Century Gothic"/>
                </a:rPr>
                <a:t>Myocardial Ischemia* </a:t>
              </a:r>
              <a:endParaRPr sz="1300" b="1" i="0" u="none" strike="noStrike" cap="none">
                <a:solidFill>
                  <a:schemeClr val="lt1"/>
                </a:solidFill>
                <a:latin typeface="Century Gothic"/>
                <a:ea typeface="Century Gothic"/>
                <a:cs typeface="Century Gothic"/>
                <a:sym typeface="Century Gothic"/>
              </a:endParaRPr>
            </a:p>
          </p:txBody>
        </p:sp>
        <p:sp>
          <p:nvSpPr>
            <p:cNvPr id="245" name="Google Shape;245;p18"/>
            <p:cNvSpPr/>
            <p:nvPr/>
          </p:nvSpPr>
          <p:spPr>
            <a:xfrm>
              <a:off x="3808216" y="357386"/>
              <a:ext cx="1153359" cy="692015"/>
            </a:xfrm>
            <a:prstGeom prst="rect">
              <a:avLst/>
            </a:prstGeom>
            <a:solidFill>
              <a:srgbClr val="84D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8"/>
            <p:cNvSpPr txBox="1"/>
            <p:nvPr/>
          </p:nvSpPr>
          <p:spPr>
            <a:xfrm>
              <a:off x="3808216" y="357386"/>
              <a:ext cx="1153359" cy="692015"/>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200" b="1" i="0" u="none" strike="noStrike" cap="none">
                  <a:solidFill>
                    <a:schemeClr val="lt1"/>
                  </a:solidFill>
                  <a:latin typeface="Century Gothic"/>
                  <a:ea typeface="Century Gothic"/>
                  <a:cs typeface="Century Gothic"/>
                  <a:sym typeface="Century Gothic"/>
                </a:rPr>
                <a:t>Stress Relief</a:t>
              </a:r>
              <a:endParaRPr sz="12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rgbClr val="000000"/>
                </a:buClr>
                <a:buSzPts val="800"/>
                <a:buFont typeface="Arial"/>
                <a:buNone/>
              </a:pPr>
              <a:r>
                <a:rPr lang="en-US" sz="800" b="0" i="0" u="none" strike="noStrike" cap="none">
                  <a:solidFill>
                    <a:schemeClr val="lt1"/>
                  </a:solidFill>
                  <a:latin typeface="Century Gothic"/>
                  <a:ea typeface="Century Gothic"/>
                  <a:cs typeface="Century Gothic"/>
                  <a:sym typeface="Century Gothic"/>
                </a:rPr>
                <a:t>e.g. heart failure (non painful conditions)</a:t>
              </a:r>
              <a:endParaRPr sz="800" b="0" i="0" u="none" strike="noStrike" cap="none">
                <a:solidFill>
                  <a:schemeClr val="lt1"/>
                </a:solidFill>
                <a:latin typeface="Century Gothic"/>
                <a:ea typeface="Century Gothic"/>
                <a:cs typeface="Century Gothic"/>
                <a:sym typeface="Century Gothic"/>
              </a:endParaRPr>
            </a:p>
          </p:txBody>
        </p:sp>
        <p:sp>
          <p:nvSpPr>
            <p:cNvPr id="247" name="Google Shape;247;p18"/>
            <p:cNvSpPr/>
            <p:nvPr/>
          </p:nvSpPr>
          <p:spPr>
            <a:xfrm>
              <a:off x="5076912" y="357386"/>
              <a:ext cx="1153359" cy="692015"/>
            </a:xfrm>
            <a:prstGeom prst="rect">
              <a:avLst/>
            </a:prstGeom>
            <a:solidFill>
              <a:srgbClr val="A8D0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8"/>
            <p:cNvSpPr txBox="1"/>
            <p:nvPr/>
          </p:nvSpPr>
          <p:spPr>
            <a:xfrm>
              <a:off x="5076912" y="357386"/>
              <a:ext cx="1153359" cy="692015"/>
            </a:xfrm>
            <a:prstGeom prst="rect">
              <a:avLst/>
            </a:prstGeom>
            <a:noFill/>
            <a:ln>
              <a:noFill/>
            </a:ln>
          </p:spPr>
          <p:txBody>
            <a:bodyPr spcFirstLastPara="1" wrap="square" lIns="49525" tIns="49525" rIns="49525" bIns="49525" anchor="ctr" anchorCtr="0">
              <a:noAutofit/>
            </a:bodyPr>
            <a:lstStyle/>
            <a:p>
              <a:pPr marL="0" marR="0" lvl="0" indent="0" algn="ctr" rtl="1">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entury Gothic"/>
                  <a:ea typeface="Century Gothic"/>
                  <a:cs typeface="Century Gothic"/>
                  <a:sym typeface="Century Gothic"/>
                </a:rPr>
                <a:t>Pre- anesthetic medication</a:t>
              </a:r>
              <a:endParaRPr sz="1300" b="1" i="0" u="none" strike="noStrike" cap="none">
                <a:solidFill>
                  <a:schemeClr val="lt1"/>
                </a:solidFill>
                <a:latin typeface="Century Gothic"/>
                <a:ea typeface="Century Gothic"/>
                <a:cs typeface="Century Gothic"/>
                <a:sym typeface="Century Gothic"/>
              </a:endParaRPr>
            </a:p>
          </p:txBody>
        </p:sp>
      </p:grpSp>
      <p:cxnSp>
        <p:nvCxnSpPr>
          <p:cNvPr id="249" name="Google Shape;249;p18"/>
          <p:cNvCxnSpPr/>
          <p:nvPr/>
        </p:nvCxnSpPr>
        <p:spPr>
          <a:xfrm>
            <a:off x="339075" y="5892020"/>
            <a:ext cx="308400" cy="196800"/>
          </a:xfrm>
          <a:prstGeom prst="bentConnector3">
            <a:avLst>
              <a:gd name="adj1" fmla="val 50000"/>
            </a:avLst>
          </a:prstGeom>
          <a:noFill/>
          <a:ln w="9525" cap="flat" cmpd="sng">
            <a:solidFill>
              <a:srgbClr val="FFA3BD"/>
            </a:solidFill>
            <a:prstDash val="solid"/>
            <a:miter lim="800000"/>
            <a:headEnd type="none" w="sm" len="sm"/>
            <a:tailEnd type="triangle" w="med" len="med"/>
          </a:ln>
        </p:spPr>
      </p:cxnSp>
      <p:sp>
        <p:nvSpPr>
          <p:cNvPr id="250" name="Google Shape;250;p18"/>
          <p:cNvSpPr txBox="1"/>
          <p:nvPr/>
        </p:nvSpPr>
        <p:spPr>
          <a:xfrm>
            <a:off x="632600" y="5924000"/>
            <a:ext cx="5873100" cy="61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i="0" u="none" strike="noStrike" cap="none">
                <a:solidFill>
                  <a:srgbClr val="FF0000"/>
                </a:solidFill>
                <a:latin typeface="Century Gothic"/>
                <a:ea typeface="Century Gothic"/>
                <a:cs typeface="Century Gothic"/>
                <a:sym typeface="Century Gothic"/>
              </a:rPr>
              <a:t>cancer pain</a:t>
            </a:r>
            <a:r>
              <a:rPr lang="en-US" sz="1200" b="0" i="0" u="none" strike="noStrike" cap="none">
                <a:solidFill>
                  <a:schemeClr val="dk1"/>
                </a:solidFill>
                <a:latin typeface="Century Gothic"/>
                <a:ea typeface="Century Gothic"/>
                <a:cs typeface="Century Gothic"/>
                <a:sym typeface="Century Gothic"/>
              </a:rPr>
              <a:t>, severe burns, trauma, Severe visceral pain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rgbClr val="FF0000"/>
                </a:solidFill>
                <a:latin typeface="Century Gothic"/>
                <a:ea typeface="Century Gothic"/>
                <a:cs typeface="Century Gothic"/>
                <a:sym typeface="Century Gothic"/>
              </a:rPr>
              <a:t>(not renal colics/biliary colics </a:t>
            </a:r>
            <a:r>
              <a:rPr lang="en-US" sz="1200" b="1">
                <a:solidFill>
                  <a:schemeClr val="accent1"/>
                </a:solidFill>
                <a:latin typeface="Century Gothic"/>
                <a:ea typeface="Century Gothic"/>
                <a:cs typeface="Century Gothic"/>
                <a:sym typeface="Century Gothic"/>
              </a:rPr>
              <a:t>(because it constricts the sphincters)</a:t>
            </a:r>
            <a:r>
              <a:rPr lang="en-US" sz="1200" b="1">
                <a:solidFill>
                  <a:srgbClr val="FF0000"/>
                </a:solidFill>
                <a:latin typeface="Century Gothic"/>
                <a:ea typeface="Century Gothic"/>
                <a:cs typeface="Century Gothic"/>
                <a:sym typeface="Century Gothic"/>
              </a:rPr>
              <a:t> </a:t>
            </a:r>
            <a:r>
              <a:rPr lang="en-US" sz="1200" b="1" i="0" u="none" strike="noStrike" cap="none">
                <a:solidFill>
                  <a:srgbClr val="FF0000"/>
                </a:solidFill>
                <a:latin typeface="Century Gothic"/>
                <a:ea typeface="Century Gothic"/>
                <a:cs typeface="Century Gothic"/>
                <a:sym typeface="Century Gothic"/>
              </a:rPr>
              <a:t>, acute pancreatitis)</a:t>
            </a:r>
            <a:endParaRPr sz="1200" b="1" i="0" u="none" strike="noStrike" cap="none">
              <a:solidFill>
                <a:srgbClr val="FF0000"/>
              </a:solidFill>
              <a:latin typeface="Century Gothic"/>
              <a:ea typeface="Century Gothic"/>
              <a:cs typeface="Century Gothic"/>
              <a:sym typeface="Century Gothic"/>
            </a:endParaRPr>
          </a:p>
        </p:txBody>
      </p:sp>
      <p:sp>
        <p:nvSpPr>
          <p:cNvPr id="251" name="Google Shape;251;p18"/>
          <p:cNvSpPr txBox="1"/>
          <p:nvPr/>
        </p:nvSpPr>
        <p:spPr>
          <a:xfrm>
            <a:off x="5192648" y="9284037"/>
            <a:ext cx="1543200" cy="5598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0" i="0" u="none" strike="noStrike" cap="none">
                <a:solidFill>
                  <a:srgbClr val="8E95A0"/>
                </a:solidFill>
                <a:latin typeface="Century Gothic"/>
                <a:ea typeface="Century Gothic"/>
                <a:cs typeface="Century Gothic"/>
                <a:sym typeface="Century Gothic"/>
              </a:rPr>
              <a:t>5</a:t>
            </a:r>
            <a:endParaRPr sz="900" b="0" i="0" u="none" strike="noStrike" cap="none">
              <a:solidFill>
                <a:srgbClr val="8E95A0"/>
              </a:solidFill>
              <a:latin typeface="Century Gothic"/>
              <a:ea typeface="Century Gothic"/>
              <a:cs typeface="Century Gothic"/>
              <a:sym typeface="Century Gothic"/>
            </a:endParaRPr>
          </a:p>
        </p:txBody>
      </p:sp>
      <p:sp>
        <p:nvSpPr>
          <p:cNvPr id="252" name="Google Shape;252;p18"/>
          <p:cNvSpPr txBox="1"/>
          <p:nvPr/>
        </p:nvSpPr>
        <p:spPr>
          <a:xfrm>
            <a:off x="1593296" y="4880475"/>
            <a:ext cx="2407200" cy="3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accent1"/>
                </a:solidFill>
                <a:latin typeface="Century Gothic"/>
                <a:ea typeface="Century Gothic"/>
                <a:cs typeface="Century Gothic"/>
                <a:sym typeface="Century Gothic"/>
              </a:rPr>
              <a:t>*Because it causes venodilation</a:t>
            </a:r>
            <a:endParaRPr sz="1000">
              <a:solidFill>
                <a:schemeClr val="accent1"/>
              </a:solidFill>
              <a:latin typeface="Century Gothic"/>
              <a:ea typeface="Century Gothic"/>
              <a:cs typeface="Century Gothic"/>
              <a:sym typeface="Century Gothic"/>
            </a:endParaRPr>
          </a:p>
        </p:txBody>
      </p:sp>
      <p:sp>
        <p:nvSpPr>
          <p:cNvPr id="253" name="Google Shape;253;p18"/>
          <p:cNvSpPr/>
          <p:nvPr/>
        </p:nvSpPr>
        <p:spPr>
          <a:xfrm>
            <a:off x="57575" y="6829925"/>
            <a:ext cx="3193200" cy="4257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Adverse Effects </a:t>
            </a:r>
            <a:r>
              <a:rPr lang="en-US" b="1">
                <a:solidFill>
                  <a:schemeClr val="accent2"/>
                </a:solidFill>
                <a:latin typeface="Century Gothic"/>
                <a:ea typeface="Century Gothic"/>
                <a:cs typeface="Century Gothic"/>
                <a:sym typeface="Century Gothic"/>
              </a:rPr>
              <a:t>“morphine” </a:t>
            </a:r>
            <a:r>
              <a:rPr lang="en-US" b="1">
                <a:solidFill>
                  <a:schemeClr val="dk1"/>
                </a:solidFill>
                <a:latin typeface="Century Gothic"/>
                <a:ea typeface="Century Gothic"/>
                <a:cs typeface="Century Gothic"/>
                <a:sym typeface="Century Gothic"/>
              </a:rPr>
              <a:t>:</a:t>
            </a:r>
            <a:endParaRPr sz="1800" b="0" i="0" u="none" strike="noStrike" cap="none">
              <a:solidFill>
                <a:schemeClr val="dk1"/>
              </a:solidFill>
              <a:latin typeface="Century Gothic"/>
              <a:ea typeface="Century Gothic"/>
              <a:cs typeface="Century Gothic"/>
              <a:sym typeface="Century Gothic"/>
            </a:endParaRPr>
          </a:p>
        </p:txBody>
      </p:sp>
      <p:sp>
        <p:nvSpPr>
          <p:cNvPr id="254" name="Google Shape;254;p18"/>
          <p:cNvSpPr txBox="1"/>
          <p:nvPr/>
        </p:nvSpPr>
        <p:spPr>
          <a:xfrm>
            <a:off x="5723800" y="6842800"/>
            <a:ext cx="1279500" cy="152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F6B26B"/>
                </a:solidFill>
                <a:latin typeface="Century Gothic"/>
                <a:ea typeface="Century Gothic"/>
                <a:cs typeface="Century Gothic"/>
                <a:sym typeface="Century Gothic"/>
              </a:rPr>
              <a:t>I </a:t>
            </a:r>
            <a:endParaRPr sz="1300" b="1" i="0" u="none" strike="noStrike" cap="none">
              <a:solidFill>
                <a:srgbClr val="F6B26B"/>
              </a:solidFill>
            </a:endParaRPr>
          </a:p>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F6B26B"/>
                </a:solidFill>
                <a:latin typeface="Century Gothic"/>
                <a:ea typeface="Century Gothic"/>
                <a:cs typeface="Century Gothic"/>
                <a:sym typeface="Century Gothic"/>
              </a:rPr>
              <a:t>P</a:t>
            </a:r>
            <a:r>
              <a:rPr lang="en-US" sz="1300" b="0" i="0" u="none" strike="noStrike" cap="none">
                <a:solidFill>
                  <a:schemeClr val="dk1"/>
                </a:solidFill>
                <a:latin typeface="Century Gothic"/>
                <a:ea typeface="Century Gothic"/>
                <a:cs typeface="Century Gothic"/>
                <a:sym typeface="Century Gothic"/>
              </a:rPr>
              <a:t>unched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F6B26B"/>
                </a:solidFill>
                <a:latin typeface="Century Gothic"/>
                <a:ea typeface="Century Gothic"/>
                <a:cs typeface="Century Gothic"/>
                <a:sym typeface="Century Gothic"/>
              </a:rPr>
              <a:t>S</a:t>
            </a:r>
            <a:r>
              <a:rPr lang="en-US" sz="1300" b="0" i="0" u="none" strike="noStrike" cap="none">
                <a:solidFill>
                  <a:schemeClr val="dk1"/>
                </a:solidFill>
                <a:latin typeface="Century Gothic"/>
                <a:ea typeface="Century Gothic"/>
                <a:cs typeface="Century Gothic"/>
                <a:sym typeface="Century Gothic"/>
              </a:rPr>
              <a:t>imon’s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F6B26B"/>
                </a:solidFill>
                <a:latin typeface="Century Gothic"/>
                <a:ea typeface="Century Gothic"/>
                <a:cs typeface="Century Gothic"/>
                <a:sym typeface="Century Gothic"/>
              </a:rPr>
              <a:t>N</a:t>
            </a:r>
            <a:r>
              <a:rPr lang="en-US" sz="1300" b="0" i="0" u="none" strike="noStrike" cap="none">
                <a:solidFill>
                  <a:schemeClr val="dk1"/>
                </a:solidFill>
                <a:latin typeface="Century Gothic"/>
                <a:ea typeface="Century Gothic"/>
                <a:cs typeface="Century Gothic"/>
                <a:sym typeface="Century Gothic"/>
              </a:rPr>
              <a:t>ose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F6B26B"/>
                </a:solidFill>
                <a:latin typeface="Century Gothic"/>
                <a:ea typeface="Century Gothic"/>
                <a:cs typeface="Century Gothic"/>
                <a:sym typeface="Century Gothic"/>
              </a:rPr>
              <a:t>R</a:t>
            </a:r>
            <a:r>
              <a:rPr lang="en-US" sz="1300" b="0" i="0" u="none" strike="noStrike" cap="none">
                <a:solidFill>
                  <a:schemeClr val="dk1"/>
                </a:solidFill>
                <a:latin typeface="Century Gothic"/>
                <a:ea typeface="Century Gothic"/>
                <a:cs typeface="Century Gothic"/>
                <a:sym typeface="Century Gothic"/>
              </a:rPr>
              <a:t>epeatedly *</a:t>
            </a:r>
            <a:r>
              <a:rPr lang="en-US" sz="1300" b="1" i="0" u="none" strike="noStrike" cap="none">
                <a:solidFill>
                  <a:srgbClr val="F6B26B"/>
                </a:solidFill>
                <a:latin typeface="Century Gothic"/>
                <a:ea typeface="Century Gothic"/>
                <a:cs typeface="Century Gothic"/>
                <a:sym typeface="Century Gothic"/>
              </a:rPr>
              <a:t>C</a:t>
            </a:r>
            <a:r>
              <a:rPr lang="en-US" sz="1300" b="0" i="0" u="none" strike="noStrike" cap="none">
                <a:solidFill>
                  <a:schemeClr val="dk1"/>
                </a:solidFill>
                <a:latin typeface="Century Gothic"/>
                <a:ea typeface="Century Gothic"/>
                <a:cs typeface="Century Gothic"/>
                <a:sym typeface="Century Gothic"/>
              </a:rPr>
              <a:t>rack*</a:t>
            </a:r>
            <a:endParaRPr sz="1300" b="0" i="0" u="none" strike="noStrike" cap="none">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000000"/>
              </a:buClr>
              <a:buSzPts val="1800"/>
              <a:buFont typeface="Arial"/>
              <a:buNone/>
            </a:pPr>
            <a:r>
              <a:rPr lang="en-US" sz="1300">
                <a:solidFill>
                  <a:schemeClr val="dk1"/>
                </a:solidFill>
                <a:latin typeface="Century Gothic"/>
                <a:ea typeface="Century Gothic"/>
                <a:cs typeface="Century Gothic"/>
                <a:sym typeface="Century Gothic"/>
              </a:rPr>
              <a:t>*</a:t>
            </a:r>
            <a:r>
              <a:rPr lang="en-US" sz="1300" b="1">
                <a:solidFill>
                  <a:srgbClr val="F6B26B"/>
                </a:solidFill>
                <a:latin typeface="Century Gothic"/>
                <a:ea typeface="Century Gothic"/>
                <a:cs typeface="Century Gothic"/>
                <a:sym typeface="Century Gothic"/>
              </a:rPr>
              <a:t>C</a:t>
            </a:r>
            <a:r>
              <a:rPr lang="en-US" sz="1300">
                <a:solidFill>
                  <a:schemeClr val="dk1"/>
                </a:solidFill>
                <a:latin typeface="Century Gothic"/>
                <a:ea typeface="Century Gothic"/>
                <a:cs typeface="Century Gothic"/>
                <a:sym typeface="Century Gothic"/>
              </a:rPr>
              <a:t>rack*</a:t>
            </a:r>
            <a:endParaRPr sz="1300">
              <a:solidFill>
                <a:schemeClr val="dk1"/>
              </a:solidFill>
              <a:latin typeface="Century Gothic"/>
              <a:ea typeface="Century Gothic"/>
              <a:cs typeface="Century Gothic"/>
              <a:sym typeface="Century Gothic"/>
            </a:endParaRPr>
          </a:p>
        </p:txBody>
      </p:sp>
      <p:grpSp>
        <p:nvGrpSpPr>
          <p:cNvPr id="255" name="Google Shape;255;p18"/>
          <p:cNvGrpSpPr/>
          <p:nvPr/>
        </p:nvGrpSpPr>
        <p:grpSpPr>
          <a:xfrm>
            <a:off x="203760" y="7423060"/>
            <a:ext cx="4316313" cy="1753609"/>
            <a:chOff x="147722" y="397"/>
            <a:chExt cx="4316313" cy="1753609"/>
          </a:xfrm>
        </p:grpSpPr>
        <p:sp>
          <p:nvSpPr>
            <p:cNvPr id="256" name="Google Shape;256;p18"/>
            <p:cNvSpPr/>
            <p:nvPr/>
          </p:nvSpPr>
          <p:spPr>
            <a:xfrm>
              <a:off x="147722" y="397"/>
              <a:ext cx="1348800" cy="809400"/>
            </a:xfrm>
            <a:prstGeom prst="rect">
              <a:avLst/>
            </a:prstGeom>
            <a:solidFill>
              <a:srgbClr val="BFB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8"/>
            <p:cNvSpPr txBox="1"/>
            <p:nvPr/>
          </p:nvSpPr>
          <p:spPr>
            <a:xfrm>
              <a:off x="147722" y="397"/>
              <a:ext cx="1348800" cy="809400"/>
            </a:xfrm>
            <a:prstGeom prst="rect">
              <a:avLst/>
            </a:prstGeom>
            <a:noFill/>
            <a:ln>
              <a:noFill/>
            </a:ln>
          </p:spPr>
          <p:txBody>
            <a:bodyPr spcFirstLastPara="1" wrap="square" lIns="57150" tIns="57150" rIns="57150" bIns="57150" anchor="ctr" anchorCtr="0">
              <a:noAutofit/>
            </a:bodyPr>
            <a:lstStyle/>
            <a:p>
              <a:pPr marL="0" marR="0" lvl="0" indent="0" algn="ctr" rtl="1">
                <a:lnSpc>
                  <a:spcPct val="90000"/>
                </a:lnSpc>
                <a:spcBef>
                  <a:spcPts val="0"/>
                </a:spcBef>
                <a:spcAft>
                  <a:spcPts val="0"/>
                </a:spcAft>
                <a:buClr>
                  <a:srgbClr val="000000"/>
                </a:buClr>
                <a:buSzPts val="1500"/>
                <a:buFont typeface="Arial"/>
                <a:buNone/>
              </a:pPr>
              <a:r>
                <a:rPr lang="en-US" sz="1500" b="1" i="0" u="none" strike="noStrike" cap="none">
                  <a:solidFill>
                    <a:srgbClr val="F6B26B"/>
                  </a:solidFill>
                  <a:latin typeface="Century Gothic"/>
                  <a:ea typeface="Century Gothic"/>
                  <a:cs typeface="Century Gothic"/>
                  <a:sym typeface="Century Gothic"/>
                </a:rPr>
                <a:t>I</a:t>
              </a:r>
              <a:r>
                <a:rPr lang="en-US" sz="1500" b="0" i="0" u="none" strike="noStrike" cap="none">
                  <a:solidFill>
                    <a:schemeClr val="dk1"/>
                  </a:solidFill>
                  <a:latin typeface="Century Gothic"/>
                  <a:ea typeface="Century Gothic"/>
                  <a:cs typeface="Century Gothic"/>
                  <a:sym typeface="Century Gothic"/>
                </a:rPr>
                <a:t>tching</a:t>
              </a:r>
              <a:endParaRPr sz="1500" b="0" i="0" u="none" strike="noStrike" cap="none">
                <a:solidFill>
                  <a:schemeClr val="dk1"/>
                </a:solidFill>
                <a:latin typeface="Century Gothic"/>
                <a:ea typeface="Century Gothic"/>
                <a:cs typeface="Century Gothic"/>
                <a:sym typeface="Century Gothic"/>
              </a:endParaRPr>
            </a:p>
          </p:txBody>
        </p:sp>
        <p:sp>
          <p:nvSpPr>
            <p:cNvPr id="258" name="Google Shape;258;p18"/>
            <p:cNvSpPr/>
            <p:nvPr/>
          </p:nvSpPr>
          <p:spPr>
            <a:xfrm>
              <a:off x="1631478" y="397"/>
              <a:ext cx="1348800" cy="809400"/>
            </a:xfrm>
            <a:prstGeom prst="rect">
              <a:avLst/>
            </a:prstGeom>
            <a:solidFill>
              <a:srgbClr val="FFC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8"/>
            <p:cNvSpPr txBox="1"/>
            <p:nvPr/>
          </p:nvSpPr>
          <p:spPr>
            <a:xfrm>
              <a:off x="1631478" y="397"/>
              <a:ext cx="1348800" cy="809400"/>
            </a:xfrm>
            <a:prstGeom prst="rect">
              <a:avLst/>
            </a:prstGeom>
            <a:noFill/>
            <a:ln>
              <a:noFill/>
            </a:ln>
          </p:spPr>
          <p:txBody>
            <a:bodyPr spcFirstLastPara="1" wrap="square" lIns="57150" tIns="57150" rIns="57150" bIns="57150" anchor="ctr" anchorCtr="0">
              <a:noAutofit/>
            </a:bodyPr>
            <a:lstStyle/>
            <a:p>
              <a:pPr marL="0" marR="0" lvl="0" indent="0" algn="ctr" rtl="1">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Century Gothic"/>
                  <a:ea typeface="Century Gothic"/>
                  <a:cs typeface="Century Gothic"/>
                  <a:sym typeface="Century Gothic"/>
                </a:rPr>
                <a:t>Constricted </a:t>
              </a:r>
              <a:r>
                <a:rPr lang="en-US" sz="1500" b="1" i="0" u="none" strike="noStrike" cap="none">
                  <a:solidFill>
                    <a:srgbClr val="F6B26B"/>
                  </a:solidFill>
                  <a:latin typeface="Century Gothic"/>
                  <a:ea typeface="Century Gothic"/>
                  <a:cs typeface="Century Gothic"/>
                  <a:sym typeface="Century Gothic"/>
                </a:rPr>
                <a:t>P</a:t>
              </a:r>
              <a:r>
                <a:rPr lang="en-US" sz="1500" b="0" i="0" u="none" strike="noStrike" cap="none">
                  <a:solidFill>
                    <a:schemeClr val="dk1"/>
                  </a:solidFill>
                  <a:latin typeface="Century Gothic"/>
                  <a:ea typeface="Century Gothic"/>
                  <a:cs typeface="Century Gothic"/>
                  <a:sym typeface="Century Gothic"/>
                </a:rPr>
                <a:t>upil</a:t>
              </a:r>
              <a:endParaRPr sz="1500" b="0" i="0" u="none" strike="noStrike" cap="none">
                <a:solidFill>
                  <a:schemeClr val="dk1"/>
                </a:solidFill>
                <a:latin typeface="Century Gothic"/>
                <a:ea typeface="Century Gothic"/>
                <a:cs typeface="Century Gothic"/>
                <a:sym typeface="Century Gothic"/>
              </a:endParaRPr>
            </a:p>
          </p:txBody>
        </p:sp>
        <p:sp>
          <p:nvSpPr>
            <p:cNvPr id="260" name="Google Shape;260;p18"/>
            <p:cNvSpPr/>
            <p:nvPr/>
          </p:nvSpPr>
          <p:spPr>
            <a:xfrm>
              <a:off x="3115235" y="397"/>
              <a:ext cx="1348800" cy="8094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8"/>
            <p:cNvSpPr txBox="1"/>
            <p:nvPr/>
          </p:nvSpPr>
          <p:spPr>
            <a:xfrm>
              <a:off x="3115235" y="397"/>
              <a:ext cx="1348800" cy="8094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F6B26B"/>
                  </a:solidFill>
                  <a:latin typeface="Century Gothic"/>
                  <a:ea typeface="Century Gothic"/>
                  <a:cs typeface="Century Gothic"/>
                  <a:sym typeface="Century Gothic"/>
                </a:rPr>
                <a:t>S</a:t>
              </a:r>
              <a:r>
                <a:rPr lang="en-US" sz="1500" b="0" i="0" u="none" strike="noStrike" cap="none">
                  <a:solidFill>
                    <a:schemeClr val="dk1"/>
                  </a:solidFill>
                  <a:latin typeface="Century Gothic"/>
                  <a:ea typeface="Century Gothic"/>
                  <a:cs typeface="Century Gothic"/>
                  <a:sym typeface="Century Gothic"/>
                </a:rPr>
                <a:t>edation</a:t>
              </a:r>
              <a:endParaRPr sz="1500">
                <a:solidFill>
                  <a:schemeClr val="dk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000000"/>
                </a:buClr>
                <a:buSzPts val="1500"/>
                <a:buFont typeface="Arial"/>
                <a:buNone/>
              </a:pPr>
              <a:r>
                <a:rPr lang="en-US" sz="1000">
                  <a:solidFill>
                    <a:schemeClr val="accent1"/>
                  </a:solidFill>
                  <a:latin typeface="Century Gothic"/>
                  <a:ea typeface="Century Gothic"/>
                  <a:cs typeface="Century Gothic"/>
                  <a:sym typeface="Century Gothic"/>
                </a:rPr>
                <a:t>Useful sometimes in preanesthesia</a:t>
              </a:r>
              <a:endParaRPr sz="1000">
                <a:solidFill>
                  <a:schemeClr val="accent1"/>
                </a:solidFill>
                <a:latin typeface="Century Gothic"/>
                <a:ea typeface="Century Gothic"/>
                <a:cs typeface="Century Gothic"/>
                <a:sym typeface="Century Gothic"/>
              </a:endParaRPr>
            </a:p>
          </p:txBody>
        </p:sp>
        <p:sp>
          <p:nvSpPr>
            <p:cNvPr id="262" name="Google Shape;262;p18"/>
            <p:cNvSpPr/>
            <p:nvPr/>
          </p:nvSpPr>
          <p:spPr>
            <a:xfrm>
              <a:off x="147722" y="944606"/>
              <a:ext cx="1348800" cy="809400"/>
            </a:xfrm>
            <a:prstGeom prst="rect">
              <a:avLst/>
            </a:prstGeom>
            <a:solidFill>
              <a:srgbClr val="84D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8"/>
            <p:cNvSpPr txBox="1"/>
            <p:nvPr/>
          </p:nvSpPr>
          <p:spPr>
            <a:xfrm>
              <a:off x="147722" y="944606"/>
              <a:ext cx="1348800" cy="809400"/>
            </a:xfrm>
            <a:prstGeom prst="rect">
              <a:avLst/>
            </a:prstGeom>
            <a:noFill/>
            <a:ln>
              <a:noFill/>
            </a:ln>
          </p:spPr>
          <p:txBody>
            <a:bodyPr spcFirstLastPara="1" wrap="square" lIns="57150" tIns="57150" rIns="57150" bIns="57150" anchor="ctr" anchorCtr="0">
              <a:noAutofit/>
            </a:bodyPr>
            <a:lstStyle/>
            <a:p>
              <a:pPr marL="0" marR="0" lvl="0" indent="0" algn="ctr" rtl="1">
                <a:lnSpc>
                  <a:spcPct val="90000"/>
                </a:lnSpc>
                <a:spcBef>
                  <a:spcPts val="0"/>
                </a:spcBef>
                <a:spcAft>
                  <a:spcPts val="0"/>
                </a:spcAft>
                <a:buClr>
                  <a:srgbClr val="000000"/>
                </a:buClr>
                <a:buSzPts val="1500"/>
                <a:buFont typeface="Arial"/>
                <a:buNone/>
              </a:pPr>
              <a:r>
                <a:rPr lang="en-US" sz="1500" b="1" i="0" u="none" strike="noStrike" cap="none">
                  <a:solidFill>
                    <a:srgbClr val="F6B26B"/>
                  </a:solidFill>
                  <a:latin typeface="Century Gothic"/>
                  <a:ea typeface="Century Gothic"/>
                  <a:cs typeface="Century Gothic"/>
                  <a:sym typeface="Century Gothic"/>
                </a:rPr>
                <a:t>N</a:t>
              </a:r>
              <a:r>
                <a:rPr lang="en-US" sz="1500" b="0" i="0" u="none" strike="noStrike" cap="none">
                  <a:solidFill>
                    <a:schemeClr val="dk1"/>
                  </a:solidFill>
                  <a:latin typeface="Century Gothic"/>
                  <a:ea typeface="Century Gothic"/>
                  <a:cs typeface="Century Gothic"/>
                  <a:sym typeface="Century Gothic"/>
                </a:rPr>
                <a:t>ausea /Vomiting</a:t>
              </a:r>
              <a:endParaRPr sz="1500" b="0" i="0" u="none" strike="noStrike" cap="none">
                <a:solidFill>
                  <a:schemeClr val="dk1"/>
                </a:solidFill>
                <a:latin typeface="Century Gothic"/>
                <a:ea typeface="Century Gothic"/>
                <a:cs typeface="Century Gothic"/>
                <a:sym typeface="Century Gothic"/>
              </a:endParaRPr>
            </a:p>
          </p:txBody>
        </p:sp>
        <p:sp>
          <p:nvSpPr>
            <p:cNvPr id="264" name="Google Shape;264;p18"/>
            <p:cNvSpPr/>
            <p:nvPr/>
          </p:nvSpPr>
          <p:spPr>
            <a:xfrm>
              <a:off x="1631478" y="944606"/>
              <a:ext cx="1348800" cy="809400"/>
            </a:xfrm>
            <a:prstGeom prst="rect">
              <a:avLst/>
            </a:prstGeom>
            <a:solidFill>
              <a:srgbClr val="A8D0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8"/>
            <p:cNvSpPr txBox="1"/>
            <p:nvPr/>
          </p:nvSpPr>
          <p:spPr>
            <a:xfrm>
              <a:off x="1631478" y="944606"/>
              <a:ext cx="1348800" cy="809400"/>
            </a:xfrm>
            <a:prstGeom prst="rect">
              <a:avLst/>
            </a:prstGeom>
            <a:noFill/>
            <a:ln>
              <a:noFill/>
            </a:ln>
          </p:spPr>
          <p:txBody>
            <a:bodyPr spcFirstLastPara="1" wrap="square" lIns="57150" tIns="57150" rIns="57150" bIns="57150" anchor="ctr" anchorCtr="0">
              <a:noAutofit/>
            </a:bodyPr>
            <a:lstStyle/>
            <a:p>
              <a:pPr marL="0" marR="0" lvl="0" indent="0" algn="ctr" rtl="1">
                <a:lnSpc>
                  <a:spcPct val="90000"/>
                </a:lnSpc>
                <a:spcBef>
                  <a:spcPts val="0"/>
                </a:spcBef>
                <a:spcAft>
                  <a:spcPts val="0"/>
                </a:spcAft>
                <a:buClr>
                  <a:srgbClr val="000000"/>
                </a:buClr>
                <a:buSzPts val="1500"/>
                <a:buFont typeface="Arial"/>
                <a:buNone/>
              </a:pPr>
              <a:r>
                <a:rPr lang="en-US" sz="1500" b="1" i="0" u="none" strike="noStrike" cap="none">
                  <a:solidFill>
                    <a:srgbClr val="F6B26B"/>
                  </a:solidFill>
                  <a:latin typeface="Century Gothic"/>
                  <a:ea typeface="Century Gothic"/>
                  <a:cs typeface="Century Gothic"/>
                  <a:sym typeface="Century Gothic"/>
                </a:rPr>
                <a:t>R</a:t>
              </a:r>
              <a:r>
                <a:rPr lang="en-US" sz="1500" b="0" i="0" u="none" strike="noStrike" cap="none">
                  <a:solidFill>
                    <a:schemeClr val="dk1"/>
                  </a:solidFill>
                  <a:latin typeface="Century Gothic"/>
                  <a:ea typeface="Century Gothic"/>
                  <a:cs typeface="Century Gothic"/>
                  <a:sym typeface="Century Gothic"/>
                </a:rPr>
                <a:t>espiratory Depression</a:t>
              </a:r>
              <a:endParaRPr sz="1500" b="0" i="0" u="none" strike="noStrike" cap="none">
                <a:solidFill>
                  <a:srgbClr val="FF0000"/>
                </a:solidFill>
                <a:latin typeface="Century Gothic"/>
                <a:ea typeface="Century Gothic"/>
                <a:cs typeface="Century Gothic"/>
                <a:sym typeface="Century Gothic"/>
              </a:endParaRPr>
            </a:p>
          </p:txBody>
        </p:sp>
        <p:sp>
          <p:nvSpPr>
            <p:cNvPr id="266" name="Google Shape;266;p18"/>
            <p:cNvSpPr/>
            <p:nvPr/>
          </p:nvSpPr>
          <p:spPr>
            <a:xfrm>
              <a:off x="3115235" y="944606"/>
              <a:ext cx="1348800" cy="809400"/>
            </a:xfrm>
            <a:prstGeom prst="rect">
              <a:avLst/>
            </a:prstGeom>
            <a:solidFill>
              <a:srgbClr val="ACB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8"/>
            <p:cNvSpPr txBox="1"/>
            <p:nvPr/>
          </p:nvSpPr>
          <p:spPr>
            <a:xfrm>
              <a:off x="3115235" y="944606"/>
              <a:ext cx="1348800" cy="809400"/>
            </a:xfrm>
            <a:prstGeom prst="rect">
              <a:avLst/>
            </a:prstGeom>
            <a:noFill/>
            <a:ln>
              <a:noFill/>
            </a:ln>
          </p:spPr>
          <p:txBody>
            <a:bodyPr spcFirstLastPara="1" wrap="square" lIns="57150" tIns="57150" rIns="57150" bIns="57150" anchor="ctr" anchorCtr="0">
              <a:noAutofit/>
            </a:bodyPr>
            <a:lstStyle/>
            <a:p>
              <a:pPr marL="0" marR="0" lvl="0" indent="0" algn="ctr" rtl="1">
                <a:lnSpc>
                  <a:spcPct val="90000"/>
                </a:lnSpc>
                <a:spcBef>
                  <a:spcPts val="0"/>
                </a:spcBef>
                <a:spcAft>
                  <a:spcPts val="0"/>
                </a:spcAft>
                <a:buClr>
                  <a:srgbClr val="000000"/>
                </a:buClr>
                <a:buSzPts val="1500"/>
                <a:buFont typeface="Arial"/>
                <a:buNone/>
              </a:pPr>
              <a:r>
                <a:rPr lang="en-US" sz="1500" b="1" i="0" u="none" strike="noStrike" cap="none">
                  <a:solidFill>
                    <a:srgbClr val="F6B26B"/>
                  </a:solidFill>
                  <a:latin typeface="Century Gothic"/>
                  <a:ea typeface="Century Gothic"/>
                  <a:cs typeface="Century Gothic"/>
                  <a:sym typeface="Century Gothic"/>
                </a:rPr>
                <a:t>C</a:t>
              </a:r>
              <a:r>
                <a:rPr lang="en-US" sz="1500" b="0" i="0" u="none" strike="noStrike" cap="none">
                  <a:solidFill>
                    <a:schemeClr val="dk1"/>
                  </a:solidFill>
                  <a:latin typeface="Century Gothic"/>
                  <a:ea typeface="Century Gothic"/>
                  <a:cs typeface="Century Gothic"/>
                  <a:sym typeface="Century Gothic"/>
                </a:rPr>
                <a:t>onstipation</a:t>
              </a:r>
              <a:endParaRPr sz="1500" b="0" i="0" u="none" strike="noStrike" cap="none">
                <a:solidFill>
                  <a:schemeClr val="dk1"/>
                </a:solidFill>
                <a:latin typeface="Century Gothic"/>
                <a:ea typeface="Century Gothic"/>
                <a:cs typeface="Century Gothic"/>
                <a:sym typeface="Century Gothic"/>
              </a:endParaRPr>
            </a:p>
          </p:txBody>
        </p:sp>
      </p:grpSp>
      <p:pic>
        <p:nvPicPr>
          <p:cNvPr id="268" name="Google Shape;268;p18"/>
          <p:cNvPicPr preferRelativeResize="0"/>
          <p:nvPr/>
        </p:nvPicPr>
        <p:blipFill rotWithShape="1">
          <a:blip r:embed="rId6">
            <a:alphaModFix/>
          </a:blip>
          <a:srcRect/>
          <a:stretch/>
        </p:blipFill>
        <p:spPr>
          <a:xfrm>
            <a:off x="4711180" y="7309621"/>
            <a:ext cx="821592" cy="990865"/>
          </a:xfrm>
          <a:prstGeom prst="rect">
            <a:avLst/>
          </a:prstGeom>
          <a:noFill/>
          <a:ln>
            <a:noFill/>
          </a:ln>
        </p:spPr>
      </p:pic>
      <p:sp>
        <p:nvSpPr>
          <p:cNvPr id="269" name="Google Shape;269;p18"/>
          <p:cNvSpPr/>
          <p:nvPr/>
        </p:nvSpPr>
        <p:spPr>
          <a:xfrm>
            <a:off x="4638610" y="8367197"/>
            <a:ext cx="1348800" cy="809400"/>
          </a:xfrm>
          <a:prstGeom prst="rect">
            <a:avLst/>
          </a:prstGeom>
          <a:solidFill>
            <a:srgbClr val="D5A6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i="0" u="none" strike="noStrike" cap="none">
              <a:solidFill>
                <a:schemeClr val="dk1"/>
              </a:solidFill>
              <a:latin typeface="Century Gothic"/>
              <a:ea typeface="Century Gothic"/>
              <a:cs typeface="Century Gothic"/>
              <a:sym typeface="Century Gothic"/>
            </a:endParaRPr>
          </a:p>
        </p:txBody>
      </p:sp>
      <p:sp>
        <p:nvSpPr>
          <p:cNvPr id="270" name="Google Shape;270;p18"/>
          <p:cNvSpPr txBox="1"/>
          <p:nvPr/>
        </p:nvSpPr>
        <p:spPr>
          <a:xfrm>
            <a:off x="4590150" y="8367200"/>
            <a:ext cx="1542900" cy="7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a:solidFill>
                  <a:srgbClr val="F6B26B"/>
                </a:solidFill>
                <a:latin typeface="Century Gothic"/>
                <a:ea typeface="Century Gothic"/>
                <a:cs typeface="Century Gothic"/>
                <a:sym typeface="Century Gothic"/>
              </a:rPr>
              <a:t>C</a:t>
            </a:r>
            <a:r>
              <a:rPr lang="en-US" sz="1500">
                <a:solidFill>
                  <a:schemeClr val="dk1"/>
                </a:solidFill>
                <a:latin typeface="Century Gothic"/>
                <a:ea typeface="Century Gothic"/>
                <a:cs typeface="Century Gothic"/>
                <a:sym typeface="Century Gothic"/>
              </a:rPr>
              <a:t>VS:</a:t>
            </a:r>
            <a:r>
              <a:rPr lang="en-US" sz="1500" b="1">
                <a:solidFill>
                  <a:srgbClr val="FF0000"/>
                </a:solidFill>
                <a:latin typeface="Century Gothic"/>
                <a:ea typeface="Century Gothic"/>
                <a:cs typeface="Century Gothic"/>
                <a:sym typeface="Century Gothic"/>
              </a:rPr>
              <a:t> </a:t>
            </a:r>
            <a:r>
              <a:rPr lang="en-US" sz="1300" b="1">
                <a:solidFill>
                  <a:srgbClr val="FF0000"/>
                </a:solidFill>
                <a:latin typeface="Century Gothic"/>
                <a:ea typeface="Century Gothic"/>
                <a:cs typeface="Century Gothic"/>
                <a:sym typeface="Century Gothic"/>
              </a:rPr>
              <a:t>Decrease BP, systole, diastole</a:t>
            </a:r>
            <a:endParaRPr sz="1300" b="1">
              <a:solidFill>
                <a:srgbClr val="FF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6"/>
                                        </p:tgtEl>
                                      </p:cBhvr>
                                    </p:animEffect>
                                    <p:set>
                                      <p:cBhvr>
                                        <p:cTn id="12" dur="1" fill="hold">
                                          <p:stCondLst>
                                            <p:cond delay="500"/>
                                          </p:stCondLst>
                                        </p:cTn>
                                        <p:tgtEl>
                                          <p:spTgt spid="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p:nvPr/>
        </p:nvSpPr>
        <p:spPr>
          <a:xfrm>
            <a:off x="57575" y="823675"/>
            <a:ext cx="3501000" cy="4257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Contraindications </a:t>
            </a:r>
            <a:r>
              <a:rPr lang="en-US" sz="1800">
                <a:solidFill>
                  <a:schemeClr val="dk1"/>
                </a:solidFill>
                <a:latin typeface="Century Gothic"/>
                <a:ea typeface="Century Gothic"/>
                <a:cs typeface="Century Gothic"/>
                <a:sym typeface="Century Gothic"/>
              </a:rPr>
              <a:t> </a:t>
            </a:r>
            <a:r>
              <a:rPr lang="en-US" b="1">
                <a:solidFill>
                  <a:schemeClr val="accent2"/>
                </a:solidFill>
                <a:latin typeface="Century Gothic"/>
                <a:ea typeface="Century Gothic"/>
                <a:cs typeface="Century Gothic"/>
                <a:sym typeface="Century Gothic"/>
              </a:rPr>
              <a:t>“morphine”</a:t>
            </a:r>
            <a:r>
              <a:rPr lang="en-US" sz="1800" b="0" i="0" u="none" strike="noStrike" cap="none">
                <a:solidFill>
                  <a:schemeClr val="dk1"/>
                </a:solidFill>
                <a:latin typeface="Century Gothic"/>
                <a:ea typeface="Century Gothic"/>
                <a:cs typeface="Century Gothic"/>
                <a:sym typeface="Century Gothic"/>
              </a:rPr>
              <a:t>:</a:t>
            </a:r>
            <a:endParaRPr sz="1800" b="0" i="0" u="none" strike="noStrike" cap="none">
              <a:solidFill>
                <a:schemeClr val="dk1"/>
              </a:solidFill>
              <a:latin typeface="Century Gothic"/>
              <a:ea typeface="Century Gothic"/>
              <a:cs typeface="Century Gothic"/>
              <a:sym typeface="Century Gothic"/>
            </a:endParaRPr>
          </a:p>
        </p:txBody>
      </p:sp>
      <p:sp>
        <p:nvSpPr>
          <p:cNvPr id="276" name="Google Shape;276;p19"/>
          <p:cNvSpPr/>
          <p:nvPr/>
        </p:nvSpPr>
        <p:spPr>
          <a:xfrm>
            <a:off x="57563" y="5131302"/>
            <a:ext cx="1932300" cy="4257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 Opioid drugs: </a:t>
            </a:r>
            <a:endParaRPr sz="1400" b="0" i="0" u="none" strike="noStrike" cap="none">
              <a:solidFill>
                <a:srgbClr val="000000"/>
              </a:solidFill>
              <a:latin typeface="Arial"/>
              <a:ea typeface="Arial"/>
              <a:cs typeface="Arial"/>
              <a:sym typeface="Arial"/>
            </a:endParaRPr>
          </a:p>
        </p:txBody>
      </p:sp>
      <p:sp>
        <p:nvSpPr>
          <p:cNvPr id="277" name="Google Shape;277;p19"/>
          <p:cNvSpPr txBox="1"/>
          <p:nvPr/>
        </p:nvSpPr>
        <p:spPr>
          <a:xfrm>
            <a:off x="203751" y="5638100"/>
            <a:ext cx="53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a:solidFill>
                  <a:schemeClr val="dk1"/>
                </a:solidFill>
                <a:latin typeface="Century Gothic"/>
                <a:ea typeface="Century Gothic"/>
                <a:cs typeface="Century Gothic"/>
                <a:sym typeface="Century Gothic"/>
              </a:rPr>
              <a:t>- </a:t>
            </a:r>
            <a:r>
              <a:rPr lang="en-US" b="1" i="0" u="none" strike="noStrike" cap="none">
                <a:solidFill>
                  <a:schemeClr val="accent2"/>
                </a:solidFill>
                <a:latin typeface="Century Gothic"/>
                <a:ea typeface="Century Gothic"/>
                <a:cs typeface="Century Gothic"/>
                <a:sym typeface="Century Gothic"/>
              </a:rPr>
              <a:t>codeine</a:t>
            </a:r>
            <a:r>
              <a:rPr lang="en-US" b="0" i="0" u="none" strike="noStrike" cap="none">
                <a:solidFill>
                  <a:schemeClr val="dk1"/>
                </a:solidFill>
                <a:latin typeface="Century Gothic"/>
                <a:ea typeface="Century Gothic"/>
                <a:cs typeface="Century Gothic"/>
                <a:sym typeface="Century Gothic"/>
              </a:rPr>
              <a:t>, </a:t>
            </a:r>
            <a:r>
              <a:rPr lang="en-US" b="1" i="0" u="none" strike="noStrike" cap="none">
                <a:solidFill>
                  <a:schemeClr val="accent2"/>
                </a:solidFill>
                <a:latin typeface="Century Gothic"/>
                <a:ea typeface="Century Gothic"/>
                <a:cs typeface="Century Gothic"/>
                <a:sym typeface="Century Gothic"/>
              </a:rPr>
              <a:t>Tramadol</a:t>
            </a:r>
            <a:r>
              <a:rPr lang="en-US" b="0" i="0" u="none" strike="noStrike" cap="none">
                <a:solidFill>
                  <a:schemeClr val="dk1"/>
                </a:solidFill>
                <a:latin typeface="Century Gothic"/>
                <a:ea typeface="Century Gothic"/>
                <a:cs typeface="Century Gothic"/>
                <a:sym typeface="Century Gothic"/>
              </a:rPr>
              <a:t>, </a:t>
            </a:r>
            <a:r>
              <a:rPr lang="en-US" b="1" i="0" u="none" strike="noStrike" cap="none">
                <a:solidFill>
                  <a:schemeClr val="accent2"/>
                </a:solidFill>
                <a:latin typeface="Century Gothic"/>
                <a:ea typeface="Century Gothic"/>
                <a:cs typeface="Century Gothic"/>
                <a:sym typeface="Century Gothic"/>
              </a:rPr>
              <a:t>Pethidine</a:t>
            </a:r>
            <a:r>
              <a:rPr lang="en-US" b="0" i="0" u="none" strike="noStrike" cap="none">
                <a:solidFill>
                  <a:schemeClr val="dk1"/>
                </a:solidFill>
                <a:latin typeface="Century Gothic"/>
                <a:ea typeface="Century Gothic"/>
                <a:cs typeface="Century Gothic"/>
                <a:sym typeface="Century Gothic"/>
              </a:rPr>
              <a:t> (</a:t>
            </a:r>
            <a:r>
              <a:rPr lang="en-US" b="0" i="0" u="none" strike="noStrike" cap="none">
                <a:solidFill>
                  <a:schemeClr val="accent2"/>
                </a:solidFill>
                <a:latin typeface="Century Gothic"/>
                <a:ea typeface="Century Gothic"/>
                <a:cs typeface="Century Gothic"/>
                <a:sym typeface="Century Gothic"/>
              </a:rPr>
              <a:t>mepridine</a:t>
            </a:r>
            <a:r>
              <a:rPr lang="en-US" b="0" i="0" u="none" strike="noStrike" cap="none">
                <a:solidFill>
                  <a:schemeClr val="dk1"/>
                </a:solidFill>
                <a:latin typeface="Century Gothic"/>
                <a:ea typeface="Century Gothic"/>
                <a:cs typeface="Century Gothic"/>
                <a:sym typeface="Century Gothic"/>
              </a:rPr>
              <a:t>), </a:t>
            </a:r>
            <a:r>
              <a:rPr lang="en-US" b="1" i="0" u="none" strike="noStrike" cap="none">
                <a:solidFill>
                  <a:schemeClr val="accent2"/>
                </a:solidFill>
                <a:latin typeface="Century Gothic"/>
                <a:ea typeface="Century Gothic"/>
                <a:cs typeface="Century Gothic"/>
                <a:sym typeface="Century Gothic"/>
              </a:rPr>
              <a:t>Fentanyl</a:t>
            </a:r>
            <a:endParaRPr b="1" i="0" u="none" strike="noStrike" cap="none">
              <a:solidFill>
                <a:schemeClr val="accent2"/>
              </a:solidFill>
              <a:latin typeface="Century Gothic"/>
              <a:ea typeface="Century Gothic"/>
              <a:cs typeface="Century Gothic"/>
              <a:sym typeface="Century Gothic"/>
            </a:endParaRPr>
          </a:p>
        </p:txBody>
      </p:sp>
      <p:graphicFrame>
        <p:nvGraphicFramePr>
          <p:cNvPr id="278" name="Google Shape;278;p19"/>
          <p:cNvGraphicFramePr/>
          <p:nvPr/>
        </p:nvGraphicFramePr>
        <p:xfrm>
          <a:off x="307625" y="6165028"/>
          <a:ext cx="6270175" cy="1889790"/>
        </p:xfrm>
        <a:graphic>
          <a:graphicData uri="http://schemas.openxmlformats.org/drawingml/2006/table">
            <a:tbl>
              <a:tblPr firstRow="1" bandRow="1">
                <a:noFill/>
                <a:tableStyleId>{29CA56C6-B650-467C-BF81-83F9FBD53483}</a:tableStyleId>
              </a:tblPr>
              <a:tblGrid>
                <a:gridCol w="1509975">
                  <a:extLst>
                    <a:ext uri="{9D8B030D-6E8A-4147-A177-3AD203B41FA5}">
                      <a16:colId xmlns:a16="http://schemas.microsoft.com/office/drawing/2014/main" val="20000"/>
                    </a:ext>
                  </a:extLst>
                </a:gridCol>
                <a:gridCol w="4760200">
                  <a:extLst>
                    <a:ext uri="{9D8B030D-6E8A-4147-A177-3AD203B41FA5}">
                      <a16:colId xmlns:a16="http://schemas.microsoft.com/office/drawing/2014/main" val="20001"/>
                    </a:ext>
                  </a:extLst>
                </a:gridCol>
              </a:tblGrid>
              <a:tr h="321550">
                <a:tc>
                  <a:txBody>
                    <a:bodyPr/>
                    <a:lstStyle/>
                    <a:p>
                      <a:pPr marL="0" marR="0" lvl="0" indent="0" algn="ctr" rtl="0">
                        <a:lnSpc>
                          <a:spcPct val="100000"/>
                        </a:lnSpc>
                        <a:spcBef>
                          <a:spcPts val="0"/>
                        </a:spcBef>
                        <a:spcAft>
                          <a:spcPts val="0"/>
                        </a:spcAft>
                        <a:buClr>
                          <a:srgbClr val="000000"/>
                        </a:buClr>
                        <a:buSzPts val="1300"/>
                        <a:buFont typeface="Arial"/>
                        <a:buNone/>
                      </a:pPr>
                      <a:r>
                        <a:rPr lang="en-US" sz="1300" b="0" u="none" strike="noStrike" cap="none">
                          <a:solidFill>
                            <a:schemeClr val="dk1"/>
                          </a:solidFill>
                        </a:rPr>
                        <a:t>Drug </a:t>
                      </a:r>
                      <a:endParaRPr sz="1300" b="0"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800" b="1" u="none" strike="noStrike" cap="none">
                          <a:solidFill>
                            <a:schemeClr val="accent2"/>
                          </a:solidFill>
                          <a:latin typeface="Century Gothic"/>
                          <a:ea typeface="Century Gothic"/>
                          <a:cs typeface="Century Gothic"/>
                          <a:sym typeface="Century Gothic"/>
                        </a:rPr>
                        <a:t>Codiene</a:t>
                      </a:r>
                      <a:endParaRPr sz="1800" b="1" u="none" strike="noStrike" cap="none">
                        <a:solidFill>
                          <a:schemeClr val="accent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5875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Characteristics</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7FC84"/>
                    </a:solidFill>
                  </a:tcPr>
                </a:tc>
                <a:tc>
                  <a:txBody>
                    <a:bodyPr/>
                    <a:lstStyle/>
                    <a:p>
                      <a:pPr marL="457200" marR="0" lvl="0" indent="-317500" algn="l" rtl="0">
                        <a:lnSpc>
                          <a:spcPct val="100000"/>
                        </a:lnSpc>
                        <a:spcBef>
                          <a:spcPts val="0"/>
                        </a:spcBef>
                        <a:spcAft>
                          <a:spcPts val="0"/>
                        </a:spcAft>
                        <a:buClr>
                          <a:schemeClr val="dk1"/>
                        </a:buClr>
                        <a:buSzPts val="1400"/>
                        <a:buChar char="●"/>
                      </a:pPr>
                      <a:r>
                        <a:rPr lang="en-US" sz="1800">
                          <a:latin typeface="Noto Sans Symbols"/>
                          <a:ea typeface="Noto Sans Symbols"/>
                          <a:cs typeface="Noto Sans Symbols"/>
                          <a:sym typeface="Noto Sans Symbols"/>
                        </a:rPr>
                        <a:t> </a:t>
                      </a:r>
                      <a:r>
                        <a:rPr lang="en-US" sz="1800" b="1" u="none" strike="noStrike" cap="none">
                          <a:latin typeface="Noto Sans Symbols"/>
                          <a:ea typeface="Noto Sans Symbols"/>
                          <a:cs typeface="Noto Sans Symbols"/>
                          <a:sym typeface="Noto Sans Symbols"/>
                        </a:rPr>
                        <a:t>μ</a:t>
                      </a:r>
                      <a:r>
                        <a:rPr lang="en-US" sz="1400" u="none" strike="noStrike" cap="none">
                          <a:latin typeface="Century Gothic"/>
                          <a:ea typeface="Century Gothic"/>
                          <a:cs typeface="Century Gothic"/>
                          <a:sym typeface="Century Gothic"/>
                        </a:rPr>
                        <a:t> Agonist</a:t>
                      </a:r>
                      <a:endParaRPr sz="1400" u="none" strike="noStrike" cap="none">
                        <a:latin typeface="Century Gothic"/>
                        <a:ea typeface="Century Gothic"/>
                        <a:cs typeface="Century Gothic"/>
                        <a:sym typeface="Century Gothic"/>
                      </a:endParaRPr>
                    </a:p>
                    <a:p>
                      <a:pPr marL="457200" marR="0" lvl="0" indent="-317500" algn="l" rtl="0">
                        <a:lnSpc>
                          <a:spcPct val="100000"/>
                        </a:lnSpc>
                        <a:spcBef>
                          <a:spcPts val="0"/>
                        </a:spcBef>
                        <a:spcAft>
                          <a:spcPts val="0"/>
                        </a:spcAft>
                        <a:buClr>
                          <a:schemeClr val="dk1"/>
                        </a:buClr>
                        <a:buSzPts val="1400"/>
                        <a:buChar char="●"/>
                      </a:pPr>
                      <a:r>
                        <a:rPr lang="en-US"/>
                        <a:t>Natural opioid</a:t>
                      </a:r>
                      <a:endParaRPr/>
                    </a:p>
                    <a:p>
                      <a:pPr marL="457200" marR="0" lvl="0" indent="-317500" algn="l" rtl="0">
                        <a:lnSpc>
                          <a:spcPct val="100000"/>
                        </a:lnSpc>
                        <a:spcBef>
                          <a:spcPts val="0"/>
                        </a:spcBef>
                        <a:spcAft>
                          <a:spcPts val="0"/>
                        </a:spcAft>
                        <a:buClr>
                          <a:schemeClr val="dk1"/>
                        </a:buClr>
                        <a:buSzPts val="1400"/>
                        <a:buFont typeface="Century Gothic"/>
                        <a:buChar char="●"/>
                      </a:pPr>
                      <a:r>
                        <a:rPr lang="en-US" sz="1400" u="none" strike="noStrike" cap="none">
                          <a:latin typeface="Century Gothic"/>
                          <a:ea typeface="Century Gothic"/>
                          <a:cs typeface="Century Gothic"/>
                          <a:sym typeface="Century Gothic"/>
                        </a:rPr>
                        <a:t>Dependence </a:t>
                      </a:r>
                      <a:r>
                        <a:rPr lang="en-US" sz="1400" b="1" u="none" strike="noStrike" cap="none">
                          <a:solidFill>
                            <a:schemeClr val="accent2"/>
                          </a:solidFill>
                          <a:latin typeface="Century Gothic"/>
                          <a:ea typeface="Century Gothic"/>
                          <a:cs typeface="Century Gothic"/>
                          <a:sym typeface="Century Gothic"/>
                        </a:rPr>
                        <a:t>&lt;</a:t>
                      </a:r>
                      <a:r>
                        <a:rPr lang="en-US" sz="1400" u="none" strike="noStrike" cap="none">
                          <a:solidFill>
                            <a:schemeClr val="accent2"/>
                          </a:solidFill>
                          <a:latin typeface="Century Gothic"/>
                          <a:ea typeface="Century Gothic"/>
                          <a:cs typeface="Century Gothic"/>
                          <a:sym typeface="Century Gothic"/>
                        </a:rPr>
                        <a:t> </a:t>
                      </a:r>
                      <a:r>
                        <a:rPr lang="en-US" sz="1400" b="1" u="none" strike="noStrike" cap="none">
                          <a:solidFill>
                            <a:schemeClr val="accent2"/>
                          </a:solidFill>
                          <a:latin typeface="Century Gothic"/>
                          <a:ea typeface="Century Gothic"/>
                          <a:cs typeface="Century Gothic"/>
                          <a:sym typeface="Century Gothic"/>
                        </a:rPr>
                        <a:t>morphine</a:t>
                      </a:r>
                      <a:endParaRPr b="1">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582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t>Indication</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599"/>
                    </a:solidFill>
                  </a:tcPr>
                </a:tc>
                <a:tc>
                  <a:txBody>
                    <a:bodyPr/>
                    <a:lstStyle/>
                    <a:p>
                      <a:pPr marL="457200" marR="0" lvl="0" indent="-317500" algn="l" rtl="0">
                        <a:lnSpc>
                          <a:spcPct val="100000"/>
                        </a:lnSpc>
                        <a:spcBef>
                          <a:spcPts val="0"/>
                        </a:spcBef>
                        <a:spcAft>
                          <a:spcPts val="0"/>
                        </a:spcAft>
                        <a:buClr>
                          <a:schemeClr val="dk1"/>
                        </a:buClr>
                        <a:buSzPts val="1400"/>
                        <a:buFont typeface="Century Gothic"/>
                        <a:buChar char="●"/>
                      </a:pPr>
                      <a:r>
                        <a:rPr lang="en-US" sz="1400" b="0" u="none" strike="noStrike" cap="none">
                          <a:latin typeface="Century Gothic"/>
                          <a:ea typeface="Century Gothic"/>
                          <a:cs typeface="Century Gothic"/>
                          <a:sym typeface="Century Gothic"/>
                        </a:rPr>
                        <a:t>Used in mild &amp; moderate pain </a:t>
                      </a:r>
                      <a:r>
                        <a:rPr lang="en-US" sz="1400" u="none" strike="noStrike" cap="none">
                          <a:latin typeface="Century Gothic"/>
                          <a:ea typeface="Century Gothic"/>
                          <a:cs typeface="Century Gothic"/>
                          <a:sym typeface="Century Gothic"/>
                        </a:rPr>
                        <a:t>(systemic)</a:t>
                      </a:r>
                      <a:endParaRPr sz="1400" u="none" strike="noStrike" cap="none"/>
                    </a:p>
                    <a:p>
                      <a:pPr marL="457200" marR="0" lvl="0" indent="-317500" algn="l" rtl="0">
                        <a:lnSpc>
                          <a:spcPct val="100000"/>
                        </a:lnSpc>
                        <a:spcBef>
                          <a:spcPts val="0"/>
                        </a:spcBef>
                        <a:spcAft>
                          <a:spcPts val="0"/>
                        </a:spcAft>
                        <a:buClr>
                          <a:schemeClr val="dk1"/>
                        </a:buClr>
                        <a:buSzPts val="1400"/>
                        <a:buFont typeface="Century Gothic"/>
                        <a:buChar char="●"/>
                      </a:pPr>
                      <a:r>
                        <a:rPr lang="en-US" sz="1400" u="none" strike="noStrike" cap="none"/>
                        <a:t>cough </a:t>
                      </a:r>
                      <a:endParaRPr sz="1400" u="none" strike="noStrike" cap="none"/>
                    </a:p>
                    <a:p>
                      <a:pPr marL="457200" marR="0" lvl="0" indent="-317500" algn="l" rtl="0">
                        <a:lnSpc>
                          <a:spcPct val="100000"/>
                        </a:lnSpc>
                        <a:spcBef>
                          <a:spcPts val="0"/>
                        </a:spcBef>
                        <a:spcAft>
                          <a:spcPts val="0"/>
                        </a:spcAft>
                        <a:buClr>
                          <a:schemeClr val="dk1"/>
                        </a:buClr>
                        <a:buSzPts val="1400"/>
                        <a:buFont typeface="Century Gothic"/>
                        <a:buChar char="●"/>
                      </a:pPr>
                      <a:r>
                        <a:rPr lang="en-US" sz="1400" u="none" strike="noStrike" cap="none">
                          <a:latin typeface="Century Gothic"/>
                          <a:ea typeface="Century Gothic"/>
                          <a:cs typeface="Century Gothic"/>
                          <a:sym typeface="Century Gothic"/>
                        </a:rPr>
                        <a:t>Diarrhea</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79" name="Google Shape;279;p19"/>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Opioids</a:t>
            </a:r>
            <a:endParaRPr sz="2400" b="1" i="0" u="none" strike="noStrike" cap="none">
              <a:solidFill>
                <a:schemeClr val="lt1"/>
              </a:solidFill>
              <a:latin typeface="Century Gothic"/>
              <a:ea typeface="Century Gothic"/>
              <a:cs typeface="Century Gothic"/>
              <a:sym typeface="Century Gothic"/>
            </a:endParaRPr>
          </a:p>
        </p:txBody>
      </p:sp>
      <p:sp>
        <p:nvSpPr>
          <p:cNvPr id="280" name="Google Shape;280;p19"/>
          <p:cNvSpPr txBox="1">
            <a:spLocks noGrp="1"/>
          </p:cNvSpPr>
          <p:nvPr>
            <p:ph type="sldNum" idx="12"/>
          </p:nvPr>
        </p:nvSpPr>
        <p:spPr>
          <a:xfrm>
            <a:off x="5192654" y="9392557"/>
            <a:ext cx="1543050" cy="52740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0" i="0" u="none" strike="noStrike" cap="none">
                <a:solidFill>
                  <a:srgbClr val="8E95A0"/>
                </a:solidFill>
                <a:latin typeface="Century Gothic"/>
                <a:ea typeface="Century Gothic"/>
                <a:cs typeface="Century Gothic"/>
                <a:sym typeface="Century Gothic"/>
              </a:rPr>
              <a:t>6</a:t>
            </a:r>
            <a:endParaRPr sz="900" b="0" i="0" u="none" strike="noStrike" cap="none">
              <a:solidFill>
                <a:srgbClr val="8E95A0"/>
              </a:solidFill>
              <a:latin typeface="Century Gothic"/>
              <a:ea typeface="Century Gothic"/>
              <a:cs typeface="Century Gothic"/>
              <a:sym typeface="Century Gothic"/>
            </a:endParaRPr>
          </a:p>
        </p:txBody>
      </p:sp>
      <p:grpSp>
        <p:nvGrpSpPr>
          <p:cNvPr id="281" name="Google Shape;281;p19"/>
          <p:cNvGrpSpPr/>
          <p:nvPr/>
        </p:nvGrpSpPr>
        <p:grpSpPr>
          <a:xfrm>
            <a:off x="149518" y="1471030"/>
            <a:ext cx="6433354" cy="3378306"/>
            <a:chOff x="589837" y="1855"/>
            <a:chExt cx="5750741" cy="2146592"/>
          </a:xfrm>
        </p:grpSpPr>
        <p:sp>
          <p:nvSpPr>
            <p:cNvPr id="282" name="Google Shape;282;p19"/>
            <p:cNvSpPr/>
            <p:nvPr/>
          </p:nvSpPr>
          <p:spPr>
            <a:xfrm rot="5400000">
              <a:off x="3137137" y="-2535545"/>
              <a:ext cx="647400" cy="5722200"/>
            </a:xfrm>
            <a:prstGeom prst="round2SameRect">
              <a:avLst>
                <a:gd name="adj1" fmla="val 16667"/>
                <a:gd name="adj2" fmla="val 0"/>
              </a:avLst>
            </a:prstGeom>
            <a:solidFill>
              <a:schemeClr val="lt1">
                <a:alpha val="89410"/>
              </a:schemeClr>
            </a:solidFill>
            <a:ln w="9525" cap="flat" cmpd="sng">
              <a:solidFill>
                <a:srgbClr val="ACE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9"/>
            <p:cNvSpPr txBox="1"/>
            <p:nvPr/>
          </p:nvSpPr>
          <p:spPr>
            <a:xfrm>
              <a:off x="699193" y="37576"/>
              <a:ext cx="5513400" cy="584400"/>
            </a:xfrm>
            <a:prstGeom prst="rect">
              <a:avLst/>
            </a:prstGeom>
            <a:noFill/>
            <a:ln>
              <a:noFill/>
            </a:ln>
          </p:spPr>
          <p:txBody>
            <a:bodyPr spcFirstLastPara="1" wrap="square" lIns="92450" tIns="8250" rIns="8250" bIns="8250" anchor="ctr" anchorCtr="0">
              <a:noAutofit/>
            </a:bodyPr>
            <a:lstStyle/>
            <a:p>
              <a:pPr marL="114300" marR="0" lvl="1" indent="-107950" algn="l" rtl="0">
                <a:lnSpc>
                  <a:spcPct val="90000"/>
                </a:lnSpc>
                <a:spcBef>
                  <a:spcPts val="0"/>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Head Injury → </a:t>
              </a:r>
              <a:r>
                <a:rPr lang="en-US" sz="1200" b="0" i="0" u="none" strike="noStrike" cap="none">
                  <a:solidFill>
                    <a:srgbClr val="999999"/>
                  </a:solidFill>
                  <a:latin typeface="Century Gothic"/>
                  <a:ea typeface="Century Gothic"/>
                  <a:cs typeface="Century Gothic"/>
                  <a:sym typeface="Century Gothic"/>
                </a:rPr>
                <a:t>bc morphine depresses respiration → retention of CO</a:t>
              </a:r>
              <a:r>
                <a:rPr lang="en-US" sz="1200" b="0" i="0" u="none" strike="noStrike" cap="none" baseline="-25000">
                  <a:solidFill>
                    <a:srgbClr val="999999"/>
                  </a:solidFill>
                  <a:latin typeface="Century Gothic"/>
                  <a:ea typeface="Century Gothic"/>
                  <a:cs typeface="Century Gothic"/>
                  <a:sym typeface="Century Gothic"/>
                </a:rPr>
                <a:t>2</a:t>
              </a:r>
              <a:r>
                <a:rPr lang="en-US" sz="1200" b="0" i="0" u="none" strike="noStrike" cap="none">
                  <a:solidFill>
                    <a:srgbClr val="999999"/>
                  </a:solidFill>
                  <a:latin typeface="Century Gothic"/>
                  <a:ea typeface="Century Gothic"/>
                  <a:cs typeface="Century Gothic"/>
                  <a:sym typeface="Century Gothic"/>
                </a:rPr>
                <a:t> → dilatation of BV → </a:t>
              </a:r>
              <a:r>
                <a:rPr lang="en-US" sz="1200" b="1" i="0" u="none" strike="noStrike" cap="none">
                  <a:solidFill>
                    <a:schemeClr val="accent1"/>
                  </a:solidFill>
                  <a:latin typeface="Century Gothic"/>
                  <a:ea typeface="Century Gothic"/>
                  <a:cs typeface="Century Gothic"/>
                  <a:sym typeface="Century Gothic"/>
                </a:rPr>
                <a:t>increase intracranial pressure</a:t>
              </a:r>
              <a:r>
                <a:rPr lang="en-US" sz="1200" b="0" i="0" u="none" strike="noStrike" cap="none">
                  <a:solidFill>
                    <a:schemeClr val="accent1"/>
                  </a:solidFill>
                  <a:latin typeface="Century Gothic"/>
                  <a:ea typeface="Century Gothic"/>
                  <a:cs typeface="Century Gothic"/>
                  <a:sym typeface="Century Gothic"/>
                </a:rPr>
                <a:t> → patient may have hemorrhage.</a:t>
              </a:r>
              <a:endParaRPr sz="1200" b="0" i="0" u="none" strike="noStrike" cap="none">
                <a:solidFill>
                  <a:schemeClr val="accent1"/>
                </a:solidFill>
                <a:latin typeface="Century Gothic"/>
                <a:ea typeface="Century Gothic"/>
                <a:cs typeface="Century Gothic"/>
                <a:sym typeface="Century Gothic"/>
              </a:endParaRPr>
            </a:p>
            <a:p>
              <a:pPr marL="114300" marR="0" lvl="1" indent="-107950" algn="l" rtl="0">
                <a:lnSpc>
                  <a:spcPct val="90000"/>
                </a:lnSpc>
                <a:spcBef>
                  <a:spcPts val="195"/>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Bronchial asthma or Impaired Pulmonary Function → </a:t>
              </a:r>
              <a:r>
                <a:rPr lang="en-US" sz="1200" b="0" i="0" u="none" strike="noStrike" cap="none">
                  <a:solidFill>
                    <a:schemeClr val="accent1"/>
                  </a:solidFill>
                  <a:latin typeface="Century Gothic"/>
                  <a:ea typeface="Century Gothic"/>
                  <a:cs typeface="Century Gothic"/>
                  <a:sym typeface="Century Gothic"/>
                </a:rPr>
                <a:t>bc it causes respiratory depression </a:t>
              </a:r>
              <a:r>
                <a:rPr lang="en-US" sz="1200" b="0" i="0" u="none" strike="noStrike" cap="none">
                  <a:solidFill>
                    <a:srgbClr val="999999"/>
                  </a:solidFill>
                  <a:latin typeface="Century Gothic"/>
                  <a:ea typeface="Century Gothic"/>
                  <a:cs typeface="Century Gothic"/>
                  <a:sym typeface="Century Gothic"/>
                </a:rPr>
                <a:t>&amp; bronchoconstriction due to histamine.</a:t>
              </a:r>
              <a:endParaRPr sz="1200" b="0" i="0" u="none" strike="noStrike" cap="none">
                <a:solidFill>
                  <a:srgbClr val="999999"/>
                </a:solidFill>
                <a:latin typeface="Century Gothic"/>
                <a:ea typeface="Century Gothic"/>
                <a:cs typeface="Century Gothic"/>
                <a:sym typeface="Century Gothic"/>
              </a:endParaRPr>
            </a:p>
          </p:txBody>
        </p:sp>
        <p:sp>
          <p:nvSpPr>
            <p:cNvPr id="284" name="Google Shape;284;p19"/>
            <p:cNvSpPr/>
            <p:nvPr/>
          </p:nvSpPr>
          <p:spPr>
            <a:xfrm rot="5400000">
              <a:off x="3113328" y="-1797824"/>
              <a:ext cx="713700" cy="5740800"/>
            </a:xfrm>
            <a:prstGeom prst="round2SameRect">
              <a:avLst>
                <a:gd name="adj1" fmla="val 16667"/>
                <a:gd name="adj2" fmla="val 0"/>
              </a:avLst>
            </a:prstGeom>
            <a:solidFill>
              <a:schemeClr val="lt1">
                <a:alpha val="89410"/>
              </a:schemeClr>
            </a:solidFill>
            <a:ln w="9525" cap="flat" cmpd="sng">
              <a:solidFill>
                <a:srgbClr val="FFD96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9"/>
            <p:cNvSpPr txBox="1"/>
            <p:nvPr/>
          </p:nvSpPr>
          <p:spPr>
            <a:xfrm>
              <a:off x="706539" y="734588"/>
              <a:ext cx="5544900" cy="694800"/>
            </a:xfrm>
            <a:prstGeom prst="rect">
              <a:avLst/>
            </a:prstGeom>
            <a:noFill/>
            <a:ln>
              <a:noFill/>
            </a:ln>
          </p:spPr>
          <p:txBody>
            <a:bodyPr spcFirstLastPara="1" wrap="square" lIns="92450" tIns="8250" rIns="8250" bIns="8250" anchor="ctr" anchorCtr="0">
              <a:noAutofit/>
            </a:bodyPr>
            <a:lstStyle/>
            <a:p>
              <a:pPr marL="114300" marR="0" lvl="1" indent="-107950" algn="l" rtl="0">
                <a:lnSpc>
                  <a:spcPct val="90000"/>
                </a:lnSpc>
                <a:spcBef>
                  <a:spcPts val="0"/>
                </a:spcBef>
                <a:spcAft>
                  <a:spcPts val="0"/>
                </a:spcAft>
                <a:buClr>
                  <a:schemeClr val="dk1"/>
                </a:buClr>
                <a:buSzPts val="1200"/>
                <a:buFont typeface="Century Gothic"/>
                <a:buChar char="•"/>
              </a:pPr>
              <a:r>
                <a:rPr lang="en-US" sz="1200" b="1">
                  <a:solidFill>
                    <a:schemeClr val="dk1"/>
                  </a:solidFill>
                  <a:latin typeface="Century Gothic"/>
                  <a:ea typeface="Century Gothic"/>
                  <a:cs typeface="Century Gothic"/>
                  <a:sym typeface="Century Gothic"/>
                </a:rPr>
                <a:t>pancreatic pain and </a:t>
              </a:r>
              <a:r>
                <a:rPr lang="en-US" sz="1200" b="1" i="0" u="none" strike="noStrike" cap="none">
                  <a:solidFill>
                    <a:schemeClr val="dk1"/>
                  </a:solidFill>
                  <a:latin typeface="Century Gothic"/>
                  <a:ea typeface="Century Gothic"/>
                  <a:cs typeface="Century Gothic"/>
                  <a:sym typeface="Century Gothic"/>
                </a:rPr>
                <a:t>Biliary colic </a:t>
              </a:r>
              <a:r>
                <a:rPr lang="en-US" sz="1200" b="0" i="0" u="none" strike="noStrike" cap="none">
                  <a:solidFill>
                    <a:schemeClr val="dk1"/>
                  </a:solidFill>
                  <a:latin typeface="Century Gothic"/>
                  <a:ea typeface="Century Gothic"/>
                  <a:cs typeface="Century Gothic"/>
                  <a:sym typeface="Century Gothic"/>
                </a:rPr>
                <a:t>→ </a:t>
              </a:r>
              <a:r>
                <a:rPr lang="en-US" sz="1200">
                  <a:solidFill>
                    <a:schemeClr val="accent1"/>
                  </a:solidFill>
                  <a:latin typeface="Century Gothic"/>
                  <a:ea typeface="Century Gothic"/>
                  <a:cs typeface="Century Gothic"/>
                  <a:sym typeface="Century Gothic"/>
                </a:rPr>
                <a:t>bc it causes constriction of the sphincters</a:t>
              </a:r>
              <a:endParaRPr sz="1200" b="0" i="0" u="none" strike="noStrike" cap="none">
                <a:solidFill>
                  <a:schemeClr val="accent1"/>
                </a:solidFill>
                <a:latin typeface="Century Gothic"/>
                <a:ea typeface="Century Gothic"/>
                <a:cs typeface="Century Gothic"/>
                <a:sym typeface="Century Gothic"/>
              </a:endParaRPr>
            </a:p>
            <a:p>
              <a:pPr marL="114300" marR="0" lvl="1" indent="-107950" algn="l" rtl="0">
                <a:lnSpc>
                  <a:spcPct val="90000"/>
                </a:lnSpc>
                <a:spcBef>
                  <a:spcPts val="195"/>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Elderly (more sensitive due to → ↓ Metabolism, lean body mass</a:t>
              </a:r>
              <a:r>
                <a:rPr lang="en-US" sz="1200" b="0" i="0" u="none" strike="noStrike" cap="none">
                  <a:solidFill>
                    <a:schemeClr val="accent1"/>
                  </a:solidFill>
                  <a:latin typeface="Century Gothic"/>
                  <a:ea typeface="Century Gothic"/>
                  <a:cs typeface="Century Gothic"/>
                  <a:sym typeface="Century Gothic"/>
                </a:rPr>
                <a:t> </a:t>
              </a:r>
              <a:r>
                <a:rPr lang="en-US" sz="1200" b="0" i="0" u="none" strike="noStrike" cap="none">
                  <a:solidFill>
                    <a:schemeClr val="dk1"/>
                  </a:solidFill>
                  <a:latin typeface="Century Gothic"/>
                  <a:ea typeface="Century Gothic"/>
                  <a:cs typeface="Century Gothic"/>
                  <a:sym typeface="Century Gothic"/>
                </a:rPr>
                <a:t>and Renal function)</a:t>
              </a:r>
              <a:endParaRPr sz="1200" b="0" i="0" u="none" strike="noStrike" cap="none">
                <a:solidFill>
                  <a:srgbClr val="000000"/>
                </a:solidFill>
                <a:latin typeface="Arial"/>
                <a:ea typeface="Arial"/>
                <a:cs typeface="Arial"/>
                <a:sym typeface="Arial"/>
              </a:endParaRPr>
            </a:p>
            <a:p>
              <a:pPr marL="114300" marR="0" lvl="1" indent="-107950" algn="l" rtl="0">
                <a:lnSpc>
                  <a:spcPct val="90000"/>
                </a:lnSpc>
                <a:spcBef>
                  <a:spcPts val="195"/>
                </a:spcBef>
                <a:spcAft>
                  <a:spcPts val="0"/>
                </a:spcAft>
                <a:buClr>
                  <a:schemeClr val="dk1"/>
                </a:buClr>
                <a:buSzPts val="1200"/>
                <a:buFont typeface="Century Gothic"/>
                <a:buChar char="•"/>
              </a:pPr>
              <a:r>
                <a:rPr lang="en-US" sz="1200" b="0" i="0" u="none" strike="noStrike" cap="none">
                  <a:solidFill>
                    <a:schemeClr val="dk1"/>
                  </a:solidFill>
                  <a:latin typeface="Century Gothic"/>
                  <a:ea typeface="Century Gothic"/>
                  <a:cs typeface="Century Gothic"/>
                  <a:sym typeface="Century Gothic"/>
                </a:rPr>
                <a:t>Pts tak</a:t>
              </a:r>
              <a:r>
                <a:rPr lang="en-US" sz="1200">
                  <a:solidFill>
                    <a:schemeClr val="dk1"/>
                  </a:solidFill>
                  <a:latin typeface="Century Gothic"/>
                  <a:ea typeface="Century Gothic"/>
                  <a:cs typeface="Century Gothic"/>
                  <a:sym typeface="Century Gothic"/>
                </a:rPr>
                <a:t>ing</a:t>
              </a:r>
              <a:r>
                <a:rPr lang="en-US" sz="1200" b="0" i="0" u="none" strike="noStrike" cap="none">
                  <a:solidFill>
                    <a:schemeClr val="dk1"/>
                  </a:solidFill>
                  <a:latin typeface="Century Gothic"/>
                  <a:ea typeface="Century Gothic"/>
                  <a:cs typeface="Century Gothic"/>
                  <a:sym typeface="Century Gothic"/>
                </a:rPr>
                <a:t> </a:t>
              </a:r>
              <a:r>
                <a:rPr lang="en-US" sz="1200" b="1" i="0" u="none" strike="noStrike" cap="none">
                  <a:solidFill>
                    <a:schemeClr val="dk1"/>
                  </a:solidFill>
                  <a:latin typeface="Century Gothic"/>
                  <a:ea typeface="Century Gothic"/>
                  <a:cs typeface="Century Gothic"/>
                  <a:sym typeface="Century Gothic"/>
                </a:rPr>
                <a:t>MAOIs</a:t>
              </a:r>
              <a:r>
                <a:rPr lang="en-US" sz="1200" b="0" i="0" u="none" strike="noStrike" cap="none">
                  <a:solidFill>
                    <a:schemeClr val="dk1"/>
                  </a:solidFill>
                  <a:latin typeface="Century Gothic"/>
                  <a:ea typeface="Century Gothic"/>
                  <a:cs typeface="Century Gothic"/>
                  <a:sym typeface="Century Gothic"/>
                </a:rPr>
                <a:t> </a:t>
              </a:r>
              <a:r>
                <a:rPr lang="en-US" sz="1200" b="0" i="0" u="none" strike="noStrike" cap="none">
                  <a:solidFill>
                    <a:schemeClr val="accent1"/>
                  </a:solidFill>
                  <a:latin typeface="Century Gothic"/>
                  <a:ea typeface="Century Gothic"/>
                  <a:cs typeface="Century Gothic"/>
                  <a:sym typeface="Century Gothic"/>
                </a:rPr>
                <a:t>(</a:t>
              </a:r>
              <a:r>
                <a:rPr lang="en-US" sz="1200">
                  <a:solidFill>
                    <a:schemeClr val="accent1"/>
                  </a:solidFill>
                  <a:latin typeface="Century Gothic"/>
                  <a:ea typeface="Century Gothic"/>
                  <a:cs typeface="Century Gothic"/>
                  <a:sym typeface="Century Gothic"/>
                </a:rPr>
                <a:t>enzyme inhibitors</a:t>
              </a:r>
              <a:r>
                <a:rPr lang="en-US" sz="1200" b="0" i="0" u="none" strike="noStrike" cap="none">
                  <a:solidFill>
                    <a:schemeClr val="accent1"/>
                  </a:solidFill>
                  <a:latin typeface="Century Gothic"/>
                  <a:ea typeface="Century Gothic"/>
                  <a:cs typeface="Century Gothic"/>
                  <a:sym typeface="Century Gothic"/>
                </a:rPr>
                <a:t>) → </a:t>
              </a:r>
              <a:r>
                <a:rPr lang="en-US" sz="1200">
                  <a:solidFill>
                    <a:schemeClr val="accent1"/>
                  </a:solidFill>
                  <a:latin typeface="Century Gothic"/>
                  <a:ea typeface="Century Gothic"/>
                  <a:cs typeface="Century Gothic"/>
                  <a:sym typeface="Century Gothic"/>
                </a:rPr>
                <a:t>increase morphine bioavailability and side effects.</a:t>
              </a:r>
              <a:endParaRPr sz="1200" b="0" i="0" u="none" strike="noStrike" cap="none">
                <a:solidFill>
                  <a:schemeClr val="accent1"/>
                </a:solidFill>
                <a:latin typeface="Arial"/>
                <a:ea typeface="Arial"/>
                <a:cs typeface="Arial"/>
                <a:sym typeface="Arial"/>
              </a:endParaRPr>
            </a:p>
          </p:txBody>
        </p:sp>
        <p:sp>
          <p:nvSpPr>
            <p:cNvPr id="286" name="Google Shape;286;p19"/>
            <p:cNvSpPr/>
            <p:nvPr/>
          </p:nvSpPr>
          <p:spPr>
            <a:xfrm rot="5400000">
              <a:off x="3132937" y="-1040553"/>
              <a:ext cx="645900" cy="5732100"/>
            </a:xfrm>
            <a:prstGeom prst="round2SameRect">
              <a:avLst>
                <a:gd name="adj1" fmla="val 16667"/>
                <a:gd name="adj2" fmla="val 0"/>
              </a:avLst>
            </a:prstGeom>
            <a:solidFill>
              <a:schemeClr val="lt1">
                <a:alpha val="89410"/>
              </a:schemeClr>
            </a:solidFill>
            <a:ln w="9525" cap="flat" cmpd="sng">
              <a:solidFill>
                <a:srgbClr val="FFC1D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9"/>
            <p:cNvSpPr txBox="1"/>
            <p:nvPr/>
          </p:nvSpPr>
          <p:spPr>
            <a:xfrm>
              <a:off x="616987" y="1481606"/>
              <a:ext cx="5677800" cy="647400"/>
            </a:xfrm>
            <a:prstGeom prst="rect">
              <a:avLst/>
            </a:prstGeom>
            <a:noFill/>
            <a:ln>
              <a:noFill/>
            </a:ln>
          </p:spPr>
          <p:txBody>
            <a:bodyPr spcFirstLastPara="1" wrap="square" lIns="92450" tIns="8250" rIns="8250" bIns="8250" anchor="ctr" anchorCtr="0">
              <a:noAutofit/>
            </a:bodyPr>
            <a:lstStyle/>
            <a:p>
              <a:pPr marL="114300" marR="0" lvl="1" indent="-76200" algn="l" rtl="0">
                <a:lnSpc>
                  <a:spcPct val="90000"/>
                </a:lnSpc>
                <a:spcBef>
                  <a:spcPts val="0"/>
                </a:spcBef>
                <a:spcAft>
                  <a:spcPts val="0"/>
                </a:spcAft>
                <a:buClr>
                  <a:schemeClr val="dk1"/>
                </a:buClr>
                <a:buSzPts val="1200"/>
                <a:buFont typeface="Century Gothic"/>
                <a:buChar char="•"/>
              </a:pPr>
              <a:r>
                <a:rPr lang="en-US" sz="1200" b="1" i="0" u="none" strike="noStrike" cap="none">
                  <a:solidFill>
                    <a:schemeClr val="dk1"/>
                  </a:solidFill>
                  <a:latin typeface="Century Gothic"/>
                  <a:ea typeface="Century Gothic"/>
                  <a:cs typeface="Century Gothic"/>
                  <a:sym typeface="Century Gothic"/>
                </a:rPr>
                <a:t>Infants, neonates, or during childbirth</a:t>
              </a:r>
              <a:r>
                <a:rPr lang="en-US" sz="1200" b="1" i="0" u="none" strike="noStrike" cap="none">
                  <a:solidFill>
                    <a:srgbClr val="C00000"/>
                  </a:solidFill>
                  <a:latin typeface="Century Gothic"/>
                  <a:ea typeface="Century Gothic"/>
                  <a:cs typeface="Century Gothic"/>
                  <a:sym typeface="Century Gothic"/>
                </a:rPr>
                <a:t> </a:t>
              </a:r>
              <a:r>
                <a:rPr lang="en-US" sz="1200" b="0" i="0" u="none" strike="noStrike" cap="none">
                  <a:solidFill>
                    <a:schemeClr val="dk1"/>
                  </a:solidFill>
                  <a:latin typeface="Century Gothic"/>
                  <a:ea typeface="Century Gothic"/>
                  <a:cs typeface="Century Gothic"/>
                  <a:sym typeface="Century Gothic"/>
                </a:rPr>
                <a:t>→ </a:t>
              </a:r>
              <a:r>
                <a:rPr lang="en-US" sz="1200" b="1" i="0" u="none" strike="noStrike" cap="none">
                  <a:solidFill>
                    <a:schemeClr val="dk1"/>
                  </a:solidFill>
                  <a:latin typeface="Century Gothic"/>
                  <a:ea typeface="Century Gothic"/>
                  <a:cs typeface="Century Gothic"/>
                  <a:sym typeface="Century Gothic"/>
                </a:rPr>
                <a:t>↓</a:t>
              </a:r>
              <a:r>
                <a:rPr lang="en-US" sz="1200" b="1" i="0" u="none" strike="noStrike" cap="none">
                  <a:solidFill>
                    <a:srgbClr val="FF0000"/>
                  </a:solidFill>
                  <a:latin typeface="Century Gothic"/>
                  <a:ea typeface="Century Gothic"/>
                  <a:cs typeface="Century Gothic"/>
                  <a:sym typeface="Century Gothic"/>
                </a:rPr>
                <a:t> </a:t>
              </a:r>
              <a:r>
                <a:rPr lang="en-US" sz="1200" b="1" i="0" u="none" strike="noStrike" cap="none">
                  <a:solidFill>
                    <a:schemeClr val="dk1"/>
                  </a:solidFill>
                  <a:latin typeface="Century Gothic"/>
                  <a:ea typeface="Century Gothic"/>
                  <a:cs typeface="Century Gothic"/>
                  <a:sym typeface="Century Gothic"/>
                </a:rPr>
                <a:t>conjugating capacity </a:t>
              </a:r>
              <a:r>
                <a:rPr lang="en-US" sz="1200" b="0" i="0" u="none" strike="noStrike" cap="none">
                  <a:solidFill>
                    <a:schemeClr val="dk1"/>
                  </a:solidFill>
                  <a:latin typeface="Century Gothic"/>
                  <a:ea typeface="Century Gothic"/>
                  <a:cs typeface="Century Gothic"/>
                  <a:sym typeface="Century Gothic"/>
                </a:rPr>
                <a:t>→ accumulate → ↓ respiratory level. → </a:t>
              </a:r>
              <a:r>
                <a:rPr lang="en-US" sz="1200">
                  <a:solidFill>
                    <a:schemeClr val="accent1"/>
                  </a:solidFill>
                  <a:latin typeface="Century Gothic"/>
                  <a:ea typeface="Century Gothic"/>
                  <a:cs typeface="Century Gothic"/>
                  <a:sym typeface="Century Gothic"/>
                </a:rPr>
                <a:t>Because morphine gets metabolized by conjugation with glucuronic acid which is still not active in infants and neonates, so the morphine will accumulate and cause respiratory depression.</a:t>
              </a:r>
              <a:endParaRPr sz="1200">
                <a:solidFill>
                  <a:schemeClr val="accent1"/>
                </a:solidFill>
                <a:latin typeface="Century Gothic"/>
                <a:ea typeface="Century Gothic"/>
                <a:cs typeface="Century Gothic"/>
                <a:sym typeface="Century Gothic"/>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aphicFrame>
        <p:nvGraphicFramePr>
          <p:cNvPr id="292" name="Google Shape;292;p20"/>
          <p:cNvGraphicFramePr/>
          <p:nvPr>
            <p:extLst>
              <p:ext uri="{D42A27DB-BD31-4B8C-83A1-F6EECF244321}">
                <p14:modId xmlns:p14="http://schemas.microsoft.com/office/powerpoint/2010/main" val="454066990"/>
              </p:ext>
            </p:extLst>
          </p:nvPr>
        </p:nvGraphicFramePr>
        <p:xfrm>
          <a:off x="75075" y="65945"/>
          <a:ext cx="6709500" cy="9791925"/>
        </p:xfrm>
        <a:graphic>
          <a:graphicData uri="http://schemas.openxmlformats.org/drawingml/2006/table">
            <a:tbl>
              <a:tblPr>
                <a:noFill/>
                <a:tableStyleId>{183CA6F1-09F6-40CF-8B64-AC4A7D202B91}</a:tableStyleId>
              </a:tblPr>
              <a:tblGrid>
                <a:gridCol w="382850">
                  <a:extLst>
                    <a:ext uri="{9D8B030D-6E8A-4147-A177-3AD203B41FA5}">
                      <a16:colId xmlns:a16="http://schemas.microsoft.com/office/drawing/2014/main" val="20000"/>
                    </a:ext>
                  </a:extLst>
                </a:gridCol>
                <a:gridCol w="2048225">
                  <a:extLst>
                    <a:ext uri="{9D8B030D-6E8A-4147-A177-3AD203B41FA5}">
                      <a16:colId xmlns:a16="http://schemas.microsoft.com/office/drawing/2014/main" val="20001"/>
                    </a:ext>
                  </a:extLst>
                </a:gridCol>
                <a:gridCol w="2237650">
                  <a:extLst>
                    <a:ext uri="{9D8B030D-6E8A-4147-A177-3AD203B41FA5}">
                      <a16:colId xmlns:a16="http://schemas.microsoft.com/office/drawing/2014/main" val="20002"/>
                    </a:ext>
                  </a:extLst>
                </a:gridCol>
                <a:gridCol w="2040775">
                  <a:extLst>
                    <a:ext uri="{9D8B030D-6E8A-4147-A177-3AD203B41FA5}">
                      <a16:colId xmlns:a16="http://schemas.microsoft.com/office/drawing/2014/main" val="20003"/>
                    </a:ext>
                  </a:extLst>
                </a:gridCol>
              </a:tblGrid>
              <a:tr h="566175">
                <a:tc gridSpan="4">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lt1"/>
                          </a:solidFill>
                          <a:latin typeface="Century Gothic"/>
                          <a:ea typeface="Century Gothic"/>
                          <a:cs typeface="Century Gothic"/>
                          <a:sym typeface="Century Gothic"/>
                        </a:rPr>
                        <a:t>Opioid agonists</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41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accent2"/>
                          </a:solidFill>
                          <a:latin typeface="Century Gothic"/>
                          <a:ea typeface="Century Gothic"/>
                          <a:cs typeface="Century Gothic"/>
                          <a:sym typeface="Century Gothic"/>
                        </a:rPr>
                        <a:t>TRAMADOL</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56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accent2"/>
                          </a:solidFill>
                          <a:latin typeface="Century Gothic"/>
                          <a:ea typeface="Century Gothic"/>
                          <a:cs typeface="Century Gothic"/>
                          <a:sym typeface="Century Gothic"/>
                        </a:rPr>
                        <a:t>PETHIDINE (mepridine)</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BF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accent2"/>
                          </a:solidFill>
                          <a:latin typeface="Century Gothic"/>
                          <a:ea typeface="Century Gothic"/>
                          <a:cs typeface="Century Gothic"/>
                          <a:sym typeface="Century Gothic"/>
                        </a:rPr>
                        <a:t>FENTANYL</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extLst>
                  <a:ext uri="{0D108BD9-81ED-4DB2-BD59-A6C34878D82A}">
                    <a16:rowId xmlns:a16="http://schemas.microsoft.com/office/drawing/2014/main" val="10001"/>
                  </a:ext>
                </a:extLst>
              </a:tr>
              <a:tr h="471125">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EFDED"/>
                    </a:solidFill>
                  </a:tcPr>
                </a:tc>
                <a:tc rowSpan="3">
                  <a:txBody>
                    <a:bodyPr/>
                    <a:lstStyle/>
                    <a:p>
                      <a:pPr marL="0" marR="0" lvl="0" indent="0" algn="l" rtl="0">
                        <a:lnSpc>
                          <a:spcPct val="100000"/>
                        </a:lnSpc>
                        <a:spcBef>
                          <a:spcPts val="0"/>
                        </a:spcBef>
                        <a:spcAft>
                          <a:spcPts val="0"/>
                        </a:spcAft>
                        <a:buClr>
                          <a:srgbClr val="000000"/>
                        </a:buClr>
                        <a:buSzPts val="1300"/>
                        <a:buFont typeface="Avenir"/>
                        <a:buNone/>
                      </a:pPr>
                      <a:r>
                        <a:rPr lang="en-US" sz="1200" u="none" strike="noStrike" cap="none">
                          <a:solidFill>
                            <a:srgbClr val="000000"/>
                          </a:solidFill>
                          <a:latin typeface="Century Gothic"/>
                          <a:ea typeface="Century Gothic"/>
                          <a:cs typeface="Century Gothic"/>
                          <a:sym typeface="Century Gothic"/>
                        </a:rPr>
                        <a:t>-</a:t>
                      </a:r>
                      <a:r>
                        <a:rPr lang="en-US" sz="1200" u="none" strike="noStrike" cap="none">
                          <a:solidFill>
                            <a:schemeClr val="dk1"/>
                          </a:solidFill>
                          <a:latin typeface="Century Gothic"/>
                          <a:ea typeface="Century Gothic"/>
                          <a:cs typeface="Century Gothic"/>
                          <a:sym typeface="Century Gothic"/>
                        </a:rPr>
                        <a:t> Synthetic, </a:t>
                      </a:r>
                      <a:r>
                        <a:rPr lang="en-US" sz="1200" b="1" u="none" strike="noStrike" cap="none">
                          <a:solidFill>
                            <a:schemeClr val="dk1"/>
                          </a:solidFill>
                          <a:latin typeface="Century Gothic"/>
                          <a:ea typeface="Century Gothic"/>
                          <a:cs typeface="Century Gothic"/>
                          <a:sym typeface="Century Gothic"/>
                        </a:rPr>
                        <a:t>μ</a:t>
                      </a:r>
                      <a:r>
                        <a:rPr lang="en-US" sz="1200" u="none" strike="noStrike" cap="none">
                          <a:solidFill>
                            <a:schemeClr val="dk1"/>
                          </a:solidFill>
                          <a:latin typeface="Century Gothic"/>
                          <a:ea typeface="Century Gothic"/>
                          <a:cs typeface="Century Gothic"/>
                          <a:sym typeface="Century Gothic"/>
                        </a:rPr>
                        <a:t> </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0000"/>
                        </a:buClr>
                        <a:buSzPts val="1300"/>
                        <a:buFont typeface="Avenir"/>
                        <a:buNone/>
                      </a:pPr>
                      <a:r>
                        <a:rPr lang="en-US" sz="1200" b="1" u="none" strike="noStrike" cap="none">
                          <a:solidFill>
                            <a:schemeClr val="dk1"/>
                          </a:solidFill>
                          <a:latin typeface="Century Gothic"/>
                          <a:ea typeface="Century Gothic"/>
                          <a:cs typeface="Century Gothic"/>
                          <a:sym typeface="Century Gothic"/>
                        </a:rPr>
                        <a:t>(mu)</a:t>
                      </a:r>
                      <a:r>
                        <a:rPr lang="en-US" sz="1200" u="none" strike="noStrike" cap="none">
                          <a:solidFill>
                            <a:schemeClr val="dk1"/>
                          </a:solidFill>
                          <a:latin typeface="Century Gothic"/>
                          <a:ea typeface="Century Gothic"/>
                          <a:cs typeface="Century Gothic"/>
                          <a:sym typeface="Century Gothic"/>
                        </a:rPr>
                        <a:t> agonist and less potent than </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accent2"/>
                        </a:buClr>
                        <a:buSzPts val="1300"/>
                        <a:buFont typeface="Avenir"/>
                        <a:buNone/>
                      </a:pPr>
                      <a:r>
                        <a:rPr lang="en-US" sz="1200" u="none" strike="noStrike" cap="none">
                          <a:solidFill>
                            <a:schemeClr val="accent2"/>
                          </a:solidFill>
                          <a:latin typeface="Century Gothic"/>
                          <a:ea typeface="Century Gothic"/>
                          <a:cs typeface="Century Gothic"/>
                          <a:sym typeface="Century Gothic"/>
                        </a:rPr>
                        <a:t>Morphine. → so it is weak Analgesic.</a:t>
                      </a:r>
                      <a:endParaRPr sz="1200" u="none" strike="noStrike" cap="none">
                        <a:solidFill>
                          <a:schemeClr val="accent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venir"/>
                        <a:buNone/>
                      </a:pPr>
                      <a:r>
                        <a:rPr lang="en-US" sz="1200" u="none" strike="noStrike" cap="none">
                          <a:solidFill>
                            <a:schemeClr val="dk1"/>
                          </a:solidFill>
                          <a:latin typeface="Century Gothic"/>
                          <a:ea typeface="Century Gothic"/>
                          <a:cs typeface="Century Gothic"/>
                          <a:sym typeface="Century Gothic"/>
                        </a:rPr>
                        <a:t>- Inhibits </a:t>
                      </a:r>
                      <a:r>
                        <a:rPr lang="en-US" sz="1200" b="1" u="none" strike="noStrike" cap="none">
                          <a:solidFill>
                            <a:schemeClr val="dk1"/>
                          </a:solidFill>
                          <a:latin typeface="Century Gothic"/>
                          <a:ea typeface="Century Gothic"/>
                          <a:cs typeface="Century Gothic"/>
                          <a:sym typeface="Century Gothic"/>
                        </a:rPr>
                        <a:t>NE</a:t>
                      </a:r>
                      <a:r>
                        <a:rPr lang="en-US" sz="1200" u="none" strike="noStrike" cap="none">
                          <a:solidFill>
                            <a:schemeClr val="dk1"/>
                          </a:solidFill>
                          <a:latin typeface="Century Gothic"/>
                          <a:ea typeface="Century Gothic"/>
                          <a:cs typeface="Century Gothic"/>
                          <a:sym typeface="Century Gothic"/>
                        </a:rPr>
                        <a:t> and </a:t>
                      </a:r>
                      <a:r>
                        <a:rPr lang="en-US" sz="1200" b="1" u="none" strike="noStrike" cap="none">
                          <a:solidFill>
                            <a:schemeClr val="dk1"/>
                          </a:solidFill>
                          <a:latin typeface="Century Gothic"/>
                          <a:ea typeface="Century Gothic"/>
                          <a:cs typeface="Century Gothic"/>
                          <a:sym typeface="Century Gothic"/>
                        </a:rPr>
                        <a:t>5HT</a:t>
                      </a:r>
                      <a:r>
                        <a:rPr lang="en-US" sz="1200" u="none" strike="noStrike" cap="none">
                          <a:solidFill>
                            <a:schemeClr val="dk1"/>
                          </a:solidFill>
                          <a:latin typeface="Century Gothic"/>
                          <a:ea typeface="Century Gothic"/>
                          <a:cs typeface="Century Gothic"/>
                          <a:sym typeface="Century Gothic"/>
                        </a:rPr>
                        <a:t> (serotonin) </a:t>
                      </a:r>
                      <a:r>
                        <a:rPr lang="en-US" sz="1200" b="1" u="none" strike="noStrike" cap="none">
                          <a:solidFill>
                            <a:schemeClr val="dk1"/>
                          </a:solidFill>
                          <a:latin typeface="Century Gothic"/>
                          <a:ea typeface="Century Gothic"/>
                          <a:cs typeface="Century Gothic"/>
                          <a:sym typeface="Century Gothic"/>
                        </a:rPr>
                        <a:t>reuptake</a:t>
                      </a:r>
                      <a:r>
                        <a:rPr lang="en-US" sz="1200" u="none" strike="noStrike" cap="none">
                          <a:solidFill>
                            <a:schemeClr val="dk1"/>
                          </a:solidFill>
                          <a:latin typeface="Century Gothic"/>
                          <a:ea typeface="Century Gothic"/>
                          <a:cs typeface="Century Gothic"/>
                          <a:sym typeface="Century Gothic"/>
                        </a:rPr>
                        <a:t>.</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venir"/>
                        <a:buNone/>
                      </a:pPr>
                      <a:endParaRPr sz="12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venir"/>
                        <a:buNone/>
                      </a:pPr>
                      <a:endParaRPr sz="12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venir"/>
                        <a:buNone/>
                      </a:pP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venir"/>
                        <a:buNone/>
                      </a:pPr>
                      <a:r>
                        <a:rPr lang="en-US" sz="1200" u="none" strike="noStrike" cap="none">
                          <a:solidFill>
                            <a:schemeClr val="dk1"/>
                          </a:solidFill>
                          <a:latin typeface="Century Gothic"/>
                          <a:ea typeface="Century Gothic"/>
                          <a:cs typeface="Century Gothic"/>
                          <a:sym typeface="Century Gothic"/>
                        </a:rPr>
                        <a:t>Synthetic, more effective</a:t>
                      </a:r>
                      <a:r>
                        <a:rPr lang="en-US" sz="1200" u="none" strike="noStrike" cap="none">
                          <a:solidFill>
                            <a:srgbClr val="FF0000"/>
                          </a:solidFill>
                          <a:latin typeface="Century Gothic"/>
                          <a:ea typeface="Century Gothic"/>
                          <a:cs typeface="Century Gothic"/>
                          <a:sym typeface="Century Gothic"/>
                        </a:rPr>
                        <a:t> </a:t>
                      </a:r>
                      <a:r>
                        <a:rPr lang="en-US" sz="1200" b="1" u="none" strike="noStrike" cap="none">
                          <a:solidFill>
                            <a:srgbClr val="FF0000"/>
                          </a:solidFill>
                          <a:latin typeface="Century Gothic"/>
                          <a:ea typeface="Century Gothic"/>
                          <a:cs typeface="Century Gothic"/>
                          <a:sym typeface="Century Gothic"/>
                        </a:rPr>
                        <a:t>k (kappa) </a:t>
                      </a:r>
                      <a:r>
                        <a:rPr lang="en-US" sz="1200" u="none" strike="noStrike" cap="none">
                          <a:solidFill>
                            <a:srgbClr val="FF0000"/>
                          </a:solidFill>
                          <a:latin typeface="Century Gothic"/>
                          <a:ea typeface="Century Gothic"/>
                          <a:cs typeface="Century Gothic"/>
                          <a:sym typeface="Century Gothic"/>
                        </a:rPr>
                        <a:t>agonist</a:t>
                      </a:r>
                      <a:r>
                        <a:rPr lang="en-US" sz="1200" u="none" strike="noStrike" cap="none">
                          <a:solidFill>
                            <a:schemeClr val="dk1"/>
                          </a:solidFill>
                          <a:latin typeface="Century Gothic"/>
                          <a:ea typeface="Century Gothic"/>
                          <a:cs typeface="Century Gothic"/>
                          <a:sym typeface="Century Gothic"/>
                        </a:rPr>
                        <a:t>.</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171616"/>
                        </a:buClr>
                        <a:buSzPts val="1300"/>
                        <a:buFont typeface="Avenir"/>
                        <a:buNone/>
                      </a:pPr>
                      <a:r>
                        <a:rPr lang="en-US" sz="1200" u="none" strike="noStrike" cap="none">
                          <a:solidFill>
                            <a:schemeClr val="dk1"/>
                          </a:solidFill>
                          <a:latin typeface="Century Gothic"/>
                          <a:ea typeface="Century Gothic"/>
                          <a:cs typeface="Century Gothic"/>
                          <a:sym typeface="Century Gothic"/>
                        </a:rPr>
                        <a:t>Synthetic, μ (mu) agonist, </a:t>
                      </a:r>
                      <a:r>
                        <a:rPr lang="en-US" sz="1200" b="1" u="none" strike="noStrike" cap="none">
                          <a:solidFill>
                            <a:schemeClr val="dk1"/>
                          </a:solidFill>
                          <a:latin typeface="Century Gothic"/>
                          <a:ea typeface="Century Gothic"/>
                          <a:cs typeface="Century Gothic"/>
                          <a:sym typeface="Century Gothic"/>
                        </a:rPr>
                        <a:t>more potent </a:t>
                      </a:r>
                      <a:r>
                        <a:rPr lang="en-US" sz="1200" u="none" strike="noStrike" cap="none">
                          <a:solidFill>
                            <a:schemeClr val="dk1"/>
                          </a:solidFill>
                          <a:latin typeface="Century Gothic"/>
                          <a:ea typeface="Century Gothic"/>
                          <a:cs typeface="Century Gothic"/>
                          <a:sym typeface="Century Gothic"/>
                        </a:rPr>
                        <a:t>than </a:t>
                      </a:r>
                      <a:r>
                        <a:rPr lang="en-US" sz="1200" b="1" u="none" strike="noStrike" cap="none">
                          <a:solidFill>
                            <a:schemeClr val="accent2"/>
                          </a:solidFill>
                          <a:latin typeface="Century Gothic"/>
                          <a:ea typeface="Century Gothic"/>
                          <a:cs typeface="Century Gothic"/>
                          <a:sym typeface="Century Gothic"/>
                        </a:rPr>
                        <a:t>Pethidine</a:t>
                      </a:r>
                      <a:r>
                        <a:rPr lang="en-US" sz="1200" u="none" strike="noStrike" cap="none">
                          <a:solidFill>
                            <a:schemeClr val="dk1"/>
                          </a:solidFill>
                          <a:latin typeface="Century Gothic"/>
                          <a:ea typeface="Century Gothic"/>
                          <a:cs typeface="Century Gothic"/>
                          <a:sym typeface="Century Gothic"/>
                        </a:rPr>
                        <a:t> and </a:t>
                      </a:r>
                      <a:r>
                        <a:rPr lang="en-US" sz="1200" b="1" u="none" strike="noStrike" cap="none">
                          <a:solidFill>
                            <a:schemeClr val="accent2"/>
                          </a:solidFill>
                          <a:latin typeface="Century Gothic"/>
                          <a:ea typeface="Century Gothic"/>
                          <a:cs typeface="Century Gothic"/>
                          <a:sym typeface="Century Gothic"/>
                        </a:rPr>
                        <a:t>Morphine</a:t>
                      </a:r>
                      <a:endParaRPr sz="1200" b="1" u="none" strike="noStrike" cap="none">
                        <a:solidFill>
                          <a:schemeClr val="accent2"/>
                        </a:solidFill>
                        <a:latin typeface="Century Gothic"/>
                        <a:ea typeface="Century Gothic"/>
                        <a:cs typeface="Century Gothic"/>
                        <a:sym typeface="Century Gothic"/>
                      </a:endParaRPr>
                    </a:p>
                    <a:p>
                      <a:pPr marL="0" lvl="0" indent="0" algn="l" rtl="0">
                        <a:lnSpc>
                          <a:spcPct val="115000"/>
                        </a:lnSpc>
                        <a:spcBef>
                          <a:spcPts val="0"/>
                        </a:spcBef>
                        <a:spcAft>
                          <a:spcPts val="0"/>
                        </a:spcAft>
                        <a:buClr>
                          <a:srgbClr val="000000"/>
                        </a:buClr>
                        <a:buSzPts val="1100"/>
                        <a:buFont typeface="Arial"/>
                        <a:buNone/>
                      </a:pPr>
                      <a:endParaRPr sz="600">
                        <a:solidFill>
                          <a:schemeClr val="accent1"/>
                        </a:solidFill>
                        <a:latin typeface="Century Gothic"/>
                        <a:ea typeface="Century Gothic"/>
                        <a:cs typeface="Century Gothic"/>
                        <a:sym typeface="Century Gothic"/>
                      </a:endParaRPr>
                    </a:p>
                    <a:p>
                      <a:pPr marL="0" lvl="0" indent="0" algn="l" rtl="0">
                        <a:lnSpc>
                          <a:spcPct val="115000"/>
                        </a:lnSpc>
                        <a:spcBef>
                          <a:spcPts val="0"/>
                        </a:spcBef>
                        <a:spcAft>
                          <a:spcPts val="0"/>
                        </a:spcAft>
                        <a:buClr>
                          <a:srgbClr val="000000"/>
                        </a:buClr>
                        <a:buSzPts val="1100"/>
                        <a:buFont typeface="Arial"/>
                        <a:buNone/>
                      </a:pPr>
                      <a:r>
                        <a:rPr lang="en-US" sz="1100">
                          <a:solidFill>
                            <a:schemeClr val="accent1"/>
                          </a:solidFill>
                          <a:latin typeface="Century Gothic"/>
                          <a:ea typeface="Century Gothic"/>
                          <a:cs typeface="Century Gothic"/>
                          <a:sym typeface="Century Gothic"/>
                        </a:rPr>
                        <a:t>About 100 times stronger than morphine, we can use very low dose of Fentanyl and get the same action as morphine.</a:t>
                      </a:r>
                      <a:endParaRPr sz="1100" b="1">
                        <a:solidFill>
                          <a:schemeClr val="accent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5925">
                <a:tc vMerge="1">
                  <a:txBody>
                    <a:bodyPr/>
                    <a:lstStyle/>
                    <a:p>
                      <a:endParaRPr lang="ar-SA"/>
                    </a:p>
                  </a:txBody>
                  <a:tcPr/>
                </a:tc>
                <a:tc vMerge="1">
                  <a:txBody>
                    <a:bodyPr/>
                    <a:lstStyle/>
                    <a:p>
                      <a:endParaRPr lang="ar-SA"/>
                    </a:p>
                  </a:txBody>
                  <a:tcPr/>
                </a:tc>
                <a:tc>
                  <a:txBody>
                    <a:bodyPr/>
                    <a:lstStyle/>
                    <a:p>
                      <a:pPr marL="0" marR="0" lvl="0" indent="0" algn="l" rtl="0">
                        <a:lnSpc>
                          <a:spcPct val="100000"/>
                        </a:lnSpc>
                        <a:spcBef>
                          <a:spcPts val="0"/>
                        </a:spcBef>
                        <a:spcAft>
                          <a:spcPts val="0"/>
                        </a:spcAft>
                        <a:buClr>
                          <a:schemeClr val="lt1"/>
                        </a:buClr>
                        <a:buSzPts val="1300"/>
                        <a:buFont typeface="Century Gothic"/>
                        <a:buNone/>
                      </a:pPr>
                      <a:r>
                        <a:rPr lang="en-US" sz="1200" b="1" u="none" strike="noStrike" cap="none">
                          <a:solidFill>
                            <a:schemeClr val="lt1"/>
                          </a:solidFill>
                          <a:latin typeface="Century Gothic"/>
                          <a:ea typeface="Century Gothic"/>
                          <a:cs typeface="Century Gothic"/>
                          <a:sym typeface="Century Gothic"/>
                        </a:rPr>
                        <a:t>Pharmacodynamics </a:t>
                      </a: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4D7D4"/>
                    </a:solidFill>
                  </a:tcPr>
                </a:tc>
                <a:tc vMerge="1">
                  <a:txBody>
                    <a:bodyPr/>
                    <a:lstStyle/>
                    <a:p>
                      <a:endParaRPr lang="ar-SA"/>
                    </a:p>
                  </a:txBody>
                  <a:tcPr/>
                </a:tc>
                <a:extLst>
                  <a:ext uri="{0D108BD9-81ED-4DB2-BD59-A6C34878D82A}">
                    <a16:rowId xmlns:a16="http://schemas.microsoft.com/office/drawing/2014/main" val="10003"/>
                  </a:ext>
                </a:extLst>
              </a:tr>
              <a:tr h="1986425">
                <a:tc vMerge="1">
                  <a:txBody>
                    <a:bodyPr/>
                    <a:lstStyle/>
                    <a:p>
                      <a:endParaRPr lang="ar-SA"/>
                    </a:p>
                  </a:txBody>
                  <a:tcPr/>
                </a:tc>
                <a:tc vMerge="1">
                  <a:txBody>
                    <a:bodyPr/>
                    <a:lstStyle/>
                    <a:p>
                      <a:endParaRPr lang="ar-SA"/>
                    </a:p>
                  </a:txBody>
                  <a:tcPr/>
                </a:tc>
                <a:tc>
                  <a:txBody>
                    <a:bodyPr/>
                    <a:lstStyle/>
                    <a:p>
                      <a:pPr marL="0" marR="0" lvl="0" indent="0" algn="l" rtl="0">
                        <a:lnSpc>
                          <a:spcPct val="100000"/>
                        </a:lnSpc>
                        <a:spcBef>
                          <a:spcPts val="0"/>
                        </a:spcBef>
                        <a:spcAft>
                          <a:spcPts val="0"/>
                        </a:spcAft>
                        <a:buClr>
                          <a:srgbClr val="000000"/>
                        </a:buClr>
                        <a:buSzPts val="1300"/>
                        <a:buFont typeface="Avenir"/>
                        <a:buNone/>
                      </a:pPr>
                      <a:r>
                        <a:rPr lang="en-US" sz="1200" u="none" strike="noStrike" cap="none">
                          <a:solidFill>
                            <a:schemeClr val="accent1"/>
                          </a:solidFill>
                          <a:latin typeface="Century Gothic"/>
                          <a:ea typeface="Century Gothic"/>
                          <a:cs typeface="Century Gothic"/>
                          <a:sym typeface="Century Gothic"/>
                        </a:rPr>
                        <a:t>- </a:t>
                      </a:r>
                      <a:r>
                        <a:rPr lang="en-US" sz="1000">
                          <a:solidFill>
                            <a:schemeClr val="accent1"/>
                          </a:solidFill>
                          <a:latin typeface="Century Gothic"/>
                          <a:ea typeface="Century Gothic"/>
                          <a:cs typeface="Century Gothic"/>
                          <a:sym typeface="Century Gothic"/>
                        </a:rPr>
                        <a:t>Works on </a:t>
                      </a:r>
                      <a:r>
                        <a:rPr lang="en-US" sz="1000" u="sng">
                          <a:solidFill>
                            <a:schemeClr val="accent1"/>
                          </a:solidFill>
                          <a:latin typeface="Century Gothic"/>
                          <a:ea typeface="Century Gothic"/>
                          <a:cs typeface="Century Gothic"/>
                          <a:sym typeface="Century Gothic"/>
                        </a:rPr>
                        <a:t>k</a:t>
                      </a:r>
                      <a:r>
                        <a:rPr lang="en-US" sz="1000">
                          <a:solidFill>
                            <a:schemeClr val="accent1"/>
                          </a:solidFill>
                          <a:latin typeface="Century Gothic"/>
                          <a:ea typeface="Century Gothic"/>
                          <a:cs typeface="Century Gothic"/>
                          <a:sym typeface="Century Gothic"/>
                        </a:rPr>
                        <a:t> which isn’t as strong is μ so LESS.</a:t>
                      </a:r>
                      <a:endParaRPr sz="1200" u="none" strike="noStrike" cap="none">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venir"/>
                        <a:buNone/>
                      </a:pPr>
                      <a:r>
                        <a:rPr lang="en-US" sz="1200">
                          <a:solidFill>
                            <a:schemeClr val="dk1"/>
                          </a:solidFill>
                          <a:latin typeface="Century Gothic"/>
                          <a:ea typeface="Century Gothic"/>
                          <a:cs typeface="Century Gothic"/>
                          <a:sym typeface="Century Gothic"/>
                        </a:rPr>
                        <a:t>-</a:t>
                      </a:r>
                      <a:r>
                        <a:rPr lang="en-US" sz="1200" u="none" strike="noStrike" cap="none">
                          <a:solidFill>
                            <a:schemeClr val="dk1"/>
                          </a:solidFill>
                          <a:latin typeface="Century Gothic"/>
                          <a:ea typeface="Century Gothic"/>
                          <a:cs typeface="Century Gothic"/>
                          <a:sym typeface="Century Gothic"/>
                        </a:rPr>
                        <a:t> </a:t>
                      </a:r>
                      <a:r>
                        <a:rPr lang="en-US" sz="1200" b="1" u="none" strike="noStrike" cap="none">
                          <a:solidFill>
                            <a:srgbClr val="FF0000"/>
                          </a:solidFill>
                          <a:latin typeface="Century Gothic"/>
                          <a:ea typeface="Century Gothic"/>
                          <a:cs typeface="Century Gothic"/>
                          <a:sym typeface="Century Gothic"/>
                        </a:rPr>
                        <a:t>Less</a:t>
                      </a:r>
                      <a:r>
                        <a:rPr lang="en-US" sz="1200" u="none" strike="noStrike" cap="none">
                          <a:solidFill>
                            <a:schemeClr val="dk1"/>
                          </a:solidFill>
                          <a:latin typeface="Century Gothic"/>
                          <a:ea typeface="Century Gothic"/>
                          <a:cs typeface="Century Gothic"/>
                          <a:sym typeface="Century Gothic"/>
                        </a:rPr>
                        <a:t> analgesic, constipating, depressant on fetal respiration than </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accent2"/>
                        </a:buClr>
                        <a:buSzPts val="1300"/>
                        <a:buFont typeface="Avenir"/>
                        <a:buNone/>
                      </a:pPr>
                      <a:r>
                        <a:rPr lang="en-US" sz="1200" u="none" strike="noStrike" cap="none">
                          <a:solidFill>
                            <a:schemeClr val="accent2"/>
                          </a:solidFill>
                          <a:latin typeface="Century Gothic"/>
                          <a:ea typeface="Century Gothic"/>
                          <a:cs typeface="Century Gothic"/>
                          <a:sym typeface="Century Gothic"/>
                        </a:rPr>
                        <a:t>morphine</a:t>
                      </a:r>
                      <a:r>
                        <a:rPr lang="en-US" sz="1200" u="none" strike="noStrike" cap="none">
                          <a:solidFill>
                            <a:srgbClr val="000000"/>
                          </a:solidFill>
                          <a:latin typeface="Century Gothic"/>
                          <a:ea typeface="Century Gothic"/>
                          <a:cs typeface="Century Gothic"/>
                          <a:sym typeface="Century Gothic"/>
                        </a:rPr>
                        <a:t>.</a:t>
                      </a:r>
                      <a:endParaRPr sz="12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venir"/>
                        <a:buNone/>
                      </a:pPr>
                      <a:r>
                        <a:rPr lang="en-US" sz="1200" u="none" strike="noStrike" cap="none">
                          <a:solidFill>
                            <a:schemeClr val="dk1"/>
                          </a:solidFill>
                          <a:latin typeface="Century Gothic"/>
                          <a:ea typeface="Century Gothic"/>
                          <a:cs typeface="Century Gothic"/>
                          <a:sym typeface="Century Gothic"/>
                        </a:rPr>
                        <a:t>- </a:t>
                      </a:r>
                      <a:r>
                        <a:rPr lang="en-US" sz="1200" b="1" u="none" strike="noStrike" cap="none">
                          <a:solidFill>
                            <a:schemeClr val="dk1"/>
                          </a:solidFill>
                          <a:latin typeface="Century Gothic"/>
                          <a:ea typeface="Century Gothic"/>
                          <a:cs typeface="Century Gothic"/>
                          <a:sym typeface="Century Gothic"/>
                        </a:rPr>
                        <a:t>No</a:t>
                      </a:r>
                      <a:r>
                        <a:rPr lang="en-US" sz="1200" u="none" strike="noStrike" cap="none">
                          <a:solidFill>
                            <a:schemeClr val="dk1"/>
                          </a:solidFill>
                          <a:latin typeface="Century Gothic"/>
                          <a:ea typeface="Century Gothic"/>
                          <a:cs typeface="Century Gothic"/>
                          <a:sym typeface="Century Gothic"/>
                        </a:rPr>
                        <a:t> cough suppressant effect.</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venir"/>
                        <a:buNone/>
                      </a:pPr>
                      <a:r>
                        <a:rPr lang="en-US" sz="1200" u="none" strike="noStrike" cap="none">
                          <a:solidFill>
                            <a:schemeClr val="dk1"/>
                          </a:solidFill>
                          <a:latin typeface="Century Gothic"/>
                          <a:ea typeface="Century Gothic"/>
                          <a:cs typeface="Century Gothic"/>
                          <a:sym typeface="Century Gothic"/>
                        </a:rPr>
                        <a:t>- </a:t>
                      </a:r>
                      <a:r>
                        <a:rPr lang="en-US" sz="1200" b="1" u="none" strike="noStrike" cap="none">
                          <a:solidFill>
                            <a:schemeClr val="dk1"/>
                          </a:solidFill>
                          <a:latin typeface="Century Gothic"/>
                          <a:ea typeface="Century Gothic"/>
                          <a:cs typeface="Century Gothic"/>
                          <a:sym typeface="Century Gothic"/>
                        </a:rPr>
                        <a:t>Has </a:t>
                      </a:r>
                      <a:r>
                        <a:rPr lang="en-US" sz="1200" b="1" u="none" strike="noStrike" cap="none">
                          <a:solidFill>
                            <a:schemeClr val="accent2"/>
                          </a:solidFill>
                          <a:latin typeface="Century Gothic"/>
                          <a:ea typeface="Century Gothic"/>
                          <a:cs typeface="Century Gothic"/>
                          <a:sym typeface="Century Gothic"/>
                        </a:rPr>
                        <a:t>atropine</a:t>
                      </a:r>
                      <a:r>
                        <a:rPr lang="en-US" sz="1200" b="1" u="none" strike="noStrike" cap="none">
                          <a:solidFill>
                            <a:schemeClr val="dk1"/>
                          </a:solidFill>
                          <a:latin typeface="Century Gothic"/>
                          <a:ea typeface="Century Gothic"/>
                          <a:cs typeface="Century Gothic"/>
                          <a:sym typeface="Century Gothic"/>
                        </a:rPr>
                        <a:t>-like action </a:t>
                      </a:r>
                      <a:r>
                        <a:rPr lang="en-US" sz="1200" u="none" strike="noStrike" cap="none">
                          <a:solidFill>
                            <a:schemeClr val="dk1"/>
                          </a:solidFill>
                          <a:latin typeface="Century Gothic"/>
                          <a:ea typeface="Century Gothic"/>
                          <a:cs typeface="Century Gothic"/>
                          <a:sym typeface="Century Gothic"/>
                        </a:rPr>
                        <a:t>(smooth muscle relaxant)</a:t>
                      </a:r>
                      <a:endParaRPr sz="1000">
                        <a:solidFill>
                          <a:schemeClr val="accent3"/>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ar-SA"/>
                    </a:p>
                  </a:txBody>
                  <a:tcPr/>
                </a:tc>
                <a:extLst>
                  <a:ext uri="{0D108BD9-81ED-4DB2-BD59-A6C34878D82A}">
                    <a16:rowId xmlns:a16="http://schemas.microsoft.com/office/drawing/2014/main" val="10004"/>
                  </a:ext>
                </a:extLst>
              </a:tr>
              <a:tr h="471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3E95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Can be given </a:t>
                      </a:r>
                      <a:r>
                        <a:rPr lang="en-US" sz="1200" b="1" u="none" strike="noStrike" cap="none">
                          <a:solidFill>
                            <a:schemeClr val="dk1"/>
                          </a:solidFill>
                          <a:latin typeface="Century Gothic"/>
                          <a:ea typeface="Century Gothic"/>
                          <a:cs typeface="Century Gothic"/>
                          <a:sym typeface="Century Gothic"/>
                        </a:rPr>
                        <a:t>orally</a:t>
                      </a:r>
                      <a:r>
                        <a:rPr lang="en-US" sz="1200" u="none" strike="noStrike" cap="none">
                          <a:solidFill>
                            <a:schemeClr val="dk1"/>
                          </a:solidFill>
                          <a:latin typeface="Century Gothic"/>
                          <a:ea typeface="Century Gothic"/>
                          <a:cs typeface="Century Gothic"/>
                          <a:sym typeface="Century Gothic"/>
                        </a:rPr>
                        <a:t> → more </a:t>
                      </a:r>
                      <a:r>
                        <a:rPr lang="en-US" sz="1200" b="1" u="none" strike="noStrike" cap="none">
                          <a:solidFill>
                            <a:schemeClr val="dk1"/>
                          </a:solidFill>
                          <a:latin typeface="Century Gothic"/>
                          <a:ea typeface="Century Gothic"/>
                          <a:cs typeface="Century Gothic"/>
                          <a:sym typeface="Century Gothic"/>
                        </a:rPr>
                        <a:t>oral bioavailability</a:t>
                      </a:r>
                      <a:r>
                        <a:rPr lang="en-US" sz="1200" u="none" strike="noStrike" cap="none">
                          <a:solidFill>
                            <a:schemeClr val="dk1"/>
                          </a:solidFill>
                          <a:latin typeface="Century Gothic"/>
                          <a:ea typeface="Century Gothic"/>
                          <a:cs typeface="Century Gothic"/>
                          <a:sym typeface="Century Gothic"/>
                        </a:rPr>
                        <a:t>. </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a:solidFill>
                            <a:schemeClr val="dk1"/>
                          </a:solidFill>
                          <a:latin typeface="Century Gothic"/>
                          <a:ea typeface="Century Gothic"/>
                          <a:cs typeface="Century Gothic"/>
                          <a:sym typeface="Century Gothic"/>
                        </a:rPr>
                        <a:t>-</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87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80E"/>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Mild to moderate acute and chronic visceral pain.</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0000"/>
                          </a:solidFill>
                          <a:latin typeface="Century Gothic"/>
                          <a:ea typeface="Century Gothic"/>
                          <a:cs typeface="Century Gothic"/>
                          <a:sym typeface="Century Gothic"/>
                        </a:rPr>
                        <a:t>- During labor </a:t>
                      </a:r>
                      <a:r>
                        <a:rPr lang="en-US" sz="1200">
                          <a:solidFill>
                            <a:schemeClr val="accent1"/>
                          </a:solidFill>
                          <a:latin typeface="Century Gothic"/>
                          <a:ea typeface="Century Gothic"/>
                          <a:cs typeface="Century Gothic"/>
                          <a:sym typeface="Century Gothic"/>
                        </a:rPr>
                        <a:t>because it’s metabolized by alkylation</a:t>
                      </a:r>
                      <a:endParaRPr sz="1200" u="none" strike="noStrike" cap="none">
                        <a:solidFill>
                          <a:schemeClr val="accent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71616"/>
                        </a:buClr>
                        <a:buSzPts val="1300"/>
                        <a:buFont typeface="Avenir"/>
                        <a:buNone/>
                      </a:pPr>
                      <a:r>
                        <a:rPr lang="en-US" sz="1200" u="none" strike="noStrike" cap="none" dirty="0">
                          <a:solidFill>
                            <a:schemeClr val="dk1"/>
                          </a:solidFill>
                          <a:latin typeface="Century Gothic"/>
                          <a:ea typeface="Century Gothic"/>
                          <a:cs typeface="Century Gothic"/>
                          <a:sym typeface="Century Gothic"/>
                        </a:rPr>
                        <a:t>- As in Morphine but </a:t>
                      </a:r>
                      <a:r>
                        <a:rPr lang="en-US" sz="1200" b="1" u="none" strike="noStrike" cap="none" dirty="0">
                          <a:solidFill>
                            <a:schemeClr val="dk1"/>
                          </a:solidFill>
                          <a:latin typeface="Century Gothic"/>
                          <a:ea typeface="Century Gothic"/>
                          <a:cs typeface="Century Gothic"/>
                          <a:sym typeface="Century Gothic"/>
                        </a:rPr>
                        <a:t>not in cough </a:t>
                      </a:r>
                      <a:r>
                        <a:rPr lang="en-US" sz="1200" u="none" strike="noStrike" cap="none" dirty="0">
                          <a:solidFill>
                            <a:schemeClr val="dk1"/>
                          </a:solidFill>
                          <a:latin typeface="Century Gothic"/>
                          <a:ea typeface="Century Gothic"/>
                          <a:cs typeface="Century Gothic"/>
                          <a:sym typeface="Century Gothic"/>
                        </a:rPr>
                        <a:t>and </a:t>
                      </a:r>
                      <a:r>
                        <a:rPr lang="en-US" sz="1200" b="1" u="none" strike="noStrike" cap="none" dirty="0">
                          <a:solidFill>
                            <a:schemeClr val="dk1"/>
                          </a:solidFill>
                          <a:latin typeface="Century Gothic"/>
                          <a:ea typeface="Century Gothic"/>
                          <a:cs typeface="Century Gothic"/>
                          <a:sym typeface="Century Gothic"/>
                        </a:rPr>
                        <a:t>diarrhea</a:t>
                      </a:r>
                      <a:r>
                        <a:rPr lang="en-US" sz="1200" u="none" strike="noStrike" cap="none" dirty="0">
                          <a:solidFill>
                            <a:schemeClr val="dk1"/>
                          </a:solidFill>
                          <a:latin typeface="Century Gothic"/>
                          <a:ea typeface="Century Gothic"/>
                          <a:cs typeface="Century Gothic"/>
                          <a:sym typeface="Century Gothic"/>
                        </a:rPr>
                        <a:t>.</a:t>
                      </a:r>
                      <a:endParaRPr sz="120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71616"/>
                        </a:buClr>
                        <a:buSzPts val="1300"/>
                        <a:buFont typeface="Avenir"/>
                        <a:buNone/>
                      </a:pPr>
                      <a:r>
                        <a:rPr lang="en-US" sz="1200" u="none" strike="noStrike" cap="none" dirty="0">
                          <a:solidFill>
                            <a:schemeClr val="dk1"/>
                          </a:solidFill>
                          <a:latin typeface="Century Gothic"/>
                          <a:ea typeface="Century Gothic"/>
                          <a:cs typeface="Century Gothic"/>
                          <a:sym typeface="Century Gothic"/>
                        </a:rPr>
                        <a:t>- </a:t>
                      </a:r>
                      <a:r>
                        <a:rPr lang="en-US" sz="1200" b="1" u="none" strike="noStrike" cap="none" dirty="0">
                          <a:solidFill>
                            <a:schemeClr val="dk1"/>
                          </a:solidFill>
                          <a:latin typeface="Century Gothic"/>
                          <a:ea typeface="Century Gothic"/>
                          <a:cs typeface="Century Gothic"/>
                          <a:sym typeface="Century Gothic"/>
                        </a:rPr>
                        <a:t>Better → </a:t>
                      </a:r>
                      <a:r>
                        <a:rPr lang="en-US" sz="1200" b="1" u="sng" dirty="0" err="1">
                          <a:solidFill>
                            <a:schemeClr val="dk1"/>
                          </a:solidFill>
                          <a:latin typeface="Century Gothic"/>
                          <a:ea typeface="Century Gothic"/>
                          <a:cs typeface="Century Gothic"/>
                          <a:sym typeface="Century Gothic"/>
                        </a:rPr>
                        <a:t>preanaesthetic</a:t>
                      </a:r>
                      <a:r>
                        <a:rPr lang="en-US" sz="1200" b="1" u="none" strike="noStrike" cap="none" dirty="0">
                          <a:solidFill>
                            <a:schemeClr val="dk1"/>
                          </a:solidFill>
                          <a:latin typeface="Century Gothic"/>
                          <a:ea typeface="Century Gothic"/>
                          <a:cs typeface="Century Gothic"/>
                          <a:sym typeface="Century Gothic"/>
                        </a:rPr>
                        <a:t> medication</a:t>
                      </a:r>
                      <a:r>
                        <a:rPr lang="en-US" sz="1200" u="none" strike="noStrike" cap="none" dirty="0">
                          <a:solidFill>
                            <a:schemeClr val="dk1"/>
                          </a:solidFill>
                          <a:latin typeface="Century Gothic"/>
                          <a:ea typeface="Century Gothic"/>
                          <a:cs typeface="Century Gothic"/>
                          <a:sym typeface="Century Gothic"/>
                        </a:rPr>
                        <a:t>.</a:t>
                      </a:r>
                      <a:endParaRPr sz="120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71616"/>
                        </a:buClr>
                        <a:buSzPts val="1300"/>
                        <a:buFont typeface="Avenir"/>
                        <a:buNone/>
                      </a:pPr>
                      <a:r>
                        <a:rPr lang="en-US" sz="1200" u="none" strike="noStrike" cap="none" dirty="0">
                          <a:solidFill>
                            <a:schemeClr val="dk1"/>
                          </a:solidFill>
                          <a:latin typeface="Century Gothic"/>
                          <a:ea typeface="Century Gothic"/>
                          <a:cs typeface="Century Gothic"/>
                          <a:sym typeface="Century Gothic"/>
                        </a:rPr>
                        <a:t>- Used in </a:t>
                      </a:r>
                      <a:r>
                        <a:rPr lang="en-US" sz="1200" b="1" u="none" strike="noStrike" cap="none" dirty="0">
                          <a:solidFill>
                            <a:schemeClr val="dk1"/>
                          </a:solidFill>
                          <a:latin typeface="Century Gothic"/>
                          <a:ea typeface="Century Gothic"/>
                          <a:cs typeface="Century Gothic"/>
                          <a:sym typeface="Century Gothic"/>
                        </a:rPr>
                        <a:t>obstetric analgesia (no decrease in respiration) </a:t>
                      </a:r>
                      <a:r>
                        <a:rPr lang="en-US" sz="1200" b="1" u="none" strike="noStrike" cap="none" dirty="0">
                          <a:solidFill>
                            <a:schemeClr val="accent1"/>
                          </a:solidFill>
                          <a:latin typeface="Century Gothic"/>
                          <a:ea typeface="Century Gothic"/>
                          <a:cs typeface="Century Gothic"/>
                          <a:sym typeface="Century Gothic"/>
                        </a:rPr>
                        <a:t>can be </a:t>
                      </a:r>
                      <a:r>
                        <a:rPr lang="en-US" sz="1200" b="1" dirty="0">
                          <a:solidFill>
                            <a:schemeClr val="accent1"/>
                          </a:solidFill>
                          <a:latin typeface="Century Gothic"/>
                          <a:ea typeface="Century Gothic"/>
                          <a:cs typeface="Century Gothic"/>
                          <a:sym typeface="Century Gothic"/>
                        </a:rPr>
                        <a:t>used during labor</a:t>
                      </a:r>
                      <a:endParaRPr sz="1200" b="1" u="none" strike="noStrike" cap="none" dirty="0">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71616"/>
                        </a:buClr>
                        <a:buSzPts val="1300"/>
                        <a:buFont typeface="Avenir"/>
                        <a:buNone/>
                      </a:pPr>
                      <a:r>
                        <a:rPr lang="en-US" sz="1200" u="none" strike="noStrike" cap="none" dirty="0">
                          <a:solidFill>
                            <a:schemeClr val="dk1"/>
                          </a:solidFill>
                          <a:latin typeface="Century Gothic"/>
                          <a:ea typeface="Century Gothic"/>
                          <a:cs typeface="Century Gothic"/>
                          <a:sym typeface="Century Gothic"/>
                        </a:rPr>
                        <a:t>-</a:t>
                      </a:r>
                      <a:r>
                        <a:rPr lang="en-US" sz="1200" b="1" u="none" strike="noStrike" cap="none" dirty="0">
                          <a:solidFill>
                            <a:srgbClr val="FF0000"/>
                          </a:solidFill>
                          <a:latin typeface="Century Gothic"/>
                          <a:ea typeface="Century Gothic"/>
                          <a:cs typeface="Century Gothic"/>
                          <a:sym typeface="Century Gothic"/>
                        </a:rPr>
                        <a:t> Used in severe visceral pain; renal and biliary </a:t>
                      </a:r>
                      <a:r>
                        <a:rPr lang="en-US" sz="1200" b="1" u="none" strike="noStrike" cap="none" dirty="0" err="1">
                          <a:solidFill>
                            <a:srgbClr val="FF0000"/>
                          </a:solidFill>
                          <a:latin typeface="Century Gothic"/>
                          <a:ea typeface="Century Gothic"/>
                          <a:cs typeface="Century Gothic"/>
                          <a:sym typeface="Century Gothic"/>
                        </a:rPr>
                        <a:t>colics</a:t>
                      </a:r>
                      <a:r>
                        <a:rPr lang="en-US" sz="1200" b="1" u="none" strike="noStrike" cap="none" dirty="0">
                          <a:solidFill>
                            <a:srgbClr val="FF0000"/>
                          </a:solidFill>
                          <a:latin typeface="Century Gothic"/>
                          <a:ea typeface="Century Gothic"/>
                          <a:cs typeface="Century Gothic"/>
                          <a:sym typeface="Century Gothic"/>
                        </a:rPr>
                        <a:t> (smooth muscles relaxant).</a:t>
                      </a:r>
                      <a:endParaRPr sz="1200" b="1" u="none" strike="noStrike" cap="none" dirty="0">
                        <a:solidFill>
                          <a:srgbClr val="FF0000"/>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Analgesic supplement during anesthesia (</a:t>
                      </a:r>
                      <a:r>
                        <a:rPr lang="en-US" sz="1200" b="1" u="none" strike="noStrike" cap="none">
                          <a:solidFill>
                            <a:schemeClr val="dk1"/>
                          </a:solidFill>
                          <a:latin typeface="Century Gothic"/>
                          <a:ea typeface="Century Gothic"/>
                          <a:cs typeface="Century Gothic"/>
                          <a:sym typeface="Century Gothic"/>
                        </a:rPr>
                        <a:t>IV</a:t>
                      </a:r>
                      <a:r>
                        <a:rPr lang="en-US" sz="1200" u="none" strike="noStrike" cap="none">
                          <a:solidFill>
                            <a:schemeClr val="dk1"/>
                          </a:solidFill>
                          <a:latin typeface="Century Gothic"/>
                          <a:ea typeface="Century Gothic"/>
                          <a:cs typeface="Century Gothic"/>
                          <a:sym typeface="Century Gothic"/>
                        </a:rPr>
                        <a:t> or intrathecal = </a:t>
                      </a:r>
                      <a:r>
                        <a:rPr lang="en-US" sz="1000" u="none" strike="noStrike" cap="none">
                          <a:solidFill>
                            <a:schemeClr val="accent3"/>
                          </a:solidFill>
                          <a:latin typeface="Century Gothic"/>
                          <a:ea typeface="Century Gothic"/>
                          <a:cs typeface="Century Gothic"/>
                          <a:sym typeface="Century Gothic"/>
                        </a:rPr>
                        <a:t>injection into the spinal canal</a:t>
                      </a:r>
                      <a:r>
                        <a:rPr lang="en-US" sz="1200" u="none" strike="noStrike" cap="none">
                          <a:solidFill>
                            <a:schemeClr val="dk1"/>
                          </a:solidFill>
                          <a:latin typeface="Century Gothic"/>
                          <a:ea typeface="Century Gothic"/>
                          <a:cs typeface="Century Gothic"/>
                          <a:sym typeface="Century Gothic"/>
                        </a:rPr>
                        <a:t>).</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Induce and maintain anesthesia in poor-risk pts (stabilizing heart)</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Used in combination with </a:t>
                      </a:r>
                      <a:r>
                        <a:rPr lang="en-US" sz="1200" u="none" strike="noStrike" cap="none">
                          <a:solidFill>
                            <a:schemeClr val="accent2"/>
                          </a:solidFill>
                          <a:latin typeface="Century Gothic"/>
                          <a:ea typeface="Century Gothic"/>
                          <a:cs typeface="Century Gothic"/>
                          <a:sym typeface="Century Gothic"/>
                        </a:rPr>
                        <a:t>Droperidol </a:t>
                      </a:r>
                      <a:r>
                        <a:rPr lang="en-US" sz="1000" u="none" strike="noStrike" cap="none">
                          <a:solidFill>
                            <a:srgbClr val="999999"/>
                          </a:solidFill>
                          <a:latin typeface="Century Gothic"/>
                          <a:ea typeface="Century Gothic"/>
                          <a:cs typeface="Century Gothic"/>
                          <a:sym typeface="Century Gothic"/>
                        </a:rPr>
                        <a:t>(antipsychotic)</a:t>
                      </a:r>
                      <a:r>
                        <a:rPr lang="en-US" sz="1200" u="none" strike="noStrike" cap="none">
                          <a:solidFill>
                            <a:schemeClr val="dk1"/>
                          </a:solidFill>
                          <a:latin typeface="Century Gothic"/>
                          <a:ea typeface="Century Gothic"/>
                          <a:cs typeface="Century Gothic"/>
                          <a:sym typeface="Century Gothic"/>
                        </a:rPr>
                        <a:t> as </a:t>
                      </a:r>
                      <a:r>
                        <a:rPr lang="en-US" sz="1200" b="1" u="none" strike="noStrike" cap="none">
                          <a:solidFill>
                            <a:schemeClr val="dk1"/>
                          </a:solidFill>
                          <a:latin typeface="Century Gothic"/>
                          <a:ea typeface="Century Gothic"/>
                          <a:cs typeface="Century Gothic"/>
                          <a:sym typeface="Century Gothic"/>
                        </a:rPr>
                        <a:t>NEUROLEPTANALGESIA</a:t>
                      </a:r>
                      <a:r>
                        <a:rPr lang="en-US" sz="1200" u="none" strike="noStrike" cap="none">
                          <a:solidFill>
                            <a:schemeClr val="dk1"/>
                          </a:solidFill>
                          <a:latin typeface="Century Gothic"/>
                          <a:ea typeface="Century Gothic"/>
                          <a:cs typeface="Century Gothic"/>
                          <a:sym typeface="Century Gothic"/>
                        </a:rPr>
                        <a:t>.</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In </a:t>
                      </a:r>
                      <a:r>
                        <a:rPr lang="en-US" sz="1200" b="1" u="none" strike="noStrike" cap="none">
                          <a:solidFill>
                            <a:schemeClr val="dk1"/>
                          </a:solidFill>
                          <a:latin typeface="Century Gothic"/>
                          <a:ea typeface="Century Gothic"/>
                          <a:cs typeface="Century Gothic"/>
                          <a:sym typeface="Century Gothic"/>
                        </a:rPr>
                        <a:t>cancer pain </a:t>
                      </a:r>
                      <a:r>
                        <a:rPr lang="en-US" sz="1200" u="none" strike="noStrike" cap="none">
                          <a:solidFill>
                            <a:schemeClr val="dk1"/>
                          </a:solidFill>
                          <a:latin typeface="Century Gothic"/>
                          <a:ea typeface="Century Gothic"/>
                          <a:cs typeface="Century Gothic"/>
                          <a:sym typeface="Century Gothic"/>
                        </a:rPr>
                        <a:t>and </a:t>
                      </a:r>
                      <a:r>
                        <a:rPr lang="en-US" sz="1200" b="1" u="none" strike="noStrike" cap="none">
                          <a:solidFill>
                            <a:schemeClr val="dk1"/>
                          </a:solidFill>
                          <a:latin typeface="Century Gothic"/>
                          <a:ea typeface="Century Gothic"/>
                          <a:cs typeface="Century Gothic"/>
                          <a:sym typeface="Century Gothic"/>
                        </a:rPr>
                        <a:t>severe postoperative pain</a:t>
                      </a:r>
                      <a:r>
                        <a:rPr lang="en-US" sz="1200" u="none" strike="noStrike" cap="none">
                          <a:solidFill>
                            <a:schemeClr val="dk1"/>
                          </a:solidFill>
                          <a:latin typeface="Century Gothic"/>
                          <a:ea typeface="Century Gothic"/>
                          <a:cs typeface="Century Gothic"/>
                          <a:sym typeface="Century Gothic"/>
                        </a:rPr>
                        <a:t>; (transdermal patch changed every 72 hrs)</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000">
                          <a:solidFill>
                            <a:schemeClr val="accent1"/>
                          </a:solidFill>
                          <a:latin typeface="Century Gothic"/>
                          <a:ea typeface="Century Gothic"/>
                          <a:cs typeface="Century Gothic"/>
                          <a:sym typeface="Century Gothic"/>
                        </a:rPr>
                        <a:t>- As an anesthetic in hunting, they cover the arrow tip with it.</a:t>
                      </a:r>
                      <a:endParaRPr sz="1000">
                        <a:solidFill>
                          <a:schemeClr val="accent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1975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444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0000"/>
                          </a:solidFill>
                          <a:latin typeface="Century Gothic"/>
                          <a:ea typeface="Century Gothic"/>
                          <a:cs typeface="Century Gothic"/>
                          <a:sym typeface="Century Gothic"/>
                        </a:rPr>
                        <a:t>- Seizures (not use w\ epileptics)</a:t>
                      </a:r>
                      <a:endParaRPr sz="1200" b="1" u="none" strike="noStrike" cap="none">
                        <a:solidFill>
                          <a:srgbClr val="FF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Nausea</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Dry mouth</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Dizziness</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Sedation</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Less ADRs on respiratory and CVS</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Tremors, </a:t>
                      </a:r>
                      <a:r>
                        <a:rPr lang="en-US" sz="1200" b="1" u="none" strike="noStrike" cap="none">
                          <a:solidFill>
                            <a:schemeClr val="dk1"/>
                          </a:solidFill>
                          <a:latin typeface="Century Gothic"/>
                          <a:ea typeface="Century Gothic"/>
                          <a:cs typeface="Century Gothic"/>
                          <a:sym typeface="Century Gothic"/>
                        </a:rPr>
                        <a:t>convulsions</a:t>
                      </a:r>
                      <a:r>
                        <a:rPr lang="en-US" sz="1200" u="none" strike="noStrike" cap="none">
                          <a:solidFill>
                            <a:schemeClr val="dk1"/>
                          </a:solidFill>
                          <a:latin typeface="Century Gothic"/>
                          <a:ea typeface="Century Gothic"/>
                          <a:cs typeface="Century Gothic"/>
                          <a:sym typeface="Century Gothic"/>
                        </a:rPr>
                        <a:t>, </a:t>
                      </a:r>
                      <a:r>
                        <a:rPr lang="en-US" sz="1200" u="sng" strike="noStrike" cap="none">
                          <a:solidFill>
                            <a:schemeClr val="dk1"/>
                          </a:solidFill>
                          <a:latin typeface="Century Gothic"/>
                          <a:ea typeface="Century Gothic"/>
                          <a:cs typeface="Century Gothic"/>
                          <a:sym typeface="Century Gothic"/>
                        </a:rPr>
                        <a:t>hyper</a:t>
                      </a:r>
                      <a:r>
                        <a:rPr lang="en-US" sz="1200" u="none" strike="noStrike" cap="none">
                          <a:solidFill>
                            <a:schemeClr val="dk1"/>
                          </a:solidFill>
                          <a:latin typeface="Century Gothic"/>
                          <a:ea typeface="Century Gothic"/>
                          <a:cs typeface="Century Gothic"/>
                          <a:sym typeface="Century Gothic"/>
                        </a:rPr>
                        <a:t>thermia, </a:t>
                      </a:r>
                      <a:r>
                        <a:rPr lang="en-US" sz="1200" u="sng" strike="noStrike" cap="none">
                          <a:solidFill>
                            <a:schemeClr val="dk1"/>
                          </a:solidFill>
                          <a:latin typeface="Century Gothic"/>
                          <a:ea typeface="Century Gothic"/>
                          <a:cs typeface="Century Gothic"/>
                          <a:sym typeface="Century Gothic"/>
                        </a:rPr>
                        <a:t>hypo</a:t>
                      </a:r>
                      <a:r>
                        <a:rPr lang="en-US" sz="1200" u="none" strike="noStrike" cap="none">
                          <a:solidFill>
                            <a:schemeClr val="dk1"/>
                          </a:solidFill>
                          <a:latin typeface="Century Gothic"/>
                          <a:ea typeface="Century Gothic"/>
                          <a:cs typeface="Century Gothic"/>
                          <a:sym typeface="Century Gothic"/>
                        </a:rPr>
                        <a:t>tension.</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Blurred vision, dry mouth, urine retention </a:t>
                      </a:r>
                      <a:r>
                        <a:rPr lang="en-US" sz="1200" u="none" strike="noStrike" cap="none">
                          <a:solidFill>
                            <a:schemeClr val="accent3"/>
                          </a:solidFill>
                          <a:latin typeface="Century Gothic"/>
                          <a:ea typeface="Century Gothic"/>
                          <a:cs typeface="Century Gothic"/>
                          <a:sym typeface="Century Gothic"/>
                        </a:rPr>
                        <a:t>(atropine-like effects)</a:t>
                      </a:r>
                      <a:endParaRPr sz="12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entury Gothic"/>
                          <a:ea typeface="Century Gothic"/>
                          <a:cs typeface="Century Gothic"/>
                          <a:sym typeface="Century Gothic"/>
                        </a:rPr>
                        <a:t>- Tolerance and addiction.</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71616"/>
                        </a:buClr>
                        <a:buSzPts val="1300"/>
                        <a:buFont typeface="Avenir"/>
                        <a:buNone/>
                      </a:pPr>
                      <a:r>
                        <a:rPr lang="en-US" sz="1200" u="none" strike="noStrike" cap="none" dirty="0">
                          <a:solidFill>
                            <a:srgbClr val="FF0000"/>
                          </a:solidFill>
                          <a:latin typeface="Century Gothic"/>
                          <a:ea typeface="Century Gothic"/>
                          <a:cs typeface="Century Gothic"/>
                          <a:sym typeface="Century Gothic"/>
                        </a:rPr>
                        <a:t>- </a:t>
                      </a:r>
                      <a:r>
                        <a:rPr lang="en-US" sz="1200" b="1" u="none" strike="noStrike" cap="none" dirty="0">
                          <a:solidFill>
                            <a:srgbClr val="FF0000"/>
                          </a:solidFill>
                          <a:latin typeface="Century Gothic"/>
                          <a:ea typeface="Century Gothic"/>
                          <a:cs typeface="Century Gothic"/>
                          <a:sym typeface="Century Gothic"/>
                        </a:rPr>
                        <a:t>Respiratory depression </a:t>
                      </a:r>
                      <a:r>
                        <a:rPr lang="en-US" sz="1200" u="none" strike="noStrike" cap="none" dirty="0">
                          <a:solidFill>
                            <a:srgbClr val="FF0000"/>
                          </a:solidFill>
                          <a:latin typeface="Century Gothic"/>
                          <a:ea typeface="Century Gothic"/>
                          <a:cs typeface="Century Gothic"/>
                          <a:sym typeface="Century Gothic"/>
                        </a:rPr>
                        <a:t>(most serious)</a:t>
                      </a:r>
                      <a:r>
                        <a:rPr lang="en-US" sz="1200" dirty="0" err="1">
                          <a:solidFill>
                            <a:schemeClr val="accent1"/>
                          </a:solidFill>
                          <a:latin typeface="Century Gothic"/>
                          <a:ea typeface="Century Gothic"/>
                          <a:cs typeface="Century Gothic"/>
                          <a:sym typeface="Century Gothic"/>
                        </a:rPr>
                        <a:t>أقوى</a:t>
                      </a:r>
                      <a:r>
                        <a:rPr lang="en-US" sz="1200" dirty="0">
                          <a:solidFill>
                            <a:schemeClr val="accent1"/>
                          </a:solidFill>
                          <a:latin typeface="Century Gothic"/>
                          <a:ea typeface="Century Gothic"/>
                          <a:cs typeface="Century Gothic"/>
                          <a:sym typeface="Century Gothic"/>
                        </a:rPr>
                        <a:t> </a:t>
                      </a:r>
                      <a:r>
                        <a:rPr lang="en-US" sz="1200" dirty="0" err="1">
                          <a:solidFill>
                            <a:schemeClr val="accent1"/>
                          </a:solidFill>
                          <a:latin typeface="Century Gothic"/>
                          <a:ea typeface="Century Gothic"/>
                          <a:cs typeface="Century Gothic"/>
                          <a:sym typeface="Century Gothic"/>
                        </a:rPr>
                        <a:t>من</a:t>
                      </a:r>
                      <a:r>
                        <a:rPr lang="en-US" sz="1200" dirty="0">
                          <a:solidFill>
                            <a:schemeClr val="accent1"/>
                          </a:solidFill>
                          <a:latin typeface="Century Gothic"/>
                          <a:ea typeface="Century Gothic"/>
                          <a:cs typeface="Century Gothic"/>
                          <a:sym typeface="Century Gothic"/>
                        </a:rPr>
                        <a:t> </a:t>
                      </a:r>
                      <a:r>
                        <a:rPr lang="en-US" sz="1200" dirty="0" err="1">
                          <a:solidFill>
                            <a:schemeClr val="accent1"/>
                          </a:solidFill>
                          <a:latin typeface="Century Gothic"/>
                          <a:ea typeface="Century Gothic"/>
                          <a:cs typeface="Century Gothic"/>
                          <a:sym typeface="Century Gothic"/>
                        </a:rPr>
                        <a:t>المورفين</a:t>
                      </a:r>
                      <a:endParaRPr sz="1200" u="none" strike="noStrike" cap="none" dirty="0">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71616"/>
                        </a:buClr>
                        <a:buSzPts val="1300"/>
                        <a:buFont typeface="Avenir"/>
                        <a:buNone/>
                      </a:pPr>
                      <a:r>
                        <a:rPr lang="en-US" sz="1200" u="none" strike="noStrike" cap="none" dirty="0">
                          <a:solidFill>
                            <a:schemeClr val="dk1"/>
                          </a:solidFill>
                          <a:latin typeface="Century Gothic"/>
                          <a:ea typeface="Century Gothic"/>
                          <a:cs typeface="Century Gothic"/>
                          <a:sym typeface="Century Gothic"/>
                        </a:rPr>
                        <a:t>- CV effects are less.</a:t>
                      </a:r>
                      <a:endParaRPr sz="120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71616"/>
                        </a:buClr>
                        <a:buSzPts val="1300"/>
                        <a:buFont typeface="Avenir"/>
                        <a:buNone/>
                      </a:pPr>
                      <a:r>
                        <a:rPr lang="en-US" sz="1200" u="none" strike="noStrike" cap="none" dirty="0">
                          <a:solidFill>
                            <a:schemeClr val="dk1"/>
                          </a:solidFill>
                          <a:latin typeface="Century Gothic"/>
                          <a:ea typeface="Century Gothic"/>
                          <a:cs typeface="Century Gothic"/>
                          <a:sym typeface="Century Gothic"/>
                        </a:rPr>
                        <a:t>- </a:t>
                      </a:r>
                      <a:r>
                        <a:rPr lang="en-US" sz="1200" b="1" u="none" strike="noStrike" cap="none" dirty="0">
                          <a:solidFill>
                            <a:schemeClr val="dk1"/>
                          </a:solidFill>
                          <a:latin typeface="Century Gothic"/>
                          <a:ea typeface="Century Gothic"/>
                          <a:cs typeface="Century Gothic"/>
                          <a:sym typeface="Century Gothic"/>
                        </a:rPr>
                        <a:t>Bradycardia</a:t>
                      </a:r>
                      <a:r>
                        <a:rPr lang="en-US" sz="1200" u="none" strike="noStrike" cap="none" dirty="0">
                          <a:solidFill>
                            <a:schemeClr val="dk1"/>
                          </a:solidFill>
                          <a:latin typeface="Century Gothic"/>
                          <a:ea typeface="Century Gothic"/>
                          <a:cs typeface="Century Gothic"/>
                          <a:sym typeface="Century Gothic"/>
                        </a:rPr>
                        <a:t> may still occur.</a:t>
                      </a:r>
                      <a:r>
                        <a:rPr lang="en-US" sz="1200" dirty="0">
                          <a:solidFill>
                            <a:schemeClr val="dk1"/>
                          </a:solidFill>
                          <a:latin typeface="Century Gothic"/>
                          <a:ea typeface="Century Gothic"/>
                          <a:cs typeface="Century Gothic"/>
                          <a:sym typeface="Century Gothic"/>
                        </a:rPr>
                        <a:t> </a:t>
                      </a:r>
                      <a:r>
                        <a:rPr lang="en-US" sz="1200" dirty="0">
                          <a:solidFill>
                            <a:schemeClr val="accent1"/>
                          </a:solidFill>
                          <a:latin typeface="Century Gothic"/>
                          <a:ea typeface="Century Gothic"/>
                          <a:cs typeface="Century Gothic"/>
                          <a:sym typeface="Century Gothic"/>
                        </a:rPr>
                        <a:t>so we have to monitor the patient</a:t>
                      </a:r>
                      <a:endParaRPr sz="1200" u="none" strike="noStrike" cap="none" dirty="0">
                        <a:solidFill>
                          <a:schemeClr val="accent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93" name="Google Shape;293;p20"/>
          <p:cNvSpPr txBox="1"/>
          <p:nvPr/>
        </p:nvSpPr>
        <p:spPr>
          <a:xfrm rot="-5400000">
            <a:off x="-30125" y="651545"/>
            <a:ext cx="5610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entury Gothic"/>
                <a:ea typeface="Century Gothic"/>
                <a:cs typeface="Century Gothic"/>
                <a:sym typeface="Century Gothic"/>
              </a:rPr>
              <a:t>Drug</a:t>
            </a:r>
            <a:endParaRPr sz="1200" b="0" i="0" u="none" strike="noStrike" cap="none">
              <a:solidFill>
                <a:srgbClr val="000000"/>
              </a:solidFill>
              <a:latin typeface="Arial"/>
              <a:ea typeface="Arial"/>
              <a:cs typeface="Arial"/>
              <a:sym typeface="Arial"/>
            </a:endParaRPr>
          </a:p>
        </p:txBody>
      </p:sp>
      <p:sp>
        <p:nvSpPr>
          <p:cNvPr id="294" name="Google Shape;294;p20"/>
          <p:cNvSpPr txBox="1"/>
          <p:nvPr/>
        </p:nvSpPr>
        <p:spPr>
          <a:xfrm rot="-5400000">
            <a:off x="-770825" y="2196549"/>
            <a:ext cx="20424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171616"/>
                </a:solidFill>
                <a:latin typeface="Century Gothic"/>
                <a:ea typeface="Century Gothic"/>
                <a:cs typeface="Century Gothic"/>
                <a:sym typeface="Century Gothic"/>
              </a:rPr>
              <a:t>Mechanism of action</a:t>
            </a:r>
            <a:endParaRPr sz="1200" b="0" i="0" u="none" strike="noStrike" cap="none">
              <a:solidFill>
                <a:srgbClr val="000000"/>
              </a:solidFill>
              <a:latin typeface="Arial"/>
              <a:ea typeface="Arial"/>
              <a:cs typeface="Arial"/>
              <a:sym typeface="Arial"/>
            </a:endParaRPr>
          </a:p>
        </p:txBody>
      </p:sp>
      <p:sp>
        <p:nvSpPr>
          <p:cNvPr id="295" name="Google Shape;295;p20"/>
          <p:cNvSpPr txBox="1"/>
          <p:nvPr/>
        </p:nvSpPr>
        <p:spPr>
          <a:xfrm rot="-5400000">
            <a:off x="44575" y="3924142"/>
            <a:ext cx="4116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171616"/>
                </a:solidFill>
                <a:latin typeface="Century Gothic"/>
                <a:ea typeface="Century Gothic"/>
                <a:cs typeface="Century Gothic"/>
                <a:sym typeface="Century Gothic"/>
              </a:rPr>
              <a:t>P.K</a:t>
            </a:r>
            <a:endParaRPr sz="1200" b="0" i="0" u="none" strike="noStrike" cap="none" dirty="0">
              <a:solidFill>
                <a:srgbClr val="000000"/>
              </a:solidFill>
              <a:latin typeface="Arial"/>
              <a:ea typeface="Arial"/>
              <a:cs typeface="Arial"/>
              <a:sym typeface="Arial"/>
            </a:endParaRPr>
          </a:p>
        </p:txBody>
      </p:sp>
      <p:sp>
        <p:nvSpPr>
          <p:cNvPr id="296" name="Google Shape;296;p20"/>
          <p:cNvSpPr txBox="1"/>
          <p:nvPr/>
        </p:nvSpPr>
        <p:spPr>
          <a:xfrm rot="-5400000">
            <a:off x="-317675" y="5734299"/>
            <a:ext cx="11361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171616"/>
                </a:solidFill>
                <a:latin typeface="Century Gothic"/>
                <a:ea typeface="Century Gothic"/>
                <a:cs typeface="Century Gothic"/>
                <a:sym typeface="Century Gothic"/>
              </a:rPr>
              <a:t>Indications</a:t>
            </a:r>
            <a:endParaRPr sz="1200" b="1" i="0" u="none" strike="noStrike" cap="none">
              <a:solidFill>
                <a:srgbClr val="17161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171616"/>
              </a:solidFill>
              <a:latin typeface="Century Gothic"/>
              <a:ea typeface="Century Gothic"/>
              <a:cs typeface="Century Gothic"/>
              <a:sym typeface="Century Gothic"/>
            </a:endParaRPr>
          </a:p>
        </p:txBody>
      </p:sp>
      <p:sp>
        <p:nvSpPr>
          <p:cNvPr id="297" name="Google Shape;297;p20"/>
          <p:cNvSpPr txBox="1"/>
          <p:nvPr/>
        </p:nvSpPr>
        <p:spPr>
          <a:xfrm rot="-5400000">
            <a:off x="-64775" y="8620359"/>
            <a:ext cx="6303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entury Gothic"/>
                <a:ea typeface="Century Gothic"/>
                <a:cs typeface="Century Gothic"/>
                <a:sym typeface="Century Gothic"/>
              </a:rPr>
              <a:t>ADRs</a:t>
            </a:r>
            <a:endParaRPr sz="1200" b="1" i="0" u="none" strike="noStrike" cap="none">
              <a:solidFill>
                <a:schemeClr val="lt1"/>
              </a:solidFill>
              <a:latin typeface="Century Gothic"/>
              <a:ea typeface="Century Gothic"/>
              <a:cs typeface="Century Gothic"/>
              <a:sym typeface="Century Gothic"/>
            </a:endParaRPr>
          </a:p>
        </p:txBody>
      </p:sp>
      <p:sp>
        <p:nvSpPr>
          <p:cNvPr id="298" name="Google Shape;298;p20"/>
          <p:cNvSpPr txBox="1">
            <a:spLocks noGrp="1"/>
          </p:cNvSpPr>
          <p:nvPr>
            <p:ph type="sldNum" idx="12"/>
          </p:nvPr>
        </p:nvSpPr>
        <p:spPr>
          <a:xfrm>
            <a:off x="6356953" y="9392567"/>
            <a:ext cx="378600" cy="5274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0" i="0" u="none" strike="noStrike" cap="none">
                <a:solidFill>
                  <a:srgbClr val="8E95A0"/>
                </a:solidFill>
                <a:latin typeface="Century Gothic"/>
                <a:ea typeface="Century Gothic"/>
                <a:cs typeface="Century Gothic"/>
                <a:sym typeface="Century Gothic"/>
              </a:rPr>
              <a:t>7</a:t>
            </a:r>
            <a:endParaRPr sz="900" b="0" i="0" u="none" strike="noStrike" cap="none">
              <a:solidFill>
                <a:srgbClr val="8E95A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aphicFrame>
        <p:nvGraphicFramePr>
          <p:cNvPr id="303" name="Google Shape;303;p21"/>
          <p:cNvGraphicFramePr/>
          <p:nvPr/>
        </p:nvGraphicFramePr>
        <p:xfrm>
          <a:off x="75075" y="65945"/>
          <a:ext cx="6709500" cy="9840050"/>
        </p:xfrm>
        <a:graphic>
          <a:graphicData uri="http://schemas.openxmlformats.org/drawingml/2006/table">
            <a:tbl>
              <a:tblPr>
                <a:noFill/>
                <a:tableStyleId>{183CA6F1-09F6-40CF-8B64-AC4A7D202B91}</a:tableStyleId>
              </a:tblPr>
              <a:tblGrid>
                <a:gridCol w="382850">
                  <a:extLst>
                    <a:ext uri="{9D8B030D-6E8A-4147-A177-3AD203B41FA5}">
                      <a16:colId xmlns:a16="http://schemas.microsoft.com/office/drawing/2014/main" val="20000"/>
                    </a:ext>
                  </a:extLst>
                </a:gridCol>
                <a:gridCol w="2245050">
                  <a:extLst>
                    <a:ext uri="{9D8B030D-6E8A-4147-A177-3AD203B41FA5}">
                      <a16:colId xmlns:a16="http://schemas.microsoft.com/office/drawing/2014/main" val="20001"/>
                    </a:ext>
                  </a:extLst>
                </a:gridCol>
                <a:gridCol w="2040825">
                  <a:extLst>
                    <a:ext uri="{9D8B030D-6E8A-4147-A177-3AD203B41FA5}">
                      <a16:colId xmlns:a16="http://schemas.microsoft.com/office/drawing/2014/main" val="20002"/>
                    </a:ext>
                  </a:extLst>
                </a:gridCol>
                <a:gridCol w="2040775">
                  <a:extLst>
                    <a:ext uri="{9D8B030D-6E8A-4147-A177-3AD203B41FA5}">
                      <a16:colId xmlns:a16="http://schemas.microsoft.com/office/drawing/2014/main" val="20003"/>
                    </a:ext>
                  </a:extLst>
                </a:gridCol>
              </a:tblGrid>
              <a:tr h="628525">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latin typeface="Century Gothic"/>
                          <a:ea typeface="Century Gothic"/>
                          <a:cs typeface="Century Gothic"/>
                          <a:sym typeface="Century Gothic"/>
                        </a:rPr>
                        <a:t>Opioid agonist</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gridSpan="2">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latin typeface="Century Gothic"/>
                          <a:ea typeface="Century Gothic"/>
                          <a:cs typeface="Century Gothic"/>
                          <a:sym typeface="Century Gothic"/>
                        </a:rPr>
                        <a:t>Opioid </a:t>
                      </a:r>
                      <a:r>
                        <a:rPr lang="en-US" sz="2200" b="1" u="sng" strike="noStrike" cap="none">
                          <a:solidFill>
                            <a:schemeClr val="lt1"/>
                          </a:solidFill>
                          <a:latin typeface="Century Gothic"/>
                          <a:ea typeface="Century Gothic"/>
                          <a:cs typeface="Century Gothic"/>
                          <a:sym typeface="Century Gothic"/>
                        </a:rPr>
                        <a:t>Anta</a:t>
                      </a:r>
                      <a:r>
                        <a:rPr lang="en-US" sz="2200" b="1" u="none" strike="noStrike" cap="none">
                          <a:solidFill>
                            <a:schemeClr val="lt1"/>
                          </a:solidFill>
                          <a:latin typeface="Century Gothic"/>
                          <a:ea typeface="Century Gothic"/>
                          <a:cs typeface="Century Gothic"/>
                          <a:sym typeface="Century Gothic"/>
                        </a:rPr>
                        <a:t>gonists</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extLst>
                  <a:ext uri="{0D108BD9-81ED-4DB2-BD59-A6C34878D82A}">
                    <a16:rowId xmlns:a16="http://schemas.microsoft.com/office/drawing/2014/main" val="10000"/>
                  </a:ext>
                </a:extLst>
              </a:tr>
              <a:tr h="466175">
                <a:tc vMerge="1">
                  <a:txBody>
                    <a:bodyPr/>
                    <a:lstStyle/>
                    <a:p>
                      <a:endParaRPr lang="ar-SA"/>
                    </a:p>
                  </a:txBody>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chemeClr val="accent2"/>
                          </a:solidFill>
                          <a:latin typeface="Century Gothic"/>
                          <a:ea typeface="Century Gothic"/>
                          <a:cs typeface="Century Gothic"/>
                          <a:sym typeface="Century Gothic"/>
                        </a:rPr>
                        <a:t>METHADONE</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7FC8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chemeClr val="accent2"/>
                          </a:solidFill>
                          <a:latin typeface="Century Gothic"/>
                          <a:ea typeface="Century Gothic"/>
                          <a:cs typeface="Century Gothic"/>
                          <a:sym typeface="Century Gothic"/>
                        </a:rPr>
                        <a:t>NALOXONE</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chemeClr val="accent2"/>
                          </a:solidFill>
                          <a:latin typeface="Century Gothic"/>
                          <a:ea typeface="Century Gothic"/>
                          <a:cs typeface="Century Gothic"/>
                          <a:sym typeface="Century Gothic"/>
                        </a:rPr>
                        <a:t>NALTREXONE</a:t>
                      </a:r>
                      <a:endParaRPr sz="1400" u="none" strike="noStrike" cap="none"/>
                    </a:p>
                  </a:txBody>
                  <a:tcPr marL="91425" marR="91425" marT="91450" marB="914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565"/>
                    </a:solidFill>
                  </a:tcPr>
                </a:tc>
                <a:extLst>
                  <a:ext uri="{0D108BD9-81ED-4DB2-BD59-A6C34878D82A}">
                    <a16:rowId xmlns:a16="http://schemas.microsoft.com/office/drawing/2014/main" val="10001"/>
                  </a:ext>
                </a:extLst>
              </a:tr>
              <a:tr h="841875">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EFDED"/>
                    </a:solidFill>
                  </a:tcPr>
                </a:tc>
                <a:tc rowSpan="2">
                  <a:txBody>
                    <a:bodyPr/>
                    <a:lstStyle/>
                    <a:p>
                      <a:pPr marL="0" marR="0" lvl="0" indent="0" algn="l" rtl="0">
                        <a:lnSpc>
                          <a:spcPct val="100000"/>
                        </a:lnSpc>
                        <a:spcBef>
                          <a:spcPts val="0"/>
                        </a:spcBef>
                        <a:spcAft>
                          <a:spcPts val="0"/>
                        </a:spcAft>
                        <a:buClr>
                          <a:srgbClr val="000000"/>
                        </a:buClr>
                        <a:buSzPts val="1300"/>
                        <a:buFont typeface="Arial"/>
                        <a:buNone/>
                      </a:pPr>
                      <a:r>
                        <a:rPr lang="en-US" sz="1200" u="none" strike="noStrike" cap="none">
                          <a:solidFill>
                            <a:schemeClr val="dk1"/>
                          </a:solidFill>
                          <a:latin typeface="Century Gothic"/>
                          <a:ea typeface="Century Gothic"/>
                          <a:cs typeface="Century Gothic"/>
                          <a:sym typeface="Century Gothic"/>
                        </a:rPr>
                        <a:t>- </a:t>
                      </a:r>
                      <a:r>
                        <a:rPr lang="en-US" sz="1200" u="sng" strike="noStrike" cap="none">
                          <a:solidFill>
                            <a:schemeClr val="dk1"/>
                          </a:solidFill>
                          <a:latin typeface="Century Gothic"/>
                          <a:ea typeface="Century Gothic"/>
                          <a:cs typeface="Century Gothic"/>
                          <a:sym typeface="Century Gothic"/>
                        </a:rPr>
                        <a:t>Weaker</a:t>
                      </a:r>
                      <a:r>
                        <a:rPr lang="en-US" sz="1200" u="none" strike="noStrike" cap="none">
                          <a:solidFill>
                            <a:schemeClr val="dk1"/>
                          </a:solidFill>
                          <a:latin typeface="Century Gothic"/>
                          <a:ea typeface="Century Gothic"/>
                          <a:cs typeface="Century Gothic"/>
                          <a:sym typeface="Century Gothic"/>
                        </a:rPr>
                        <a:t> synthetic </a:t>
                      </a:r>
                      <a:r>
                        <a:rPr lang="en-US" sz="1200" b="1" u="none" strike="noStrike" cap="none">
                          <a:solidFill>
                            <a:schemeClr val="dk1"/>
                          </a:solidFill>
                          <a:latin typeface="Century Gothic"/>
                          <a:ea typeface="Century Gothic"/>
                          <a:cs typeface="Century Gothic"/>
                          <a:sym typeface="Century Gothic"/>
                        </a:rPr>
                        <a:t>μ</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US" sz="1200" u="none" strike="noStrike" cap="none">
                          <a:solidFill>
                            <a:schemeClr val="dk1"/>
                          </a:solidFill>
                          <a:latin typeface="Century Gothic"/>
                          <a:ea typeface="Century Gothic"/>
                          <a:cs typeface="Century Gothic"/>
                          <a:sym typeface="Century Gothic"/>
                        </a:rPr>
                        <a:t>agonist.</a:t>
                      </a:r>
                      <a:endParaRPr sz="12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US" sz="1200" u="none" strike="noStrike" cap="none">
                          <a:solidFill>
                            <a:srgbClr val="757070"/>
                          </a:solidFill>
                          <a:latin typeface="Century Gothic"/>
                          <a:ea typeface="Century Gothic"/>
                          <a:cs typeface="Century Gothic"/>
                          <a:sym typeface="Century Gothic"/>
                        </a:rPr>
                        <a:t>- antagonist of the N-methyl- D-aspartate (</a:t>
                      </a:r>
                      <a:r>
                        <a:rPr lang="en-US" sz="1200" b="1" u="none" strike="noStrike" cap="none">
                          <a:solidFill>
                            <a:srgbClr val="757070"/>
                          </a:solidFill>
                          <a:latin typeface="Century Gothic"/>
                          <a:ea typeface="Century Gothic"/>
                          <a:cs typeface="Century Gothic"/>
                          <a:sym typeface="Century Gothic"/>
                        </a:rPr>
                        <a:t>NMDA</a:t>
                      </a:r>
                      <a:r>
                        <a:rPr lang="en-US" sz="1200" u="none" strike="noStrike" cap="none">
                          <a:solidFill>
                            <a:srgbClr val="757070"/>
                          </a:solidFill>
                          <a:latin typeface="Century Gothic"/>
                          <a:ea typeface="Century Gothic"/>
                          <a:cs typeface="Century Gothic"/>
                          <a:sym typeface="Century Gothic"/>
                        </a:rPr>
                        <a:t>) receptor.</a:t>
                      </a:r>
                      <a:endParaRPr sz="1200" u="none" strike="noStrike" cap="none">
                        <a:solidFill>
                          <a:srgbClr val="757070"/>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71616"/>
                        </a:buClr>
                        <a:buSzPts val="1300"/>
                        <a:buFont typeface="Avenir"/>
                        <a:buNone/>
                      </a:pPr>
                      <a:r>
                        <a:rPr lang="en-US" sz="1200" u="none" strike="noStrike" cap="none">
                          <a:solidFill>
                            <a:schemeClr val="dk1"/>
                          </a:solidFill>
                          <a:latin typeface="Century Gothic"/>
                          <a:ea typeface="Century Gothic"/>
                          <a:cs typeface="Century Gothic"/>
                          <a:sym typeface="Century Gothic"/>
                        </a:rPr>
                        <a:t>Pure opioid antagonist</a:t>
                      </a: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1">
                        <a:lnSpc>
                          <a:spcPct val="100000"/>
                        </a:lnSpc>
                        <a:spcBef>
                          <a:spcPts val="0"/>
                        </a:spcBef>
                        <a:spcAft>
                          <a:spcPts val="0"/>
                        </a:spcAft>
                        <a:buClr>
                          <a:srgbClr val="171616"/>
                        </a:buClr>
                        <a:buSzPts val="1300"/>
                        <a:buFont typeface="Avenir"/>
                        <a:buNone/>
                      </a:pPr>
                      <a:r>
                        <a:rPr lang="en-US" sz="1200" u="none" strike="noStrike" cap="none">
                          <a:solidFill>
                            <a:srgbClr val="171616"/>
                          </a:solidFill>
                          <a:latin typeface="Century Gothic"/>
                          <a:ea typeface="Century Gothic"/>
                          <a:cs typeface="Century Gothic"/>
                          <a:sym typeface="Century Gothic"/>
                        </a:rPr>
                        <a:t>Very similar to </a:t>
                      </a:r>
                      <a:r>
                        <a:rPr lang="en-US" sz="1200" b="1" u="none" strike="noStrike" cap="none">
                          <a:solidFill>
                            <a:schemeClr val="accent2"/>
                          </a:solidFill>
                          <a:latin typeface="Century Gothic"/>
                          <a:ea typeface="Century Gothic"/>
                          <a:cs typeface="Century Gothic"/>
                          <a:sym typeface="Century Gothic"/>
                        </a:rPr>
                        <a:t>Naloxone</a:t>
                      </a: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23775">
                <a:tc vMerge="1">
                  <a:txBody>
                    <a:bodyPr/>
                    <a:lstStyle/>
                    <a:p>
                      <a:endParaRPr lang="ar-SA"/>
                    </a:p>
                  </a:txBody>
                  <a:tcPr/>
                </a:tc>
                <a:tc vMerge="1">
                  <a:txBody>
                    <a:bodyPr/>
                    <a:lstStyle/>
                    <a:p>
                      <a:endParaRPr lang="ar-SA"/>
                    </a:p>
                  </a:txBody>
                  <a:tcPr/>
                </a:tc>
                <a:tc gridSpan="2">
                  <a:txBody>
                    <a:bodyPr/>
                    <a:lstStyle/>
                    <a:p>
                      <a:pPr marL="0" marR="0" lvl="0" indent="0" algn="l" rtl="0">
                        <a:lnSpc>
                          <a:spcPct val="100000"/>
                        </a:lnSpc>
                        <a:spcBef>
                          <a:spcPts val="0"/>
                        </a:spcBef>
                        <a:spcAft>
                          <a:spcPts val="0"/>
                        </a:spcAft>
                        <a:buClr>
                          <a:schemeClr val="accent3"/>
                        </a:buClr>
                        <a:buSzPts val="1000"/>
                        <a:buFont typeface="Avenir"/>
                        <a:buNone/>
                      </a:pPr>
                      <a:r>
                        <a:rPr lang="en-US" sz="1200">
                          <a:solidFill>
                            <a:schemeClr val="accent1"/>
                          </a:solidFill>
                          <a:highlight>
                            <a:srgbClr val="FFFFFF"/>
                          </a:highlight>
                          <a:latin typeface="Century Gothic"/>
                          <a:ea typeface="Century Gothic"/>
                          <a:cs typeface="Century Gothic"/>
                          <a:sym typeface="Century Gothic"/>
                        </a:rPr>
                        <a:t>(Antidotes) </a:t>
                      </a:r>
                      <a:r>
                        <a:rPr lang="en-US" sz="1200">
                          <a:solidFill>
                            <a:srgbClr val="999999"/>
                          </a:solidFill>
                          <a:highlight>
                            <a:srgbClr val="FFFFFF"/>
                          </a:highlight>
                          <a:latin typeface="Century Gothic"/>
                          <a:ea typeface="Century Gothic"/>
                          <a:cs typeface="Century Gothic"/>
                          <a:sym typeface="Century Gothic"/>
                        </a:rPr>
                        <a:t>Competitive </a:t>
                      </a:r>
                      <a:r>
                        <a:rPr lang="en-US" sz="1200" b="1">
                          <a:solidFill>
                            <a:srgbClr val="999999"/>
                          </a:solidFill>
                          <a:latin typeface="Century Gothic"/>
                          <a:ea typeface="Century Gothic"/>
                          <a:cs typeface="Century Gothic"/>
                          <a:sym typeface="Century Gothic"/>
                        </a:rPr>
                        <a:t>antagonists</a:t>
                      </a:r>
                      <a:r>
                        <a:rPr lang="en-US" sz="1200">
                          <a:solidFill>
                            <a:srgbClr val="999999"/>
                          </a:solidFill>
                          <a:highlight>
                            <a:srgbClr val="FFFFFF"/>
                          </a:highlight>
                          <a:latin typeface="Century Gothic"/>
                          <a:ea typeface="Century Gothic"/>
                          <a:cs typeface="Century Gothic"/>
                          <a:sym typeface="Century Gothic"/>
                        </a:rPr>
                        <a:t> that bind to the </a:t>
                      </a:r>
                      <a:r>
                        <a:rPr lang="en-US" sz="1200" b="1">
                          <a:solidFill>
                            <a:srgbClr val="999999"/>
                          </a:solidFill>
                          <a:latin typeface="Century Gothic"/>
                          <a:ea typeface="Century Gothic"/>
                          <a:cs typeface="Century Gothic"/>
                          <a:sym typeface="Century Gothic"/>
                        </a:rPr>
                        <a:t>opioid</a:t>
                      </a:r>
                      <a:r>
                        <a:rPr lang="en-US" sz="1200">
                          <a:solidFill>
                            <a:srgbClr val="999999"/>
                          </a:solidFill>
                          <a:highlight>
                            <a:srgbClr val="FFFFFF"/>
                          </a:highlight>
                          <a:latin typeface="Century Gothic"/>
                          <a:ea typeface="Century Gothic"/>
                          <a:cs typeface="Century Gothic"/>
                          <a:sym typeface="Century Gothic"/>
                        </a:rPr>
                        <a:t> receptors with higher affinity than agonists but do not activate the receptors. This effectively blocks the receptor, preventing the body from responding to </a:t>
                      </a:r>
                      <a:r>
                        <a:rPr lang="en-US" sz="1200" b="1">
                          <a:solidFill>
                            <a:srgbClr val="999999"/>
                          </a:solidFill>
                          <a:latin typeface="Century Gothic"/>
                          <a:ea typeface="Century Gothic"/>
                          <a:cs typeface="Century Gothic"/>
                          <a:sym typeface="Century Gothic"/>
                        </a:rPr>
                        <a:t>opioids.</a:t>
                      </a:r>
                      <a:endParaRPr sz="1200" u="none" strike="noStrike" cap="none">
                        <a:solidFill>
                          <a:srgbClr val="999999"/>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ar-SA"/>
                    </a:p>
                  </a:txBody>
                  <a:tcPr/>
                </a:tc>
                <a:extLst>
                  <a:ext uri="{0D108BD9-81ED-4DB2-BD59-A6C34878D82A}">
                    <a16:rowId xmlns:a16="http://schemas.microsoft.com/office/drawing/2014/main" val="10003"/>
                  </a:ext>
                </a:extLst>
              </a:tr>
              <a:tr h="1085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4D7D4"/>
                    </a:solidFill>
                  </a:tcPr>
                </a:tc>
                <a:tc>
                  <a:txBody>
                    <a:bodyPr/>
                    <a:lstStyle/>
                    <a:p>
                      <a:pPr marL="0" marR="0" lvl="0" indent="0" algn="l" rtl="1">
                        <a:lnSpc>
                          <a:spcPct val="100000"/>
                        </a:lnSpc>
                        <a:spcBef>
                          <a:spcPts val="0"/>
                        </a:spcBef>
                        <a:spcAft>
                          <a:spcPts val="0"/>
                        </a:spcAft>
                        <a:buClr>
                          <a:srgbClr val="000000"/>
                        </a:buClr>
                        <a:buSzPts val="1300"/>
                        <a:buFont typeface="Avenir"/>
                        <a:buNone/>
                      </a:pPr>
                      <a:r>
                        <a:rPr lang="en-US" sz="1200" u="none" strike="noStrike" cap="none">
                          <a:solidFill>
                            <a:schemeClr val="dk1"/>
                          </a:solidFill>
                          <a:latin typeface="Century Gothic"/>
                          <a:ea typeface="Century Gothic"/>
                          <a:cs typeface="Century Gothic"/>
                          <a:sym typeface="Century Gothic"/>
                        </a:rPr>
                        <a:t>In non-addicts, it causes </a:t>
                      </a:r>
                      <a:r>
                        <a:rPr lang="en-US" sz="1200" b="1" u="none" strike="noStrike" cap="none">
                          <a:solidFill>
                            <a:schemeClr val="dk1"/>
                          </a:solidFill>
                          <a:latin typeface="Century Gothic"/>
                          <a:ea typeface="Century Gothic"/>
                          <a:cs typeface="Century Gothic"/>
                          <a:sym typeface="Century Gothic"/>
                        </a:rPr>
                        <a:t>tolerance and dependence </a:t>
                      </a:r>
                      <a:r>
                        <a:rPr lang="en-US" sz="1200" u="none" strike="noStrike" cap="none">
                          <a:solidFill>
                            <a:schemeClr val="dk1"/>
                          </a:solidFill>
                          <a:latin typeface="Century Gothic"/>
                          <a:ea typeface="Century Gothic"/>
                          <a:cs typeface="Century Gothic"/>
                          <a:sym typeface="Century Gothic"/>
                        </a:rPr>
                        <a:t>but not as severe as that of</a:t>
                      </a:r>
                      <a:r>
                        <a:rPr lang="en-US" sz="1200" u="none" strike="noStrike" cap="none">
                          <a:solidFill>
                            <a:srgbClr val="000000"/>
                          </a:solidFill>
                          <a:latin typeface="Century Gothic"/>
                          <a:ea typeface="Century Gothic"/>
                          <a:cs typeface="Century Gothic"/>
                          <a:sym typeface="Century Gothic"/>
                        </a:rPr>
                        <a:t> </a:t>
                      </a:r>
                      <a:r>
                        <a:rPr lang="en-US" sz="1200" b="1" u="none" strike="noStrike" cap="none">
                          <a:solidFill>
                            <a:schemeClr val="accent2"/>
                          </a:solidFill>
                          <a:latin typeface="Century Gothic"/>
                          <a:ea typeface="Century Gothic"/>
                          <a:cs typeface="Century Gothic"/>
                          <a:sym typeface="Century Gothic"/>
                        </a:rPr>
                        <a:t>Morphine</a:t>
                      </a:r>
                      <a:r>
                        <a:rPr lang="en-US" sz="1200" u="none" strike="noStrike" cap="none">
                          <a:solidFill>
                            <a:srgbClr val="000000"/>
                          </a:solidFill>
                          <a:latin typeface="Century Gothic"/>
                          <a:ea typeface="Century Gothic"/>
                          <a:cs typeface="Century Gothic"/>
                          <a:sym typeface="Century Gothic"/>
                        </a:rPr>
                        <a:t>. </a:t>
                      </a: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171616"/>
                        </a:buClr>
                        <a:buSzPts val="1300"/>
                        <a:buFont typeface="Avenir"/>
                        <a:buNone/>
                      </a:pPr>
                      <a:r>
                        <a:rPr lang="en-US" sz="1200" u="none" strike="noStrike" cap="none">
                          <a:solidFill>
                            <a:srgbClr val="171616"/>
                          </a:solidFill>
                          <a:latin typeface="Century Gothic"/>
                          <a:ea typeface="Century Gothic"/>
                          <a:cs typeface="Century Gothic"/>
                          <a:sym typeface="Century Gothic"/>
                        </a:rPr>
                        <a:t>-</a:t>
                      </a: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171616"/>
                        </a:buClr>
                        <a:buSzPts val="1300"/>
                        <a:buFont typeface="Avenir"/>
                        <a:buNone/>
                      </a:pPr>
                      <a:r>
                        <a:rPr lang="en-US" sz="1200" u="none" strike="noStrike" cap="none">
                          <a:solidFill>
                            <a:srgbClr val="171616"/>
                          </a:solidFill>
                          <a:latin typeface="Century Gothic"/>
                          <a:ea typeface="Century Gothic"/>
                          <a:cs typeface="Century Gothic"/>
                          <a:sym typeface="Century Gothic"/>
                        </a:rPr>
                        <a:t>-</a:t>
                      </a: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51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3E95A"/>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200" u="none" strike="noStrike" cap="none">
                          <a:solidFill>
                            <a:schemeClr val="dk1"/>
                          </a:solidFill>
                          <a:latin typeface="Century Gothic"/>
                          <a:ea typeface="Century Gothic"/>
                          <a:cs typeface="Century Gothic"/>
                          <a:sym typeface="Century Gothic"/>
                        </a:rPr>
                        <a:t>T1/2 = 55 hrs</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200" u="none" strike="noStrike" cap="none">
                          <a:solidFill>
                            <a:schemeClr val="dk1"/>
                          </a:solidFill>
                          <a:latin typeface="Century Gothic"/>
                          <a:ea typeface="Century Gothic"/>
                          <a:cs typeface="Century Gothic"/>
                          <a:sym typeface="Century Gothic"/>
                        </a:rPr>
                        <a:t>Effects lasts only for 2-4 hrs.</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200" b="1" u="none" strike="noStrike" cap="none">
                          <a:solidFill>
                            <a:schemeClr val="dk1"/>
                          </a:solidFill>
                          <a:latin typeface="Century Gothic"/>
                          <a:ea typeface="Century Gothic"/>
                          <a:cs typeface="Century Gothic"/>
                          <a:sym typeface="Century Gothic"/>
                        </a:rPr>
                        <a:t>Longer</a:t>
                      </a:r>
                      <a:r>
                        <a:rPr lang="en-US" sz="1200" u="none" strike="noStrike" cap="none">
                          <a:solidFill>
                            <a:schemeClr val="dk1"/>
                          </a:solidFill>
                          <a:latin typeface="Century Gothic"/>
                          <a:ea typeface="Century Gothic"/>
                          <a:cs typeface="Century Gothic"/>
                          <a:sym typeface="Century Gothic"/>
                        </a:rPr>
                        <a:t> duration of action.</a:t>
                      </a:r>
                      <a:endParaRPr sz="120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300"/>
                        <a:buFont typeface="Arial"/>
                        <a:buNone/>
                      </a:pPr>
                      <a:r>
                        <a:rPr lang="en-US" sz="1200" u="none" strike="noStrike" cap="none">
                          <a:solidFill>
                            <a:schemeClr val="dk1"/>
                          </a:solidFill>
                          <a:latin typeface="Century Gothic"/>
                          <a:ea typeface="Century Gothic"/>
                          <a:cs typeface="Century Gothic"/>
                          <a:sym typeface="Century Gothic"/>
                        </a:rPr>
                        <a:t>T1/2 = 10hrs</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883375">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50" marB="91450">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80E"/>
                    </a:solidFill>
                  </a:tcPr>
                </a:tc>
                <a:tc>
                  <a:txBody>
                    <a:bodyPr/>
                    <a:lstStyle/>
                    <a:p>
                      <a:pPr marL="0" marR="0" lvl="0" indent="0" algn="l" rtl="0">
                        <a:lnSpc>
                          <a:spcPct val="100000"/>
                        </a:lnSpc>
                        <a:spcBef>
                          <a:spcPts val="0"/>
                        </a:spcBef>
                        <a:spcAft>
                          <a:spcPts val="0"/>
                        </a:spcAft>
                        <a:buClr>
                          <a:srgbClr val="171616"/>
                        </a:buClr>
                        <a:buSzPts val="1300"/>
                        <a:buFont typeface="Avenir"/>
                        <a:buNone/>
                      </a:pPr>
                      <a:r>
                        <a:rPr lang="en-US" sz="1200" u="none" strike="noStrike" cap="none">
                          <a:solidFill>
                            <a:schemeClr val="dk1"/>
                          </a:solidFill>
                          <a:latin typeface="Century Gothic"/>
                          <a:ea typeface="Century Gothic"/>
                          <a:cs typeface="Century Gothic"/>
                          <a:sym typeface="Century Gothic"/>
                        </a:rPr>
                        <a:t>Used  to treat and control </a:t>
                      </a:r>
                      <a:r>
                        <a:rPr lang="en-US" sz="1200" b="1" u="none" strike="noStrike" cap="none">
                          <a:solidFill>
                            <a:schemeClr val="dk1"/>
                          </a:solidFill>
                          <a:latin typeface="Century Gothic"/>
                          <a:ea typeface="Century Gothic"/>
                          <a:cs typeface="Century Gothic"/>
                          <a:sym typeface="Century Gothic"/>
                        </a:rPr>
                        <a:t>opioid withdrawal </a:t>
                      </a:r>
                      <a:r>
                        <a:rPr lang="en-US" sz="1200">
                          <a:solidFill>
                            <a:schemeClr val="accent1"/>
                          </a:solidFill>
                          <a:latin typeface="Century Gothic"/>
                          <a:ea typeface="Century Gothic"/>
                          <a:cs typeface="Century Gothic"/>
                          <a:sym typeface="Century Gothic"/>
                        </a:rPr>
                        <a:t>(as patches) </a:t>
                      </a:r>
                      <a:r>
                        <a:rPr lang="en-US" sz="1200" b="1">
                          <a:solidFill>
                            <a:schemeClr val="accent1"/>
                          </a:solidFill>
                          <a:latin typeface="Century Gothic"/>
                          <a:ea typeface="Century Gothic"/>
                          <a:cs typeface="Century Gothic"/>
                          <a:sym typeface="Century Gothic"/>
                        </a:rPr>
                        <a:t>It occupies the receptors وتشغلها so there won’t be pain and craving</a:t>
                      </a:r>
                      <a:endParaRPr sz="1200" b="1">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71616"/>
                        </a:buClr>
                        <a:buSzPts val="1300"/>
                        <a:buFont typeface="Avenir"/>
                        <a:buNone/>
                      </a:pPr>
                      <a:endParaRPr sz="1200">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endParaRPr sz="1200" u="none" strike="noStrike" cap="none">
                        <a:solidFill>
                          <a:srgbClr val="A5A5A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A5A5A5"/>
                        </a:buClr>
                        <a:buSzPts val="900"/>
                        <a:buFont typeface="Avenir"/>
                        <a:buNone/>
                      </a:pPr>
                      <a:endParaRPr sz="1200" u="none" strike="noStrike" cap="none">
                        <a:solidFill>
                          <a:srgbClr val="A5A5A5"/>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200" u="none" strike="noStrike" cap="none">
                          <a:solidFill>
                            <a:srgbClr val="FF0000"/>
                          </a:solidFill>
                          <a:latin typeface="Century Gothic"/>
                          <a:ea typeface="Century Gothic"/>
                          <a:cs typeface="Century Gothic"/>
                          <a:sym typeface="Century Gothic"/>
                        </a:rPr>
                        <a:t>- Used to treat and reverse </a:t>
                      </a:r>
                      <a:r>
                        <a:rPr lang="en-US" sz="1200" b="1" u="none" strike="noStrike" cap="none">
                          <a:solidFill>
                            <a:srgbClr val="FF0000"/>
                          </a:solidFill>
                          <a:latin typeface="Century Gothic"/>
                          <a:ea typeface="Century Gothic"/>
                          <a:cs typeface="Century Gothic"/>
                          <a:sym typeface="Century Gothic"/>
                        </a:rPr>
                        <a:t>respiratory depression </a:t>
                      </a:r>
                      <a:r>
                        <a:rPr lang="en-US" sz="1200" u="none" strike="noStrike" cap="none">
                          <a:solidFill>
                            <a:srgbClr val="FF0000"/>
                          </a:solidFill>
                          <a:latin typeface="Century Gothic"/>
                          <a:ea typeface="Century Gothic"/>
                          <a:cs typeface="Century Gothic"/>
                          <a:sym typeface="Century Gothic"/>
                        </a:rPr>
                        <a:t>caused by opioid overdose.</a:t>
                      </a:r>
                      <a:endParaRPr sz="1200" u="none" strike="noStrike" cap="none">
                        <a:solidFill>
                          <a:srgbClr val="FF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US" sz="1200" u="none" strike="noStrike" cap="none">
                          <a:solidFill>
                            <a:schemeClr val="dk1"/>
                          </a:solidFill>
                          <a:latin typeface="Century Gothic"/>
                          <a:ea typeface="Century Gothic"/>
                          <a:cs typeface="Century Gothic"/>
                          <a:sym typeface="Century Gothic"/>
                        </a:rPr>
                        <a:t>- Reverse the effect of analgesia on the respiration of the </a:t>
                      </a:r>
                      <a:r>
                        <a:rPr lang="en-US" sz="1200" b="1" u="none" strike="noStrike" cap="none">
                          <a:solidFill>
                            <a:srgbClr val="FF0000"/>
                          </a:solidFill>
                          <a:latin typeface="Century Gothic"/>
                          <a:ea typeface="Century Gothic"/>
                          <a:cs typeface="Century Gothic"/>
                          <a:sym typeface="Century Gothic"/>
                        </a:rPr>
                        <a:t>new born baby.</a:t>
                      </a:r>
                      <a:endParaRPr sz="1200" b="1" u="none" strike="noStrike" cap="none">
                        <a:solidFill>
                          <a:srgbClr val="FF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US" sz="1200" u="none" strike="noStrike" cap="none">
                          <a:solidFill>
                            <a:schemeClr val="dk1"/>
                          </a:solidFill>
                          <a:latin typeface="Century Gothic"/>
                          <a:ea typeface="Century Gothic"/>
                          <a:cs typeface="Century Gothic"/>
                          <a:sym typeface="Century Gothic"/>
                        </a:rPr>
                        <a:t>- Precipitates withdrawal syndrome in addicts.</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171616"/>
                        </a:buClr>
                        <a:buSzPts val="1300"/>
                        <a:buFont typeface="Avenir"/>
                        <a:buNone/>
                      </a:pPr>
                      <a:r>
                        <a:rPr lang="en-US" sz="1200" u="none" strike="noStrike" cap="none">
                          <a:solidFill>
                            <a:srgbClr val="171616"/>
                          </a:solidFill>
                          <a:latin typeface="Century Gothic"/>
                          <a:ea typeface="Century Gothic"/>
                          <a:cs typeface="Century Gothic"/>
                          <a:sym typeface="Century Gothic"/>
                        </a:rPr>
                        <a:t>-</a:t>
                      </a: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79925">
                <a:tc vMerge="1">
                  <a:txBody>
                    <a:bodyPr/>
                    <a:lstStyle/>
                    <a:p>
                      <a:endParaRPr lang="ar-SA"/>
                    </a:p>
                  </a:txBody>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300"/>
                        <a:buFont typeface="Arial"/>
                        <a:buNone/>
                      </a:pPr>
                      <a:r>
                        <a:rPr lang="en-US" sz="1200" b="1" u="none" strike="noStrike" cap="none">
                          <a:solidFill>
                            <a:schemeClr val="dk1"/>
                          </a:solidFill>
                          <a:latin typeface="Century Gothic"/>
                          <a:ea typeface="Century Gothic"/>
                          <a:cs typeface="Century Gothic"/>
                          <a:sym typeface="Century Gothic"/>
                        </a:rPr>
                        <a:t>OPIOID ANTAGONISTS</a:t>
                      </a:r>
                      <a:endParaRPr sz="120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AEA"/>
                    </a:solidFill>
                  </a:tcPr>
                </a:tc>
                <a:tc hMerge="1">
                  <a:txBody>
                    <a:bodyPr/>
                    <a:lstStyle/>
                    <a:p>
                      <a:endParaRPr lang="ar-SA"/>
                    </a:p>
                  </a:txBody>
                  <a:tcPr/>
                </a:tc>
                <a:extLst>
                  <a:ext uri="{0D108BD9-81ED-4DB2-BD59-A6C34878D82A}">
                    <a16:rowId xmlns:a16="http://schemas.microsoft.com/office/drawing/2014/main" val="10007"/>
                  </a:ext>
                </a:extLst>
              </a:tr>
              <a:tr h="1979150">
                <a:tc vMerge="1">
                  <a:txBody>
                    <a:bodyPr/>
                    <a:lstStyle/>
                    <a:p>
                      <a:endParaRPr lang="ar-SA"/>
                    </a:p>
                  </a:txBody>
                  <a:tcPr/>
                </a:tc>
                <a:tc vMerge="1">
                  <a:txBody>
                    <a:bodyPr/>
                    <a:lstStyle/>
                    <a:p>
                      <a:endParaRPr lang="ar-SA"/>
                    </a:p>
                  </a:txBody>
                  <a:tcPr/>
                </a:tc>
                <a:tc gridSpan="2">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8"/>
                  </a:ext>
                </a:extLst>
              </a:tr>
            </a:tbl>
          </a:graphicData>
        </a:graphic>
      </p:graphicFrame>
      <p:sp>
        <p:nvSpPr>
          <p:cNvPr id="304" name="Google Shape;304;p21"/>
          <p:cNvSpPr txBox="1"/>
          <p:nvPr/>
        </p:nvSpPr>
        <p:spPr>
          <a:xfrm rot="-5400000">
            <a:off x="-325" y="370584"/>
            <a:ext cx="5610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entury Gothic"/>
                <a:ea typeface="Century Gothic"/>
                <a:cs typeface="Century Gothic"/>
                <a:sym typeface="Century Gothic"/>
              </a:rPr>
              <a:t>Drug</a:t>
            </a:r>
            <a:endParaRPr sz="1200" b="0" i="0" u="none" strike="noStrike" cap="none">
              <a:solidFill>
                <a:srgbClr val="000000"/>
              </a:solidFill>
              <a:latin typeface="Arial"/>
              <a:ea typeface="Arial"/>
              <a:cs typeface="Arial"/>
              <a:sym typeface="Arial"/>
            </a:endParaRPr>
          </a:p>
        </p:txBody>
      </p:sp>
      <p:sp>
        <p:nvSpPr>
          <p:cNvPr id="305" name="Google Shape;305;p21"/>
          <p:cNvSpPr txBox="1"/>
          <p:nvPr/>
        </p:nvSpPr>
        <p:spPr>
          <a:xfrm rot="-5400000">
            <a:off x="-102500" y="1879263"/>
            <a:ext cx="7878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171616"/>
                </a:solidFill>
                <a:latin typeface="Century Gothic"/>
                <a:ea typeface="Century Gothic"/>
                <a:cs typeface="Century Gothic"/>
                <a:sym typeface="Century Gothic"/>
              </a:rPr>
              <a:t>M.O.A</a:t>
            </a:r>
            <a:endParaRPr sz="1200" b="0" i="0" u="none" strike="noStrike" cap="none">
              <a:solidFill>
                <a:srgbClr val="000000"/>
              </a:solidFill>
              <a:latin typeface="Arial"/>
              <a:ea typeface="Arial"/>
              <a:cs typeface="Arial"/>
              <a:sym typeface="Arial"/>
            </a:endParaRPr>
          </a:p>
        </p:txBody>
      </p:sp>
      <p:sp>
        <p:nvSpPr>
          <p:cNvPr id="306" name="Google Shape;306;p21"/>
          <p:cNvSpPr txBox="1"/>
          <p:nvPr/>
        </p:nvSpPr>
        <p:spPr>
          <a:xfrm rot="-5400000">
            <a:off x="-325" y="3343182"/>
            <a:ext cx="5610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71616"/>
                </a:solidFill>
                <a:latin typeface="Century Gothic"/>
                <a:ea typeface="Century Gothic"/>
                <a:cs typeface="Century Gothic"/>
                <a:sym typeface="Century Gothic"/>
              </a:rPr>
              <a:t>P.D</a:t>
            </a:r>
            <a:endParaRPr sz="1400" b="1" i="0" u="none" strike="noStrike" cap="none">
              <a:solidFill>
                <a:srgbClr val="17161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entury Gothic"/>
              <a:ea typeface="Century Gothic"/>
              <a:cs typeface="Century Gothic"/>
              <a:sym typeface="Century Gothic"/>
            </a:endParaRPr>
          </a:p>
        </p:txBody>
      </p:sp>
      <p:sp>
        <p:nvSpPr>
          <p:cNvPr id="307" name="Google Shape;307;p21"/>
          <p:cNvSpPr txBox="1"/>
          <p:nvPr/>
        </p:nvSpPr>
        <p:spPr>
          <a:xfrm rot="-5400000">
            <a:off x="-325" y="4181663"/>
            <a:ext cx="5610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71616"/>
                </a:solidFill>
                <a:latin typeface="Century Gothic"/>
                <a:ea typeface="Century Gothic"/>
                <a:cs typeface="Century Gothic"/>
                <a:sym typeface="Century Gothic"/>
              </a:rPr>
              <a:t>P.K</a:t>
            </a:r>
            <a:endParaRPr sz="1400" b="1" i="0" u="none" strike="noStrike" cap="none">
              <a:solidFill>
                <a:srgbClr val="17161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entury Gothic"/>
              <a:ea typeface="Century Gothic"/>
              <a:cs typeface="Century Gothic"/>
              <a:sym typeface="Century Gothic"/>
            </a:endParaRPr>
          </a:p>
        </p:txBody>
      </p:sp>
      <p:sp>
        <p:nvSpPr>
          <p:cNvPr id="308" name="Google Shape;308;p21"/>
          <p:cNvSpPr txBox="1"/>
          <p:nvPr/>
        </p:nvSpPr>
        <p:spPr>
          <a:xfrm rot="-5400000">
            <a:off x="-424075" y="6909978"/>
            <a:ext cx="1408500" cy="3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71616"/>
                </a:solidFill>
                <a:latin typeface="Century Gothic"/>
                <a:ea typeface="Century Gothic"/>
                <a:cs typeface="Century Gothic"/>
                <a:sym typeface="Century Gothic"/>
              </a:rPr>
              <a:t>Indications</a:t>
            </a:r>
            <a:endParaRPr sz="1400" b="1" i="0" u="none" strike="noStrike" cap="none">
              <a:solidFill>
                <a:srgbClr val="17161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171616"/>
              </a:solidFill>
              <a:latin typeface="Century Gothic"/>
              <a:ea typeface="Century Gothic"/>
              <a:cs typeface="Century Gothic"/>
              <a:sym typeface="Century Gothic"/>
            </a:endParaRPr>
          </a:p>
        </p:txBody>
      </p:sp>
      <p:pic>
        <p:nvPicPr>
          <p:cNvPr id="309" name="Google Shape;309;p21"/>
          <p:cNvPicPr preferRelativeResize="0"/>
          <p:nvPr/>
        </p:nvPicPr>
        <p:blipFill rotWithShape="1">
          <a:blip r:embed="rId3">
            <a:alphaModFix/>
          </a:blip>
          <a:srcRect/>
          <a:stretch/>
        </p:blipFill>
        <p:spPr>
          <a:xfrm>
            <a:off x="563925" y="5815461"/>
            <a:ext cx="2052301" cy="1472253"/>
          </a:xfrm>
          <a:prstGeom prst="rect">
            <a:avLst/>
          </a:prstGeom>
          <a:noFill/>
          <a:ln>
            <a:noFill/>
          </a:ln>
        </p:spPr>
      </p:pic>
      <p:pic>
        <p:nvPicPr>
          <p:cNvPr id="310" name="Google Shape;310;p21" descr="http://issues05.emcdda.europa.eu/en/images/bupfig01-en.jpg"/>
          <p:cNvPicPr preferRelativeResize="0"/>
          <p:nvPr/>
        </p:nvPicPr>
        <p:blipFill rotWithShape="1">
          <a:blip r:embed="rId4">
            <a:alphaModFix/>
          </a:blip>
          <a:srcRect/>
          <a:stretch/>
        </p:blipFill>
        <p:spPr>
          <a:xfrm>
            <a:off x="2794575" y="7997512"/>
            <a:ext cx="3677625" cy="1772170"/>
          </a:xfrm>
          <a:prstGeom prst="rect">
            <a:avLst/>
          </a:prstGeom>
          <a:noFill/>
          <a:ln>
            <a:noFill/>
          </a:ln>
        </p:spPr>
      </p:pic>
      <p:sp>
        <p:nvSpPr>
          <p:cNvPr id="311" name="Google Shape;311;p21"/>
          <p:cNvSpPr txBox="1"/>
          <p:nvPr/>
        </p:nvSpPr>
        <p:spPr>
          <a:xfrm>
            <a:off x="3292127" y="7957305"/>
            <a:ext cx="719400" cy="2307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Century Gothic"/>
                <a:ea typeface="Century Gothic"/>
                <a:cs typeface="Century Gothic"/>
                <a:sym typeface="Century Gothic"/>
              </a:rPr>
              <a:t>Morphine</a:t>
            </a:r>
            <a:endParaRPr sz="1800" b="1" i="0" u="none" strike="noStrike" cap="none">
              <a:solidFill>
                <a:schemeClr val="accent2"/>
              </a:solidFill>
              <a:latin typeface="Century Gothic"/>
              <a:ea typeface="Century Gothic"/>
              <a:cs typeface="Century Gothic"/>
              <a:sym typeface="Century Gothic"/>
            </a:endParaRPr>
          </a:p>
        </p:txBody>
      </p:sp>
      <p:sp>
        <p:nvSpPr>
          <p:cNvPr id="312" name="Google Shape;312;p21"/>
          <p:cNvSpPr txBox="1"/>
          <p:nvPr/>
        </p:nvSpPr>
        <p:spPr>
          <a:xfrm>
            <a:off x="5503895" y="7957305"/>
            <a:ext cx="728100" cy="2307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Century Gothic"/>
                <a:ea typeface="Century Gothic"/>
                <a:cs typeface="Century Gothic"/>
                <a:sym typeface="Century Gothic"/>
              </a:rPr>
              <a:t>Naloxone</a:t>
            </a:r>
            <a:endParaRPr sz="900" b="1" i="0" u="none" strike="noStrike" cap="none">
              <a:solidFill>
                <a:schemeClr val="accent2"/>
              </a:solidFill>
              <a:latin typeface="Century Gothic"/>
              <a:ea typeface="Century Gothic"/>
              <a:cs typeface="Century Gothic"/>
              <a:sym typeface="Century Gothic"/>
            </a:endParaRPr>
          </a:p>
        </p:txBody>
      </p:sp>
      <p:sp>
        <p:nvSpPr>
          <p:cNvPr id="313" name="Google Shape;313;p21"/>
          <p:cNvSpPr txBox="1"/>
          <p:nvPr/>
        </p:nvSpPr>
        <p:spPr>
          <a:xfrm>
            <a:off x="4272998" y="7957305"/>
            <a:ext cx="800100" cy="2307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Century Gothic"/>
                <a:ea typeface="Century Gothic"/>
                <a:cs typeface="Century Gothic"/>
                <a:sym typeface="Century Gothic"/>
              </a:rPr>
              <a:t>Nalorphine</a:t>
            </a:r>
            <a:endParaRPr sz="900" b="1" i="0" u="none" strike="noStrike" cap="none">
              <a:solidFill>
                <a:schemeClr val="accent2"/>
              </a:solidFill>
              <a:latin typeface="Century Gothic"/>
              <a:ea typeface="Century Gothic"/>
              <a:cs typeface="Century Gothic"/>
              <a:sym typeface="Century Gothic"/>
            </a:endParaRPr>
          </a:p>
        </p:txBody>
      </p:sp>
      <p:sp>
        <p:nvSpPr>
          <p:cNvPr id="314" name="Google Shape;314;p21"/>
          <p:cNvSpPr txBox="1"/>
          <p:nvPr/>
        </p:nvSpPr>
        <p:spPr>
          <a:xfrm>
            <a:off x="508100" y="7614244"/>
            <a:ext cx="2108100" cy="29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venir"/>
                <a:ea typeface="Avenir"/>
                <a:cs typeface="Avenir"/>
                <a:sym typeface="Avenir"/>
              </a:rPr>
              <a:t>With addiction of opioid:</a:t>
            </a:r>
            <a:endParaRPr sz="1400" b="0" i="0" u="none" strike="noStrike" cap="none">
              <a:solidFill>
                <a:schemeClr val="dk1"/>
              </a:solidFill>
              <a:latin typeface="Arial"/>
              <a:ea typeface="Arial"/>
              <a:cs typeface="Arial"/>
              <a:sym typeface="Arial"/>
            </a:endParaRPr>
          </a:p>
        </p:txBody>
      </p:sp>
      <p:pic>
        <p:nvPicPr>
          <p:cNvPr id="315" name="Google Shape;315;p21" descr="C:\Users\Administrator\Pictures\Picture3.jpg"/>
          <p:cNvPicPr preferRelativeResize="0"/>
          <p:nvPr/>
        </p:nvPicPr>
        <p:blipFill rotWithShape="1">
          <a:blip r:embed="rId5">
            <a:alphaModFix/>
          </a:blip>
          <a:srcRect/>
          <a:stretch/>
        </p:blipFill>
        <p:spPr>
          <a:xfrm>
            <a:off x="567326" y="7996212"/>
            <a:ext cx="925949" cy="659150"/>
          </a:xfrm>
          <a:prstGeom prst="rect">
            <a:avLst/>
          </a:prstGeom>
          <a:noFill/>
          <a:ln>
            <a:noFill/>
          </a:ln>
        </p:spPr>
      </p:pic>
      <p:pic>
        <p:nvPicPr>
          <p:cNvPr id="316" name="Google Shape;316;p21" descr="Suboxone Mechanism of Action"/>
          <p:cNvPicPr preferRelativeResize="0"/>
          <p:nvPr/>
        </p:nvPicPr>
        <p:blipFill rotWithShape="1">
          <a:blip r:embed="rId6">
            <a:alphaModFix/>
          </a:blip>
          <a:srcRect l="52240" t="11628" r="7638" b="66306"/>
          <a:stretch/>
        </p:blipFill>
        <p:spPr>
          <a:xfrm>
            <a:off x="1713877" y="7995812"/>
            <a:ext cx="800101" cy="659726"/>
          </a:xfrm>
          <a:prstGeom prst="rect">
            <a:avLst/>
          </a:prstGeom>
          <a:noFill/>
          <a:ln>
            <a:noFill/>
          </a:ln>
        </p:spPr>
      </p:pic>
      <p:pic>
        <p:nvPicPr>
          <p:cNvPr id="317" name="Google Shape;317;p21"/>
          <p:cNvPicPr preferRelativeResize="0"/>
          <p:nvPr/>
        </p:nvPicPr>
        <p:blipFill rotWithShape="1">
          <a:blip r:embed="rId7">
            <a:alphaModFix/>
          </a:blip>
          <a:srcRect/>
          <a:stretch/>
        </p:blipFill>
        <p:spPr>
          <a:xfrm>
            <a:off x="567322" y="9010170"/>
            <a:ext cx="918827" cy="764445"/>
          </a:xfrm>
          <a:prstGeom prst="rect">
            <a:avLst/>
          </a:prstGeom>
          <a:noFill/>
          <a:ln>
            <a:noFill/>
          </a:ln>
        </p:spPr>
      </p:pic>
      <p:pic>
        <p:nvPicPr>
          <p:cNvPr id="318" name="Google Shape;318;p21"/>
          <p:cNvPicPr preferRelativeResize="0"/>
          <p:nvPr/>
        </p:nvPicPr>
        <p:blipFill rotWithShape="1">
          <a:blip r:embed="rId8">
            <a:alphaModFix/>
          </a:blip>
          <a:srcRect/>
          <a:stretch/>
        </p:blipFill>
        <p:spPr>
          <a:xfrm>
            <a:off x="1665391" y="9015839"/>
            <a:ext cx="901180" cy="758777"/>
          </a:xfrm>
          <a:prstGeom prst="rect">
            <a:avLst/>
          </a:prstGeom>
          <a:noFill/>
          <a:ln>
            <a:noFill/>
          </a:ln>
        </p:spPr>
      </p:pic>
      <p:sp>
        <p:nvSpPr>
          <p:cNvPr id="319" name="Google Shape;319;p21"/>
          <p:cNvSpPr txBox="1">
            <a:spLocks noGrp="1"/>
          </p:cNvSpPr>
          <p:nvPr>
            <p:ph type="sldNum" idx="12"/>
          </p:nvPr>
        </p:nvSpPr>
        <p:spPr>
          <a:xfrm>
            <a:off x="6356953" y="9392567"/>
            <a:ext cx="378600" cy="5274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900"/>
              <a:buFont typeface="Arial"/>
              <a:buNone/>
            </a:pPr>
            <a:r>
              <a:rPr lang="en-US" sz="900" b="0" i="0" u="none" strike="noStrike" cap="none">
                <a:solidFill>
                  <a:srgbClr val="8E95A0"/>
                </a:solidFill>
                <a:latin typeface="Century Gothic"/>
                <a:ea typeface="Century Gothic"/>
                <a:cs typeface="Century Gothic"/>
                <a:sym typeface="Century Gothic"/>
              </a:rPr>
              <a:t>8</a:t>
            </a:r>
            <a:endParaRPr sz="900" b="0" i="0" u="none" strike="noStrike" cap="none">
              <a:solidFill>
                <a:srgbClr val="8E95A0"/>
              </a:solidFill>
              <a:latin typeface="Century Gothic"/>
              <a:ea typeface="Century Gothic"/>
              <a:cs typeface="Century Gothic"/>
              <a:sym typeface="Century Gothic"/>
            </a:endParaRPr>
          </a:p>
        </p:txBody>
      </p:sp>
      <p:sp>
        <p:nvSpPr>
          <p:cNvPr id="320" name="Google Shape;320;p21"/>
          <p:cNvSpPr txBox="1"/>
          <p:nvPr/>
        </p:nvSpPr>
        <p:spPr>
          <a:xfrm>
            <a:off x="536025" y="8635469"/>
            <a:ext cx="2108100" cy="29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venir"/>
                <a:ea typeface="Avenir"/>
                <a:cs typeface="Avenir"/>
                <a:sym typeface="Avenir"/>
              </a:rPr>
              <a:t>With mehadone:</a:t>
            </a:r>
            <a:endParaRPr sz="1400" b="0" i="0" u="none" strike="noStrike" cap="none">
              <a:solidFill>
                <a:schemeClr val="dk1"/>
              </a:solidFill>
              <a:latin typeface="Arial"/>
              <a:ea typeface="Arial"/>
              <a:cs typeface="Arial"/>
              <a:sym typeface="Arial"/>
            </a:endParaRPr>
          </a:p>
        </p:txBody>
      </p:sp>
      <p:sp>
        <p:nvSpPr>
          <p:cNvPr id="321" name="Google Shape;321;p21"/>
          <p:cNvSpPr txBox="1"/>
          <p:nvPr/>
        </p:nvSpPr>
        <p:spPr>
          <a:xfrm>
            <a:off x="-4518100" y="840375"/>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000" b="1">
              <a:solidFill>
                <a:schemeClr val="accent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مكتب">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3118</Words>
  <Application>Microsoft Office PowerPoint</Application>
  <PresentationFormat>A4 Paper (210x297 mm)</PresentationFormat>
  <Paragraphs>540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vt:lpstr>
      <vt:lpstr>Arial Narrow</vt:lpstr>
      <vt:lpstr>Algerian</vt:lpstr>
      <vt:lpstr>Noto Sans Symbols</vt:lpstr>
      <vt:lpstr>Century Gothic</vt:lpstr>
      <vt:lpstr>Calibri</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Ghaida</dc:creator>
  <cp:lastModifiedBy>Ghaida Alsanad</cp:lastModifiedBy>
  <cp:revision>4</cp:revision>
  <dcterms:modified xsi:type="dcterms:W3CDTF">2018-10-20T12:26:28Z</dcterms:modified>
</cp:coreProperties>
</file>